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8288000" cy="10287000"/>
  <p:notesSz cx="6858000" cy="9144000"/>
  <p:embeddedFontLst>
    <p:embeddedFont>
      <p:font typeface="Times" panose="02020603050405020304" pitchFamily="18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iWhVejs/oYlS+5xI1dyLcnzNUv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5D3FCE-6521-45CE-BFED-FEF92DEDD916}">
  <a:tblStyle styleId="{F65D3FCE-6521-45CE-BFED-FEF92DEDD91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4" name="Google Shape;2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5" name="Google Shape;3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5" name="Google Shape;24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1371600" y="1683551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alibri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33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>
            <a:spLocks noGrp="1"/>
          </p:cNvSpPr>
          <p:nvPr>
            <p:ph type="title"/>
          </p:nvPr>
        </p:nvSpPr>
        <p:spPr>
          <a:xfrm rot="5400000">
            <a:off x="10700151" y="2934891"/>
            <a:ext cx="8717757" cy="3943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body" idx="1"/>
          </p:nvPr>
        </p:nvSpPr>
        <p:spPr>
          <a:xfrm rot="5400000">
            <a:off x="2699151" y="-894160"/>
            <a:ext cx="8717757" cy="1160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1" name="Google Shape;101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1" name="Google Shape;11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2" name="Google Shape;122;p3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p3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0" name="Google Shape;130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1257300" y="2738444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1247775" y="2564615"/>
            <a:ext cx="15773400" cy="427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alibri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1247775" y="6884197"/>
            <a:ext cx="15773400" cy="225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333"/>
              <a:buNone/>
              <a:defRPr sz="3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7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2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1257300" y="2738444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2"/>
          </p:nvPr>
        </p:nvSpPr>
        <p:spPr>
          <a:xfrm>
            <a:off x="9258300" y="2738444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1259683" y="547690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1259689" y="2521751"/>
            <a:ext cx="7736679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33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2"/>
          </p:nvPr>
        </p:nvSpPr>
        <p:spPr>
          <a:xfrm>
            <a:off x="1259689" y="3757613"/>
            <a:ext cx="7736679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3"/>
          </p:nvPr>
        </p:nvSpPr>
        <p:spPr>
          <a:xfrm>
            <a:off x="9258300" y="2521751"/>
            <a:ext cx="7774783" cy="123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600" b="1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33"/>
              <a:buNone/>
              <a:defRPr sz="3000" b="1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700" b="1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 b="1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4"/>
          </p:nvPr>
        </p:nvSpPr>
        <p:spPr>
          <a:xfrm>
            <a:off x="9258300" y="3757613"/>
            <a:ext cx="7774783" cy="5526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7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7774785" y="1481140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4800"/>
            </a:lvl1pPr>
            <a:lvl2pPr marL="914400" lvl="1" indent="-436054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67"/>
              <a:buChar char="•"/>
              <a:defRPr sz="4199"/>
            </a:lvl2pPr>
            <a:lvl3pPr marL="1371600" lvl="2" indent="-406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600"/>
            </a:lvl3pPr>
            <a:lvl4pPr marL="1828800" lvl="3" indent="-37674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33"/>
              <a:buChar char="•"/>
              <a:defRPr sz="3000"/>
            </a:lvl4pPr>
            <a:lvl5pPr marL="2286000" lvl="4" indent="-37674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33"/>
              <a:buChar char="•"/>
              <a:defRPr sz="3000"/>
            </a:lvl5pPr>
            <a:lvl6pPr marL="2743200" lvl="5" indent="-37674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33"/>
              <a:buChar char="•"/>
              <a:defRPr sz="3000"/>
            </a:lvl6pPr>
            <a:lvl7pPr marL="3200400" lvl="6" indent="-37674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33"/>
              <a:buChar char="•"/>
              <a:defRPr sz="3000"/>
            </a:lvl7pPr>
            <a:lvl8pPr marL="3657600" lvl="7" indent="-37674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33"/>
              <a:buChar char="•"/>
              <a:defRPr sz="3000"/>
            </a:lvl8pPr>
            <a:lvl9pPr marL="4114800" lvl="8" indent="-37674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333"/>
              <a:buChar char="•"/>
              <a:defRPr sz="3000"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2"/>
          </p:nvPr>
        </p:nvSpPr>
        <p:spPr>
          <a:xfrm>
            <a:off x="1259683" y="3086106"/>
            <a:ext cx="5898357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33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8"/>
          <p:cNvSpPr txBox="1">
            <a:spLocks noGrp="1"/>
          </p:cNvSpPr>
          <p:nvPr>
            <p:ph type="title"/>
          </p:nvPr>
        </p:nvSpPr>
        <p:spPr>
          <a:xfrm>
            <a:off x="1259683" y="685800"/>
            <a:ext cx="5898357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33"/>
              <a:buFont typeface="Calibri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>
            <a:spLocks noGrp="1"/>
          </p:cNvSpPr>
          <p:nvPr>
            <p:ph type="pic" idx="2"/>
          </p:nvPr>
        </p:nvSpPr>
        <p:spPr>
          <a:xfrm>
            <a:off x="7774785" y="1481140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1259683" y="3086106"/>
            <a:ext cx="5898357" cy="5717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33"/>
              <a:buNone/>
              <a:defRPr sz="2100"/>
            </a:lvl2pPr>
            <a:lvl3pPr marL="1371600" lvl="2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00"/>
            </a:lvl3pPr>
            <a:lvl4pPr marL="1828800" lvl="3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4pPr>
            <a:lvl5pPr marL="2286000" lvl="4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5pPr>
            <a:lvl6pPr marL="2743200" lvl="5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6pPr>
            <a:lvl7pPr marL="3200400" lvl="6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7pPr>
            <a:lvl8pPr marL="3657600" lvl="7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8pPr>
            <a:lvl9pPr marL="4114800" lvl="8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67"/>
              <a:buNone/>
              <a:defRPr sz="15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9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body" idx="1"/>
          </p:nvPr>
        </p:nvSpPr>
        <p:spPr>
          <a:xfrm rot="5400000">
            <a:off x="5880498" y="-1884753"/>
            <a:ext cx="6527007" cy="157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9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9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1257300" y="547690"/>
            <a:ext cx="15773400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33"/>
              <a:buFont typeface="Calibri"/>
              <a:buNone/>
              <a:defRPr sz="5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1257300" y="2738444"/>
            <a:ext cx="15773400" cy="652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6054" algn="l" rtl="0">
              <a:lnSpc>
                <a:spcPct val="90000"/>
              </a:lnSpc>
              <a:spcBef>
                <a:spcPts val="1167"/>
              </a:spcBef>
              <a:spcAft>
                <a:spcPts val="0"/>
              </a:spcAft>
              <a:buClr>
                <a:schemeClr val="dk1"/>
              </a:buClr>
              <a:buSzPts val="3267"/>
              <a:buFont typeface="Arial"/>
              <a:buChar char="•"/>
              <a:defRPr sz="32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83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6745" algn="l" rtl="0">
              <a:lnSpc>
                <a:spcPct val="90000"/>
              </a:lnSpc>
              <a:spcBef>
                <a:spcPts val="583"/>
              </a:spcBef>
              <a:spcAft>
                <a:spcPts val="0"/>
              </a:spcAft>
              <a:buClr>
                <a:schemeClr val="dk1"/>
              </a:buClr>
              <a:buSzPts val="2333"/>
              <a:buFont typeface="Arial"/>
              <a:buChar char="•"/>
              <a:defRPr sz="23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58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58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61950" algn="l" rtl="0">
              <a:lnSpc>
                <a:spcPct val="90000"/>
              </a:lnSpc>
              <a:spcBef>
                <a:spcPts val="58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61950" algn="l" rtl="0">
              <a:lnSpc>
                <a:spcPct val="90000"/>
              </a:lnSpc>
              <a:spcBef>
                <a:spcPts val="58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61950" algn="l" rtl="0">
              <a:lnSpc>
                <a:spcPct val="90000"/>
              </a:lnSpc>
              <a:spcBef>
                <a:spcPts val="58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61950" algn="l" rtl="0">
              <a:lnSpc>
                <a:spcPct val="90000"/>
              </a:lnSpc>
              <a:spcBef>
                <a:spcPts val="58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12573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6057900" y="9534534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12915900" y="9534534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7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"/>
          <p:cNvSpPr txBox="1">
            <a:spLocks noGrp="1"/>
          </p:cNvSpPr>
          <p:nvPr>
            <p:ph type="ctrTitle"/>
          </p:nvPr>
        </p:nvSpPr>
        <p:spPr>
          <a:xfrm>
            <a:off x="1371600" y="1683551"/>
            <a:ext cx="155448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Calibri"/>
              <a:buNone/>
            </a:pPr>
            <a:endParaRPr/>
          </a:p>
        </p:txBody>
      </p:sp>
      <p:sp>
        <p:nvSpPr>
          <p:cNvPr id="150" name="Google Shape;150;p1"/>
          <p:cNvSpPr txBox="1"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6054" algn="ctr" rtl="0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51" name="Google Shape;151;p1" descr="50+ hình nền powerpoint mầm non đẹp ngỗ nghĩnh dễ thương nhấ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7889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"/>
          <p:cNvSpPr txBox="1"/>
          <p:nvPr/>
        </p:nvSpPr>
        <p:spPr>
          <a:xfrm>
            <a:off x="4635215" y="815101"/>
            <a:ext cx="7951640" cy="113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lang="en-US" sz="3699" b="1" i="0" u="none" strike="noStrike" cap="none">
                <a:solidFill>
                  <a:srgbClr val="FF3131"/>
                </a:solidFill>
                <a:latin typeface="Times"/>
                <a:ea typeface="Times"/>
                <a:cs typeface="Times"/>
                <a:sym typeface="Times"/>
              </a:rPr>
              <a:t>UBND XÃ NGHI DƯƠNG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99"/>
              <a:buFont typeface="Arial"/>
              <a:buNone/>
            </a:pPr>
            <a:r>
              <a:rPr lang="en-US" sz="3699" b="1" i="0" u="none" strike="noStrike" cap="none">
                <a:solidFill>
                  <a:srgbClr val="FF3131"/>
                </a:solidFill>
                <a:latin typeface="Times"/>
                <a:ea typeface="Times"/>
                <a:cs typeface="Times"/>
                <a:sym typeface="Times"/>
              </a:rPr>
              <a:t>TRƯỜNG MẦM NON KIẾN QUỐC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" name="Google Shape;153;p1"/>
          <p:cNvCxnSpPr/>
          <p:nvPr/>
        </p:nvCxnSpPr>
        <p:spPr>
          <a:xfrm>
            <a:off x="7135091" y="1898073"/>
            <a:ext cx="3034145" cy="0"/>
          </a:xfrm>
          <a:prstGeom prst="straightConnector1">
            <a:avLst/>
          </a:prstGeom>
          <a:noFill/>
          <a:ln w="9525" cap="flat" cmpd="sng">
            <a:solidFill>
              <a:srgbClr val="5597D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1"/>
          <p:cNvSpPr txBox="1"/>
          <p:nvPr/>
        </p:nvSpPr>
        <p:spPr>
          <a:xfrm>
            <a:off x="3075669" y="3010863"/>
            <a:ext cx="11152987" cy="2778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99"/>
              <a:buFont typeface="Arial"/>
              <a:buNone/>
            </a:pPr>
            <a:r>
              <a:rPr lang="en-US" sz="4299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KẾ HOẠCH CHĂM SÓC GIÁO DỤC TRẺ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99"/>
              <a:buFont typeface="Arial"/>
              <a:buNone/>
            </a:pPr>
            <a:r>
              <a:rPr lang="en-US" sz="4299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TUẦN 3 THÁNG 11 NĂM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99"/>
              <a:buFont typeface="Arial"/>
              <a:buNone/>
            </a:pPr>
            <a:r>
              <a:rPr lang="en-US" sz="4299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(Thực hiện từ ngày 17/11/2025 đến 22/11/2025)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4" b="-38871"/>
            </a:stretch>
          </a:blipFill>
          <a:ln>
            <a:noFill/>
          </a:ln>
        </p:spPr>
      </p:sp>
      <p:graphicFrame>
        <p:nvGraphicFramePr>
          <p:cNvPr id="261" name="Google Shape;261;p10"/>
          <p:cNvGraphicFramePr/>
          <p:nvPr>
            <p:extLst>
              <p:ext uri="{D42A27DB-BD31-4B8C-83A1-F6EECF244321}">
                <p14:modId xmlns:p14="http://schemas.microsoft.com/office/powerpoint/2010/main" val="406340764"/>
              </p:ext>
            </p:extLst>
          </p:nvPr>
        </p:nvGraphicFramePr>
        <p:xfrm>
          <a:off x="1530798" y="2373517"/>
          <a:ext cx="14760775" cy="7237205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69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17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Bò theo đường dích dắc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kim tiền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Kéo co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quen với bài thơ: Chiếc quạt nan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4572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tiếng anh: Match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1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3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18/11/2025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)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"/>
                        <a:cs typeface="Times New Roman" panose="02020603050405020304" pitchFamily="18" charset="0"/>
                        <a:sym typeface="Times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phía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phía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dưới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Thân cây kim tiền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Nhảy lò cò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quen vận động vỗ đệm theo nhịp bài hát: Nhà của tôi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4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19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Thơ: Cô và mẹ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hoa giấy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Nhảy ba bố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 hiểu ngày hội của cô: Ngày 20/11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20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ngày 20/11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ngày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ngày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21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Dạy trẻ hát bài hát: 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Cháu yêu bà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Quả khế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Mèo đuổi chuột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 gương bé ngoan.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22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Dạy trẻ cắm hoa tặng cô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hoa lan đất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Xi bô khoai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Xem video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hình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ảnh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các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diễn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ngày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hội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của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FF8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2" name="Google Shape;262;p10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3" name="Google Shape;263;p10"/>
          <p:cNvSpPr/>
          <p:nvPr/>
        </p:nvSpPr>
        <p:spPr>
          <a:xfrm>
            <a:off x="0" y="7774083"/>
            <a:ext cx="1787224" cy="2140388"/>
          </a:xfrm>
          <a:custGeom>
            <a:avLst/>
            <a:gdLst/>
            <a:ahLst/>
            <a:cxnLst/>
            <a:rect l="l" t="t" r="r" b="b"/>
            <a:pathLst>
              <a:path w="1787224" h="2140388" extrusionOk="0">
                <a:moveTo>
                  <a:pt x="0" y="0"/>
                </a:moveTo>
                <a:lnTo>
                  <a:pt x="1787224" y="0"/>
                </a:lnTo>
                <a:lnTo>
                  <a:pt x="1787224" y="2140388"/>
                </a:lnTo>
                <a:lnTo>
                  <a:pt x="0" y="2140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4" name="Google Shape;264;p10"/>
          <p:cNvSpPr/>
          <p:nvPr/>
        </p:nvSpPr>
        <p:spPr>
          <a:xfrm flipH="1">
            <a:off x="15966223" y="7184164"/>
            <a:ext cx="2356028" cy="2730307"/>
          </a:xfrm>
          <a:custGeom>
            <a:avLst/>
            <a:gdLst/>
            <a:ahLst/>
            <a:cxnLst/>
            <a:rect l="l" t="t" r="r" b="b"/>
            <a:pathLst>
              <a:path w="2356028" h="2730307" extrusionOk="0">
                <a:moveTo>
                  <a:pt x="2356027" y="0"/>
                </a:moveTo>
                <a:lnTo>
                  <a:pt x="0" y="0"/>
                </a:lnTo>
                <a:lnTo>
                  <a:pt x="0" y="2730307"/>
                </a:lnTo>
                <a:lnTo>
                  <a:pt x="2356027" y="2730307"/>
                </a:lnTo>
                <a:lnTo>
                  <a:pt x="235602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5" name="Google Shape;265;p10"/>
          <p:cNvSpPr/>
          <p:nvPr/>
        </p:nvSpPr>
        <p:spPr>
          <a:xfrm>
            <a:off x="15843083" y="290830"/>
            <a:ext cx="1888955" cy="2771083"/>
          </a:xfrm>
          <a:custGeom>
            <a:avLst/>
            <a:gdLst/>
            <a:ahLst/>
            <a:cxnLst/>
            <a:rect l="l" t="t" r="r" b="b"/>
            <a:pathLst>
              <a:path w="1888955" h="2771083" extrusionOk="0">
                <a:moveTo>
                  <a:pt x="0" y="0"/>
                </a:moveTo>
                <a:lnTo>
                  <a:pt x="1888955" y="0"/>
                </a:lnTo>
                <a:lnTo>
                  <a:pt x="1888955" y="2771083"/>
                </a:lnTo>
                <a:lnTo>
                  <a:pt x="0" y="27710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6" name="Google Shape;266;p10"/>
          <p:cNvSpPr/>
          <p:nvPr/>
        </p:nvSpPr>
        <p:spPr>
          <a:xfrm rot="-1932705">
            <a:off x="-248185" y="4045588"/>
            <a:ext cx="2623578" cy="1740307"/>
          </a:xfrm>
          <a:custGeom>
            <a:avLst/>
            <a:gdLst/>
            <a:ahLst/>
            <a:cxnLst/>
            <a:rect l="l" t="t" r="r" b="b"/>
            <a:pathLst>
              <a:path w="2623578" h="1740307" extrusionOk="0">
                <a:moveTo>
                  <a:pt x="0" y="0"/>
                </a:moveTo>
                <a:lnTo>
                  <a:pt x="2623578" y="0"/>
                </a:lnTo>
                <a:lnTo>
                  <a:pt x="2623578" y="1740307"/>
                </a:lnTo>
                <a:lnTo>
                  <a:pt x="0" y="17403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7" name="Google Shape;267;p10"/>
          <p:cNvSpPr/>
          <p:nvPr/>
        </p:nvSpPr>
        <p:spPr>
          <a:xfrm rot="1281809">
            <a:off x="16414714" y="4765613"/>
            <a:ext cx="1784396" cy="1012645"/>
          </a:xfrm>
          <a:custGeom>
            <a:avLst/>
            <a:gdLst/>
            <a:ahLst/>
            <a:cxnLst/>
            <a:rect l="l" t="t" r="r" b="b"/>
            <a:pathLst>
              <a:path w="1784396" h="1012645" extrusionOk="0">
                <a:moveTo>
                  <a:pt x="0" y="0"/>
                </a:moveTo>
                <a:lnTo>
                  <a:pt x="1784396" y="0"/>
                </a:lnTo>
                <a:lnTo>
                  <a:pt x="1784396" y="1012644"/>
                </a:lnTo>
                <a:lnTo>
                  <a:pt x="0" y="10126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8" name="Google Shape;268;p10"/>
          <p:cNvSpPr/>
          <p:nvPr/>
        </p:nvSpPr>
        <p:spPr>
          <a:xfrm>
            <a:off x="13164082" y="1212817"/>
            <a:ext cx="2119612" cy="1065105"/>
          </a:xfrm>
          <a:custGeom>
            <a:avLst/>
            <a:gdLst/>
            <a:ahLst/>
            <a:cxnLst/>
            <a:rect l="l" t="t" r="r" b="b"/>
            <a:pathLst>
              <a:path w="2119612" h="1065105" extrusionOk="0">
                <a:moveTo>
                  <a:pt x="0" y="0"/>
                </a:moveTo>
                <a:lnTo>
                  <a:pt x="2119612" y="0"/>
                </a:lnTo>
                <a:lnTo>
                  <a:pt x="2119612" y="1065105"/>
                </a:lnTo>
                <a:lnTo>
                  <a:pt x="0" y="1065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9" name="Google Shape;269;p10"/>
          <p:cNvSpPr txBox="1"/>
          <p:nvPr/>
        </p:nvSpPr>
        <p:spPr>
          <a:xfrm>
            <a:off x="1654423" y="896700"/>
            <a:ext cx="143118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BẢN THÂN – LỚP C1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“NGÀY HỘI CỦA CÔ”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17/11/2025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22/11/2025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" name="Google Shape;274;p11"/>
          <p:cNvGraphicFramePr/>
          <p:nvPr>
            <p:extLst>
              <p:ext uri="{D42A27DB-BD31-4B8C-83A1-F6EECF244321}">
                <p14:modId xmlns:p14="http://schemas.microsoft.com/office/powerpoint/2010/main" val="2872882822"/>
              </p:ext>
            </p:extLst>
          </p:nvPr>
        </p:nvGraphicFramePr>
        <p:xfrm>
          <a:off x="1761198" y="2469025"/>
          <a:ext cx="14760775" cy="6776396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C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C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C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17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phía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trên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phía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dưới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vạn lộc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Rồng rắn lên mây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Sử dụng nguyên vật liệu làm hoa tặng cô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toán tư duy bài: Luyện tập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9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(18/11/2025)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"/>
                        <a:cs typeface="Times New Roman" panose="02020603050405020304" pitchFamily="18" charset="0"/>
                        <a:sym typeface="Times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Bò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đường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dích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dắc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Thân cây vạn lộc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Bịt mắt bắt dê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 hiểu về ngày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(19/11/2025)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Vẽ hoa tặng cô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đồng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hồ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Mèo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đuổi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chuột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quen bài hát: Bông hồng tặng cô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4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(20/11/2025)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ngày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ngày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20/11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ngày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9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(21/11/2025)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Thơ: Cô và mẹ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mẫu đơn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Thả đỉa ba ba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(22/11/2025)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Dạy trẻ làm bưu thiếp tặng cô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Thân cây mẫu đơn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Ếch nhảy vào ao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vở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quen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E319E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5" name="Google Shape;275;p11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6" name="Google Shape;276;p11"/>
          <p:cNvSpPr/>
          <p:nvPr/>
        </p:nvSpPr>
        <p:spPr>
          <a:xfrm>
            <a:off x="0" y="7246480"/>
            <a:ext cx="2224647" cy="3040520"/>
          </a:xfrm>
          <a:custGeom>
            <a:avLst/>
            <a:gdLst/>
            <a:ahLst/>
            <a:cxnLst/>
            <a:rect l="l" t="t" r="r" b="b"/>
            <a:pathLst>
              <a:path w="2224647" h="3040520" extrusionOk="0">
                <a:moveTo>
                  <a:pt x="0" y="0"/>
                </a:moveTo>
                <a:lnTo>
                  <a:pt x="2224647" y="0"/>
                </a:lnTo>
                <a:lnTo>
                  <a:pt x="2224647" y="3040520"/>
                </a:lnTo>
                <a:lnTo>
                  <a:pt x="0" y="3040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7" name="Google Shape;277;p11"/>
          <p:cNvSpPr/>
          <p:nvPr/>
        </p:nvSpPr>
        <p:spPr>
          <a:xfrm>
            <a:off x="16257212" y="6968337"/>
            <a:ext cx="1843789" cy="2946133"/>
          </a:xfrm>
          <a:custGeom>
            <a:avLst/>
            <a:gdLst/>
            <a:ahLst/>
            <a:cxnLst/>
            <a:rect l="l" t="t" r="r" b="b"/>
            <a:pathLst>
              <a:path w="1843789" h="2946133" extrusionOk="0">
                <a:moveTo>
                  <a:pt x="0" y="0"/>
                </a:moveTo>
                <a:lnTo>
                  <a:pt x="1843789" y="0"/>
                </a:lnTo>
                <a:lnTo>
                  <a:pt x="1843789" y="2946134"/>
                </a:lnTo>
                <a:lnTo>
                  <a:pt x="0" y="2946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8" name="Google Shape;278;p11"/>
          <p:cNvSpPr/>
          <p:nvPr/>
        </p:nvSpPr>
        <p:spPr>
          <a:xfrm>
            <a:off x="14920149" y="132432"/>
            <a:ext cx="2811777" cy="1957700"/>
          </a:xfrm>
          <a:custGeom>
            <a:avLst/>
            <a:gdLst/>
            <a:ahLst/>
            <a:cxnLst/>
            <a:rect l="l" t="t" r="r" b="b"/>
            <a:pathLst>
              <a:path w="2811777" h="1957700" extrusionOk="0">
                <a:moveTo>
                  <a:pt x="0" y="0"/>
                </a:moveTo>
                <a:lnTo>
                  <a:pt x="2811777" y="0"/>
                </a:lnTo>
                <a:lnTo>
                  <a:pt x="2811777" y="1957700"/>
                </a:lnTo>
                <a:lnTo>
                  <a:pt x="0" y="1957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9" name="Google Shape;279;p11"/>
          <p:cNvSpPr/>
          <p:nvPr/>
        </p:nvSpPr>
        <p:spPr>
          <a:xfrm rot="-976223">
            <a:off x="157000" y="3724599"/>
            <a:ext cx="1743400" cy="1854681"/>
          </a:xfrm>
          <a:custGeom>
            <a:avLst/>
            <a:gdLst/>
            <a:ahLst/>
            <a:cxnLst/>
            <a:rect l="l" t="t" r="r" b="b"/>
            <a:pathLst>
              <a:path w="1743400" h="1854681" extrusionOk="0">
                <a:moveTo>
                  <a:pt x="0" y="0"/>
                </a:moveTo>
                <a:lnTo>
                  <a:pt x="1743400" y="0"/>
                </a:lnTo>
                <a:lnTo>
                  <a:pt x="1743400" y="1854682"/>
                </a:lnTo>
                <a:lnTo>
                  <a:pt x="0" y="1854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0" name="Google Shape;280;p11"/>
          <p:cNvSpPr/>
          <p:nvPr/>
        </p:nvSpPr>
        <p:spPr>
          <a:xfrm>
            <a:off x="15988525" y="4333574"/>
            <a:ext cx="1743400" cy="1854681"/>
          </a:xfrm>
          <a:custGeom>
            <a:avLst/>
            <a:gdLst/>
            <a:ahLst/>
            <a:cxnLst/>
            <a:rect l="l" t="t" r="r" b="b"/>
            <a:pathLst>
              <a:path w="1743400" h="1854681" extrusionOk="0">
                <a:moveTo>
                  <a:pt x="0" y="0"/>
                </a:moveTo>
                <a:lnTo>
                  <a:pt x="1743401" y="0"/>
                </a:lnTo>
                <a:lnTo>
                  <a:pt x="1743401" y="1854681"/>
                </a:lnTo>
                <a:lnTo>
                  <a:pt x="0" y="1854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1" name="Google Shape;281;p11"/>
          <p:cNvSpPr txBox="1"/>
          <p:nvPr/>
        </p:nvSpPr>
        <p:spPr>
          <a:xfrm>
            <a:off x="1915525" y="745225"/>
            <a:ext cx="134367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C2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“NGÀY HỘI CỦA CÔ”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4" b="-38871"/>
            </a:stretch>
          </a:blipFill>
          <a:ln>
            <a:noFill/>
          </a:ln>
        </p:spPr>
      </p:sp>
      <p:graphicFrame>
        <p:nvGraphicFramePr>
          <p:cNvPr id="287" name="Google Shape;287;p12"/>
          <p:cNvGraphicFramePr/>
          <p:nvPr>
            <p:extLst>
              <p:ext uri="{D42A27DB-BD31-4B8C-83A1-F6EECF244321}">
                <p14:modId xmlns:p14="http://schemas.microsoft.com/office/powerpoint/2010/main" val="1626894659"/>
              </p:ext>
            </p:extLst>
          </p:nvPr>
        </p:nvGraphicFramePr>
        <p:xfrm>
          <a:off x="1660534" y="2252477"/>
          <a:ext cx="14760775" cy="7009553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Thứ</a:t>
                      </a:r>
                      <a:endParaRPr sz="1800" u="none" strike="noStrike" cap="none" dirty="0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động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học</a:t>
                      </a:r>
                      <a:endParaRPr sz="1800" u="none" strike="noStrike" cap="none" dirty="0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ngoài trời</a:t>
                      </a:r>
                      <a:endParaRPr sz="18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chiều</a:t>
                      </a:r>
                      <a:endParaRPr sz="18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(17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</a:rPr>
                        <a:t>                                      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PTTC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hướng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dích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dắc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Cây rau ngải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Ếch nhẩy vào ao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vườn rau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 hiểu một số đồ vật gây nguy hiểm: ổ điện, bếp ga.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6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(18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Đếm và nhận biết trong phạm vi 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 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Lan ý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Rồng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rắn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vườn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rau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Trò chuyện, nhận biết một số biểu hiện khi ốm qua bài thơ : không lên tự uống thuốc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(19/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/>
                        <a:t>Thơ: Cô giáo của con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  Quan sát: lan đất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  TCVĐ: Gieo hạt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vườn rau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Xem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ảnh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video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một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số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hành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nguy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hiểm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không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giành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đồ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0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(20/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Nghỉ 20/11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-10160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-Nghỉ 20/11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Nghỉ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20/11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0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(21/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PTTC-KNXH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Mẹ yêu của bé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Cây nhãn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Cướp cờ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vườn rau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Liên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hoan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nghệ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Dạy trẻ cắm hoa tặng cô</a:t>
                      </a:r>
                      <a:endParaRPr sz="1800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1600" marR="0" lvl="0" indent="-1016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  Quan sát: luống rau cải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TCVĐ: Bịt mắt bắt dê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vườn rau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truyện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tìm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hiểu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những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điều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thích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không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thích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8" name="Google Shape;288;p12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9" name="Google Shape;289;p12"/>
          <p:cNvSpPr/>
          <p:nvPr/>
        </p:nvSpPr>
        <p:spPr>
          <a:xfrm>
            <a:off x="16078206" y="7025311"/>
            <a:ext cx="2209794" cy="3261689"/>
          </a:xfrm>
          <a:custGeom>
            <a:avLst/>
            <a:gdLst/>
            <a:ahLst/>
            <a:cxnLst/>
            <a:rect l="l" t="t" r="r" b="b"/>
            <a:pathLst>
              <a:path w="2209794" h="3261689" extrusionOk="0">
                <a:moveTo>
                  <a:pt x="0" y="0"/>
                </a:moveTo>
                <a:lnTo>
                  <a:pt x="2209794" y="0"/>
                </a:lnTo>
                <a:lnTo>
                  <a:pt x="2209794" y="3261689"/>
                </a:lnTo>
                <a:lnTo>
                  <a:pt x="0" y="32616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0" name="Google Shape;290;p12"/>
          <p:cNvSpPr/>
          <p:nvPr/>
        </p:nvSpPr>
        <p:spPr>
          <a:xfrm>
            <a:off x="272354" y="7243525"/>
            <a:ext cx="1512692" cy="2825261"/>
          </a:xfrm>
          <a:custGeom>
            <a:avLst/>
            <a:gdLst/>
            <a:ahLst/>
            <a:cxnLst/>
            <a:rect l="l" t="t" r="r" b="b"/>
            <a:pathLst>
              <a:path w="1512692" h="2825261" extrusionOk="0">
                <a:moveTo>
                  <a:pt x="0" y="0"/>
                </a:moveTo>
                <a:lnTo>
                  <a:pt x="1512692" y="0"/>
                </a:lnTo>
                <a:lnTo>
                  <a:pt x="1512692" y="2825261"/>
                </a:lnTo>
                <a:lnTo>
                  <a:pt x="0" y="2825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1" name="Google Shape;291;p12"/>
          <p:cNvSpPr/>
          <p:nvPr/>
        </p:nvSpPr>
        <p:spPr>
          <a:xfrm>
            <a:off x="15317635" y="290830"/>
            <a:ext cx="2713991" cy="2610520"/>
          </a:xfrm>
          <a:custGeom>
            <a:avLst/>
            <a:gdLst/>
            <a:ahLst/>
            <a:cxnLst/>
            <a:rect l="l" t="t" r="r" b="b"/>
            <a:pathLst>
              <a:path w="2713991" h="2610520" extrusionOk="0">
                <a:moveTo>
                  <a:pt x="0" y="0"/>
                </a:moveTo>
                <a:lnTo>
                  <a:pt x="2713991" y="0"/>
                </a:lnTo>
                <a:lnTo>
                  <a:pt x="2713991" y="2610520"/>
                </a:lnTo>
                <a:lnTo>
                  <a:pt x="0" y="26105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2" name="Google Shape;292;p12"/>
          <p:cNvSpPr/>
          <p:nvPr/>
        </p:nvSpPr>
        <p:spPr>
          <a:xfrm>
            <a:off x="0" y="3758693"/>
            <a:ext cx="1465474" cy="1783539"/>
          </a:xfrm>
          <a:custGeom>
            <a:avLst/>
            <a:gdLst/>
            <a:ahLst/>
            <a:cxnLst/>
            <a:rect l="l" t="t" r="r" b="b"/>
            <a:pathLst>
              <a:path w="1465474" h="1783539" extrusionOk="0">
                <a:moveTo>
                  <a:pt x="0" y="0"/>
                </a:moveTo>
                <a:lnTo>
                  <a:pt x="1465474" y="0"/>
                </a:lnTo>
                <a:lnTo>
                  <a:pt x="1465474" y="1783539"/>
                </a:lnTo>
                <a:lnTo>
                  <a:pt x="0" y="1783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3" name="Google Shape;293;p12"/>
          <p:cNvSpPr/>
          <p:nvPr/>
        </p:nvSpPr>
        <p:spPr>
          <a:xfrm rot="2877027">
            <a:off x="16224003" y="4917172"/>
            <a:ext cx="2070593" cy="1250121"/>
          </a:xfrm>
          <a:custGeom>
            <a:avLst/>
            <a:gdLst/>
            <a:ahLst/>
            <a:cxnLst/>
            <a:rect l="l" t="t" r="r" b="b"/>
            <a:pathLst>
              <a:path w="2070593" h="1250121" extrusionOk="0">
                <a:moveTo>
                  <a:pt x="0" y="0"/>
                </a:moveTo>
                <a:lnTo>
                  <a:pt x="2070594" y="0"/>
                </a:lnTo>
                <a:lnTo>
                  <a:pt x="2070594" y="1250120"/>
                </a:lnTo>
                <a:lnTo>
                  <a:pt x="0" y="1250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4" name="Google Shape;294;p12"/>
          <p:cNvSpPr txBox="1"/>
          <p:nvPr/>
        </p:nvSpPr>
        <p:spPr>
          <a:xfrm>
            <a:off x="2382220" y="478911"/>
            <a:ext cx="13190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C3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I- NHÁNH “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Ngày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hội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hiện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17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/11/2025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đến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22/11/2025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" name="Google Shape;299;p13"/>
          <p:cNvGraphicFramePr/>
          <p:nvPr>
            <p:extLst>
              <p:ext uri="{D42A27DB-BD31-4B8C-83A1-F6EECF244321}">
                <p14:modId xmlns:p14="http://schemas.microsoft.com/office/powerpoint/2010/main" val="1836007435"/>
              </p:ext>
            </p:extLst>
          </p:nvPr>
        </p:nvGraphicFramePr>
        <p:xfrm>
          <a:off x="1763604" y="1963190"/>
          <a:ext cx="14760775" cy="7674725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 học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 ngoài trời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Hoạt động chiều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64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63500" marR="1270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thẳng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hướng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có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lưng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62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Quả khế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Đi qua con suối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vận động tinh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Trò chơi: Bé chơi nấu bột cho búp bê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3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PTTCKNXH-TM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mẹ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Dạo chơi sân trường.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16510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TCDG: Kéo cưa lừa xẻ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 tự chọn tại khu vực phát triển vận động tinh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Nghe kể chuyện: Bài học đầu tiên của gấu con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5240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016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NBPB màu đỏ, màu vàng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Quả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chuối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Nhảy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bắt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bướm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tinh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Trò chơi: Bé bò giỏi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12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Nghỉ lễ 20/11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Nghỉ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lễ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20/11</a:t>
                      </a:r>
                      <a:endParaRPr sz="1800" b="1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Nghỉ 20/11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191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Thơ: Cô dạy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trường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TCDG: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Tập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tầm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vông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tinh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Đọc thơ:  Cô giáo của em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PTTCKNXH-TM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1016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Làm bưu thiếp tặng cô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trường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TCDG: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Lộn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cầu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vồng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63500" marR="0" lvl="0" indent="-63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tinh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sử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dụng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vở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tạo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hình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0" name="Google Shape;300;p13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1" name="Google Shape;301;p13"/>
          <p:cNvSpPr/>
          <p:nvPr/>
        </p:nvSpPr>
        <p:spPr>
          <a:xfrm rot="-2912615">
            <a:off x="15104377" y="344762"/>
            <a:ext cx="1959592" cy="2305402"/>
          </a:xfrm>
          <a:custGeom>
            <a:avLst/>
            <a:gdLst/>
            <a:ahLst/>
            <a:cxnLst/>
            <a:rect l="l" t="t" r="r" b="b"/>
            <a:pathLst>
              <a:path w="1959592" h="2305402" extrusionOk="0">
                <a:moveTo>
                  <a:pt x="0" y="0"/>
                </a:moveTo>
                <a:lnTo>
                  <a:pt x="1959592" y="0"/>
                </a:lnTo>
                <a:lnTo>
                  <a:pt x="1959592" y="2305402"/>
                </a:lnTo>
                <a:lnTo>
                  <a:pt x="0" y="2305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2" name="Google Shape;302;p13"/>
          <p:cNvSpPr/>
          <p:nvPr/>
        </p:nvSpPr>
        <p:spPr>
          <a:xfrm>
            <a:off x="16098998" y="7385006"/>
            <a:ext cx="2189002" cy="2529465"/>
          </a:xfrm>
          <a:custGeom>
            <a:avLst/>
            <a:gdLst/>
            <a:ahLst/>
            <a:cxnLst/>
            <a:rect l="l" t="t" r="r" b="b"/>
            <a:pathLst>
              <a:path w="2189002" h="2529465" extrusionOk="0">
                <a:moveTo>
                  <a:pt x="0" y="0"/>
                </a:moveTo>
                <a:lnTo>
                  <a:pt x="2189002" y="0"/>
                </a:lnTo>
                <a:lnTo>
                  <a:pt x="2189002" y="2529465"/>
                </a:lnTo>
                <a:lnTo>
                  <a:pt x="0" y="25294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3" name="Google Shape;303;p13"/>
          <p:cNvSpPr/>
          <p:nvPr/>
        </p:nvSpPr>
        <p:spPr>
          <a:xfrm>
            <a:off x="883" y="7290181"/>
            <a:ext cx="2125442" cy="2719115"/>
          </a:xfrm>
          <a:custGeom>
            <a:avLst/>
            <a:gdLst/>
            <a:ahLst/>
            <a:cxnLst/>
            <a:rect l="l" t="t" r="r" b="b"/>
            <a:pathLst>
              <a:path w="2125442" h="2719115" extrusionOk="0">
                <a:moveTo>
                  <a:pt x="0" y="0"/>
                </a:moveTo>
                <a:lnTo>
                  <a:pt x="2125441" y="0"/>
                </a:lnTo>
                <a:lnTo>
                  <a:pt x="2125441" y="2719115"/>
                </a:lnTo>
                <a:lnTo>
                  <a:pt x="0" y="27191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4" name="Google Shape;304;p13"/>
          <p:cNvSpPr/>
          <p:nvPr/>
        </p:nvSpPr>
        <p:spPr>
          <a:xfrm>
            <a:off x="-103984" y="3814894"/>
            <a:ext cx="1798314" cy="1575773"/>
          </a:xfrm>
          <a:custGeom>
            <a:avLst/>
            <a:gdLst/>
            <a:ahLst/>
            <a:cxnLst/>
            <a:rect l="l" t="t" r="r" b="b"/>
            <a:pathLst>
              <a:path w="1798314" h="1575773" extrusionOk="0">
                <a:moveTo>
                  <a:pt x="0" y="0"/>
                </a:moveTo>
                <a:lnTo>
                  <a:pt x="1798313" y="0"/>
                </a:lnTo>
                <a:lnTo>
                  <a:pt x="1798313" y="1575773"/>
                </a:lnTo>
                <a:lnTo>
                  <a:pt x="0" y="15757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5" name="Google Shape;305;p13"/>
          <p:cNvSpPr/>
          <p:nvPr/>
        </p:nvSpPr>
        <p:spPr>
          <a:xfrm>
            <a:off x="16084173" y="3890906"/>
            <a:ext cx="1838170" cy="2598120"/>
          </a:xfrm>
          <a:custGeom>
            <a:avLst/>
            <a:gdLst/>
            <a:ahLst/>
            <a:cxnLst/>
            <a:rect l="l" t="t" r="r" b="b"/>
            <a:pathLst>
              <a:path w="1838170" h="2598120" extrusionOk="0">
                <a:moveTo>
                  <a:pt x="0" y="0"/>
                </a:moveTo>
                <a:lnTo>
                  <a:pt x="1838169" y="0"/>
                </a:lnTo>
                <a:lnTo>
                  <a:pt x="1838169" y="2598120"/>
                </a:lnTo>
                <a:lnTo>
                  <a:pt x="0" y="25981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6" name="Google Shape;306;p13"/>
          <p:cNvSpPr txBox="1"/>
          <p:nvPr/>
        </p:nvSpPr>
        <p:spPr>
          <a:xfrm>
            <a:off x="2375500" y="438825"/>
            <a:ext cx="138894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CÁC CÔ BÁC TRONG NHÀ TRẺ – LỚP NTD1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“BÉ YÊU CÔ GIÁO”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4" b="-38871"/>
            </a:stretch>
          </a:blipFill>
          <a:ln>
            <a:noFill/>
          </a:ln>
        </p:spPr>
      </p:sp>
      <p:graphicFrame>
        <p:nvGraphicFramePr>
          <p:cNvPr id="312" name="Google Shape;312;p14"/>
          <p:cNvGraphicFramePr/>
          <p:nvPr>
            <p:extLst>
              <p:ext uri="{D42A27DB-BD31-4B8C-83A1-F6EECF244321}">
                <p14:modId xmlns:p14="http://schemas.microsoft.com/office/powerpoint/2010/main" val="1755272955"/>
              </p:ext>
            </p:extLst>
          </p:nvPr>
        </p:nvGraphicFramePr>
        <p:xfrm>
          <a:off x="1730940" y="2055815"/>
          <a:ext cx="14760775" cy="7471105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A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1F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17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254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biệt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màu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đỏ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vàng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sát: Nhà bếp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Ném bóng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Chơi tự chọn tại khu vực phát triển thể chất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Nghe hát: Cô giáo miền xuôi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7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(18/11/2025)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 động: Bò thẳng hướng có mang vật trên lưng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chơi khu vực hiên trước lớp học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Bắt bóng xà phòng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Chơi tự chọn tại khu vực phát triển thể chất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Xem sách, tranh ảnh và gọi tên các cô giáo trong nhóm nhà trẻ 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(19/11/2025)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Thơ: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dạy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sát: Rau muống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Trồng nụ trồng hoa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Chơi tự chọn tại khu vực phát triển thể chất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 VĐ: Bò thẳng hướng có mang vật trên lưng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(20/11/2025)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20/ 11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 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(21/11/2025)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PTTCKNXH-TM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Hát: Cô và mẹ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trường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Xếp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tặng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thể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chất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 chơi: Bé chơi múa dẻo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(22/11/2025)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 nhận biết phân biệt màu đỏ- vàng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sau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lớp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Kéo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co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triển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thể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chất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thẳng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hướng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có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mang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lưng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3B5F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3" name="Google Shape;313;p14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4" name="Google Shape;314;p14"/>
          <p:cNvSpPr/>
          <p:nvPr/>
        </p:nvSpPr>
        <p:spPr>
          <a:xfrm>
            <a:off x="16084173" y="7668949"/>
            <a:ext cx="2203827" cy="2340348"/>
          </a:xfrm>
          <a:custGeom>
            <a:avLst/>
            <a:gdLst/>
            <a:ahLst/>
            <a:cxnLst/>
            <a:rect l="l" t="t" r="r" b="b"/>
            <a:pathLst>
              <a:path w="2203827" h="2340348" extrusionOk="0">
                <a:moveTo>
                  <a:pt x="0" y="0"/>
                </a:moveTo>
                <a:lnTo>
                  <a:pt x="2203827" y="0"/>
                </a:lnTo>
                <a:lnTo>
                  <a:pt x="2203827" y="2340347"/>
                </a:lnTo>
                <a:lnTo>
                  <a:pt x="0" y="23403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5" name="Google Shape;315;p14"/>
          <p:cNvSpPr/>
          <p:nvPr/>
        </p:nvSpPr>
        <p:spPr>
          <a:xfrm>
            <a:off x="15541548" y="671809"/>
            <a:ext cx="2260129" cy="2147123"/>
          </a:xfrm>
          <a:custGeom>
            <a:avLst/>
            <a:gdLst/>
            <a:ahLst/>
            <a:cxnLst/>
            <a:rect l="l" t="t" r="r" b="b"/>
            <a:pathLst>
              <a:path w="2260129" h="2147123" extrusionOk="0">
                <a:moveTo>
                  <a:pt x="0" y="0"/>
                </a:moveTo>
                <a:lnTo>
                  <a:pt x="2260129" y="0"/>
                </a:lnTo>
                <a:lnTo>
                  <a:pt x="2260129" y="2147122"/>
                </a:lnTo>
                <a:lnTo>
                  <a:pt x="0" y="2147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6" name="Google Shape;316;p14"/>
          <p:cNvSpPr/>
          <p:nvPr/>
        </p:nvSpPr>
        <p:spPr>
          <a:xfrm>
            <a:off x="-81083" y="7718837"/>
            <a:ext cx="2219565" cy="2240571"/>
          </a:xfrm>
          <a:custGeom>
            <a:avLst/>
            <a:gdLst/>
            <a:ahLst/>
            <a:cxnLst/>
            <a:rect l="l" t="t" r="r" b="b"/>
            <a:pathLst>
              <a:path w="2219565" h="2240571" extrusionOk="0">
                <a:moveTo>
                  <a:pt x="0" y="0"/>
                </a:moveTo>
                <a:lnTo>
                  <a:pt x="2219566" y="0"/>
                </a:lnTo>
                <a:lnTo>
                  <a:pt x="2219566" y="2240571"/>
                </a:lnTo>
                <a:lnTo>
                  <a:pt x="0" y="2240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7" name="Google Shape;317;p14"/>
          <p:cNvSpPr/>
          <p:nvPr/>
        </p:nvSpPr>
        <p:spPr>
          <a:xfrm>
            <a:off x="16757233" y="4522731"/>
            <a:ext cx="1044444" cy="1241538"/>
          </a:xfrm>
          <a:custGeom>
            <a:avLst/>
            <a:gdLst/>
            <a:ahLst/>
            <a:cxnLst/>
            <a:rect l="l" t="t" r="r" b="b"/>
            <a:pathLst>
              <a:path w="1044444" h="1241538" extrusionOk="0">
                <a:moveTo>
                  <a:pt x="0" y="0"/>
                </a:moveTo>
                <a:lnTo>
                  <a:pt x="1044444" y="0"/>
                </a:lnTo>
                <a:lnTo>
                  <a:pt x="1044444" y="1241538"/>
                </a:lnTo>
                <a:lnTo>
                  <a:pt x="0" y="124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8" name="Google Shape;318;p14"/>
          <p:cNvSpPr/>
          <p:nvPr/>
        </p:nvSpPr>
        <p:spPr>
          <a:xfrm>
            <a:off x="646337" y="3892681"/>
            <a:ext cx="1269183" cy="1990875"/>
          </a:xfrm>
          <a:custGeom>
            <a:avLst/>
            <a:gdLst/>
            <a:ahLst/>
            <a:cxnLst/>
            <a:rect l="l" t="t" r="r" b="b"/>
            <a:pathLst>
              <a:path w="1269183" h="1990875" extrusionOk="0">
                <a:moveTo>
                  <a:pt x="0" y="0"/>
                </a:moveTo>
                <a:lnTo>
                  <a:pt x="1269183" y="0"/>
                </a:lnTo>
                <a:lnTo>
                  <a:pt x="1269183" y="1990875"/>
                </a:lnTo>
                <a:lnTo>
                  <a:pt x="0" y="1990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9" name="Google Shape;319;p14"/>
          <p:cNvSpPr txBox="1"/>
          <p:nvPr/>
        </p:nvSpPr>
        <p:spPr>
          <a:xfrm>
            <a:off x="4147950" y="671800"/>
            <a:ext cx="10570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: CÔ BÁC TRONG NHÀ TRẺ– LỚP NTD2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 Bé yêu cô giáo”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4" b="-38871"/>
            </a:stretch>
          </a:blipFill>
          <a:ln>
            <a:noFill/>
          </a:ln>
        </p:spPr>
      </p:sp>
      <p:graphicFrame>
        <p:nvGraphicFramePr>
          <p:cNvPr id="325" name="Google Shape;325;p15"/>
          <p:cNvGraphicFramePr/>
          <p:nvPr>
            <p:extLst>
              <p:ext uri="{D42A27DB-BD31-4B8C-83A1-F6EECF244321}">
                <p14:modId xmlns:p14="http://schemas.microsoft.com/office/powerpoint/2010/main" val="2617366954"/>
              </p:ext>
            </p:extLst>
          </p:nvPr>
        </p:nvGraphicFramePr>
        <p:xfrm>
          <a:off x="1778364" y="1755065"/>
          <a:ext cx="14760775" cy="7724400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động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học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(17/11/2025)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thẳng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hướng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có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mang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lưng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Char char="-"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trường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Char char="-"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Lộn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cầu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vồng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Nghe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xắc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trúc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 HĐ: Bé làm bác cấp dưỡng.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650">
                <a:tc>
                  <a:txBody>
                    <a:bodyPr/>
                    <a:lstStyle/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(18/11/2025)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Nhận biết, phân biệt: Màu đỏ, màu vàng.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Char char="-"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rau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cải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Char char="-"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Lộn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cầu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vồng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Nghe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trống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cơm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lục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lặc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 HĐ: Trò chơi: Bé nhận đúng đồ dùng cá nhân.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(19/11/2025)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 HĐH: Thơ: Cô và mẹ.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Char char="-"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hiên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trước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9215" marR="19367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Lộn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cầu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vồng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9215" marR="0" lvl="0" indent="-6921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Char char="-"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dân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gian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giống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vịt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 HĐ: xe tranh về cô giáo và các bạn trong lớp.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460">
                <a:tc>
                  <a:txBody>
                    <a:bodyPr/>
                    <a:lstStyle/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(20/11/2025)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20/ 11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20/ 11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(21/11/2025)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PTTCKNXH-TM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Hát: Cô và mẹ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sát: Cây rau diếp.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10033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Lộn cầu vồng.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 với trò chơi: Nghe tiếng trống cơm, Tiếng lục lặc.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HĐ: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đúng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hình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giáo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9215" marR="19367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(22/11/2025)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6675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Tên HĐH: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 bò thẳng hướng có mang vật trên lưng.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0" lvl="0" indent="-685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Char char="-"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Dạo chơi: Hiên trước.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170180" marR="0" lvl="0" indent="-17018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Times New Roman"/>
                        <a:buChar char="-"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TCVĐ: Lộn cầu vồng.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 với trò chơi: Nghe tiếng Tiếng xắc xô, Tiếng sáo trúc.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635" marR="0" lvl="0" indent="-635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Tên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HĐ: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Nhặt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đồ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yêu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cầu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 anchor="ctr">
                    <a:lnL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6" name="Google Shape;326;p15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7" name="Google Shape;327;p15"/>
          <p:cNvSpPr/>
          <p:nvPr/>
        </p:nvSpPr>
        <p:spPr>
          <a:xfrm>
            <a:off x="16757233" y="4522731"/>
            <a:ext cx="1044444" cy="1241538"/>
          </a:xfrm>
          <a:custGeom>
            <a:avLst/>
            <a:gdLst/>
            <a:ahLst/>
            <a:cxnLst/>
            <a:rect l="l" t="t" r="r" b="b"/>
            <a:pathLst>
              <a:path w="1044444" h="1241538" extrusionOk="0">
                <a:moveTo>
                  <a:pt x="0" y="0"/>
                </a:moveTo>
                <a:lnTo>
                  <a:pt x="1044444" y="0"/>
                </a:lnTo>
                <a:lnTo>
                  <a:pt x="1044444" y="1241538"/>
                </a:lnTo>
                <a:lnTo>
                  <a:pt x="0" y="124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8" name="Google Shape;328;p15"/>
          <p:cNvSpPr/>
          <p:nvPr/>
        </p:nvSpPr>
        <p:spPr>
          <a:xfrm rot="4275958">
            <a:off x="14974276" y="306522"/>
            <a:ext cx="2961609" cy="2877697"/>
          </a:xfrm>
          <a:custGeom>
            <a:avLst/>
            <a:gdLst/>
            <a:ahLst/>
            <a:cxnLst/>
            <a:rect l="l" t="t" r="r" b="b"/>
            <a:pathLst>
              <a:path w="2961609" h="2877697" extrusionOk="0">
                <a:moveTo>
                  <a:pt x="0" y="0"/>
                </a:moveTo>
                <a:lnTo>
                  <a:pt x="2961609" y="0"/>
                </a:lnTo>
                <a:lnTo>
                  <a:pt x="2961609" y="2877696"/>
                </a:lnTo>
                <a:lnTo>
                  <a:pt x="0" y="2877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9" name="Google Shape;329;p15"/>
          <p:cNvSpPr/>
          <p:nvPr/>
        </p:nvSpPr>
        <p:spPr>
          <a:xfrm flipH="1">
            <a:off x="16143900" y="7624684"/>
            <a:ext cx="2230799" cy="2662316"/>
          </a:xfrm>
          <a:custGeom>
            <a:avLst/>
            <a:gdLst/>
            <a:ahLst/>
            <a:cxnLst/>
            <a:rect l="l" t="t" r="r" b="b"/>
            <a:pathLst>
              <a:path w="2230799" h="2662316" extrusionOk="0">
                <a:moveTo>
                  <a:pt x="2230800" y="0"/>
                </a:moveTo>
                <a:lnTo>
                  <a:pt x="0" y="0"/>
                </a:lnTo>
                <a:lnTo>
                  <a:pt x="0" y="2662316"/>
                </a:lnTo>
                <a:lnTo>
                  <a:pt x="2230800" y="2662316"/>
                </a:lnTo>
                <a:lnTo>
                  <a:pt x="223080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0" name="Google Shape;330;p15"/>
          <p:cNvSpPr/>
          <p:nvPr/>
        </p:nvSpPr>
        <p:spPr>
          <a:xfrm>
            <a:off x="-436188" y="4522733"/>
            <a:ext cx="2704577" cy="2457784"/>
          </a:xfrm>
          <a:custGeom>
            <a:avLst/>
            <a:gdLst/>
            <a:ahLst/>
            <a:cxnLst/>
            <a:rect l="l" t="t" r="r" b="b"/>
            <a:pathLst>
              <a:path w="2704577" h="2457784" extrusionOk="0">
                <a:moveTo>
                  <a:pt x="0" y="0"/>
                </a:moveTo>
                <a:lnTo>
                  <a:pt x="2704576" y="0"/>
                </a:lnTo>
                <a:lnTo>
                  <a:pt x="2704576" y="2457784"/>
                </a:lnTo>
                <a:lnTo>
                  <a:pt x="0" y="24577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1" name="Google Shape;331;p15"/>
          <p:cNvSpPr/>
          <p:nvPr/>
        </p:nvSpPr>
        <p:spPr>
          <a:xfrm rot="-1201188" flipH="1">
            <a:off x="-127672" y="8273878"/>
            <a:ext cx="2382067" cy="1507650"/>
          </a:xfrm>
          <a:custGeom>
            <a:avLst/>
            <a:gdLst/>
            <a:ahLst/>
            <a:cxnLst/>
            <a:rect l="l" t="t" r="r" b="b"/>
            <a:pathLst>
              <a:path w="2380988" h="1506967" extrusionOk="0">
                <a:moveTo>
                  <a:pt x="2380988" y="0"/>
                </a:moveTo>
                <a:lnTo>
                  <a:pt x="0" y="0"/>
                </a:lnTo>
                <a:lnTo>
                  <a:pt x="0" y="1506967"/>
                </a:lnTo>
                <a:lnTo>
                  <a:pt x="2380988" y="1506967"/>
                </a:lnTo>
                <a:lnTo>
                  <a:pt x="2380988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2" name="Google Shape;332;p15"/>
          <p:cNvSpPr txBox="1"/>
          <p:nvPr/>
        </p:nvSpPr>
        <p:spPr>
          <a:xfrm>
            <a:off x="3125375" y="-12"/>
            <a:ext cx="114915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: CÔ BÁC TRONG NHÀ TRẺ– LỚP NTD3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 Ngày hội cô giáo”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4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338" name="Google Shape;338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339" name="Google Shape;339;p16" descr="Mẫu slide cảm ơn chuyên nghiệp, ấn tượng, hài hước cho Powerpoi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9" name="Google Shape;159;p2"/>
          <p:cNvGraphicFramePr/>
          <p:nvPr>
            <p:extLst>
              <p:ext uri="{D42A27DB-BD31-4B8C-83A1-F6EECF244321}">
                <p14:modId xmlns:p14="http://schemas.microsoft.com/office/powerpoint/2010/main" val="200633455"/>
              </p:ext>
            </p:extLst>
          </p:nvPr>
        </p:nvGraphicFramePr>
        <p:xfrm>
          <a:off x="1693894" y="1828888"/>
          <a:ext cx="15159750" cy="7610600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293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2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8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17/11</a:t>
                      </a:r>
                      <a:r>
                        <a:rPr lang="en-US" sz="1800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Bật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tách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khép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chân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Xi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quen với bài hát: Bông hồng tặng cô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1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18/11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b="1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Lá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hiều về ngày nhà giáo Việt Nam (20/11)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4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19/11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Tách gộp trong phạm vi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Chuyền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bóng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bằng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bụng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Đọc đồng dao: Công cha như núi thái sơn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toán tư duy bài học: “Đếm ngược phạm vi 20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0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lễ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lễ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20/11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lễ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20/11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8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07/11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Thơ: “Làm anh”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Hoa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khép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7 ô 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Trace and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Colour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!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2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08/11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khung ảnh gia đình bé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 sát: Cây xanh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254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TCVĐ: Mèo đuổi chuột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quen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Cả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đều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yêu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D999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0" name="Google Shape;160;p2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1" name="Google Shape;161;p2"/>
          <p:cNvSpPr/>
          <p:nvPr/>
        </p:nvSpPr>
        <p:spPr>
          <a:xfrm>
            <a:off x="0" y="8092084"/>
            <a:ext cx="2351403" cy="2101566"/>
          </a:xfrm>
          <a:custGeom>
            <a:avLst/>
            <a:gdLst/>
            <a:ahLst/>
            <a:cxnLst/>
            <a:rect l="l" t="t" r="r" b="b"/>
            <a:pathLst>
              <a:path w="2351403" h="2101566" extrusionOk="0">
                <a:moveTo>
                  <a:pt x="0" y="0"/>
                </a:moveTo>
                <a:lnTo>
                  <a:pt x="2351403" y="0"/>
                </a:lnTo>
                <a:lnTo>
                  <a:pt x="2351403" y="2101567"/>
                </a:lnTo>
                <a:lnTo>
                  <a:pt x="0" y="2101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2" name="Google Shape;162;p2"/>
          <p:cNvSpPr/>
          <p:nvPr/>
        </p:nvSpPr>
        <p:spPr>
          <a:xfrm flipH="1">
            <a:off x="16349212" y="7531334"/>
            <a:ext cx="2229690" cy="2662316"/>
          </a:xfrm>
          <a:custGeom>
            <a:avLst/>
            <a:gdLst/>
            <a:ahLst/>
            <a:cxnLst/>
            <a:rect l="l" t="t" r="r" b="b"/>
            <a:pathLst>
              <a:path w="2229690" h="2662316" extrusionOk="0">
                <a:moveTo>
                  <a:pt x="2229690" y="0"/>
                </a:moveTo>
                <a:lnTo>
                  <a:pt x="0" y="0"/>
                </a:lnTo>
                <a:lnTo>
                  <a:pt x="0" y="2662316"/>
                </a:lnTo>
                <a:lnTo>
                  <a:pt x="2229690" y="2662316"/>
                </a:lnTo>
                <a:lnTo>
                  <a:pt x="222969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3" name="Google Shape;163;p2"/>
          <p:cNvSpPr/>
          <p:nvPr/>
        </p:nvSpPr>
        <p:spPr>
          <a:xfrm>
            <a:off x="15695670" y="49549"/>
            <a:ext cx="1871484" cy="2007851"/>
          </a:xfrm>
          <a:custGeom>
            <a:avLst/>
            <a:gdLst/>
            <a:ahLst/>
            <a:cxnLst/>
            <a:rect l="l" t="t" r="r" b="b"/>
            <a:pathLst>
              <a:path w="1871484" h="2007851" extrusionOk="0">
                <a:moveTo>
                  <a:pt x="0" y="0"/>
                </a:moveTo>
                <a:lnTo>
                  <a:pt x="1871484" y="0"/>
                </a:lnTo>
                <a:lnTo>
                  <a:pt x="1871484" y="2007851"/>
                </a:lnTo>
                <a:lnTo>
                  <a:pt x="0" y="2007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2"/>
          <p:cNvSpPr/>
          <p:nvPr/>
        </p:nvSpPr>
        <p:spPr>
          <a:xfrm flipH="1">
            <a:off x="-203271" y="3982535"/>
            <a:ext cx="1897600" cy="1415294"/>
          </a:xfrm>
          <a:custGeom>
            <a:avLst/>
            <a:gdLst/>
            <a:ahLst/>
            <a:cxnLst/>
            <a:rect l="l" t="t" r="r" b="b"/>
            <a:pathLst>
              <a:path w="1897600" h="1415294" extrusionOk="0">
                <a:moveTo>
                  <a:pt x="1897600" y="0"/>
                </a:moveTo>
                <a:lnTo>
                  <a:pt x="0" y="0"/>
                </a:lnTo>
                <a:lnTo>
                  <a:pt x="0" y="1415293"/>
                </a:lnTo>
                <a:lnTo>
                  <a:pt x="1897600" y="1415293"/>
                </a:lnTo>
                <a:lnTo>
                  <a:pt x="189760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2"/>
          <p:cNvSpPr/>
          <p:nvPr/>
        </p:nvSpPr>
        <p:spPr>
          <a:xfrm rot="526732">
            <a:off x="16724046" y="4111601"/>
            <a:ext cx="2158099" cy="1365897"/>
          </a:xfrm>
          <a:custGeom>
            <a:avLst/>
            <a:gdLst/>
            <a:ahLst/>
            <a:cxnLst/>
            <a:rect l="l" t="t" r="r" b="b"/>
            <a:pathLst>
              <a:path w="2159814" h="1366982" extrusionOk="0">
                <a:moveTo>
                  <a:pt x="0" y="0"/>
                </a:moveTo>
                <a:lnTo>
                  <a:pt x="2159814" y="0"/>
                </a:lnTo>
                <a:lnTo>
                  <a:pt x="2159814" y="1366982"/>
                </a:lnTo>
                <a:lnTo>
                  <a:pt x="0" y="13669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2"/>
          <p:cNvSpPr txBox="1"/>
          <p:nvPr/>
        </p:nvSpPr>
        <p:spPr>
          <a:xfrm>
            <a:off x="3113569" y="499476"/>
            <a:ext cx="12320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AN TOÀN – LỚP A1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II - NHÁNH “GIA ĐÌNH TÔI”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4" b="-38871"/>
            </a:stretch>
          </a:blipFill>
          <a:ln>
            <a:noFill/>
          </a:ln>
        </p:spPr>
      </p:sp>
      <p:graphicFrame>
        <p:nvGraphicFramePr>
          <p:cNvPr id="172" name="Google Shape;172;p3"/>
          <p:cNvGraphicFramePr/>
          <p:nvPr>
            <p:extLst>
              <p:ext uri="{D42A27DB-BD31-4B8C-83A1-F6EECF244321}">
                <p14:modId xmlns:p14="http://schemas.microsoft.com/office/powerpoint/2010/main" val="3530800176"/>
              </p:ext>
            </p:extLst>
          </p:nvPr>
        </p:nvGraphicFramePr>
        <p:xfrm>
          <a:off x="1694306" y="2300855"/>
          <a:ext cx="14760775" cy="7200180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4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17/11/2025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KPXH: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Tìm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hiểu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về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gia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đình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Nhà 1 tầng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Xi bô khoai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Xem sách, nghe đọc sách về chủ đề: Gia đình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Tiếng anh bài: Match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18/11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 động: Bật tách, khép chân qua 7 ô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vina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Nhảy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cò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Làm quen với bài thơ “Giữa vòng gió thơm”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Toán tư duy: Đếm ngược phạm vi 20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Tiếng anh bài: Trance and Colour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3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19/11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Thơ: Làm anh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sấu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Kéo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co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Tìm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hiểu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về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ngày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20/11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21/11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Hát: Bé quét nhà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sấu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Mèo đuổi chuột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73025" marR="73025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22/11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trong vở chữ cái e, ê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Cành cây sấu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Quăng vòng cổ chai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quen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“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giáo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em</a:t>
                      </a:r>
                      <a:r>
                        <a:rPr lang="en-US" sz="1800" u="none" strike="noStrike" cap="none" dirty="0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”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3" name="Google Shape;173;p3"/>
          <p:cNvSpPr/>
          <p:nvPr/>
        </p:nvSpPr>
        <p:spPr>
          <a:xfrm>
            <a:off x="211687" y="4562641"/>
            <a:ext cx="1482642" cy="1431423"/>
          </a:xfrm>
          <a:custGeom>
            <a:avLst/>
            <a:gdLst/>
            <a:ahLst/>
            <a:cxnLst/>
            <a:rect l="l" t="t" r="r" b="b"/>
            <a:pathLst>
              <a:path w="1482642" h="1431423" extrusionOk="0">
                <a:moveTo>
                  <a:pt x="0" y="0"/>
                </a:moveTo>
                <a:lnTo>
                  <a:pt x="1482642" y="0"/>
                </a:lnTo>
                <a:lnTo>
                  <a:pt x="1482642" y="1431424"/>
                </a:lnTo>
                <a:lnTo>
                  <a:pt x="0" y="14314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3"/>
          <p:cNvSpPr/>
          <p:nvPr/>
        </p:nvSpPr>
        <p:spPr>
          <a:xfrm>
            <a:off x="16455081" y="4666333"/>
            <a:ext cx="1604510" cy="1327732"/>
          </a:xfrm>
          <a:custGeom>
            <a:avLst/>
            <a:gdLst/>
            <a:ahLst/>
            <a:cxnLst/>
            <a:rect l="l" t="t" r="r" b="b"/>
            <a:pathLst>
              <a:path w="1604510" h="1327732" extrusionOk="0">
                <a:moveTo>
                  <a:pt x="0" y="0"/>
                </a:moveTo>
                <a:lnTo>
                  <a:pt x="1604510" y="0"/>
                </a:lnTo>
                <a:lnTo>
                  <a:pt x="1604510" y="1327732"/>
                </a:lnTo>
                <a:lnTo>
                  <a:pt x="0" y="1327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" name="Google Shape;175;p3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6" name="Google Shape;176;p3"/>
          <p:cNvSpPr/>
          <p:nvPr/>
        </p:nvSpPr>
        <p:spPr>
          <a:xfrm rot="1160784">
            <a:off x="15280893" y="433529"/>
            <a:ext cx="2947658" cy="1938085"/>
          </a:xfrm>
          <a:custGeom>
            <a:avLst/>
            <a:gdLst/>
            <a:ahLst/>
            <a:cxnLst/>
            <a:rect l="l" t="t" r="r" b="b"/>
            <a:pathLst>
              <a:path w="2947658" h="1938085" extrusionOk="0">
                <a:moveTo>
                  <a:pt x="0" y="0"/>
                </a:moveTo>
                <a:lnTo>
                  <a:pt x="2947659" y="0"/>
                </a:lnTo>
                <a:lnTo>
                  <a:pt x="2947659" y="1938085"/>
                </a:lnTo>
                <a:lnTo>
                  <a:pt x="0" y="1938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" name="Google Shape;177;p3"/>
          <p:cNvSpPr/>
          <p:nvPr/>
        </p:nvSpPr>
        <p:spPr>
          <a:xfrm>
            <a:off x="16316881" y="8322949"/>
            <a:ext cx="1884838" cy="1870701"/>
          </a:xfrm>
          <a:custGeom>
            <a:avLst/>
            <a:gdLst/>
            <a:ahLst/>
            <a:cxnLst/>
            <a:rect l="l" t="t" r="r" b="b"/>
            <a:pathLst>
              <a:path w="1884838" h="1870701" extrusionOk="0">
                <a:moveTo>
                  <a:pt x="0" y="0"/>
                </a:moveTo>
                <a:lnTo>
                  <a:pt x="1884838" y="0"/>
                </a:lnTo>
                <a:lnTo>
                  <a:pt x="1884838" y="1870702"/>
                </a:lnTo>
                <a:lnTo>
                  <a:pt x="0" y="18707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Google Shape;178;p3"/>
          <p:cNvSpPr/>
          <p:nvPr/>
        </p:nvSpPr>
        <p:spPr>
          <a:xfrm>
            <a:off x="145049" y="7093549"/>
            <a:ext cx="1837125" cy="2820921"/>
          </a:xfrm>
          <a:custGeom>
            <a:avLst/>
            <a:gdLst/>
            <a:ahLst/>
            <a:cxnLst/>
            <a:rect l="l" t="t" r="r" b="b"/>
            <a:pathLst>
              <a:path w="1837125" h="2820921" extrusionOk="0">
                <a:moveTo>
                  <a:pt x="0" y="0"/>
                </a:moveTo>
                <a:lnTo>
                  <a:pt x="1837126" y="0"/>
                </a:lnTo>
                <a:lnTo>
                  <a:pt x="1837126" y="2820922"/>
                </a:lnTo>
                <a:lnTo>
                  <a:pt x="0" y="28209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9" name="Google Shape;179;p3"/>
          <p:cNvSpPr txBox="1"/>
          <p:nvPr/>
        </p:nvSpPr>
        <p:spPr>
          <a:xfrm>
            <a:off x="3386099" y="634377"/>
            <a:ext cx="115158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“GIA ĐÌNH” – LỚP A2</a:t>
            </a: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“GIA ĐÌNH TÔI”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"/>
          <p:cNvSpPr/>
          <p:nvPr/>
        </p:nvSpPr>
        <p:spPr>
          <a:xfrm>
            <a:off x="-692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4" b="-38871"/>
            </a:stretch>
          </a:blipFill>
          <a:ln>
            <a:noFill/>
          </a:ln>
        </p:spPr>
      </p:sp>
      <p:graphicFrame>
        <p:nvGraphicFramePr>
          <p:cNvPr id="185" name="Google Shape;185;p4"/>
          <p:cNvGraphicFramePr/>
          <p:nvPr>
            <p:extLst>
              <p:ext uri="{D42A27DB-BD31-4B8C-83A1-F6EECF244321}">
                <p14:modId xmlns:p14="http://schemas.microsoft.com/office/powerpoint/2010/main" val="759802645"/>
              </p:ext>
            </p:extLst>
          </p:nvPr>
        </p:nvGraphicFramePr>
        <p:xfrm>
          <a:off x="1651130" y="2077570"/>
          <a:ext cx="15376750" cy="7110120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110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59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99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99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99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(17/11/2025)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Thơ: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Quan sát: Lá cây hoa vạn phúc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TCVĐ: Đá bóng vào gôn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Làm quen bài thơ: Cô giáo của em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Tiếng anh bài: Match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(18/11/2025)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Bật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tách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khép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chân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qua 7 ô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Quan sát: hoa cây mai vạn phúc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TCVĐ: Bịt mắt bắt dê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Char char="-"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Tìm hiểu về ngày nhà giáo Việt Nam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(19/11/2025)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KPXH: Tìm hiểu về gia đình bé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 Lá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lan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dù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Thả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đỉa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ba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ba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Tìm hiểu về nơi an toàn và không an toàn những nơi an toàn và không an toàn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(20/11/2025)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7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(21/11/2025)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PTTM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                      Hát:: Bé quét nhà 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 Lá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sấu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Ném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còn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Tiếng anh bài: Trance and Colour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Toán tư duy: Đếm ngược phạm vi 20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Biểu diễn văn nghệ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Nêu gương bé ngoan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(22/11/2025)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                             PTTCKNXH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                      Dạy trẻ nhặt rau muống</a:t>
                      </a:r>
                      <a:endParaRPr sz="180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ngâu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Kéo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co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Tìm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hiểu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về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về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sở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thích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của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và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người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/>
                        </a:rPr>
                        <a:t>thân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AE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6" name="Google Shape;186;p4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7" name="Google Shape;187;p4"/>
          <p:cNvSpPr/>
          <p:nvPr/>
        </p:nvSpPr>
        <p:spPr>
          <a:xfrm>
            <a:off x="16411905" y="8186807"/>
            <a:ext cx="2310498" cy="2142987"/>
          </a:xfrm>
          <a:custGeom>
            <a:avLst/>
            <a:gdLst/>
            <a:ahLst/>
            <a:cxnLst/>
            <a:rect l="l" t="t" r="r" b="b"/>
            <a:pathLst>
              <a:path w="2310498" h="2142987" extrusionOk="0">
                <a:moveTo>
                  <a:pt x="0" y="0"/>
                </a:moveTo>
                <a:lnTo>
                  <a:pt x="2310498" y="0"/>
                </a:lnTo>
                <a:lnTo>
                  <a:pt x="2310498" y="2142986"/>
                </a:lnTo>
                <a:lnTo>
                  <a:pt x="0" y="2142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8" name="Google Shape;188;p4"/>
          <p:cNvSpPr/>
          <p:nvPr/>
        </p:nvSpPr>
        <p:spPr>
          <a:xfrm>
            <a:off x="15501271" y="-563709"/>
            <a:ext cx="3031136" cy="3317249"/>
          </a:xfrm>
          <a:custGeom>
            <a:avLst/>
            <a:gdLst/>
            <a:ahLst/>
            <a:cxnLst/>
            <a:rect l="l" t="t" r="r" b="b"/>
            <a:pathLst>
              <a:path w="3031136" h="3317249" extrusionOk="0">
                <a:moveTo>
                  <a:pt x="0" y="0"/>
                </a:moveTo>
                <a:lnTo>
                  <a:pt x="3031136" y="0"/>
                </a:lnTo>
                <a:lnTo>
                  <a:pt x="3031136" y="3317249"/>
                </a:lnTo>
                <a:lnTo>
                  <a:pt x="0" y="33172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9" name="Google Shape;189;p4"/>
          <p:cNvSpPr/>
          <p:nvPr/>
        </p:nvSpPr>
        <p:spPr>
          <a:xfrm flipH="1">
            <a:off x="25920" y="7551755"/>
            <a:ext cx="2075367" cy="2735245"/>
          </a:xfrm>
          <a:custGeom>
            <a:avLst/>
            <a:gdLst/>
            <a:ahLst/>
            <a:cxnLst/>
            <a:rect l="l" t="t" r="r" b="b"/>
            <a:pathLst>
              <a:path w="2075367" h="2735245" extrusionOk="0">
                <a:moveTo>
                  <a:pt x="2075367" y="0"/>
                </a:moveTo>
                <a:lnTo>
                  <a:pt x="0" y="0"/>
                </a:lnTo>
                <a:lnTo>
                  <a:pt x="0" y="2735245"/>
                </a:lnTo>
                <a:lnTo>
                  <a:pt x="2075367" y="2735245"/>
                </a:lnTo>
                <a:lnTo>
                  <a:pt x="2075367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0" name="Google Shape;190;p4"/>
          <p:cNvSpPr/>
          <p:nvPr/>
        </p:nvSpPr>
        <p:spPr>
          <a:xfrm>
            <a:off x="-1046089" y="3310559"/>
            <a:ext cx="2961609" cy="2877697"/>
          </a:xfrm>
          <a:custGeom>
            <a:avLst/>
            <a:gdLst/>
            <a:ahLst/>
            <a:cxnLst/>
            <a:rect l="l" t="t" r="r" b="b"/>
            <a:pathLst>
              <a:path w="2961609" h="2877697" extrusionOk="0">
                <a:moveTo>
                  <a:pt x="0" y="0"/>
                </a:moveTo>
                <a:lnTo>
                  <a:pt x="2961609" y="0"/>
                </a:lnTo>
                <a:lnTo>
                  <a:pt x="2961609" y="2877696"/>
                </a:lnTo>
                <a:lnTo>
                  <a:pt x="0" y="2877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1" name="Google Shape;191;p4"/>
          <p:cNvSpPr txBox="1"/>
          <p:nvPr/>
        </p:nvSpPr>
        <p:spPr>
          <a:xfrm>
            <a:off x="1651113" y="574354"/>
            <a:ext cx="139263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</a:t>
            </a: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CHỦ ĐỀ “ </a:t>
            </a: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 ĐÌNH</a:t>
            </a: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r>
              <a:rPr lang="en-US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LỚP A3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</a:t>
            </a: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GIA ĐÌNH TÔI</a:t>
            </a: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</a:t>
            </a: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Từ </a:t>
            </a:r>
            <a:r>
              <a:rPr lang="en-US" sz="28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" name="Google Shape;196;p5"/>
          <p:cNvGraphicFramePr/>
          <p:nvPr>
            <p:extLst>
              <p:ext uri="{D42A27DB-BD31-4B8C-83A1-F6EECF244321}">
                <p14:modId xmlns:p14="http://schemas.microsoft.com/office/powerpoint/2010/main" val="2742998178"/>
              </p:ext>
            </p:extLst>
          </p:nvPr>
        </p:nvGraphicFramePr>
        <p:xfrm>
          <a:off x="1670613" y="2326633"/>
          <a:ext cx="14760775" cy="6947025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6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76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động</a:t>
                      </a:r>
                      <a:r>
                        <a:rPr lang="en-US" sz="1800" b="1" u="none" strike="noStrike" cap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học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17/11/2025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rích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rắc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qua 7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điểm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đu đủ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Xi bô khoai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Tìm hiểu về ngày nhà giáo Việt Nam (20/11)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Trẻ học tiếng anh: Match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0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18/11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KPXH: Tìm hiểu về gia đình 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Hoa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đủ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Kéo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co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Dạy trẻ kỹ năng đánh răng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toán tư duy: Đếm ngược trong phạm vi 20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19/11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Vẽ hoa tặng cô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ngâu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Rồng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rắn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lên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mây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quen câu chuyện: Anh bộ đội và lũ trẻ nhỏ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21/11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Thơ: Làm anh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ngâu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Cướp cờ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học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Trace and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Colour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!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22/11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PTTCKNXH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Dạy trẻ nhặt rau cải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mẫu đơn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Bịt mắt bắt dê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quen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thơ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Thăm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7" name="Google Shape;197;p5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8" name="Google Shape;198;p5"/>
          <p:cNvSpPr/>
          <p:nvPr/>
        </p:nvSpPr>
        <p:spPr>
          <a:xfrm>
            <a:off x="16194080" y="8580455"/>
            <a:ext cx="2093920" cy="1706545"/>
          </a:xfrm>
          <a:custGeom>
            <a:avLst/>
            <a:gdLst/>
            <a:ahLst/>
            <a:cxnLst/>
            <a:rect l="l" t="t" r="r" b="b"/>
            <a:pathLst>
              <a:path w="2093920" h="1706545" extrusionOk="0">
                <a:moveTo>
                  <a:pt x="0" y="0"/>
                </a:moveTo>
                <a:lnTo>
                  <a:pt x="2093920" y="0"/>
                </a:lnTo>
                <a:lnTo>
                  <a:pt x="2093920" y="1706545"/>
                </a:lnTo>
                <a:lnTo>
                  <a:pt x="0" y="1706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9" name="Google Shape;199;p5"/>
          <p:cNvSpPr/>
          <p:nvPr/>
        </p:nvSpPr>
        <p:spPr>
          <a:xfrm>
            <a:off x="0" y="8260316"/>
            <a:ext cx="2224070" cy="2026684"/>
          </a:xfrm>
          <a:custGeom>
            <a:avLst/>
            <a:gdLst/>
            <a:ahLst/>
            <a:cxnLst/>
            <a:rect l="l" t="t" r="r" b="b"/>
            <a:pathLst>
              <a:path w="2224070" h="2026684" extrusionOk="0">
                <a:moveTo>
                  <a:pt x="0" y="0"/>
                </a:moveTo>
                <a:lnTo>
                  <a:pt x="2224070" y="0"/>
                </a:lnTo>
                <a:lnTo>
                  <a:pt x="2224070" y="2026684"/>
                </a:lnTo>
                <a:lnTo>
                  <a:pt x="0" y="2026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0" name="Google Shape;200;p5"/>
          <p:cNvSpPr/>
          <p:nvPr/>
        </p:nvSpPr>
        <p:spPr>
          <a:xfrm>
            <a:off x="15230689" y="132432"/>
            <a:ext cx="3057311" cy="2456040"/>
          </a:xfrm>
          <a:custGeom>
            <a:avLst/>
            <a:gdLst/>
            <a:ahLst/>
            <a:cxnLst/>
            <a:rect l="l" t="t" r="r" b="b"/>
            <a:pathLst>
              <a:path w="3057311" h="2456040" extrusionOk="0">
                <a:moveTo>
                  <a:pt x="0" y="0"/>
                </a:moveTo>
                <a:lnTo>
                  <a:pt x="3057311" y="0"/>
                </a:lnTo>
                <a:lnTo>
                  <a:pt x="3057311" y="2456040"/>
                </a:lnTo>
                <a:lnTo>
                  <a:pt x="0" y="2456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1" name="Google Shape;201;p5"/>
          <p:cNvSpPr/>
          <p:nvPr/>
        </p:nvSpPr>
        <p:spPr>
          <a:xfrm>
            <a:off x="316148" y="3643253"/>
            <a:ext cx="1591774" cy="1500247"/>
          </a:xfrm>
          <a:custGeom>
            <a:avLst/>
            <a:gdLst/>
            <a:ahLst/>
            <a:cxnLst/>
            <a:rect l="l" t="t" r="r" b="b"/>
            <a:pathLst>
              <a:path w="1591774" h="1500247" extrusionOk="0">
                <a:moveTo>
                  <a:pt x="0" y="0"/>
                </a:moveTo>
                <a:lnTo>
                  <a:pt x="1591774" y="0"/>
                </a:lnTo>
                <a:lnTo>
                  <a:pt x="1591774" y="1500247"/>
                </a:lnTo>
                <a:lnTo>
                  <a:pt x="0" y="15002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2" name="Google Shape;202;p5"/>
          <p:cNvSpPr/>
          <p:nvPr/>
        </p:nvSpPr>
        <p:spPr>
          <a:xfrm rot="737547" flipH="1">
            <a:off x="16338552" y="5371093"/>
            <a:ext cx="2573741" cy="1634326"/>
          </a:xfrm>
          <a:custGeom>
            <a:avLst/>
            <a:gdLst/>
            <a:ahLst/>
            <a:cxnLst/>
            <a:rect l="l" t="t" r="r" b="b"/>
            <a:pathLst>
              <a:path w="2573741" h="1634326" extrusionOk="0">
                <a:moveTo>
                  <a:pt x="2573741" y="0"/>
                </a:moveTo>
                <a:lnTo>
                  <a:pt x="0" y="0"/>
                </a:lnTo>
                <a:lnTo>
                  <a:pt x="0" y="1634325"/>
                </a:lnTo>
                <a:lnTo>
                  <a:pt x="2573741" y="1634325"/>
                </a:lnTo>
                <a:lnTo>
                  <a:pt x="2573741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3" name="Google Shape;203;p5"/>
          <p:cNvSpPr txBox="1"/>
          <p:nvPr/>
        </p:nvSpPr>
        <p:spPr>
          <a:xfrm>
            <a:off x="3386099" y="634377"/>
            <a:ext cx="11515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“GIA ĐÌNH” – LỚP A4</a:t>
            </a: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“GIA ĐÌNH TÔI”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/>
          <p:nvPr/>
        </p:nvSpPr>
        <p:spPr>
          <a:xfrm>
            <a:off x="1402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4" b="-38871"/>
            </a:stretch>
          </a:blipFill>
          <a:ln>
            <a:noFill/>
          </a:ln>
        </p:spPr>
      </p:sp>
      <p:graphicFrame>
        <p:nvGraphicFramePr>
          <p:cNvPr id="209" name="Google Shape;209;p6"/>
          <p:cNvGraphicFramePr/>
          <p:nvPr/>
        </p:nvGraphicFramePr>
        <p:xfrm>
          <a:off x="1694330" y="2189832"/>
          <a:ext cx="14760775" cy="7137137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FF3131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Thứ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học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ngoài trời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"/>
                          <a:ea typeface="Times"/>
                          <a:cs typeface="Times"/>
                          <a:sym typeface="Times"/>
                        </a:rPr>
                        <a:t>Hoạt động chiều</a:t>
                      </a:r>
                      <a:endParaRPr sz="1100" u="none" strike="noStrike" cap="none"/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8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2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597D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Ném xa bằng 2 tay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5597D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Tán lá mẫu đơn.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Bịt mắt bắt dê.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tiếng Anh: Match!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Tìm hiểu ngày hội của cô 20/11.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DC4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3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Tách gộp trong phạm vi 3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nụ hoa mẫu đơn.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Đá bóng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Toán tư duy: Vẽ hình.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4381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Làm quen bài hát: Cô giáo em 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6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4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Thơ: Cô giáo của em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Gốc cây mẫu đơn.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Chuyền bóng qua đầu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Ôn thơ: Cô giáo của con.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6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5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254454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Nghỉ lễ 20/11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Nghỉ lễ 20/11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381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Nghỉ lễ 20/11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6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Hát: Cô và mẹ.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Cây mẫu đơn.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Nhảy bao bố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Học tiếng Anh: Trace and Colour!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Liên hoan văn nghệ. Nhận xét và nêu gương bé ngoan.</a:t>
                      </a: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Thứ 7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PTTC-KNXH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Cô giáo của em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Quan sát: Hoa mẫu đơn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TCVĐ: Tung bóng lên cao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Chơi tự chọn tại khu vực phát triển thể chất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Đọc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truyện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nghe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0" name="Google Shape;210;p6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" name="Google Shape;211;p6"/>
          <p:cNvSpPr/>
          <p:nvPr/>
        </p:nvSpPr>
        <p:spPr>
          <a:xfrm rot="729568">
            <a:off x="14635486" y="807207"/>
            <a:ext cx="3107786" cy="1876326"/>
          </a:xfrm>
          <a:custGeom>
            <a:avLst/>
            <a:gdLst/>
            <a:ahLst/>
            <a:cxnLst/>
            <a:rect l="l" t="t" r="r" b="b"/>
            <a:pathLst>
              <a:path w="3107786" h="1876326" extrusionOk="0">
                <a:moveTo>
                  <a:pt x="0" y="0"/>
                </a:moveTo>
                <a:lnTo>
                  <a:pt x="3107786" y="0"/>
                </a:lnTo>
                <a:lnTo>
                  <a:pt x="3107786" y="1876326"/>
                </a:lnTo>
                <a:lnTo>
                  <a:pt x="0" y="18763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2" name="Google Shape;212;p6"/>
          <p:cNvSpPr/>
          <p:nvPr/>
        </p:nvSpPr>
        <p:spPr>
          <a:xfrm>
            <a:off x="16189375" y="8430675"/>
            <a:ext cx="2088078" cy="1859150"/>
          </a:xfrm>
          <a:custGeom>
            <a:avLst/>
            <a:gdLst/>
            <a:ahLst/>
            <a:cxnLst/>
            <a:rect l="l" t="t" r="r" b="b"/>
            <a:pathLst>
              <a:path w="2307269" h="2353355" extrusionOk="0">
                <a:moveTo>
                  <a:pt x="0" y="0"/>
                </a:moveTo>
                <a:lnTo>
                  <a:pt x="2307268" y="0"/>
                </a:lnTo>
                <a:lnTo>
                  <a:pt x="2307268" y="2353355"/>
                </a:lnTo>
                <a:lnTo>
                  <a:pt x="0" y="23533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3" name="Google Shape;213;p6"/>
          <p:cNvSpPr/>
          <p:nvPr/>
        </p:nvSpPr>
        <p:spPr>
          <a:xfrm flipH="1">
            <a:off x="93816" y="8430674"/>
            <a:ext cx="1939561" cy="1856324"/>
          </a:xfrm>
          <a:custGeom>
            <a:avLst/>
            <a:gdLst/>
            <a:ahLst/>
            <a:cxnLst/>
            <a:rect l="l" t="t" r="r" b="b"/>
            <a:pathLst>
              <a:path w="2401933" h="2508546" extrusionOk="0">
                <a:moveTo>
                  <a:pt x="2401932" y="0"/>
                </a:moveTo>
                <a:lnTo>
                  <a:pt x="0" y="0"/>
                </a:lnTo>
                <a:lnTo>
                  <a:pt x="0" y="2508546"/>
                </a:lnTo>
                <a:lnTo>
                  <a:pt x="2401932" y="2508546"/>
                </a:lnTo>
                <a:lnTo>
                  <a:pt x="2401932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6"/>
          <p:cNvSpPr/>
          <p:nvPr/>
        </p:nvSpPr>
        <p:spPr>
          <a:xfrm>
            <a:off x="-246342" y="3208607"/>
            <a:ext cx="1940672" cy="2133583"/>
          </a:xfrm>
          <a:custGeom>
            <a:avLst/>
            <a:gdLst/>
            <a:ahLst/>
            <a:cxnLst/>
            <a:rect l="l" t="t" r="r" b="b"/>
            <a:pathLst>
              <a:path w="1940672" h="2133583" extrusionOk="0">
                <a:moveTo>
                  <a:pt x="0" y="0"/>
                </a:moveTo>
                <a:lnTo>
                  <a:pt x="1940671" y="0"/>
                </a:lnTo>
                <a:lnTo>
                  <a:pt x="1940671" y="2133583"/>
                </a:lnTo>
                <a:lnTo>
                  <a:pt x="0" y="21335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5" name="Google Shape;215;p6"/>
          <p:cNvSpPr/>
          <p:nvPr/>
        </p:nvSpPr>
        <p:spPr>
          <a:xfrm rot="-542457">
            <a:off x="16376892" y="4598706"/>
            <a:ext cx="1764816" cy="2179907"/>
          </a:xfrm>
          <a:custGeom>
            <a:avLst/>
            <a:gdLst/>
            <a:ahLst/>
            <a:cxnLst/>
            <a:rect l="l" t="t" r="r" b="b"/>
            <a:pathLst>
              <a:path w="1764816" h="2179907" extrusionOk="0">
                <a:moveTo>
                  <a:pt x="0" y="0"/>
                </a:moveTo>
                <a:lnTo>
                  <a:pt x="1764816" y="0"/>
                </a:lnTo>
                <a:lnTo>
                  <a:pt x="1764816" y="2179906"/>
                </a:lnTo>
                <a:lnTo>
                  <a:pt x="0" y="2179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" name="Google Shape;216;p6"/>
          <p:cNvSpPr txBox="1"/>
          <p:nvPr/>
        </p:nvSpPr>
        <p:spPr>
          <a:xfrm>
            <a:off x="2700900" y="469812"/>
            <a:ext cx="12886200" cy="17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B1</a:t>
            </a: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“NGÀY HỘI 20/11”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4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99"/>
              <a:buFont typeface="Arial"/>
              <a:buNone/>
            </a:pPr>
            <a:endParaRPr sz="2599" b="1" i="0" u="none" strike="noStrike" cap="none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" name="Google Shape;221;p7"/>
          <p:cNvGraphicFramePr/>
          <p:nvPr>
            <p:extLst>
              <p:ext uri="{D42A27DB-BD31-4B8C-83A1-F6EECF244321}">
                <p14:modId xmlns:p14="http://schemas.microsoft.com/office/powerpoint/2010/main" val="2040433201"/>
              </p:ext>
            </p:extLst>
          </p:nvPr>
        </p:nvGraphicFramePr>
        <p:xfrm>
          <a:off x="1660916" y="1890550"/>
          <a:ext cx="14659738" cy="7847600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12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2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8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564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3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6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DD6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DD6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DD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68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17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11/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   PTTM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STEAM: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tặng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Thân cây mít                                                                                           - TCVĐ: Ai chạy nhanh hơn                                                               - Trẻ chơi tự chọn tại khu vực trò chơi tạo hình.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Tiếng anh: HĐ 4: Match!                                                      - Làm quen bài thơ: Cô giáo lớp em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0" marR="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68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18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"/>
                        <a:cs typeface="Times New Roman" panose="02020603050405020304" pitchFamily="18" charset="0"/>
                        <a:sym typeface="Times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0" marR="127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 động: Chạy thay đổi tốc độ theo hiệu lệnh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lá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mít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                                    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Đá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bóng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gôn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               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Trẻ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trò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tạo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hình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b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Toán tư duy: Luyện tập                                                             - Vẽ hoa tặng cô giáo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b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52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19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35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      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Tách gộp trong phạm vi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Thân cây nhót                                            -TCVĐ: Kéo co                                                                    - Trẻ chơi tự chọn tại khu vực tạo hình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Chạy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thay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đổi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tốc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theo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hiệu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lệnh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47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20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800" b="1" i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ngày hội 20/11</a:t>
                      </a:r>
                      <a:endParaRPr sz="1800" b="1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800" b="1" i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ngày hội 20/11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747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800" b="1" i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</a:t>
                      </a:r>
                      <a:r>
                        <a:rPr lang="en-US" sz="1800" b="1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i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ngày</a:t>
                      </a:r>
                      <a:r>
                        <a:rPr lang="en-US" sz="1800" b="1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i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hội</a:t>
                      </a:r>
                      <a:r>
                        <a:rPr lang="en-US" sz="1800" b="1" i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20/11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554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21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/11/2025)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        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63500" marR="8890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Truyện: Món quà của cô giáo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</a:t>
                      </a: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uan sát: lá cây nhót                                                                                          - TCVĐ: Nhảy lò cò                                                                          - Trẻ chơi tự chọn tại khu vực tạo hình.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HĐ 5: Trace and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Colour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!                                                           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xét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,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4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22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Arimo"/>
                          <a:cs typeface="Times New Roman" panose="02020603050405020304" pitchFamily="18" charset="0"/>
                          <a:sym typeface="Arimo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3180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       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             Làm trong vở toán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Thân  cây lộc vừng                                                       - TCVĐ: Trốn tìm                                                               - Trẻ chơi tự chọn tại khu vực trò chơi tạo hình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Tách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gộp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phạm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vi 3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2898A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2" name="Google Shape;222;p7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7"/>
          <p:cNvSpPr/>
          <p:nvPr/>
        </p:nvSpPr>
        <p:spPr>
          <a:xfrm flipH="1">
            <a:off x="15680601" y="567623"/>
            <a:ext cx="2401522" cy="2355493"/>
          </a:xfrm>
          <a:custGeom>
            <a:avLst/>
            <a:gdLst/>
            <a:ahLst/>
            <a:cxnLst/>
            <a:rect l="l" t="t" r="r" b="b"/>
            <a:pathLst>
              <a:path w="2401522" h="2355493" extrusionOk="0">
                <a:moveTo>
                  <a:pt x="2401523" y="0"/>
                </a:moveTo>
                <a:lnTo>
                  <a:pt x="0" y="0"/>
                </a:lnTo>
                <a:lnTo>
                  <a:pt x="0" y="2355494"/>
                </a:lnTo>
                <a:lnTo>
                  <a:pt x="2401523" y="2355494"/>
                </a:lnTo>
                <a:lnTo>
                  <a:pt x="240152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7"/>
          <p:cNvSpPr/>
          <p:nvPr/>
        </p:nvSpPr>
        <p:spPr>
          <a:xfrm flipH="1">
            <a:off x="15680601" y="8091738"/>
            <a:ext cx="2721400" cy="2195262"/>
          </a:xfrm>
          <a:custGeom>
            <a:avLst/>
            <a:gdLst/>
            <a:ahLst/>
            <a:cxnLst/>
            <a:rect l="l" t="t" r="r" b="b"/>
            <a:pathLst>
              <a:path w="2721400" h="2195262" extrusionOk="0">
                <a:moveTo>
                  <a:pt x="2721400" y="0"/>
                </a:moveTo>
                <a:lnTo>
                  <a:pt x="0" y="0"/>
                </a:lnTo>
                <a:lnTo>
                  <a:pt x="0" y="2195262"/>
                </a:lnTo>
                <a:lnTo>
                  <a:pt x="2721400" y="2195262"/>
                </a:lnTo>
                <a:lnTo>
                  <a:pt x="27214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 rot="-392693">
            <a:off x="-23232" y="3026650"/>
            <a:ext cx="1897600" cy="1415294"/>
          </a:xfrm>
          <a:custGeom>
            <a:avLst/>
            <a:gdLst/>
            <a:ahLst/>
            <a:cxnLst/>
            <a:rect l="l" t="t" r="r" b="b"/>
            <a:pathLst>
              <a:path w="1897600" h="1415294" extrusionOk="0">
                <a:moveTo>
                  <a:pt x="0" y="0"/>
                </a:moveTo>
                <a:lnTo>
                  <a:pt x="1897601" y="0"/>
                </a:lnTo>
                <a:lnTo>
                  <a:pt x="1897601" y="1415294"/>
                </a:lnTo>
                <a:lnTo>
                  <a:pt x="0" y="1415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Google Shape;226;p7"/>
          <p:cNvSpPr/>
          <p:nvPr/>
        </p:nvSpPr>
        <p:spPr>
          <a:xfrm flipH="1">
            <a:off x="5425" y="7161246"/>
            <a:ext cx="1840288" cy="3125754"/>
          </a:xfrm>
          <a:custGeom>
            <a:avLst/>
            <a:gdLst/>
            <a:ahLst/>
            <a:cxnLst/>
            <a:rect l="l" t="t" r="r" b="b"/>
            <a:pathLst>
              <a:path w="1840288" h="3125754" extrusionOk="0">
                <a:moveTo>
                  <a:pt x="1840288" y="0"/>
                </a:moveTo>
                <a:lnTo>
                  <a:pt x="0" y="0"/>
                </a:lnTo>
                <a:lnTo>
                  <a:pt x="0" y="3125754"/>
                </a:lnTo>
                <a:lnTo>
                  <a:pt x="1840288" y="3125754"/>
                </a:lnTo>
                <a:lnTo>
                  <a:pt x="1840288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7" name="Google Shape;227;p7"/>
          <p:cNvSpPr/>
          <p:nvPr/>
        </p:nvSpPr>
        <p:spPr>
          <a:xfrm>
            <a:off x="16544600" y="4580087"/>
            <a:ext cx="1743400" cy="1854681"/>
          </a:xfrm>
          <a:custGeom>
            <a:avLst/>
            <a:gdLst/>
            <a:ahLst/>
            <a:cxnLst/>
            <a:rect l="l" t="t" r="r" b="b"/>
            <a:pathLst>
              <a:path w="1743400" h="1854681" extrusionOk="0">
                <a:moveTo>
                  <a:pt x="0" y="0"/>
                </a:moveTo>
                <a:lnTo>
                  <a:pt x="1743400" y="0"/>
                </a:lnTo>
                <a:lnTo>
                  <a:pt x="1743400" y="1854681"/>
                </a:lnTo>
                <a:lnTo>
                  <a:pt x="0" y="1854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8" name="Google Shape;228;p7"/>
          <p:cNvSpPr/>
          <p:nvPr/>
        </p:nvSpPr>
        <p:spPr>
          <a:xfrm>
            <a:off x="13695182" y="-186972"/>
            <a:ext cx="1493784" cy="1693473"/>
          </a:xfrm>
          <a:custGeom>
            <a:avLst/>
            <a:gdLst/>
            <a:ahLst/>
            <a:cxnLst/>
            <a:rect l="l" t="t" r="r" b="b"/>
            <a:pathLst>
              <a:path w="1493784" h="1693473" extrusionOk="0">
                <a:moveTo>
                  <a:pt x="0" y="0"/>
                </a:moveTo>
                <a:lnTo>
                  <a:pt x="1493784" y="0"/>
                </a:lnTo>
                <a:lnTo>
                  <a:pt x="1493784" y="1693473"/>
                </a:lnTo>
                <a:lnTo>
                  <a:pt x="0" y="1693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9" name="Google Shape;229;p7"/>
          <p:cNvSpPr txBox="1"/>
          <p:nvPr/>
        </p:nvSpPr>
        <p:spPr>
          <a:xfrm>
            <a:off x="2297663" y="458950"/>
            <a:ext cx="13000800" cy="14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“ GIA ĐÌNH” – LỚP B2</a:t>
            </a:r>
            <a:endParaRPr sz="23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I- NHÁNH “ BÉ YÊU CÔ GIÁO”</a:t>
            </a:r>
            <a:endParaRPr sz="2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3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300" b="1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74" b="-38871"/>
            </a:stretch>
          </a:blipFill>
          <a:ln>
            <a:noFill/>
          </a:ln>
        </p:spPr>
      </p:sp>
      <p:graphicFrame>
        <p:nvGraphicFramePr>
          <p:cNvPr id="235" name="Google Shape;235;p8"/>
          <p:cNvGraphicFramePr/>
          <p:nvPr>
            <p:extLst>
              <p:ext uri="{D42A27DB-BD31-4B8C-83A1-F6EECF244321}">
                <p14:modId xmlns:p14="http://schemas.microsoft.com/office/powerpoint/2010/main" val="1207417028"/>
              </p:ext>
            </p:extLst>
          </p:nvPr>
        </p:nvGraphicFramePr>
        <p:xfrm>
          <a:off x="577979" y="2057389"/>
          <a:ext cx="16457775" cy="7474550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259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1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1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6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1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61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999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1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E7535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6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8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17/11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Truyện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“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món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quà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của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cô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giáo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”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Lá cây bàng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Ném xa bằng hai tay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chọn tại khu vực chơi với cát nước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tiếng Anh: Match!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Tìm hiểu ngày hội của cô 20/11.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9525" cap="flat" cmpd="sng">
                      <a:solidFill>
                        <a:srgbClr val="FFF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1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18/11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Ném xa bằng 2 tay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Thân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Mèo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đuổi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chuột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nước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Toán tư duy: Vẽ hình.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43815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Vẽ hoa tặng cô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99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0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19/11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 đến 4 nhận biết số lượng trong phạm vi 4 nhận biết chữ số 4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Cây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bàng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Thả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đỉa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ba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chọn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khu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vực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với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nước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Làm quen câu chuyện “cô giáo của con”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AE73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4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2025)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lễ 20/11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lễ 20/11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3815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lễ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20/11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21/11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 động múa bài “múa cho mẹ xem”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Hoa mẫu đơn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Rồng rắn lên mây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chọn tại khu vực chơi với cát nước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Anh: Trace and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Colour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!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Liên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hoan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nghệ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xét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.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7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b="1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22/11</a:t>
                      </a: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b="1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PTTC-KNXH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Mẹ yêu của bé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5CE1E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Cây hoa mẫu đơn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Kéo co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chọn tại khu vực chơi với cát nước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động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ném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xa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bằng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hai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tay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6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6" name="Google Shape;236;p8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7" name="Google Shape;237;p8"/>
          <p:cNvSpPr/>
          <p:nvPr/>
        </p:nvSpPr>
        <p:spPr>
          <a:xfrm>
            <a:off x="16697902" y="8362025"/>
            <a:ext cx="1703240" cy="1926637"/>
          </a:xfrm>
          <a:custGeom>
            <a:avLst/>
            <a:gdLst/>
            <a:ahLst/>
            <a:cxnLst/>
            <a:rect l="l" t="t" r="r" b="b"/>
            <a:pathLst>
              <a:path w="2096296" h="2300462" extrusionOk="0">
                <a:moveTo>
                  <a:pt x="0" y="0"/>
                </a:moveTo>
                <a:lnTo>
                  <a:pt x="2096295" y="0"/>
                </a:lnTo>
                <a:lnTo>
                  <a:pt x="2096295" y="2300462"/>
                </a:lnTo>
                <a:lnTo>
                  <a:pt x="0" y="23004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8" name="Google Shape;238;p8"/>
          <p:cNvSpPr/>
          <p:nvPr/>
        </p:nvSpPr>
        <p:spPr>
          <a:xfrm>
            <a:off x="15547452" y="290830"/>
            <a:ext cx="2411656" cy="2183554"/>
          </a:xfrm>
          <a:custGeom>
            <a:avLst/>
            <a:gdLst/>
            <a:ahLst/>
            <a:cxnLst/>
            <a:rect l="l" t="t" r="r" b="b"/>
            <a:pathLst>
              <a:path w="2411656" h="2183554" extrusionOk="0">
                <a:moveTo>
                  <a:pt x="0" y="0"/>
                </a:moveTo>
                <a:lnTo>
                  <a:pt x="2411656" y="0"/>
                </a:lnTo>
                <a:lnTo>
                  <a:pt x="2411656" y="2183553"/>
                </a:lnTo>
                <a:lnTo>
                  <a:pt x="0" y="21835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9" name="Google Shape;239;p8"/>
          <p:cNvSpPr/>
          <p:nvPr/>
        </p:nvSpPr>
        <p:spPr>
          <a:xfrm flipH="1">
            <a:off x="-338284" y="8976629"/>
            <a:ext cx="1849434" cy="1310366"/>
          </a:xfrm>
          <a:custGeom>
            <a:avLst/>
            <a:gdLst/>
            <a:ahLst/>
            <a:cxnLst/>
            <a:rect l="l" t="t" r="r" b="b"/>
            <a:pathLst>
              <a:path w="1993999" h="2008224" extrusionOk="0">
                <a:moveTo>
                  <a:pt x="1993999" y="0"/>
                </a:moveTo>
                <a:lnTo>
                  <a:pt x="0" y="0"/>
                </a:lnTo>
                <a:lnTo>
                  <a:pt x="0" y="2008224"/>
                </a:lnTo>
                <a:lnTo>
                  <a:pt x="1993999" y="2008224"/>
                </a:lnTo>
                <a:lnTo>
                  <a:pt x="199399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0" name="Google Shape;240;p8"/>
          <p:cNvSpPr/>
          <p:nvPr/>
        </p:nvSpPr>
        <p:spPr>
          <a:xfrm>
            <a:off x="16697888" y="4690643"/>
            <a:ext cx="1377552" cy="1721940"/>
          </a:xfrm>
          <a:custGeom>
            <a:avLst/>
            <a:gdLst/>
            <a:ahLst/>
            <a:cxnLst/>
            <a:rect l="l" t="t" r="r" b="b"/>
            <a:pathLst>
              <a:path w="1377552" h="1721940" extrusionOk="0">
                <a:moveTo>
                  <a:pt x="0" y="0"/>
                </a:moveTo>
                <a:lnTo>
                  <a:pt x="1377551" y="0"/>
                </a:lnTo>
                <a:lnTo>
                  <a:pt x="1377551" y="1721939"/>
                </a:lnTo>
                <a:lnTo>
                  <a:pt x="0" y="17219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1" name="Google Shape;241;p8"/>
          <p:cNvSpPr/>
          <p:nvPr/>
        </p:nvSpPr>
        <p:spPr>
          <a:xfrm>
            <a:off x="429009" y="3352305"/>
            <a:ext cx="1269183" cy="1990875"/>
          </a:xfrm>
          <a:custGeom>
            <a:avLst/>
            <a:gdLst/>
            <a:ahLst/>
            <a:cxnLst/>
            <a:rect l="l" t="t" r="r" b="b"/>
            <a:pathLst>
              <a:path w="1269183" h="1990875" extrusionOk="0">
                <a:moveTo>
                  <a:pt x="0" y="0"/>
                </a:moveTo>
                <a:lnTo>
                  <a:pt x="1269182" y="0"/>
                </a:lnTo>
                <a:lnTo>
                  <a:pt x="1269182" y="1990875"/>
                </a:lnTo>
                <a:lnTo>
                  <a:pt x="0" y="1990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2" name="Google Shape;242;p8"/>
          <p:cNvSpPr txBox="1"/>
          <p:nvPr/>
        </p:nvSpPr>
        <p:spPr>
          <a:xfrm>
            <a:off x="2763750" y="438813"/>
            <a:ext cx="12760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B3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“CÔ GIÁO EM”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" name="Google Shape;247;p9"/>
          <p:cNvGraphicFramePr/>
          <p:nvPr>
            <p:extLst>
              <p:ext uri="{D42A27DB-BD31-4B8C-83A1-F6EECF244321}">
                <p14:modId xmlns:p14="http://schemas.microsoft.com/office/powerpoint/2010/main" val="4070708034"/>
              </p:ext>
            </p:extLst>
          </p:nvPr>
        </p:nvGraphicFramePr>
        <p:xfrm>
          <a:off x="1694329" y="2462040"/>
          <a:ext cx="14760775" cy="6976275"/>
        </p:xfrm>
        <a:graphic>
          <a:graphicData uri="http://schemas.openxmlformats.org/drawingml/2006/table">
            <a:tbl>
              <a:tblPr>
                <a:noFill/>
                <a:tableStyleId>{F65D3FCE-6521-45CE-BFED-FEF92DEDD916}</a:tableStyleId>
              </a:tblPr>
              <a:tblGrid>
                <a:gridCol w="20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5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7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rgbClr val="FF3131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Thứ</a:t>
                      </a:r>
                      <a:endParaRPr sz="1800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7D1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học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ngoài trời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99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"/>
                          <a:cs typeface="Times New Roman" panose="02020603050405020304" pitchFamily="18" charset="0"/>
                          <a:sym typeface="Times"/>
                        </a:rPr>
                        <a:t>Hoạt động chiều</a:t>
                      </a:r>
                      <a:endParaRPr sz="1800" u="none" strike="noStrike" cap="none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3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2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(1711/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PTNT</a:t>
                      </a:r>
                      <a:endParaRPr sz="1800" b="1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Toán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Tách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gộp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trong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phạm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vi 3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Nhà xe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Đá bóng vào gôn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tiếng anh: Let’s listen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Làm bưu thiếp tặng cô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8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3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( 18/11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u="none" strike="noStrike" cap="none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Vận động: Đi bước lùi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bác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Luận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Bịt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mắt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bắt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dê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toán tư duy: Vẽ hình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Tìm hiểu về ngày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4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19/11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TTM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Hát: Cô và mẹ.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sát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Nhà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tầng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Thả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đỉa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ba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ba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Chơi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tự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do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Làm quen bài thơ: Mẹ của em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5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(20/11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 20/11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b="1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Nghỉ</a:t>
                      </a:r>
                      <a:r>
                        <a:rPr lang="en-US" sz="1800" b="1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20/11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2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6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21/11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PTNN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Dạy thơ: Cô giáo của con.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Bác Hùng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Ném vòng cổ chai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Học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tiếng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anh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Let’s say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Biểu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diễn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văn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nghệ</a:t>
                      </a:r>
                      <a:endParaRPr sz="1800" u="none" strike="noStrike" cap="none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Nêu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gương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bé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ngoan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Thứ 7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(</a:t>
                      </a:r>
                      <a:r>
                        <a:rPr lang="en-US" sz="1800" u="none" strike="noStrike" cap="none"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22/11/</a:t>
                      </a:r>
                      <a:r>
                        <a:rPr lang="en-US" sz="1800" u="none" strike="noStrike" cap="none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/2025)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 anchor="ctr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PTTC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 vận động: Đi bước lùi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Quan sát: Nhà 1 tầng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TCVĐ: Kéo co</a:t>
                      </a:r>
                      <a:endParaRPr sz="1800" u="none" strike="noStrike" cap="none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Chơi tự do</a:t>
                      </a:r>
                      <a:endParaRPr sz="1800" u="none" strike="noStrike" cap="none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-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Ôn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: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Đếm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đến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4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nhận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biết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</a:t>
                      </a:r>
                      <a:r>
                        <a:rPr lang="en-US" sz="1800" u="none" strike="noStrike" cap="none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số</a:t>
                      </a: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sym typeface="Times New Roman"/>
                        </a:rPr>
                        <a:t> 4</a:t>
                      </a:r>
                      <a:endParaRPr sz="1800" u="none" strike="noStrike" cap="none" dirty="0"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  <a:sym typeface="Times New Roman"/>
                      </a:endParaRPr>
                    </a:p>
                  </a:txBody>
                  <a:tcPr marL="66675" marR="66675" marT="66675" marB="66675">
                    <a:lnL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81C3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8" name="Google Shape;248;p9"/>
          <p:cNvSpPr/>
          <p:nvPr/>
        </p:nvSpPr>
        <p:spPr>
          <a:xfrm>
            <a:off x="211687" y="132432"/>
            <a:ext cx="1703832" cy="1924968"/>
          </a:xfrm>
          <a:custGeom>
            <a:avLst/>
            <a:gdLst/>
            <a:ahLst/>
            <a:cxnLst/>
            <a:rect l="l" t="t" r="r" b="b"/>
            <a:pathLst>
              <a:path w="1703832" h="1924968" extrusionOk="0">
                <a:moveTo>
                  <a:pt x="0" y="0"/>
                </a:moveTo>
                <a:lnTo>
                  <a:pt x="1703833" y="0"/>
                </a:lnTo>
                <a:lnTo>
                  <a:pt x="1703833" y="1924968"/>
                </a:lnTo>
                <a:lnTo>
                  <a:pt x="0" y="19249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9" name="Google Shape;249;p9"/>
          <p:cNvSpPr/>
          <p:nvPr/>
        </p:nvSpPr>
        <p:spPr>
          <a:xfrm>
            <a:off x="14797289" y="404640"/>
            <a:ext cx="3016347" cy="2057400"/>
          </a:xfrm>
          <a:custGeom>
            <a:avLst/>
            <a:gdLst/>
            <a:ahLst/>
            <a:cxnLst/>
            <a:rect l="l" t="t" r="r" b="b"/>
            <a:pathLst>
              <a:path w="3016347" h="2057400" extrusionOk="0">
                <a:moveTo>
                  <a:pt x="0" y="0"/>
                </a:moveTo>
                <a:lnTo>
                  <a:pt x="3016347" y="0"/>
                </a:lnTo>
                <a:lnTo>
                  <a:pt x="301634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0" name="Google Shape;250;p9"/>
          <p:cNvSpPr/>
          <p:nvPr/>
        </p:nvSpPr>
        <p:spPr>
          <a:xfrm>
            <a:off x="0" y="8402595"/>
            <a:ext cx="1789710" cy="1711410"/>
          </a:xfrm>
          <a:custGeom>
            <a:avLst/>
            <a:gdLst/>
            <a:ahLst/>
            <a:cxnLst/>
            <a:rect l="l" t="t" r="r" b="b"/>
            <a:pathLst>
              <a:path w="1789710" h="1711410" extrusionOk="0">
                <a:moveTo>
                  <a:pt x="0" y="0"/>
                </a:moveTo>
                <a:lnTo>
                  <a:pt x="1789710" y="0"/>
                </a:lnTo>
                <a:lnTo>
                  <a:pt x="1789710" y="1711410"/>
                </a:lnTo>
                <a:lnTo>
                  <a:pt x="0" y="1711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1" name="Google Shape;251;p9"/>
          <p:cNvSpPr/>
          <p:nvPr/>
        </p:nvSpPr>
        <p:spPr>
          <a:xfrm>
            <a:off x="15908951" y="8402595"/>
            <a:ext cx="2379049" cy="1884405"/>
          </a:xfrm>
          <a:custGeom>
            <a:avLst/>
            <a:gdLst/>
            <a:ahLst/>
            <a:cxnLst/>
            <a:rect l="l" t="t" r="r" b="b"/>
            <a:pathLst>
              <a:path w="2379049" h="1884405" extrusionOk="0">
                <a:moveTo>
                  <a:pt x="0" y="0"/>
                </a:moveTo>
                <a:lnTo>
                  <a:pt x="2379049" y="0"/>
                </a:lnTo>
                <a:lnTo>
                  <a:pt x="2379049" y="1884405"/>
                </a:lnTo>
                <a:lnTo>
                  <a:pt x="0" y="1884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2" name="Google Shape;252;p9"/>
          <p:cNvSpPr/>
          <p:nvPr/>
        </p:nvSpPr>
        <p:spPr>
          <a:xfrm>
            <a:off x="1694329" y="1370070"/>
            <a:ext cx="2323668" cy="1013700"/>
          </a:xfrm>
          <a:custGeom>
            <a:avLst/>
            <a:gdLst/>
            <a:ahLst/>
            <a:cxnLst/>
            <a:rect l="l" t="t" r="r" b="b"/>
            <a:pathLst>
              <a:path w="2323668" h="1013700" extrusionOk="0">
                <a:moveTo>
                  <a:pt x="0" y="0"/>
                </a:moveTo>
                <a:lnTo>
                  <a:pt x="2323669" y="0"/>
                </a:lnTo>
                <a:lnTo>
                  <a:pt x="2323669" y="1013701"/>
                </a:lnTo>
                <a:lnTo>
                  <a:pt x="0" y="1013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3" name="Google Shape;253;p9"/>
          <p:cNvSpPr/>
          <p:nvPr/>
        </p:nvSpPr>
        <p:spPr>
          <a:xfrm>
            <a:off x="16503660" y="4790951"/>
            <a:ext cx="1511280" cy="1397304"/>
          </a:xfrm>
          <a:custGeom>
            <a:avLst/>
            <a:gdLst/>
            <a:ahLst/>
            <a:cxnLst/>
            <a:rect l="l" t="t" r="r" b="b"/>
            <a:pathLst>
              <a:path w="1511280" h="1397304" extrusionOk="0">
                <a:moveTo>
                  <a:pt x="0" y="0"/>
                </a:moveTo>
                <a:lnTo>
                  <a:pt x="1511280" y="0"/>
                </a:lnTo>
                <a:lnTo>
                  <a:pt x="1511280" y="1397304"/>
                </a:lnTo>
                <a:lnTo>
                  <a:pt x="0" y="1397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4" name="Google Shape;254;p9"/>
          <p:cNvSpPr/>
          <p:nvPr/>
        </p:nvSpPr>
        <p:spPr>
          <a:xfrm>
            <a:off x="211687" y="4522731"/>
            <a:ext cx="1044444" cy="1241538"/>
          </a:xfrm>
          <a:custGeom>
            <a:avLst/>
            <a:gdLst/>
            <a:ahLst/>
            <a:cxnLst/>
            <a:rect l="l" t="t" r="r" b="b"/>
            <a:pathLst>
              <a:path w="1044444" h="1241538" extrusionOk="0">
                <a:moveTo>
                  <a:pt x="0" y="0"/>
                </a:moveTo>
                <a:lnTo>
                  <a:pt x="1044444" y="0"/>
                </a:lnTo>
                <a:lnTo>
                  <a:pt x="1044444" y="1241538"/>
                </a:lnTo>
                <a:lnTo>
                  <a:pt x="0" y="1241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5" name="Google Shape;255;p9"/>
          <p:cNvSpPr txBox="1"/>
          <p:nvPr/>
        </p:nvSpPr>
        <p:spPr>
          <a:xfrm>
            <a:off x="1915525" y="812400"/>
            <a:ext cx="131883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KẾ HOẠCH GIÁO DỤC CHỦ ĐỀ GIA ĐÌNH – LỚP B4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TUẦN I - NHÁNH “BÉ YÊU CÔ GIÁO”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Thời gian thực hiện 1 tuần: Từ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17/11/2025 đến 22/11/2025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4138</Words>
  <Application>Microsoft Office PowerPoint</Application>
  <PresentationFormat>Custom</PresentationFormat>
  <Paragraphs>753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Times New Roman</vt:lpstr>
      <vt:lpstr>Times</vt:lpstr>
      <vt:lpstr>Calibri</vt:lpstr>
      <vt:lpstr>Arial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</cp:lastModifiedBy>
  <cp:revision>1</cp:revision>
  <dcterms:created xsi:type="dcterms:W3CDTF">2006-08-16T00:00:00Z</dcterms:created>
  <dcterms:modified xsi:type="dcterms:W3CDTF">2025-12-05T02:39:15Z</dcterms:modified>
</cp:coreProperties>
</file>