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Times New Roman Bold" charset="1" panose="02020803070505020304"/>
      <p:regular r:id="rId9"/>
    </p:embeddedFont>
    <p:embeddedFont>
      <p:font typeface="Calibri (MS) Bold" charset="1" panose="020F0702030404030204"/>
      <p:regular r:id="rId10"/>
    </p:embeddedFont>
    <p:embeddedFont>
      <p:font typeface="Cre Happiness" charset="1" panose="02000503000000020003"/>
      <p:regular r:id="rId11"/>
    </p:embeddedFont>
    <p:embeddedFont>
      <p:font typeface="Roboto Slab Bold" charset="1" panose="00000000000000000000"/>
      <p:regular r:id="rId12"/>
    </p:embeddedFont>
    <p:embeddedFont>
      <p:font typeface="Core Bandi Face" charset="1" panose="01060506000000020004"/>
      <p:regular r:id="rId13"/>
    </p:embeddedFont>
    <p:embeddedFont>
      <p:font typeface="Roboto Slab" charset="1" panose="00000000000000000000"/>
      <p:regular r:id="rId14"/>
    </p:embeddedFont>
    <p:embeddedFont>
      <p:font typeface="Chewy" charset="1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33.png" Type="http://schemas.openxmlformats.org/officeDocument/2006/relationships/image"/><Relationship Id="rId19" Target="../media/image34.svg" Type="http://schemas.openxmlformats.org/officeDocument/2006/relationships/image"/><Relationship Id="rId2" Target="../media/image17.png" Type="http://schemas.openxmlformats.org/officeDocument/2006/relationships/image"/><Relationship Id="rId20" Target="../media/image35.png" Type="http://schemas.openxmlformats.org/officeDocument/2006/relationships/image"/><Relationship Id="rId21" Target="../media/image36.svg" Type="http://schemas.openxmlformats.org/officeDocument/2006/relationships/image"/><Relationship Id="rId22" Target="../media/image37.png" Type="http://schemas.openxmlformats.org/officeDocument/2006/relationships/image"/><Relationship Id="rId23" Target="../media/image38.svg" Type="http://schemas.openxmlformats.org/officeDocument/2006/relationships/image"/><Relationship Id="rId24" Target="../media/image39.png" Type="http://schemas.openxmlformats.org/officeDocument/2006/relationships/image"/><Relationship Id="rId25" Target="../media/image40.svg" Type="http://schemas.openxmlformats.org/officeDocument/2006/relationships/image"/><Relationship Id="rId26" Target="../media/image41.png" Type="http://schemas.openxmlformats.org/officeDocument/2006/relationships/image"/><Relationship Id="rId27" Target="../media/image42.svg" Type="http://schemas.openxmlformats.org/officeDocument/2006/relationships/image"/><Relationship Id="rId28" Target="../media/image43.png" Type="http://schemas.openxmlformats.org/officeDocument/2006/relationships/image"/><Relationship Id="rId29" Target="../media/image44.svg" Type="http://schemas.openxmlformats.org/officeDocument/2006/relationships/image"/><Relationship Id="rId3" Target="../media/image18.svg" Type="http://schemas.openxmlformats.org/officeDocument/2006/relationships/image"/><Relationship Id="rId30" Target="../media/image45.png" Type="http://schemas.openxmlformats.org/officeDocument/2006/relationships/image"/><Relationship Id="rId31" Target="../media/image46.png" Type="http://schemas.openxmlformats.org/officeDocument/2006/relationships/image"/><Relationship Id="rId32" Target="../media/image47.svg" Type="http://schemas.openxmlformats.org/officeDocument/2006/relationships/image"/><Relationship Id="rId33" Target="../media/image48.png" Type="http://schemas.openxmlformats.org/officeDocument/2006/relationships/image"/><Relationship Id="rId34" Target="../media/image49.png" Type="http://schemas.openxmlformats.org/officeDocument/2006/relationships/image"/><Relationship Id="rId35" Target="../media/image50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png" Type="http://schemas.openxmlformats.org/officeDocument/2006/relationships/image"/><Relationship Id="rId12" Target="../media/image61.png" Type="http://schemas.openxmlformats.org/officeDocument/2006/relationships/image"/><Relationship Id="rId13" Target="../media/image62.svg" Type="http://schemas.openxmlformats.org/officeDocument/2006/relationships/image"/><Relationship Id="rId14" Target="../media/image63.png" Type="http://schemas.openxmlformats.org/officeDocument/2006/relationships/image"/><Relationship Id="rId15" Target="../media/image64.sv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08674" y="-620078"/>
            <a:ext cx="11060855" cy="11060854"/>
          </a:xfrm>
          <a:custGeom>
            <a:avLst/>
            <a:gdLst/>
            <a:ahLst/>
            <a:cxnLst/>
            <a:rect r="r" b="b" t="t" l="l"/>
            <a:pathLst>
              <a:path h="11060854" w="11060855">
                <a:moveTo>
                  <a:pt x="0" y="0"/>
                </a:moveTo>
                <a:lnTo>
                  <a:pt x="11060856" y="0"/>
                </a:lnTo>
                <a:lnTo>
                  <a:pt x="11060856" y="11060854"/>
                </a:lnTo>
                <a:lnTo>
                  <a:pt x="0" y="11060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994" y="-457812"/>
            <a:ext cx="11060855" cy="11060854"/>
          </a:xfrm>
          <a:custGeom>
            <a:avLst/>
            <a:gdLst/>
            <a:ahLst/>
            <a:cxnLst/>
            <a:rect r="r" b="b" t="t" l="l"/>
            <a:pathLst>
              <a:path h="11060854" w="11060855">
                <a:moveTo>
                  <a:pt x="0" y="0"/>
                </a:moveTo>
                <a:lnTo>
                  <a:pt x="11060855" y="0"/>
                </a:lnTo>
                <a:lnTo>
                  <a:pt x="11060855" y="11060853"/>
                </a:lnTo>
                <a:lnTo>
                  <a:pt x="0" y="1106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87351" y="3005708"/>
            <a:ext cx="2809497" cy="2561055"/>
            <a:chOff x="0" y="0"/>
            <a:chExt cx="3745996" cy="3414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45996" cy="3414740"/>
            </a:xfrm>
            <a:custGeom>
              <a:avLst/>
              <a:gdLst/>
              <a:ahLst/>
              <a:cxnLst/>
              <a:rect r="r" b="b" t="t" l="l"/>
              <a:pathLst>
                <a:path h="3414740" w="3745996">
                  <a:moveTo>
                    <a:pt x="0" y="0"/>
                  </a:moveTo>
                  <a:lnTo>
                    <a:pt x="3745996" y="0"/>
                  </a:lnTo>
                  <a:lnTo>
                    <a:pt x="3745996" y="3414740"/>
                  </a:lnTo>
                  <a:lnTo>
                    <a:pt x="0" y="3414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2828" r="0" b="-2828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65898" y="63899"/>
              <a:ext cx="3414199" cy="3267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PTTC</a:t>
              </a:r>
            </a:p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Dạy trẻ kĩ năng rửa mặt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544396" y="178841"/>
            <a:ext cx="10646545" cy="2607002"/>
          </a:xfrm>
          <a:custGeom>
            <a:avLst/>
            <a:gdLst/>
            <a:ahLst/>
            <a:cxnLst/>
            <a:rect r="r" b="b" t="t" l="l"/>
            <a:pathLst>
              <a:path h="2607002" w="10646545">
                <a:moveTo>
                  <a:pt x="0" y="0"/>
                </a:moveTo>
                <a:lnTo>
                  <a:pt x="10646545" y="0"/>
                </a:lnTo>
                <a:lnTo>
                  <a:pt x="10646545" y="2607003"/>
                </a:lnTo>
                <a:lnTo>
                  <a:pt x="0" y="2607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241290" y="3564345"/>
            <a:ext cx="2809497" cy="2561055"/>
            <a:chOff x="0" y="0"/>
            <a:chExt cx="3745996" cy="34147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45996" cy="3414740"/>
            </a:xfrm>
            <a:custGeom>
              <a:avLst/>
              <a:gdLst/>
              <a:ahLst/>
              <a:cxnLst/>
              <a:rect r="r" b="b" t="t" l="l"/>
              <a:pathLst>
                <a:path h="3414740" w="3745996">
                  <a:moveTo>
                    <a:pt x="0" y="0"/>
                  </a:moveTo>
                  <a:lnTo>
                    <a:pt x="3745996" y="0"/>
                  </a:lnTo>
                  <a:lnTo>
                    <a:pt x="3745996" y="3414740"/>
                  </a:lnTo>
                  <a:lnTo>
                    <a:pt x="0" y="3414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2828" r="0" b="-2828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65898" y="6749"/>
              <a:ext cx="3414199" cy="33250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PTNT</a:t>
              </a:r>
            </a:p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Nhận biết phía trên- phía dưới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87512" y="3476241"/>
            <a:ext cx="2950306" cy="2561055"/>
            <a:chOff x="0" y="0"/>
            <a:chExt cx="3933741" cy="34147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933741" cy="3414740"/>
            </a:xfrm>
            <a:custGeom>
              <a:avLst/>
              <a:gdLst/>
              <a:ahLst/>
              <a:cxnLst/>
              <a:rect r="r" b="b" t="t" l="l"/>
              <a:pathLst>
                <a:path h="3414740" w="3933741">
                  <a:moveTo>
                    <a:pt x="0" y="0"/>
                  </a:moveTo>
                  <a:lnTo>
                    <a:pt x="3933741" y="0"/>
                  </a:lnTo>
                  <a:lnTo>
                    <a:pt x="3933741" y="3414740"/>
                  </a:lnTo>
                  <a:lnTo>
                    <a:pt x="0" y="3414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5475" r="0" b="-5475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4213" y="63899"/>
              <a:ext cx="3585315" cy="3267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PTNN</a:t>
              </a:r>
            </a:p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Truyện: Vì sao bé BIn nín khóc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578254" y="6473928"/>
            <a:ext cx="3161779" cy="3154659"/>
            <a:chOff x="0" y="0"/>
            <a:chExt cx="4215706" cy="420621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215706" cy="4206212"/>
            </a:xfrm>
            <a:custGeom>
              <a:avLst/>
              <a:gdLst/>
              <a:ahLst/>
              <a:cxnLst/>
              <a:rect r="r" b="b" t="t" l="l"/>
              <a:pathLst>
                <a:path h="4206212" w="4215706">
                  <a:moveTo>
                    <a:pt x="0" y="0"/>
                  </a:moveTo>
                  <a:lnTo>
                    <a:pt x="4215706" y="0"/>
                  </a:lnTo>
                  <a:lnTo>
                    <a:pt x="4215706" y="4206212"/>
                  </a:lnTo>
                  <a:lnTo>
                    <a:pt x="0" y="4206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891" t="0" r="-1891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74079" y="64075"/>
              <a:ext cx="3867548" cy="4039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32"/>
                </a:lnSpc>
              </a:pPr>
              <a:r>
                <a:rPr lang="en-US" sz="5026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PTTCKNXH</a:t>
              </a:r>
            </a:p>
            <a:p>
              <a:pPr algn="ctr">
                <a:lnSpc>
                  <a:spcPts val="6032"/>
                </a:lnSpc>
              </a:pPr>
              <a:r>
                <a:rPr lang="en-US" sz="5026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Cảm xúc của bé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688817" y="6604514"/>
            <a:ext cx="3385914" cy="2561055"/>
            <a:chOff x="0" y="0"/>
            <a:chExt cx="4514552" cy="34147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514552" cy="3414740"/>
            </a:xfrm>
            <a:custGeom>
              <a:avLst/>
              <a:gdLst/>
              <a:ahLst/>
              <a:cxnLst/>
              <a:rect r="r" b="b" t="t" l="l"/>
              <a:pathLst>
                <a:path h="3414740" w="4514552">
                  <a:moveTo>
                    <a:pt x="0" y="0"/>
                  </a:moveTo>
                  <a:lnTo>
                    <a:pt x="4514552" y="0"/>
                  </a:lnTo>
                  <a:lnTo>
                    <a:pt x="4514552" y="3414740"/>
                  </a:lnTo>
                  <a:lnTo>
                    <a:pt x="0" y="3414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3666" r="0" b="-13666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99935" y="63899"/>
              <a:ext cx="4114682" cy="3267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PTTM</a:t>
              </a:r>
            </a:p>
            <a:p>
              <a:pPr algn="ctr">
                <a:lnSpc>
                  <a:spcPts val="4897"/>
                </a:lnSpc>
              </a:pPr>
              <a:r>
                <a:rPr lang="en-US" sz="408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Tô màu: Chùm bóng bay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5137231" y="537386"/>
            <a:ext cx="8882047" cy="17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3"/>
              </a:lnSpc>
            </a:pPr>
            <a:r>
              <a:rPr lang="en-US" sz="4308" b="true">
                <a:solidFill>
                  <a:srgbClr val="E5707E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CHỦ ĐỀ: TRƯỜNG MẦM NON</a:t>
            </a:r>
          </a:p>
          <a:p>
            <a:pPr algn="ctr">
              <a:lnSpc>
                <a:spcPts val="4493"/>
              </a:lnSpc>
            </a:pPr>
            <a:r>
              <a:rPr lang="en-US" sz="4308" b="true">
                <a:solidFill>
                  <a:srgbClr val="E5707E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Kế hoạch tuần 1(Từ 08/09 đến 12/09)</a:t>
            </a:r>
          </a:p>
          <a:p>
            <a:pPr algn="ctr">
              <a:lnSpc>
                <a:spcPts val="4493"/>
              </a:lnSpc>
            </a:pPr>
            <a:r>
              <a:rPr lang="en-US" sz="4308" b="true">
                <a:solidFill>
                  <a:srgbClr val="E5707E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Độ tuổi 3 tuổi</a:t>
            </a:r>
          </a:p>
        </p:txBody>
      </p:sp>
      <p:grpSp>
        <p:nvGrpSpPr>
          <p:cNvPr name="Group 21" id="21"/>
          <p:cNvGrpSpPr/>
          <p:nvPr/>
        </p:nvGrpSpPr>
        <p:grpSpPr>
          <a:xfrm rot="-5924694">
            <a:off x="14623054" y="253005"/>
            <a:ext cx="827452" cy="802629"/>
            <a:chOff x="0" y="0"/>
            <a:chExt cx="810802" cy="78647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0768" cy="786511"/>
            </a:xfrm>
            <a:custGeom>
              <a:avLst/>
              <a:gdLst/>
              <a:ahLst/>
              <a:cxnLst/>
              <a:rect r="r" b="b" t="t" l="l"/>
              <a:pathLst>
                <a:path h="786511" w="810768">
                  <a:moveTo>
                    <a:pt x="0" y="0"/>
                  </a:moveTo>
                  <a:lnTo>
                    <a:pt x="810768" y="0"/>
                  </a:lnTo>
                  <a:lnTo>
                    <a:pt x="810768" y="786511"/>
                  </a:lnTo>
                  <a:lnTo>
                    <a:pt x="0" y="78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81" r="-4" b="-77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7564505">
            <a:off x="15199906" y="979002"/>
            <a:ext cx="592849" cy="575064"/>
            <a:chOff x="0" y="0"/>
            <a:chExt cx="580920" cy="56349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80898" cy="563499"/>
            </a:xfrm>
            <a:custGeom>
              <a:avLst/>
              <a:gdLst/>
              <a:ahLst/>
              <a:cxnLst/>
              <a:rect r="r" b="b" t="t" l="l"/>
              <a:pathLst>
                <a:path h="563499" w="580898">
                  <a:moveTo>
                    <a:pt x="0" y="0"/>
                  </a:moveTo>
                  <a:lnTo>
                    <a:pt x="580898" y="0"/>
                  </a:lnTo>
                  <a:lnTo>
                    <a:pt x="580898" y="563499"/>
                  </a:lnTo>
                  <a:lnTo>
                    <a:pt x="0" y="563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81" r="-3" b="-8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3983914">
            <a:off x="2976641" y="-538041"/>
            <a:ext cx="1308906" cy="1269639"/>
            <a:chOff x="0" y="0"/>
            <a:chExt cx="1282567" cy="124409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82573" cy="1244092"/>
            </a:xfrm>
            <a:custGeom>
              <a:avLst/>
              <a:gdLst/>
              <a:ahLst/>
              <a:cxnLst/>
              <a:rect r="r" b="b" t="t" l="l"/>
              <a:pathLst>
                <a:path h="1244092" w="1282573">
                  <a:moveTo>
                    <a:pt x="0" y="0"/>
                  </a:moveTo>
                  <a:lnTo>
                    <a:pt x="1282573" y="0"/>
                  </a:lnTo>
                  <a:lnTo>
                    <a:pt x="1282573" y="1244092"/>
                  </a:lnTo>
                  <a:lnTo>
                    <a:pt x="0" y="1244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81" r="0" b="-81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2777478">
            <a:off x="2247105" y="446810"/>
            <a:ext cx="847067" cy="821655"/>
            <a:chOff x="0" y="0"/>
            <a:chExt cx="830022" cy="80512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30072" cy="805180"/>
            </a:xfrm>
            <a:custGeom>
              <a:avLst/>
              <a:gdLst/>
              <a:ahLst/>
              <a:cxnLst/>
              <a:rect r="r" b="b" t="t" l="l"/>
              <a:pathLst>
                <a:path h="805180" w="830072">
                  <a:moveTo>
                    <a:pt x="0" y="0"/>
                  </a:moveTo>
                  <a:lnTo>
                    <a:pt x="830072" y="0"/>
                  </a:lnTo>
                  <a:lnTo>
                    <a:pt x="830072" y="805180"/>
                  </a:lnTo>
                  <a:lnTo>
                    <a:pt x="0" y="80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81" r="6" b="-74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5499353">
            <a:off x="1458231" y="1060479"/>
            <a:ext cx="1330124" cy="1290219"/>
            <a:chOff x="0" y="0"/>
            <a:chExt cx="1303358" cy="126425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303401" cy="1264285"/>
            </a:xfrm>
            <a:custGeom>
              <a:avLst/>
              <a:gdLst/>
              <a:ahLst/>
              <a:cxnLst/>
              <a:rect r="r" b="b" t="t" l="l"/>
              <a:pathLst>
                <a:path h="1264285" w="1303401">
                  <a:moveTo>
                    <a:pt x="0" y="0"/>
                  </a:moveTo>
                  <a:lnTo>
                    <a:pt x="1303401" y="0"/>
                  </a:lnTo>
                  <a:lnTo>
                    <a:pt x="1303401" y="1264285"/>
                  </a:lnTo>
                  <a:lnTo>
                    <a:pt x="0" y="126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82" r="3" b="-79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2695334" y="2439607"/>
            <a:ext cx="718920" cy="458055"/>
          </a:xfrm>
          <a:custGeom>
            <a:avLst/>
            <a:gdLst/>
            <a:ahLst/>
            <a:cxnLst/>
            <a:rect r="r" b="b" t="t" l="l"/>
            <a:pathLst>
              <a:path h="458055" w="718920">
                <a:moveTo>
                  <a:pt x="0" y="0"/>
                </a:moveTo>
                <a:lnTo>
                  <a:pt x="718920" y="0"/>
                </a:lnTo>
                <a:lnTo>
                  <a:pt x="718920" y="458054"/>
                </a:lnTo>
                <a:lnTo>
                  <a:pt x="0" y="458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8579" t="0" r="-68579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133150" y="2670908"/>
            <a:ext cx="718920" cy="188226"/>
          </a:xfrm>
          <a:custGeom>
            <a:avLst/>
            <a:gdLst/>
            <a:ahLst/>
            <a:cxnLst/>
            <a:rect r="r" b="b" t="t" l="l"/>
            <a:pathLst>
              <a:path h="188226" w="718920">
                <a:moveTo>
                  <a:pt x="0" y="0"/>
                </a:moveTo>
                <a:lnTo>
                  <a:pt x="718920" y="0"/>
                </a:lnTo>
                <a:lnTo>
                  <a:pt x="718920" y="188226"/>
                </a:lnTo>
                <a:lnTo>
                  <a:pt x="0" y="188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153" r="0" b="-1153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1621492" y="2809056"/>
            <a:ext cx="718920" cy="177209"/>
          </a:xfrm>
          <a:custGeom>
            <a:avLst/>
            <a:gdLst/>
            <a:ahLst/>
            <a:cxnLst/>
            <a:rect r="r" b="b" t="t" l="l"/>
            <a:pathLst>
              <a:path h="177209" w="718920">
                <a:moveTo>
                  <a:pt x="0" y="0"/>
                </a:moveTo>
                <a:lnTo>
                  <a:pt x="718920" y="0"/>
                </a:lnTo>
                <a:lnTo>
                  <a:pt x="718920" y="177209"/>
                </a:lnTo>
                <a:lnTo>
                  <a:pt x="0" y="1772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333" r="0" b="-4333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571330" y="6359174"/>
            <a:ext cx="718920" cy="188226"/>
          </a:xfrm>
          <a:custGeom>
            <a:avLst/>
            <a:gdLst/>
            <a:ahLst/>
            <a:cxnLst/>
            <a:rect r="r" b="b" t="t" l="l"/>
            <a:pathLst>
              <a:path h="188226" w="718920">
                <a:moveTo>
                  <a:pt x="0" y="0"/>
                </a:moveTo>
                <a:lnTo>
                  <a:pt x="718920" y="0"/>
                </a:lnTo>
                <a:lnTo>
                  <a:pt x="718920" y="188226"/>
                </a:lnTo>
                <a:lnTo>
                  <a:pt x="0" y="188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153" r="0" b="-1153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764085" y="6505687"/>
            <a:ext cx="718920" cy="188226"/>
          </a:xfrm>
          <a:custGeom>
            <a:avLst/>
            <a:gdLst/>
            <a:ahLst/>
            <a:cxnLst/>
            <a:rect r="r" b="b" t="t" l="l"/>
            <a:pathLst>
              <a:path h="188226" w="718920">
                <a:moveTo>
                  <a:pt x="0" y="0"/>
                </a:moveTo>
                <a:lnTo>
                  <a:pt x="718920" y="0"/>
                </a:lnTo>
                <a:lnTo>
                  <a:pt x="718920" y="188226"/>
                </a:lnTo>
                <a:lnTo>
                  <a:pt x="0" y="188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153" r="0" b="-1153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2596992">
            <a:off x="8167196" y="8882234"/>
            <a:ext cx="883795" cy="231394"/>
          </a:xfrm>
          <a:custGeom>
            <a:avLst/>
            <a:gdLst/>
            <a:ahLst/>
            <a:cxnLst/>
            <a:rect r="r" b="b" t="t" l="l"/>
            <a:pathLst>
              <a:path h="231394" w="883795">
                <a:moveTo>
                  <a:pt x="0" y="0"/>
                </a:moveTo>
                <a:lnTo>
                  <a:pt x="883795" y="0"/>
                </a:lnTo>
                <a:lnTo>
                  <a:pt x="883795" y="231394"/>
                </a:lnTo>
                <a:lnTo>
                  <a:pt x="0" y="231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586" r="0" b="-2586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2011661">
            <a:off x="14395920" y="6644905"/>
            <a:ext cx="883795" cy="231394"/>
          </a:xfrm>
          <a:custGeom>
            <a:avLst/>
            <a:gdLst/>
            <a:ahLst/>
            <a:cxnLst/>
            <a:rect r="r" b="b" t="t" l="l"/>
            <a:pathLst>
              <a:path h="231394" w="883795">
                <a:moveTo>
                  <a:pt x="0" y="0"/>
                </a:moveTo>
                <a:lnTo>
                  <a:pt x="883795" y="0"/>
                </a:lnTo>
                <a:lnTo>
                  <a:pt x="883795" y="231395"/>
                </a:lnTo>
                <a:lnTo>
                  <a:pt x="0" y="2313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586" r="0" b="-2586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-551243">
            <a:off x="11847617" y="5194243"/>
            <a:ext cx="697773" cy="535541"/>
            <a:chOff x="0" y="0"/>
            <a:chExt cx="683732" cy="52476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83768" cy="524764"/>
            </a:xfrm>
            <a:custGeom>
              <a:avLst/>
              <a:gdLst/>
              <a:ahLst/>
              <a:cxnLst/>
              <a:rect r="r" b="b" t="t" l="l"/>
              <a:pathLst>
                <a:path h="524764" w="683768">
                  <a:moveTo>
                    <a:pt x="0" y="0"/>
                  </a:moveTo>
                  <a:lnTo>
                    <a:pt x="683768" y="0"/>
                  </a:lnTo>
                  <a:lnTo>
                    <a:pt x="683768" y="524764"/>
                  </a:lnTo>
                  <a:lnTo>
                    <a:pt x="0" y="52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91" t="0" r="-85" b="0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406215">
            <a:off x="5009867" y="2192845"/>
            <a:ext cx="821184" cy="724694"/>
            <a:chOff x="0" y="0"/>
            <a:chExt cx="804660" cy="71011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04672" cy="710057"/>
            </a:xfrm>
            <a:custGeom>
              <a:avLst/>
              <a:gdLst/>
              <a:ahLst/>
              <a:cxnLst/>
              <a:rect r="r" b="b" t="t" l="l"/>
              <a:pathLst>
                <a:path h="710057" w="804672">
                  <a:moveTo>
                    <a:pt x="0" y="0"/>
                  </a:moveTo>
                  <a:lnTo>
                    <a:pt x="804672" y="0"/>
                  </a:lnTo>
                  <a:lnTo>
                    <a:pt x="804672" y="710057"/>
                  </a:lnTo>
                  <a:lnTo>
                    <a:pt x="0" y="71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78" t="0" r="-76" b="-7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-372110">
            <a:off x="4293597" y="-3697"/>
            <a:ext cx="816345" cy="1105036"/>
            <a:chOff x="0" y="0"/>
            <a:chExt cx="799918" cy="10828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99973" cy="1082802"/>
            </a:xfrm>
            <a:custGeom>
              <a:avLst/>
              <a:gdLst/>
              <a:ahLst/>
              <a:cxnLst/>
              <a:rect r="r" b="b" t="t" l="l"/>
              <a:pathLst>
                <a:path h="1082802" w="799973">
                  <a:moveTo>
                    <a:pt x="0" y="0"/>
                  </a:moveTo>
                  <a:lnTo>
                    <a:pt x="799973" y="0"/>
                  </a:lnTo>
                  <a:lnTo>
                    <a:pt x="799973" y="1082802"/>
                  </a:lnTo>
                  <a:lnTo>
                    <a:pt x="0" y="1082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75" t="0" r="-68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-1161426">
            <a:off x="7301405" y="8639877"/>
            <a:ext cx="861787" cy="870493"/>
            <a:chOff x="0" y="0"/>
            <a:chExt cx="844445" cy="85297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44423" cy="852932"/>
            </a:xfrm>
            <a:custGeom>
              <a:avLst/>
              <a:gdLst/>
              <a:ahLst/>
              <a:cxnLst/>
              <a:rect r="r" b="b" t="t" l="l"/>
              <a:pathLst>
                <a:path h="852932" w="844423">
                  <a:moveTo>
                    <a:pt x="0" y="0"/>
                  </a:moveTo>
                  <a:lnTo>
                    <a:pt x="844423" y="0"/>
                  </a:lnTo>
                  <a:lnTo>
                    <a:pt x="844423" y="852932"/>
                  </a:lnTo>
                  <a:lnTo>
                    <a:pt x="0" y="852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5" r="-2" b="-10"/>
              </a:stretch>
            </a:blip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-201474" y="6557363"/>
            <a:ext cx="4308942" cy="3597967"/>
          </a:xfrm>
          <a:custGeom>
            <a:avLst/>
            <a:gdLst/>
            <a:ahLst/>
            <a:cxnLst/>
            <a:rect r="r" b="b" t="t" l="l"/>
            <a:pathLst>
              <a:path h="3597967" w="4308942">
                <a:moveTo>
                  <a:pt x="0" y="0"/>
                </a:moveTo>
                <a:lnTo>
                  <a:pt x="4308942" y="0"/>
                </a:lnTo>
                <a:lnTo>
                  <a:pt x="4308942" y="3597966"/>
                </a:lnTo>
                <a:lnTo>
                  <a:pt x="0" y="35979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3362665" y="7221467"/>
            <a:ext cx="4147258" cy="3219309"/>
          </a:xfrm>
          <a:custGeom>
            <a:avLst/>
            <a:gdLst/>
            <a:ahLst/>
            <a:cxnLst/>
            <a:rect r="r" b="b" t="t" l="l"/>
            <a:pathLst>
              <a:path h="3219309" w="4147258">
                <a:moveTo>
                  <a:pt x="0" y="0"/>
                </a:moveTo>
                <a:lnTo>
                  <a:pt x="4147258" y="0"/>
                </a:lnTo>
                <a:lnTo>
                  <a:pt x="4147258" y="3219309"/>
                </a:lnTo>
                <a:lnTo>
                  <a:pt x="0" y="32193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2118913" y="3154209"/>
            <a:ext cx="2234333" cy="71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4080" b="true">
                <a:solidFill>
                  <a:srgbClr val="4BACC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Thứ 4</a:t>
            </a:r>
          </a:p>
          <a:p>
            <a:pPr algn="ctr">
              <a:lnSpc>
                <a:spcPts val="3376"/>
              </a:lnSpc>
            </a:pPr>
          </a:p>
        </p:txBody>
      </p:sp>
      <p:sp>
        <p:nvSpPr>
          <p:cNvPr name="TextBox 49" id="49"/>
          <p:cNvSpPr txBox="true"/>
          <p:nvPr/>
        </p:nvSpPr>
        <p:spPr>
          <a:xfrm rot="0">
            <a:off x="3154715" y="2765681"/>
            <a:ext cx="2234333" cy="32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4080" b="true">
                <a:solidFill>
                  <a:srgbClr val="4BACC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Thứ 2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498314" y="3115148"/>
            <a:ext cx="2234333" cy="32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4080" b="true">
                <a:solidFill>
                  <a:srgbClr val="4BACC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Thứ 3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970012" y="6058752"/>
            <a:ext cx="2234333" cy="32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4080" b="true">
                <a:solidFill>
                  <a:srgbClr val="4BACC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Thứ 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497672" y="6920774"/>
            <a:ext cx="1573468" cy="482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6"/>
              </a:lnSpc>
            </a:pPr>
            <a:r>
              <a:rPr lang="en-US" sz="2312">
                <a:solidFill>
                  <a:srgbClr val="FAF4B7"/>
                </a:solidFill>
                <a:latin typeface="Cre Happiness"/>
                <a:ea typeface="Cre Happiness"/>
                <a:cs typeface="Cre Happiness"/>
                <a:sym typeface="Cre Happiness"/>
              </a:rPr>
              <a:t>NOTES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9968769" y="6047770"/>
            <a:ext cx="2234333" cy="32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4080" b="true">
                <a:solidFill>
                  <a:srgbClr val="4BACC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Thứ 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9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6184" y="409913"/>
            <a:ext cx="9397698" cy="9464120"/>
          </a:xfrm>
          <a:custGeom>
            <a:avLst/>
            <a:gdLst/>
            <a:ahLst/>
            <a:cxnLst/>
            <a:rect r="r" b="b" t="t" l="l"/>
            <a:pathLst>
              <a:path h="9464120" w="9397698">
                <a:moveTo>
                  <a:pt x="0" y="0"/>
                </a:moveTo>
                <a:lnTo>
                  <a:pt x="9397698" y="0"/>
                </a:lnTo>
                <a:lnTo>
                  <a:pt x="9397698" y="9464120"/>
                </a:lnTo>
                <a:lnTo>
                  <a:pt x="0" y="946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3" t="0" r="-35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73882" y="409913"/>
            <a:ext cx="4372240" cy="9464120"/>
          </a:xfrm>
          <a:custGeom>
            <a:avLst/>
            <a:gdLst/>
            <a:ahLst/>
            <a:cxnLst/>
            <a:rect r="r" b="b" t="t" l="l"/>
            <a:pathLst>
              <a:path h="9464120" w="4372240">
                <a:moveTo>
                  <a:pt x="0" y="0"/>
                </a:moveTo>
                <a:lnTo>
                  <a:pt x="4372240" y="0"/>
                </a:lnTo>
                <a:lnTo>
                  <a:pt x="4372240" y="9464120"/>
                </a:lnTo>
                <a:lnTo>
                  <a:pt x="0" y="9464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8229" t="0" r="-58229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63018" y="2953661"/>
            <a:ext cx="3790506" cy="3087540"/>
          </a:xfrm>
          <a:custGeom>
            <a:avLst/>
            <a:gdLst/>
            <a:ahLst/>
            <a:cxnLst/>
            <a:rect r="r" b="b" t="t" l="l"/>
            <a:pathLst>
              <a:path h="3087540" w="3790506">
                <a:moveTo>
                  <a:pt x="0" y="0"/>
                </a:moveTo>
                <a:lnTo>
                  <a:pt x="3790506" y="0"/>
                </a:lnTo>
                <a:lnTo>
                  <a:pt x="3790506" y="3087540"/>
                </a:lnTo>
                <a:lnTo>
                  <a:pt x="0" y="3087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75" r="0" b="-237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399178" y="6605777"/>
            <a:ext cx="3790506" cy="3087540"/>
          </a:xfrm>
          <a:custGeom>
            <a:avLst/>
            <a:gdLst/>
            <a:ahLst/>
            <a:cxnLst/>
            <a:rect r="r" b="b" t="t" l="l"/>
            <a:pathLst>
              <a:path h="3087540" w="3790506">
                <a:moveTo>
                  <a:pt x="0" y="0"/>
                </a:moveTo>
                <a:lnTo>
                  <a:pt x="3790506" y="0"/>
                </a:lnTo>
                <a:lnTo>
                  <a:pt x="3790506" y="3087540"/>
                </a:lnTo>
                <a:lnTo>
                  <a:pt x="0" y="3087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375" r="0" b="-237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37009">
            <a:off x="7486021" y="3207766"/>
            <a:ext cx="3790506" cy="3087540"/>
          </a:xfrm>
          <a:custGeom>
            <a:avLst/>
            <a:gdLst/>
            <a:ahLst/>
            <a:cxnLst/>
            <a:rect r="r" b="b" t="t" l="l"/>
            <a:pathLst>
              <a:path h="3087540" w="3790506">
                <a:moveTo>
                  <a:pt x="0" y="0"/>
                </a:moveTo>
                <a:lnTo>
                  <a:pt x="3790506" y="0"/>
                </a:lnTo>
                <a:lnTo>
                  <a:pt x="3790506" y="3087540"/>
                </a:lnTo>
                <a:lnTo>
                  <a:pt x="0" y="30875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375" r="0" b="-237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34251">
            <a:off x="11545900" y="6804757"/>
            <a:ext cx="3790506" cy="3087540"/>
          </a:xfrm>
          <a:custGeom>
            <a:avLst/>
            <a:gdLst/>
            <a:ahLst/>
            <a:cxnLst/>
            <a:rect r="r" b="b" t="t" l="l"/>
            <a:pathLst>
              <a:path h="3087540" w="3790506">
                <a:moveTo>
                  <a:pt x="0" y="0"/>
                </a:moveTo>
                <a:lnTo>
                  <a:pt x="3790507" y="0"/>
                </a:lnTo>
                <a:lnTo>
                  <a:pt x="3790507" y="3087540"/>
                </a:lnTo>
                <a:lnTo>
                  <a:pt x="0" y="30875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75" r="0" b="-237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36665">
            <a:off x="11748694" y="3020534"/>
            <a:ext cx="3909693" cy="3184623"/>
          </a:xfrm>
          <a:custGeom>
            <a:avLst/>
            <a:gdLst/>
            <a:ahLst/>
            <a:cxnLst/>
            <a:rect r="r" b="b" t="t" l="l"/>
            <a:pathLst>
              <a:path h="3184623" w="3909693">
                <a:moveTo>
                  <a:pt x="0" y="0"/>
                </a:moveTo>
                <a:lnTo>
                  <a:pt x="3909693" y="0"/>
                </a:lnTo>
                <a:lnTo>
                  <a:pt x="3909693" y="3184624"/>
                </a:lnTo>
                <a:lnTo>
                  <a:pt x="0" y="3184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2375" r="0" b="-237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649987" y="2452997"/>
            <a:ext cx="713031" cy="698770"/>
          </a:xfrm>
          <a:custGeom>
            <a:avLst/>
            <a:gdLst/>
            <a:ahLst/>
            <a:cxnLst/>
            <a:rect r="r" b="b" t="t" l="l"/>
            <a:pathLst>
              <a:path h="698770" w="713031">
                <a:moveTo>
                  <a:pt x="0" y="0"/>
                </a:moveTo>
                <a:lnTo>
                  <a:pt x="713031" y="0"/>
                </a:lnTo>
                <a:lnTo>
                  <a:pt x="713031" y="698770"/>
                </a:lnTo>
                <a:lnTo>
                  <a:pt x="0" y="6987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814" t="0" r="-81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312908" y="8100504"/>
            <a:ext cx="883077" cy="985176"/>
          </a:xfrm>
          <a:custGeom>
            <a:avLst/>
            <a:gdLst/>
            <a:ahLst/>
            <a:cxnLst/>
            <a:rect r="r" b="b" t="t" l="l"/>
            <a:pathLst>
              <a:path h="985176" w="883077">
                <a:moveTo>
                  <a:pt x="0" y="0"/>
                </a:moveTo>
                <a:lnTo>
                  <a:pt x="883077" y="0"/>
                </a:lnTo>
                <a:lnTo>
                  <a:pt x="883077" y="985176"/>
                </a:lnTo>
                <a:lnTo>
                  <a:pt x="0" y="9851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14" r="0" b="-1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68019" y="170783"/>
            <a:ext cx="3586698" cy="1531661"/>
          </a:xfrm>
          <a:custGeom>
            <a:avLst/>
            <a:gdLst/>
            <a:ahLst/>
            <a:cxnLst/>
            <a:rect r="r" b="b" t="t" l="l"/>
            <a:pathLst>
              <a:path h="1531661" w="3586698">
                <a:moveTo>
                  <a:pt x="0" y="0"/>
                </a:moveTo>
                <a:lnTo>
                  <a:pt x="3586698" y="0"/>
                </a:lnTo>
                <a:lnTo>
                  <a:pt x="3586698" y="1531660"/>
                </a:lnTo>
                <a:lnTo>
                  <a:pt x="0" y="1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2082" t="0" r="-1208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07732" y="157899"/>
            <a:ext cx="3232148" cy="1104807"/>
          </a:xfrm>
          <a:custGeom>
            <a:avLst/>
            <a:gdLst/>
            <a:ahLst/>
            <a:cxnLst/>
            <a:rect r="r" b="b" t="t" l="l"/>
            <a:pathLst>
              <a:path h="1104807" w="3232148">
                <a:moveTo>
                  <a:pt x="0" y="0"/>
                </a:moveTo>
                <a:lnTo>
                  <a:pt x="3232148" y="0"/>
                </a:lnTo>
                <a:lnTo>
                  <a:pt x="3232148" y="1104808"/>
                </a:lnTo>
                <a:lnTo>
                  <a:pt x="0" y="11048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319" r="0" b="-31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440161" y="8348527"/>
            <a:ext cx="2285138" cy="2060779"/>
          </a:xfrm>
          <a:custGeom>
            <a:avLst/>
            <a:gdLst/>
            <a:ahLst/>
            <a:cxnLst/>
            <a:rect r="r" b="b" t="t" l="l"/>
            <a:pathLst>
              <a:path h="2060779" w="2285138">
                <a:moveTo>
                  <a:pt x="0" y="0"/>
                </a:moveTo>
                <a:lnTo>
                  <a:pt x="2285138" y="0"/>
                </a:lnTo>
                <a:lnTo>
                  <a:pt x="2285138" y="2060779"/>
                </a:lnTo>
                <a:lnTo>
                  <a:pt x="0" y="20607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-118" r="0" b="-11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395234" y="4412613"/>
            <a:ext cx="2285138" cy="2060779"/>
          </a:xfrm>
          <a:custGeom>
            <a:avLst/>
            <a:gdLst/>
            <a:ahLst/>
            <a:cxnLst/>
            <a:rect r="r" b="b" t="t" l="l"/>
            <a:pathLst>
              <a:path h="2060779" w="2285138">
                <a:moveTo>
                  <a:pt x="0" y="0"/>
                </a:moveTo>
                <a:lnTo>
                  <a:pt x="2285138" y="0"/>
                </a:lnTo>
                <a:lnTo>
                  <a:pt x="2285138" y="2060779"/>
                </a:lnTo>
                <a:lnTo>
                  <a:pt x="0" y="20607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-118" r="0" b="-118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414436" y="473784"/>
            <a:ext cx="93976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3"/>
              </a:lnSpc>
            </a:pPr>
            <a:r>
              <a:rPr lang="en-US" sz="4352" b="true">
                <a:solidFill>
                  <a:srgbClr val="7030A0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CHỦ ĐỀ: TRƯỜNG MẦM NON</a:t>
            </a:r>
          </a:p>
          <a:p>
            <a:pPr algn="ctr">
              <a:lnSpc>
                <a:spcPts val="4897"/>
              </a:lnSpc>
            </a:pPr>
            <a:r>
              <a:rPr lang="en-US" sz="4080" b="true">
                <a:solidFill>
                  <a:srgbClr val="7030A0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Kế hoạch tuần 2: Từ 15/09 đến 19/09</a:t>
            </a:r>
          </a:p>
          <a:p>
            <a:pPr algn="ctr">
              <a:lnSpc>
                <a:spcPts val="3972"/>
              </a:lnSpc>
            </a:pPr>
            <a:r>
              <a:rPr lang="en-US" sz="4352" b="true">
                <a:solidFill>
                  <a:srgbClr val="7030A0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Độ tuổi 3 tuổi</a:t>
            </a:r>
          </a:p>
          <a:p>
            <a:pPr algn="ctr">
              <a:lnSpc>
                <a:spcPts val="5223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1561623">
            <a:off x="8117494" y="-680076"/>
            <a:ext cx="1352104" cy="1219351"/>
          </a:xfrm>
          <a:custGeom>
            <a:avLst/>
            <a:gdLst/>
            <a:ahLst/>
            <a:cxnLst/>
            <a:rect r="r" b="b" t="t" l="l"/>
            <a:pathLst>
              <a:path h="1219351" w="1352104">
                <a:moveTo>
                  <a:pt x="0" y="0"/>
                </a:moveTo>
                <a:lnTo>
                  <a:pt x="1352104" y="0"/>
                </a:lnTo>
                <a:lnTo>
                  <a:pt x="1352104" y="1219351"/>
                </a:lnTo>
                <a:lnTo>
                  <a:pt x="0" y="121935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-163" r="0" b="-163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714127" y="2439234"/>
            <a:ext cx="1236257" cy="712533"/>
          </a:xfrm>
          <a:custGeom>
            <a:avLst/>
            <a:gdLst/>
            <a:ahLst/>
            <a:cxnLst/>
            <a:rect r="r" b="b" t="t" l="l"/>
            <a:pathLst>
              <a:path h="712533" w="1236257">
                <a:moveTo>
                  <a:pt x="0" y="0"/>
                </a:moveTo>
                <a:lnTo>
                  <a:pt x="1236256" y="0"/>
                </a:lnTo>
                <a:lnTo>
                  <a:pt x="1236256" y="712533"/>
                </a:lnTo>
                <a:lnTo>
                  <a:pt x="0" y="71253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300" t="0" r="-30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9921703">
            <a:off x="10693231" y="9642514"/>
            <a:ext cx="5113412" cy="1794343"/>
          </a:xfrm>
          <a:custGeom>
            <a:avLst/>
            <a:gdLst/>
            <a:ahLst/>
            <a:cxnLst/>
            <a:rect r="r" b="b" t="t" l="l"/>
            <a:pathLst>
              <a:path h="1794343" w="5113412">
                <a:moveTo>
                  <a:pt x="0" y="0"/>
                </a:moveTo>
                <a:lnTo>
                  <a:pt x="5113412" y="0"/>
                </a:lnTo>
                <a:lnTo>
                  <a:pt x="5113412" y="1794343"/>
                </a:lnTo>
                <a:lnTo>
                  <a:pt x="0" y="179434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-140" r="0" b="-14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966739">
            <a:off x="-1236143" y="5149248"/>
            <a:ext cx="5113412" cy="1794343"/>
          </a:xfrm>
          <a:custGeom>
            <a:avLst/>
            <a:gdLst/>
            <a:ahLst/>
            <a:cxnLst/>
            <a:rect r="r" b="b" t="t" l="l"/>
            <a:pathLst>
              <a:path h="1794343" w="5113412">
                <a:moveTo>
                  <a:pt x="0" y="0"/>
                </a:moveTo>
                <a:lnTo>
                  <a:pt x="5113413" y="0"/>
                </a:lnTo>
                <a:lnTo>
                  <a:pt x="5113413" y="1794343"/>
                </a:lnTo>
                <a:lnTo>
                  <a:pt x="0" y="179434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-140" r="0" b="-14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028700" y="7371230"/>
            <a:ext cx="1741566" cy="2322088"/>
            <a:chOff x="0" y="0"/>
            <a:chExt cx="1706521" cy="227536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06499" cy="2275332"/>
            </a:xfrm>
            <a:custGeom>
              <a:avLst/>
              <a:gdLst/>
              <a:ahLst/>
              <a:cxnLst/>
              <a:rect r="r" b="b" t="t" l="l"/>
              <a:pathLst>
                <a:path h="2275332" w="1706499">
                  <a:moveTo>
                    <a:pt x="0" y="0"/>
                  </a:moveTo>
                  <a:lnTo>
                    <a:pt x="1706499" y="0"/>
                  </a:lnTo>
                  <a:lnTo>
                    <a:pt x="1706499" y="2275332"/>
                  </a:lnTo>
                  <a:lnTo>
                    <a:pt x="0" y="227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 l="0" t="0" r="-1" b="-1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7918532" y="7310517"/>
            <a:ext cx="2852313" cy="2563517"/>
          </a:xfrm>
          <a:custGeom>
            <a:avLst/>
            <a:gdLst/>
            <a:ahLst/>
            <a:cxnLst/>
            <a:rect r="r" b="b" t="t" l="l"/>
            <a:pathLst>
              <a:path h="2563517" w="2852313">
                <a:moveTo>
                  <a:pt x="0" y="0"/>
                </a:moveTo>
                <a:lnTo>
                  <a:pt x="2852313" y="0"/>
                </a:lnTo>
                <a:lnTo>
                  <a:pt x="2852313" y="2563516"/>
                </a:lnTo>
                <a:lnTo>
                  <a:pt x="0" y="256351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97698" y="296198"/>
            <a:ext cx="3340642" cy="2617024"/>
          </a:xfrm>
          <a:custGeom>
            <a:avLst/>
            <a:gdLst/>
            <a:ahLst/>
            <a:cxnLst/>
            <a:rect r="r" b="b" t="t" l="l"/>
            <a:pathLst>
              <a:path h="2617024" w="3340642">
                <a:moveTo>
                  <a:pt x="0" y="0"/>
                </a:moveTo>
                <a:lnTo>
                  <a:pt x="3340642" y="0"/>
                </a:lnTo>
                <a:lnTo>
                  <a:pt x="3340642" y="2617024"/>
                </a:lnTo>
                <a:lnTo>
                  <a:pt x="0" y="2617024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794" t="0" r="-1794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439880" y="7816633"/>
            <a:ext cx="1023557" cy="4114800"/>
          </a:xfrm>
          <a:custGeom>
            <a:avLst/>
            <a:gdLst/>
            <a:ahLst/>
            <a:cxnLst/>
            <a:rect r="r" b="b" t="t" l="l"/>
            <a:pathLst>
              <a:path h="4114800" w="1023557">
                <a:moveTo>
                  <a:pt x="0" y="0"/>
                </a:moveTo>
                <a:lnTo>
                  <a:pt x="1023557" y="0"/>
                </a:lnTo>
                <a:lnTo>
                  <a:pt x="10235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alphaModFix amt="65999"/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969814" y="2163560"/>
            <a:ext cx="2058120" cy="98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5"/>
              </a:lnSpc>
            </a:pPr>
            <a:r>
              <a:rPr lang="en-US" sz="5189" spc="-337">
                <a:solidFill>
                  <a:srgbClr val="9BBB59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Monday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134727" y="2357206"/>
            <a:ext cx="2414765" cy="98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5"/>
              </a:lnSpc>
            </a:pPr>
            <a:r>
              <a:rPr lang="en-US" sz="5189" spc="-337">
                <a:solidFill>
                  <a:srgbClr val="00206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Tuesday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864382" y="2239484"/>
            <a:ext cx="3259530" cy="98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5"/>
              </a:lnSpc>
            </a:pPr>
            <a:r>
              <a:rPr lang="en-US" sz="5189" spc="-337">
                <a:solidFill>
                  <a:srgbClr val="C0504D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Wednesday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969814" y="5917376"/>
            <a:ext cx="2440289" cy="98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5"/>
              </a:lnSpc>
            </a:pPr>
            <a:r>
              <a:rPr lang="en-US" sz="5189" spc="-337">
                <a:solidFill>
                  <a:srgbClr val="E46C0A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Thursday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464457" y="6168043"/>
            <a:ext cx="1835335" cy="1003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74"/>
              </a:lnSpc>
            </a:pPr>
            <a:r>
              <a:rPr lang="en-US" sz="5267" spc="-342">
                <a:solidFill>
                  <a:srgbClr val="4F6228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Friday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593421" y="3522965"/>
            <a:ext cx="3114504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079" spc="-337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PTTM</a:t>
            </a:r>
          </a:p>
          <a:p>
            <a:pPr algn="ctr">
              <a:lnSpc>
                <a:spcPts val="4895"/>
              </a:lnSpc>
            </a:pPr>
            <a:r>
              <a:rPr lang="en-US" sz="4079" spc="-337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Hát: Cháu đi mẫu giáo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768506" y="3522965"/>
            <a:ext cx="3005011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spc="-337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PTNT</a:t>
            </a:r>
          </a:p>
          <a:p>
            <a:pPr algn="ctr">
              <a:lnSpc>
                <a:spcPts val="4897"/>
              </a:lnSpc>
            </a:pPr>
            <a:r>
              <a:rPr lang="en-US" sz="4080" spc="-337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Nhận biết hình tròn- tam giác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864382" y="3468337"/>
            <a:ext cx="3426963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7"/>
              </a:lnSpc>
            </a:pPr>
            <a:r>
              <a:rPr lang="en-US" sz="4089" spc="-265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PTTC</a:t>
            </a:r>
          </a:p>
          <a:p>
            <a:pPr algn="ctr">
              <a:lnSpc>
                <a:spcPts val="4907"/>
              </a:lnSpc>
            </a:pPr>
            <a:r>
              <a:rPr lang="en-US" sz="4089" spc="-265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Dạy trẻ kĩ năng rửa tay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673882" y="7475843"/>
            <a:ext cx="3415466" cy="18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spc="-337">
                <a:solidFill>
                  <a:srgbClr val="953735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PTTCKNXH</a:t>
            </a:r>
          </a:p>
          <a:p>
            <a:pPr algn="ctr">
              <a:lnSpc>
                <a:spcPts val="4897"/>
              </a:lnSpc>
            </a:pPr>
            <a:r>
              <a:rPr lang="en-US" sz="4080" spc="-337">
                <a:solidFill>
                  <a:srgbClr val="953735"/>
                </a:solidFill>
                <a:latin typeface="Roboto Slab"/>
                <a:ea typeface="Roboto Slab"/>
                <a:cs typeface="Roboto Slab"/>
                <a:sym typeface="Roboto Slab"/>
              </a:rPr>
              <a:t>Bé biết lễ phép chào hỏi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920025" y="7303549"/>
            <a:ext cx="246129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spc="-337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PTNN</a:t>
            </a:r>
          </a:p>
          <a:p>
            <a:pPr algn="ctr">
              <a:lnSpc>
                <a:spcPts val="4897"/>
              </a:lnSpc>
            </a:pPr>
            <a:r>
              <a:rPr lang="en-US" sz="4080" spc="-337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Đôi bạn tốt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6880" y="2708870"/>
            <a:ext cx="3030622" cy="3355622"/>
          </a:xfrm>
          <a:custGeom>
            <a:avLst/>
            <a:gdLst/>
            <a:ahLst/>
            <a:cxnLst/>
            <a:rect r="r" b="b" t="t" l="l"/>
            <a:pathLst>
              <a:path h="3355622" w="3030622">
                <a:moveTo>
                  <a:pt x="0" y="0"/>
                </a:moveTo>
                <a:lnTo>
                  <a:pt x="3030622" y="0"/>
                </a:lnTo>
                <a:lnTo>
                  <a:pt x="3030622" y="3355621"/>
                </a:lnTo>
                <a:lnTo>
                  <a:pt x="0" y="3355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74" r="0" b="-1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36646" y="2594570"/>
            <a:ext cx="3030622" cy="3355622"/>
          </a:xfrm>
          <a:custGeom>
            <a:avLst/>
            <a:gdLst/>
            <a:ahLst/>
            <a:cxnLst/>
            <a:rect r="r" b="b" t="t" l="l"/>
            <a:pathLst>
              <a:path h="3355622" w="3030622">
                <a:moveTo>
                  <a:pt x="0" y="0"/>
                </a:moveTo>
                <a:lnTo>
                  <a:pt x="3030622" y="0"/>
                </a:lnTo>
                <a:lnTo>
                  <a:pt x="3030622" y="3355621"/>
                </a:lnTo>
                <a:lnTo>
                  <a:pt x="0" y="3355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74" r="0" b="-17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08785" y="2594570"/>
            <a:ext cx="3210341" cy="3292296"/>
          </a:xfrm>
          <a:custGeom>
            <a:avLst/>
            <a:gdLst/>
            <a:ahLst/>
            <a:cxnLst/>
            <a:rect r="r" b="b" t="t" l="l"/>
            <a:pathLst>
              <a:path h="3292296" w="3210341">
                <a:moveTo>
                  <a:pt x="0" y="0"/>
                </a:moveTo>
                <a:lnTo>
                  <a:pt x="3210341" y="0"/>
                </a:lnTo>
                <a:lnTo>
                  <a:pt x="3210341" y="3292295"/>
                </a:lnTo>
                <a:lnTo>
                  <a:pt x="0" y="329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958" r="0" b="-395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19593" y="6587557"/>
            <a:ext cx="3145975" cy="3198561"/>
          </a:xfrm>
          <a:custGeom>
            <a:avLst/>
            <a:gdLst/>
            <a:ahLst/>
            <a:cxnLst/>
            <a:rect r="r" b="b" t="t" l="l"/>
            <a:pathLst>
              <a:path h="3198561" w="3145975">
                <a:moveTo>
                  <a:pt x="0" y="0"/>
                </a:moveTo>
                <a:lnTo>
                  <a:pt x="3145975" y="0"/>
                </a:lnTo>
                <a:lnTo>
                  <a:pt x="3145975" y="3198561"/>
                </a:lnTo>
                <a:lnTo>
                  <a:pt x="0" y="3198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77" r="0" b="-457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58734" y="6677487"/>
            <a:ext cx="3228361" cy="3108630"/>
          </a:xfrm>
          <a:custGeom>
            <a:avLst/>
            <a:gdLst/>
            <a:ahLst/>
            <a:cxnLst/>
            <a:rect r="r" b="b" t="t" l="l"/>
            <a:pathLst>
              <a:path h="3108630" w="3228361">
                <a:moveTo>
                  <a:pt x="0" y="0"/>
                </a:moveTo>
                <a:lnTo>
                  <a:pt x="3228361" y="0"/>
                </a:lnTo>
                <a:lnTo>
                  <a:pt x="3228361" y="3108631"/>
                </a:lnTo>
                <a:lnTo>
                  <a:pt x="0" y="310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523" r="0" b="-752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51423" y="3933043"/>
            <a:ext cx="1831129" cy="2189690"/>
          </a:xfrm>
          <a:custGeom>
            <a:avLst/>
            <a:gdLst/>
            <a:ahLst/>
            <a:cxnLst/>
            <a:rect r="r" b="b" t="t" l="l"/>
            <a:pathLst>
              <a:path h="2189690" w="1831129">
                <a:moveTo>
                  <a:pt x="0" y="0"/>
                </a:moveTo>
                <a:lnTo>
                  <a:pt x="1831129" y="0"/>
                </a:lnTo>
                <a:lnTo>
                  <a:pt x="1831129" y="2189690"/>
                </a:lnTo>
                <a:lnTo>
                  <a:pt x="0" y="2189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7" r="0" b="-5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73578">
            <a:off x="-1390101" y="20322"/>
            <a:ext cx="5817775" cy="1970537"/>
          </a:xfrm>
          <a:custGeom>
            <a:avLst/>
            <a:gdLst/>
            <a:ahLst/>
            <a:cxnLst/>
            <a:rect r="r" b="b" t="t" l="l"/>
            <a:pathLst>
              <a:path h="1970537" w="5817775">
                <a:moveTo>
                  <a:pt x="0" y="0"/>
                </a:moveTo>
                <a:lnTo>
                  <a:pt x="5817776" y="0"/>
                </a:lnTo>
                <a:lnTo>
                  <a:pt x="5817776" y="1970538"/>
                </a:lnTo>
                <a:lnTo>
                  <a:pt x="0" y="19705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2" r="0" b="-30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73578">
            <a:off x="13196132" y="9063389"/>
            <a:ext cx="5817775" cy="1970537"/>
          </a:xfrm>
          <a:custGeom>
            <a:avLst/>
            <a:gdLst/>
            <a:ahLst/>
            <a:cxnLst/>
            <a:rect r="r" b="b" t="t" l="l"/>
            <a:pathLst>
              <a:path h="1970537" w="5817775">
                <a:moveTo>
                  <a:pt x="0" y="0"/>
                </a:moveTo>
                <a:lnTo>
                  <a:pt x="5817775" y="0"/>
                </a:lnTo>
                <a:lnTo>
                  <a:pt x="5817775" y="1970538"/>
                </a:lnTo>
                <a:lnTo>
                  <a:pt x="0" y="19705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2" r="0" b="-302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13387" y="7557554"/>
            <a:ext cx="2083186" cy="2491104"/>
          </a:xfrm>
          <a:custGeom>
            <a:avLst/>
            <a:gdLst/>
            <a:ahLst/>
            <a:cxnLst/>
            <a:rect r="r" b="b" t="t" l="l"/>
            <a:pathLst>
              <a:path h="2491104" w="2083186">
                <a:moveTo>
                  <a:pt x="0" y="0"/>
                </a:moveTo>
                <a:lnTo>
                  <a:pt x="2083186" y="0"/>
                </a:lnTo>
                <a:lnTo>
                  <a:pt x="2083186" y="2491104"/>
                </a:lnTo>
                <a:lnTo>
                  <a:pt x="0" y="2491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23" r="0" b="-123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314396" y="-1051198"/>
            <a:ext cx="4853781" cy="4113579"/>
          </a:xfrm>
          <a:custGeom>
            <a:avLst/>
            <a:gdLst/>
            <a:ahLst/>
            <a:cxnLst/>
            <a:rect r="r" b="b" t="t" l="l"/>
            <a:pathLst>
              <a:path h="4113579" w="4853781">
                <a:moveTo>
                  <a:pt x="0" y="0"/>
                </a:moveTo>
                <a:lnTo>
                  <a:pt x="4853781" y="0"/>
                </a:lnTo>
                <a:lnTo>
                  <a:pt x="4853781" y="4113578"/>
                </a:lnTo>
                <a:lnTo>
                  <a:pt x="0" y="41135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9" r="0" b="-2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691895" y="6875834"/>
            <a:ext cx="3349966" cy="2910283"/>
          </a:xfrm>
          <a:custGeom>
            <a:avLst/>
            <a:gdLst/>
            <a:ahLst/>
            <a:cxnLst/>
            <a:rect r="r" b="b" t="t" l="l"/>
            <a:pathLst>
              <a:path h="2910283" w="3349966">
                <a:moveTo>
                  <a:pt x="0" y="0"/>
                </a:moveTo>
                <a:lnTo>
                  <a:pt x="3349967" y="0"/>
                </a:lnTo>
                <a:lnTo>
                  <a:pt x="3349967" y="2910284"/>
                </a:lnTo>
                <a:lnTo>
                  <a:pt x="0" y="29102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00175" y="3316333"/>
            <a:ext cx="4930870" cy="3815260"/>
          </a:xfrm>
          <a:custGeom>
            <a:avLst/>
            <a:gdLst/>
            <a:ahLst/>
            <a:cxnLst/>
            <a:rect r="r" b="b" t="t" l="l"/>
            <a:pathLst>
              <a:path h="3815260" w="4930870">
                <a:moveTo>
                  <a:pt x="0" y="0"/>
                </a:moveTo>
                <a:lnTo>
                  <a:pt x="4930870" y="0"/>
                </a:lnTo>
                <a:lnTo>
                  <a:pt x="4930870" y="3815260"/>
                </a:lnTo>
                <a:lnTo>
                  <a:pt x="0" y="38152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744834" y="9423154"/>
            <a:ext cx="2286389" cy="725928"/>
          </a:xfrm>
          <a:custGeom>
            <a:avLst/>
            <a:gdLst/>
            <a:ahLst/>
            <a:cxnLst/>
            <a:rect r="r" b="b" t="t" l="l"/>
            <a:pathLst>
              <a:path h="725928" w="2286389">
                <a:moveTo>
                  <a:pt x="0" y="0"/>
                </a:moveTo>
                <a:lnTo>
                  <a:pt x="2286389" y="0"/>
                </a:lnTo>
                <a:lnTo>
                  <a:pt x="2286389" y="725928"/>
                </a:lnTo>
                <a:lnTo>
                  <a:pt x="0" y="7259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630039" y="9423154"/>
            <a:ext cx="2286389" cy="725928"/>
          </a:xfrm>
          <a:custGeom>
            <a:avLst/>
            <a:gdLst/>
            <a:ahLst/>
            <a:cxnLst/>
            <a:rect r="r" b="b" t="t" l="l"/>
            <a:pathLst>
              <a:path h="725928" w="2286389">
                <a:moveTo>
                  <a:pt x="0" y="0"/>
                </a:moveTo>
                <a:lnTo>
                  <a:pt x="2286389" y="0"/>
                </a:lnTo>
                <a:lnTo>
                  <a:pt x="2286389" y="725928"/>
                </a:lnTo>
                <a:lnTo>
                  <a:pt x="0" y="7259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1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75981" y="5871969"/>
            <a:ext cx="1834839" cy="715587"/>
          </a:xfrm>
          <a:custGeom>
            <a:avLst/>
            <a:gdLst/>
            <a:ahLst/>
            <a:cxnLst/>
            <a:rect r="r" b="b" t="t" l="l"/>
            <a:pathLst>
              <a:path h="715587" w="1834839">
                <a:moveTo>
                  <a:pt x="0" y="0"/>
                </a:moveTo>
                <a:lnTo>
                  <a:pt x="1834839" y="0"/>
                </a:lnTo>
                <a:lnTo>
                  <a:pt x="1834839" y="715588"/>
                </a:lnTo>
                <a:lnTo>
                  <a:pt x="0" y="7155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3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625017" y="127595"/>
            <a:ext cx="12284502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b="true">
                <a:solidFill>
                  <a:srgbClr val="00B050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CHỦ ĐỀ: TRƯỜNG MẦM NON</a:t>
            </a:r>
          </a:p>
          <a:p>
            <a:pPr algn="ctr">
              <a:lnSpc>
                <a:spcPts val="4897"/>
              </a:lnSpc>
            </a:pPr>
            <a:r>
              <a:rPr lang="en-US" sz="4080" spc="322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Kế hoạch tuần 3:Từ 30/09 đến 04/10</a:t>
            </a:r>
          </a:p>
          <a:p>
            <a:pPr algn="ctr">
              <a:lnSpc>
                <a:spcPts val="4897"/>
              </a:lnSpc>
            </a:pPr>
            <a:r>
              <a:rPr lang="en-US" sz="4080" spc="322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b="true" sz="4080" spc="322">
                <a:solidFill>
                  <a:srgbClr val="00B050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Độ tuổi 3 tuổi</a:t>
            </a:r>
          </a:p>
          <a:p>
            <a:pPr algn="ctr">
              <a:lnSpc>
                <a:spcPts val="4897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-118244">
            <a:off x="2846552" y="2365836"/>
            <a:ext cx="1858155" cy="19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080" spc="76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Monday</a:t>
            </a:r>
          </a:p>
        </p:txBody>
      </p:sp>
      <p:sp>
        <p:nvSpPr>
          <p:cNvPr name="TextBox 19" id="19"/>
          <p:cNvSpPr txBox="true"/>
          <p:nvPr/>
        </p:nvSpPr>
        <p:spPr>
          <a:xfrm rot="-118244">
            <a:off x="6255923" y="2296460"/>
            <a:ext cx="2015248" cy="19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080" spc="76">
                <a:solidFill>
                  <a:srgbClr val="7030A0"/>
                </a:solidFill>
                <a:latin typeface="Chewy"/>
                <a:ea typeface="Chewy"/>
                <a:cs typeface="Chewy"/>
                <a:sym typeface="Chewy"/>
              </a:rPr>
              <a:t>Tuesday</a:t>
            </a:r>
          </a:p>
        </p:txBody>
      </p:sp>
      <p:sp>
        <p:nvSpPr>
          <p:cNvPr name="TextBox 20" id="20"/>
          <p:cNvSpPr txBox="true"/>
          <p:nvPr/>
        </p:nvSpPr>
        <p:spPr>
          <a:xfrm rot="-118244">
            <a:off x="9511083" y="2303451"/>
            <a:ext cx="2421844" cy="19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080" spc="76">
                <a:solidFill>
                  <a:srgbClr val="C00000"/>
                </a:solidFill>
                <a:latin typeface="Chewy"/>
                <a:ea typeface="Chewy"/>
                <a:cs typeface="Chewy"/>
                <a:sym typeface="Chewy"/>
              </a:rPr>
              <a:t>Wednesday</a:t>
            </a:r>
          </a:p>
        </p:txBody>
      </p:sp>
      <p:sp>
        <p:nvSpPr>
          <p:cNvPr name="TextBox 21" id="21"/>
          <p:cNvSpPr txBox="true"/>
          <p:nvPr/>
        </p:nvSpPr>
        <p:spPr>
          <a:xfrm rot="-118244">
            <a:off x="2237032" y="6239168"/>
            <a:ext cx="2068658" cy="19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080" spc="76">
                <a:solidFill>
                  <a:srgbClr val="92D050"/>
                </a:solidFill>
                <a:latin typeface="Chewy"/>
                <a:ea typeface="Chewy"/>
                <a:cs typeface="Chewy"/>
                <a:sym typeface="Chewy"/>
              </a:rPr>
              <a:t>Thursday</a:t>
            </a:r>
          </a:p>
        </p:txBody>
      </p:sp>
      <p:sp>
        <p:nvSpPr>
          <p:cNvPr name="TextBox 22" id="22"/>
          <p:cNvSpPr txBox="true"/>
          <p:nvPr/>
        </p:nvSpPr>
        <p:spPr>
          <a:xfrm rot="-118244">
            <a:off x="6087864" y="6247102"/>
            <a:ext cx="1607207" cy="19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080" spc="76">
                <a:solidFill>
                  <a:srgbClr val="FF0000"/>
                </a:solidFill>
                <a:latin typeface="Chewy"/>
                <a:ea typeface="Chewy"/>
                <a:cs typeface="Chewy"/>
                <a:sym typeface="Chewy"/>
              </a:rPr>
              <a:t>Friday</a:t>
            </a:r>
          </a:p>
        </p:txBody>
      </p:sp>
      <p:sp>
        <p:nvSpPr>
          <p:cNvPr name="TextBox 23" id="23"/>
          <p:cNvSpPr txBox="true"/>
          <p:nvPr/>
        </p:nvSpPr>
        <p:spPr>
          <a:xfrm rot="-118244">
            <a:off x="2670048" y="3157952"/>
            <a:ext cx="2204614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PTNT</a:t>
            </a:r>
          </a:p>
          <a:p>
            <a:pPr algn="ctr">
              <a:lnSpc>
                <a:spcPts val="4897"/>
              </a:lnSpc>
            </a:pPr>
            <a:r>
              <a:rPr lang="en-US" sz="4080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Nhận biết số lượng 2</a:t>
            </a:r>
          </a:p>
        </p:txBody>
      </p:sp>
      <p:sp>
        <p:nvSpPr>
          <p:cNvPr name="TextBox 24" id="24"/>
          <p:cNvSpPr txBox="true"/>
          <p:nvPr/>
        </p:nvSpPr>
        <p:spPr>
          <a:xfrm rot="-118244">
            <a:off x="5857167" y="3374796"/>
            <a:ext cx="2867615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PTTM</a:t>
            </a:r>
          </a:p>
          <a:p>
            <a:pPr algn="ctr">
              <a:lnSpc>
                <a:spcPts val="4897"/>
              </a:lnSpc>
            </a:pPr>
            <a:r>
              <a:rPr lang="en-US" sz="4080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Đu quay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367675" y="3454194"/>
            <a:ext cx="2851451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PTTC</a:t>
            </a:r>
          </a:p>
          <a:p>
            <a:pPr algn="ctr">
              <a:lnSpc>
                <a:spcPts val="4897"/>
              </a:lnSpc>
            </a:pPr>
            <a:r>
              <a:rPr lang="en-US" sz="4080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Bật nhảy tại chỗ</a:t>
            </a:r>
          </a:p>
        </p:txBody>
      </p:sp>
      <p:sp>
        <p:nvSpPr>
          <p:cNvPr name="TextBox 26" id="26"/>
          <p:cNvSpPr txBox="true"/>
          <p:nvPr/>
        </p:nvSpPr>
        <p:spPr>
          <a:xfrm rot="-118244">
            <a:off x="5855169" y="7431290"/>
            <a:ext cx="2386807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080" spc="73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PTNN</a:t>
            </a:r>
          </a:p>
          <a:p>
            <a:pPr algn="ctr">
              <a:lnSpc>
                <a:spcPts val="4897"/>
              </a:lnSpc>
            </a:pPr>
            <a:r>
              <a:rPr lang="en-US" sz="4080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Thơ: Bạn mới</a:t>
            </a:r>
          </a:p>
        </p:txBody>
      </p:sp>
      <p:sp>
        <p:nvSpPr>
          <p:cNvPr name="TextBox 27" id="27"/>
          <p:cNvSpPr txBox="true"/>
          <p:nvPr/>
        </p:nvSpPr>
        <p:spPr>
          <a:xfrm rot="-118244">
            <a:off x="2083068" y="7235940"/>
            <a:ext cx="2369708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3"/>
              </a:lnSpc>
            </a:pPr>
            <a:r>
              <a:rPr lang="en-US" sz="4094" spc="73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PTTM</a:t>
            </a:r>
          </a:p>
          <a:p>
            <a:pPr algn="ctr">
              <a:lnSpc>
                <a:spcPts val="4913"/>
              </a:lnSpc>
            </a:pPr>
            <a:r>
              <a:rPr lang="en-US" sz="4094" spc="76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Tô màu sắc xô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DAG3PRQQFqY</dc:identifier>
  <dcterms:modified xsi:type="dcterms:W3CDTF">2011-08-01T06:04:30Z</dcterms:modified>
  <cp:revision>1</cp:revision>
  <dc:title>CHỦ ĐỀ: TRƯỜNG MẦM NON Kế hoạch tuần 1(Từ 08/09 đến 26/09) Độ tuổi 3 tuổi</dc:title>
</cp:coreProperties>
</file>