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7" r:id="rId3"/>
    <p:sldId id="256" r:id="rId4"/>
    <p:sldId id="261" r:id="rId6"/>
    <p:sldId id="266" r:id="rId7"/>
    <p:sldId id="265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84" r:id="rId16"/>
    <p:sldId id="275" r:id="rId17"/>
    <p:sldId id="276" r:id="rId18"/>
    <p:sldId id="277" r:id="rId19"/>
    <p:sldId id="27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05" autoAdjust="0"/>
    <p:restoredTop sz="86439" autoAdjust="0"/>
  </p:normalViewPr>
  <p:slideViewPr>
    <p:cSldViewPr showGuides="1">
      <p:cViewPr>
        <p:scale>
          <a:sx n="83" d="100"/>
          <a:sy n="83" d="100"/>
        </p:scale>
        <p:origin x="-1376" y="20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5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6F775-5F11-439F-A21D-50709D9649FB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E890C-040E-4719-AD45-FB2FA315A161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54FD6-D03B-497E-B4FF-753E411F562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E8EBE-0376-42D5-B1AC-3FC2A4C2B75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202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2819400"/>
            <a:ext cx="6858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endParaRPr lang="en-US" sz="5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vi-VN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vi-VN" sz="5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19" y="126876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 NHÀ TRẺ 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4800" y="1975515"/>
          <a:ext cx="8534400" cy="25438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464671"/>
                <a:gridCol w="1722120"/>
                <a:gridCol w="1527810"/>
                <a:gridCol w="1464945"/>
                <a:gridCol w="1592854"/>
              </a:tblGrid>
              <a:tr h="44537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0807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trẻ 1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Màu đỏ - màu xanh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(Tiết 1)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20/11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 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chui qua cổng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</a:t>
                      </a:r>
                      <a:r>
                        <a:rPr lang="en-US" alt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Ỉ</a:t>
                      </a:r>
                      <a:r>
                        <a:rPr lang="vi-VN" alt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NG</a:t>
                      </a:r>
                      <a:r>
                        <a:rPr lang="" alt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en-US" alt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vi-VN" alt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NH</a:t>
                      </a:r>
                      <a:r>
                        <a:rPr lang="" alt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À</a:t>
                      </a:r>
                      <a:r>
                        <a:rPr lang="vi-VN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GI</a:t>
                      </a:r>
                      <a:r>
                        <a:rPr lang="" alt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Á</a:t>
                      </a:r>
                      <a:r>
                        <a:rPr lang="vi-VN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 VI</a:t>
                      </a:r>
                      <a:r>
                        <a:rPr lang="en-US" alt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ỆT</a:t>
                      </a:r>
                      <a:r>
                        <a:rPr lang="vi-VN" alt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NAM 20-11</a:t>
                      </a:r>
                      <a:endParaRPr lang="vi-VN" altLang="en-US" sz="16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 màu bông hoa tặng cô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trẻ 2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 chui qua cổng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PTTCXH-TM: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Ngày 20/11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spcBef>
                          <a:spcPts val="0"/>
                        </a:spcBef>
                        <a:buClrTx/>
                        <a:buSzTx/>
                        <a:buFont typeface="Symbol" panose="05050102010706020507"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spcBef>
                          <a:spcPts val="0"/>
                        </a:spcBef>
                        <a:buClrTx/>
                        <a:buSzTx/>
                        <a:buFont typeface="Symbol" panose="05050102010706020507"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PB màu đỏ- màu xanh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spcBef>
                          <a:spcPts val="0"/>
                        </a:spcBef>
                        <a:buClrTx/>
                        <a:buSzTx/>
                        <a:buFont typeface="Symbol" panose="05050102010706020507"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Tiết 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1)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 vMerge="1"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PTTCXH-TM: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Di màu bông hoa tặng cô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927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1237254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6199" y="1988841"/>
          <a:ext cx="9067800" cy="3594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8458"/>
                <a:gridCol w="1690607"/>
                <a:gridCol w="1690607"/>
                <a:gridCol w="1602740"/>
                <a:gridCol w="1624782"/>
                <a:gridCol w="1690607"/>
              </a:tblGrid>
              <a:tr h="432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90614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1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Xếp tương ứng 1-1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Cô giáo của con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thiệp tặng cô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NGHỈ NGÀY NHÀ GIÁO VIỆT NAM 20-11</a:t>
                      </a:r>
                      <a:endParaRPr lang="vi-VN" sz="16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Vận động múa: Cô và mẹ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87544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2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endParaRPr lang="vi-VN" sz="1600" b="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Xếp tương ứng 1-1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Cô và mẹ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thiệp tặng cô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VĐ Múa: Bông hồng tặng mẹ và cô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068668"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3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endParaRPr lang="vi-VN" sz="1600" b="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 Xếp tương ứng 1-1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thiệp tặng cô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Thơ: Cô giáo của con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VĐ Múa: Bông hồng tặng mẹ và cô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8932" y="1064989"/>
            <a:ext cx="8721436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" y="2057400"/>
          <a:ext cx="8991600" cy="27409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771636"/>
                <a:gridCol w="1581164"/>
                <a:gridCol w="1631347"/>
                <a:gridCol w="1713383"/>
                <a:gridCol w="1532070"/>
              </a:tblGrid>
              <a:tr h="36348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66511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Âm nhạc: Dạy hát: Cô giáo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20/11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hoa bằng giấy ăn tặng cô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NGH</a:t>
                      </a:r>
                      <a:r>
                        <a:rPr lang="en-US" altLang="en-US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Ỉ</a:t>
                      </a:r>
                      <a:r>
                        <a:rPr lang="vi-VN" altLang="en-US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NG</a:t>
                      </a:r>
                      <a:r>
                        <a:rPr lang="en-US" altLang="en-US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ÀY</a:t>
                      </a:r>
                      <a:r>
                        <a:rPr lang="vi-VN" altLang="en-US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NH</a:t>
                      </a:r>
                      <a:r>
                        <a:rPr lang="en-US" altLang="en-US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À</a:t>
                      </a:r>
                      <a:r>
                        <a:rPr lang="vi-VN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GI</a:t>
                      </a:r>
                      <a:r>
                        <a:rPr lang="en-US" altLang="en-US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Á</a:t>
                      </a:r>
                      <a:r>
                        <a:rPr lang="vi-VN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O VI</a:t>
                      </a:r>
                      <a:r>
                        <a:rPr lang="en-US" altLang="en-US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ỆT</a:t>
                      </a:r>
                      <a:r>
                        <a:rPr lang="vi-VN" altLang="en-US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NAM 20-11</a:t>
                      </a:r>
                      <a:endParaRPr lang="vi-VN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Đóa hoa dành tặng cô thân yêu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vi-VN" sz="160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Xé dán hoa tặng cô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20/11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Cô giáo của em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VTTTC: Cô giáo em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43808" y="178975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787" y="764704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3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5800" y="1629058"/>
          <a:ext cx="9023350" cy="4432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2636"/>
                <a:gridCol w="2447290"/>
                <a:gridCol w="2429862"/>
                <a:gridCol w="1101189"/>
                <a:gridCol w="1027415"/>
                <a:gridCol w="1275164"/>
              </a:tblGrid>
              <a:tr h="3600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35445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NT: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phạm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vi 9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ít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ít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</a:t>
                      </a:r>
                      <a:r>
                        <a:rPr lang="vi-VN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N: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a, ă, â</a:t>
                      </a: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vi-VN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</a:pPr>
                      <a:r>
                        <a:rPr lang="vi-VN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NGH</a:t>
                      </a:r>
                      <a:r>
                        <a:rPr lang="en-US" altLang="en-US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Ỉ</a:t>
                      </a:r>
                      <a:r>
                        <a:rPr lang="vi-VN" altLang="en-US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NG</a:t>
                      </a:r>
                      <a:r>
                        <a:rPr lang="en-US" altLang="en-US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ÀY</a:t>
                      </a:r>
                      <a:r>
                        <a:rPr lang="vi-VN" altLang="en-US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NH</a:t>
                      </a:r>
                      <a:r>
                        <a:rPr lang="en-US" altLang="en-US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À</a:t>
                      </a:r>
                      <a:r>
                        <a:rPr lang="vi-VN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GI</a:t>
                      </a:r>
                      <a:r>
                        <a:rPr lang="en-US" altLang="en-US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Á</a:t>
                      </a:r>
                      <a:r>
                        <a:rPr lang="vi-VN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O VI</a:t>
                      </a:r>
                      <a:r>
                        <a:rPr lang="en-US" altLang="en-US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ỆT</a:t>
                      </a:r>
                      <a:r>
                        <a:rPr lang="vi-VN" altLang="en-US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NAM 20-11</a:t>
                      </a:r>
                      <a:endParaRPr lang="nl-NL" sz="14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vi-VN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TNN:</a:t>
                      </a:r>
                      <a:endParaRPr lang="vi-VN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vi-VN" alt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alt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húng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luật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giao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thông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2049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PTTCXH:</a:t>
                      </a:r>
                      <a:endParaRPr lang="vi-VN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kỹ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năng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qua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đường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So sánh số lượng của 3 nhóm đối tượng trong phạm vi 7 bằng các cách khác nhau và nói được kết quả</a:t>
                      </a:r>
                      <a:r>
                        <a:rPr lang="vi-VN" altLang="nl-NL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(Bằng nhau, nhiều nhất, ít nhất, ít hơn)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</a:t>
                      </a:r>
                      <a:r>
                        <a:rPr lang="vi-VN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N:</a:t>
                      </a:r>
                      <a:endParaRPr lang="vi-VN" sz="14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TCCC: a, ă, â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 vMerge="1"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</a:t>
                      </a: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TNN:</a:t>
                      </a:r>
                      <a:endParaRPr lang="vi-VN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Thơ</a:t>
                      </a:r>
                      <a:r>
                        <a:rPr lang="vi-VN" alt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vi-VN" alt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C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húng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em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học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luật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giao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thông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1971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NT:</a:t>
                      </a:r>
                      <a:endParaRPr lang="vi-VN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So sánh số lượng của 3 nhóm đối tượng trong phạm vi 7 bằng các cách khác nhau và nói được kết quả</a:t>
                      </a:r>
                      <a:r>
                        <a:rPr lang="vi-VN" altLang="nl-NL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(Bằng nhau, nhiều nhất, ít nhất, ít hơn)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</a:pP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PTTCXH:</a:t>
                      </a:r>
                      <a:endParaRPr lang="vi-VN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trẻ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kỹ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năng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qua </a:t>
                      </a:r>
                      <a:r>
                        <a:rPr lang="en-US" sz="1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đường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4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nl-NL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 Cô dạy con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 vMerge="1"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PTNN:</a:t>
                      </a:r>
                      <a:endParaRPr lang="vi-VN" sz="1400" dirty="0" smtClean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 smtClean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TCCC</a:t>
                      </a:r>
                      <a:r>
                        <a:rPr lang="nl-NL" sz="1400" dirty="0">
                          <a:effectLst/>
                          <a:latin typeface="Times New Roman" panose="02020603050405020304"/>
                          <a:ea typeface="Times New Roman" panose="02020603050405020304"/>
                        </a:rPr>
                        <a:t>: a, ă, â</a:t>
                      </a:r>
                      <a:endParaRPr lang="en-US" sz="1400" dirty="0">
                        <a:effectLst/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574811" y="647993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836712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 TRẺ</a:t>
            </a:r>
            <a:endParaRPr lang="vi-V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0" y="1628801"/>
          <a:ext cx="9120480" cy="26859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4329"/>
                <a:gridCol w="1597431"/>
                <a:gridCol w="1656184"/>
                <a:gridCol w="1656184"/>
                <a:gridCol w="1767695"/>
                <a:gridCol w="1628657"/>
              </a:tblGrid>
              <a:tr h="50405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2467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Màu đỏ - màu xanh (Tiết 2)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 bảo vệ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 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Bước qua gậy kê cao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Mèo con đi học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Xé giấy thành dải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572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 Trẻ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qua gậy kê cao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Bác bảo vệ  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algn="ctr">
                        <a:spcBef>
                          <a:spcPts val="0"/>
                        </a:spcBef>
                        <a:buClrTx/>
                        <a:buSzTx/>
                        <a:buFont typeface="Symbol" panose="05050102010706020507"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algn="ctr">
                        <a:spcBef>
                          <a:spcPts val="0"/>
                        </a:spcBef>
                        <a:buClrTx/>
                        <a:buSzTx/>
                        <a:buFont typeface="Symbol" panose="05050102010706020507"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PB màu đỏ - màu xanh (2)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PTNN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Thơ: Mèo con đi học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 giấy thành dải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83671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93345" y="1643380"/>
          <a:ext cx="8904605" cy="3724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5020"/>
                <a:gridCol w="1744980"/>
                <a:gridCol w="1517650"/>
                <a:gridCol w="1612900"/>
                <a:gridCol w="1643380"/>
                <a:gridCol w="1590675"/>
              </a:tblGrid>
              <a:tr h="42989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2077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1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Chạy theo đổi hướng theo đường zíc zắc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Bữa cơm gia đình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Tạo hình: Tô màu gia đình bé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Lấy tăm cho bà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 nhà thương nhau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5283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2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Chạy thay đổi hướng theo đường dích dắc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Bữa cơm gia đình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Cả nhà thương nhau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Mẹ đi vắng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 màu gia đình bé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2077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tuổi 3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Bữa cơm gia đình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Chạy thay đổi hướng theo đường 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zíc zắc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 màu: Người thân gia đình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Lấy tăm cho bà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 nhà thương nhau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386" y="83671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81610" y="1732915"/>
          <a:ext cx="8869680" cy="2509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1210"/>
                <a:gridCol w="1484630"/>
                <a:gridCol w="1610360"/>
                <a:gridCol w="1680210"/>
                <a:gridCol w="1718945"/>
                <a:gridCol w="1584325"/>
              </a:tblGrid>
              <a:tr h="41402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8077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VTTTC: Bé quét nhà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en-US" altLang="en-US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MTXQ: Nhu cầu gia đình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Trèo qua ghế thể dục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Giúp mẹ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So sánh thêm bớt trong phạm vi 4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1473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Trèo qua ghế thể dục (15x30cm)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PTNT:</a:t>
                      </a:r>
                      <a:endParaRPr lang="en-US" altLang="en-US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MTXQ: Nhu cầu gia đình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 sánh, thêm bớt trong phạm vi 4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Chiếc quạt nan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Dạy hát: Bé quét nhà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560" y="114738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648138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1120" y="1522095"/>
          <a:ext cx="8888095" cy="406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0570"/>
                <a:gridCol w="1725930"/>
                <a:gridCol w="1685925"/>
                <a:gridCol w="1539875"/>
                <a:gridCol w="1495425"/>
                <a:gridCol w="1690370"/>
              </a:tblGrid>
              <a:tr h="426085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26746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1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một số biển báo giao thông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Lời cô dặn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trúng đích đứng bằng 1 tay (xa 2m, cao 1,5m)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 dán đèn giao thông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quen chữ cái u, ư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26555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2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trúng đích thẳng đứng bằng 1 tay( xa 2m cao 1,5m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luật lệ giao thông.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Lời cô dặn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 quen chữ cái u, ư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Xé dán đèn tín hiệu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0998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3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RKNCH: Biển chỉ đường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luật lệ giao thông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u, ư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20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 tín hiệu biển báo giao thông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Ném trúng đích đứng bằng 1 tay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144560" y="64813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" y="56617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2142" y="300608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924" y="1484784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07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26571" y="2636912"/>
          <a:ext cx="8534400" cy="24168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555173"/>
                <a:gridCol w="1481134"/>
                <a:gridCol w="1500198"/>
                <a:gridCol w="1571636"/>
                <a:gridCol w="1664259"/>
              </a:tblGrid>
              <a:tr h="338336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8775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biết màu xanh (Tiết 1)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Bác 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iệu trưởng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NN</a:t>
                      </a:r>
                      <a:r>
                        <a:rPr lang="en-US" alt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Vườn trẻ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 -TM</a:t>
                      </a:r>
                      <a:r>
                        <a:rPr lang="en-US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 bài Chim mẹ chim con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vi-VN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có mang vật trên tay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PTTC</a:t>
                      </a:r>
                      <a:r>
                        <a:rPr lang="vi-VN" alt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có mang vật trên tay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</a:t>
                      </a:r>
                      <a:r>
                        <a:rPr lang="vi-VN" alt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 Hiệu trưởng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NN</a:t>
                      </a:r>
                      <a:r>
                        <a:rPr lang="en-US" alt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Thơ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Vườn trẻ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PTNT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NB </a:t>
                      </a:r>
                      <a:r>
                        <a:rPr lang="nl-NL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màu xanh</a:t>
                      </a:r>
                      <a:r>
                        <a:rPr lang="vi-VN" sz="1600" dirty="0"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(1)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 -TM</a:t>
                      </a:r>
                      <a:r>
                        <a:rPr lang="en-US" alt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: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hát bài Chim mẹ chim con 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320142" y="9102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686" y="0"/>
            <a:ext cx="9175172" cy="684214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7427" y="41818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268760"/>
            <a:ext cx="8721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6200" y="2206625"/>
          <a:ext cx="8904605" cy="34613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4380"/>
                <a:gridCol w="1660525"/>
                <a:gridCol w="1680845"/>
                <a:gridCol w="1564005"/>
                <a:gridCol w="1584960"/>
                <a:gridCol w="1659890"/>
              </a:tblGrid>
              <a:tr h="35941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820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vi-VN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 nhà thân yêu của bé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Dán trang trí ngôi nhà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Đi trong đường hẹp đầu đội túi cát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Chú vịt xám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Nhà của tôi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9979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vi-VN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trong đường hẹp đầu đội túi cát</a:t>
                      </a:r>
                      <a:endParaRPr lang="vi-VN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 nhà của bé</a:t>
                      </a:r>
                      <a:endParaRPr lang="vi-VN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Nhà của tôi</a:t>
                      </a:r>
                      <a:endParaRPr lang="vi-VN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Ba chú lợn con</a:t>
                      </a:r>
                      <a:endParaRPr lang="vi-VN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 trang trí ngôi nhà</a:t>
                      </a:r>
                      <a:endParaRPr lang="vi-VN" sz="1600" b="0" i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1201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vi-VN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3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trong đường hẹp đầu đội túi cát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 Ngôi nhà thân yêu của bé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Dán trang trí ngôi nhà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Thỏ con không vâng lời 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Nhà của tôi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1245472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38545" y="2060848"/>
          <a:ext cx="8991600" cy="3286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76400"/>
                <a:gridCol w="1631347"/>
                <a:gridCol w="1713383"/>
                <a:gridCol w="1532070"/>
              </a:tblGrid>
              <a:tr h="36004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22413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Dạy hát: Nhà mình rất vui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Hoạt động Steam (5E): Tìm hiểu về ngôi nhà của bé. (E2, E3)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Em yêu nhà em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Hoạt động Steam (EDP): Làm ngôi nhà tương lai của bé.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Chữ số 4, số lượng 4, thứ tự 4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3986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vi-VN" sz="1600" b="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Vẽ ngôi nhà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MTXQ: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Ngôi nhà của bé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Tích Chu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Toán: Chữ số 4, số lượng, thứ tự 4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Múa Nhà mình rất vui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1524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382" y="917197"/>
            <a:ext cx="87214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1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/2025)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2809" y="1628800"/>
          <a:ext cx="9057640" cy="38773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8698"/>
                <a:gridCol w="1650478"/>
                <a:gridCol w="1632894"/>
                <a:gridCol w="1542512"/>
                <a:gridCol w="1656559"/>
                <a:gridCol w="1766268"/>
              </a:tblGrid>
              <a:tr h="43204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5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5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5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5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5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5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5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5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5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5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500" dirty="0" err="1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500" baseline="0" dirty="0"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500" dirty="0"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250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lên xuống ván dốc (2m x 0,3m) 1 đầu kê cao 0,3m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PTTCXH: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Thực hành đội mũ bảo hiểm đúng cách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Xe đạp con trên đường phố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RKNCH: Em đi qua ngã tư đường phố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nhóm có 7 đối tượng. Nhận biết số 7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760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Đi lên xuống ván dốc (2m x 0,3m) 1 đầu kê cao 0,3m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RKNCH: Em đi qua ngã tư đường phố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nhóm có 7 đối tượng. Nhận biết số 7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Truyện; Xe đạp con trên đường phố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PTTCXH: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Thực hành đội mũ bảo hiểm đúng cách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1250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Tuổi 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Em đi qua ngã tư đường phố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PTTCXH: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Chiếc mũ bảo hiểm em yêu.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lên xuống ván dốc .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20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 nhóm có 7 đối tượng. Nhận biết số 7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Qua đường.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6858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" y="2286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204" y="1628800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NHÀ TRẺ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14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11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73625" y="2514600"/>
          <a:ext cx="8690610" cy="23342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7044"/>
                <a:gridCol w="1687115"/>
                <a:gridCol w="1512168"/>
                <a:gridCol w="1537443"/>
                <a:gridCol w="1558901"/>
                <a:gridCol w="1728191"/>
              </a:tblGrid>
              <a:tr h="420393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95504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trẻ 1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NB màu xanh (Tiết 2)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Bác cấp dưỡng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Bác cấp dưỡng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PTTCXH-TM: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 màu cái bát </a:t>
                      </a:r>
                      <a:endParaRPr lang="vi-VN" sz="1600" kern="1200" dirty="0" smtClean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theo đường ngoằn ngoèo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5885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vi-VN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trẻ 2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Bác cấp dưỡng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10287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287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 màu cái thìa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 theo đường ngoằn ngoèo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NB màu xanh (</a:t>
                      </a: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Tiết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2)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Bác cấp dưỡng trường em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838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" y="-99392"/>
            <a:ext cx="9175172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2857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182" y="980728"/>
            <a:ext cx="87214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3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23945" y="1772816"/>
          <a:ext cx="8991600" cy="3594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1955"/>
                <a:gridCol w="1611158"/>
                <a:gridCol w="1722979"/>
                <a:gridCol w="1547108"/>
                <a:gridCol w="1676400"/>
              </a:tblGrid>
              <a:tr h="43204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64223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vi-VN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1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 So sánh 2 đối tượng về kích thước to nhỏ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marL="0" marR="0" algn="ctr" defTabSz="914400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Cháu yêu bà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Nhổ củ cải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Dán tóc cho người thân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người thân yêu trong gia đình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vi-VN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endParaRPr lang="vi-VN" sz="1600" b="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 So sánh 2 đối tượng về kích thước to nhỏ</a:t>
                      </a:r>
                      <a:endParaRPr lang="vi-VN" sz="16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người thân trong gia đình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VTTN: Cháu yêu bà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t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Truyện: Nhổ củ cải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Tạo hình: Dán tóc cho người thân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t" anchorCtr="0"/>
                </a:tc>
              </a:tr>
              <a:tr h="983673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vi-VN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3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Toán: So sánh 2 đối tượng về kích thước to nhỏ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người thân yêu trong gia đình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Tạo hình: Dán tóc cho người thân</a:t>
                      </a: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Truyện: Nhổ củ cải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hát: Cây gia đình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t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13346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0145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59833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354" y="1155629"/>
            <a:ext cx="8721436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4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/2025 - 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14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11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/2025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" y="2057400"/>
          <a:ext cx="8991600" cy="27860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1676400"/>
                <a:gridCol w="1676400"/>
                <a:gridCol w="1631347"/>
                <a:gridCol w="1713230"/>
                <a:gridCol w="1532223"/>
              </a:tblGrid>
              <a:tr h="40863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144188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1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Múa: Mẹ ơi có biết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Người thân của bé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dục: Bật tách chân, khép chân qua 5 ô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Tích chu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Xé dán quạt nan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3556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tuổi 2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vi-VN" sz="160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tách chân, khép chân qua 5 ô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Những người thân trong gia đình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Gấp quạt giấy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Thơ: Cây ngô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 nhạc: Dạy hát: Mẹ ơi có biết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6600" y="744608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43808" y="178975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LÊ CHÂN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MN NGUYỄN CÔNG TRỨ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787" y="908720"/>
            <a:ext cx="8721436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THỜI KHOÁ BIỂU KHỐI 5 TUỔI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2 THÁNG 11 (10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/11/2025 - 14/11/2025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82880" y="1786890"/>
          <a:ext cx="8781415" cy="3888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3265"/>
                <a:gridCol w="1471295"/>
                <a:gridCol w="1518285"/>
                <a:gridCol w="1568450"/>
                <a:gridCol w="1682750"/>
                <a:gridCol w="1817370"/>
              </a:tblGrid>
              <a:tr h="3352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US" sz="16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66CCFF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vi-VN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1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5E: bé tìm hiểu xe buýt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a,ă,â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Dạy trẻ Một số kỹ năng khi đi xe buýt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EDP: Làm xe buýt từ vỏ hộp sữa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Bật qua vật cản 15-20cm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05092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vi-VN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 tìm hiểu PTGT công cộng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trẻ Một số kỹ năng khi đi xe buýt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qua vật cản 15 -20 cm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a,ă,â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Tạo hình: Làm xe buýt từ vỏ hộp sữa.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  <a:tr h="121920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buClrTx/>
                        <a:buSzTx/>
                        <a:buNone/>
                      </a:pPr>
                      <a:r>
                        <a:rPr lang="vi-VN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vi-VN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Tuổi 2</a:t>
                      </a:r>
                      <a:endParaRPr lang="vi-VN" sz="16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PTNT: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Bé tìm hiểu về xe buýt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PTTM: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Xé dán phương tiện giao thông đường bộ </a:t>
                      </a:r>
                      <a:endParaRPr lang="vi-VN" sz="16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PTNN: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LQCC: a, ă, â. 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PTTC: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vi-VN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Bật qua vật cản 15 -20 cm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20000"/>
                        </a:lnSpc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PTTCXH: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 algn="ctr">
                        <a:buClrTx/>
                        <a:buSzTx/>
                        <a:buNone/>
                      </a:pPr>
                      <a:r>
                        <a:rPr lang="vi-VN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Dạy trẻ Một số kỹ năng khi đi xe buýt</a:t>
                      </a:r>
                      <a:endParaRPr lang="vi-VN" sz="16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574811" y="647993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701*351"/>
  <p:tag name="TABLE_ENDDRAG_RECT" val="6*173*701*351"/>
</p:tagLst>
</file>

<file path=ppt/tags/tag2.xml><?xml version="1.0" encoding="utf-8"?>
<p:tagLst xmlns:p="http://schemas.openxmlformats.org/presentationml/2006/main">
  <p:tag name="TABLE_ENDDRAG_ORIGIN_RECT" val="691*288"/>
  <p:tag name="TABLE_ENDDRAG_RECT" val="14*141*691*288"/>
</p:tagLst>
</file>

<file path=ppt/tags/tag3.xml><?xml version="1.0" encoding="utf-8"?>
<p:tagLst xmlns:p="http://schemas.openxmlformats.org/presentationml/2006/main">
  <p:tag name="TABLE_ENDDRAG_ORIGIN_RECT" val="701*293"/>
  <p:tag name="TABLE_ENDDRAG_RECT" val="7*129*701*293"/>
</p:tagLst>
</file>

<file path=ppt/tags/tag4.xml><?xml version="1.0" encoding="utf-8"?>
<p:tagLst xmlns:p="http://schemas.openxmlformats.org/presentationml/2006/main">
  <p:tag name="TABLE_ENDDRAG_ORIGIN_RECT" val="698*197"/>
  <p:tag name="TABLE_ENDDRAG_RECT" val="14*136*698*197"/>
</p:tagLst>
</file>

<file path=ppt/tags/tag5.xml><?xml version="1.0" encoding="utf-8"?>
<p:tagLst xmlns:p="http://schemas.openxmlformats.org/presentationml/2006/main">
  <p:tag name="TABLE_ENDDRAG_ORIGIN_RECT" val="699*319"/>
  <p:tag name="TABLE_ENDDRAG_RECT" val="5*121*699*31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9130</Words>
  <Application>WPS Presentation</Application>
  <PresentationFormat>On-screen Show (4:3)</PresentationFormat>
  <Paragraphs>976</Paragraphs>
  <Slides>17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Arial</vt:lpstr>
      <vt:lpstr>SimSun</vt:lpstr>
      <vt:lpstr>Wingdings</vt:lpstr>
      <vt:lpstr>Times New Roman</vt:lpstr>
      <vt:lpstr>Times New Roman</vt:lpstr>
      <vt:lpstr>Tahoma</vt:lpstr>
      <vt:lpstr>Calibri</vt:lpstr>
      <vt:lpstr>Symbol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WPS_1704353665</cp:lastModifiedBy>
  <cp:revision>787</cp:revision>
  <dcterms:created xsi:type="dcterms:W3CDTF">2022-09-03T01:32:00Z</dcterms:created>
  <dcterms:modified xsi:type="dcterms:W3CDTF">2025-11-25T09:30:44Z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0A01125DE63747D5A3F90D132D1C3891_12</vt:lpwstr>
  </property>
  <property fmtid="{D5CDD505-2E9C-101B-9397-08002B2CF9AE}" pid="3" name="KSOProductBuildVer">
    <vt:lpwstr>1033-12.2.0.23155</vt:lpwstr>
  </property>
</Properties>
</file>