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7" r:id="rId3"/>
    <p:sldId id="256" r:id="rId4"/>
    <p:sldId id="261" r:id="rId6"/>
    <p:sldId id="266" r:id="rId7"/>
    <p:sldId id="265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84" r:id="rId16"/>
    <p:sldId id="275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5" autoAdjust="0"/>
    <p:restoredTop sz="86439" autoAdjust="0"/>
  </p:normalViewPr>
  <p:slideViewPr>
    <p:cSldViewPr showGuides="1">
      <p:cViewPr>
        <p:scale>
          <a:sx n="83" d="100"/>
          <a:sy n="83" d="100"/>
        </p:scale>
        <p:origin x="-1376" y="-48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5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6F775-5F11-439F-A21D-50709D9649F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.xml"/><Relationship Id="rId1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.xml"/><Relationship Id="rId1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.xml"/><Relationship Id="rId1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0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2819400"/>
            <a:ext cx="6858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endParaRPr lang="en-US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vi-VN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vi-VN" sz="5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sz="5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19" y="126876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12 (15/12/2025 - 19/12/2025)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52095" y="2132995"/>
          <a:ext cx="8534400" cy="30056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464671"/>
                <a:gridCol w="1722120"/>
                <a:gridCol w="1527810"/>
                <a:gridCol w="1464945"/>
                <a:gridCol w="1592854"/>
              </a:tblGrid>
              <a:tr h="44537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22413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PBNB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Màu xanh - Màu vàng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(T1)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-TM:</a:t>
                      </a:r>
                      <a:endParaRPr lang="en-US" alt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yêu chú bộ đội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Bước lên xuống bậc cao 15cm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TCXH-TM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Đi một hai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Em là bộ đội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990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PBNB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Màu xanh - Màu vàng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(T1) 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yêu chú bộ đội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TCXH-TM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hát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Đi một hai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Bước lên xuống bậc cao 15cm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Em làm chú bộ đội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927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32" y="1125494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199" y="1988841"/>
          <a:ext cx="9067801" cy="39067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458"/>
                <a:gridCol w="1690607"/>
                <a:gridCol w="1690607"/>
                <a:gridCol w="1613761"/>
                <a:gridCol w="1613761"/>
                <a:gridCol w="1690607"/>
              </a:tblGrid>
              <a:tr h="432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5361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những đồ vật có đôi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 bộ đội của em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 trang trí mũ chú bộ đội.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b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Chú bộ đội của em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Chú bộ đội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87544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2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Chú bộ đội của em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2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0686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3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những đồ vật có đôi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 bộ đội của em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 trang trí mũ cano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Chú bộ đội của em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Cháu thương chú bộ đội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8932" y="1064989"/>
            <a:ext cx="8721436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59385" y="2044700"/>
          <a:ext cx="8809355" cy="302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6760"/>
                <a:gridCol w="1735455"/>
                <a:gridCol w="1549400"/>
                <a:gridCol w="1598295"/>
                <a:gridCol w="1678305"/>
                <a:gridCol w="1501140"/>
              </a:tblGrid>
              <a:tr h="36512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9316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Trườn theo hướng thẳng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 bộ đội của bé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Vỗ theo nhịp Tập làm chú bộ đội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Gấp mũ ca nô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Chú bộ đội hải quân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146939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Trườn theo hướng thẳng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 bộ đội của bé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Gấp mũ ca nô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vận động vỗ đệm theo nhịp: Chú bộ đội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Chú bộ đội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44443" y="116745"/>
            <a:ext cx="39604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787" y="764704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12 (15/12/2025 - 19/12/2025)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9705" y="1588135"/>
          <a:ext cx="8852535" cy="45586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9605"/>
                <a:gridCol w="1951990"/>
                <a:gridCol w="2097405"/>
                <a:gridCol w="1878330"/>
                <a:gridCol w="1194435"/>
                <a:gridCol w="1080770"/>
              </a:tblGrid>
              <a:tr h="3606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29159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 theo hướng thẳng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 sánh </a:t>
                      </a:r>
                      <a:r>
                        <a:rPr lang="en-US" alt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SL</a:t>
                      </a: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của 3 nhóm </a:t>
                      </a:r>
                      <a:r>
                        <a:rPr lang="en-US" alt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trong phạm vi 8 bằng các cách khác nhau và nói được kết quả</a:t>
                      </a:r>
                      <a:endParaRPr lang="en-US" sz="15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vi-VN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TTC:</a:t>
                      </a:r>
                      <a:endParaRPr lang="vi-VN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Chú bộ đội hành quân trong mưa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</a:t>
                      </a:r>
                      <a:r>
                        <a:rPr lang="en-US" alt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Cháu thương chú bộ đội</a:t>
                      </a:r>
                      <a:endParaRPr lang="nl-NL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vi-VN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NT:</a:t>
                      </a:r>
                      <a:endParaRPr lang="vi-VN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ngày 22/12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1414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5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 theo hướng thẳng</a:t>
                      </a:r>
                      <a:endParaRPr lang="en-US" sz="15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5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vi-VN" sz="15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en-US" sz="15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về ngày 22/12 </a:t>
                      </a:r>
                      <a:endParaRPr lang="en-US" sz="15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So sánh </a:t>
                      </a:r>
                      <a:r>
                        <a:rPr lang="en-US" alt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SL</a:t>
                      </a: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của 3 nhóm </a:t>
                      </a:r>
                      <a:r>
                        <a:rPr lang="en-US" alt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Đ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</a:t>
                      </a: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trong phạm vi 8 bằng các cách khác nhau và nói được kết quả</a:t>
                      </a:r>
                      <a:endParaRPr lang="en-US" sz="15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5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nl-NL" sz="15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nl-NL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 Chú bộ đội</a:t>
                      </a:r>
                      <a:endParaRPr lang="nl-NL" sz="15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PTTM</a:t>
                      </a:r>
                      <a:r>
                        <a:rPr lang="en-US" alt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hát</a:t>
                      </a:r>
                      <a:r>
                        <a:rPr lang="en-US" alt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 </a:t>
                      </a: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Cháu thương chú bộ đội</a:t>
                      </a:r>
                      <a:endParaRPr lang="nl-NL" sz="15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  <a:tr h="148399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So sánh </a:t>
                      </a:r>
                      <a:r>
                        <a:rPr lang="en-US" alt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SL</a:t>
                      </a: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của 3 nhóm </a:t>
                      </a:r>
                      <a:r>
                        <a:rPr lang="en-US" alt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Đ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</a:t>
                      </a: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trong phạm vi 8 bằng các cách khác nhau và nói được kết quả 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5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ngày 22/1</a:t>
                      </a:r>
                      <a:endParaRPr lang="en-US" sz="15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PTTM</a:t>
                      </a:r>
                      <a:r>
                        <a:rPr lang="en-US" alt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hát</a:t>
                      </a:r>
                      <a:r>
                        <a:rPr lang="en-US" alt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 </a:t>
                      </a: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Cháu thương chú bộ đội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Chú giải phóng quân</a:t>
                      </a:r>
                      <a:endParaRPr lang="nl-NL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TC:</a:t>
                      </a:r>
                      <a:endParaRPr lang="vi-VN" sz="15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 theo hướng thẳng </a:t>
                      </a:r>
                      <a:endParaRPr lang="en-US" sz="15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574811" y="647993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386" y="803057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 TRẺ</a:t>
            </a:r>
            <a:endParaRPr lang="vi-V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94615" y="1790065"/>
          <a:ext cx="8877935" cy="27857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480"/>
                <a:gridCol w="1555115"/>
                <a:gridCol w="1612265"/>
                <a:gridCol w="1611630"/>
                <a:gridCol w="1721485"/>
                <a:gridCol w="1584960"/>
              </a:tblGrid>
              <a:tr h="49657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22618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1</a:t>
                      </a:r>
                      <a:endParaRPr lang="vi-VN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 – 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Nhà của tôi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 nhà cuả bé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Truyện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Chú gấu con ngoan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PBNB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Màu xanh - Màu vàng (T2)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 - 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Xếp ngôi nhà của bé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  <a:tr h="106299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2</a:t>
                      </a:r>
                      <a:endParaRPr lang="vi-VN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Xếp, dán hình ngôi nhà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 nhà của bé 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lvl="0" indent="0" algn="ctr" fontAlgn="base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NN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Rùa con tìm nhà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PB Màu xanh - Màu vàng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 – 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VĐ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Nhà của tôi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241" y="784007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TUỔI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22555" y="1537970"/>
          <a:ext cx="8997950" cy="38931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3275"/>
                <a:gridCol w="1576070"/>
                <a:gridCol w="1597660"/>
                <a:gridCol w="1670050"/>
                <a:gridCol w="1743710"/>
                <a:gridCol w="1607185"/>
              </a:tblGrid>
              <a:tr h="43561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9824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Xếp xen kẽ 2 đối  tượng AB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 sĩ tài ba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TNN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Em bé dũng cảm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Nặn ống nghe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theo dích dắc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2458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díc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dắc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NT:</a:t>
                      </a:r>
                      <a:endParaRPr lang="vi-VN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sĩ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dũng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xen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kẽ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AB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nghe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474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Xếp xen kẽ 2 đối tượng AB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theo đường dích dắc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 sĩ tài ba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Em bé dũng cảm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nhiệt kế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" y="8424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218668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145" y="980346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67005" y="1793875"/>
          <a:ext cx="8735060" cy="29794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9780"/>
                <a:gridCol w="1533525"/>
                <a:gridCol w="1513840"/>
                <a:gridCol w="1654810"/>
                <a:gridCol w="1692910"/>
                <a:gridCol w="1560195"/>
              </a:tblGrid>
              <a:tr h="4191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Ném xa bằng 1 tay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TCXH: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sẽ làm nghề gì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So sánh thêm bớt trong phạm vi 5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1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/>
                        <a:buNone/>
                      </a:pPr>
                      <a:r>
                        <a:rPr lang="nl-NL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b="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Em muốn làm </a:t>
                      </a:r>
                      <a:endParaRPr lang="en-US" sz="1600" b="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Ước mơ của bé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Ném xa bằng 1 tay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600" b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thích làm nghề gì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Tách 1  nhóm đối tượng thành 2 nhóm nhỏ hơn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N: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Làm bác sĩ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/>
                        <a:buNone/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PTTM</a:t>
                      </a:r>
                      <a:r>
                        <a:rPr lang="en-US" alt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b="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hát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Em muốn làm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611880" y="75206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520" y="114935"/>
            <a:ext cx="89420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397" y="764343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4 THÁNG 12 (22/12/2025 - 26/12/2025)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07315" y="1557020"/>
          <a:ext cx="8941435" cy="4409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7690"/>
                <a:gridCol w="1621155"/>
                <a:gridCol w="1784985"/>
                <a:gridCol w="1856740"/>
                <a:gridCol w="1410335"/>
                <a:gridCol w="1700530"/>
              </a:tblGrid>
              <a:tr h="4064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spcBef>
                          <a:spcPts val="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spcBef>
                          <a:spcPts val="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spcBef>
                          <a:spcPts val="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spcBef>
                          <a:spcPts val="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spcBef>
                          <a:spcPts val="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36906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trúng đích ngang bằng 2 tay.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 năng thoát hiểm 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Tách 1 nhóm </a:t>
                      </a:r>
                      <a:r>
                        <a:rPr lang="en-US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trong phạm vi 8 thành 2 nhóm bằng các cách khác nhau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b, d, đ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đồ dùng an toàn và không an toàn trong gia đình bé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33096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 năng thoát hiểm khi xảy ra hỏa hoạn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đồ dùng an toàn, không an toàn trong gia đình bé.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Tách 1 nhóm </a:t>
                      </a:r>
                      <a:r>
                        <a:rPr lang="en-US" alt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en-US" alt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 trong phạm vi 8 thành 2 nhóm bằng các cách khác nhau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b,d,đ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TC:</a:t>
                      </a:r>
                      <a:endParaRPr lang="nl-NL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trúng đích ngang bằng 2 tay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3030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đồ dùng an toàn và không an toàn trong gia đình bé 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 năng thoát hiểm khi xảy ra hỏa hoạn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Tách 1 nhóm </a:t>
                      </a:r>
                      <a:r>
                        <a:rPr lang="en-US" alt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en-US" alt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 trong phạm vi 8 thành 2 nhóm bằng các cách khác nhau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TC: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trúng đích ngang bằng 2 tay.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b, d, đ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144560" y="64813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" y="56617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2142" y="300608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924" y="1484784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26571" y="2420377"/>
          <a:ext cx="8534400" cy="21736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555173"/>
                <a:gridCol w="1481134"/>
                <a:gridCol w="1500198"/>
                <a:gridCol w="1571636"/>
                <a:gridCol w="1664259"/>
              </a:tblGrid>
              <a:tr h="33833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91821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Mẹ yêu không nào?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Bố mẹ của bé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tại chỗ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vòng tặng mẹ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NBPB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Màu đỏ - màu vàng (T1)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69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tại chỗ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Bố mẹ của bé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PTTCXH-TM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Nặn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vòng tặng mẹ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PB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Màu đỏ - Màu vàng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PTTCXH-TM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VĐ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Mẹ yêu không nào?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320142" y="9102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6" y="-4936"/>
            <a:ext cx="9175172" cy="68421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8947" y="3688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902" y="1263824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12 (01/12/2025 - 05/12/2025)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0815" y="2264410"/>
          <a:ext cx="8797290" cy="375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5490"/>
                <a:gridCol w="1640205"/>
                <a:gridCol w="1661160"/>
                <a:gridCol w="1544955"/>
                <a:gridCol w="1565275"/>
                <a:gridCol w="1640205"/>
              </a:tblGrid>
              <a:tr h="35306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226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Lớn lên cháu lái máy cày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 nông dân quê em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Chạy theo hướng thẳng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Người làm vườn và các con trai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 màu một số sản phẩm nghề nông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0299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thẳng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dân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lái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cày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trai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nông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18046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 nông dân quê em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Chạy theo hướng thẳng đứng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 màu một số sản phẩm nghề nông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Người làm vườn và các con trai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Lớn lên cháu lái máy cày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24547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38430" y="2167890"/>
          <a:ext cx="8796020" cy="2712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5490"/>
                <a:gridCol w="1639570"/>
                <a:gridCol w="1640205"/>
                <a:gridCol w="1595755"/>
                <a:gridCol w="1675765"/>
                <a:gridCol w="1499235"/>
              </a:tblGrid>
              <a:tr h="3352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Ném trúng đích nằm ngang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àng hoa Hạ Lũng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chỉ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hoa từ rau củ quả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trồng hoa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trúng đích nằm ngang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nghề trồng hoa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In hoa từ rau củ quả.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Bác làm vườn chăm chỉ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 em làm nghề trồng hoa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917197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92710" y="1625600"/>
          <a:ext cx="8900795" cy="3978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5020"/>
                <a:gridCol w="1948180"/>
                <a:gridCol w="1386205"/>
                <a:gridCol w="1529715"/>
                <a:gridCol w="1505585"/>
                <a:gridCol w="1736090"/>
              </a:tblGrid>
              <a:tr h="4324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</a:tr>
              <a:tr h="102933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vòng qua 5-6 điểm dích dắc cách nhau 1,5m.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người thân yêu của bé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Làm hộp ước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Ai đáng khen nhiều hơn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 động: Nhảy cha cha cha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135318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Vận </a:t>
                      </a:r>
                      <a:r>
                        <a:rPr lang="nl-NL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động: Nhảy cha cha cha 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người thân yêu của Bé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N: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Ai đáng khen nhiều hơn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 : Làm khung ảnh gia đình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Thể dục: Bò vòng qua 5-6 điểm dích dắc cách nhau 1,5m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.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114300" marR="114300" marT="0" marB="0" anchor="t" anchorCtr="0"/>
                </a:tc>
              </a:tr>
              <a:tr h="112585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 động: Nhà mình rất vui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TCXH: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 của chúng mình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tập kể lại truyện: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Quà tặng mẹ .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TM: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cây gia đình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vòng qua 5-6 điểm dích dắc cách nhau 1,5m.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204" y="162880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08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73625" y="2514600"/>
          <a:ext cx="8690862" cy="30775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7044"/>
                <a:gridCol w="1687115"/>
                <a:gridCol w="1512168"/>
                <a:gridCol w="1537443"/>
                <a:gridCol w="1558901"/>
                <a:gridCol w="1728191"/>
              </a:tblGrid>
              <a:tr h="42039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5537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NBPB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Màu đỏ - màu vàng (T2)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Ông bà của bé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Bật qua vạch kẻ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Chấm màu áo tặng bà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Bà và cháu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98869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qua vạch kẻ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10287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10287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Ông bà của bé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PB Màu đỏ - Màu vàng (2)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Bà và cháu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TCXH-TM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Chấm màu áo tặng bà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" y="-99392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2857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980728"/>
            <a:ext cx="87214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23945" y="1772816"/>
          <a:ext cx="8991600" cy="40896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597823"/>
                <a:gridCol w="1780129"/>
                <a:gridCol w="1575048"/>
                <a:gridCol w="1600200"/>
                <a:gridCol w="1676400"/>
              </a:tblGrid>
              <a:tr h="432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64223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hình tam giác, hình chữ nhật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Đập và bắt bóng với cô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yêu cô giáo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Cô và mẹ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 động múa: Cô giáo em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tam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2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hình tam giác, hình chữ nhật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Tập đập và bắt bóng với cô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yêu cô giáo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Cô và mẹ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Cô giáo của em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13346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354" y="1155629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" y="2057400"/>
          <a:ext cx="8991600" cy="27860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76400"/>
                <a:gridCol w="1631347"/>
                <a:gridCol w="1713230"/>
                <a:gridCol w="1532223"/>
              </a:tblGrid>
              <a:tr h="40863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4418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Siêu đầu bếp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ận động tinh: Đầu bếp nhí nhặt rau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Chữ số 5, số lượng và số thứ tự 5(1)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Bác cấp dưỡng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Nặn cái chảo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113556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Đầu bếp nhí nhặt rau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PTKNXH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 Siêu đầu bếp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 số 5, số lượng và số thứ tự 5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(1)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Bác cấp dưỡng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Nặn cái chảo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43808" y="178975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787" y="90872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Tx/>
              <a:buSzTx/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Tx/>
              <a:buSzTx/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12 (08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/12/2025 - 12/12/2025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92405" y="1772920"/>
          <a:ext cx="8843645" cy="4295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8345"/>
                <a:gridCol w="1427480"/>
                <a:gridCol w="1622425"/>
                <a:gridCol w="1686560"/>
                <a:gridCol w="1473835"/>
                <a:gridCol w="1905000"/>
              </a:tblGrid>
              <a:tr h="3200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5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5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5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5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5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5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37541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Lịch Sự trong ăn uống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 đến 8. Nhận biết các nhóm có SL 8. Nhận biết chữ số 8.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bánh donut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tách chân, khép chân qua 7 ô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NN:</a:t>
                      </a:r>
                      <a:endParaRPr lang="vi-VN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i, t , 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9062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LQCC</a:t>
                      </a:r>
                      <a:r>
                        <a:rPr lang="en-US" alt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i,t,c</a:t>
                      </a:r>
                      <a:endParaRPr lang="nl-NL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Lịch sự trong ăn uống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Số </a:t>
                      </a: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(T1)</a:t>
                      </a:r>
                      <a:endParaRPr lang="nl-NL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TC: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tách chân, khép chân qua 7 ô vòng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Nặn bánh donut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40906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bánh donut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Lịch sự trong ăn uống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 đến 8. Nhận biết các nhóm có SL 8. Nhận biết chữ số 8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i, t, 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tách chân, khép chân qua 7 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574811" y="647993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92*296"/>
  <p:tag name="TABLE_ENDDRAG_RECT" val="13*178*692*296"/>
</p:tagLst>
</file>

<file path=ppt/tags/tag10.xml><?xml version="1.0" encoding="utf-8"?>
<p:tagLst xmlns:p="http://schemas.openxmlformats.org/presentationml/2006/main">
  <p:tag name="TABLE_ENDDRAG_ORIGIN_RECT" val="704*349"/>
  <p:tag name="TABLE_ENDDRAG_RECT" val="7*106*704*349"/>
</p:tagLst>
</file>

<file path=ppt/tags/tag2.xml><?xml version="1.0" encoding="utf-8"?>
<p:tagLst xmlns:p="http://schemas.openxmlformats.org/presentationml/2006/main">
  <p:tag name="TABLE_ENDDRAG_ORIGIN_RECT" val="692*209"/>
  <p:tag name="TABLE_ENDDRAG_RECT" val="10*174*692*209"/>
</p:tagLst>
</file>

<file path=ppt/tags/tag3.xml><?xml version="1.0" encoding="utf-8"?>
<p:tagLst xmlns:p="http://schemas.openxmlformats.org/presentationml/2006/main">
  <p:tag name="TABLE_ENDDRAG_ORIGIN_RECT" val="700*330"/>
  <p:tag name="TABLE_ENDDRAG_RECT" val="7*128*700*330"/>
</p:tagLst>
</file>

<file path=ppt/tags/tag4.xml><?xml version="1.0" encoding="utf-8"?>
<p:tagLst xmlns:p="http://schemas.openxmlformats.org/presentationml/2006/main">
  <p:tag name="TABLE_ENDDRAG_ORIGIN_RECT" val="696*388"/>
  <p:tag name="TABLE_ENDDRAG_RECT" val="15*123*696*388"/>
</p:tagLst>
</file>

<file path=ppt/tags/tag5.xml><?xml version="1.0" encoding="utf-8"?>
<p:tagLst xmlns:p="http://schemas.openxmlformats.org/presentationml/2006/main">
  <p:tag name="TABLE_ENDDRAG_ORIGIN_RECT" val="693*238"/>
  <p:tag name="TABLE_ENDDRAG_RECT" val="12*161*693*238"/>
</p:tagLst>
</file>

<file path=ppt/tags/tag6.xml><?xml version="1.0" encoding="utf-8"?>
<p:tagLst xmlns:p="http://schemas.openxmlformats.org/presentationml/2006/main">
  <p:tag name="TABLE_ENDDRAG_ORIGIN_RECT" val="697*644"/>
  <p:tag name="TABLE_ENDDRAG_RECT" val="16*116*697*644"/>
</p:tagLst>
</file>

<file path=ppt/tags/tag7.xml><?xml version="1.0" encoding="utf-8"?>
<p:tagLst xmlns:p="http://schemas.openxmlformats.org/presentationml/2006/main">
  <p:tag name="TABLE_ENDDRAG_ORIGIN_RECT" val="699*209"/>
  <p:tag name="TABLE_ENDDRAG_RECT" val="7*142*699*209"/>
</p:tagLst>
</file>

<file path=ppt/tags/tag8.xml><?xml version="1.0" encoding="utf-8"?>
<p:tagLst xmlns:p="http://schemas.openxmlformats.org/presentationml/2006/main">
  <p:tag name="TABLE_ENDDRAG_ORIGIN_RECT" val="708*301"/>
  <p:tag name="TABLE_ENDDRAG_RECT" val="9*125*708*301"/>
</p:tagLst>
</file>

<file path=ppt/tags/tag9.xml><?xml version="1.0" encoding="utf-8"?>
<p:tagLst xmlns:p="http://schemas.openxmlformats.org/presentationml/2006/main">
  <p:tag name="TABLE_ENDDRAG_ORIGIN_RECT" val="687*225"/>
  <p:tag name="TABLE_ENDDRAG_RECT" val="13*150*687*22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9013</Words>
  <Application>WPS Presentation</Application>
  <PresentationFormat>On-screen Show (4:3)</PresentationFormat>
  <Paragraphs>979</Paragraphs>
  <Slides>17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Arial</vt:lpstr>
      <vt:lpstr>SimSun</vt:lpstr>
      <vt:lpstr>Wingdings</vt:lpstr>
      <vt:lpstr>Times New Roman</vt:lpstr>
      <vt:lpstr>Times New Roman</vt:lpstr>
      <vt:lpstr>Tahoma</vt:lpstr>
      <vt:lpstr>Symbol</vt:lpstr>
      <vt:lpstr>Calibri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WPS_1704353665</cp:lastModifiedBy>
  <cp:revision>830</cp:revision>
  <dcterms:created xsi:type="dcterms:W3CDTF">2022-09-03T01:32:00Z</dcterms:created>
  <dcterms:modified xsi:type="dcterms:W3CDTF">2025-12-08T03:50:53Z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40AEC34271C740E2A4AFFFAE20C56D4F_12</vt:lpwstr>
  </property>
  <property fmtid="{D5CDD505-2E9C-101B-9397-08002B2CF9AE}" pid="3" name="KSOProductBuildVer">
    <vt:lpwstr>1033-12.2.0.23155</vt:lpwstr>
  </property>
</Properties>
</file>