
<file path=[Content_Types].xml><?xml version="1.0" encoding="utf-8"?>
<Types xmlns="http://schemas.openxmlformats.org/package/2006/content-types">
  <Default Extension="fntdata" ContentType="application/x-fontdata"/>
  <Default Extension="gif" ContentType="image/gif"/>
  <Default Extension="jpeg" ContentType="image/jpeg"/>
  <Default Extension="m4a" ContentType="audio/mp4"/>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Lst>
  <p:sldSz cx="18288000" cy="10287000"/>
  <p:notesSz cx="6858000" cy="9144000"/>
  <p:embeddedFontLst>
    <p:embeddedFont>
      <p:font typeface="DejaVu Serif Bold" panose="020B0604020202020204" charset="0"/>
      <p:regular r:id="rId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1066"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04--04--2025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04--04--2025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04--04--2025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04--04--2025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04--04--2025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04--04--2025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04--04--2025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04--04--2025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04--04--2025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04--04--2025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04--04--2025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04--04--2025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8.png"/><Relationship Id="rId18" Type="http://schemas.openxmlformats.org/officeDocument/2006/relationships/image" Target="../media/image13.png"/><Relationship Id="rId3" Type="http://schemas.microsoft.com/office/2007/relationships/media" Target="../media/media2.mp3"/><Relationship Id="rId21" Type="http://schemas.openxmlformats.org/officeDocument/2006/relationships/image" Target="../media/image16.gif"/><Relationship Id="rId7" Type="http://schemas.openxmlformats.org/officeDocument/2006/relationships/image" Target="../media/image2.png"/><Relationship Id="rId12" Type="http://schemas.openxmlformats.org/officeDocument/2006/relationships/image" Target="../media/image7.svg"/><Relationship Id="rId17" Type="http://schemas.openxmlformats.org/officeDocument/2006/relationships/image" Target="../media/image12.png"/><Relationship Id="rId2" Type="http://schemas.openxmlformats.org/officeDocument/2006/relationships/audio" Target="../media/media1.m4a"/><Relationship Id="rId16" Type="http://schemas.openxmlformats.org/officeDocument/2006/relationships/image" Target="../media/image11.svg"/><Relationship Id="rId20" Type="http://schemas.openxmlformats.org/officeDocument/2006/relationships/image" Target="../media/image15.png"/><Relationship Id="rId1" Type="http://schemas.microsoft.com/office/2007/relationships/media" Target="../media/media1.m4a"/><Relationship Id="rId6" Type="http://schemas.openxmlformats.org/officeDocument/2006/relationships/image" Target="../media/image1.jpeg"/><Relationship Id="rId11" Type="http://schemas.openxmlformats.org/officeDocument/2006/relationships/image" Target="../media/image6.png"/><Relationship Id="rId5" Type="http://schemas.openxmlformats.org/officeDocument/2006/relationships/slideLayout" Target="../slideLayouts/slideLayout7.xml"/><Relationship Id="rId15" Type="http://schemas.openxmlformats.org/officeDocument/2006/relationships/image" Target="../media/image10.png"/><Relationship Id="rId23" Type="http://schemas.openxmlformats.org/officeDocument/2006/relationships/image" Target="../media/image18.png"/><Relationship Id="rId10" Type="http://schemas.openxmlformats.org/officeDocument/2006/relationships/image" Target="../media/image5.svg"/><Relationship Id="rId19" Type="http://schemas.openxmlformats.org/officeDocument/2006/relationships/image" Target="../media/image14.png"/><Relationship Id="rId4" Type="http://schemas.openxmlformats.org/officeDocument/2006/relationships/audio" Target="../media/media2.mp3"/><Relationship Id="rId9" Type="http://schemas.openxmlformats.org/officeDocument/2006/relationships/image" Target="../media/image4.png"/><Relationship Id="rId14" Type="http://schemas.openxmlformats.org/officeDocument/2006/relationships/image" Target="../media/image9.svg"/><Relationship Id="rId22"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19.png"/><Relationship Id="rId7" Type="http://schemas.openxmlformats.org/officeDocument/2006/relationships/image" Target="../media/image22.gif"/><Relationship Id="rId12"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3.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svg"/><Relationship Id="rId9" Type="http://schemas.openxmlformats.org/officeDocument/2006/relationships/image" Target="../media/image24.gif"/></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9.png"/><Relationship Id="rId7" Type="http://schemas.openxmlformats.org/officeDocument/2006/relationships/image" Target="../media/image27.png"/><Relationship Id="rId12"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0.png"/><Relationship Id="rId5" Type="http://schemas.openxmlformats.org/officeDocument/2006/relationships/image" Target="../media/image21.png"/><Relationship Id="rId10" Type="http://schemas.openxmlformats.org/officeDocument/2006/relationships/image" Target="../media/image13.png"/><Relationship Id="rId4" Type="http://schemas.openxmlformats.org/officeDocument/2006/relationships/image" Target="../media/image20.svg"/><Relationship Id="rId9" Type="http://schemas.openxmlformats.org/officeDocument/2006/relationships/image" Target="../media/image29.gif"/></Relationships>
</file>

<file path=ppt/slides/_rels/slide4.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7.png"/><Relationship Id="rId3" Type="http://schemas.openxmlformats.org/officeDocument/2006/relationships/image" Target="../media/image19.png"/><Relationship Id="rId7" Type="http://schemas.openxmlformats.org/officeDocument/2006/relationships/image" Target="../media/image33.gif"/><Relationship Id="rId12" Type="http://schemas.openxmlformats.org/officeDocument/2006/relationships/image" Target="../media/image36.png"/><Relationship Id="rId2" Type="http://schemas.openxmlformats.org/officeDocument/2006/relationships/image" Target="../media/image1.jpeg"/><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32.gif"/><Relationship Id="rId11" Type="http://schemas.openxmlformats.org/officeDocument/2006/relationships/image" Target="../media/image30.png"/><Relationship Id="rId5" Type="http://schemas.openxmlformats.org/officeDocument/2006/relationships/image" Target="../media/image21.png"/><Relationship Id="rId15" Type="http://schemas.openxmlformats.org/officeDocument/2006/relationships/image" Target="../media/image29.gif"/><Relationship Id="rId10" Type="http://schemas.openxmlformats.org/officeDocument/2006/relationships/image" Target="../media/image13.png"/><Relationship Id="rId4" Type="http://schemas.openxmlformats.org/officeDocument/2006/relationships/image" Target="../media/image20.svg"/><Relationship Id="rId9" Type="http://schemas.openxmlformats.org/officeDocument/2006/relationships/image" Target="../media/image35.gif"/><Relationship Id="rId14" Type="http://schemas.openxmlformats.org/officeDocument/2006/relationships/image" Target="../media/image38.png"/></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9.png"/><Relationship Id="rId7" Type="http://schemas.openxmlformats.org/officeDocument/2006/relationships/image" Target="../media/image41.svg"/><Relationship Id="rId12"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36.png"/><Relationship Id="rId5" Type="http://schemas.openxmlformats.org/officeDocument/2006/relationships/image" Target="../media/image21.png"/><Relationship Id="rId10" Type="http://schemas.openxmlformats.org/officeDocument/2006/relationships/image" Target="../media/image29.gif"/><Relationship Id="rId4" Type="http://schemas.openxmlformats.org/officeDocument/2006/relationships/image" Target="../media/image20.svg"/><Relationship Id="rId9" Type="http://schemas.openxmlformats.org/officeDocument/2006/relationships/image" Target="../media/image32.gif"/></Relationships>
</file>

<file path=ppt/slides/_rels/slide6.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gif"/><Relationship Id="rId2" Type="http://schemas.openxmlformats.org/officeDocument/2006/relationships/image" Target="../media/image1.jpe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t="-9222" b="-9222"/>
            </a:stretch>
          </a:blipFill>
        </p:spPr>
        <p:txBody>
          <a:bodyPr/>
          <a:lstStyle/>
          <a:p>
            <a:endParaRPr lang="en-US"/>
          </a:p>
        </p:txBody>
      </p:sp>
      <p:sp>
        <p:nvSpPr>
          <p:cNvPr id="3" name="Freeform 3"/>
          <p:cNvSpPr/>
          <p:nvPr/>
        </p:nvSpPr>
        <p:spPr>
          <a:xfrm>
            <a:off x="9144000" y="342900"/>
            <a:ext cx="8115300" cy="9448799"/>
          </a:xfrm>
          <a:custGeom>
            <a:avLst/>
            <a:gdLst/>
            <a:ahLst/>
            <a:cxnLst/>
            <a:rect l="l" t="t" r="r" b="b"/>
            <a:pathLst>
              <a:path w="16959442" h="9071555">
                <a:moveTo>
                  <a:pt x="0" y="0"/>
                </a:moveTo>
                <a:lnTo>
                  <a:pt x="16959442" y="0"/>
                </a:lnTo>
                <a:lnTo>
                  <a:pt x="16959442" y="9071554"/>
                </a:lnTo>
                <a:lnTo>
                  <a:pt x="0" y="90715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 name="Freeform 4"/>
          <p:cNvSpPr/>
          <p:nvPr/>
        </p:nvSpPr>
        <p:spPr>
          <a:xfrm>
            <a:off x="17018745" y="986223"/>
            <a:ext cx="818005" cy="8272077"/>
          </a:xfrm>
          <a:custGeom>
            <a:avLst/>
            <a:gdLst/>
            <a:ahLst/>
            <a:cxnLst/>
            <a:rect l="l" t="t" r="r" b="b"/>
            <a:pathLst>
              <a:path w="818005" h="8272077">
                <a:moveTo>
                  <a:pt x="0" y="0"/>
                </a:moveTo>
                <a:lnTo>
                  <a:pt x="818005" y="0"/>
                </a:lnTo>
                <a:lnTo>
                  <a:pt x="818005" y="8272077"/>
                </a:lnTo>
                <a:lnTo>
                  <a:pt x="0" y="827207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5" name="Freeform 5"/>
          <p:cNvSpPr/>
          <p:nvPr/>
        </p:nvSpPr>
        <p:spPr>
          <a:xfrm>
            <a:off x="1951453" y="7947498"/>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6" name="Freeform 6"/>
          <p:cNvSpPr/>
          <p:nvPr/>
        </p:nvSpPr>
        <p:spPr>
          <a:xfrm>
            <a:off x="15407045" y="986223"/>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7" name="Freeform 7"/>
          <p:cNvSpPr/>
          <p:nvPr/>
        </p:nvSpPr>
        <p:spPr>
          <a:xfrm>
            <a:off x="11584731" y="986223"/>
            <a:ext cx="2074287" cy="467657"/>
          </a:xfrm>
          <a:custGeom>
            <a:avLst/>
            <a:gdLst/>
            <a:ahLst/>
            <a:cxnLst/>
            <a:rect l="l" t="t" r="r" b="b"/>
            <a:pathLst>
              <a:path w="2074287" h="467657">
                <a:moveTo>
                  <a:pt x="0" y="0"/>
                </a:moveTo>
                <a:lnTo>
                  <a:pt x="2074287" y="0"/>
                </a:lnTo>
                <a:lnTo>
                  <a:pt x="2074287" y="467658"/>
                </a:lnTo>
                <a:lnTo>
                  <a:pt x="0" y="46765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 name="TextBox 8"/>
          <p:cNvSpPr txBox="1"/>
          <p:nvPr/>
        </p:nvSpPr>
        <p:spPr>
          <a:xfrm>
            <a:off x="2934917" y="2542634"/>
            <a:ext cx="11781664" cy="2162175"/>
          </a:xfrm>
          <a:prstGeom prst="rect">
            <a:avLst/>
          </a:prstGeom>
        </p:spPr>
        <p:txBody>
          <a:bodyPr lIns="0" tIns="0" rIns="0" bIns="0" rtlCol="0" anchor="t">
            <a:spAutoFit/>
          </a:bodyPr>
          <a:lstStyle/>
          <a:p>
            <a:pPr algn="ctr">
              <a:lnSpc>
                <a:spcPts val="16650"/>
              </a:lnSpc>
            </a:pPr>
            <a:endParaRPr/>
          </a:p>
        </p:txBody>
      </p:sp>
      <p:sp>
        <p:nvSpPr>
          <p:cNvPr id="9" name="Freeform 9"/>
          <p:cNvSpPr/>
          <p:nvPr/>
        </p:nvSpPr>
        <p:spPr>
          <a:xfrm>
            <a:off x="2443185" y="2418809"/>
            <a:ext cx="1508667" cy="1514173"/>
          </a:xfrm>
          <a:custGeom>
            <a:avLst/>
            <a:gdLst/>
            <a:ahLst/>
            <a:cxnLst/>
            <a:rect l="l" t="t" r="r" b="b"/>
            <a:pathLst>
              <a:path w="1508667" h="1514173">
                <a:moveTo>
                  <a:pt x="0" y="0"/>
                </a:moveTo>
                <a:lnTo>
                  <a:pt x="1508667" y="0"/>
                </a:lnTo>
                <a:lnTo>
                  <a:pt x="1508667" y="1514173"/>
                </a:lnTo>
                <a:lnTo>
                  <a:pt x="0" y="151417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p:cNvSpPr/>
          <p:nvPr/>
        </p:nvSpPr>
        <p:spPr>
          <a:xfrm>
            <a:off x="13986283" y="7445114"/>
            <a:ext cx="3840123" cy="1813186"/>
          </a:xfrm>
          <a:custGeom>
            <a:avLst/>
            <a:gdLst/>
            <a:ahLst/>
            <a:cxnLst/>
            <a:rect l="l" t="t" r="r" b="b"/>
            <a:pathLst>
              <a:path w="5583150" h="3161459">
                <a:moveTo>
                  <a:pt x="0" y="0"/>
                </a:moveTo>
                <a:lnTo>
                  <a:pt x="5583150" y="0"/>
                </a:lnTo>
                <a:lnTo>
                  <a:pt x="5583150" y="3161459"/>
                </a:lnTo>
                <a:lnTo>
                  <a:pt x="0" y="3161459"/>
                </a:lnTo>
                <a:lnTo>
                  <a:pt x="0" y="0"/>
                </a:lnTo>
                <a:close/>
              </a:path>
            </a:pathLst>
          </a:custGeom>
          <a:blipFill>
            <a:blip r:embed="rId17"/>
            <a:stretch>
              <a:fillRect/>
            </a:stretch>
          </a:blipFill>
        </p:spPr>
        <p:txBody>
          <a:bodyPr/>
          <a:lstStyle/>
          <a:p>
            <a:endParaRPr lang="en-US"/>
          </a:p>
        </p:txBody>
      </p:sp>
      <p:sp>
        <p:nvSpPr>
          <p:cNvPr id="11" name="Freeform 11"/>
          <p:cNvSpPr/>
          <p:nvPr/>
        </p:nvSpPr>
        <p:spPr>
          <a:xfrm>
            <a:off x="12938566" y="4192200"/>
            <a:ext cx="2061568" cy="3105731"/>
          </a:xfrm>
          <a:custGeom>
            <a:avLst/>
            <a:gdLst/>
            <a:ahLst/>
            <a:cxnLst/>
            <a:rect l="l" t="t" r="r" b="b"/>
            <a:pathLst>
              <a:path w="3518409" h="5067831">
                <a:moveTo>
                  <a:pt x="0" y="0"/>
                </a:moveTo>
                <a:lnTo>
                  <a:pt x="3518409" y="0"/>
                </a:lnTo>
                <a:lnTo>
                  <a:pt x="3518409" y="5067831"/>
                </a:lnTo>
                <a:lnTo>
                  <a:pt x="0" y="5067831"/>
                </a:lnTo>
                <a:lnTo>
                  <a:pt x="0" y="0"/>
                </a:lnTo>
                <a:close/>
              </a:path>
            </a:pathLst>
          </a:custGeom>
          <a:blipFill>
            <a:blip r:embed="rId18"/>
            <a:stretch>
              <a:fillRect r="-73100"/>
            </a:stretch>
          </a:blipFill>
        </p:spPr>
        <p:txBody>
          <a:bodyPr/>
          <a:lstStyle/>
          <a:p>
            <a:endParaRPr lang="en-US"/>
          </a:p>
        </p:txBody>
      </p:sp>
      <p:sp>
        <p:nvSpPr>
          <p:cNvPr id="12" name="Freeform 12"/>
          <p:cNvSpPr/>
          <p:nvPr/>
        </p:nvSpPr>
        <p:spPr>
          <a:xfrm>
            <a:off x="14813724" y="4423733"/>
            <a:ext cx="1944116" cy="3178060"/>
          </a:xfrm>
          <a:custGeom>
            <a:avLst/>
            <a:gdLst/>
            <a:ahLst/>
            <a:cxnLst/>
            <a:rect l="l" t="t" r="r" b="b"/>
            <a:pathLst>
              <a:path w="3707767" h="4991512">
                <a:moveTo>
                  <a:pt x="0" y="0"/>
                </a:moveTo>
                <a:lnTo>
                  <a:pt x="3707767" y="0"/>
                </a:lnTo>
                <a:lnTo>
                  <a:pt x="3707767" y="4991512"/>
                </a:lnTo>
                <a:lnTo>
                  <a:pt x="0" y="4991512"/>
                </a:lnTo>
                <a:lnTo>
                  <a:pt x="0" y="0"/>
                </a:lnTo>
                <a:close/>
              </a:path>
            </a:pathLst>
          </a:custGeom>
          <a:blipFill>
            <a:blip r:embed="rId19"/>
            <a:stretch>
              <a:fillRect l="-8071" r="-6963"/>
            </a:stretch>
          </a:blipFill>
        </p:spPr>
        <p:txBody>
          <a:bodyPr/>
          <a:lstStyle/>
          <a:p>
            <a:endParaRPr lang="en-US"/>
          </a:p>
        </p:txBody>
      </p:sp>
      <p:sp>
        <p:nvSpPr>
          <p:cNvPr id="13" name="Freeform 13"/>
          <p:cNvSpPr/>
          <p:nvPr/>
        </p:nvSpPr>
        <p:spPr>
          <a:xfrm>
            <a:off x="9889171" y="3278077"/>
            <a:ext cx="2061568" cy="2565615"/>
          </a:xfrm>
          <a:custGeom>
            <a:avLst/>
            <a:gdLst/>
            <a:ahLst/>
            <a:cxnLst/>
            <a:rect l="l" t="t" r="r" b="b"/>
            <a:pathLst>
              <a:path w="3181889" h="3242689">
                <a:moveTo>
                  <a:pt x="0" y="0"/>
                </a:moveTo>
                <a:lnTo>
                  <a:pt x="3181889" y="0"/>
                </a:lnTo>
                <a:lnTo>
                  <a:pt x="3181889" y="3242690"/>
                </a:lnTo>
                <a:lnTo>
                  <a:pt x="0" y="3242690"/>
                </a:lnTo>
                <a:lnTo>
                  <a:pt x="0" y="0"/>
                </a:lnTo>
                <a:close/>
              </a:path>
            </a:pathLst>
          </a:custGeom>
          <a:blipFill>
            <a:blip r:embed="rId20"/>
            <a:stretch>
              <a:fillRect/>
            </a:stretch>
          </a:blipFill>
        </p:spPr>
        <p:txBody>
          <a:bodyPr/>
          <a:lstStyle/>
          <a:p>
            <a:endParaRPr lang="en-US"/>
          </a:p>
        </p:txBody>
      </p:sp>
      <p:pic>
        <p:nvPicPr>
          <p:cNvPr id="14" name="Picture 14"/>
          <p:cNvPicPr>
            <a:picLocks noChangeAspect="1"/>
          </p:cNvPicPr>
          <p:nvPr/>
        </p:nvPicPr>
        <p:blipFill>
          <a:blip r:embed="rId21"/>
          <a:srcRect/>
          <a:stretch>
            <a:fillRect/>
          </a:stretch>
        </p:blipFill>
        <p:spPr>
          <a:xfrm flipH="1">
            <a:off x="9690857" y="5168515"/>
            <a:ext cx="3516175" cy="2109705"/>
          </a:xfrm>
          <a:prstGeom prst="rect">
            <a:avLst/>
          </a:prstGeom>
        </p:spPr>
      </p:pic>
      <p:sp>
        <p:nvSpPr>
          <p:cNvPr id="15" name="Freeform 15"/>
          <p:cNvSpPr/>
          <p:nvPr/>
        </p:nvSpPr>
        <p:spPr>
          <a:xfrm>
            <a:off x="1354340" y="2575291"/>
            <a:ext cx="6259881" cy="5696491"/>
          </a:xfrm>
          <a:custGeom>
            <a:avLst/>
            <a:gdLst/>
            <a:ahLst/>
            <a:cxnLst/>
            <a:rect l="l" t="t" r="r" b="b"/>
            <a:pathLst>
              <a:path w="6259881" h="5696491">
                <a:moveTo>
                  <a:pt x="0" y="0"/>
                </a:moveTo>
                <a:lnTo>
                  <a:pt x="6259881" y="0"/>
                </a:lnTo>
                <a:lnTo>
                  <a:pt x="6259881" y="5696491"/>
                </a:lnTo>
                <a:lnTo>
                  <a:pt x="0" y="5696491"/>
                </a:lnTo>
                <a:lnTo>
                  <a:pt x="0" y="0"/>
                </a:lnTo>
                <a:close/>
              </a:path>
            </a:pathLst>
          </a:custGeom>
          <a:blipFill>
            <a:blip r:embed="rId22"/>
            <a:stretch>
              <a:fillRect/>
            </a:stretch>
          </a:blipFill>
        </p:spPr>
        <p:txBody>
          <a:bodyPr/>
          <a:lstStyle/>
          <a:p>
            <a:endParaRPr lang="en-US"/>
          </a:p>
        </p:txBody>
      </p:sp>
      <p:sp>
        <p:nvSpPr>
          <p:cNvPr id="16" name="TextBox 16"/>
          <p:cNvSpPr txBox="1"/>
          <p:nvPr/>
        </p:nvSpPr>
        <p:spPr>
          <a:xfrm>
            <a:off x="7295034" y="1825595"/>
            <a:ext cx="11781664" cy="1761829"/>
          </a:xfrm>
          <a:prstGeom prst="rect">
            <a:avLst/>
          </a:prstGeom>
        </p:spPr>
        <p:txBody>
          <a:bodyPr lIns="0" tIns="0" rIns="0" bIns="0" rtlCol="0" anchor="t">
            <a:spAutoFit/>
          </a:bodyPr>
          <a:lstStyle/>
          <a:p>
            <a:pPr algn="ctr">
              <a:lnSpc>
                <a:spcPts val="7279"/>
              </a:lnSpc>
            </a:pPr>
            <a:r>
              <a:rPr lang="en-US" sz="4000" b="1" dirty="0" err="1">
                <a:solidFill>
                  <a:srgbClr val="FF1900"/>
                </a:solidFill>
                <a:latin typeface="DejaVu Serif Bold"/>
                <a:ea typeface="DejaVu Serif Bold"/>
                <a:cs typeface="DejaVu Serif Bold"/>
                <a:sym typeface="DejaVu Serif Bold"/>
              </a:rPr>
              <a:t>Truyện</a:t>
            </a:r>
            <a:r>
              <a:rPr lang="en-US" sz="4000" b="1" dirty="0">
                <a:solidFill>
                  <a:srgbClr val="FF1900"/>
                </a:solidFill>
                <a:latin typeface="DejaVu Serif Bold"/>
                <a:ea typeface="DejaVu Serif Bold"/>
                <a:cs typeface="DejaVu Serif Bold"/>
                <a:sym typeface="DejaVu Serif Bold"/>
              </a:rPr>
              <a:t>: </a:t>
            </a:r>
            <a:r>
              <a:rPr lang="en-US" sz="4000" b="1" dirty="0" err="1">
                <a:solidFill>
                  <a:srgbClr val="FF1900"/>
                </a:solidFill>
                <a:latin typeface="DejaVu Serif Bold"/>
                <a:ea typeface="DejaVu Serif Bold"/>
                <a:cs typeface="DejaVu Serif Bold"/>
                <a:sym typeface="DejaVu Serif Bold"/>
              </a:rPr>
              <a:t>Vì</a:t>
            </a:r>
            <a:r>
              <a:rPr lang="en-US" sz="4000" b="1" dirty="0">
                <a:solidFill>
                  <a:srgbClr val="FF1900"/>
                </a:solidFill>
                <a:latin typeface="DejaVu Serif Bold"/>
                <a:ea typeface="DejaVu Serif Bold"/>
                <a:cs typeface="DejaVu Serif Bold"/>
                <a:sym typeface="DejaVu Serif Bold"/>
              </a:rPr>
              <a:t> </a:t>
            </a:r>
            <a:r>
              <a:rPr lang="en-US" sz="4000" b="1" dirty="0" err="1">
                <a:solidFill>
                  <a:srgbClr val="FF1900"/>
                </a:solidFill>
                <a:latin typeface="DejaVu Serif Bold"/>
                <a:ea typeface="DejaVu Serif Bold"/>
                <a:cs typeface="DejaVu Serif Bold"/>
                <a:sym typeface="DejaVu Serif Bold"/>
              </a:rPr>
              <a:t>sao</a:t>
            </a:r>
            <a:r>
              <a:rPr lang="en-US" sz="4000" b="1" dirty="0">
                <a:solidFill>
                  <a:srgbClr val="FF1900"/>
                </a:solidFill>
                <a:latin typeface="DejaVu Serif Bold"/>
                <a:ea typeface="DejaVu Serif Bold"/>
                <a:cs typeface="DejaVu Serif Bold"/>
                <a:sym typeface="DejaVu Serif Bold"/>
              </a:rPr>
              <a:t> </a:t>
            </a:r>
            <a:r>
              <a:rPr lang="en-US" sz="4000" b="1" dirty="0" err="1">
                <a:solidFill>
                  <a:srgbClr val="FF1900"/>
                </a:solidFill>
                <a:latin typeface="DejaVu Serif Bold"/>
                <a:ea typeface="DejaVu Serif Bold"/>
                <a:cs typeface="DejaVu Serif Bold"/>
                <a:sym typeface="DejaVu Serif Bold"/>
              </a:rPr>
              <a:t>thỏ</a:t>
            </a:r>
            <a:r>
              <a:rPr lang="en-US" sz="4000" b="1" dirty="0">
                <a:solidFill>
                  <a:srgbClr val="FF1900"/>
                </a:solidFill>
                <a:latin typeface="DejaVu Serif Bold"/>
                <a:ea typeface="DejaVu Serif Bold"/>
                <a:cs typeface="DejaVu Serif Bold"/>
                <a:sym typeface="DejaVu Serif Bold"/>
              </a:rPr>
              <a:t> </a:t>
            </a:r>
            <a:r>
              <a:rPr lang="en-US" sz="4000" b="1" dirty="0" err="1">
                <a:solidFill>
                  <a:srgbClr val="FF1900"/>
                </a:solidFill>
                <a:latin typeface="DejaVu Serif Bold"/>
                <a:ea typeface="DejaVu Serif Bold"/>
                <a:cs typeface="DejaVu Serif Bold"/>
                <a:sym typeface="DejaVu Serif Bold"/>
              </a:rPr>
              <a:t>cụt</a:t>
            </a:r>
            <a:r>
              <a:rPr lang="en-US" sz="4000" b="1" dirty="0">
                <a:solidFill>
                  <a:srgbClr val="FF1900"/>
                </a:solidFill>
                <a:latin typeface="DejaVu Serif Bold"/>
                <a:ea typeface="DejaVu Serif Bold"/>
                <a:cs typeface="DejaVu Serif Bold"/>
                <a:sym typeface="DejaVu Serif Bold"/>
              </a:rPr>
              <a:t> </a:t>
            </a:r>
          </a:p>
          <a:p>
            <a:pPr algn="ctr">
              <a:lnSpc>
                <a:spcPts val="7279"/>
              </a:lnSpc>
            </a:pPr>
            <a:r>
              <a:rPr lang="en-US" sz="4000" b="1" dirty="0" err="1">
                <a:solidFill>
                  <a:srgbClr val="FF1900"/>
                </a:solidFill>
                <a:latin typeface="DejaVu Serif Bold"/>
                <a:ea typeface="DejaVu Serif Bold"/>
                <a:cs typeface="DejaVu Serif Bold"/>
                <a:sym typeface="DejaVu Serif Bold"/>
              </a:rPr>
              <a:t>đuôi</a:t>
            </a:r>
            <a:endParaRPr lang="en-US" sz="4000" b="1" dirty="0">
              <a:solidFill>
                <a:srgbClr val="FF1900"/>
              </a:solidFill>
              <a:latin typeface="DejaVu Serif Bold"/>
              <a:ea typeface="DejaVu Serif Bold"/>
              <a:cs typeface="DejaVu Serif Bold"/>
              <a:sym typeface="DejaVu Serif Bold"/>
            </a:endParaRPr>
          </a:p>
        </p:txBody>
      </p:sp>
      <p:sp>
        <p:nvSpPr>
          <p:cNvPr id="17" name="TextBox 17"/>
          <p:cNvSpPr txBox="1"/>
          <p:nvPr/>
        </p:nvSpPr>
        <p:spPr>
          <a:xfrm>
            <a:off x="7253563" y="7621120"/>
            <a:ext cx="11781664" cy="794769"/>
          </a:xfrm>
          <a:prstGeom prst="rect">
            <a:avLst/>
          </a:prstGeom>
        </p:spPr>
        <p:txBody>
          <a:bodyPr lIns="0" tIns="0" rIns="0" bIns="0" rtlCol="0" anchor="t">
            <a:spAutoFit/>
          </a:bodyPr>
          <a:lstStyle/>
          <a:p>
            <a:pPr algn="ctr">
              <a:lnSpc>
                <a:spcPts val="7279"/>
              </a:lnSpc>
            </a:pPr>
            <a:r>
              <a:rPr lang="en-US" sz="3000" b="1" dirty="0">
                <a:solidFill>
                  <a:srgbClr val="000000"/>
                </a:solidFill>
                <a:latin typeface="DejaVu Serif Bold"/>
                <a:ea typeface="DejaVu Serif Bold"/>
                <a:cs typeface="DejaVu Serif Bold"/>
                <a:sym typeface="DejaVu Serif Bold"/>
              </a:rPr>
              <a:t>GV: Trịnh Thị </a:t>
            </a:r>
            <a:r>
              <a:rPr lang="en-US" sz="3000" b="1" dirty="0" err="1">
                <a:solidFill>
                  <a:srgbClr val="000000"/>
                </a:solidFill>
                <a:latin typeface="DejaVu Serif Bold"/>
                <a:ea typeface="DejaVu Serif Bold"/>
                <a:cs typeface="DejaVu Serif Bold"/>
                <a:sym typeface="DejaVu Serif Bold"/>
              </a:rPr>
              <a:t>Nguyệt</a:t>
            </a:r>
            <a:endParaRPr lang="en-US" sz="3000" b="1" dirty="0">
              <a:solidFill>
                <a:srgbClr val="000000"/>
              </a:solidFill>
              <a:latin typeface="DejaVu Serif Bold"/>
              <a:ea typeface="DejaVu Serif Bold"/>
              <a:cs typeface="DejaVu Serif Bold"/>
              <a:sym typeface="DejaVu Serif Bold"/>
            </a:endParaRPr>
          </a:p>
        </p:txBody>
      </p:sp>
      <p:sp>
        <p:nvSpPr>
          <p:cNvPr id="18" name="TextBox 18"/>
          <p:cNvSpPr txBox="1"/>
          <p:nvPr/>
        </p:nvSpPr>
        <p:spPr>
          <a:xfrm>
            <a:off x="7614221" y="864205"/>
            <a:ext cx="11396345" cy="1579880"/>
          </a:xfrm>
          <a:prstGeom prst="rect">
            <a:avLst/>
          </a:prstGeom>
        </p:spPr>
        <p:txBody>
          <a:bodyPr lIns="0" tIns="0" rIns="0" bIns="0" rtlCol="0" anchor="t">
            <a:prstTxWarp prst="textArchUp">
              <a:avLst/>
            </a:prstTxWarp>
            <a:spAutoFit/>
          </a:bodyPr>
          <a:lstStyle/>
          <a:p>
            <a:pPr algn="ctr">
              <a:lnSpc>
                <a:spcPts val="7279"/>
              </a:lnSpc>
            </a:pPr>
            <a:r>
              <a:rPr lang="en-US" sz="3000" b="1" dirty="0">
                <a:solidFill>
                  <a:srgbClr val="15130D"/>
                </a:solidFill>
                <a:latin typeface="DejaVu Serif Bold"/>
                <a:ea typeface="DejaVu Serif Bold"/>
                <a:cs typeface="DejaVu Serif Bold"/>
                <a:sym typeface="DejaVu Serif Bold"/>
              </a:rPr>
              <a:t>Trường </a:t>
            </a:r>
            <a:r>
              <a:rPr lang="en-US" sz="3000" b="1" dirty="0" err="1">
                <a:solidFill>
                  <a:srgbClr val="15130D"/>
                </a:solidFill>
                <a:latin typeface="DejaVu Serif Bold"/>
                <a:ea typeface="DejaVu Serif Bold"/>
                <a:cs typeface="DejaVu Serif Bold"/>
                <a:sym typeface="DejaVu Serif Bold"/>
              </a:rPr>
              <a:t>mầm</a:t>
            </a:r>
            <a:r>
              <a:rPr lang="en-US" sz="3000" b="1" dirty="0">
                <a:solidFill>
                  <a:srgbClr val="15130D"/>
                </a:solidFill>
                <a:latin typeface="DejaVu Serif Bold"/>
                <a:ea typeface="DejaVu Serif Bold"/>
                <a:cs typeface="DejaVu Serif Bold"/>
                <a:sym typeface="DejaVu Serif Bold"/>
              </a:rPr>
              <a:t> non Quang </a:t>
            </a:r>
            <a:r>
              <a:rPr lang="en-US" sz="3000" b="1" dirty="0" err="1">
                <a:solidFill>
                  <a:srgbClr val="15130D"/>
                </a:solidFill>
                <a:latin typeface="DejaVu Serif Bold"/>
                <a:ea typeface="DejaVu Serif Bold"/>
                <a:cs typeface="DejaVu Serif Bold"/>
                <a:sym typeface="DejaVu Serif Bold"/>
              </a:rPr>
              <a:t>Hưng</a:t>
            </a:r>
            <a:endParaRPr lang="en-US" sz="3000" b="1" dirty="0">
              <a:solidFill>
                <a:srgbClr val="15130D"/>
              </a:solidFill>
              <a:latin typeface="DejaVu Serif Bold"/>
              <a:ea typeface="DejaVu Serif Bold"/>
              <a:cs typeface="DejaVu Serif Bold"/>
              <a:sym typeface="DejaVu Serif Bold"/>
            </a:endParaRPr>
          </a:p>
        </p:txBody>
      </p:sp>
      <p:pic>
        <p:nvPicPr>
          <p:cNvPr id="19" name="Vì sao thỏ cụt đuôi">
            <a:hlinkClick r:id="" action="ppaction://media"/>
            <a:extLst>
              <a:ext uri="{FF2B5EF4-FFF2-40B4-BE49-F238E27FC236}">
                <a16:creationId xmlns:a16="http://schemas.microsoft.com/office/drawing/2014/main" id="{E508D0B0-4ADF-CC24-5DD5-83B728824A86}"/>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487363" y="9075672"/>
            <a:ext cx="487363" cy="487363"/>
          </a:xfrm>
          <a:prstGeom prst="rect">
            <a:avLst/>
          </a:prstGeom>
        </p:spPr>
      </p:pic>
      <p:pic>
        <p:nvPicPr>
          <p:cNvPr id="20" name="Nhạc nền kể truyện mầm non">
            <a:hlinkClick r:id="" action="ppaction://media"/>
            <a:extLst>
              <a:ext uri="{FF2B5EF4-FFF2-40B4-BE49-F238E27FC236}">
                <a16:creationId xmlns:a16="http://schemas.microsoft.com/office/drawing/2014/main" id="{92290A71-E677-B7E8-F804-26C9AF07EDBD}"/>
              </a:ext>
            </a:extLst>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471034" y="7864344"/>
            <a:ext cx="487363" cy="48736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6341" numSld="999">
                <p:cTn id="10" repeatCount="indefinite" fill="hold" display="0">
                  <p:stCondLst>
                    <p:cond delay="indefinite"/>
                  </p:stCondLst>
                  <p:endCondLst>
                    <p:cond evt="onStopAudio" delay="0">
                      <p:tgtEl>
                        <p:sldTgt/>
                      </p:tgtEl>
                    </p:cond>
                  </p:endCondLst>
                </p:cTn>
                <p:tgtEl>
                  <p:spTgt spid="19"/>
                </p:tgtEl>
              </p:cMediaNode>
            </p:audio>
            <p:audio>
              <p:cMediaNode vol="15854" numSld="999" showWhenStopped="0">
                <p:cTn id="11"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249804" y="324087"/>
            <a:ext cx="17788392" cy="9638827"/>
          </a:xfrm>
          <a:custGeom>
            <a:avLst/>
            <a:gdLst/>
            <a:ahLst/>
            <a:cxnLst/>
            <a:rect l="l" t="t" r="r" b="b"/>
            <a:pathLst>
              <a:path w="17788392" h="9638827">
                <a:moveTo>
                  <a:pt x="0" y="0"/>
                </a:moveTo>
                <a:lnTo>
                  <a:pt x="17788392" y="0"/>
                </a:lnTo>
                <a:lnTo>
                  <a:pt x="17788392" y="9638826"/>
                </a:lnTo>
                <a:lnTo>
                  <a:pt x="0" y="96388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82906" y="813617"/>
            <a:ext cx="7910713" cy="7107574"/>
          </a:xfrm>
          <a:custGeom>
            <a:avLst/>
            <a:gdLst/>
            <a:ahLst/>
            <a:cxnLst/>
            <a:rect l="l" t="t" r="r" b="b"/>
            <a:pathLst>
              <a:path w="7910713" h="7107574">
                <a:moveTo>
                  <a:pt x="0" y="0"/>
                </a:moveTo>
                <a:lnTo>
                  <a:pt x="7910713" y="0"/>
                </a:lnTo>
                <a:lnTo>
                  <a:pt x="7910713" y="7107575"/>
                </a:lnTo>
                <a:lnTo>
                  <a:pt x="0" y="7107575"/>
                </a:lnTo>
                <a:lnTo>
                  <a:pt x="0" y="0"/>
                </a:lnTo>
                <a:close/>
              </a:path>
            </a:pathLst>
          </a:custGeom>
          <a:blipFill>
            <a:blip r:embed="rId5"/>
            <a:stretch>
              <a:fillRect l="-61699" t="-18874" r="-30742"/>
            </a:stretch>
          </a:blipFill>
        </p:spPr>
        <p:txBody>
          <a:bodyPr/>
          <a:lstStyle/>
          <a:p>
            <a:endParaRPr lang="en-US"/>
          </a:p>
        </p:txBody>
      </p:sp>
      <p:sp>
        <p:nvSpPr>
          <p:cNvPr id="5" name="Freeform 5"/>
          <p:cNvSpPr/>
          <p:nvPr/>
        </p:nvSpPr>
        <p:spPr>
          <a:xfrm>
            <a:off x="582906" y="3840899"/>
            <a:ext cx="2559113" cy="2608013"/>
          </a:xfrm>
          <a:custGeom>
            <a:avLst/>
            <a:gdLst/>
            <a:ahLst/>
            <a:cxnLst/>
            <a:rect l="l" t="t" r="r" b="b"/>
            <a:pathLst>
              <a:path w="2559113" h="2608013">
                <a:moveTo>
                  <a:pt x="0" y="0"/>
                </a:moveTo>
                <a:lnTo>
                  <a:pt x="2559113" y="0"/>
                </a:lnTo>
                <a:lnTo>
                  <a:pt x="2559113" y="2608013"/>
                </a:lnTo>
                <a:lnTo>
                  <a:pt x="0" y="2608013"/>
                </a:lnTo>
                <a:lnTo>
                  <a:pt x="0" y="0"/>
                </a:lnTo>
                <a:close/>
              </a:path>
            </a:pathLst>
          </a:custGeom>
          <a:blipFill>
            <a:blip r:embed="rId6"/>
            <a:stretch>
              <a:fillRect/>
            </a:stretch>
          </a:blipFill>
        </p:spPr>
        <p:txBody>
          <a:bodyPr/>
          <a:lstStyle/>
          <a:p>
            <a:endParaRPr lang="en-US"/>
          </a:p>
        </p:txBody>
      </p:sp>
      <p:pic>
        <p:nvPicPr>
          <p:cNvPr id="6" name="Picture 6"/>
          <p:cNvPicPr>
            <a:picLocks noChangeAspect="1"/>
          </p:cNvPicPr>
          <p:nvPr/>
        </p:nvPicPr>
        <p:blipFill>
          <a:blip r:embed="rId7"/>
          <a:srcRect/>
          <a:stretch>
            <a:fillRect/>
          </a:stretch>
        </p:blipFill>
        <p:spPr>
          <a:xfrm>
            <a:off x="970129" y="3840899"/>
            <a:ext cx="2195148" cy="2140269"/>
          </a:xfrm>
          <a:prstGeom prst="rect">
            <a:avLst/>
          </a:prstGeom>
        </p:spPr>
      </p:pic>
      <p:pic>
        <p:nvPicPr>
          <p:cNvPr id="7" name="Picture 7"/>
          <p:cNvPicPr>
            <a:picLocks noChangeAspect="1"/>
          </p:cNvPicPr>
          <p:nvPr/>
        </p:nvPicPr>
        <p:blipFill>
          <a:blip r:embed="rId8"/>
          <a:srcRect/>
          <a:stretch>
            <a:fillRect/>
          </a:stretch>
        </p:blipFill>
        <p:spPr>
          <a:xfrm>
            <a:off x="2423035" y="3703675"/>
            <a:ext cx="1437969" cy="2084013"/>
          </a:xfrm>
          <a:prstGeom prst="rect">
            <a:avLst/>
          </a:prstGeom>
        </p:spPr>
      </p:pic>
      <p:pic>
        <p:nvPicPr>
          <p:cNvPr id="8" name="Picture 8"/>
          <p:cNvPicPr>
            <a:picLocks noChangeAspect="1"/>
          </p:cNvPicPr>
          <p:nvPr/>
        </p:nvPicPr>
        <p:blipFill>
          <a:blip r:embed="rId9"/>
          <a:srcRect/>
          <a:stretch>
            <a:fillRect/>
          </a:stretch>
        </p:blipFill>
        <p:spPr>
          <a:xfrm>
            <a:off x="970129" y="2348563"/>
            <a:ext cx="1637518" cy="1707766"/>
          </a:xfrm>
          <a:prstGeom prst="rect">
            <a:avLst/>
          </a:prstGeom>
        </p:spPr>
      </p:pic>
      <p:sp>
        <p:nvSpPr>
          <p:cNvPr id="9" name="Freeform 9"/>
          <p:cNvSpPr/>
          <p:nvPr/>
        </p:nvSpPr>
        <p:spPr>
          <a:xfrm>
            <a:off x="3421238" y="3086100"/>
            <a:ext cx="5302223" cy="4412012"/>
          </a:xfrm>
          <a:custGeom>
            <a:avLst/>
            <a:gdLst/>
            <a:ahLst/>
            <a:cxnLst/>
            <a:rect l="l" t="t" r="r" b="b"/>
            <a:pathLst>
              <a:path w="5302223" h="4412012">
                <a:moveTo>
                  <a:pt x="0" y="0"/>
                </a:moveTo>
                <a:lnTo>
                  <a:pt x="5302223" y="0"/>
                </a:lnTo>
                <a:lnTo>
                  <a:pt x="5302223" y="4412012"/>
                </a:lnTo>
                <a:lnTo>
                  <a:pt x="0" y="4412012"/>
                </a:lnTo>
                <a:lnTo>
                  <a:pt x="0" y="0"/>
                </a:lnTo>
                <a:close/>
              </a:path>
            </a:pathLst>
          </a:custGeom>
          <a:blipFill>
            <a:blip r:embed="rId10"/>
            <a:stretch>
              <a:fillRect/>
            </a:stretch>
          </a:blipFill>
        </p:spPr>
        <p:txBody>
          <a:bodyPr/>
          <a:lstStyle/>
          <a:p>
            <a:endParaRPr lang="en-US"/>
          </a:p>
        </p:txBody>
      </p:sp>
      <p:sp>
        <p:nvSpPr>
          <p:cNvPr id="10" name="Freeform 10"/>
          <p:cNvSpPr/>
          <p:nvPr/>
        </p:nvSpPr>
        <p:spPr>
          <a:xfrm>
            <a:off x="9976910" y="813617"/>
            <a:ext cx="7910713" cy="7107574"/>
          </a:xfrm>
          <a:custGeom>
            <a:avLst/>
            <a:gdLst/>
            <a:ahLst/>
            <a:cxnLst/>
            <a:rect l="l" t="t" r="r" b="b"/>
            <a:pathLst>
              <a:path w="7910713" h="7107574">
                <a:moveTo>
                  <a:pt x="0" y="0"/>
                </a:moveTo>
                <a:lnTo>
                  <a:pt x="7910713" y="0"/>
                </a:lnTo>
                <a:lnTo>
                  <a:pt x="7910713" y="7107575"/>
                </a:lnTo>
                <a:lnTo>
                  <a:pt x="0" y="7107575"/>
                </a:lnTo>
                <a:lnTo>
                  <a:pt x="0" y="0"/>
                </a:lnTo>
                <a:close/>
              </a:path>
            </a:pathLst>
          </a:custGeom>
          <a:blipFill>
            <a:blip r:embed="rId5"/>
            <a:stretch>
              <a:fillRect l="-61699" t="-18874" r="-30742"/>
            </a:stretch>
          </a:blipFill>
        </p:spPr>
        <p:txBody>
          <a:bodyPr/>
          <a:lstStyle/>
          <a:p>
            <a:endParaRPr lang="en-US"/>
          </a:p>
        </p:txBody>
      </p:sp>
      <p:pic>
        <p:nvPicPr>
          <p:cNvPr id="11" name="Picture 11"/>
          <p:cNvPicPr>
            <a:picLocks noChangeAspect="1"/>
          </p:cNvPicPr>
          <p:nvPr/>
        </p:nvPicPr>
        <p:blipFill>
          <a:blip r:embed="rId7"/>
          <a:srcRect/>
          <a:stretch>
            <a:fillRect/>
          </a:stretch>
        </p:blipFill>
        <p:spPr>
          <a:xfrm>
            <a:off x="10672977" y="3840899"/>
            <a:ext cx="2195148" cy="2140269"/>
          </a:xfrm>
          <a:prstGeom prst="rect">
            <a:avLst/>
          </a:prstGeom>
        </p:spPr>
      </p:pic>
      <p:pic>
        <p:nvPicPr>
          <p:cNvPr id="12" name="Picture 12"/>
          <p:cNvPicPr>
            <a:picLocks noChangeAspect="1"/>
          </p:cNvPicPr>
          <p:nvPr/>
        </p:nvPicPr>
        <p:blipFill>
          <a:blip r:embed="rId8"/>
          <a:srcRect/>
          <a:stretch>
            <a:fillRect/>
          </a:stretch>
        </p:blipFill>
        <p:spPr>
          <a:xfrm>
            <a:off x="9953993" y="4102899"/>
            <a:ext cx="1437969" cy="2084013"/>
          </a:xfrm>
          <a:prstGeom prst="rect">
            <a:avLst/>
          </a:prstGeom>
        </p:spPr>
      </p:pic>
      <p:pic>
        <p:nvPicPr>
          <p:cNvPr id="13" name="Picture 13"/>
          <p:cNvPicPr>
            <a:picLocks noChangeAspect="1"/>
          </p:cNvPicPr>
          <p:nvPr/>
        </p:nvPicPr>
        <p:blipFill>
          <a:blip r:embed="rId8"/>
          <a:srcRect/>
          <a:stretch>
            <a:fillRect/>
          </a:stretch>
        </p:blipFill>
        <p:spPr>
          <a:xfrm>
            <a:off x="10672977" y="3897155"/>
            <a:ext cx="1437969" cy="2084013"/>
          </a:xfrm>
          <a:prstGeom prst="rect">
            <a:avLst/>
          </a:prstGeom>
        </p:spPr>
      </p:pic>
      <p:pic>
        <p:nvPicPr>
          <p:cNvPr id="14" name="Picture 14"/>
          <p:cNvPicPr>
            <a:picLocks noChangeAspect="1"/>
          </p:cNvPicPr>
          <p:nvPr/>
        </p:nvPicPr>
        <p:blipFill>
          <a:blip r:embed="rId9"/>
          <a:srcRect/>
          <a:stretch>
            <a:fillRect/>
          </a:stretch>
        </p:blipFill>
        <p:spPr>
          <a:xfrm>
            <a:off x="10257746" y="2395132"/>
            <a:ext cx="1637518" cy="1707766"/>
          </a:xfrm>
          <a:prstGeom prst="rect">
            <a:avLst/>
          </a:prstGeom>
        </p:spPr>
      </p:pic>
      <p:sp>
        <p:nvSpPr>
          <p:cNvPr id="15" name="Freeform 15"/>
          <p:cNvSpPr/>
          <p:nvPr/>
        </p:nvSpPr>
        <p:spPr>
          <a:xfrm flipH="1">
            <a:off x="10257746" y="3202446"/>
            <a:ext cx="5302223" cy="4412012"/>
          </a:xfrm>
          <a:custGeom>
            <a:avLst/>
            <a:gdLst/>
            <a:ahLst/>
            <a:cxnLst/>
            <a:rect l="l" t="t" r="r" b="b"/>
            <a:pathLst>
              <a:path w="5302223" h="4412012">
                <a:moveTo>
                  <a:pt x="5302223" y="0"/>
                </a:moveTo>
                <a:lnTo>
                  <a:pt x="0" y="0"/>
                </a:lnTo>
                <a:lnTo>
                  <a:pt x="0" y="4412012"/>
                </a:lnTo>
                <a:lnTo>
                  <a:pt x="5302223" y="4412012"/>
                </a:lnTo>
                <a:lnTo>
                  <a:pt x="5302223" y="0"/>
                </a:lnTo>
                <a:close/>
              </a:path>
            </a:pathLst>
          </a:custGeom>
          <a:blipFill>
            <a:blip r:embed="rId11"/>
            <a:stretch>
              <a:fillRect/>
            </a:stretch>
          </a:blipFill>
        </p:spPr>
        <p:txBody>
          <a:bodyPr/>
          <a:lstStyle/>
          <a:p>
            <a:endParaRPr lang="en-US"/>
          </a:p>
        </p:txBody>
      </p:sp>
      <p:sp>
        <p:nvSpPr>
          <p:cNvPr id="16" name="Freeform 16"/>
          <p:cNvSpPr/>
          <p:nvPr/>
        </p:nvSpPr>
        <p:spPr>
          <a:xfrm>
            <a:off x="14792165" y="3768085"/>
            <a:ext cx="3571122" cy="4179208"/>
          </a:xfrm>
          <a:custGeom>
            <a:avLst/>
            <a:gdLst/>
            <a:ahLst/>
            <a:cxnLst/>
            <a:rect l="l" t="t" r="r" b="b"/>
            <a:pathLst>
              <a:path w="3571122" h="4179208">
                <a:moveTo>
                  <a:pt x="0" y="0"/>
                </a:moveTo>
                <a:lnTo>
                  <a:pt x="3571122" y="0"/>
                </a:lnTo>
                <a:lnTo>
                  <a:pt x="3571122" y="4179207"/>
                </a:lnTo>
                <a:lnTo>
                  <a:pt x="0" y="4179207"/>
                </a:lnTo>
                <a:lnTo>
                  <a:pt x="0" y="0"/>
                </a:lnTo>
                <a:close/>
              </a:path>
            </a:pathLst>
          </a:custGeom>
          <a:blipFill>
            <a:blip r:embed="rId12"/>
            <a:stretch>
              <a:fillRect/>
            </a:stretch>
          </a:blipFill>
        </p:spPr>
        <p:txBody>
          <a:bodyPr/>
          <a:lstStyle/>
          <a:p>
            <a:endParaRPr lang="en-US"/>
          </a:p>
        </p:txBody>
      </p:sp>
      <p:sp>
        <p:nvSpPr>
          <p:cNvPr id="17" name="TextBox 17"/>
          <p:cNvSpPr txBox="1"/>
          <p:nvPr/>
        </p:nvSpPr>
        <p:spPr>
          <a:xfrm>
            <a:off x="606164" y="7961061"/>
            <a:ext cx="7887456" cy="2149819"/>
          </a:xfrm>
          <a:prstGeom prst="rect">
            <a:avLst/>
          </a:prstGeom>
        </p:spPr>
        <p:txBody>
          <a:bodyPr lIns="0" tIns="0" rIns="0" bIns="0" rtlCol="0" anchor="t">
            <a:spAutoFit/>
          </a:bodyPr>
          <a:lstStyle/>
          <a:p>
            <a:pPr algn="just">
              <a:lnSpc>
                <a:spcPts val="2466"/>
              </a:lnSpc>
            </a:pPr>
            <a:r>
              <a:rPr lang="en-US" sz="1761" b="1">
                <a:solidFill>
                  <a:srgbClr val="000000"/>
                </a:solidFill>
                <a:latin typeface="DejaVu Serif Bold"/>
                <a:ea typeface="DejaVu Serif Bold"/>
                <a:cs typeface="DejaVu Serif Bold"/>
                <a:sym typeface="DejaVu Serif Bold"/>
              </a:rPr>
              <a:t>     Thỏ và Nhím là đôi bạn rất thân. Thỏ vốn thông minh nhưng nghịch ngợm hay leo trèo nhảy nhót. Nhím hiền lành, chịu khó, tính tình cẩn tận , chắc chắn. Một hôm Thỏ rủ Nhím ra ven rừng chơi. Cạnh rừng có một con đường đất đỏ chạy qua, bên kia là bãi cỏ rộng nhiều hoa thơm, bướm lượn, trông thật thích mắt.</a:t>
            </a:r>
          </a:p>
          <a:p>
            <a:pPr algn="ctr">
              <a:lnSpc>
                <a:spcPts val="2466"/>
              </a:lnSpc>
            </a:pPr>
            <a:endParaRPr lang="en-US" sz="1761" b="1">
              <a:solidFill>
                <a:srgbClr val="000000"/>
              </a:solidFill>
              <a:latin typeface="DejaVu Serif Bold"/>
              <a:ea typeface="DejaVu Serif Bold"/>
              <a:cs typeface="DejaVu Serif Bold"/>
              <a:sym typeface="DejaVu Serif Bold"/>
            </a:endParaRPr>
          </a:p>
        </p:txBody>
      </p:sp>
      <p:sp>
        <p:nvSpPr>
          <p:cNvPr id="18" name="TextBox 18"/>
          <p:cNvSpPr txBox="1"/>
          <p:nvPr/>
        </p:nvSpPr>
        <p:spPr>
          <a:xfrm>
            <a:off x="9953993" y="7873567"/>
            <a:ext cx="7847488" cy="1759183"/>
          </a:xfrm>
          <a:prstGeom prst="rect">
            <a:avLst/>
          </a:prstGeom>
        </p:spPr>
        <p:txBody>
          <a:bodyPr lIns="0" tIns="0" rIns="0" bIns="0" rtlCol="0" anchor="t">
            <a:spAutoFit/>
          </a:bodyPr>
          <a:lstStyle/>
          <a:p>
            <a:pPr algn="just">
              <a:lnSpc>
                <a:spcPts val="2787"/>
              </a:lnSpc>
            </a:pPr>
            <a:r>
              <a:rPr lang="en-US" sz="1990" b="1">
                <a:solidFill>
                  <a:srgbClr val="000000"/>
                </a:solidFill>
                <a:latin typeface="DejaVu Serif Bold"/>
                <a:ea typeface="DejaVu Serif Bold"/>
                <a:cs typeface="DejaVu Serif Bold"/>
                <a:sym typeface="DejaVu Serif Bold"/>
              </a:rPr>
              <a:t>      Thỏ nói với Nhím: “Chúng mình chạy nhanh qua </a:t>
            </a:r>
          </a:p>
          <a:p>
            <a:pPr algn="just">
              <a:lnSpc>
                <a:spcPts val="2787"/>
              </a:lnSpc>
            </a:pPr>
            <a:r>
              <a:rPr lang="en-US" sz="1990" b="1">
                <a:solidFill>
                  <a:srgbClr val="000000"/>
                </a:solidFill>
                <a:latin typeface="DejaVu Serif Bold"/>
                <a:ea typeface="DejaVu Serif Bold"/>
                <a:cs typeface="DejaVu Serif Bold"/>
                <a:sym typeface="DejaVu Serif Bold"/>
              </a:rPr>
              <a:t>đường, sang bên kia tha hồ mà hái hoa, bắt bướm. Vốn </a:t>
            </a:r>
          </a:p>
          <a:p>
            <a:pPr algn="just">
              <a:lnSpc>
                <a:spcPts val="2787"/>
              </a:lnSpc>
            </a:pPr>
            <a:r>
              <a:rPr lang="en-US" sz="1990" b="1">
                <a:solidFill>
                  <a:srgbClr val="000000"/>
                </a:solidFill>
                <a:latin typeface="DejaVu Serif Bold"/>
                <a:ea typeface="DejaVu Serif Bold"/>
                <a:cs typeface="DejaVu Serif Bold"/>
                <a:sym typeface="DejaVu Serif Bold"/>
              </a:rPr>
              <a:t>tính cẩn thận Nhím nói: “Bên kia đường là bãi cỏ </a:t>
            </a:r>
          </a:p>
          <a:p>
            <a:pPr algn="just">
              <a:lnSpc>
                <a:spcPts val="2787"/>
              </a:lnSpc>
            </a:pPr>
            <a:r>
              <a:rPr lang="en-US" sz="1990" b="1">
                <a:solidFill>
                  <a:srgbClr val="000000"/>
                </a:solidFill>
                <a:latin typeface="DejaVu Serif Bold"/>
                <a:ea typeface="DejaVu Serif Bold"/>
                <a:cs typeface="DejaVu Serif Bold"/>
                <a:sym typeface="DejaVu Serif Bold"/>
              </a:rPr>
              <a:t>trống vắng, trên đường lại có ô tô chạy chúng mình </a:t>
            </a:r>
          </a:p>
          <a:p>
            <a:pPr algn="just">
              <a:lnSpc>
                <a:spcPts val="2787"/>
              </a:lnSpc>
            </a:pPr>
            <a:r>
              <a:rPr lang="en-US" sz="1990" b="1">
                <a:solidFill>
                  <a:srgbClr val="000000"/>
                </a:solidFill>
                <a:latin typeface="DejaVu Serif Bold"/>
                <a:ea typeface="DejaVu Serif Bold"/>
                <a:cs typeface="DejaVu Serif Bold"/>
                <a:sym typeface="DejaVu Serif Bold"/>
              </a:rPr>
              <a:t>đứng ngắm hoa cũng được</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2" nodeType="clickEffect">
                                  <p:stCondLst>
                                    <p:cond delay="0"/>
                                  </p:stCondLst>
                                  <p:childTnLst>
                                    <p:animMotion origin="layout" path="M -1.25E-6 -1.85185E-6 L -0.06458 0.00787 " pathEditMode="relative" rAng="0" ptsTypes="AA">
                                      <p:cBhvr>
                                        <p:cTn id="6" dur="2000" fill="hold"/>
                                        <p:tgtEl>
                                          <p:spTgt spid="9"/>
                                        </p:tgtEl>
                                        <p:attrNameLst>
                                          <p:attrName>ppt_x</p:attrName>
                                          <p:attrName>ppt_y</p:attrName>
                                        </p:attrNameLst>
                                      </p:cBhvr>
                                      <p:rCtr x="-3229" y="386"/>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2.77778E-6 -1.60494E-6 L 0.03742 0.01127 " pathEditMode="relative" rAng="0" ptsTypes="AA">
                                      <p:cBhvr>
                                        <p:cTn id="10" dur="2000" fill="hold"/>
                                        <p:tgtEl>
                                          <p:spTgt spid="15"/>
                                        </p:tgtEl>
                                        <p:attrNameLst>
                                          <p:attrName>ppt_x</p:attrName>
                                          <p:attrName>ppt_y</p:attrName>
                                        </p:attrNameLst>
                                      </p:cBhvr>
                                      <p:rCtr x="1866" y="556"/>
                                    </p:animMotion>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decel="50000" fill="hold" grpId="1" nodeType="clickEffect">
                                  <p:stCondLst>
                                    <p:cond delay="0"/>
                                  </p:stCondLst>
                                  <p:childTnLst>
                                    <p:animMotion origin="layout" path="M 0.01892 4.69136E-6 L 0.0138 0.04166 C 0.01276 0.05108 0.0112 0.05648 0.00946 0.05648 C 0.00755 0.05648 0.00608 0.05108 0.00503 0.04166 L 4.16334E-17 4.69136E-6 " pathEditMode="relative" rAng="0" ptsTypes="AAAAA">
                                      <p:cBhvr>
                                        <p:cTn id="14" dur="2000" fill="hold"/>
                                        <p:tgtEl>
                                          <p:spTgt spid="16"/>
                                        </p:tgtEl>
                                        <p:attrNameLst>
                                          <p:attrName>ppt_x</p:attrName>
                                          <p:attrName>ppt_y</p:attrName>
                                        </p:attrNameLst>
                                      </p:cBhvr>
                                      <p:rCtr x="-946" y="28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2" animBg="1"/>
      <p:bldP spid="15" grpId="1" animBg="1"/>
      <p:bldP spid="1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41151" y="265212"/>
            <a:ext cx="17985070" cy="9745398"/>
          </a:xfrm>
          <a:custGeom>
            <a:avLst/>
            <a:gdLst/>
            <a:ahLst/>
            <a:cxnLst/>
            <a:rect l="l" t="t" r="r" b="b"/>
            <a:pathLst>
              <a:path w="17985070" h="9745398">
                <a:moveTo>
                  <a:pt x="0" y="0"/>
                </a:moveTo>
                <a:lnTo>
                  <a:pt x="17985070" y="0"/>
                </a:lnTo>
                <a:lnTo>
                  <a:pt x="17985070" y="9745398"/>
                </a:lnTo>
                <a:lnTo>
                  <a:pt x="0" y="9745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64120" y="599801"/>
            <a:ext cx="7970907" cy="7321390"/>
          </a:xfrm>
          <a:custGeom>
            <a:avLst/>
            <a:gdLst/>
            <a:ahLst/>
            <a:cxnLst/>
            <a:rect l="l" t="t" r="r" b="b"/>
            <a:pathLst>
              <a:path w="7970907" h="7321390">
                <a:moveTo>
                  <a:pt x="0" y="0"/>
                </a:moveTo>
                <a:lnTo>
                  <a:pt x="7970907" y="0"/>
                </a:lnTo>
                <a:lnTo>
                  <a:pt x="7970907" y="7321391"/>
                </a:lnTo>
                <a:lnTo>
                  <a:pt x="0" y="7321391"/>
                </a:lnTo>
                <a:lnTo>
                  <a:pt x="0" y="0"/>
                </a:lnTo>
                <a:close/>
              </a:path>
            </a:pathLst>
          </a:custGeom>
          <a:blipFill>
            <a:blip r:embed="rId5"/>
            <a:stretch>
              <a:fillRect l="-58551" t="-15402" r="-32437"/>
            </a:stretch>
          </a:blipFill>
        </p:spPr>
        <p:txBody>
          <a:bodyPr/>
          <a:lstStyle/>
          <a:p>
            <a:endParaRPr lang="en-US"/>
          </a:p>
        </p:txBody>
      </p:sp>
      <p:sp>
        <p:nvSpPr>
          <p:cNvPr id="5" name="Freeform 5"/>
          <p:cNvSpPr/>
          <p:nvPr/>
        </p:nvSpPr>
        <p:spPr>
          <a:xfrm>
            <a:off x="9881880" y="599801"/>
            <a:ext cx="7910713" cy="7321390"/>
          </a:xfrm>
          <a:custGeom>
            <a:avLst/>
            <a:gdLst/>
            <a:ahLst/>
            <a:cxnLst/>
            <a:rect l="l" t="t" r="r" b="b"/>
            <a:pathLst>
              <a:path w="7910713" h="7321390">
                <a:moveTo>
                  <a:pt x="0" y="0"/>
                </a:moveTo>
                <a:lnTo>
                  <a:pt x="7910713" y="0"/>
                </a:lnTo>
                <a:lnTo>
                  <a:pt x="7910713" y="7321391"/>
                </a:lnTo>
                <a:lnTo>
                  <a:pt x="0" y="7321391"/>
                </a:lnTo>
                <a:lnTo>
                  <a:pt x="0" y="0"/>
                </a:lnTo>
                <a:close/>
              </a:path>
            </a:pathLst>
          </a:custGeom>
          <a:blipFill>
            <a:blip r:embed="rId5"/>
            <a:stretch>
              <a:fillRect l="-61699" t="-15402" r="-30742"/>
            </a:stretch>
          </a:blipFill>
        </p:spPr>
        <p:txBody>
          <a:bodyPr/>
          <a:lstStyle/>
          <a:p>
            <a:endParaRPr lang="en-US"/>
          </a:p>
        </p:txBody>
      </p:sp>
      <p:sp>
        <p:nvSpPr>
          <p:cNvPr id="6" name="Freeform 6"/>
          <p:cNvSpPr/>
          <p:nvPr/>
        </p:nvSpPr>
        <p:spPr>
          <a:xfrm>
            <a:off x="1486675" y="3107039"/>
            <a:ext cx="2081991" cy="2306915"/>
          </a:xfrm>
          <a:custGeom>
            <a:avLst/>
            <a:gdLst/>
            <a:ahLst/>
            <a:cxnLst/>
            <a:rect l="l" t="t" r="r" b="b"/>
            <a:pathLst>
              <a:path w="2081991" h="2306915">
                <a:moveTo>
                  <a:pt x="0" y="0"/>
                </a:moveTo>
                <a:lnTo>
                  <a:pt x="2081991" y="0"/>
                </a:lnTo>
                <a:lnTo>
                  <a:pt x="2081991" y="2306915"/>
                </a:lnTo>
                <a:lnTo>
                  <a:pt x="0" y="2306915"/>
                </a:lnTo>
                <a:lnTo>
                  <a:pt x="0" y="0"/>
                </a:lnTo>
                <a:close/>
              </a:path>
            </a:pathLst>
          </a:custGeom>
          <a:blipFill>
            <a:blip r:embed="rId6"/>
            <a:stretch>
              <a:fillRect/>
            </a:stretch>
          </a:blipFill>
        </p:spPr>
        <p:txBody>
          <a:bodyPr/>
          <a:lstStyle/>
          <a:p>
            <a:endParaRPr lang="en-US"/>
          </a:p>
        </p:txBody>
      </p:sp>
      <p:sp>
        <p:nvSpPr>
          <p:cNvPr id="7" name="Freeform 7"/>
          <p:cNvSpPr/>
          <p:nvPr/>
        </p:nvSpPr>
        <p:spPr>
          <a:xfrm>
            <a:off x="677936" y="4149267"/>
            <a:ext cx="1710355" cy="1977289"/>
          </a:xfrm>
          <a:custGeom>
            <a:avLst/>
            <a:gdLst/>
            <a:ahLst/>
            <a:cxnLst/>
            <a:rect l="l" t="t" r="r" b="b"/>
            <a:pathLst>
              <a:path w="1710355" h="1977289">
                <a:moveTo>
                  <a:pt x="0" y="0"/>
                </a:moveTo>
                <a:lnTo>
                  <a:pt x="1710355" y="0"/>
                </a:lnTo>
                <a:lnTo>
                  <a:pt x="1710355" y="1977288"/>
                </a:lnTo>
                <a:lnTo>
                  <a:pt x="0" y="1977288"/>
                </a:lnTo>
                <a:lnTo>
                  <a:pt x="0" y="0"/>
                </a:lnTo>
                <a:close/>
              </a:path>
            </a:pathLst>
          </a:custGeom>
          <a:blipFill>
            <a:blip r:embed="rId7"/>
            <a:stretch>
              <a:fillRect/>
            </a:stretch>
          </a:blipFill>
        </p:spPr>
        <p:txBody>
          <a:bodyPr/>
          <a:lstStyle/>
          <a:p>
            <a:endParaRPr lang="en-US"/>
          </a:p>
        </p:txBody>
      </p:sp>
      <p:sp>
        <p:nvSpPr>
          <p:cNvPr id="8" name="Freeform 8"/>
          <p:cNvSpPr/>
          <p:nvPr/>
        </p:nvSpPr>
        <p:spPr>
          <a:xfrm>
            <a:off x="10877485" y="3696677"/>
            <a:ext cx="1629267" cy="1717277"/>
          </a:xfrm>
          <a:custGeom>
            <a:avLst/>
            <a:gdLst/>
            <a:ahLst/>
            <a:cxnLst/>
            <a:rect l="l" t="t" r="r" b="b"/>
            <a:pathLst>
              <a:path w="1629267" h="1717277">
                <a:moveTo>
                  <a:pt x="0" y="0"/>
                </a:moveTo>
                <a:lnTo>
                  <a:pt x="1629266" y="0"/>
                </a:lnTo>
                <a:lnTo>
                  <a:pt x="1629266" y="1717277"/>
                </a:lnTo>
                <a:lnTo>
                  <a:pt x="0" y="1717277"/>
                </a:lnTo>
                <a:lnTo>
                  <a:pt x="0" y="0"/>
                </a:lnTo>
                <a:close/>
              </a:path>
            </a:pathLst>
          </a:custGeom>
          <a:blipFill>
            <a:blip r:embed="rId8"/>
            <a:stretch>
              <a:fillRect/>
            </a:stretch>
          </a:blipFill>
        </p:spPr>
        <p:txBody>
          <a:bodyPr/>
          <a:lstStyle/>
          <a:p>
            <a:endParaRPr lang="en-US"/>
          </a:p>
        </p:txBody>
      </p:sp>
      <p:pic>
        <p:nvPicPr>
          <p:cNvPr id="9" name="Picture 9"/>
          <p:cNvPicPr>
            <a:picLocks noChangeAspect="1"/>
          </p:cNvPicPr>
          <p:nvPr/>
        </p:nvPicPr>
        <p:blipFill>
          <a:blip r:embed="rId9"/>
          <a:srcRect/>
          <a:stretch>
            <a:fillRect/>
          </a:stretch>
        </p:blipFill>
        <p:spPr>
          <a:xfrm>
            <a:off x="1486675" y="3107039"/>
            <a:ext cx="1523989" cy="1194478"/>
          </a:xfrm>
          <a:prstGeom prst="rect">
            <a:avLst/>
          </a:prstGeom>
        </p:spPr>
      </p:pic>
      <p:sp>
        <p:nvSpPr>
          <p:cNvPr id="10" name="Freeform 10"/>
          <p:cNvSpPr/>
          <p:nvPr/>
        </p:nvSpPr>
        <p:spPr>
          <a:xfrm>
            <a:off x="4710491" y="2468972"/>
            <a:ext cx="6030944" cy="5018385"/>
          </a:xfrm>
          <a:custGeom>
            <a:avLst/>
            <a:gdLst/>
            <a:ahLst/>
            <a:cxnLst/>
            <a:rect l="l" t="t" r="r" b="b"/>
            <a:pathLst>
              <a:path w="6030944" h="5018385">
                <a:moveTo>
                  <a:pt x="0" y="0"/>
                </a:moveTo>
                <a:lnTo>
                  <a:pt x="6030944" y="0"/>
                </a:lnTo>
                <a:lnTo>
                  <a:pt x="6030944" y="5018385"/>
                </a:lnTo>
                <a:lnTo>
                  <a:pt x="0" y="5018385"/>
                </a:lnTo>
                <a:lnTo>
                  <a:pt x="0" y="0"/>
                </a:lnTo>
                <a:close/>
              </a:path>
            </a:pathLst>
          </a:custGeom>
          <a:blipFill>
            <a:blip r:embed="rId10"/>
            <a:stretch>
              <a:fillRect/>
            </a:stretch>
          </a:blipFill>
        </p:spPr>
        <p:txBody>
          <a:bodyPr/>
          <a:lstStyle/>
          <a:p>
            <a:endParaRPr lang="en-US"/>
          </a:p>
        </p:txBody>
      </p:sp>
      <p:sp>
        <p:nvSpPr>
          <p:cNvPr id="11" name="Freeform 11"/>
          <p:cNvSpPr/>
          <p:nvPr/>
        </p:nvSpPr>
        <p:spPr>
          <a:xfrm rot="705799">
            <a:off x="14207400" y="3107039"/>
            <a:ext cx="4792395" cy="3987781"/>
          </a:xfrm>
          <a:custGeom>
            <a:avLst/>
            <a:gdLst/>
            <a:ahLst/>
            <a:cxnLst/>
            <a:rect l="l" t="t" r="r" b="b"/>
            <a:pathLst>
              <a:path w="4792395" h="3987781">
                <a:moveTo>
                  <a:pt x="0" y="0"/>
                </a:moveTo>
                <a:lnTo>
                  <a:pt x="4792395" y="0"/>
                </a:lnTo>
                <a:lnTo>
                  <a:pt x="4792395" y="3987781"/>
                </a:lnTo>
                <a:lnTo>
                  <a:pt x="0" y="3987781"/>
                </a:lnTo>
                <a:lnTo>
                  <a:pt x="0" y="0"/>
                </a:lnTo>
                <a:close/>
              </a:path>
            </a:pathLst>
          </a:custGeom>
          <a:blipFill>
            <a:blip r:embed="rId10"/>
            <a:stretch>
              <a:fillRect/>
            </a:stretch>
          </a:blipFill>
        </p:spPr>
        <p:txBody>
          <a:bodyPr/>
          <a:lstStyle/>
          <a:p>
            <a:endParaRPr lang="en-US"/>
          </a:p>
        </p:txBody>
      </p:sp>
      <p:sp>
        <p:nvSpPr>
          <p:cNvPr id="12" name="TextBox 12"/>
          <p:cNvSpPr txBox="1"/>
          <p:nvPr/>
        </p:nvSpPr>
        <p:spPr>
          <a:xfrm>
            <a:off x="464120" y="8015695"/>
            <a:ext cx="8241665" cy="780272"/>
          </a:xfrm>
          <a:prstGeom prst="rect">
            <a:avLst/>
          </a:prstGeom>
        </p:spPr>
        <p:txBody>
          <a:bodyPr lIns="0" tIns="0" rIns="0" bIns="0" rtlCol="0" anchor="t">
            <a:spAutoFit/>
          </a:bodyPr>
          <a:lstStyle/>
          <a:p>
            <a:pPr algn="just">
              <a:lnSpc>
                <a:spcPts val="3087"/>
              </a:lnSpc>
            </a:pPr>
            <a:r>
              <a:rPr lang="en-US" sz="2205" b="1">
                <a:solidFill>
                  <a:srgbClr val="000000"/>
                </a:solidFill>
                <a:latin typeface="DejaVu Serif Bold"/>
                <a:ea typeface="DejaVu Serif Bold"/>
                <a:cs typeface="DejaVu Serif Bold"/>
                <a:sym typeface="DejaVu Serif Bold"/>
              </a:rPr>
              <a:t>      Thỏ nghĩ: “bãi cỏ rộng thế tha hồ mà chạy nhảy, </a:t>
            </a:r>
          </a:p>
          <a:p>
            <a:pPr algn="just">
              <a:lnSpc>
                <a:spcPts val="3087"/>
              </a:lnSpc>
            </a:pPr>
            <a:r>
              <a:rPr lang="en-US" sz="2205" b="1">
                <a:solidFill>
                  <a:srgbClr val="000000"/>
                </a:solidFill>
                <a:latin typeface="DejaVu Serif Bold"/>
                <a:ea typeface="DejaVu Serif Bold"/>
                <a:cs typeface="DejaVu Serif Bold"/>
                <a:sym typeface="DejaVu Serif Bold"/>
              </a:rPr>
              <a:t>nếu có gì nguy hiểm thì mình chạy nhanh là được.</a:t>
            </a:r>
          </a:p>
        </p:txBody>
      </p:sp>
      <p:sp>
        <p:nvSpPr>
          <p:cNvPr id="13" name="TextBox 13"/>
          <p:cNvSpPr txBox="1"/>
          <p:nvPr/>
        </p:nvSpPr>
        <p:spPr>
          <a:xfrm>
            <a:off x="9881880" y="7949039"/>
            <a:ext cx="7933694" cy="1636704"/>
          </a:xfrm>
          <a:prstGeom prst="rect">
            <a:avLst/>
          </a:prstGeom>
        </p:spPr>
        <p:txBody>
          <a:bodyPr lIns="0" tIns="0" rIns="0" bIns="0" rtlCol="0" anchor="t">
            <a:spAutoFit/>
          </a:bodyPr>
          <a:lstStyle/>
          <a:p>
            <a:pPr algn="just">
              <a:lnSpc>
                <a:spcPts val="3237"/>
              </a:lnSpc>
            </a:pPr>
            <a:r>
              <a:rPr lang="en-US" sz="2312" b="1">
                <a:solidFill>
                  <a:srgbClr val="000000"/>
                </a:solidFill>
                <a:latin typeface="DejaVu Serif Bold"/>
                <a:ea typeface="DejaVu Serif Bold"/>
                <a:cs typeface="DejaVu Serif Bold"/>
                <a:sym typeface="DejaVu Serif Bold"/>
              </a:rPr>
              <a:t>        Nghĩ rồi, Thỏ chạy băng qua đường. Vừa lúc ấy có một chiếc otô chạy đến. Thấy Thỏ, ôtô vội phanh  két một cái, chú Thỏ bé nhỏ chui tọt vào gầm xe, chiếc đuôi  của nó đã bị  đứt rời ra.</a:t>
            </a:r>
          </a:p>
        </p:txBody>
      </p:sp>
      <p:sp>
        <p:nvSpPr>
          <p:cNvPr id="14" name="Freeform 14"/>
          <p:cNvSpPr/>
          <p:nvPr/>
        </p:nvSpPr>
        <p:spPr>
          <a:xfrm rot="20195289">
            <a:off x="9467256" y="4157746"/>
            <a:ext cx="4961295" cy="3742430"/>
          </a:xfrm>
          <a:custGeom>
            <a:avLst/>
            <a:gdLst/>
            <a:ahLst/>
            <a:cxnLst/>
            <a:rect l="l" t="t" r="r" b="b"/>
            <a:pathLst>
              <a:path w="4961295" h="3742430">
                <a:moveTo>
                  <a:pt x="0" y="0"/>
                </a:moveTo>
                <a:lnTo>
                  <a:pt x="4961294" y="0"/>
                </a:lnTo>
                <a:lnTo>
                  <a:pt x="4961294" y="3742430"/>
                </a:lnTo>
                <a:lnTo>
                  <a:pt x="0" y="3742430"/>
                </a:lnTo>
                <a:lnTo>
                  <a:pt x="0" y="0"/>
                </a:lnTo>
                <a:close/>
              </a:path>
            </a:pathLst>
          </a:custGeom>
          <a:blipFill>
            <a:blip r:embed="rId11"/>
            <a:stretch>
              <a:fillRect/>
            </a:stretch>
          </a:blipFill>
        </p:spPr>
        <p:txBody>
          <a:bodyPr/>
          <a:lstStyle/>
          <a:p>
            <a:endParaRPr lang="en-US"/>
          </a:p>
        </p:txBody>
      </p:sp>
      <p:pic>
        <p:nvPicPr>
          <p:cNvPr id="16" name="Picture 15" descr="A white egg with a black background&#10;&#10;AI-generated content may be incorrect.">
            <a:extLst>
              <a:ext uri="{FF2B5EF4-FFF2-40B4-BE49-F238E27FC236}">
                <a16:creationId xmlns:a16="http://schemas.microsoft.com/office/drawing/2014/main" id="{BE3E2896-6819-4DE5-FB48-BAE1CB64DC9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376323" y="6067882"/>
            <a:ext cx="2061325" cy="160476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38889E-6 3.20988E-6 L 0.06102 -0.03395 " pathEditMode="relative" rAng="0" ptsTypes="AA">
                                      <p:cBhvr>
                                        <p:cTn id="14" dur="2000" fill="hold"/>
                                        <p:tgtEl>
                                          <p:spTgt spid="14"/>
                                        </p:tgtEl>
                                        <p:attrNameLst>
                                          <p:attrName>ppt_x</p:attrName>
                                          <p:attrName>ppt_y</p:attrName>
                                        </p:attrNameLst>
                                      </p:cBhvr>
                                      <p:rCtr x="3047" y="-1698"/>
                                    </p:animMotion>
                                  </p:childTnLst>
                                </p:cTn>
                              </p:par>
                            </p:childTnLst>
                          </p:cTn>
                        </p:par>
                      </p:childTnLst>
                    </p:cTn>
                  </p:par>
                  <p:par>
                    <p:cTn id="15" fill="hold">
                      <p:stCondLst>
                        <p:cond delay="indefinite"/>
                      </p:stCondLst>
                      <p:childTnLst>
                        <p:par>
                          <p:cTn id="16" fill="hold">
                            <p:stCondLst>
                              <p:cond delay="0"/>
                            </p:stCondLst>
                            <p:childTnLst>
                              <p:par>
                                <p:cTn id="17" presetID="50" presetClass="path" presetSubtype="0" accel="50000" decel="50000" fill="hold" grpId="0" nodeType="clickEffect">
                                  <p:stCondLst>
                                    <p:cond delay="0"/>
                                  </p:stCondLst>
                                  <p:childTnLst>
                                    <p:animMotion origin="layout" path="M 6.94444E-7 -3.33333E-6 L -0.08116 -3.33333E-6 C -0.11745 -3.33333E-6 -0.16207 0.00309 -0.16207 0.00571 L -0.16207 0.01158 " pathEditMode="relative" rAng="0" ptsTypes="AAAA">
                                      <p:cBhvr>
                                        <p:cTn id="18" dur="2000" fill="hold"/>
                                        <p:tgtEl>
                                          <p:spTgt spid="11"/>
                                        </p:tgtEl>
                                        <p:attrNameLst>
                                          <p:attrName>ppt_x</p:attrName>
                                          <p:attrName>ppt_y</p:attrName>
                                        </p:attrNameLst>
                                      </p:cBhvr>
                                      <p:rCtr x="-8108" y="571"/>
                                    </p:animMotion>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53366" y="271831"/>
            <a:ext cx="18054429" cy="9782981"/>
          </a:xfrm>
          <a:custGeom>
            <a:avLst/>
            <a:gdLst/>
            <a:ahLst/>
            <a:cxnLst/>
            <a:rect l="l" t="t" r="r" b="b"/>
            <a:pathLst>
              <a:path w="18054429" h="9782981">
                <a:moveTo>
                  <a:pt x="0" y="0"/>
                </a:moveTo>
                <a:lnTo>
                  <a:pt x="18054428" y="0"/>
                </a:lnTo>
                <a:lnTo>
                  <a:pt x="18054428" y="9782981"/>
                </a:lnTo>
                <a:lnTo>
                  <a:pt x="0" y="97829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77311" y="669661"/>
            <a:ext cx="7981985" cy="7321390"/>
          </a:xfrm>
          <a:custGeom>
            <a:avLst/>
            <a:gdLst/>
            <a:ahLst/>
            <a:cxnLst/>
            <a:rect l="l" t="t" r="r" b="b"/>
            <a:pathLst>
              <a:path w="7981985" h="7321390">
                <a:moveTo>
                  <a:pt x="0" y="0"/>
                </a:moveTo>
                <a:lnTo>
                  <a:pt x="7981985" y="0"/>
                </a:lnTo>
                <a:lnTo>
                  <a:pt x="7981985" y="7321390"/>
                </a:lnTo>
                <a:lnTo>
                  <a:pt x="0" y="7321390"/>
                </a:lnTo>
                <a:lnTo>
                  <a:pt x="0" y="0"/>
                </a:lnTo>
                <a:close/>
              </a:path>
            </a:pathLst>
          </a:custGeom>
          <a:blipFill>
            <a:blip r:embed="rId5"/>
            <a:stretch>
              <a:fillRect l="-60255" t="-15402" r="-30468"/>
            </a:stretch>
          </a:blipFill>
        </p:spPr>
        <p:txBody>
          <a:bodyPr/>
          <a:lstStyle/>
          <a:p>
            <a:endParaRPr lang="en-US"/>
          </a:p>
        </p:txBody>
      </p:sp>
      <p:sp>
        <p:nvSpPr>
          <p:cNvPr id="5" name="Freeform 5"/>
          <p:cNvSpPr/>
          <p:nvPr/>
        </p:nvSpPr>
        <p:spPr>
          <a:xfrm>
            <a:off x="9931108" y="669661"/>
            <a:ext cx="7886956" cy="7321390"/>
          </a:xfrm>
          <a:custGeom>
            <a:avLst/>
            <a:gdLst/>
            <a:ahLst/>
            <a:cxnLst/>
            <a:rect l="l" t="t" r="r" b="b"/>
            <a:pathLst>
              <a:path w="7886956" h="7321390">
                <a:moveTo>
                  <a:pt x="0" y="0"/>
                </a:moveTo>
                <a:lnTo>
                  <a:pt x="7886955" y="0"/>
                </a:lnTo>
                <a:lnTo>
                  <a:pt x="7886955" y="7321390"/>
                </a:lnTo>
                <a:lnTo>
                  <a:pt x="0" y="7321390"/>
                </a:lnTo>
                <a:lnTo>
                  <a:pt x="0" y="0"/>
                </a:lnTo>
                <a:close/>
              </a:path>
            </a:pathLst>
          </a:custGeom>
          <a:blipFill>
            <a:blip r:embed="rId5"/>
            <a:stretch>
              <a:fillRect l="-62186" t="-15402" r="-30835"/>
            </a:stretch>
          </a:blipFill>
        </p:spPr>
        <p:txBody>
          <a:bodyPr/>
          <a:lstStyle/>
          <a:p>
            <a:endParaRPr lang="en-US"/>
          </a:p>
        </p:txBody>
      </p:sp>
      <p:pic>
        <p:nvPicPr>
          <p:cNvPr id="6" name="Picture 6"/>
          <p:cNvPicPr>
            <a:picLocks noChangeAspect="1"/>
          </p:cNvPicPr>
          <p:nvPr/>
        </p:nvPicPr>
        <p:blipFill>
          <a:blip r:embed="rId6"/>
          <a:srcRect/>
          <a:stretch>
            <a:fillRect/>
          </a:stretch>
        </p:blipFill>
        <p:spPr>
          <a:xfrm>
            <a:off x="1747925" y="3049843"/>
            <a:ext cx="1923652" cy="2579056"/>
          </a:xfrm>
          <a:prstGeom prst="rect">
            <a:avLst/>
          </a:prstGeom>
        </p:spPr>
      </p:pic>
      <p:pic>
        <p:nvPicPr>
          <p:cNvPr id="7" name="Picture 7"/>
          <p:cNvPicPr>
            <a:picLocks noChangeAspect="1"/>
          </p:cNvPicPr>
          <p:nvPr/>
        </p:nvPicPr>
        <p:blipFill>
          <a:blip r:embed="rId7"/>
          <a:srcRect/>
          <a:stretch>
            <a:fillRect/>
          </a:stretch>
        </p:blipFill>
        <p:spPr>
          <a:xfrm>
            <a:off x="577311" y="3546977"/>
            <a:ext cx="2341229" cy="2595285"/>
          </a:xfrm>
          <a:prstGeom prst="rect">
            <a:avLst/>
          </a:prstGeom>
        </p:spPr>
      </p:pic>
      <p:pic>
        <p:nvPicPr>
          <p:cNvPr id="8" name="Picture 8"/>
          <p:cNvPicPr>
            <a:picLocks noChangeAspect="1"/>
          </p:cNvPicPr>
          <p:nvPr/>
        </p:nvPicPr>
        <p:blipFill>
          <a:blip r:embed="rId8"/>
          <a:srcRect/>
          <a:stretch>
            <a:fillRect/>
          </a:stretch>
        </p:blipFill>
        <p:spPr>
          <a:xfrm>
            <a:off x="10528588" y="3522855"/>
            <a:ext cx="2040931" cy="2455688"/>
          </a:xfrm>
          <a:prstGeom prst="rect">
            <a:avLst/>
          </a:prstGeom>
        </p:spPr>
      </p:pic>
      <p:pic>
        <p:nvPicPr>
          <p:cNvPr id="9" name="Picture 9"/>
          <p:cNvPicPr>
            <a:picLocks noChangeAspect="1"/>
          </p:cNvPicPr>
          <p:nvPr/>
        </p:nvPicPr>
        <p:blipFill>
          <a:blip r:embed="rId9"/>
          <a:srcRect/>
          <a:stretch>
            <a:fillRect/>
          </a:stretch>
        </p:blipFill>
        <p:spPr>
          <a:xfrm>
            <a:off x="9931108" y="3878593"/>
            <a:ext cx="1617945" cy="2529814"/>
          </a:xfrm>
          <a:prstGeom prst="rect">
            <a:avLst/>
          </a:prstGeom>
        </p:spPr>
      </p:pic>
      <p:sp>
        <p:nvSpPr>
          <p:cNvPr id="10" name="Freeform 10"/>
          <p:cNvSpPr/>
          <p:nvPr/>
        </p:nvSpPr>
        <p:spPr>
          <a:xfrm rot="3430015">
            <a:off x="2170460" y="4567027"/>
            <a:ext cx="4441659" cy="3695931"/>
          </a:xfrm>
          <a:custGeom>
            <a:avLst/>
            <a:gdLst/>
            <a:ahLst/>
            <a:cxnLst/>
            <a:rect l="l" t="t" r="r" b="b"/>
            <a:pathLst>
              <a:path w="4441659" h="3695931">
                <a:moveTo>
                  <a:pt x="0" y="0"/>
                </a:moveTo>
                <a:lnTo>
                  <a:pt x="4441658" y="0"/>
                </a:lnTo>
                <a:lnTo>
                  <a:pt x="4441658" y="3695931"/>
                </a:lnTo>
                <a:lnTo>
                  <a:pt x="0" y="3695931"/>
                </a:lnTo>
                <a:lnTo>
                  <a:pt x="0" y="0"/>
                </a:lnTo>
                <a:close/>
              </a:path>
            </a:pathLst>
          </a:custGeom>
          <a:blipFill>
            <a:blip r:embed="rId10"/>
            <a:stretch>
              <a:fillRect/>
            </a:stretch>
          </a:blipFill>
        </p:spPr>
        <p:txBody>
          <a:bodyPr/>
          <a:lstStyle/>
          <a:p>
            <a:endParaRPr lang="en-US"/>
          </a:p>
        </p:txBody>
      </p:sp>
      <p:sp>
        <p:nvSpPr>
          <p:cNvPr id="11" name="TextBox 11"/>
          <p:cNvSpPr txBox="1"/>
          <p:nvPr/>
        </p:nvSpPr>
        <p:spPr>
          <a:xfrm>
            <a:off x="424611" y="8028100"/>
            <a:ext cx="8218805" cy="869950"/>
          </a:xfrm>
          <a:prstGeom prst="rect">
            <a:avLst/>
          </a:prstGeom>
        </p:spPr>
        <p:txBody>
          <a:bodyPr lIns="0" tIns="0" rIns="0" bIns="0" rtlCol="0" anchor="t">
            <a:spAutoFit/>
          </a:bodyPr>
          <a:lstStyle/>
          <a:p>
            <a:pPr algn="l">
              <a:lnSpc>
                <a:spcPts val="3499"/>
              </a:lnSpc>
            </a:pPr>
            <a:r>
              <a:rPr lang="en-US" sz="2499" b="1">
                <a:solidFill>
                  <a:srgbClr val="000000"/>
                </a:solidFill>
                <a:latin typeface="DejaVu Serif Bold"/>
                <a:ea typeface="DejaVu Serif Bold"/>
                <a:cs typeface="DejaVu Serif Bold"/>
                <a:sym typeface="DejaVu Serif Bold"/>
              </a:rPr>
              <a:t>      Thấy Thỏ bị nạn, Nhím vội chạy ra đỡ Thỏ </a:t>
            </a:r>
          </a:p>
          <a:p>
            <a:pPr algn="l">
              <a:lnSpc>
                <a:spcPts val="3499"/>
              </a:lnSpc>
            </a:pPr>
            <a:r>
              <a:rPr lang="en-US" sz="2499" b="1">
                <a:solidFill>
                  <a:srgbClr val="000000"/>
                </a:solidFill>
                <a:latin typeface="DejaVu Serif Bold"/>
                <a:ea typeface="DejaVu Serif Bold"/>
                <a:cs typeface="DejaVu Serif Bold"/>
                <a:sym typeface="DejaVu Serif Bold"/>
              </a:rPr>
              <a:t>vào lề đường.</a:t>
            </a:r>
          </a:p>
        </p:txBody>
      </p:sp>
      <p:sp>
        <p:nvSpPr>
          <p:cNvPr id="12" name="Freeform 12"/>
          <p:cNvSpPr/>
          <p:nvPr/>
        </p:nvSpPr>
        <p:spPr>
          <a:xfrm rot="-1365945">
            <a:off x="135679" y="3996121"/>
            <a:ext cx="5337323" cy="4026078"/>
          </a:xfrm>
          <a:custGeom>
            <a:avLst/>
            <a:gdLst/>
            <a:ahLst/>
            <a:cxnLst/>
            <a:rect l="l" t="t" r="r" b="b"/>
            <a:pathLst>
              <a:path w="5337323" h="4026078">
                <a:moveTo>
                  <a:pt x="0" y="0"/>
                </a:moveTo>
                <a:lnTo>
                  <a:pt x="5337323" y="0"/>
                </a:lnTo>
                <a:lnTo>
                  <a:pt x="5337323" y="4026078"/>
                </a:lnTo>
                <a:lnTo>
                  <a:pt x="0" y="4026078"/>
                </a:lnTo>
                <a:lnTo>
                  <a:pt x="0" y="0"/>
                </a:lnTo>
                <a:close/>
              </a:path>
            </a:pathLst>
          </a:custGeom>
          <a:blipFill>
            <a:blip r:embed="rId11"/>
            <a:stretch>
              <a:fillRect/>
            </a:stretch>
          </a:blipFill>
        </p:spPr>
        <p:txBody>
          <a:bodyPr/>
          <a:lstStyle/>
          <a:p>
            <a:endParaRPr lang="en-US"/>
          </a:p>
        </p:txBody>
      </p:sp>
      <p:sp>
        <p:nvSpPr>
          <p:cNvPr id="13" name="Freeform 13"/>
          <p:cNvSpPr/>
          <p:nvPr/>
        </p:nvSpPr>
        <p:spPr>
          <a:xfrm>
            <a:off x="13836488" y="982684"/>
            <a:ext cx="3981576" cy="5791818"/>
          </a:xfrm>
          <a:custGeom>
            <a:avLst/>
            <a:gdLst/>
            <a:ahLst/>
            <a:cxnLst/>
            <a:rect l="l" t="t" r="r" b="b"/>
            <a:pathLst>
              <a:path w="3981576" h="5791818">
                <a:moveTo>
                  <a:pt x="0" y="0"/>
                </a:moveTo>
                <a:lnTo>
                  <a:pt x="3981575" y="0"/>
                </a:lnTo>
                <a:lnTo>
                  <a:pt x="3981575" y="5791818"/>
                </a:lnTo>
                <a:lnTo>
                  <a:pt x="0" y="5791818"/>
                </a:lnTo>
                <a:lnTo>
                  <a:pt x="0" y="0"/>
                </a:lnTo>
                <a:close/>
              </a:path>
            </a:pathLst>
          </a:custGeom>
          <a:blipFill>
            <a:blip r:embed="rId12"/>
            <a:stretch>
              <a:fillRect r="-60072"/>
            </a:stretch>
          </a:blipFill>
        </p:spPr>
        <p:txBody>
          <a:bodyPr/>
          <a:lstStyle/>
          <a:p>
            <a:endParaRPr lang="en-US"/>
          </a:p>
        </p:txBody>
      </p:sp>
      <p:sp>
        <p:nvSpPr>
          <p:cNvPr id="14" name="Freeform 14"/>
          <p:cNvSpPr/>
          <p:nvPr/>
        </p:nvSpPr>
        <p:spPr>
          <a:xfrm>
            <a:off x="9974746" y="3759959"/>
            <a:ext cx="4366593" cy="3737880"/>
          </a:xfrm>
          <a:custGeom>
            <a:avLst/>
            <a:gdLst/>
            <a:ahLst/>
            <a:cxnLst/>
            <a:rect l="l" t="t" r="r" b="b"/>
            <a:pathLst>
              <a:path w="4662300" h="3975147">
                <a:moveTo>
                  <a:pt x="0" y="0"/>
                </a:moveTo>
                <a:lnTo>
                  <a:pt x="4662300" y="0"/>
                </a:lnTo>
                <a:lnTo>
                  <a:pt x="4662300" y="3975146"/>
                </a:lnTo>
                <a:lnTo>
                  <a:pt x="0" y="3975146"/>
                </a:lnTo>
                <a:lnTo>
                  <a:pt x="0" y="0"/>
                </a:lnTo>
                <a:close/>
              </a:path>
            </a:pathLst>
          </a:custGeom>
          <a:blipFill>
            <a:blip r:embed="rId13"/>
            <a:stretch>
              <a:fillRect/>
            </a:stretch>
          </a:blipFill>
        </p:spPr>
        <p:txBody>
          <a:bodyPr/>
          <a:lstStyle/>
          <a:p>
            <a:endParaRPr lang="en-US"/>
          </a:p>
        </p:txBody>
      </p:sp>
      <p:sp>
        <p:nvSpPr>
          <p:cNvPr id="15" name="Freeform 15"/>
          <p:cNvSpPr/>
          <p:nvPr/>
        </p:nvSpPr>
        <p:spPr>
          <a:xfrm>
            <a:off x="4878046" y="3713220"/>
            <a:ext cx="4444072" cy="4530645"/>
          </a:xfrm>
          <a:custGeom>
            <a:avLst/>
            <a:gdLst/>
            <a:ahLst/>
            <a:cxnLst/>
            <a:rect l="l" t="t" r="r" b="b"/>
            <a:pathLst>
              <a:path w="4444072" h="4530645">
                <a:moveTo>
                  <a:pt x="0" y="0"/>
                </a:moveTo>
                <a:lnTo>
                  <a:pt x="4444072" y="0"/>
                </a:lnTo>
                <a:lnTo>
                  <a:pt x="4444072" y="4530645"/>
                </a:lnTo>
                <a:lnTo>
                  <a:pt x="0" y="4530645"/>
                </a:lnTo>
                <a:lnTo>
                  <a:pt x="0" y="0"/>
                </a:lnTo>
                <a:close/>
              </a:path>
            </a:pathLst>
          </a:custGeom>
          <a:blipFill>
            <a:blip r:embed="rId14"/>
            <a:stretch>
              <a:fillRect/>
            </a:stretch>
          </a:blipFill>
        </p:spPr>
        <p:txBody>
          <a:bodyPr/>
          <a:lstStyle/>
          <a:p>
            <a:endParaRPr lang="en-US"/>
          </a:p>
        </p:txBody>
      </p:sp>
      <p:sp>
        <p:nvSpPr>
          <p:cNvPr id="16" name="TextBox 16"/>
          <p:cNvSpPr txBox="1"/>
          <p:nvPr/>
        </p:nvSpPr>
        <p:spPr>
          <a:xfrm>
            <a:off x="10193206" y="7996350"/>
            <a:ext cx="7510013" cy="1746250"/>
          </a:xfrm>
          <a:prstGeom prst="rect">
            <a:avLst/>
          </a:prstGeom>
        </p:spPr>
        <p:txBody>
          <a:bodyPr lIns="0" tIns="0" rIns="0" bIns="0" rtlCol="0" anchor="t">
            <a:spAutoFit/>
          </a:bodyPr>
          <a:lstStyle/>
          <a:p>
            <a:pPr algn="just">
              <a:lnSpc>
                <a:spcPts val="3499"/>
              </a:lnSpc>
            </a:pPr>
            <a:r>
              <a:rPr lang="en-US" sz="2499" b="1">
                <a:solidFill>
                  <a:srgbClr val="000000"/>
                </a:solidFill>
                <a:latin typeface="DejaVu Serif Bold"/>
                <a:ea typeface="DejaVu Serif Bold"/>
                <a:cs typeface="DejaVu Serif Bold"/>
                <a:sym typeface="DejaVu Serif Bold"/>
              </a:rPr>
              <a:t>      Bị mất đuôi, Thỏ đau đớn, nó ân hận vì đã không nghe lời Nhím, chiếc đuôi của Thỏ còn lại một đọan ngắn ngủi trông thật xấu xí.</a:t>
            </a:r>
          </a:p>
        </p:txBody>
      </p:sp>
      <p:pic>
        <p:nvPicPr>
          <p:cNvPr id="17" name="Picture 9">
            <a:extLst>
              <a:ext uri="{FF2B5EF4-FFF2-40B4-BE49-F238E27FC236}">
                <a16:creationId xmlns:a16="http://schemas.microsoft.com/office/drawing/2014/main" id="{D3397907-EB40-29F2-BB89-180C2FB6AFF3}"/>
              </a:ext>
            </a:extLst>
          </p:cNvPr>
          <p:cNvPicPr>
            <a:picLocks noChangeAspect="1"/>
          </p:cNvPicPr>
          <p:nvPr/>
        </p:nvPicPr>
        <p:blipFill>
          <a:blip r:embed="rId15"/>
          <a:srcRect/>
          <a:stretch>
            <a:fillRect/>
          </a:stretch>
        </p:blipFill>
        <p:spPr>
          <a:xfrm>
            <a:off x="1486675" y="3107039"/>
            <a:ext cx="1523989" cy="1194478"/>
          </a:xfrm>
          <a:prstGeom prst="rect">
            <a:avLst/>
          </a:prstGeom>
        </p:spPr>
      </p:pic>
      <p:pic>
        <p:nvPicPr>
          <p:cNvPr id="18" name="Picture 9">
            <a:extLst>
              <a:ext uri="{FF2B5EF4-FFF2-40B4-BE49-F238E27FC236}">
                <a16:creationId xmlns:a16="http://schemas.microsoft.com/office/drawing/2014/main" id="{C16C58D0-4106-2A1A-5807-9F951120CC2C}"/>
              </a:ext>
            </a:extLst>
          </p:cNvPr>
          <p:cNvPicPr>
            <a:picLocks noChangeAspect="1"/>
          </p:cNvPicPr>
          <p:nvPr/>
        </p:nvPicPr>
        <p:blipFill>
          <a:blip r:embed="rId15"/>
          <a:srcRect/>
          <a:stretch>
            <a:fillRect/>
          </a:stretch>
        </p:blipFill>
        <p:spPr>
          <a:xfrm>
            <a:off x="11059564" y="3458876"/>
            <a:ext cx="1523989" cy="1194478"/>
          </a:xfrm>
          <a:prstGeom prst="rect">
            <a:avLst/>
          </a:prstGeom>
        </p:spPr>
      </p:pic>
      <p:pic>
        <p:nvPicPr>
          <p:cNvPr id="20" name="Picture 19" descr="A white egg with a black background&#10;&#10;AI-generated content may be incorrect.">
            <a:extLst>
              <a:ext uri="{FF2B5EF4-FFF2-40B4-BE49-F238E27FC236}">
                <a16:creationId xmlns:a16="http://schemas.microsoft.com/office/drawing/2014/main" id="{4663DFD3-AA26-2923-4823-59A163449AE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527530" y="5899870"/>
            <a:ext cx="2338061" cy="182020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decel="50000" fill="hold" grpId="0" nodeType="clickEffect">
                                  <p:stCondLst>
                                    <p:cond delay="0"/>
                                  </p:stCondLst>
                                  <p:childTnLst>
                                    <p:animMotion origin="layout" path="M 3.05556E-6 0.0196 L 0.05208 0.04506 C 0.06293 0.05077 0.07925 0.05401 0.09635 0.05401 C 0.1158 0.05401 0.13142 0.05077 0.14227 0.04506 L 0.19444 0.0196 " pathEditMode="relative" rAng="0" ptsTypes="AAAAA">
                                      <p:cBhvr>
                                        <p:cTn id="14" dur="2000" fill="hold"/>
                                        <p:tgtEl>
                                          <p:spTgt spid="14"/>
                                        </p:tgtEl>
                                        <p:attrNameLst>
                                          <p:attrName>ppt_x</p:attrName>
                                          <p:attrName>ppt_y</p:attrName>
                                        </p:attrNameLst>
                                      </p:cBhvr>
                                      <p:rCtr x="9722" y="17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36132" y="261879"/>
            <a:ext cx="18015735" cy="9762015"/>
          </a:xfrm>
          <a:custGeom>
            <a:avLst/>
            <a:gdLst/>
            <a:ahLst/>
            <a:cxnLst/>
            <a:rect l="l" t="t" r="r" b="b"/>
            <a:pathLst>
              <a:path w="18015735" h="9762015">
                <a:moveTo>
                  <a:pt x="0" y="0"/>
                </a:moveTo>
                <a:lnTo>
                  <a:pt x="18015736" y="0"/>
                </a:lnTo>
                <a:lnTo>
                  <a:pt x="18015736" y="9762015"/>
                </a:lnTo>
                <a:lnTo>
                  <a:pt x="0" y="9762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75147" y="782963"/>
            <a:ext cx="8005742" cy="6892492"/>
          </a:xfrm>
          <a:custGeom>
            <a:avLst/>
            <a:gdLst/>
            <a:ahLst/>
            <a:cxnLst/>
            <a:rect l="l" t="t" r="r" b="b"/>
            <a:pathLst>
              <a:path w="8005742" h="6892492">
                <a:moveTo>
                  <a:pt x="0" y="0"/>
                </a:moveTo>
                <a:lnTo>
                  <a:pt x="8005742" y="0"/>
                </a:lnTo>
                <a:lnTo>
                  <a:pt x="8005742" y="6892492"/>
                </a:lnTo>
                <a:lnTo>
                  <a:pt x="0" y="6892492"/>
                </a:lnTo>
                <a:lnTo>
                  <a:pt x="0" y="0"/>
                </a:lnTo>
                <a:close/>
              </a:path>
            </a:pathLst>
          </a:custGeom>
          <a:blipFill>
            <a:blip r:embed="rId5"/>
            <a:stretch>
              <a:fillRect l="-60967" t="-22583" r="-29190"/>
            </a:stretch>
          </a:blipFill>
        </p:spPr>
        <p:txBody>
          <a:bodyPr/>
          <a:lstStyle/>
          <a:p>
            <a:endParaRPr lang="en-US"/>
          </a:p>
        </p:txBody>
      </p:sp>
      <p:grpSp>
        <p:nvGrpSpPr>
          <p:cNvPr id="12" name="Group 11">
            <a:extLst>
              <a:ext uri="{FF2B5EF4-FFF2-40B4-BE49-F238E27FC236}">
                <a16:creationId xmlns:a16="http://schemas.microsoft.com/office/drawing/2014/main" id="{3A0F1DD5-2269-1441-0FC6-6D33B697E224}"/>
              </a:ext>
            </a:extLst>
          </p:cNvPr>
          <p:cNvGrpSpPr/>
          <p:nvPr/>
        </p:nvGrpSpPr>
        <p:grpSpPr>
          <a:xfrm>
            <a:off x="10379353" y="1601269"/>
            <a:ext cx="6799009" cy="6569627"/>
            <a:chOff x="10379353" y="1601269"/>
            <a:chExt cx="6799009" cy="6569627"/>
          </a:xfrm>
        </p:grpSpPr>
        <p:sp>
          <p:nvSpPr>
            <p:cNvPr id="5" name="Freeform 5"/>
            <p:cNvSpPr/>
            <p:nvPr/>
          </p:nvSpPr>
          <p:spPr>
            <a:xfrm>
              <a:off x="13006195" y="1601269"/>
              <a:ext cx="4172167" cy="4114800"/>
            </a:xfrm>
            <a:custGeom>
              <a:avLst/>
              <a:gdLst/>
              <a:ahLst/>
              <a:cxnLst/>
              <a:rect l="l" t="t" r="r" b="b"/>
              <a:pathLst>
                <a:path w="4172167" h="4114800">
                  <a:moveTo>
                    <a:pt x="0" y="0"/>
                  </a:moveTo>
                  <a:lnTo>
                    <a:pt x="4172168" y="0"/>
                  </a:lnTo>
                  <a:lnTo>
                    <a:pt x="417216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0379353" y="3541032"/>
              <a:ext cx="4271050" cy="4629864"/>
            </a:xfrm>
            <a:custGeom>
              <a:avLst/>
              <a:gdLst/>
              <a:ahLst/>
              <a:cxnLst/>
              <a:rect l="l" t="t" r="r" b="b"/>
              <a:pathLst>
                <a:path w="4271050" h="4629864">
                  <a:moveTo>
                    <a:pt x="0" y="0"/>
                  </a:moveTo>
                  <a:lnTo>
                    <a:pt x="4271050" y="0"/>
                  </a:lnTo>
                  <a:lnTo>
                    <a:pt x="4271050" y="4629864"/>
                  </a:lnTo>
                  <a:lnTo>
                    <a:pt x="0" y="4629864"/>
                  </a:lnTo>
                  <a:lnTo>
                    <a:pt x="0" y="0"/>
                  </a:lnTo>
                  <a:close/>
                </a:path>
              </a:pathLst>
            </a:custGeom>
            <a:blipFill>
              <a:blip r:embed="rId8"/>
              <a:stretch>
                <a:fillRect/>
              </a:stretch>
            </a:blipFill>
          </p:spPr>
          <p:txBody>
            <a:bodyPr/>
            <a:lstStyle/>
            <a:p>
              <a:endParaRPr lang="en-US"/>
            </a:p>
          </p:txBody>
        </p:sp>
      </p:grpSp>
      <p:pic>
        <p:nvPicPr>
          <p:cNvPr id="7" name="Picture 7"/>
          <p:cNvPicPr>
            <a:picLocks noChangeAspect="1"/>
          </p:cNvPicPr>
          <p:nvPr/>
        </p:nvPicPr>
        <p:blipFill>
          <a:blip r:embed="rId9"/>
          <a:srcRect/>
          <a:stretch>
            <a:fillRect/>
          </a:stretch>
        </p:blipFill>
        <p:spPr>
          <a:xfrm>
            <a:off x="475147" y="4066627"/>
            <a:ext cx="1605509" cy="2152519"/>
          </a:xfrm>
          <a:prstGeom prst="rect">
            <a:avLst/>
          </a:prstGeom>
        </p:spPr>
      </p:pic>
      <p:pic>
        <p:nvPicPr>
          <p:cNvPr id="8" name="Picture 8"/>
          <p:cNvPicPr>
            <a:picLocks noChangeAspect="1"/>
          </p:cNvPicPr>
          <p:nvPr/>
        </p:nvPicPr>
        <p:blipFill>
          <a:blip r:embed="rId10"/>
          <a:srcRect/>
          <a:stretch>
            <a:fillRect/>
          </a:stretch>
        </p:blipFill>
        <p:spPr>
          <a:xfrm>
            <a:off x="638350" y="4238726"/>
            <a:ext cx="1573989" cy="1233667"/>
          </a:xfrm>
          <a:prstGeom prst="rect">
            <a:avLst/>
          </a:prstGeom>
        </p:spPr>
      </p:pic>
      <p:sp>
        <p:nvSpPr>
          <p:cNvPr id="9" name="Freeform 9"/>
          <p:cNvSpPr/>
          <p:nvPr/>
        </p:nvSpPr>
        <p:spPr>
          <a:xfrm>
            <a:off x="4499314" y="1028700"/>
            <a:ext cx="3981576" cy="5791818"/>
          </a:xfrm>
          <a:custGeom>
            <a:avLst/>
            <a:gdLst/>
            <a:ahLst/>
            <a:cxnLst/>
            <a:rect l="l" t="t" r="r" b="b"/>
            <a:pathLst>
              <a:path w="3981576" h="5791818">
                <a:moveTo>
                  <a:pt x="0" y="0"/>
                </a:moveTo>
                <a:lnTo>
                  <a:pt x="3981575" y="0"/>
                </a:lnTo>
                <a:lnTo>
                  <a:pt x="3981575" y="5791818"/>
                </a:lnTo>
                <a:lnTo>
                  <a:pt x="0" y="5791818"/>
                </a:lnTo>
                <a:lnTo>
                  <a:pt x="0" y="0"/>
                </a:lnTo>
                <a:close/>
              </a:path>
            </a:pathLst>
          </a:custGeom>
          <a:blipFill>
            <a:blip r:embed="rId11"/>
            <a:stretch>
              <a:fillRect r="-60072"/>
            </a:stretch>
          </a:blipFill>
        </p:spPr>
        <p:txBody>
          <a:bodyPr/>
          <a:lstStyle/>
          <a:p>
            <a:endParaRPr lang="en-US"/>
          </a:p>
        </p:txBody>
      </p:sp>
      <p:sp>
        <p:nvSpPr>
          <p:cNvPr id="10" name="Freeform 10"/>
          <p:cNvSpPr/>
          <p:nvPr/>
        </p:nvSpPr>
        <p:spPr>
          <a:xfrm>
            <a:off x="3873259" y="3717792"/>
            <a:ext cx="4440985" cy="3786450"/>
          </a:xfrm>
          <a:custGeom>
            <a:avLst/>
            <a:gdLst/>
            <a:ahLst/>
            <a:cxnLst/>
            <a:rect l="l" t="t" r="r" b="b"/>
            <a:pathLst>
              <a:path w="4440985" h="3786450">
                <a:moveTo>
                  <a:pt x="0" y="0"/>
                </a:moveTo>
                <a:lnTo>
                  <a:pt x="4440985" y="0"/>
                </a:lnTo>
                <a:lnTo>
                  <a:pt x="4440985" y="3786450"/>
                </a:lnTo>
                <a:lnTo>
                  <a:pt x="0" y="3786450"/>
                </a:lnTo>
                <a:lnTo>
                  <a:pt x="0" y="0"/>
                </a:lnTo>
                <a:close/>
              </a:path>
            </a:pathLst>
          </a:custGeom>
          <a:blipFill>
            <a:blip r:embed="rId12"/>
            <a:stretch>
              <a:fillRect/>
            </a:stretch>
          </a:blipFill>
        </p:spPr>
        <p:txBody>
          <a:bodyPr/>
          <a:lstStyle/>
          <a:p>
            <a:endParaRPr lang="en-US"/>
          </a:p>
        </p:txBody>
      </p:sp>
      <p:sp>
        <p:nvSpPr>
          <p:cNvPr id="11" name="TextBox 11"/>
          <p:cNvSpPr txBox="1"/>
          <p:nvPr/>
        </p:nvSpPr>
        <p:spPr>
          <a:xfrm>
            <a:off x="369286" y="7846905"/>
            <a:ext cx="8217464" cy="1504950"/>
          </a:xfrm>
          <a:prstGeom prst="rect">
            <a:avLst/>
          </a:prstGeom>
        </p:spPr>
        <p:txBody>
          <a:bodyPr lIns="0" tIns="0" rIns="0" bIns="0" rtlCol="0" anchor="t">
            <a:spAutoFit/>
          </a:bodyPr>
          <a:lstStyle/>
          <a:p>
            <a:pPr algn="just">
              <a:lnSpc>
                <a:spcPts val="2940"/>
              </a:lnSpc>
            </a:pPr>
            <a:r>
              <a:rPr lang="en-US" sz="2100" b="1">
                <a:solidFill>
                  <a:srgbClr val="000000"/>
                </a:solidFill>
                <a:latin typeface="DejaVu Serif Bold"/>
                <a:ea typeface="DejaVu Serif Bold"/>
                <a:cs typeface="DejaVu Serif Bold"/>
                <a:sym typeface="DejaVu Serif Bold"/>
              </a:rPr>
              <a:t>     Nhím động viên Thỏ: “Từ nay chúng mình cùng phải cẩn thận hơn khi sang đường, phải nhìn sang trái, sang phải, không có xe đến gần mới được qua đường”. Thỏ bẽn lẽn: “Tớ đồng ý”.</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12"/>
                                        </p:tgtEl>
                                        <p:attrNameLst>
                                          <p:attrName>r</p:attrName>
                                        </p:attrNameLst>
                                      </p:cBhvr>
                                    </p:animRot>
                                    <p:animRot by="-240000">
                                      <p:cBhvr>
                                        <p:cTn id="15" dur="200" fill="hold">
                                          <p:stCondLst>
                                            <p:cond delay="200"/>
                                          </p:stCondLst>
                                        </p:cTn>
                                        <p:tgtEl>
                                          <p:spTgt spid="12"/>
                                        </p:tgtEl>
                                        <p:attrNameLst>
                                          <p:attrName>r</p:attrName>
                                        </p:attrNameLst>
                                      </p:cBhvr>
                                    </p:animRot>
                                    <p:animRot by="240000">
                                      <p:cBhvr>
                                        <p:cTn id="16" dur="200" fill="hold">
                                          <p:stCondLst>
                                            <p:cond delay="400"/>
                                          </p:stCondLst>
                                        </p:cTn>
                                        <p:tgtEl>
                                          <p:spTgt spid="12"/>
                                        </p:tgtEl>
                                        <p:attrNameLst>
                                          <p:attrName>r</p:attrName>
                                        </p:attrNameLst>
                                      </p:cBhvr>
                                    </p:animRot>
                                    <p:animRot by="-240000">
                                      <p:cBhvr>
                                        <p:cTn id="17" dur="200" fill="hold">
                                          <p:stCondLst>
                                            <p:cond delay="600"/>
                                          </p:stCondLst>
                                        </p:cTn>
                                        <p:tgtEl>
                                          <p:spTgt spid="12"/>
                                        </p:tgtEl>
                                        <p:attrNameLst>
                                          <p:attrName>r</p:attrName>
                                        </p:attrNameLst>
                                      </p:cBhvr>
                                    </p:animRot>
                                    <p:animRot by="120000">
                                      <p:cBhvr>
                                        <p:cTn id="18"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299858" y="607723"/>
            <a:ext cx="16959442" cy="9071555"/>
          </a:xfrm>
          <a:custGeom>
            <a:avLst/>
            <a:gdLst/>
            <a:ahLst/>
            <a:cxnLst/>
            <a:rect l="l" t="t" r="r" b="b"/>
            <a:pathLst>
              <a:path w="16959442" h="9071555">
                <a:moveTo>
                  <a:pt x="0" y="0"/>
                </a:moveTo>
                <a:lnTo>
                  <a:pt x="16959442" y="0"/>
                </a:lnTo>
                <a:lnTo>
                  <a:pt x="16959442" y="9071554"/>
                </a:lnTo>
                <a:lnTo>
                  <a:pt x="0" y="90715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7018745" y="986223"/>
            <a:ext cx="818005" cy="8272077"/>
          </a:xfrm>
          <a:custGeom>
            <a:avLst/>
            <a:gdLst/>
            <a:ahLst/>
            <a:cxnLst/>
            <a:rect l="l" t="t" r="r" b="b"/>
            <a:pathLst>
              <a:path w="818005" h="8272077">
                <a:moveTo>
                  <a:pt x="0" y="0"/>
                </a:moveTo>
                <a:lnTo>
                  <a:pt x="818005" y="0"/>
                </a:lnTo>
                <a:lnTo>
                  <a:pt x="818005" y="8272077"/>
                </a:lnTo>
                <a:lnTo>
                  <a:pt x="0" y="82720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951453" y="7947498"/>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15407045" y="986223"/>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1584731" y="986223"/>
            <a:ext cx="2074287" cy="467657"/>
          </a:xfrm>
          <a:custGeom>
            <a:avLst/>
            <a:gdLst/>
            <a:ahLst/>
            <a:cxnLst/>
            <a:rect l="l" t="t" r="r" b="b"/>
            <a:pathLst>
              <a:path w="2074287" h="467657">
                <a:moveTo>
                  <a:pt x="0" y="0"/>
                </a:moveTo>
                <a:lnTo>
                  <a:pt x="2074287" y="0"/>
                </a:lnTo>
                <a:lnTo>
                  <a:pt x="2074287" y="467658"/>
                </a:lnTo>
                <a:lnTo>
                  <a:pt x="0" y="4676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TextBox 8"/>
          <p:cNvSpPr txBox="1"/>
          <p:nvPr/>
        </p:nvSpPr>
        <p:spPr>
          <a:xfrm>
            <a:off x="2934917" y="2542634"/>
            <a:ext cx="11781664" cy="2162175"/>
          </a:xfrm>
          <a:prstGeom prst="rect">
            <a:avLst/>
          </a:prstGeom>
        </p:spPr>
        <p:txBody>
          <a:bodyPr lIns="0" tIns="0" rIns="0" bIns="0" rtlCol="0" anchor="t">
            <a:spAutoFit/>
          </a:bodyPr>
          <a:lstStyle/>
          <a:p>
            <a:pPr algn="ctr">
              <a:lnSpc>
                <a:spcPts val="16650"/>
              </a:lnSpc>
            </a:pPr>
            <a:endParaRPr/>
          </a:p>
        </p:txBody>
      </p:sp>
      <p:sp>
        <p:nvSpPr>
          <p:cNvPr id="9" name="Freeform 9"/>
          <p:cNvSpPr/>
          <p:nvPr/>
        </p:nvSpPr>
        <p:spPr>
          <a:xfrm>
            <a:off x="2443185" y="2418809"/>
            <a:ext cx="1508667" cy="1514173"/>
          </a:xfrm>
          <a:custGeom>
            <a:avLst/>
            <a:gdLst/>
            <a:ahLst/>
            <a:cxnLst/>
            <a:rect l="l" t="t" r="r" b="b"/>
            <a:pathLst>
              <a:path w="1508667" h="1514173">
                <a:moveTo>
                  <a:pt x="0" y="0"/>
                </a:moveTo>
                <a:lnTo>
                  <a:pt x="1508667" y="0"/>
                </a:lnTo>
                <a:lnTo>
                  <a:pt x="1508667" y="1514173"/>
                </a:lnTo>
                <a:lnTo>
                  <a:pt x="0" y="151417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Freeform 10"/>
          <p:cNvSpPr/>
          <p:nvPr/>
        </p:nvSpPr>
        <p:spPr>
          <a:xfrm>
            <a:off x="12243257" y="6096841"/>
            <a:ext cx="5583150" cy="3161459"/>
          </a:xfrm>
          <a:custGeom>
            <a:avLst/>
            <a:gdLst/>
            <a:ahLst/>
            <a:cxnLst/>
            <a:rect l="l" t="t" r="r" b="b"/>
            <a:pathLst>
              <a:path w="5583150" h="3161459">
                <a:moveTo>
                  <a:pt x="0" y="0"/>
                </a:moveTo>
                <a:lnTo>
                  <a:pt x="5583150" y="0"/>
                </a:lnTo>
                <a:lnTo>
                  <a:pt x="5583150" y="3161459"/>
                </a:lnTo>
                <a:lnTo>
                  <a:pt x="0" y="3161459"/>
                </a:lnTo>
                <a:lnTo>
                  <a:pt x="0" y="0"/>
                </a:lnTo>
                <a:close/>
              </a:path>
            </a:pathLst>
          </a:custGeom>
          <a:blipFill>
            <a:blip r:embed="rId13"/>
            <a:stretch>
              <a:fillRect/>
            </a:stretch>
          </a:blipFill>
        </p:spPr>
        <p:txBody>
          <a:bodyPr/>
          <a:lstStyle/>
          <a:p>
            <a:endParaRPr lang="en-US"/>
          </a:p>
        </p:txBody>
      </p:sp>
      <p:sp>
        <p:nvSpPr>
          <p:cNvPr id="11" name="Freeform 11"/>
          <p:cNvSpPr/>
          <p:nvPr/>
        </p:nvSpPr>
        <p:spPr>
          <a:xfrm>
            <a:off x="8397667" y="2588346"/>
            <a:ext cx="3518409" cy="5067831"/>
          </a:xfrm>
          <a:custGeom>
            <a:avLst/>
            <a:gdLst/>
            <a:ahLst/>
            <a:cxnLst/>
            <a:rect l="l" t="t" r="r" b="b"/>
            <a:pathLst>
              <a:path w="3518409" h="5067831">
                <a:moveTo>
                  <a:pt x="0" y="0"/>
                </a:moveTo>
                <a:lnTo>
                  <a:pt x="3518409" y="0"/>
                </a:lnTo>
                <a:lnTo>
                  <a:pt x="3518409" y="5067831"/>
                </a:lnTo>
                <a:lnTo>
                  <a:pt x="0" y="5067831"/>
                </a:lnTo>
                <a:lnTo>
                  <a:pt x="0" y="0"/>
                </a:lnTo>
                <a:close/>
              </a:path>
            </a:pathLst>
          </a:custGeom>
          <a:blipFill>
            <a:blip r:embed="rId14"/>
            <a:stretch>
              <a:fillRect r="-73100"/>
            </a:stretch>
          </a:blipFill>
        </p:spPr>
        <p:txBody>
          <a:bodyPr/>
          <a:lstStyle/>
          <a:p>
            <a:endParaRPr lang="en-US"/>
          </a:p>
        </p:txBody>
      </p:sp>
      <p:sp>
        <p:nvSpPr>
          <p:cNvPr id="12" name="Freeform 12"/>
          <p:cNvSpPr/>
          <p:nvPr/>
        </p:nvSpPr>
        <p:spPr>
          <a:xfrm>
            <a:off x="11584731" y="2879667"/>
            <a:ext cx="3707767" cy="4991512"/>
          </a:xfrm>
          <a:custGeom>
            <a:avLst/>
            <a:gdLst/>
            <a:ahLst/>
            <a:cxnLst/>
            <a:rect l="l" t="t" r="r" b="b"/>
            <a:pathLst>
              <a:path w="3707767" h="4991512">
                <a:moveTo>
                  <a:pt x="0" y="0"/>
                </a:moveTo>
                <a:lnTo>
                  <a:pt x="3707767" y="0"/>
                </a:lnTo>
                <a:lnTo>
                  <a:pt x="3707767" y="4991512"/>
                </a:lnTo>
                <a:lnTo>
                  <a:pt x="0" y="4991512"/>
                </a:lnTo>
                <a:lnTo>
                  <a:pt x="0" y="0"/>
                </a:lnTo>
                <a:close/>
              </a:path>
            </a:pathLst>
          </a:custGeom>
          <a:blipFill>
            <a:blip r:embed="rId15"/>
            <a:stretch>
              <a:fillRect l="-8071" r="-6963"/>
            </a:stretch>
          </a:blipFill>
        </p:spPr>
        <p:txBody>
          <a:bodyPr/>
          <a:lstStyle/>
          <a:p>
            <a:endParaRPr lang="en-US"/>
          </a:p>
        </p:txBody>
      </p:sp>
      <p:sp>
        <p:nvSpPr>
          <p:cNvPr id="13" name="Freeform 13"/>
          <p:cNvSpPr/>
          <p:nvPr/>
        </p:nvSpPr>
        <p:spPr>
          <a:xfrm>
            <a:off x="1297803" y="6326153"/>
            <a:ext cx="3181889" cy="3242689"/>
          </a:xfrm>
          <a:custGeom>
            <a:avLst/>
            <a:gdLst/>
            <a:ahLst/>
            <a:cxnLst/>
            <a:rect l="l" t="t" r="r" b="b"/>
            <a:pathLst>
              <a:path w="3181889" h="3242689">
                <a:moveTo>
                  <a:pt x="0" y="0"/>
                </a:moveTo>
                <a:lnTo>
                  <a:pt x="3181889" y="0"/>
                </a:lnTo>
                <a:lnTo>
                  <a:pt x="3181889" y="3242690"/>
                </a:lnTo>
                <a:lnTo>
                  <a:pt x="0" y="3242690"/>
                </a:lnTo>
                <a:lnTo>
                  <a:pt x="0" y="0"/>
                </a:lnTo>
                <a:close/>
              </a:path>
            </a:pathLst>
          </a:custGeom>
          <a:blipFill>
            <a:blip r:embed="rId16"/>
            <a:stretch>
              <a:fillRect/>
            </a:stretch>
          </a:blipFill>
        </p:spPr>
        <p:txBody>
          <a:bodyPr/>
          <a:lstStyle/>
          <a:p>
            <a:endParaRPr lang="en-US"/>
          </a:p>
        </p:txBody>
      </p:sp>
      <p:pic>
        <p:nvPicPr>
          <p:cNvPr id="14" name="Picture 14"/>
          <p:cNvPicPr>
            <a:picLocks noChangeAspect="1"/>
          </p:cNvPicPr>
          <p:nvPr/>
        </p:nvPicPr>
        <p:blipFill>
          <a:blip r:embed="rId17"/>
          <a:srcRect/>
          <a:stretch>
            <a:fillRect/>
          </a:stretch>
        </p:blipFill>
        <p:spPr>
          <a:xfrm flipH="1">
            <a:off x="3197519" y="4386366"/>
            <a:ext cx="4872968" cy="2923781"/>
          </a:xfrm>
          <a:prstGeom prst="rect">
            <a:avLst/>
          </a:prstGeom>
        </p:spPr>
      </p:pic>
      <p:sp>
        <p:nvSpPr>
          <p:cNvPr id="15" name="TextBox 15"/>
          <p:cNvSpPr txBox="1"/>
          <p:nvPr/>
        </p:nvSpPr>
        <p:spPr>
          <a:xfrm>
            <a:off x="3197519" y="2279275"/>
            <a:ext cx="11781664" cy="896620"/>
          </a:xfrm>
          <a:prstGeom prst="rect">
            <a:avLst/>
          </a:prstGeom>
        </p:spPr>
        <p:txBody>
          <a:bodyPr lIns="0" tIns="0" rIns="0" bIns="0" rtlCol="0" anchor="t">
            <a:spAutoFit/>
          </a:bodyPr>
          <a:lstStyle/>
          <a:p>
            <a:pPr algn="ctr">
              <a:lnSpc>
                <a:spcPts val="7279"/>
              </a:lnSpc>
            </a:pPr>
            <a:r>
              <a:rPr lang="en-US" sz="5199" b="1">
                <a:solidFill>
                  <a:srgbClr val="FF1900"/>
                </a:solidFill>
                <a:latin typeface="DejaVu Serif Bold"/>
                <a:ea typeface="DejaVu Serif Bold"/>
                <a:cs typeface="DejaVu Serif Bold"/>
                <a:sym typeface="DejaVu Serif Bold"/>
              </a:rPr>
              <a:t>Truyện: Vì sao thỏ cụt đuôi</a:t>
            </a:r>
          </a:p>
        </p:txBody>
      </p:sp>
      <p:sp>
        <p:nvSpPr>
          <p:cNvPr id="16" name="TextBox 16"/>
          <p:cNvSpPr txBox="1"/>
          <p:nvPr/>
        </p:nvSpPr>
        <p:spPr>
          <a:xfrm>
            <a:off x="2888747" y="8415842"/>
            <a:ext cx="11781664" cy="900430"/>
          </a:xfrm>
          <a:prstGeom prst="rect">
            <a:avLst/>
          </a:prstGeom>
        </p:spPr>
        <p:txBody>
          <a:bodyPr lIns="0" tIns="0" rIns="0" bIns="0" rtlCol="0" anchor="t">
            <a:spAutoFit/>
          </a:bodyPr>
          <a:lstStyle/>
          <a:p>
            <a:pPr algn="ctr">
              <a:lnSpc>
                <a:spcPts val="7279"/>
              </a:lnSpc>
            </a:pPr>
            <a:r>
              <a:rPr lang="en-US" sz="5199" b="1">
                <a:solidFill>
                  <a:srgbClr val="000000"/>
                </a:solidFill>
                <a:latin typeface="DejaVu Serif Bold"/>
                <a:ea typeface="DejaVu Serif Bold"/>
                <a:cs typeface="DejaVu Serif Bold"/>
                <a:sym typeface="DejaVu Serif Bold"/>
              </a:rPr>
              <a:t>GV: Trịnh Thị Nguyệt</a:t>
            </a:r>
          </a:p>
        </p:txBody>
      </p:sp>
      <p:sp>
        <p:nvSpPr>
          <p:cNvPr id="17" name="TextBox 17"/>
          <p:cNvSpPr txBox="1"/>
          <p:nvPr/>
        </p:nvSpPr>
        <p:spPr>
          <a:xfrm>
            <a:off x="2922349" y="1224646"/>
            <a:ext cx="11396345" cy="1579880"/>
          </a:xfrm>
          <a:prstGeom prst="rect">
            <a:avLst/>
          </a:prstGeom>
        </p:spPr>
        <p:txBody>
          <a:bodyPr lIns="0" tIns="0" rIns="0" bIns="0" rtlCol="0" anchor="t">
            <a:prstTxWarp prst="textArchUp">
              <a:avLst/>
            </a:prstTxWarp>
            <a:spAutoFit/>
          </a:bodyPr>
          <a:lstStyle/>
          <a:p>
            <a:pPr algn="ctr">
              <a:lnSpc>
                <a:spcPts val="7279"/>
              </a:lnSpc>
            </a:pPr>
            <a:r>
              <a:rPr lang="en-US" sz="5199" b="1" dirty="0">
                <a:solidFill>
                  <a:srgbClr val="15130D"/>
                </a:solidFill>
                <a:latin typeface="DejaVu Serif Bold"/>
                <a:ea typeface="DejaVu Serif Bold"/>
                <a:cs typeface="DejaVu Serif Bold"/>
                <a:sym typeface="DejaVu Serif Bold"/>
              </a:rPr>
              <a:t>Trường </a:t>
            </a:r>
            <a:r>
              <a:rPr lang="en-US" sz="5199" b="1" dirty="0" err="1">
                <a:solidFill>
                  <a:srgbClr val="15130D"/>
                </a:solidFill>
                <a:latin typeface="DejaVu Serif Bold"/>
                <a:ea typeface="DejaVu Serif Bold"/>
                <a:cs typeface="DejaVu Serif Bold"/>
                <a:sym typeface="DejaVu Serif Bold"/>
              </a:rPr>
              <a:t>mầm</a:t>
            </a:r>
            <a:r>
              <a:rPr lang="en-US" sz="5199" b="1" dirty="0">
                <a:solidFill>
                  <a:srgbClr val="15130D"/>
                </a:solidFill>
                <a:latin typeface="DejaVu Serif Bold"/>
                <a:ea typeface="DejaVu Serif Bold"/>
                <a:cs typeface="DejaVu Serif Bold"/>
                <a:sym typeface="DejaVu Serif Bold"/>
              </a:rPr>
              <a:t> non Quang </a:t>
            </a:r>
            <a:r>
              <a:rPr lang="en-US" sz="5199" b="1" dirty="0" err="1">
                <a:solidFill>
                  <a:srgbClr val="15130D"/>
                </a:solidFill>
                <a:latin typeface="DejaVu Serif Bold"/>
                <a:ea typeface="DejaVu Serif Bold"/>
                <a:cs typeface="DejaVu Serif Bold"/>
                <a:sym typeface="DejaVu Serif Bold"/>
              </a:rPr>
              <a:t>Hưng</a:t>
            </a:r>
            <a:endParaRPr lang="en-US" sz="5199" b="1" dirty="0">
              <a:solidFill>
                <a:srgbClr val="15130D"/>
              </a:solidFill>
              <a:latin typeface="DejaVu Serif Bold"/>
              <a:ea typeface="DejaVu Serif Bold"/>
              <a:cs typeface="DejaVu Serif Bold"/>
              <a:sym typeface="DejaVu Serif Bo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TotalTime>
  <Words>342</Words>
  <Application>Microsoft Office PowerPoint</Application>
  <PresentationFormat>Custom</PresentationFormat>
  <Paragraphs>20</Paragraphs>
  <Slides>6</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DejaVu Serif Bold</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Thêm tiêu đề phụ</dc:title>
  <cp:lastModifiedBy>Linh Nguyễn</cp:lastModifiedBy>
  <cp:revision>7</cp:revision>
  <dcterms:created xsi:type="dcterms:W3CDTF">2006-08-16T00:00:00Z</dcterms:created>
  <dcterms:modified xsi:type="dcterms:W3CDTF">2025-04-04T00:18:23Z</dcterms:modified>
  <dc:identifier>DAGjYJ0JWHo</dc:identifier>
</cp:coreProperties>
</file>