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85" r:id="rId2"/>
    <p:sldId id="257" r:id="rId3"/>
    <p:sldId id="349" r:id="rId4"/>
    <p:sldId id="308" r:id="rId5"/>
    <p:sldId id="310" r:id="rId6"/>
    <p:sldId id="312" r:id="rId7"/>
    <p:sldId id="311" r:id="rId8"/>
    <p:sldId id="313" r:id="rId9"/>
    <p:sldId id="346" r:id="rId10"/>
    <p:sldId id="347" r:id="rId11"/>
    <p:sldId id="348" r:id="rId12"/>
    <p:sldId id="259" r:id="rId13"/>
    <p:sldId id="296" r:id="rId14"/>
    <p:sldId id="297" r:id="rId15"/>
    <p:sldId id="298" r:id="rId16"/>
    <p:sldId id="304" r:id="rId17"/>
    <p:sldId id="302" r:id="rId18"/>
    <p:sldId id="305" r:id="rId19"/>
    <p:sldId id="306" r:id="rId20"/>
    <p:sldId id="314" r:id="rId21"/>
    <p:sldId id="316" r:id="rId22"/>
    <p:sldId id="317" r:id="rId23"/>
    <p:sldId id="318" r:id="rId24"/>
    <p:sldId id="319" r:id="rId25"/>
    <p:sldId id="320" r:id="rId26"/>
    <p:sldId id="321" r:id="rId27"/>
    <p:sldId id="260" r:id="rId28"/>
    <p:sldId id="277" r:id="rId29"/>
    <p:sldId id="286" r:id="rId30"/>
    <p:sldId id="278" r:id="rId31"/>
    <p:sldId id="323" r:id="rId32"/>
    <p:sldId id="325" r:id="rId33"/>
    <p:sldId id="267" r:id="rId34"/>
    <p:sldId id="322" r:id="rId35"/>
    <p:sldId id="328" r:id="rId36"/>
    <p:sldId id="329" r:id="rId37"/>
    <p:sldId id="332" r:id="rId38"/>
    <p:sldId id="333" r:id="rId39"/>
    <p:sldId id="336" r:id="rId40"/>
    <p:sldId id="338" r:id="rId41"/>
    <p:sldId id="340" r:id="rId42"/>
    <p:sldId id="341" r:id="rId43"/>
    <p:sldId id="351" r:id="rId44"/>
    <p:sldId id="290" r:id="rId45"/>
    <p:sldId id="283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3" initials="B" lastIdx="1" clrIdx="0">
    <p:extLst>
      <p:ext uri="{19B8F6BF-5375-455C-9EA6-DF929625EA0E}">
        <p15:presenceInfo xmlns:p15="http://schemas.microsoft.com/office/powerpoint/2012/main" userId="B3" providerId="None"/>
      </p:ext>
    </p:extLst>
  </p:cmAuthor>
  <p:cmAuthor id="2" name="ismail - [2010]" initials="i-[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94" autoAdjust="0"/>
    <p:restoredTop sz="94662" autoAdjust="0"/>
  </p:normalViewPr>
  <p:slideViewPr>
    <p:cSldViewPr snapToGrid="0">
      <p:cViewPr varScale="1">
        <p:scale>
          <a:sx n="80" d="100"/>
          <a:sy n="80" d="100"/>
        </p:scale>
        <p:origin x="581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6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62C3AB-CE4C-407F-BCB4-6E3BD0C36AD1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6D929B-D857-4D19-82FA-CD9FAA250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237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4B3D-66EA-445A-91BF-BDEE7FEDDC6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185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263E7-1738-EF75-A029-6BDE5C65CD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2792C3-414A-535A-733B-E739A53D15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9F9C76-22EF-9D0D-E458-15AF080D8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4D994-2243-4DB8-BF61-1415492AF846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9E063C-2151-ABF7-FFEB-BDDC675FC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DEBD8E-3C65-CFD3-5F37-845F27246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FE281-7C71-49DA-94DA-BF5CBA3B1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407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99A1F-2290-4AEE-F19D-8B377B0D9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C00FFA-E3C1-A274-1A7E-6272CBE34D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D9D65A-B737-DF97-36B8-20A822120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4D994-2243-4DB8-BF61-1415492AF846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AA5850-7C5A-59E3-1B01-7584C6CA5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E143D7-BA47-B5D1-2B16-9D9248933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FE281-7C71-49DA-94DA-BF5CBA3B1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872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5FCA88-A391-247A-3459-47FB2551F9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CEE92F-78DA-7685-4375-7FC7590DC2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3467EE-7D47-2A88-B004-8A2D6B96B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4D994-2243-4DB8-BF61-1415492AF846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570D6D-1138-8FEA-633C-238A84AD7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F92BA-4C57-322A-5562-C9B41A9DF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FE281-7C71-49DA-94DA-BF5CBA3B1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951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5EDDE-04AB-3BA7-82B0-419689C71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BDC784-12D6-F0DC-2617-9754F6B6CE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2A7CA7-915D-41D4-98B7-AA24604C6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4D994-2243-4DB8-BF61-1415492AF846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81A28F-B0D4-9D3A-4041-04B0450AA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85957-A74E-F5BA-4C34-B6FE066B7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FE281-7C71-49DA-94DA-BF5CBA3B1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81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26F5E-68FF-4210-E6B6-252C41D7A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2837F0-7A2A-D5F1-D073-E030C59F41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2406DA-730D-7E4D-2A41-AC127BFA7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4D994-2243-4DB8-BF61-1415492AF846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10A15-9BAA-C92F-7414-BB661C96D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A87794-4AED-C3CA-999A-22E9A758B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FE281-7C71-49DA-94DA-BF5CBA3B1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002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F36E7-5304-A45C-F080-6651F718E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25FFF5-1F12-7415-C850-6AD3551DDE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E33AF2-039F-4BA2-5150-4D9991C29C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D78D5B-504D-C1E5-D3A3-BDECF36CA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4D994-2243-4DB8-BF61-1415492AF846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7B6651-3F8C-01E5-710D-919120A2E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9A6D45-4BF3-AE41-1097-ADF5E27EB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FE281-7C71-49DA-94DA-BF5CBA3B1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203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67D4A-26C7-3485-1856-93F98F6B9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46BF41-3B19-A33A-2CE2-9C8F02621F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E4DFFB-8F41-E5A0-3CE1-42E071CDA0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602C14-636A-C29A-5BC7-603BA5F243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839B45-ACFD-ABA7-E151-ED069EDF6D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71EDE0-E382-3BA9-AD80-77588863E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4D994-2243-4DB8-BF61-1415492AF846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DF3BAA-B68B-CE10-7571-87A9A82C3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D0B0D3-1140-185B-2206-C2230DB75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FE281-7C71-49DA-94DA-BF5CBA3B1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62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01549-B994-E604-EB71-D3D6D0517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FE0D5-9E9D-5B25-D5B7-127AB4DF3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4D994-2243-4DB8-BF61-1415492AF846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BCF0AE-6458-686A-257E-C89AEA525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5DC61B-C9F4-42DD-0A14-C28854D34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FE281-7C71-49DA-94DA-BF5CBA3B1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249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6CAE68-2E7D-8081-4CB9-B836B6DBE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4D994-2243-4DB8-BF61-1415492AF846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B64F4A-F599-C5F3-5318-84E0100C0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7EB9AE-D873-0FDC-2030-51AAE8523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FE281-7C71-49DA-94DA-BF5CBA3B1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525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6FCBF-3286-92C8-113E-A348C945B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31708-DED1-4BFB-02B1-6DA1B02C98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B103EA-2DC8-5C0D-0CA6-CEA43DA85D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C441E9-E121-4E5D-503F-DB7958079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4D994-2243-4DB8-BF61-1415492AF846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7E07D6-5C89-0A2B-CB73-90DD2508D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A20C76-D586-6129-8DB5-9AC79F931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FE281-7C71-49DA-94DA-BF5CBA3B1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096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3B2E1-4C8B-AD30-A042-582171B32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95D530-FEFA-D4DF-4DAA-95E8289FE5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BE010E-2B09-7CD6-4675-2FE0848055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03D7F6-C7CE-FFED-B88A-47B328FC7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4D994-2243-4DB8-BF61-1415492AF846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60F65D-FF55-6874-8DD4-B61CC5884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3E99F7-BDA5-6872-68C5-4938307BD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FE281-7C71-49DA-94DA-BF5CBA3B1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214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DF61B6-6928-88BF-F3DA-B4B7E3854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932B8F-A52D-8787-D5B7-2BFC55F5C8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A9CA2B-34FB-0687-F798-09B747FF95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94D994-2243-4DB8-BF61-1415492AF846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CFA08B-820C-BC98-3A82-27E8DCF246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12C2D-FAEA-4E16-C46E-8BF0AC85E9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FE281-7C71-49DA-94DA-BF5CBA3B1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781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5" Type="http://schemas.openxmlformats.org/officeDocument/2006/relationships/image" Target="../media/image22.gif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Relationship Id="rId9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image" Target="../media/image29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0.png"/><Relationship Id="rId5" Type="http://schemas.openxmlformats.org/officeDocument/2006/relationships/image" Target="../media/image23.pn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image" Target="../media/image30.pn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../Downloads/T&#244;i%20y&#234;u%20Vi&#7879;t%20Nam%20-Vui%20Giao%20Th&#244;ng-%20-%20T&#7853;p%207-%20Th&#7871;%20Gi&#7899;i%20K&#7865;o%20M&#250;t%20-%20C&#225;c%20Bi&#7875;n%20B&#225;o%20&amp;%20&#221;%20Ngh&#297;a%20C&#7911;a%20Ch&#250;ng%20(online-video-cutter.com).mp4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image" Target="../media/image34.pn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3.pn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3.png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5" Type="http://schemas.openxmlformats.org/officeDocument/2006/relationships/image" Target="../media/image35.jpeg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7.jpeg"/><Relationship Id="rId5" Type="http://schemas.openxmlformats.org/officeDocument/2006/relationships/image" Target="../media/image35.jpeg"/><Relationship Id="rId4" Type="http://schemas.openxmlformats.org/officeDocument/2006/relationships/audio" Target="../media/audio2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2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1.png"/><Relationship Id="rId5" Type="http://schemas.openxmlformats.org/officeDocument/2006/relationships/image" Target="../media/image40.JPG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4.jpeg"/><Relationship Id="rId5" Type="http://schemas.openxmlformats.org/officeDocument/2006/relationships/image" Target="../media/image42.jpeg"/><Relationship Id="rId4" Type="http://schemas.openxmlformats.org/officeDocument/2006/relationships/image" Target="../media/image43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24.jpeg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6.png"/><Relationship Id="rId5" Type="http://schemas.openxmlformats.org/officeDocument/2006/relationships/image" Target="../media/image2.png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3.png"/><Relationship Id="rId4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image" Target="../media/image51.png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2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2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24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2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3.png"/><Relationship Id="rId5" Type="http://schemas.openxmlformats.org/officeDocument/2006/relationships/image" Target="../media/image22.gif"/><Relationship Id="rId4" Type="http://schemas.openxmlformats.org/officeDocument/2006/relationships/image" Target="../media/image2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3.png"/><Relationship Id="rId4" Type="http://schemas.openxmlformats.org/officeDocument/2006/relationships/image" Target="../media/image5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5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audio" Target="NUL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83771" y="559837"/>
            <a:ext cx="108421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TRƯỜNG MẦM NON QUANG TRUNG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75657" y="1810139"/>
            <a:ext cx="99837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CHUYÊN ĐỀ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BÉ VỚI AN TOÀN GIAO THÔNG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27380" y="2612219"/>
            <a:ext cx="94239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i="1" smtClean="0"/>
              <a:t>Quang Trung, </a:t>
            </a:r>
            <a:r>
              <a:rPr lang="en-US" sz="2800" b="1" i="1" dirty="0" smtClean="0"/>
              <a:t>ngày 8 tháng  2 </a:t>
            </a:r>
            <a:r>
              <a:rPr lang="en-US" sz="2800" b="1" i="1" smtClean="0"/>
              <a:t>năm </a:t>
            </a:r>
            <a:r>
              <a:rPr lang="en-US" sz="2800" b="1" i="1" smtClean="0"/>
              <a:t>2024</a:t>
            </a:r>
            <a:endParaRPr lang="en-US" sz="2800" b="1" i="1" dirty="0"/>
          </a:p>
        </p:txBody>
      </p:sp>
      <p:pic>
        <p:nvPicPr>
          <p:cNvPr id="8" name="giới thiệu đội chơi">
            <a:hlinkClick r:id="" action="ppaction://media"/>
            <a:extLst>
              <a:ext uri="{FF2B5EF4-FFF2-40B4-BE49-F238E27FC236}">
                <a16:creationId xmlns:a16="http://schemas.microsoft.com/office/drawing/2014/main" id="{D787A260-2A1F-6AD9-1C3D-153D7D28BB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72975" y="60326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11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20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LL\Desktop\New folder\cho-ngoi-an-toan-cho-tre-1566289167-width1004height5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66" y="167950"/>
            <a:ext cx="11506808" cy="647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26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ELL\Desktop\New folder\11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97979" cy="671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2101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Bộ hình nền powerpoint hoạt hình dễ thương- Tải các hình nền hoạt hình dễ  thương MỚI NHẤT NĂM 2022 - YopoVn.Com - DIỄN ĐÀN TÀI LIỆU - GIÁO ÁN">
            <a:extLst>
              <a:ext uri="{FF2B5EF4-FFF2-40B4-BE49-F238E27FC236}">
                <a16:creationId xmlns:a16="http://schemas.microsoft.com/office/drawing/2014/main" id="{88DCF6E7-E75B-6FFB-798C-50EFA2EC3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A67F408-A8B7-39E3-00E0-451121A039C3}"/>
              </a:ext>
            </a:extLst>
          </p:cNvPr>
          <p:cNvSpPr/>
          <p:nvPr/>
        </p:nvSpPr>
        <p:spPr>
          <a:xfrm>
            <a:off x="2467219" y="1168225"/>
            <a:ext cx="72346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Trò</a:t>
            </a:r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chơi</a:t>
            </a:r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: Rung </a:t>
            </a:r>
            <a:r>
              <a:rPr lang="en-US" sz="4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chuông</a:t>
            </a:r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vàng</a:t>
            </a:r>
            <a:endParaRPr 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9218" name="Picture 2" descr="Animated Cartoon Bell GIF | PSD PNG Images Free Download - Pikbest">
            <a:extLst>
              <a:ext uri="{FF2B5EF4-FFF2-40B4-BE49-F238E27FC236}">
                <a16:creationId xmlns:a16="http://schemas.microsoft.com/office/drawing/2014/main" id="{E68976DB-8C47-96CF-11FD-BB90AC1A2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924" y="1695834"/>
            <a:ext cx="2943225" cy="294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a-Con-Gấu-곰세마리-Remix-Hari-Won-phiên-bản-nhí-Lee-Na-Yeong-Nhạc-Hàn-Quốc-Korean-Bear-Song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1013" y="46390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71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3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DELL\Desktop\6e8763e8b2552495141b8c30b7fadd6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4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94BB15-A801-8BFE-B917-86AFD4164DE4}"/>
              </a:ext>
            </a:extLst>
          </p:cNvPr>
          <p:cNvSpPr txBox="1"/>
          <p:nvPr/>
        </p:nvSpPr>
        <p:spPr>
          <a:xfrm>
            <a:off x="2071396" y="533427"/>
            <a:ext cx="6587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ngồi xe máy </a:t>
            </a:r>
          </a:p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 phải đội mũ nào sau đây?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Stored Data 5">
            <a:extLst>
              <a:ext uri="{FF2B5EF4-FFF2-40B4-BE49-F238E27FC236}">
                <a16:creationId xmlns:a16="http://schemas.microsoft.com/office/drawing/2014/main" id="{9C4DDC5B-8D2D-7D3E-9D18-970F83FE19E2}"/>
              </a:ext>
            </a:extLst>
          </p:cNvPr>
          <p:cNvSpPr/>
          <p:nvPr/>
        </p:nvSpPr>
        <p:spPr>
          <a:xfrm>
            <a:off x="1617832" y="1605033"/>
            <a:ext cx="3369721" cy="1117435"/>
          </a:xfrm>
          <a:prstGeom prst="flowChartOnlineStorag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Mũ vải che nắng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lowchart: Stored Data 7">
            <a:extLst>
              <a:ext uri="{FF2B5EF4-FFF2-40B4-BE49-F238E27FC236}">
                <a16:creationId xmlns:a16="http://schemas.microsoft.com/office/drawing/2014/main" id="{45A14113-125E-C144-7E13-A252EBF6D2FF}"/>
              </a:ext>
            </a:extLst>
          </p:cNvPr>
          <p:cNvSpPr/>
          <p:nvPr/>
        </p:nvSpPr>
        <p:spPr>
          <a:xfrm>
            <a:off x="2427244" y="3066548"/>
            <a:ext cx="4848334" cy="1190596"/>
          </a:xfrm>
          <a:prstGeom prst="flowChartOnlineStorag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. Mũ len ấm áp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lowchart: Stored Data 9">
            <a:extLst>
              <a:ext uri="{FF2B5EF4-FFF2-40B4-BE49-F238E27FC236}">
                <a16:creationId xmlns:a16="http://schemas.microsoft.com/office/drawing/2014/main" id="{2D5CF178-7CED-C07B-9D00-0234D65357C0}"/>
              </a:ext>
            </a:extLst>
          </p:cNvPr>
          <p:cNvSpPr/>
          <p:nvPr/>
        </p:nvSpPr>
        <p:spPr>
          <a:xfrm>
            <a:off x="4981214" y="4659524"/>
            <a:ext cx="3861532" cy="1117435"/>
          </a:xfrm>
          <a:prstGeom prst="flowChartOnlineStorag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Mũ bảo hiểm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DEC0915-6971-4F0E-6DE1-A62C5B649D91}"/>
              </a:ext>
            </a:extLst>
          </p:cNvPr>
          <p:cNvGrpSpPr/>
          <p:nvPr/>
        </p:nvGrpSpPr>
        <p:grpSpPr>
          <a:xfrm>
            <a:off x="280621" y="4257144"/>
            <a:ext cx="2517480" cy="2077846"/>
            <a:chOff x="297541" y="4282320"/>
            <a:chExt cx="2199457" cy="219945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723D9AD-D513-24B0-A5FD-EBE5417A1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97541" y="4282320"/>
              <a:ext cx="2199457" cy="2199457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E60ACC9-45A0-7C16-CC03-97E9EE586412}"/>
                </a:ext>
              </a:extLst>
            </p:cNvPr>
            <p:cNvSpPr/>
            <p:nvPr/>
          </p:nvSpPr>
          <p:spPr>
            <a:xfrm>
              <a:off x="767846" y="4855028"/>
              <a:ext cx="1258845" cy="1262743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ĐỒNG HỒ ĐẾM NGƯỢC 5 GIÂY + CHUÔNG BÁO HẾT GIỜ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V="1">
            <a:off x="1268963" y="4824854"/>
            <a:ext cx="990828" cy="1064386"/>
          </a:xfrm>
          <a:prstGeom prst="rect">
            <a:avLst/>
          </a:prstGeom>
        </p:spPr>
      </p:pic>
      <p:pic>
        <p:nvPicPr>
          <p:cNvPr id="3074" name="Picture 2" descr="C:\Users\DELL\Desktop\New folder\d19vMt03-kl copy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774" y="4611042"/>
            <a:ext cx="1380068" cy="138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DELL\Desktop\New folder\images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986" y="1605033"/>
            <a:ext cx="1619135" cy="1285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DELL\Desktop\New folder\tải xuống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139" y="2890061"/>
            <a:ext cx="1586635" cy="1586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0418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76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DELL\Desktop\6e8763e8b2552495141b8c30b7fadd6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4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94BB15-A801-8BFE-B917-86AFD4164DE4}"/>
              </a:ext>
            </a:extLst>
          </p:cNvPr>
          <p:cNvSpPr txBox="1"/>
          <p:nvPr/>
        </p:nvSpPr>
        <p:spPr>
          <a:xfrm>
            <a:off x="2071396" y="533427"/>
            <a:ext cx="6587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ngồi xe máy </a:t>
            </a:r>
          </a:p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Cầphải đội mũ nào sau đây?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lowchart: Stored Data 9">
            <a:extLst>
              <a:ext uri="{FF2B5EF4-FFF2-40B4-BE49-F238E27FC236}">
                <a16:creationId xmlns:a16="http://schemas.microsoft.com/office/drawing/2014/main" id="{2D5CF178-7CED-C07B-9D00-0234D65357C0}"/>
              </a:ext>
            </a:extLst>
          </p:cNvPr>
          <p:cNvSpPr/>
          <p:nvPr/>
        </p:nvSpPr>
        <p:spPr>
          <a:xfrm>
            <a:off x="2259791" y="2146042"/>
            <a:ext cx="6582955" cy="2258007"/>
          </a:xfrm>
          <a:prstGeom prst="flowChartOnlineStorag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Mũ bảo hiểm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DELL\Desktop\New folder\d19vMt03-kl cop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680" y="2146042"/>
            <a:ext cx="2368256" cy="236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Am-than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8A4BB484-6D49-9388-AAE7-97D0E5CE87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2857" y="6077857"/>
            <a:ext cx="689428" cy="68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15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43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DELL\Desktop\6e8763e8b2552495141b8c30b7fadd6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4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94BB15-A801-8BFE-B917-86AFD4164DE4}"/>
              </a:ext>
            </a:extLst>
          </p:cNvPr>
          <p:cNvSpPr txBox="1"/>
          <p:nvPr/>
        </p:nvSpPr>
        <p:spPr>
          <a:xfrm>
            <a:off x="2071396" y="533427"/>
            <a:ext cx="6587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2: 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biển báo gì?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DEC0915-6971-4F0E-6DE1-A62C5B649D91}"/>
              </a:ext>
            </a:extLst>
          </p:cNvPr>
          <p:cNvGrpSpPr/>
          <p:nvPr/>
        </p:nvGrpSpPr>
        <p:grpSpPr>
          <a:xfrm>
            <a:off x="280621" y="4257144"/>
            <a:ext cx="2517480" cy="2077846"/>
            <a:chOff x="297541" y="4282320"/>
            <a:chExt cx="2199457" cy="219945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723D9AD-D513-24B0-A5FD-EBE5417A1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97541" y="4282320"/>
              <a:ext cx="2199457" cy="2199457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E60ACC9-45A0-7C16-CC03-97E9EE586412}"/>
                </a:ext>
              </a:extLst>
            </p:cNvPr>
            <p:cNvSpPr/>
            <p:nvPr/>
          </p:nvSpPr>
          <p:spPr>
            <a:xfrm>
              <a:off x="767846" y="4855028"/>
              <a:ext cx="1258845" cy="1262743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ĐỒNG HỒ ĐẾM NGƯỢC 5 GIÂY + CHUÔNG BÁO HẾT GIỜ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V="1">
            <a:off x="1371408" y="4890956"/>
            <a:ext cx="990828" cy="1064386"/>
          </a:xfrm>
          <a:prstGeom prst="rect">
            <a:avLst/>
          </a:prstGeom>
        </p:spPr>
      </p:pic>
      <p:pic>
        <p:nvPicPr>
          <p:cNvPr id="4098" name="Picture 2" descr="C:\Users\DELL\Desktop\New folder\tải xuốn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066" y="1101068"/>
            <a:ext cx="2811624" cy="2799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16424" y="3900196"/>
            <a:ext cx="6960637" cy="248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Biển báo cấm xe máy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Biển báo cấm xe đạp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Biển báo  cấm xe ô tô</a:t>
            </a:r>
          </a:p>
        </p:txBody>
      </p:sp>
    </p:spTree>
    <p:extLst>
      <p:ext uri="{BB962C8B-B14F-4D97-AF65-F5344CB8AC3E}">
        <p14:creationId xmlns:p14="http://schemas.microsoft.com/office/powerpoint/2010/main" val="54726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6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DELL\Desktop\6e8763e8b2552495141b8c30b7fadd6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4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94BB15-A801-8BFE-B917-86AFD4164DE4}"/>
              </a:ext>
            </a:extLst>
          </p:cNvPr>
          <p:cNvSpPr txBox="1"/>
          <p:nvPr/>
        </p:nvSpPr>
        <p:spPr>
          <a:xfrm>
            <a:off x="2071396" y="533427"/>
            <a:ext cx="6587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2: 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biển báo gì?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lowchart: Stored Data 9">
            <a:extLst>
              <a:ext uri="{FF2B5EF4-FFF2-40B4-BE49-F238E27FC236}">
                <a16:creationId xmlns:a16="http://schemas.microsoft.com/office/drawing/2014/main" id="{2D5CF178-7CED-C07B-9D00-0234D65357C0}"/>
              </a:ext>
            </a:extLst>
          </p:cNvPr>
          <p:cNvSpPr/>
          <p:nvPr/>
        </p:nvSpPr>
        <p:spPr>
          <a:xfrm>
            <a:off x="2259791" y="2146042"/>
            <a:ext cx="6582955" cy="2258007"/>
          </a:xfrm>
          <a:prstGeom prst="flowChartOnlineStorag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Biển báo cấm xe đạp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Am-than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8A4BB484-6D49-9388-AAE7-97D0E5CE87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2857" y="6077857"/>
            <a:ext cx="689428" cy="689428"/>
          </a:xfrm>
          <a:prstGeom prst="rect">
            <a:avLst/>
          </a:prstGeom>
        </p:spPr>
      </p:pic>
      <p:pic>
        <p:nvPicPr>
          <p:cNvPr id="7" name="Picture 2" descr="C:\Users\DELL\Desktop\New folder\tải xuốn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119" y="2023604"/>
            <a:ext cx="2811624" cy="2799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021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43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DELL\Desktop\6e8763e8b2552495141b8c30b7fadd6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4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94BB15-A801-8BFE-B917-86AFD4164DE4}"/>
              </a:ext>
            </a:extLst>
          </p:cNvPr>
          <p:cNvSpPr txBox="1"/>
          <p:nvPr/>
        </p:nvSpPr>
        <p:spPr>
          <a:xfrm>
            <a:off x="2071396" y="533427"/>
            <a:ext cx="6587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Đèn tín hiệu giao thông có những màu gì??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ĐỒNG HỒ ĐẾM NGƯỢC 5 GIÂY + CHUÔNG BÁO HẾT GIỜ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1371408" y="4890956"/>
            <a:ext cx="990828" cy="10643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16424" y="3900196"/>
            <a:ext cx="696063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Đỏ xanh tím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Đỏ xanh vàng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Đỏ xanh cam</a:t>
            </a:r>
          </a:p>
        </p:txBody>
      </p:sp>
      <p:pic>
        <p:nvPicPr>
          <p:cNvPr id="5122" name="Picture 2" descr="C:\Users\DELL\Desktop\New folder\den-giao-thong-xanh-do-600x6003-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308" y="948925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6905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6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DELL\Desktop\6e8763e8b2552495141b8c30b7fadd6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4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94BB15-A801-8BFE-B917-86AFD4164DE4}"/>
              </a:ext>
            </a:extLst>
          </p:cNvPr>
          <p:cNvSpPr txBox="1"/>
          <p:nvPr/>
        </p:nvSpPr>
        <p:spPr>
          <a:xfrm>
            <a:off x="2071396" y="533427"/>
            <a:ext cx="6587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Đèn tín hiệu giao thông có những màu gì??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16424" y="3900196"/>
            <a:ext cx="696063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2.Đỏ xanh vàng</a:t>
            </a:r>
          </a:p>
          <a:p>
            <a:pPr>
              <a:lnSpc>
                <a:spcPct val="150000"/>
              </a:lnSpc>
            </a:pP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DELL\Desktop\New folder\den-giao-thong-xanh-do-600x6003-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308" y="948925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m-than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8A4BB484-6D49-9388-AAE7-97D0E5CE87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2857" y="6077857"/>
            <a:ext cx="689428" cy="68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003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43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DELL\Desktop\6e8763e8b2552495141b8c30b7fadd6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4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94BB15-A801-8BFE-B917-86AFD4164DE4}"/>
              </a:ext>
            </a:extLst>
          </p:cNvPr>
          <p:cNvSpPr txBox="1"/>
          <p:nvPr/>
        </p:nvSpPr>
        <p:spPr>
          <a:xfrm>
            <a:off x="2071396" y="533427"/>
            <a:ext cx="6587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 tiện giao thông nào được ưu tiên khi tham gia giao thông?</a:t>
            </a:r>
          </a:p>
        </p:txBody>
      </p:sp>
      <p:sp>
        <p:nvSpPr>
          <p:cNvPr id="6" name="Flowchart: Stored Data 5">
            <a:extLst>
              <a:ext uri="{FF2B5EF4-FFF2-40B4-BE49-F238E27FC236}">
                <a16:creationId xmlns:a16="http://schemas.microsoft.com/office/drawing/2014/main" id="{9C4DDC5B-8D2D-7D3E-9D18-970F83FE19E2}"/>
              </a:ext>
            </a:extLst>
          </p:cNvPr>
          <p:cNvSpPr/>
          <p:nvPr/>
        </p:nvSpPr>
        <p:spPr>
          <a:xfrm>
            <a:off x="1617832" y="1605033"/>
            <a:ext cx="3369721" cy="1117435"/>
          </a:xfrm>
          <a:prstGeom prst="flowChartOnlineStorag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Xe cứu hỏa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lowchart: Stored Data 7">
            <a:extLst>
              <a:ext uri="{FF2B5EF4-FFF2-40B4-BE49-F238E27FC236}">
                <a16:creationId xmlns:a16="http://schemas.microsoft.com/office/drawing/2014/main" id="{45A14113-125E-C144-7E13-A252EBF6D2FF}"/>
              </a:ext>
            </a:extLst>
          </p:cNvPr>
          <p:cNvSpPr/>
          <p:nvPr/>
        </p:nvSpPr>
        <p:spPr>
          <a:xfrm>
            <a:off x="2427244" y="3066548"/>
            <a:ext cx="4848334" cy="1190596"/>
          </a:xfrm>
          <a:prstGeom prst="flowChartOnlineStorag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. Xe chở hàng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lowchart: Stored Data 9">
            <a:extLst>
              <a:ext uri="{FF2B5EF4-FFF2-40B4-BE49-F238E27FC236}">
                <a16:creationId xmlns:a16="http://schemas.microsoft.com/office/drawing/2014/main" id="{2D5CF178-7CED-C07B-9D00-0234D65357C0}"/>
              </a:ext>
            </a:extLst>
          </p:cNvPr>
          <p:cNvSpPr/>
          <p:nvPr/>
        </p:nvSpPr>
        <p:spPr>
          <a:xfrm>
            <a:off x="4981214" y="4659524"/>
            <a:ext cx="3861532" cy="1117435"/>
          </a:xfrm>
          <a:prstGeom prst="flowChartOnlineStorag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Xe buýt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DEC0915-6971-4F0E-6DE1-A62C5B649D91}"/>
              </a:ext>
            </a:extLst>
          </p:cNvPr>
          <p:cNvGrpSpPr/>
          <p:nvPr/>
        </p:nvGrpSpPr>
        <p:grpSpPr>
          <a:xfrm>
            <a:off x="280621" y="4257144"/>
            <a:ext cx="2517480" cy="2077846"/>
            <a:chOff x="297541" y="4282320"/>
            <a:chExt cx="2199457" cy="219945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723D9AD-D513-24B0-A5FD-EBE5417A1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97541" y="4282320"/>
              <a:ext cx="2199457" cy="2199457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E60ACC9-45A0-7C16-CC03-97E9EE586412}"/>
                </a:ext>
              </a:extLst>
            </p:cNvPr>
            <p:cNvSpPr/>
            <p:nvPr/>
          </p:nvSpPr>
          <p:spPr>
            <a:xfrm>
              <a:off x="767846" y="4855028"/>
              <a:ext cx="1258845" cy="1262743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ĐỒNG HỒ ĐẾM NGƯỢC 5 GIÂY + CHUÔNG BÁO HẾT GIỜ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V="1">
            <a:off x="1268963" y="4824854"/>
            <a:ext cx="990828" cy="1064386"/>
          </a:xfrm>
          <a:prstGeom prst="rect">
            <a:avLst/>
          </a:prstGeom>
        </p:spPr>
      </p:pic>
      <p:pic>
        <p:nvPicPr>
          <p:cNvPr id="1026" name="Picture 2" descr="C:\Users\DELL\Desktop\New folder\65115 cứu hoae 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235" y="1494233"/>
            <a:ext cx="3134169" cy="139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DELL\Desktop\New folder\xe-tai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737" y="2996149"/>
            <a:ext cx="1997334" cy="133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DELL\Desktop\New folder\xe-bus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346" y="4659524"/>
            <a:ext cx="1747221" cy="130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3788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76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file"/>
            <a:extLst>
              <a:ext uri="{FF2B5EF4-FFF2-40B4-BE49-F238E27FC236}">
                <a16:creationId xmlns:a16="http://schemas.microsoft.com/office/drawing/2014/main" id="{2E18F040-990C-1EFB-CA48-BDA6ED6C15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524D145-8327-92C5-5967-3E7C4A8CB6C2}"/>
              </a:ext>
            </a:extLst>
          </p:cNvPr>
          <p:cNvSpPr/>
          <p:nvPr/>
        </p:nvSpPr>
        <p:spPr>
          <a:xfrm>
            <a:off x="4150493" y="1178292"/>
            <a:ext cx="609089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HOẠT ĐỘNG 1: Ổn định trò chuyện</a:t>
            </a:r>
            <a:endParaRPr lang="en-U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478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DELL\Desktop\6e8763e8b2552495141b8c30b7fadd6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4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94BB15-A801-8BFE-B917-86AFD4164DE4}"/>
              </a:ext>
            </a:extLst>
          </p:cNvPr>
          <p:cNvSpPr txBox="1"/>
          <p:nvPr/>
        </p:nvSpPr>
        <p:spPr>
          <a:xfrm>
            <a:off x="2071396" y="533427"/>
            <a:ext cx="6587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 tiện giao thông nào được ưu tiên khi tham gia giao thông?</a:t>
            </a:r>
          </a:p>
        </p:txBody>
      </p:sp>
      <p:sp>
        <p:nvSpPr>
          <p:cNvPr id="6" name="Flowchart: Stored Data 5">
            <a:extLst>
              <a:ext uri="{FF2B5EF4-FFF2-40B4-BE49-F238E27FC236}">
                <a16:creationId xmlns:a16="http://schemas.microsoft.com/office/drawing/2014/main" id="{9C4DDC5B-8D2D-7D3E-9D18-970F83FE19E2}"/>
              </a:ext>
            </a:extLst>
          </p:cNvPr>
          <p:cNvSpPr/>
          <p:nvPr/>
        </p:nvSpPr>
        <p:spPr>
          <a:xfrm>
            <a:off x="1764378" y="2500605"/>
            <a:ext cx="5009646" cy="1506892"/>
          </a:xfrm>
          <a:prstGeom prst="flowChartOnlineStorag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Xe cứu hỏa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DELL\Desktop\New folder\65115 cứu hoae 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878" y="2350412"/>
            <a:ext cx="4281344" cy="1906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Am-than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8A4BB484-6D49-9388-AAE7-97D0E5CE87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2857" y="6077857"/>
            <a:ext cx="689428" cy="68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820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43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LL\Desktop\hinh-nen-mam-non-dep-nhat_0913308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6304"/>
            <a:ext cx="12192000" cy="694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94BB15-A801-8BFE-B917-86AFD4164DE4}"/>
              </a:ext>
            </a:extLst>
          </p:cNvPr>
          <p:cNvSpPr txBox="1"/>
          <p:nvPr/>
        </p:nvSpPr>
        <p:spPr>
          <a:xfrm>
            <a:off x="2071395" y="533427"/>
            <a:ext cx="91066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5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 hỏa là phương tiện giao thông đường gì?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94BB15-A801-8BFE-B917-86AFD4164DE4}"/>
              </a:ext>
            </a:extLst>
          </p:cNvPr>
          <p:cNvSpPr txBox="1"/>
          <p:nvPr/>
        </p:nvSpPr>
        <p:spPr>
          <a:xfrm>
            <a:off x="2071395" y="1917468"/>
            <a:ext cx="7968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Phương tiện giao thông 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đường sắt</a:t>
            </a:r>
            <a:endParaRPr lang="en-US" sz="36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94BB15-A801-8BFE-B917-86AFD4164DE4}"/>
              </a:ext>
            </a:extLst>
          </p:cNvPr>
          <p:cNvSpPr txBox="1"/>
          <p:nvPr/>
        </p:nvSpPr>
        <p:spPr>
          <a:xfrm>
            <a:off x="1866122" y="2928284"/>
            <a:ext cx="10039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Phương tiện giao thông 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đường hàng không</a:t>
            </a:r>
            <a:endParaRPr lang="en-US" sz="36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94BB15-A801-8BFE-B917-86AFD4164DE4}"/>
              </a:ext>
            </a:extLst>
          </p:cNvPr>
          <p:cNvSpPr txBox="1"/>
          <p:nvPr/>
        </p:nvSpPr>
        <p:spPr>
          <a:xfrm>
            <a:off x="1866123" y="4085280"/>
            <a:ext cx="8326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Phương tiện giao thông 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đường bộ</a:t>
            </a:r>
            <a:endParaRPr lang="en-US" sz="36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ĐỒNG HỒ ĐẾM NGƯỢC 5 GIÂY + CHUÔNG BÁO HẾT GIỜ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1371408" y="4890956"/>
            <a:ext cx="990828" cy="106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36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6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LL\Desktop\hinh-nen-mam-non-dep-nhat_0913308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6304"/>
            <a:ext cx="12192000" cy="694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94BB15-A801-8BFE-B917-86AFD4164DE4}"/>
              </a:ext>
            </a:extLst>
          </p:cNvPr>
          <p:cNvSpPr txBox="1"/>
          <p:nvPr/>
        </p:nvSpPr>
        <p:spPr>
          <a:xfrm>
            <a:off x="2071395" y="533427"/>
            <a:ext cx="91066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5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 hỏa là phương tiện giao thông đường gì?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94BB15-A801-8BFE-B917-86AFD4164DE4}"/>
              </a:ext>
            </a:extLst>
          </p:cNvPr>
          <p:cNvSpPr txBox="1"/>
          <p:nvPr/>
        </p:nvSpPr>
        <p:spPr>
          <a:xfrm>
            <a:off x="2071394" y="2753539"/>
            <a:ext cx="7968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Phương tiện giao thông 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đường sắt</a:t>
            </a:r>
            <a:endParaRPr lang="en-US" sz="36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Am-than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8A4BB484-6D49-9388-AAE7-97D0E5CE87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2857" y="6077857"/>
            <a:ext cx="689428" cy="68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954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43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LL\Desktop\hinh-nen-mam-non-dep-nhat_0913308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6304"/>
            <a:ext cx="12192000" cy="694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94BB15-A801-8BFE-B917-86AFD4164DE4}"/>
              </a:ext>
            </a:extLst>
          </p:cNvPr>
          <p:cNvSpPr txBox="1"/>
          <p:nvPr/>
        </p:nvSpPr>
        <p:spPr>
          <a:xfrm>
            <a:off x="2071395" y="533427"/>
            <a:ext cx="9106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6: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 nên chạy xe đạp ở dâu?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94BB15-A801-8BFE-B917-86AFD4164DE4}"/>
              </a:ext>
            </a:extLst>
          </p:cNvPr>
          <p:cNvSpPr txBox="1"/>
          <p:nvPr/>
        </p:nvSpPr>
        <p:spPr>
          <a:xfrm>
            <a:off x="2071395" y="1917468"/>
            <a:ext cx="7968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Chạy trong công viên</a:t>
            </a:r>
            <a:endParaRPr lang="en-US" sz="36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94BB15-A801-8BFE-B917-86AFD4164DE4}"/>
              </a:ext>
            </a:extLst>
          </p:cNvPr>
          <p:cNvSpPr txBox="1"/>
          <p:nvPr/>
        </p:nvSpPr>
        <p:spPr>
          <a:xfrm>
            <a:off x="1866122" y="2928284"/>
            <a:ext cx="7931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Chạy dưới lòng lề đường</a:t>
            </a:r>
            <a:endParaRPr lang="en-US" sz="36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94BB15-A801-8BFE-B917-86AFD4164DE4}"/>
              </a:ext>
            </a:extLst>
          </p:cNvPr>
          <p:cNvSpPr txBox="1"/>
          <p:nvPr/>
        </p:nvSpPr>
        <p:spPr>
          <a:xfrm>
            <a:off x="2362235" y="4085280"/>
            <a:ext cx="7043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Chạy trên vỉa hè</a:t>
            </a:r>
            <a:endParaRPr lang="en-US" sz="36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ĐỒNG HỒ ĐẾM NGƯỢC 5 GIÂY + CHUÔNG BÁO HẾT GIỜ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1371408" y="4890956"/>
            <a:ext cx="990828" cy="106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8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LL\Desktop\hinh-nen-mam-non-dep-nhat_0913308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6304"/>
            <a:ext cx="12192000" cy="694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94BB15-A801-8BFE-B917-86AFD4164DE4}"/>
              </a:ext>
            </a:extLst>
          </p:cNvPr>
          <p:cNvSpPr txBox="1"/>
          <p:nvPr/>
        </p:nvSpPr>
        <p:spPr>
          <a:xfrm>
            <a:off x="2071395" y="533427"/>
            <a:ext cx="9106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6: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 nên chạy xe đạp ở dâu?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94BB15-A801-8BFE-B917-86AFD4164DE4}"/>
              </a:ext>
            </a:extLst>
          </p:cNvPr>
          <p:cNvSpPr txBox="1"/>
          <p:nvPr/>
        </p:nvSpPr>
        <p:spPr>
          <a:xfrm>
            <a:off x="2071395" y="1917468"/>
            <a:ext cx="7968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Chạy trong công viên</a:t>
            </a:r>
            <a:endParaRPr lang="en-US" sz="36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Am-than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8A4BB484-6D49-9388-AAE7-97D0E5CE87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2857" y="6077857"/>
            <a:ext cx="689428" cy="68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8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43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LL\Desktop\hinh-nen-mam-non-dep-nhat_09133087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6629" y="0"/>
            <a:ext cx="14677918" cy="8808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94BB15-A801-8BFE-B917-86AFD4164DE4}"/>
              </a:ext>
            </a:extLst>
          </p:cNvPr>
          <p:cNvSpPr txBox="1"/>
          <p:nvPr/>
        </p:nvSpPr>
        <p:spPr>
          <a:xfrm>
            <a:off x="1446752" y="124595"/>
            <a:ext cx="9106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7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đố?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94BB15-A801-8BFE-B917-86AFD4164DE4}"/>
              </a:ext>
            </a:extLst>
          </p:cNvPr>
          <p:cNvSpPr txBox="1"/>
          <p:nvPr/>
        </p:nvSpPr>
        <p:spPr>
          <a:xfrm>
            <a:off x="2261117" y="709370"/>
            <a:ext cx="796834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 phải chim</a:t>
            </a:r>
          </a:p>
          <a:p>
            <a:pPr algn="ctr"/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 bay trên trời</a:t>
            </a:r>
          </a:p>
          <a:p>
            <a:pPr algn="ctr"/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 được nhiều người </a:t>
            </a:r>
          </a:p>
          <a:p>
            <a:pPr algn="ctr"/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khắp muôm nơi?</a:t>
            </a:r>
          </a:p>
          <a:p>
            <a:pPr algn="ctr"/>
            <a:endParaRPr lang="en-US" sz="36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ĐỒNG HỒ ĐẾM NGƯỢC 5 GIÂY + CHUÔNG BÁO HẾT GIỜ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V="1">
            <a:off x="455924" y="177177"/>
            <a:ext cx="990828" cy="1064386"/>
          </a:xfrm>
          <a:prstGeom prst="rect">
            <a:avLst/>
          </a:prstGeom>
        </p:spPr>
      </p:pic>
      <p:pic>
        <p:nvPicPr>
          <p:cNvPr id="3074" name="Picture 2" descr="C:\Users\DELL\Desktop\New folder\Tauthu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53" y="3782674"/>
            <a:ext cx="3306147" cy="229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DELL\Desktop\New folder\Vietnam_Airlines_Boeing_787-9_VN-A869_SGN_1002201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762" y="3472469"/>
            <a:ext cx="4055706" cy="2605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DELL\Desktop\New folder\tải xuống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900" y="3911136"/>
            <a:ext cx="3833937" cy="2120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78754" y="3726946"/>
            <a:ext cx="2388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1 Tàu thủy.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51628" y="3649526"/>
            <a:ext cx="2388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3. Máy bay.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30607" y="3612329"/>
            <a:ext cx="2388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2. Ô tô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lick.wav"/>
          </p:stSnd>
        </p:sndAc>
      </p:transition>
    </mc:Choice>
    <mc:Fallback xmlns="">
      <p:transition spd="slow">
        <p:sndAc>
          <p:stSnd>
            <p:snd r:embed="rId10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25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/>
      <p:bldP spid="2" grpId="0"/>
      <p:bldP spid="12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LL\Desktop\hinh-nen-mam-non-dep-nhat_09133087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6629" y="0"/>
            <a:ext cx="14677918" cy="8808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94BB15-A801-8BFE-B917-86AFD4164DE4}"/>
              </a:ext>
            </a:extLst>
          </p:cNvPr>
          <p:cNvSpPr txBox="1"/>
          <p:nvPr/>
        </p:nvSpPr>
        <p:spPr>
          <a:xfrm>
            <a:off x="1446752" y="124595"/>
            <a:ext cx="9106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7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đố?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94BB15-A801-8BFE-B917-86AFD4164DE4}"/>
              </a:ext>
            </a:extLst>
          </p:cNvPr>
          <p:cNvSpPr txBox="1"/>
          <p:nvPr/>
        </p:nvSpPr>
        <p:spPr>
          <a:xfrm>
            <a:off x="2261117" y="709370"/>
            <a:ext cx="796834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 phải chim</a:t>
            </a:r>
          </a:p>
          <a:p>
            <a:pPr algn="ctr"/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 bay trên trời</a:t>
            </a:r>
          </a:p>
          <a:p>
            <a:pPr algn="ctr"/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 được nhiều người </a:t>
            </a:r>
          </a:p>
          <a:p>
            <a:pPr algn="ctr"/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khắp muôm nơi?</a:t>
            </a:r>
          </a:p>
          <a:p>
            <a:pPr algn="ctr"/>
            <a:endParaRPr lang="en-US" sz="36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C:\Users\DELL\Desktop\New folder\Vietnam_Airlines_Boeing_787-9_VN-A869_SGN_1002201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012" y="3161145"/>
            <a:ext cx="6682153" cy="4292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0" y="4121611"/>
            <a:ext cx="2388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3. Máy bay.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Am-than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8A4BB484-6D49-9388-AAE7-97D0E5CE87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2857" y="6077857"/>
            <a:ext cx="689428" cy="68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10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lick.wav"/>
          </p:stSnd>
        </p:sndAc>
      </p:transition>
    </mc:Choice>
    <mc:Fallback xmlns="">
      <p:transition spd="slow">
        <p:sndAc>
          <p:stSnd>
            <p:snd r:embed="rId8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743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8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1001] Hình Background Powerpoint Đẹp Nhất 2020">
            <a:extLst>
              <a:ext uri="{FF2B5EF4-FFF2-40B4-BE49-F238E27FC236}">
                <a16:creationId xmlns:a16="http://schemas.microsoft.com/office/drawing/2014/main" id="{3904991E-74F7-F023-16C9-5BF1C73C54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26"/>
          <a:stretch/>
        </p:blipFill>
        <p:spPr bwMode="auto">
          <a:xfrm>
            <a:off x="-1" y="1676400"/>
            <a:ext cx="12192001" cy="5185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AA964E-B300-1191-B168-69B414369001}"/>
              </a:ext>
            </a:extLst>
          </p:cNvPr>
          <p:cNvSpPr txBox="1"/>
          <p:nvPr/>
        </p:nvSpPr>
        <p:spPr>
          <a:xfrm>
            <a:off x="3684922" y="226654"/>
            <a:ext cx="48221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8: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hành vi đúng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EABA32-7483-D7B7-058C-30B3D939D250}"/>
              </a:ext>
            </a:extLst>
          </p:cNvPr>
          <p:cNvSpPr txBox="1"/>
          <p:nvPr/>
        </p:nvSpPr>
        <p:spPr>
          <a:xfrm>
            <a:off x="485606" y="2794567"/>
            <a:ext cx="5721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1.Ngồi trên xe buýt thò tay thò đầu ra ngoài cửa sổ</a:t>
            </a:r>
            <a:endParaRPr lang="en-US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70411C-B707-531E-ED83-8389897C2063}"/>
              </a:ext>
            </a:extLst>
          </p:cNvPr>
          <p:cNvSpPr txBox="1"/>
          <p:nvPr/>
        </p:nvSpPr>
        <p:spPr>
          <a:xfrm>
            <a:off x="7465991" y="3638358"/>
            <a:ext cx="69481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Phóng nhanh vượt ẩu</a:t>
            </a:r>
            <a:endParaRPr lang="en-US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C12A1E-0ED4-5D45-B73D-0A8FBD3BD06E}"/>
              </a:ext>
            </a:extLst>
          </p:cNvPr>
          <p:cNvSpPr txBox="1"/>
          <p:nvPr/>
        </p:nvSpPr>
        <p:spPr>
          <a:xfrm>
            <a:off x="3599444" y="4004045"/>
            <a:ext cx="2759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  <a:latin typeface="VNI-Avo" pitchFamily="2" charset="0"/>
              </a:rPr>
              <a:t>3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486BA4D-3534-EAA7-E47A-3F4901B855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32" b="13544"/>
          <a:stretch/>
        </p:blipFill>
        <p:spPr>
          <a:xfrm>
            <a:off x="1834951" y="1106861"/>
            <a:ext cx="3358886" cy="16502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9D43FE9-5EA6-0267-FD9F-F0495CE7FA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403" y="1876302"/>
            <a:ext cx="3473674" cy="16502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VẼ TRANH ĐỘI MŨ XINH BẢO VỆ CHÍNH MÌNH | Vẽ tranh chủ đề an toàn giao thông  đơn giản - YouTube">
            <a:extLst>
              <a:ext uri="{FF2B5EF4-FFF2-40B4-BE49-F238E27FC236}">
                <a16:creationId xmlns:a16="http://schemas.microsoft.com/office/drawing/2014/main" id="{4DD6CB2D-BFAF-81FA-0182-8433E823CC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5" t="2540" r="9702" b="2221"/>
          <a:stretch/>
        </p:blipFill>
        <p:spPr bwMode="auto">
          <a:xfrm>
            <a:off x="3737405" y="3957221"/>
            <a:ext cx="3728586" cy="19403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ĐỒNG HỒ ĐẾM NGƯỢC 5 GIÂY + CHUÔNG BÁO HẾT GIỜ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2667" y="5364407"/>
            <a:ext cx="946034" cy="94603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970411C-B707-531E-ED83-8389897C2063}"/>
              </a:ext>
            </a:extLst>
          </p:cNvPr>
          <p:cNvSpPr txBox="1"/>
          <p:nvPr/>
        </p:nvSpPr>
        <p:spPr>
          <a:xfrm>
            <a:off x="2050290" y="6044582"/>
            <a:ext cx="69481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3. Đội mũ bảo hiểm khi ngồi trên xe máy</a:t>
            </a:r>
            <a:endParaRPr lang="en-US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323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76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2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406D90-43D9-3E85-9344-66B3A0212D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11"/>
          <a:stretch/>
        </p:blipFill>
        <p:spPr>
          <a:xfrm>
            <a:off x="37032" y="1619250"/>
            <a:ext cx="12192000" cy="52387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460A11D-FC51-251F-8392-29452D57388C}"/>
              </a:ext>
            </a:extLst>
          </p:cNvPr>
          <p:cNvSpPr/>
          <p:nvPr/>
        </p:nvSpPr>
        <p:spPr>
          <a:xfrm>
            <a:off x="3411386" y="-1"/>
            <a:ext cx="536922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RUNG CHUÔNG VÀNG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AA964E-B300-1191-B168-69B414369001}"/>
              </a:ext>
            </a:extLst>
          </p:cNvPr>
          <p:cNvSpPr txBox="1"/>
          <p:nvPr/>
        </p:nvSpPr>
        <p:spPr>
          <a:xfrm>
            <a:off x="3721955" y="769440"/>
            <a:ext cx="48221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0D8291-3F71-0C23-D3A9-5F42594EE881}"/>
              </a:ext>
            </a:extLst>
          </p:cNvPr>
          <p:cNvSpPr txBox="1"/>
          <p:nvPr/>
        </p:nvSpPr>
        <p:spPr>
          <a:xfrm>
            <a:off x="2148567" y="2228671"/>
            <a:ext cx="5293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70C0"/>
                </a:solidFill>
                <a:latin typeface="VNI-Avo" pitchFamily="2" charset="0"/>
              </a:rPr>
              <a:t>3</a:t>
            </a:r>
          </a:p>
        </p:txBody>
      </p:sp>
      <p:pic>
        <p:nvPicPr>
          <p:cNvPr id="5" name="Picture 2" descr="VẼ TRANH ĐỘI MŨ XINH BẢO VỆ CHÍNH MÌNH | Vẽ tranh chủ đề an toàn giao thông  đơn giản - YouTube">
            <a:extLst>
              <a:ext uri="{FF2B5EF4-FFF2-40B4-BE49-F238E27FC236}">
                <a16:creationId xmlns:a16="http://schemas.microsoft.com/office/drawing/2014/main" id="{37E95BB4-99B6-564E-0EEC-D3B74278F7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0" t="2540" r="9703" b="2221"/>
          <a:stretch/>
        </p:blipFill>
        <p:spPr bwMode="auto">
          <a:xfrm>
            <a:off x="3113314" y="1538880"/>
            <a:ext cx="5758784" cy="32644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3D2770-7958-5677-9D84-A17514BB8D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854" y="0"/>
            <a:ext cx="1060926" cy="1035845"/>
          </a:xfrm>
          <a:prstGeom prst="rect">
            <a:avLst/>
          </a:prstGeom>
        </p:spPr>
      </p:pic>
      <p:pic>
        <p:nvPicPr>
          <p:cNvPr id="10" name="Am-than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8A4BB484-6D49-9388-AAE7-97D0E5CE87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2857" y="6077857"/>
            <a:ext cx="689428" cy="689428"/>
          </a:xfrm>
          <a:prstGeom prst="rect">
            <a:avLst/>
          </a:prstGeom>
        </p:spPr>
      </p:pic>
      <p:pic>
        <p:nvPicPr>
          <p:cNvPr id="4" name="Picture 2" descr="Animated Cartoon Bell GIF | PSD PNG Images Free Download - Pikbest">
            <a:extLst>
              <a:ext uri="{FF2B5EF4-FFF2-40B4-BE49-F238E27FC236}">
                <a16:creationId xmlns:a16="http://schemas.microsoft.com/office/drawing/2014/main" id="{E1490E9B-BC0C-415F-FF53-17891044E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7140"/>
            <a:ext cx="1370234" cy="137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007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DELL\Desktop\6e8763e8b2552495141b8c30b7fadd6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4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94BB15-A801-8BFE-B917-86AFD4164DE4}"/>
              </a:ext>
            </a:extLst>
          </p:cNvPr>
          <p:cNvSpPr txBox="1"/>
          <p:nvPr/>
        </p:nvSpPr>
        <p:spPr>
          <a:xfrm>
            <a:off x="2071396" y="533427"/>
            <a:ext cx="6587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9: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ngồi xe máy </a:t>
            </a:r>
          </a:p>
          <a:p>
            <a:pPr algn="ctr"/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Flowchart: Stored Data 5">
            <a:extLst>
              <a:ext uri="{FF2B5EF4-FFF2-40B4-BE49-F238E27FC236}">
                <a16:creationId xmlns:a16="http://schemas.microsoft.com/office/drawing/2014/main" id="{9C4DDC5B-8D2D-7D3E-9D18-970F83FE19E2}"/>
              </a:ext>
            </a:extLst>
          </p:cNvPr>
          <p:cNvSpPr/>
          <p:nvPr/>
        </p:nvSpPr>
        <p:spPr>
          <a:xfrm>
            <a:off x="1617832" y="1605033"/>
            <a:ext cx="3369721" cy="1117435"/>
          </a:xfrm>
          <a:prstGeom prst="flowChartOnlineStorag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Không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 mũ bảo hiểm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BB5DA8-D20E-9B01-B7E1-B151B3DA91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2477" y="1404886"/>
            <a:ext cx="2117963" cy="15239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Flowchart: Stored Data 7">
            <a:extLst>
              <a:ext uri="{FF2B5EF4-FFF2-40B4-BE49-F238E27FC236}">
                <a16:creationId xmlns:a16="http://schemas.microsoft.com/office/drawing/2014/main" id="{45A14113-125E-C144-7E13-A252EBF6D2FF}"/>
              </a:ext>
            </a:extLst>
          </p:cNvPr>
          <p:cNvSpPr/>
          <p:nvPr/>
        </p:nvSpPr>
        <p:spPr>
          <a:xfrm>
            <a:off x="2427244" y="3066548"/>
            <a:ext cx="4848334" cy="1190596"/>
          </a:xfrm>
          <a:prstGeom prst="flowChartOnlineStorag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Phải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 mũ bảo hiểm và bám chặt vào người ngồi trước.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ECDB7E-09FD-56C9-CF91-4BF1BC9DAC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3864" y="2914004"/>
            <a:ext cx="2135052" cy="1607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Flowchart: Stored Data 9">
            <a:extLst>
              <a:ext uri="{FF2B5EF4-FFF2-40B4-BE49-F238E27FC236}">
                <a16:creationId xmlns:a16="http://schemas.microsoft.com/office/drawing/2014/main" id="{2D5CF178-7CED-C07B-9D00-0234D65357C0}"/>
              </a:ext>
            </a:extLst>
          </p:cNvPr>
          <p:cNvSpPr/>
          <p:nvPr/>
        </p:nvSpPr>
        <p:spPr>
          <a:xfrm>
            <a:off x="4981214" y="4659524"/>
            <a:ext cx="3861532" cy="1117435"/>
          </a:xfrm>
          <a:prstGeom prst="flowChartOnlineStorag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Đùa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 trên xe máy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88F291-47CA-9C9B-02A4-946B4F9CA7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35163" y="4429125"/>
            <a:ext cx="2328124" cy="1533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DEC0915-6971-4F0E-6DE1-A62C5B649D91}"/>
              </a:ext>
            </a:extLst>
          </p:cNvPr>
          <p:cNvGrpSpPr/>
          <p:nvPr/>
        </p:nvGrpSpPr>
        <p:grpSpPr>
          <a:xfrm>
            <a:off x="280621" y="4257144"/>
            <a:ext cx="2517480" cy="2077846"/>
            <a:chOff x="297541" y="4282320"/>
            <a:chExt cx="2199457" cy="219945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723D9AD-D513-24B0-A5FD-EBE5417A1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97541" y="4282320"/>
              <a:ext cx="2199457" cy="2199457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E60ACC9-45A0-7C16-CC03-97E9EE586412}"/>
                </a:ext>
              </a:extLst>
            </p:cNvPr>
            <p:cNvSpPr/>
            <p:nvPr/>
          </p:nvSpPr>
          <p:spPr>
            <a:xfrm>
              <a:off x="767846" y="4855028"/>
              <a:ext cx="1258845" cy="1262743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ĐỒNG HỒ ĐẾM NGƯỢC 5 GIÂY + CHUÔNG BÁO HẾT GIỜ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 flipV="1">
            <a:off x="1268963" y="4824854"/>
            <a:ext cx="990828" cy="106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451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76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DELL\Desktop\Top-hinh-nen-powerpoint-dep-dung-duoc-cho-moi-chu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26" y="64776"/>
            <a:ext cx="12191999" cy="679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56588" y="317241"/>
            <a:ext cx="72778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BIỂN BÁO CẤM: Cấm xe đạp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DELL\Desktop\New folder\tải xuố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473" y="1791534"/>
            <a:ext cx="3730106" cy="371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682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ình nền powerpoint chủ đề giáo dục đẹp nhất">
            <a:extLst>
              <a:ext uri="{FF2B5EF4-FFF2-40B4-BE49-F238E27FC236}">
                <a16:creationId xmlns:a16="http://schemas.microsoft.com/office/drawing/2014/main" id="{6050A50D-3A93-7CBB-0C76-8C472CEE5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94BB15-A801-8BFE-B917-86AFD4164DE4}"/>
              </a:ext>
            </a:extLst>
          </p:cNvPr>
          <p:cNvSpPr txBox="1"/>
          <p:nvPr/>
        </p:nvSpPr>
        <p:spPr>
          <a:xfrm>
            <a:off x="2414479" y="746390"/>
            <a:ext cx="77235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hỏi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 ngồi xe máy em cần lưu ý điều gì?</a:t>
            </a:r>
          </a:p>
        </p:txBody>
      </p:sp>
      <p:pic>
        <p:nvPicPr>
          <p:cNvPr id="13" name="Am-than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2116041B-4F2D-3570-5C2B-8757FD1E6C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59124" y="6133193"/>
            <a:ext cx="689428" cy="689428"/>
          </a:xfrm>
          <a:prstGeom prst="rect">
            <a:avLst/>
          </a:prstGeom>
        </p:spPr>
      </p:pic>
      <p:sp>
        <p:nvSpPr>
          <p:cNvPr id="14" name="Flowchart: Stored Data 13">
            <a:extLst>
              <a:ext uri="{FF2B5EF4-FFF2-40B4-BE49-F238E27FC236}">
                <a16:creationId xmlns:a16="http://schemas.microsoft.com/office/drawing/2014/main" id="{52CD7CB3-62E2-8853-9F67-144606C811F8}"/>
              </a:ext>
            </a:extLst>
          </p:cNvPr>
          <p:cNvSpPr/>
          <p:nvPr/>
        </p:nvSpPr>
        <p:spPr>
          <a:xfrm>
            <a:off x="3380032" y="2242015"/>
            <a:ext cx="5431934" cy="1858060"/>
          </a:xfrm>
          <a:prstGeom prst="flowChartOnlineStorag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102013-07A5-E670-E40B-67F4B3B808BD}"/>
              </a:ext>
            </a:extLst>
          </p:cNvPr>
          <p:cNvSpPr txBox="1"/>
          <p:nvPr/>
        </p:nvSpPr>
        <p:spPr>
          <a:xfrm>
            <a:off x="6042912" y="4182860"/>
            <a:ext cx="466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70C0"/>
                </a:solidFill>
                <a:latin typeface="VNI-Avo" pitchFamily="2" charset="0"/>
              </a:rPr>
              <a:t>2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79C86B8-20FC-1308-7094-CD8D10584F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3340" y="1916438"/>
            <a:ext cx="3331990" cy="2509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2" descr="Animated Cartoon Bell GIF | PSD PNG Images Free Download - Pikbest">
            <a:extLst>
              <a:ext uri="{FF2B5EF4-FFF2-40B4-BE49-F238E27FC236}">
                <a16:creationId xmlns:a16="http://schemas.microsoft.com/office/drawing/2014/main" id="{5AE0DE36-2CCA-1492-DF0E-CF2E8A806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315" y="-72779"/>
            <a:ext cx="1370234" cy="137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441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LL\Desktop\hinh-nen-mam-non-dep-nhat_0913308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6304"/>
            <a:ext cx="12192000" cy="694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94BB15-A801-8BFE-B917-86AFD4164DE4}"/>
              </a:ext>
            </a:extLst>
          </p:cNvPr>
          <p:cNvSpPr txBox="1"/>
          <p:nvPr/>
        </p:nvSpPr>
        <p:spPr>
          <a:xfrm>
            <a:off x="2071395" y="533427"/>
            <a:ext cx="91066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10: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 tiện nào sau đây là PTGT đường thủy?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94BB15-A801-8BFE-B917-86AFD4164DE4}"/>
              </a:ext>
            </a:extLst>
          </p:cNvPr>
          <p:cNvSpPr txBox="1"/>
          <p:nvPr/>
        </p:nvSpPr>
        <p:spPr>
          <a:xfrm>
            <a:off x="2071395" y="1917468"/>
            <a:ext cx="7968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Tàu hỏa</a:t>
            </a:r>
            <a:endParaRPr lang="en-US" sz="36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94BB15-A801-8BFE-B917-86AFD4164DE4}"/>
              </a:ext>
            </a:extLst>
          </p:cNvPr>
          <p:cNvSpPr txBox="1"/>
          <p:nvPr/>
        </p:nvSpPr>
        <p:spPr>
          <a:xfrm>
            <a:off x="1866122" y="2928284"/>
            <a:ext cx="7931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Xe ô tô</a:t>
            </a:r>
            <a:endParaRPr lang="en-US" sz="36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94BB15-A801-8BFE-B917-86AFD4164DE4}"/>
              </a:ext>
            </a:extLst>
          </p:cNvPr>
          <p:cNvSpPr txBox="1"/>
          <p:nvPr/>
        </p:nvSpPr>
        <p:spPr>
          <a:xfrm>
            <a:off x="2362235" y="4085280"/>
            <a:ext cx="7043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Ca nô</a:t>
            </a:r>
            <a:endParaRPr lang="en-US" sz="36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ĐỒNG HỒ ĐẾM NGƯỢC 5 GIÂY + CHUÔNG BÁO HẾT GIỜ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1371408" y="4890956"/>
            <a:ext cx="990828" cy="106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81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LL\Desktop\hinh-nen-mam-non-dep-nhat_0913308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6304"/>
            <a:ext cx="12192000" cy="694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94BB15-A801-8BFE-B917-86AFD4164DE4}"/>
              </a:ext>
            </a:extLst>
          </p:cNvPr>
          <p:cNvSpPr txBox="1"/>
          <p:nvPr/>
        </p:nvSpPr>
        <p:spPr>
          <a:xfrm>
            <a:off x="2071395" y="533427"/>
            <a:ext cx="91066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 tiện nào sau đây là PTGT đường thủy?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94BB15-A801-8BFE-B917-86AFD4164DE4}"/>
              </a:ext>
            </a:extLst>
          </p:cNvPr>
          <p:cNvSpPr txBox="1"/>
          <p:nvPr/>
        </p:nvSpPr>
        <p:spPr>
          <a:xfrm>
            <a:off x="1866122" y="2928284"/>
            <a:ext cx="7931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94BB15-A801-8BFE-B917-86AFD4164DE4}"/>
              </a:ext>
            </a:extLst>
          </p:cNvPr>
          <p:cNvSpPr txBox="1"/>
          <p:nvPr/>
        </p:nvSpPr>
        <p:spPr>
          <a:xfrm>
            <a:off x="2071395" y="2563799"/>
            <a:ext cx="7043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Ca nô</a:t>
            </a:r>
            <a:endParaRPr lang="en-US" sz="36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Am-than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2116041B-4F2D-3570-5C2B-8757FD1E6C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59124" y="6133193"/>
            <a:ext cx="689428" cy="68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286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743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25D4F4C5-7A84-02EE-F1F3-6EB72A5270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81" b="17511"/>
          <a:stretch/>
        </p:blipFill>
        <p:spPr>
          <a:xfrm>
            <a:off x="31013" y="-47331"/>
            <a:ext cx="14711354" cy="76984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ABFC81-6FFA-20DC-A914-0FB2D54CF43C}"/>
              </a:ext>
            </a:extLst>
          </p:cNvPr>
          <p:cNvSpPr txBox="1"/>
          <p:nvPr/>
        </p:nvSpPr>
        <p:spPr>
          <a:xfrm>
            <a:off x="1384413" y="0"/>
            <a:ext cx="99056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hỏi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các tình huống sau,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ADDC7AA-0653-E3F1-51C3-DAAB3A5F41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332" r="9720"/>
          <a:stretch/>
        </p:blipFill>
        <p:spPr>
          <a:xfrm>
            <a:off x="1026702" y="900854"/>
            <a:ext cx="4095182" cy="2093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84A5F71-72D7-7598-C95B-AE0C13DB1D4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444" r="10609"/>
          <a:stretch/>
        </p:blipFill>
        <p:spPr>
          <a:xfrm>
            <a:off x="6801599" y="1020707"/>
            <a:ext cx="4488441" cy="2389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47FE9B5-3ACA-6B78-3FEE-59196915934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622" t="17191" r="11459" b="7880"/>
          <a:stretch/>
        </p:blipFill>
        <p:spPr>
          <a:xfrm>
            <a:off x="3864095" y="3992701"/>
            <a:ext cx="4814798" cy="24667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EEABA32-7483-D7B7-058C-30B3D939D250}"/>
              </a:ext>
            </a:extLst>
          </p:cNvPr>
          <p:cNvSpPr txBox="1"/>
          <p:nvPr/>
        </p:nvSpPr>
        <p:spPr>
          <a:xfrm>
            <a:off x="1484755" y="3010326"/>
            <a:ext cx="31790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1.Đá bóng dưới lòng đường</a:t>
            </a:r>
            <a:endParaRPr lang="en-US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EEABA32-7483-D7B7-058C-30B3D939D250}"/>
              </a:ext>
            </a:extLst>
          </p:cNvPr>
          <p:cNvSpPr txBox="1"/>
          <p:nvPr/>
        </p:nvSpPr>
        <p:spPr>
          <a:xfrm>
            <a:off x="6537516" y="3545626"/>
            <a:ext cx="48061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Bé qua đường theo hiệu lệnh chú CSGT</a:t>
            </a:r>
            <a:endParaRPr lang="en-US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EEABA32-7483-D7B7-058C-30B3D939D250}"/>
              </a:ext>
            </a:extLst>
          </p:cNvPr>
          <p:cNvSpPr txBox="1"/>
          <p:nvPr/>
        </p:nvSpPr>
        <p:spPr>
          <a:xfrm>
            <a:off x="3512577" y="6459494"/>
            <a:ext cx="33682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3. Ngồi đùa giỡn trên xe buýt</a:t>
            </a:r>
            <a:endParaRPr lang="en-US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ĐỒNG HỒ ĐẾM NGƯỢC 5 GIÂY + CHUÔNG BÁO HẾT GIỜ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flipV="1">
            <a:off x="1371408" y="4890956"/>
            <a:ext cx="990828" cy="106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23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0" grpId="0"/>
      <p:bldP spid="31" grpId="0"/>
      <p:bldP spid="3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25D4F4C5-7A84-02EE-F1F3-6EB72A5270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81" b="17511"/>
          <a:stretch/>
        </p:blipFill>
        <p:spPr>
          <a:xfrm>
            <a:off x="31013" y="-47331"/>
            <a:ext cx="14711354" cy="76984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ABFC81-6FFA-20DC-A914-0FB2D54CF43C}"/>
              </a:ext>
            </a:extLst>
          </p:cNvPr>
          <p:cNvSpPr txBox="1"/>
          <p:nvPr/>
        </p:nvSpPr>
        <p:spPr>
          <a:xfrm>
            <a:off x="1384413" y="0"/>
            <a:ext cx="99056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hỏi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các tình huống sau,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84A5F71-72D7-7598-C95B-AE0C13DB1D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444" r="10609"/>
          <a:stretch/>
        </p:blipFill>
        <p:spPr>
          <a:xfrm>
            <a:off x="3617144" y="1544906"/>
            <a:ext cx="5440164" cy="37848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EEABA32-7483-D7B7-058C-30B3D939D250}"/>
              </a:ext>
            </a:extLst>
          </p:cNvPr>
          <p:cNvSpPr txBox="1"/>
          <p:nvPr/>
        </p:nvSpPr>
        <p:spPr>
          <a:xfrm>
            <a:off x="3731606" y="5475988"/>
            <a:ext cx="48061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Bé qua đường theo hiệu lệnh chú CSGT</a:t>
            </a:r>
            <a:endParaRPr lang="en-US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Am-than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8A4BB484-6D49-9388-AAE7-97D0E5CE87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2857" y="6077857"/>
            <a:ext cx="689428" cy="68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29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743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DELL\Desktop\6e8763e8b2552495141b8c30b7fadd6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4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94BB15-A801-8BFE-B917-86AFD4164DE4}"/>
              </a:ext>
            </a:extLst>
          </p:cNvPr>
          <p:cNvSpPr txBox="1"/>
          <p:nvPr/>
        </p:nvSpPr>
        <p:spPr>
          <a:xfrm>
            <a:off x="2071395" y="533427"/>
            <a:ext cx="77817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muốm qua đường 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Flowchart: Stored Data 5">
            <a:extLst>
              <a:ext uri="{FF2B5EF4-FFF2-40B4-BE49-F238E27FC236}">
                <a16:creationId xmlns:a16="http://schemas.microsoft.com/office/drawing/2014/main" id="{9C4DDC5B-8D2D-7D3E-9D18-970F83FE19E2}"/>
              </a:ext>
            </a:extLst>
          </p:cNvPr>
          <p:cNvSpPr/>
          <p:nvPr/>
        </p:nvSpPr>
        <p:spPr>
          <a:xfrm>
            <a:off x="1617832" y="1605033"/>
            <a:ext cx="7224914" cy="1117435"/>
          </a:xfrm>
          <a:prstGeom prst="flowChartOnlineStorag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Nhờ người lớn dắt qua đường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lowchart: Stored Data 7">
            <a:extLst>
              <a:ext uri="{FF2B5EF4-FFF2-40B4-BE49-F238E27FC236}">
                <a16:creationId xmlns:a16="http://schemas.microsoft.com/office/drawing/2014/main" id="{45A14113-125E-C144-7E13-A252EBF6D2FF}"/>
              </a:ext>
            </a:extLst>
          </p:cNvPr>
          <p:cNvSpPr/>
          <p:nvPr/>
        </p:nvSpPr>
        <p:spPr>
          <a:xfrm>
            <a:off x="2427243" y="3066548"/>
            <a:ext cx="7276593" cy="1190596"/>
          </a:xfrm>
          <a:prstGeom prst="flowChartOnlineStorag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Quan sát khi không có xe mới sang đường.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lowchart: Stored Data 9">
            <a:extLst>
              <a:ext uri="{FF2B5EF4-FFF2-40B4-BE49-F238E27FC236}">
                <a16:creationId xmlns:a16="http://schemas.microsoft.com/office/drawing/2014/main" id="{2D5CF178-7CED-C07B-9D00-0234D65357C0}"/>
              </a:ext>
            </a:extLst>
          </p:cNvPr>
          <p:cNvSpPr/>
          <p:nvPr/>
        </p:nvSpPr>
        <p:spPr>
          <a:xfrm>
            <a:off x="4590661" y="4659524"/>
            <a:ext cx="6176865" cy="1117435"/>
          </a:xfrm>
          <a:prstGeom prst="flowChartOnlineStorag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Cả 2 ý trên đều 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DEC0915-6971-4F0E-6DE1-A62C5B649D91}"/>
              </a:ext>
            </a:extLst>
          </p:cNvPr>
          <p:cNvGrpSpPr/>
          <p:nvPr/>
        </p:nvGrpSpPr>
        <p:grpSpPr>
          <a:xfrm>
            <a:off x="280621" y="4257144"/>
            <a:ext cx="2517480" cy="2077846"/>
            <a:chOff x="297541" y="4282320"/>
            <a:chExt cx="2199457" cy="219945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723D9AD-D513-24B0-A5FD-EBE5417A1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97541" y="4282320"/>
              <a:ext cx="2199457" cy="2199457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E60ACC9-45A0-7C16-CC03-97E9EE586412}"/>
                </a:ext>
              </a:extLst>
            </p:cNvPr>
            <p:cNvSpPr/>
            <p:nvPr/>
          </p:nvSpPr>
          <p:spPr>
            <a:xfrm>
              <a:off x="767846" y="4855028"/>
              <a:ext cx="1258845" cy="1262743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ĐỒNG HỒ ĐẾM NGƯỢC 5 GIÂY + CHUÔNG BÁO HẾT GIỜ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V="1">
            <a:off x="1268963" y="4824854"/>
            <a:ext cx="990828" cy="106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027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76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DELL\Desktop\6e8763e8b2552495141b8c30b7fadd6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382"/>
            <a:ext cx="12192001" cy="684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94BB15-A801-8BFE-B917-86AFD4164DE4}"/>
              </a:ext>
            </a:extLst>
          </p:cNvPr>
          <p:cNvSpPr txBox="1"/>
          <p:nvPr/>
        </p:nvSpPr>
        <p:spPr>
          <a:xfrm>
            <a:off x="2071395" y="533427"/>
            <a:ext cx="77817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muốm qua đường 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Flowchart: Stored Data 9">
            <a:extLst>
              <a:ext uri="{FF2B5EF4-FFF2-40B4-BE49-F238E27FC236}">
                <a16:creationId xmlns:a16="http://schemas.microsoft.com/office/drawing/2014/main" id="{2D5CF178-7CED-C07B-9D00-0234D65357C0}"/>
              </a:ext>
            </a:extLst>
          </p:cNvPr>
          <p:cNvSpPr/>
          <p:nvPr/>
        </p:nvSpPr>
        <p:spPr>
          <a:xfrm>
            <a:off x="2798101" y="2864450"/>
            <a:ext cx="6176865" cy="1117435"/>
          </a:xfrm>
          <a:prstGeom prst="flowChartOnlineStorag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Cả 2 ý trên đều 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Am-than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2116041B-4F2D-3570-5C2B-8757FD1E6C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59124" y="6133193"/>
            <a:ext cx="689428" cy="689428"/>
          </a:xfrm>
          <a:prstGeom prst="rect">
            <a:avLst/>
          </a:prstGeom>
        </p:spPr>
      </p:pic>
      <p:pic>
        <p:nvPicPr>
          <p:cNvPr id="12" name="Am-than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8A4BB484-6D49-9388-AAE7-97D0E5CE87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2857" y="6077857"/>
            <a:ext cx="689428" cy="68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43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43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43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DELL\Desktop\6e8763e8b2552495141b8c30b7fadd6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4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94BB15-A801-8BFE-B917-86AFD4164DE4}"/>
              </a:ext>
            </a:extLst>
          </p:cNvPr>
          <p:cNvSpPr txBox="1"/>
          <p:nvPr/>
        </p:nvSpPr>
        <p:spPr>
          <a:xfrm>
            <a:off x="2071395" y="533427"/>
            <a:ext cx="77817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13: Khi ngồi trên xe ô tô  bé làm gì để đảm bảo an toàn?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Stored Data 5">
            <a:extLst>
              <a:ext uri="{FF2B5EF4-FFF2-40B4-BE49-F238E27FC236}">
                <a16:creationId xmlns:a16="http://schemas.microsoft.com/office/drawing/2014/main" id="{9C4DDC5B-8D2D-7D3E-9D18-970F83FE19E2}"/>
              </a:ext>
            </a:extLst>
          </p:cNvPr>
          <p:cNvSpPr/>
          <p:nvPr/>
        </p:nvSpPr>
        <p:spPr>
          <a:xfrm>
            <a:off x="1617832" y="1605033"/>
            <a:ext cx="7224914" cy="1117435"/>
          </a:xfrm>
          <a:prstGeom prst="flowChartOnlineStorag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Đùa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giỡn trên xe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lowchart: Stored Data 7">
            <a:extLst>
              <a:ext uri="{FF2B5EF4-FFF2-40B4-BE49-F238E27FC236}">
                <a16:creationId xmlns:a16="http://schemas.microsoft.com/office/drawing/2014/main" id="{45A14113-125E-C144-7E13-A252EBF6D2FF}"/>
              </a:ext>
            </a:extLst>
          </p:cNvPr>
          <p:cNvSpPr/>
          <p:nvPr/>
        </p:nvSpPr>
        <p:spPr>
          <a:xfrm>
            <a:off x="2427243" y="3066548"/>
            <a:ext cx="7276593" cy="1190596"/>
          </a:xfrm>
          <a:prstGeom prst="flowChartOnlineStorag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Ngồi ngay ngắn thắt dây an toàn.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lowchart: Stored Data 9">
            <a:extLst>
              <a:ext uri="{FF2B5EF4-FFF2-40B4-BE49-F238E27FC236}">
                <a16:creationId xmlns:a16="http://schemas.microsoft.com/office/drawing/2014/main" id="{2D5CF178-7CED-C07B-9D00-0234D65357C0}"/>
              </a:ext>
            </a:extLst>
          </p:cNvPr>
          <p:cNvSpPr/>
          <p:nvPr/>
        </p:nvSpPr>
        <p:spPr>
          <a:xfrm>
            <a:off x="4590661" y="4659524"/>
            <a:ext cx="6176865" cy="1117435"/>
          </a:xfrm>
          <a:prstGeom prst="flowChartOnlineStorag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Thò đầu ra cửa sổ  hóng mát.</a:t>
            </a:r>
          </a:p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DEC0915-6971-4F0E-6DE1-A62C5B649D91}"/>
              </a:ext>
            </a:extLst>
          </p:cNvPr>
          <p:cNvGrpSpPr/>
          <p:nvPr/>
        </p:nvGrpSpPr>
        <p:grpSpPr>
          <a:xfrm>
            <a:off x="280621" y="4257144"/>
            <a:ext cx="2517480" cy="2077846"/>
            <a:chOff x="297541" y="4282320"/>
            <a:chExt cx="2199457" cy="219945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723D9AD-D513-24B0-A5FD-EBE5417A1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97541" y="4282320"/>
              <a:ext cx="2199457" cy="2199457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E60ACC9-45A0-7C16-CC03-97E9EE586412}"/>
                </a:ext>
              </a:extLst>
            </p:cNvPr>
            <p:cNvSpPr/>
            <p:nvPr/>
          </p:nvSpPr>
          <p:spPr>
            <a:xfrm>
              <a:off x="767846" y="4855028"/>
              <a:ext cx="1258845" cy="1262743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ĐỒNG HỒ ĐẾM NGƯỢC 5 GIÂY + CHUÔNG BÁO HẾT GIỜ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V="1">
            <a:off x="1268963" y="4824854"/>
            <a:ext cx="990828" cy="106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31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76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DELL\Desktop\6e8763e8b2552495141b8c30b7fadd6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4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94BB15-A801-8BFE-B917-86AFD4164DE4}"/>
              </a:ext>
            </a:extLst>
          </p:cNvPr>
          <p:cNvSpPr txBox="1"/>
          <p:nvPr/>
        </p:nvSpPr>
        <p:spPr>
          <a:xfrm>
            <a:off x="2071395" y="533427"/>
            <a:ext cx="77817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13: Khi ngồi trên xe ô tô  bé làm gì để đảm bảo an toàn?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Stored Data 5">
            <a:extLst>
              <a:ext uri="{FF2B5EF4-FFF2-40B4-BE49-F238E27FC236}">
                <a16:creationId xmlns:a16="http://schemas.microsoft.com/office/drawing/2014/main" id="{9C4DDC5B-8D2D-7D3E-9D18-970F83FE19E2}"/>
              </a:ext>
            </a:extLst>
          </p:cNvPr>
          <p:cNvSpPr/>
          <p:nvPr/>
        </p:nvSpPr>
        <p:spPr>
          <a:xfrm>
            <a:off x="1617832" y="2295331"/>
            <a:ext cx="7224914" cy="1961813"/>
          </a:xfrm>
          <a:prstGeom prst="flowChartOnlineStorag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2.Ngồi ngay ngắn thắt dây an toàn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Am-than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8A4BB484-6D49-9388-AAE7-97D0E5CE87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2857" y="6077857"/>
            <a:ext cx="689428" cy="68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8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43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DELL\Desktop\6e8763e8b2552495141b8c30b7fadd6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4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94BB15-A801-8BFE-B917-86AFD4164DE4}"/>
              </a:ext>
            </a:extLst>
          </p:cNvPr>
          <p:cNvSpPr txBox="1"/>
          <p:nvPr/>
        </p:nvSpPr>
        <p:spPr>
          <a:xfrm>
            <a:off x="2071395" y="533427"/>
            <a:ext cx="77817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14: Khi đi xe máy qua ngã tư, đèn tín hiệu chuyển sang màu đỏ ta phải: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Stored Data 5">
            <a:extLst>
              <a:ext uri="{FF2B5EF4-FFF2-40B4-BE49-F238E27FC236}">
                <a16:creationId xmlns:a16="http://schemas.microsoft.com/office/drawing/2014/main" id="{9C4DDC5B-8D2D-7D3E-9D18-970F83FE19E2}"/>
              </a:ext>
            </a:extLst>
          </p:cNvPr>
          <p:cNvSpPr/>
          <p:nvPr/>
        </p:nvSpPr>
        <p:spPr>
          <a:xfrm>
            <a:off x="1617832" y="1605033"/>
            <a:ext cx="7224914" cy="1117435"/>
          </a:xfrm>
          <a:prstGeom prst="flowChartOnlineStorag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Xe đi chậm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lowchart: Stored Data 7">
            <a:extLst>
              <a:ext uri="{FF2B5EF4-FFF2-40B4-BE49-F238E27FC236}">
                <a16:creationId xmlns:a16="http://schemas.microsoft.com/office/drawing/2014/main" id="{45A14113-125E-C144-7E13-A252EBF6D2FF}"/>
              </a:ext>
            </a:extLst>
          </p:cNvPr>
          <p:cNvSpPr/>
          <p:nvPr/>
        </p:nvSpPr>
        <p:spPr>
          <a:xfrm>
            <a:off x="2427243" y="3066548"/>
            <a:ext cx="7276593" cy="1190596"/>
          </a:xfrm>
          <a:prstGeom prst="flowChartOnlineStorag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Xe đi nhanh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lowchart: Stored Data 9">
            <a:extLst>
              <a:ext uri="{FF2B5EF4-FFF2-40B4-BE49-F238E27FC236}">
                <a16:creationId xmlns:a16="http://schemas.microsoft.com/office/drawing/2014/main" id="{2D5CF178-7CED-C07B-9D00-0234D65357C0}"/>
              </a:ext>
            </a:extLst>
          </p:cNvPr>
          <p:cNvSpPr/>
          <p:nvPr/>
        </p:nvSpPr>
        <p:spPr>
          <a:xfrm>
            <a:off x="4590661" y="4659524"/>
            <a:ext cx="6176865" cy="1117435"/>
          </a:xfrm>
          <a:prstGeom prst="flowChartOnlineStorag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Xe dừng lại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DEC0915-6971-4F0E-6DE1-A62C5B649D91}"/>
              </a:ext>
            </a:extLst>
          </p:cNvPr>
          <p:cNvGrpSpPr/>
          <p:nvPr/>
        </p:nvGrpSpPr>
        <p:grpSpPr>
          <a:xfrm>
            <a:off x="280621" y="4257144"/>
            <a:ext cx="2517480" cy="2077846"/>
            <a:chOff x="297541" y="4282320"/>
            <a:chExt cx="2199457" cy="219945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723D9AD-D513-24B0-A5FD-EBE5417A1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97541" y="4282320"/>
              <a:ext cx="2199457" cy="2199457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E60ACC9-45A0-7C16-CC03-97E9EE586412}"/>
                </a:ext>
              </a:extLst>
            </p:cNvPr>
            <p:cNvSpPr/>
            <p:nvPr/>
          </p:nvSpPr>
          <p:spPr>
            <a:xfrm>
              <a:off x="767846" y="4855028"/>
              <a:ext cx="1258845" cy="1262743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ĐỒNG HỒ ĐẾM NGƯỢC 5 GIÂY + CHUÔNG BÁO HẾT GIỜ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V="1">
            <a:off x="1268963" y="4824854"/>
            <a:ext cx="990828" cy="106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823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76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DELL\Desktop\Top-hinh-nen-powerpoint-dep-dung-duoc-cho-moi-chu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26" y="64776"/>
            <a:ext cx="12191999" cy="679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56588" y="317241"/>
            <a:ext cx="72778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BIỂN BÁO CẤM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 descr="C:\Users\DELL\Desktop\New folder\download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63" y="1480360"/>
            <a:ext cx="2886367" cy="2886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DELL\Desktop\images (1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963" y="1480359"/>
            <a:ext cx="2886367" cy="2886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DELL\Desktop\downloa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585" y="1480359"/>
            <a:ext cx="2859251" cy="28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9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DELL\Desktop\6e8763e8b2552495141b8c30b7fadd6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4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94BB15-A801-8BFE-B917-86AFD4164DE4}"/>
              </a:ext>
            </a:extLst>
          </p:cNvPr>
          <p:cNvSpPr txBox="1"/>
          <p:nvPr/>
        </p:nvSpPr>
        <p:spPr>
          <a:xfrm>
            <a:off x="2071395" y="533427"/>
            <a:ext cx="77817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14: Khi đi xe máy qua ngã tư, đèn tín hiệu chuyển sang màu đỏ ta phải: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lowchart: Stored Data 9">
            <a:extLst>
              <a:ext uri="{FF2B5EF4-FFF2-40B4-BE49-F238E27FC236}">
                <a16:creationId xmlns:a16="http://schemas.microsoft.com/office/drawing/2014/main" id="{2D5CF178-7CED-C07B-9D00-0234D65357C0}"/>
              </a:ext>
            </a:extLst>
          </p:cNvPr>
          <p:cNvSpPr/>
          <p:nvPr/>
        </p:nvSpPr>
        <p:spPr>
          <a:xfrm>
            <a:off x="3007567" y="2513483"/>
            <a:ext cx="6176865" cy="1117435"/>
          </a:xfrm>
          <a:prstGeom prst="flowChartOnlineStorag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Xe dừng lại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Am-than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8A4BB484-6D49-9388-AAE7-97D0E5CE87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2857" y="6077857"/>
            <a:ext cx="689428" cy="68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507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43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DELL\Desktop\6e8763e8b2552495141b8c30b7fadd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4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94BB15-A801-8BFE-B917-86AFD4164DE4}"/>
              </a:ext>
            </a:extLst>
          </p:cNvPr>
          <p:cNvSpPr txBox="1"/>
          <p:nvPr/>
        </p:nvSpPr>
        <p:spPr>
          <a:xfrm>
            <a:off x="2071395" y="533427"/>
            <a:ext cx="77817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15: Hành vi nào dưới đây gây nguy hiểm dễ gây tai nạn giao thông?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Stored Data 5">
            <a:extLst>
              <a:ext uri="{FF2B5EF4-FFF2-40B4-BE49-F238E27FC236}">
                <a16:creationId xmlns:a16="http://schemas.microsoft.com/office/drawing/2014/main" id="{9C4DDC5B-8D2D-7D3E-9D18-970F83FE19E2}"/>
              </a:ext>
            </a:extLst>
          </p:cNvPr>
          <p:cNvSpPr/>
          <p:nvPr/>
        </p:nvSpPr>
        <p:spPr>
          <a:xfrm>
            <a:off x="1617832" y="1605033"/>
            <a:ext cx="7224914" cy="1117435"/>
          </a:xfrm>
          <a:prstGeom prst="flowChartOnlineStorag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Chơi dưới lòng đường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lowchart: Stored Data 7">
            <a:extLst>
              <a:ext uri="{FF2B5EF4-FFF2-40B4-BE49-F238E27FC236}">
                <a16:creationId xmlns:a16="http://schemas.microsoft.com/office/drawing/2014/main" id="{45A14113-125E-C144-7E13-A252EBF6D2FF}"/>
              </a:ext>
            </a:extLst>
          </p:cNvPr>
          <p:cNvSpPr/>
          <p:nvPr/>
        </p:nvSpPr>
        <p:spPr>
          <a:xfrm>
            <a:off x="2427243" y="3066548"/>
            <a:ext cx="7276593" cy="1190596"/>
          </a:xfrm>
          <a:prstGeom prst="flowChartOnlineStorag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Chơi trong công viên.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lowchart: Stored Data 9">
            <a:extLst>
              <a:ext uri="{FF2B5EF4-FFF2-40B4-BE49-F238E27FC236}">
                <a16:creationId xmlns:a16="http://schemas.microsoft.com/office/drawing/2014/main" id="{2D5CF178-7CED-C07B-9D00-0234D65357C0}"/>
              </a:ext>
            </a:extLst>
          </p:cNvPr>
          <p:cNvSpPr/>
          <p:nvPr/>
        </p:nvSpPr>
        <p:spPr>
          <a:xfrm>
            <a:off x="4590661" y="4659524"/>
            <a:ext cx="6176865" cy="1117435"/>
          </a:xfrm>
          <a:prstGeom prst="flowChartOnlineStorag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Chơi trong sân trường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995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DELL\Desktop\6e8763e8b2552495141b8c30b7fadd6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4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94BB15-A801-8BFE-B917-86AFD4164DE4}"/>
              </a:ext>
            </a:extLst>
          </p:cNvPr>
          <p:cNvSpPr txBox="1"/>
          <p:nvPr/>
        </p:nvSpPr>
        <p:spPr>
          <a:xfrm>
            <a:off x="2071395" y="533427"/>
            <a:ext cx="77817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15: Hành vi nào dưới đây gây nguy hiểm dễ gây tai nạn giao thông?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Stored Data 5">
            <a:extLst>
              <a:ext uri="{FF2B5EF4-FFF2-40B4-BE49-F238E27FC236}">
                <a16:creationId xmlns:a16="http://schemas.microsoft.com/office/drawing/2014/main" id="{9C4DDC5B-8D2D-7D3E-9D18-970F83FE19E2}"/>
              </a:ext>
            </a:extLst>
          </p:cNvPr>
          <p:cNvSpPr/>
          <p:nvPr/>
        </p:nvSpPr>
        <p:spPr>
          <a:xfrm>
            <a:off x="1617832" y="2722468"/>
            <a:ext cx="7224914" cy="1117435"/>
          </a:xfrm>
          <a:prstGeom prst="flowChartOnlineStorag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Chơi dưới lòng đường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Am-than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8A4BB484-6D49-9388-AAE7-97D0E5CE87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2857" y="6077857"/>
            <a:ext cx="689428" cy="68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846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4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Bộ hình nền powerpoint hoạt hình dễ thương- Tải các hình nền hoạt hình dễ  thương MỚI NHẤT NĂM 2022 - YopoVn.Com - DIỄN ĐÀN TÀI LIỆU - GIÁO ÁN">
            <a:extLst>
              <a:ext uri="{FF2B5EF4-FFF2-40B4-BE49-F238E27FC236}">
                <a16:creationId xmlns:a16="http://schemas.microsoft.com/office/drawing/2014/main" id="{88DCF6E7-E75B-6FFB-798C-50EFA2EC3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A67F408-A8B7-39E3-00E0-451121A039C3}"/>
              </a:ext>
            </a:extLst>
          </p:cNvPr>
          <p:cNvSpPr/>
          <p:nvPr/>
        </p:nvSpPr>
        <p:spPr>
          <a:xfrm>
            <a:off x="3605286" y="264460"/>
            <a:ext cx="498142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Rung chuông vàng</a:t>
            </a:r>
          </a:p>
        </p:txBody>
      </p:sp>
      <p:pic>
        <p:nvPicPr>
          <p:cNvPr id="9218" name="Picture 2" descr="Animated Cartoon Bell GIF | PSD PNG Images Free Download - Pikbest">
            <a:extLst>
              <a:ext uri="{FF2B5EF4-FFF2-40B4-BE49-F238E27FC236}">
                <a16:creationId xmlns:a16="http://schemas.microsoft.com/office/drawing/2014/main" id="{E68976DB-8C47-96CF-11FD-BB90AC1A2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683" y="782382"/>
            <a:ext cx="4481031" cy="448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Nhac-mo-dau-game-show-rung-chuong-va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11683" y="49586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494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Top 2022+ Hình nền Powerpoint đẹp, chuyên nghiệp cho thuyết trình - Thiết  bị vệ sinh công nghiệp Palada">
            <a:extLst>
              <a:ext uri="{FF2B5EF4-FFF2-40B4-BE49-F238E27FC236}">
                <a16:creationId xmlns:a16="http://schemas.microsoft.com/office/drawing/2014/main" id="{35058AFD-0E94-5AE8-C13C-871E011B7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89179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AD0828B-DB09-EC8E-3AA6-882F6683AB07}"/>
              </a:ext>
            </a:extLst>
          </p:cNvPr>
          <p:cNvSpPr/>
          <p:nvPr/>
        </p:nvSpPr>
        <p:spPr>
          <a:xfrm>
            <a:off x="3850604" y="1410306"/>
            <a:ext cx="4702826" cy="200843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3 IcielPanton Black" panose="00000A00000000000000" pitchFamily="2" charset="0"/>
              </a:rPr>
              <a:t>ĐỒNG DIỄN</a:t>
            </a:r>
          </a:p>
          <a:p>
            <a:pPr algn="ctr">
              <a:lnSpc>
                <a:spcPct val="150000"/>
              </a:lnSpc>
            </a:pP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3 IcielPanton Black" panose="00000A00000000000000" pitchFamily="2" charset="0"/>
              </a:rPr>
              <a:t>VUI GIAO THÔNG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#9Slide03 IcielPanton Black" panose="00000A00000000000000" pitchFamily="2" charset="0"/>
            </a:endParaRPr>
          </a:p>
        </p:txBody>
      </p:sp>
      <p:pic>
        <p:nvPicPr>
          <p:cNvPr id="2" name="mix_2m02s (audio-joiner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7396" y="42625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890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6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CE580E-2E7A-E14E-8A47-574FD4F30C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"/>
            <a:ext cx="12192000" cy="68707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0D88BB9-9834-8D0B-24DB-2F8178F4C904}"/>
              </a:ext>
            </a:extLst>
          </p:cNvPr>
          <p:cNvSpPr/>
          <p:nvPr/>
        </p:nvSpPr>
        <p:spPr>
          <a:xfrm>
            <a:off x="1219408" y="2268835"/>
            <a:ext cx="9283312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4 AdrianeSwash" panose="02000504060000090004" pitchFamily="2" charset="0"/>
              </a:rPr>
              <a:t>Xin </a:t>
            </a:r>
            <a:r>
              <a:rPr lang="en-US" sz="4800" b="0" cap="none" spc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4 AdrianeSwash" panose="02000504060000090004" pitchFamily="2" charset="0"/>
              </a:rPr>
              <a:t>chào</a:t>
            </a:r>
            <a:r>
              <a:rPr lang="en-US" sz="48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4 AdrianeSwash" panose="02000504060000090004" pitchFamily="2" charset="0"/>
              </a:rPr>
              <a:t> </a:t>
            </a:r>
            <a:r>
              <a:rPr lang="en-US" sz="4800" b="0" cap="none" spc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4 AdrianeSwash" panose="02000504060000090004" pitchFamily="2" charset="0"/>
              </a:rPr>
              <a:t>và</a:t>
            </a:r>
            <a:r>
              <a:rPr lang="en-US" sz="48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4 AdrianeSwash" panose="02000504060000090004" pitchFamily="2" charset="0"/>
              </a:rPr>
              <a:t> </a:t>
            </a:r>
            <a:r>
              <a:rPr lang="en-US" sz="4800" b="0" cap="none" spc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4 AdrianeSwash" panose="02000504060000090004" pitchFamily="2" charset="0"/>
              </a:rPr>
              <a:t>hẹn</a:t>
            </a:r>
            <a:r>
              <a:rPr lang="en-US" sz="48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4 AdrianeSwash" panose="02000504060000090004" pitchFamily="2" charset="0"/>
              </a:rPr>
              <a:t> </a:t>
            </a:r>
            <a:r>
              <a:rPr lang="en-US" sz="4800" b="0" cap="none" spc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4 AdrianeSwash" panose="02000504060000090004" pitchFamily="2" charset="0"/>
              </a:rPr>
              <a:t>gặp</a:t>
            </a:r>
            <a:r>
              <a:rPr lang="en-US" sz="48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4 AdrianeSwash" panose="02000504060000090004" pitchFamily="2" charset="0"/>
              </a:rPr>
              <a:t> </a:t>
            </a:r>
            <a:r>
              <a:rPr lang="en-US" sz="4800" b="0" cap="none" spc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4 AdrianeSwash" panose="02000504060000090004" pitchFamily="2" charset="0"/>
              </a:rPr>
              <a:t>lại</a:t>
            </a:r>
            <a:r>
              <a:rPr lang="en-US" sz="4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4 AdrianeSwash" panose="02000504060000090004" pitchFamily="2" charset="0"/>
              </a:rPr>
              <a:t> </a:t>
            </a:r>
            <a:r>
              <a:rPr lang="en-US" sz="48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4 AdrianeSwash" panose="02000504060000090004" pitchFamily="2" charset="0"/>
              </a:rPr>
              <a:t>quý</a:t>
            </a:r>
            <a:r>
              <a:rPr lang="en-US" sz="4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4 AdrianeSwash" panose="02000504060000090004" pitchFamily="2" charset="0"/>
              </a:rPr>
              <a:t> </a:t>
            </a:r>
            <a:r>
              <a:rPr lang="en-US" sz="48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4 AdrianeSwash" panose="02000504060000090004" pitchFamily="2" charset="0"/>
              </a:rPr>
              <a:t>vị</a:t>
            </a:r>
            <a:r>
              <a:rPr lang="en-US" sz="4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4 AdrianeSwash" panose="02000504060000090004" pitchFamily="2" charset="0"/>
              </a:rPr>
              <a:t> </a:t>
            </a:r>
          </a:p>
          <a:p>
            <a:pPr algn="ctr"/>
            <a:r>
              <a:rPr lang="en-US" sz="48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4 AdrianeSwash" panose="02000504060000090004" pitchFamily="2" charset="0"/>
              </a:rPr>
              <a:t>trong</a:t>
            </a:r>
            <a:r>
              <a:rPr lang="en-US" sz="4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4 AdrianeSwash" panose="02000504060000090004" pitchFamily="2" charset="0"/>
              </a:rPr>
              <a:t> </a:t>
            </a:r>
            <a:r>
              <a:rPr lang="en-US" sz="48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4 AdrianeSwash" panose="02000504060000090004" pitchFamily="2" charset="0"/>
              </a:rPr>
              <a:t>những</a:t>
            </a:r>
            <a:r>
              <a:rPr lang="en-US" sz="4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4 AdrianeSwash" panose="02000504060000090004" pitchFamily="2" charset="0"/>
              </a:rPr>
              <a:t> </a:t>
            </a:r>
            <a:r>
              <a:rPr lang="en-US" sz="48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4 AdrianeSwash" panose="02000504060000090004" pitchFamily="2" charset="0"/>
              </a:rPr>
              <a:t>chương</a:t>
            </a:r>
            <a:r>
              <a:rPr lang="en-US" sz="4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4 AdrianeSwash" panose="02000504060000090004" pitchFamily="2" charset="0"/>
              </a:rPr>
              <a:t> </a:t>
            </a:r>
            <a:r>
              <a:rPr lang="en-US" sz="48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4 AdrianeSwash" panose="02000504060000090004" pitchFamily="2" charset="0"/>
              </a:rPr>
              <a:t>trình</a:t>
            </a:r>
            <a:r>
              <a:rPr lang="en-US" sz="4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4 AdrianeSwash" panose="02000504060000090004" pitchFamily="2" charset="0"/>
              </a:rPr>
              <a:t> </a:t>
            </a:r>
            <a:r>
              <a:rPr lang="en-US" sz="48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4 AdrianeSwash" panose="02000504060000090004" pitchFamily="2" charset="0"/>
              </a:rPr>
              <a:t>giao</a:t>
            </a:r>
            <a:r>
              <a:rPr lang="en-US" sz="4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4 AdrianeSwash" panose="02000504060000090004" pitchFamily="2" charset="0"/>
              </a:rPr>
              <a:t> </a:t>
            </a:r>
            <a:r>
              <a:rPr lang="en-US" sz="48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4 AdrianeSwash" panose="02000504060000090004" pitchFamily="2" charset="0"/>
              </a:rPr>
              <a:t>lưu</a:t>
            </a:r>
            <a:r>
              <a:rPr lang="en-US" sz="4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4 AdrianeSwash" panose="02000504060000090004" pitchFamily="2" charset="0"/>
              </a:rPr>
              <a:t> </a:t>
            </a:r>
            <a:r>
              <a:rPr lang="en-US" sz="48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4 AdrianeSwash" panose="02000504060000090004" pitchFamily="2" charset="0"/>
              </a:rPr>
              <a:t>lần</a:t>
            </a:r>
            <a:r>
              <a:rPr lang="en-US" sz="4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4 AdrianeSwash" panose="02000504060000090004" pitchFamily="2" charset="0"/>
              </a:rPr>
              <a:t> </a:t>
            </a:r>
            <a:r>
              <a:rPr lang="en-US" sz="48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4 AdrianeSwash" panose="02000504060000090004" pitchFamily="2" charset="0"/>
              </a:rPr>
              <a:t>sau</a:t>
            </a:r>
            <a:r>
              <a:rPr lang="en-US" sz="4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4 AdrianeSwash" panose="02000504060000090004" pitchFamily="2" charset="0"/>
              </a:rPr>
              <a:t>.</a:t>
            </a:r>
            <a:endParaRPr lang="en-US" sz="48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4 AdrianeSwash" panose="02000504060000090004" pitchFamily="2" charset="0"/>
            </a:endParaRPr>
          </a:p>
        </p:txBody>
      </p:sp>
      <p:pic>
        <p:nvPicPr>
          <p:cNvPr id="2" name="Candyland-Tobu">
            <a:hlinkClick r:id="" action="ppaction://media"/>
            <a:extLst>
              <a:ext uri="{FF2B5EF4-FFF2-40B4-BE49-F238E27FC236}">
                <a16:creationId xmlns:a16="http://schemas.microsoft.com/office/drawing/2014/main" id="{73D5B0BB-E81E-4EAF-7180-0DB13A9667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96870" y="60529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509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25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019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DELL\Desktop\hinh-nen-powerpoint-mau-trang-2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64"/>
            <a:ext cx="12192000" cy="683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DELL\Desktop\bien-bao-42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726" y="1124744"/>
            <a:ext cx="4982547" cy="460851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239349" y="5733256"/>
            <a:ext cx="11521280" cy="73866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Biển Chỉ dẫn: Đường 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người đi bộ sang ngang</a:t>
            </a:r>
          </a:p>
        </p:txBody>
      </p:sp>
    </p:spTree>
    <p:extLst>
      <p:ext uri="{BB962C8B-B14F-4D97-AF65-F5344CB8AC3E}">
        <p14:creationId xmlns:p14="http://schemas.microsoft.com/office/powerpoint/2010/main" val="102762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DELL\Desktop\Top-hinh-nen-powerpoint-dep-dung-duoc-cho-moi-chu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26" y="64776"/>
            <a:ext cx="12191999" cy="679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56588" y="317241"/>
            <a:ext cx="72778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BIỂN CHỈ DẪN</a:t>
            </a:r>
            <a:endParaRPr lang="en-US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DELL\Desktop\New folder\bien-R.30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79" y="1596313"/>
            <a:ext cx="2209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LL\Desktop\New folder\image03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416" y="1634413"/>
            <a:ext cx="2735263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ELL\Desktop\New folder\d42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758" y="1634413"/>
            <a:ext cx="2683446" cy="260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553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ELL\Desktop\209-giao-nhau-co-tin-hieu-den-500x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224" y="1047751"/>
            <a:ext cx="6350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6584" y="5733256"/>
            <a:ext cx="11521280" cy="73866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Biển cảnh báo: Giao 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nhau có tín hiệu đèn</a:t>
            </a:r>
          </a:p>
        </p:txBody>
      </p:sp>
    </p:spTree>
    <p:extLst>
      <p:ext uri="{BB962C8B-B14F-4D97-AF65-F5344CB8AC3E}">
        <p14:creationId xmlns:p14="http://schemas.microsoft.com/office/powerpoint/2010/main" val="3231972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DELL\Desktop\Top-hinh-nen-powerpoint-dep-dung-duoc-cho-moi-chu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26" y="64776"/>
            <a:ext cx="12191999" cy="679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56588" y="317241"/>
            <a:ext cx="72778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BIỂN CẢNH BÁO</a:t>
            </a:r>
            <a:endParaRPr lang="en-US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DELL\Desktop\New folder\225_18091009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67" y="1661041"/>
            <a:ext cx="3758272" cy="2975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ELL\Desktop\New folder\230_180910095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024" y="1562585"/>
            <a:ext cx="3567074" cy="307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DELL\Desktop\New folder\206_180910095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708" y="1624498"/>
            <a:ext cx="3535641" cy="3011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05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DELL\Desktop\New folder\co-nen-cho-con-hoc-truong-gan-nha-1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22" y="0"/>
            <a:ext cx="105995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782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1742</TotalTime>
  <Words>986</Words>
  <Application>Microsoft Office PowerPoint</Application>
  <PresentationFormat>Widescreen</PresentationFormat>
  <Paragraphs>127</Paragraphs>
  <Slides>45</Slides>
  <Notes>1</Notes>
  <HiddenSlides>0</HiddenSlides>
  <MMClips>35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3" baseType="lpstr">
      <vt:lpstr>#9Slide03 IcielPanton Black</vt:lpstr>
      <vt:lpstr>#9Slide04 AdrianeSwash</vt:lpstr>
      <vt:lpstr>Arial</vt:lpstr>
      <vt:lpstr>Calibri</vt:lpstr>
      <vt:lpstr>Calibri Light</vt:lpstr>
      <vt:lpstr>Times New Roman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B3</dc:creator>
  <cp:lastModifiedBy>STD</cp:lastModifiedBy>
  <cp:revision>87</cp:revision>
  <dcterms:created xsi:type="dcterms:W3CDTF">2022-11-28T19:01:46Z</dcterms:created>
  <dcterms:modified xsi:type="dcterms:W3CDTF">2025-01-09T07:25:38Z</dcterms:modified>
</cp:coreProperties>
</file>