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8" r:id="rId2"/>
    <p:sldId id="273" r:id="rId3"/>
    <p:sldId id="256" r:id="rId4"/>
    <p:sldId id="258" r:id="rId5"/>
    <p:sldId id="264" r:id="rId6"/>
    <p:sldId id="266" r:id="rId7"/>
    <p:sldId id="259" r:id="rId8"/>
    <p:sldId id="260" r:id="rId9"/>
    <p:sldId id="262" r:id="rId10"/>
    <p:sldId id="263" r:id="rId11"/>
    <p:sldId id="270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D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31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fld id="{74AE3721-8ECD-429A-A62F-5B7C38574FD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2C2EC6-9BC3-4546-8E85-E4DEFA147D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EEF404-70C4-4A34-83B5-F05133DE14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1BDCA6-62C4-4498-BDF6-D6BA892BFD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ED6D61-D118-4466-AB34-B150ECD916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262C47-B2F0-4270-A28D-0AD5FA6570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59D39E-36B4-480C-9474-FB9B984174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FC62C-995C-45AF-9340-A306F45974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760251-4C6E-4927-863B-0D0CABBAF4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5EB785-CE13-4C75-B254-1CE0B98C9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74E743-E23B-452D-B684-8B3AF57F1C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127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7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8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8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9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1D60CAF3-FDEB-4CA8-BF7A-0A5F254327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bai%20hat\VoCaiTayLenDiBeatInstrumental-V.A-3320390.mp3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/>
          </a:p>
        </p:txBody>
      </p:sp>
      <p:pic>
        <p:nvPicPr>
          <p:cNvPr id="3075" name="Picture 3" descr="ga con 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35966">
            <a:off x="0" y="-228600"/>
            <a:ext cx="131762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hoa ti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15000"/>
            <a:ext cx="160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Butterfly-02-june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-381000"/>
            <a:ext cx="129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Butterfly-02-june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613855">
            <a:off x="3276600" y="5562600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nam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729747d8za2kbusq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1600" y="6067425"/>
            <a:ext cx="12763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729747d8za2kbusq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67000" y="6067425"/>
            <a:ext cx="12763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 descr="729747d8za2kbusq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67650" y="228600"/>
            <a:ext cx="12763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323850" y="0"/>
            <a:ext cx="8610600" cy="654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3200" b="1" dirty="0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endParaRPr 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endParaRPr lang="en-US" sz="2400" dirty="0">
              <a:solidFill>
                <a:srgbClr val="000066"/>
              </a:solidFill>
              <a:latin typeface=".VnArabiaH" panose="020B7200000000000000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endParaRPr lang="en-US" sz="2400" dirty="0">
              <a:solidFill>
                <a:srgbClr val="000066"/>
              </a:solidFill>
              <a:latin typeface=".VnArabiaH" panose="020B7200000000000000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LĨNH VỰC PHÁT TRIỂN NHẬN THỨC</a:t>
            </a:r>
          </a:p>
          <a:p>
            <a:pPr algn="ctr" eaLnBrk="1" hangingPunct="1">
              <a:spcBef>
                <a:spcPct val="50000"/>
              </a:spcBef>
              <a:defRPr/>
            </a:pPr>
            <a:endParaRPr lang="en-US" sz="2400" dirty="0">
              <a:solidFill>
                <a:srgbClr val="000066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b="1" i="1" dirty="0">
                <a:solidFill>
                  <a:srgbClr val="008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CHỦ ĐỀ:</a:t>
            </a:r>
            <a:r>
              <a:rPr lang="en-US" i="1" dirty="0">
                <a:latin typeface=".VnArabiaH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b="1" i="1" dirty="0">
                <a:solidFill>
                  <a:srgbClr val="008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NGHỀ NGHIỆP</a:t>
            </a:r>
            <a:r>
              <a:rPr lang="en-US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i="1" dirty="0">
              <a:solidFill>
                <a:srgbClr val="0000CC"/>
              </a:solidFill>
              <a:latin typeface=".VnArabia" panose="020B7200000000000000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i="1" dirty="0">
                <a:latin typeface=".VnArabiaH" panose="020B7200000000000000" pitchFamily="34" charset="0"/>
                <a:cs typeface="Arial" panose="020B0604020202020204" pitchFamily="34" charset="0"/>
              </a:rPr>
              <a:t>	</a:t>
            </a:r>
            <a:r>
              <a:rPr lang="en-US" b="1" i="1" dirty="0">
                <a:solidFill>
                  <a:srgbClr val="008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ĐỀ TÀI</a:t>
            </a:r>
            <a:r>
              <a:rPr lang="en-US" i="1" dirty="0">
                <a:solidFill>
                  <a:srgbClr val="008000"/>
                </a:solidFill>
                <a:latin typeface=".VnArabiaH" panose="020B7200000000000000" pitchFamily="34" charset="0"/>
                <a:cs typeface="Arial" panose="020B0604020202020204" pitchFamily="34" charset="0"/>
              </a:rPr>
              <a:t>:</a:t>
            </a:r>
            <a:r>
              <a:rPr lang="en-US" i="1" dirty="0">
                <a:latin typeface=".VnArabiaH" panose="020B7200000000000000" pitchFamily="34" charset="0"/>
                <a:cs typeface="Arial" panose="020B0604020202020204" pitchFamily="34" charset="0"/>
              </a:rPr>
              <a:t> 	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ĐẾM ĐẾN 7, NHẬN BIẾT NHÓM CÓ 7 ĐỐI TƯỢNG, 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NHẬN BIẾT SỐ 7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i="1" dirty="0">
                <a:latin typeface=".VnArabiaH" panose="020B7200000000000000" pitchFamily="34" charset="0"/>
                <a:cs typeface="Arial" panose="020B0604020202020204" pitchFamily="34" charset="0"/>
              </a:rPr>
              <a:t>	</a:t>
            </a:r>
            <a:r>
              <a:rPr lang="en-US" b="1" i="1" dirty="0">
                <a:solidFill>
                  <a:srgbClr val="008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ĐỐI TƯỢNG</a:t>
            </a:r>
            <a:r>
              <a:rPr lang="en-US" i="1" dirty="0">
                <a:solidFill>
                  <a:srgbClr val="008000"/>
                </a:solidFill>
                <a:latin typeface=".VnArabiaH" panose="020B7200000000000000" pitchFamily="34" charset="0"/>
                <a:cs typeface="Arial" panose="020B0604020202020204" pitchFamily="34" charset="0"/>
              </a:rPr>
              <a:t>:</a:t>
            </a:r>
            <a:r>
              <a:rPr lang="en-US" i="1" dirty="0">
                <a:latin typeface=".VnArabiaH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b="1" i="1" dirty="0">
                <a:latin typeface="Times New Roman" panose="02020603050405020304" pitchFamily="18" charset="0"/>
                <a:cs typeface="Arial" panose="020B0604020202020204" pitchFamily="34" charset="0"/>
              </a:rPr>
              <a:t>TRẺ 5 TUỔI</a:t>
            </a:r>
            <a:endParaRPr lang="en-US" i="1" dirty="0">
              <a:latin typeface=".VnArabiaH" panose="020B7200000000000000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defRPr/>
            </a:pPr>
            <a:endParaRPr lang="en-US" i="1" dirty="0">
              <a:latin typeface=".VnArabiaH" panose="020B7200000000000000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Arial" panose="020B0604020202020204" pitchFamily="34" charset="0"/>
              </a:rPr>
              <a:t>				</a:t>
            </a:r>
            <a:r>
              <a:rPr lang="en-US" b="1" dirty="0" err="1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Gi¸o</a:t>
            </a:r>
            <a:r>
              <a:rPr lang="en-US" b="1" dirty="0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viªn</a:t>
            </a:r>
            <a:r>
              <a:rPr lang="en-US" b="1" dirty="0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thùc</a:t>
            </a:r>
            <a:r>
              <a:rPr lang="en-US" b="1" dirty="0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hiÖn</a:t>
            </a:r>
            <a:r>
              <a:rPr lang="en-US" b="1">
                <a:latin typeface=".VnUniverseH" panose="020B7200000000000000" pitchFamily="34" charset="0"/>
                <a:cs typeface="Arial" panose="020B0604020202020204" pitchFamily="34" charset="0"/>
              </a:rPr>
              <a:t>: </a:t>
            </a:r>
            <a:r>
              <a:rPr lang="en-US" b="1">
                <a:solidFill>
                  <a:srgbClr val="0000CC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Đoàn THỊ NguyệT</a:t>
            </a:r>
            <a:endParaRPr lang="en-US" b="1" dirty="0">
              <a:solidFill>
                <a:srgbClr val="0000CC"/>
              </a:solidFill>
              <a:latin typeface=".VnUniverseH" panose="020B7200000000000000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b="1" dirty="0">
                <a:latin typeface=".VnUniverseH" panose="020B7200000000000000" pitchFamily="34" charset="0"/>
                <a:cs typeface="Arial" panose="020B0604020202020204" pitchFamily="34" charset="0"/>
              </a:rPr>
              <a:t>				</a:t>
            </a:r>
            <a:r>
              <a:rPr lang="en-US" b="1" dirty="0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®¬n </a:t>
            </a:r>
            <a:r>
              <a:rPr lang="en-US" b="1" dirty="0" err="1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vÞ</a:t>
            </a:r>
            <a:r>
              <a:rPr lang="en-US" b="1" dirty="0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tr­</a:t>
            </a:r>
            <a:r>
              <a:rPr lang="en-US" dirty="0" err="1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Ư</a:t>
            </a:r>
            <a:r>
              <a:rPr lang="en-US" b="1" dirty="0" err="1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êng</a:t>
            </a:r>
            <a:r>
              <a:rPr lang="en-US" b="1" dirty="0">
                <a:solidFill>
                  <a:srgbClr val="008000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::</a:t>
            </a:r>
            <a:r>
              <a:rPr lang="en-US" b="1" dirty="0">
                <a:latin typeface=".VnUniverseH" panose="020B7200000000000000" pitchFamily="34" charset="0"/>
                <a:cs typeface="Arial" panose="020B0604020202020204" pitchFamily="34" charset="0"/>
              </a:rPr>
              <a:t>	 </a:t>
            </a:r>
            <a:r>
              <a:rPr lang="en-US" b="1" dirty="0" err="1">
                <a:solidFill>
                  <a:srgbClr val="0000CC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mÇm</a:t>
            </a:r>
            <a:r>
              <a:rPr lang="en-US" b="1" dirty="0">
                <a:solidFill>
                  <a:srgbClr val="0000CC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 non </a:t>
            </a:r>
            <a:r>
              <a:rPr lang="en-US" b="1" dirty="0" err="1">
                <a:solidFill>
                  <a:srgbClr val="0000CC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t©n</a:t>
            </a:r>
            <a:r>
              <a:rPr lang="en-US" b="1" dirty="0">
                <a:solidFill>
                  <a:srgbClr val="0000CC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phóc</a:t>
            </a:r>
            <a:r>
              <a:rPr lang="en-US" b="1" dirty="0">
                <a:solidFill>
                  <a:srgbClr val="0000CC"/>
                </a:solidFill>
                <a:latin typeface=".VnUniverseH" panose="020B7200000000000000" pitchFamily="34" charset="0"/>
                <a:cs typeface="Arial" panose="020B0604020202020204" pitchFamily="34" charset="0"/>
              </a:rPr>
              <a:t>.</a:t>
            </a:r>
          </a:p>
          <a:p>
            <a:pPr algn="r" eaLnBrk="1" hangingPunct="1">
              <a:spcBef>
                <a:spcPct val="50000"/>
              </a:spcBef>
              <a:defRPr/>
            </a:pPr>
            <a:endParaRPr lang="en-US" b="1" dirty="0">
              <a:latin typeface=".VnUniverseH" panose="020B7200000000000000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116013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 descr="b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0"/>
            <a:ext cx="10795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b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0"/>
            <a:ext cx="93662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b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4663" y="0"/>
            <a:ext cx="10795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b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575" y="0"/>
            <a:ext cx="1081088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b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0"/>
            <a:ext cx="1081088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b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0"/>
            <a:ext cx="10795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9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924175"/>
            <a:ext cx="9715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0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42988" y="2924175"/>
            <a:ext cx="936625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11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24075" y="2924175"/>
            <a:ext cx="936625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12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2852738"/>
            <a:ext cx="8636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3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4663" y="2852738"/>
            <a:ext cx="86360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0" name="Picture 14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2852738"/>
            <a:ext cx="9366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15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72225" y="2852738"/>
            <a:ext cx="881063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7812088" y="0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7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7740650" y="2852738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7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6588125" y="4941888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6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435600" y="4941888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5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4140200" y="5013325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4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2843213" y="5013325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3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1403350" y="5013325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2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0" y="5013325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1</a:t>
            </a:r>
          </a:p>
        </p:txBody>
      </p:sp>
      <p:pic>
        <p:nvPicPr>
          <p:cNvPr id="2" name="VoCaiTayLenDiBeatInstrumental-V.A-3320390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8350" y="2284413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0.10521 -0.288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0" y="-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0.51476 -0.2993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9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9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9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9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232" grpId="0"/>
      <p:bldP spid="9233" grpId="0"/>
      <p:bldP spid="9234" grpId="0" build="allAtOnce"/>
      <p:bldP spid="9237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50825" y="1773238"/>
            <a:ext cx="871378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TRÒ CHƠI: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THƯỢNG ĐẾ CẦN</a:t>
            </a:r>
          </a:p>
        </p:txBody>
      </p:sp>
      <p:pic>
        <p:nvPicPr>
          <p:cNvPr id="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782"/>
            <a:ext cx="9214280" cy="6761018"/>
          </a:xfrm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29600" cy="1143000"/>
          </a:xfrm>
        </p:spPr>
        <p:txBody>
          <a:bodyPr/>
          <a:lstStyle/>
          <a:p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714620"/>
            <a:ext cx="8229600" cy="2686056"/>
          </a:xfrm>
        </p:spPr>
        <p:txBody>
          <a:bodyPr/>
          <a:lstStyle/>
          <a:p>
            <a:pPr algn="ctr">
              <a:buNone/>
            </a:pP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AI NHANH NHẤT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9"/>
          <p:cNvSpPr>
            <a:spLocks noChangeArrowheads="1"/>
          </p:cNvSpPr>
          <p:nvPr/>
        </p:nvSpPr>
        <p:spPr bwMode="auto">
          <a:xfrm>
            <a:off x="4356100" y="188913"/>
            <a:ext cx="4283075" cy="40767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pic>
        <p:nvPicPr>
          <p:cNvPr id="4099" name="Picture 7" descr="lọ thuố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549275"/>
            <a:ext cx="11715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8" descr="lọ thuố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620713"/>
            <a:ext cx="121920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11"/>
          <p:cNvSpPr>
            <a:spLocks noChangeArrowheads="1"/>
          </p:cNvSpPr>
          <p:nvPr/>
        </p:nvSpPr>
        <p:spPr bwMode="auto">
          <a:xfrm>
            <a:off x="250825" y="260350"/>
            <a:ext cx="3816350" cy="41767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pic>
        <p:nvPicPr>
          <p:cNvPr id="4102" name="Picture 12" descr="lọ thuố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765175"/>
            <a:ext cx="1246187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3" descr="lọ thuố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2133600"/>
            <a:ext cx="130333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4" descr="lọ thuố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2133600"/>
            <a:ext cx="1243013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5" descr="ké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404813"/>
            <a:ext cx="136842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6" descr="ké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404813"/>
            <a:ext cx="136842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8" descr="ké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2997200"/>
            <a:ext cx="1368425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9" descr="ké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2924175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20" descr="ké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1628775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21" descr="ké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1484313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1" name="Oval 22"/>
          <p:cNvSpPr>
            <a:spLocks noChangeArrowheads="1"/>
          </p:cNvSpPr>
          <p:nvPr/>
        </p:nvSpPr>
        <p:spPr bwMode="auto">
          <a:xfrm>
            <a:off x="503238" y="4508500"/>
            <a:ext cx="8640762" cy="23495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pic>
        <p:nvPicPr>
          <p:cNvPr id="4112" name="Picture 23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4724400"/>
            <a:ext cx="11318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24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97063" y="4868863"/>
            <a:ext cx="1081087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25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4724400"/>
            <a:ext cx="11318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5" name="Picture 26" descr="tai ngh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0425" y="4724400"/>
            <a:ext cx="1235075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033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7013" y="0"/>
            <a:ext cx="1296987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0"/>
            <a:ext cx="1243012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0"/>
            <a:ext cx="1295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0"/>
            <a:ext cx="14414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0"/>
            <a:ext cx="136842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0"/>
            <a:ext cx="1366837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1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924175"/>
            <a:ext cx="125888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2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2924175"/>
            <a:ext cx="1223963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3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0338" y="2924175"/>
            <a:ext cx="1131887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4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2924175"/>
            <a:ext cx="129698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5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2924175"/>
            <a:ext cx="1131888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6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9563" y="2924175"/>
            <a:ext cx="1225550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17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12113" y="2924175"/>
            <a:ext cx="1131887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6"/>
          <p:cNvSpPr>
            <a:spLocks noChangeArrowheads="1"/>
          </p:cNvSpPr>
          <p:nvPr/>
        </p:nvSpPr>
        <p:spPr bwMode="auto">
          <a:xfrm>
            <a:off x="1116013" y="260350"/>
            <a:ext cx="6983412" cy="3357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pic>
        <p:nvPicPr>
          <p:cNvPr id="6147" name="Picture 5" descr="kim tiê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6238" y="549275"/>
            <a:ext cx="1081087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0" y="4005263"/>
            <a:ext cx="4211638" cy="28527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4859338" y="4005263"/>
            <a:ext cx="4284662" cy="28527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pic>
        <p:nvPicPr>
          <p:cNvPr id="6150" name="Picture 9" descr="quần áo 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813" y="5300663"/>
            <a:ext cx="10541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1" descr="y tá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5013325"/>
            <a:ext cx="100806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2" descr="kim tiê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1196975"/>
            <a:ext cx="1081088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3" descr="kim tiê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1773238"/>
            <a:ext cx="1081088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4" descr="kim tiê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549275"/>
            <a:ext cx="1081088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15" descr="kim tiê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1773238"/>
            <a:ext cx="1081087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16" descr="kim tiê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620713"/>
            <a:ext cx="1081087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7" descr="kim tiê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6238" y="1773238"/>
            <a:ext cx="1081087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18" descr="quần áo 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21163"/>
            <a:ext cx="10541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19" descr="quần áo 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5300663"/>
            <a:ext cx="10541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0" name="Picture 20" descr="quần áo 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4221163"/>
            <a:ext cx="10541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21" descr="quần áo 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4221163"/>
            <a:ext cx="10541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22" descr="quần áo 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0338" y="5300663"/>
            <a:ext cx="10541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23" descr="quần áo 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1775" y="4221163"/>
            <a:ext cx="10541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4" name="Picture 25" descr="y tá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5849938"/>
            <a:ext cx="100806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26" descr="y tá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4076700"/>
            <a:ext cx="100806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6" name="Picture 27" descr="y tá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4388" y="5849938"/>
            <a:ext cx="1008062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7" name="Picture 28" descr="y tá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5825" y="4076700"/>
            <a:ext cx="100806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033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7013" y="0"/>
            <a:ext cx="1296987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0"/>
            <a:ext cx="1243012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0"/>
            <a:ext cx="1295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0"/>
            <a:ext cx="14414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0"/>
            <a:ext cx="136842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0"/>
            <a:ext cx="1366837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924175"/>
            <a:ext cx="125888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2924175"/>
            <a:ext cx="1223963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0338" y="2924175"/>
            <a:ext cx="1131887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2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2924175"/>
            <a:ext cx="129698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3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2924175"/>
            <a:ext cx="1131888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4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9563" y="2924175"/>
            <a:ext cx="1225550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3" name="Picture 15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12113" y="2924175"/>
            <a:ext cx="1131887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995738" y="908050"/>
            <a:ext cx="2376487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0" b="1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995738" y="-2332038"/>
            <a:ext cx="2305050" cy="4664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0" b="1"/>
              <a:t>_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 rot="262425">
            <a:off x="4932363" y="1125538"/>
            <a:ext cx="1243012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0000" b="1"/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8" grpId="1"/>
      <p:bldP spid="6149" grpId="0"/>
      <p:bldP spid="614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116013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0"/>
            <a:ext cx="10795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0"/>
            <a:ext cx="93662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0"/>
            <a:ext cx="10795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0"/>
            <a:ext cx="1081088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0"/>
            <a:ext cx="1081088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8" descr="b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0"/>
            <a:ext cx="10795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9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924175"/>
            <a:ext cx="9715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0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2924175"/>
            <a:ext cx="936625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1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2924175"/>
            <a:ext cx="936625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2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575" y="2852738"/>
            <a:ext cx="8636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13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4663" y="2852738"/>
            <a:ext cx="86360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2852738"/>
            <a:ext cx="9366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7" name="Picture 15" descr="tai ngh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2852738"/>
            <a:ext cx="9366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7812088" y="0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7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7812088" y="2852738"/>
            <a:ext cx="11525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5000" b="1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8" grpId="0"/>
      <p:bldP spid="8209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9">
      <a:dk1>
        <a:srgbClr val="000000"/>
      </a:dk1>
      <a:lt1>
        <a:srgbClr val="FFFFFF"/>
      </a:lt1>
      <a:dk2>
        <a:srgbClr val="FFFFAF"/>
      </a:dk2>
      <a:lt2>
        <a:srgbClr val="676597"/>
      </a:lt2>
      <a:accent1>
        <a:srgbClr val="66CCFF"/>
      </a:accent1>
      <a:accent2>
        <a:srgbClr val="CCECFF"/>
      </a:accent2>
      <a:accent3>
        <a:srgbClr val="FFFFFF"/>
      </a:accent3>
      <a:accent4>
        <a:srgbClr val="000000"/>
      </a:accent4>
      <a:accent5>
        <a:srgbClr val="B8E2FF"/>
      </a:accent5>
      <a:accent6>
        <a:srgbClr val="B9D6E7"/>
      </a:accent6>
      <a:hlink>
        <a:srgbClr val="6600CC"/>
      </a:hlink>
      <a:folHlink>
        <a:srgbClr val="00808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391</TotalTime>
  <Words>100</Words>
  <Application>Microsoft Office PowerPoint</Application>
  <PresentationFormat>On-screen Show (4:3)</PresentationFormat>
  <Paragraphs>30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.VnArabia</vt:lpstr>
      <vt:lpstr>.VnArabiaH</vt:lpstr>
      <vt:lpstr>.VnTimeH</vt:lpstr>
      <vt:lpstr>.VnUniverseH</vt:lpstr>
      <vt:lpstr>Arial</vt:lpstr>
      <vt:lpstr>Times New Roman</vt:lpstr>
      <vt:lpstr>Mountain Top</vt:lpstr>
      <vt:lpstr>PowerPoint Presentation</vt:lpstr>
      <vt:lpstr>Trò chơi: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MSHOME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Diep</dc:creator>
  <cp:lastModifiedBy>VS</cp:lastModifiedBy>
  <cp:revision>21</cp:revision>
  <dcterms:created xsi:type="dcterms:W3CDTF">2019-11-03T13:44:19Z</dcterms:created>
  <dcterms:modified xsi:type="dcterms:W3CDTF">2025-01-11T08:23:31Z</dcterms:modified>
</cp:coreProperties>
</file>