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uli Black" panose="020B0604020202020204" charset="0"/>
      <p:regular r:id="rId11"/>
    </p:embeddedFont>
    <p:embeddedFont>
      <p:font typeface="Asap SemiBold" panose="020B0604020202020204" charset="0"/>
      <p:regular r:id="rId12"/>
    </p:embeddedFont>
    <p:embeddedFont>
      <p:font typeface="Bodoni MT" panose="02070603080606020203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VNI-Vari" pitchFamily="2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2" Type="http://schemas.openxmlformats.org/officeDocument/2006/relationships/image" Target="../media/image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29.svg"/><Relationship Id="rId15" Type="http://schemas.openxmlformats.org/officeDocument/2006/relationships/image" Target="../media/image16.png"/><Relationship Id="rId10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31.svg"/><Relationship Id="rId5" Type="http://schemas.openxmlformats.org/officeDocument/2006/relationships/image" Target="../media/image14.svg"/><Relationship Id="rId15" Type="http://schemas.openxmlformats.org/officeDocument/2006/relationships/image" Target="../media/image26.sv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29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7.sv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22.png"/><Relationship Id="rId17" Type="http://schemas.openxmlformats.org/officeDocument/2006/relationships/image" Target="../media/image26.svg"/><Relationship Id="rId2" Type="http://schemas.openxmlformats.org/officeDocument/2006/relationships/video" Target="../media/media3.mp4"/><Relationship Id="rId16" Type="http://schemas.openxmlformats.org/officeDocument/2006/relationships/image" Target="../media/image16.png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11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31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14682038" y="883841"/>
            <a:ext cx="2628184" cy="4380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4673" y="5330762"/>
            <a:ext cx="18657346" cy="7718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4206">
            <a:off x="1061372" y="40796"/>
            <a:ext cx="1754966" cy="17809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9279" r="9279" b="14289"/>
          <a:stretch>
            <a:fillRect/>
          </a:stretch>
        </p:blipFill>
        <p:spPr>
          <a:xfrm rot="958427">
            <a:off x="611202" y="1873965"/>
            <a:ext cx="1177951" cy="18537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665" r="1665"/>
          <a:stretch>
            <a:fillRect/>
          </a:stretch>
        </p:blipFill>
        <p:spPr>
          <a:xfrm rot="789970">
            <a:off x="5053989" y="461915"/>
            <a:ext cx="1165246" cy="1301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6315">
            <a:off x="-151645" y="7200900"/>
            <a:ext cx="332784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32672">
            <a:off x="16329597" y="7591845"/>
            <a:ext cx="2164677" cy="16983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74002">
            <a:off x="16764477" y="5336498"/>
            <a:ext cx="989647" cy="1258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797592">
            <a:off x="14788058" y="8560250"/>
            <a:ext cx="1183592" cy="12580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4867" y="2800848"/>
            <a:ext cx="15390448" cy="57329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07092" y="3318873"/>
            <a:ext cx="13912850" cy="95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000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70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sap SemiBold"/>
              </a:rPr>
              <a:t>chữ</a:t>
            </a:r>
            <a:r>
              <a:rPr lang="en-US" sz="70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sap SemiBold"/>
              </a:rPr>
              <a:t>cái</a:t>
            </a:r>
            <a:r>
              <a:rPr lang="en-US" sz="70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21487" y="5098735"/>
            <a:ext cx="13420342" cy="205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20000" dirty="0">
                <a:solidFill>
                  <a:srgbClr val="63BA46"/>
                </a:solidFill>
                <a:latin typeface="Muli Black"/>
              </a:rPr>
              <a:t>a</a:t>
            </a:r>
            <a:r>
              <a:rPr lang="en-US" sz="200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20000" dirty="0">
                <a:solidFill>
                  <a:srgbClr val="38B6FF"/>
                </a:solidFill>
                <a:latin typeface="Muli Black"/>
              </a:rPr>
              <a:t>ă</a:t>
            </a:r>
            <a:r>
              <a:rPr lang="en-US" sz="200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20000" dirty="0">
                <a:solidFill>
                  <a:srgbClr val="C32A49"/>
                </a:solidFill>
                <a:latin typeface="Muli Black"/>
              </a:rPr>
              <a:t>â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51827" flipH="1">
            <a:off x="10574850" y="9711201"/>
            <a:ext cx="7315200" cy="21579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851406">
            <a:off x="1263492" y="-1503711"/>
            <a:ext cx="7315200" cy="215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5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4082" y="4762500"/>
            <a:ext cx="18716163" cy="60749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52590">
            <a:off x="10226283" y="3391217"/>
            <a:ext cx="5584805" cy="3260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7004" y="6315456"/>
            <a:ext cx="3646742" cy="4114800"/>
          </a:xfrm>
          <a:prstGeom prst="rect">
            <a:avLst/>
          </a:prstGeom>
        </p:spPr>
      </p:pic>
      <p:pic>
        <p:nvPicPr>
          <p:cNvPr id="5" name="rê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68228" y="7989142"/>
            <a:ext cx="2122667" cy="25383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14154" y="50822"/>
            <a:ext cx="7145145" cy="26615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768886" y="701431"/>
            <a:ext cx="5835683" cy="152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2"/>
              </a:lnSpc>
            </a:pPr>
            <a:r>
              <a:rPr lang="en-US" sz="9230" dirty="0">
                <a:solidFill>
                  <a:srgbClr val="FFFFFF"/>
                </a:solidFill>
                <a:latin typeface="Muli Black"/>
              </a:rPr>
              <a:t>Con </a:t>
            </a:r>
            <a:r>
              <a:rPr lang="en-US" sz="9230" dirty="0" smtClean="0">
                <a:solidFill>
                  <a:srgbClr val="FFFFFF"/>
                </a:solidFill>
                <a:latin typeface="Muli Black"/>
              </a:rPr>
              <a:t>c</a:t>
            </a:r>
            <a:r>
              <a:rPr lang="vi-VN" sz="9230" dirty="0" err="1">
                <a:solidFill>
                  <a:srgbClr val="AEDB4D"/>
                </a:solidFill>
                <a:latin typeface="Muli Black"/>
              </a:rPr>
              <a:t>a</a:t>
            </a:r>
            <a:endParaRPr lang="en-US" sz="9230" dirty="0">
              <a:solidFill>
                <a:srgbClr val="AEDB4D"/>
              </a:solidFill>
              <a:latin typeface="Muli Black"/>
            </a:endParaRPr>
          </a:p>
        </p:txBody>
      </p:sp>
      <p:pic>
        <p:nvPicPr>
          <p:cNvPr id="8" name="ngườ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pic>
        <p:nvPicPr>
          <p:cNvPr id="9" name="a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8724" y="726138"/>
            <a:ext cx="4524465" cy="4591423"/>
          </a:xfrm>
          <a:prstGeom prst="rect">
            <a:avLst/>
          </a:prstGeom>
        </p:spPr>
      </p:pic>
      <p:sp>
        <p:nvSpPr>
          <p:cNvPr id="10" name="A"/>
          <p:cNvSpPr txBox="1"/>
          <p:nvPr/>
        </p:nvSpPr>
        <p:spPr>
          <a:xfrm>
            <a:off x="4851338" y="428625"/>
            <a:ext cx="4292662" cy="532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48"/>
              </a:lnSpc>
            </a:pPr>
            <a:r>
              <a:rPr lang="en-US" sz="31034" dirty="0">
                <a:solidFill>
                  <a:srgbClr val="63BA46"/>
                </a:solidFill>
                <a:latin typeface="Muli Black"/>
              </a:rPr>
              <a:t>a</a:t>
            </a:r>
          </a:p>
        </p:txBody>
      </p:sp>
      <p:sp>
        <p:nvSpPr>
          <p:cNvPr id="11" name="Flowchart: Data 10"/>
          <p:cNvSpPr/>
          <p:nvPr/>
        </p:nvSpPr>
        <p:spPr>
          <a:xfrm rot="19252176">
            <a:off x="15144967" y="929289"/>
            <a:ext cx="418665" cy="89111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3072" y="952500"/>
            <a:ext cx="7145145" cy="26615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84673" y="3986422"/>
            <a:ext cx="18657346" cy="7718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3072" y="7698264"/>
            <a:ext cx="4988175" cy="1777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21220" y="3281875"/>
            <a:ext cx="3787584" cy="48636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615723" y="1374204"/>
            <a:ext cx="8195872" cy="1219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0"/>
              </a:lnSpc>
            </a:pPr>
            <a:r>
              <a:rPr lang="en-US" sz="7129" dirty="0" err="1">
                <a:solidFill>
                  <a:srgbClr val="FFFFFF"/>
                </a:solidFill>
                <a:latin typeface="Muli Black"/>
              </a:rPr>
              <a:t>Ngựa</a:t>
            </a:r>
            <a:r>
              <a:rPr lang="en-US" sz="712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7129" dirty="0" smtClean="0">
                <a:solidFill>
                  <a:srgbClr val="FFFFFF"/>
                </a:solidFill>
                <a:latin typeface="Muli Black"/>
              </a:rPr>
              <a:t>v</a:t>
            </a:r>
            <a:r>
              <a:rPr lang="vi-VN" sz="7129" dirty="0">
                <a:solidFill>
                  <a:srgbClr val="9D7AFF"/>
                </a:solidFill>
                <a:latin typeface="Muli Black"/>
              </a:rPr>
              <a:t>ă</a:t>
            </a:r>
            <a:r>
              <a:rPr lang="en-US" sz="7129" dirty="0" smtClean="0">
                <a:solidFill>
                  <a:srgbClr val="FFFFFF"/>
                </a:solidFill>
                <a:latin typeface="Muli Black"/>
              </a:rPr>
              <a:t>n</a:t>
            </a:r>
            <a:endParaRPr lang="en-US" sz="7129" dirty="0">
              <a:solidFill>
                <a:srgbClr val="FFFFFF"/>
              </a:solidFill>
              <a:latin typeface="Muli Black"/>
            </a:endParaRPr>
          </a:p>
        </p:txBody>
      </p:sp>
      <p:pic>
        <p:nvPicPr>
          <p:cNvPr id="8" name="ngườ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4201" y="-488345"/>
            <a:ext cx="5568538" cy="7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56"/>
              </a:lnSpc>
            </a:pPr>
            <a:r>
              <a:rPr lang="en-US" sz="41754" dirty="0">
                <a:solidFill>
                  <a:srgbClr val="38B6FF"/>
                </a:solidFill>
                <a:latin typeface="Muli Black"/>
              </a:rPr>
              <a:t>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13242" y="1215372"/>
            <a:ext cx="2572471" cy="49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1"/>
              </a:lnSpc>
            </a:pPr>
            <a:r>
              <a:rPr lang="en-US" sz="29115" dirty="0">
                <a:solidFill>
                  <a:srgbClr val="9D7AFF"/>
                </a:solidFill>
                <a:latin typeface="Muli Black"/>
              </a:rPr>
              <a:t>ă</a:t>
            </a:r>
          </a:p>
        </p:txBody>
      </p:sp>
      <p:sp>
        <p:nvSpPr>
          <p:cNvPr id="11" name="Flowchart: Data 10"/>
          <p:cNvSpPr/>
          <p:nvPr/>
        </p:nvSpPr>
        <p:spPr>
          <a:xfrm rot="12903993">
            <a:off x="14760676" y="1437950"/>
            <a:ext cx="348735" cy="45719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ên"/>
          <p:cNvSpPr/>
          <p:nvPr/>
        </p:nvSpPr>
        <p:spPr>
          <a:xfrm>
            <a:off x="3657600" y="7698264"/>
            <a:ext cx="381000" cy="645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6098" y="3904308"/>
            <a:ext cx="18657346" cy="77181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9299" y="1679225"/>
            <a:ext cx="3688176" cy="37427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3072" y="7698264"/>
            <a:ext cx="4988175" cy="1777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6886">
            <a:off x="10619990" y="3616999"/>
            <a:ext cx="5318605" cy="50726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94005" y="8124757"/>
            <a:ext cx="3893995" cy="19753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14155" y="932568"/>
            <a:ext cx="6226848" cy="2319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615723" y="1383729"/>
            <a:ext cx="7480300" cy="111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9"/>
              </a:lnSpc>
            </a:pPr>
            <a:r>
              <a:rPr lang="en-US" sz="6506" dirty="0" err="1">
                <a:solidFill>
                  <a:srgbClr val="FFFFFF"/>
                </a:solidFill>
                <a:latin typeface="Muli Black"/>
              </a:rPr>
              <a:t>Cá</a:t>
            </a:r>
            <a:r>
              <a:rPr lang="en-US" sz="6506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6506" dirty="0" err="1">
                <a:solidFill>
                  <a:srgbClr val="FFFFFF"/>
                </a:solidFill>
                <a:latin typeface="Muli Black"/>
              </a:rPr>
              <a:t>s</a:t>
            </a:r>
            <a:r>
              <a:rPr lang="en-US" sz="6506" dirty="0" err="1">
                <a:solidFill>
                  <a:srgbClr val="63BA46"/>
                </a:solidFill>
                <a:latin typeface="Muli Black"/>
              </a:rPr>
              <a:t>ấ</a:t>
            </a:r>
            <a:r>
              <a:rPr lang="en-US" sz="6506" dirty="0" err="1">
                <a:solidFill>
                  <a:srgbClr val="FFFFFF"/>
                </a:solidFill>
                <a:latin typeface="Muli Black"/>
              </a:rPr>
              <a:t>u</a:t>
            </a:r>
            <a:endParaRPr lang="en-US" sz="6506" dirty="0">
              <a:solidFill>
                <a:srgbClr val="FFFFFF"/>
              </a:solidFill>
              <a:latin typeface="Muli Black"/>
            </a:endParaRPr>
          </a:p>
        </p:txBody>
      </p:sp>
      <p:pic>
        <p:nvPicPr>
          <p:cNvPr id="10" name="ngườ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67475" y="2681866"/>
            <a:ext cx="2768733" cy="310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3"/>
              </a:lnSpc>
              <a:spcBef>
                <a:spcPct val="0"/>
              </a:spcBef>
            </a:pPr>
            <a:r>
              <a:rPr lang="en-US" sz="23333">
                <a:solidFill>
                  <a:srgbClr val="D7EA81"/>
                </a:solidFill>
                <a:latin typeface="Muli Black"/>
              </a:rPr>
              <a:t>â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12911" y="42731"/>
            <a:ext cx="1859476" cy="185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1"/>
              </a:lnSpc>
            </a:pPr>
            <a:r>
              <a:rPr lang="en-US" sz="10858">
                <a:solidFill>
                  <a:srgbClr val="B2D579"/>
                </a:solidFill>
                <a:latin typeface="Muli Black"/>
              </a:rPr>
              <a:t>^</a:t>
            </a:r>
          </a:p>
        </p:txBody>
      </p:sp>
      <p:sp>
        <p:nvSpPr>
          <p:cNvPr id="15" name="tên"/>
          <p:cNvSpPr/>
          <p:nvPr/>
        </p:nvSpPr>
        <p:spPr>
          <a:xfrm>
            <a:off x="2590800" y="8756014"/>
            <a:ext cx="228600" cy="36500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6924" y="1679225"/>
            <a:ext cx="3688176" cy="3742757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1860536" y="42731"/>
            <a:ext cx="1859476" cy="185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1"/>
              </a:lnSpc>
            </a:pPr>
            <a:r>
              <a:rPr lang="en-US" sz="10858" dirty="0">
                <a:solidFill>
                  <a:srgbClr val="B2D579"/>
                </a:solidFill>
                <a:latin typeface="Muli Black"/>
              </a:rPr>
              <a:t>^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4567475" y="2624941"/>
            <a:ext cx="2768733" cy="310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3"/>
              </a:lnSpc>
              <a:spcBef>
                <a:spcPct val="0"/>
              </a:spcBef>
            </a:pPr>
            <a:r>
              <a:rPr lang="en-US" sz="23333" dirty="0">
                <a:solidFill>
                  <a:srgbClr val="D7EA81"/>
                </a:solidFill>
                <a:latin typeface="Muli Black"/>
              </a:rPr>
              <a:t>â</a:t>
            </a: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6924" y="1622300"/>
            <a:ext cx="3688176" cy="3742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5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4082" y="4798628"/>
            <a:ext cx="18716163" cy="60749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2590">
            <a:off x="1589821" y="7745508"/>
            <a:ext cx="2792402" cy="16300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07004" y="6315456"/>
            <a:ext cx="364674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7768228" y="7989142"/>
            <a:ext cx="2122667" cy="25383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27887" y="384757"/>
            <a:ext cx="6028442" cy="22455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0672" y="923925"/>
            <a:ext cx="632287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Muli Black"/>
              </a:rPr>
              <a:t>Cách viết chữ 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pic>
        <p:nvPicPr>
          <p:cNvPr id="9" name="chữ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4200" y="297485"/>
            <a:ext cx="9601200" cy="9642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23020"/>
            <a:ext cx="6410051" cy="2387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184673" y="3986422"/>
            <a:ext cx="18657346" cy="7718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299825" y="7698264"/>
            <a:ext cx="4988175" cy="1777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500416" y="3472130"/>
            <a:ext cx="3787584" cy="48636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179" y="923925"/>
            <a:ext cx="632287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Muli Black"/>
              </a:rPr>
              <a:t>Cách viết chữ ă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pic>
        <p:nvPicPr>
          <p:cNvPr id="9" name="chữ 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10051" y="265274"/>
            <a:ext cx="9170790" cy="921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4673" y="4012139"/>
            <a:ext cx="18657346" cy="77181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271125" y="6757723"/>
            <a:ext cx="4988175" cy="1777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6886">
            <a:off x="13090821" y="2985742"/>
            <a:ext cx="5318605" cy="50726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394005" y="8124757"/>
            <a:ext cx="3893995" cy="1975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63410" y="150051"/>
            <a:ext cx="5887688" cy="21931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506095"/>
            <a:ext cx="632287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Muli Black"/>
              </a:rPr>
              <a:t>Cách viết chữ â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pic>
        <p:nvPicPr>
          <p:cNvPr id="10" name="chữ â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369" y="2343215"/>
            <a:ext cx="12354455" cy="7899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09600" y="1333500"/>
            <a:ext cx="1562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5000" dirty="0">
              <a:solidFill>
                <a:srgbClr val="FFFF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00600" y="876300"/>
            <a:ext cx="9144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9600" dirty="0">
                <a:solidFill>
                  <a:srgbClr val="FF0000"/>
                </a:solidFill>
              </a:rPr>
              <a:t>TRÒ </a:t>
            </a:r>
            <a:r>
              <a:rPr lang="vi-VN" sz="9600" dirty="0" smtClean="0">
                <a:solidFill>
                  <a:srgbClr val="FF0000"/>
                </a:solidFill>
              </a:rPr>
              <a:t>CHƠI: </a:t>
            </a:r>
            <a:endParaRPr lang="vi-VN" sz="9600" dirty="0">
              <a:solidFill>
                <a:srgbClr val="FF0000"/>
              </a:solidFill>
            </a:endParaRPr>
          </a:p>
          <a:p>
            <a:pPr algn="ctr"/>
            <a:r>
              <a:rPr lang="vi-VN" sz="9600" dirty="0">
                <a:solidFill>
                  <a:srgbClr val="FF0000"/>
                </a:solidFill>
              </a:rPr>
              <a:t>ONG TÌM CHỮ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4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513" y="104502"/>
            <a:ext cx="11286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Bodoni MT" panose="02070603080606020203" pitchFamily="18" charset="0"/>
              </a:rPr>
              <a:t>TRÒ CHƠI: ONG TÌM CHỮ</a:t>
            </a:r>
          </a:p>
        </p:txBody>
      </p:sp>
      <p:sp>
        <p:nvSpPr>
          <p:cNvPr id="6" name="ă1"/>
          <p:cNvSpPr/>
          <p:nvPr/>
        </p:nvSpPr>
        <p:spPr>
          <a:xfrm>
            <a:off x="3802925" y="3611408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solidFill>
                  <a:schemeClr val="tx1"/>
                </a:solidFill>
                <a:latin typeface="VNI-Vari" pitchFamily="2" charset="0"/>
              </a:rPr>
              <a:t>aê</a:t>
            </a:r>
            <a:endParaRPr lang="en-US" sz="10800" dirty="0">
              <a:solidFill>
                <a:schemeClr val="tx1"/>
              </a:solidFill>
              <a:latin typeface="VNI-Vari" pitchFamily="2" charset="0"/>
            </a:endParaRPr>
          </a:p>
        </p:txBody>
      </p:sp>
      <p:sp>
        <p:nvSpPr>
          <p:cNvPr id="9" name="ơ1"/>
          <p:cNvSpPr/>
          <p:nvPr/>
        </p:nvSpPr>
        <p:spPr>
          <a:xfrm>
            <a:off x="5750927" y="6949582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ô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10" name="a2"/>
          <p:cNvSpPr/>
          <p:nvPr/>
        </p:nvSpPr>
        <p:spPr>
          <a:xfrm>
            <a:off x="9648558" y="2431594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a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11" name="o2"/>
          <p:cNvSpPr/>
          <p:nvPr/>
        </p:nvSpPr>
        <p:spPr>
          <a:xfrm>
            <a:off x="9656726" y="4703698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o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12" name="ơ2"/>
          <p:cNvSpPr/>
          <p:nvPr/>
        </p:nvSpPr>
        <p:spPr>
          <a:xfrm>
            <a:off x="7707089" y="5821408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ô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13" name="â1"/>
          <p:cNvSpPr/>
          <p:nvPr/>
        </p:nvSpPr>
        <p:spPr>
          <a:xfrm>
            <a:off x="3829050" y="5845463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solidFill>
                  <a:schemeClr val="tx1"/>
                </a:solidFill>
                <a:latin typeface="VNI-Vari" pitchFamily="2" charset="0"/>
              </a:rPr>
              <a:t>aâ</a:t>
            </a:r>
            <a:endParaRPr lang="en-US" sz="10800" dirty="0">
              <a:solidFill>
                <a:schemeClr val="tx1"/>
              </a:solidFill>
              <a:latin typeface="VNI-Vari" pitchFamily="2" charset="0"/>
            </a:endParaRPr>
          </a:p>
        </p:txBody>
      </p:sp>
      <p:sp>
        <p:nvSpPr>
          <p:cNvPr id="14" name="ô1"/>
          <p:cNvSpPr/>
          <p:nvPr/>
        </p:nvSpPr>
        <p:spPr>
          <a:xfrm>
            <a:off x="7700556" y="3561533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solidFill>
                  <a:schemeClr val="tx1"/>
                </a:solidFill>
                <a:latin typeface="VNI-Vari" pitchFamily="2" charset="0"/>
              </a:rPr>
              <a:t>oâ</a:t>
            </a:r>
            <a:endParaRPr lang="en-US" sz="10800" dirty="0">
              <a:solidFill>
                <a:schemeClr val="tx1"/>
              </a:solidFill>
              <a:latin typeface="VNI-Vari" pitchFamily="2" charset="0"/>
            </a:endParaRPr>
          </a:p>
        </p:txBody>
      </p:sp>
      <p:sp>
        <p:nvSpPr>
          <p:cNvPr id="15" name="o1"/>
          <p:cNvSpPr/>
          <p:nvPr/>
        </p:nvSpPr>
        <p:spPr>
          <a:xfrm>
            <a:off x="5768886" y="4715527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o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16" name="a1"/>
          <p:cNvSpPr/>
          <p:nvPr/>
        </p:nvSpPr>
        <p:spPr>
          <a:xfrm>
            <a:off x="5750927" y="2454136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a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17" name="ô2"/>
          <p:cNvSpPr/>
          <p:nvPr/>
        </p:nvSpPr>
        <p:spPr>
          <a:xfrm>
            <a:off x="9648558" y="6975400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Vari" pitchFamily="2" charset="0"/>
              </a:rPr>
              <a:t>oâ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23" name="Half Frame 22"/>
          <p:cNvSpPr/>
          <p:nvPr/>
        </p:nvSpPr>
        <p:spPr>
          <a:xfrm rot="2562518">
            <a:off x="12714245" y="6528239"/>
            <a:ext cx="277622" cy="289010"/>
          </a:xfrm>
          <a:prstGeom prst="half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4EC"/>
              </a:clrFrom>
              <a:clrTo>
                <a:srgbClr val="FAF4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7" y="2270733"/>
            <a:ext cx="3789861" cy="29608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4EC"/>
              </a:clrFrom>
              <a:clrTo>
                <a:srgbClr val="FAF4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067" flipH="1">
            <a:off x="11905402" y="979253"/>
            <a:ext cx="4198772" cy="2960829"/>
          </a:xfrm>
          <a:prstGeom prst="rect">
            <a:avLst/>
          </a:prstGeom>
        </p:spPr>
      </p:pic>
      <p:sp>
        <p:nvSpPr>
          <p:cNvPr id="31" name="ă2"/>
          <p:cNvSpPr/>
          <p:nvPr/>
        </p:nvSpPr>
        <p:spPr>
          <a:xfrm>
            <a:off x="11592489" y="5819644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solidFill>
                  <a:schemeClr val="tx1"/>
                </a:solidFill>
                <a:latin typeface="VNI-Vari" pitchFamily="2" charset="0"/>
              </a:rPr>
              <a:t>aê</a:t>
            </a:r>
            <a:endParaRPr lang="en-US" sz="10800" dirty="0">
              <a:solidFill>
                <a:schemeClr val="tx1"/>
              </a:solidFill>
              <a:latin typeface="VNI-Vari" pitchFamily="2" charset="0"/>
            </a:endParaRPr>
          </a:p>
        </p:txBody>
      </p:sp>
      <p:sp>
        <p:nvSpPr>
          <p:cNvPr id="32" name="â2"/>
          <p:cNvSpPr/>
          <p:nvPr/>
        </p:nvSpPr>
        <p:spPr>
          <a:xfrm>
            <a:off x="11617044" y="3561530"/>
            <a:ext cx="2521131" cy="22598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solidFill>
                  <a:schemeClr val="tx1"/>
                </a:solidFill>
                <a:latin typeface="VNI-Vari" pitchFamily="2" charset="0"/>
              </a:rPr>
              <a:t>aâ</a:t>
            </a:r>
            <a:endParaRPr lang="en-US" sz="10800" dirty="0">
              <a:solidFill>
                <a:schemeClr val="tx1"/>
              </a:solidFill>
              <a:latin typeface="VNI-Vari" pitchFamily="2" charset="0"/>
            </a:endParaRPr>
          </a:p>
        </p:txBody>
      </p:sp>
      <p:sp>
        <p:nvSpPr>
          <p:cNvPr id="33" name="a1 trên"/>
          <p:cNvSpPr/>
          <p:nvPr/>
        </p:nvSpPr>
        <p:spPr>
          <a:xfrm>
            <a:off x="5758151" y="2474648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3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34" name="ă1 trên"/>
          <p:cNvSpPr/>
          <p:nvPr/>
        </p:nvSpPr>
        <p:spPr>
          <a:xfrm>
            <a:off x="3809312" y="3614450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1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35" name="â1 trên"/>
          <p:cNvSpPr/>
          <p:nvPr/>
        </p:nvSpPr>
        <p:spPr>
          <a:xfrm>
            <a:off x="3823734" y="5845460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2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36" name="ơ1 trên"/>
          <p:cNvSpPr/>
          <p:nvPr/>
        </p:nvSpPr>
        <p:spPr>
          <a:xfrm>
            <a:off x="5804153" y="6985780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5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37" name="o1 trên"/>
          <p:cNvSpPr/>
          <p:nvPr/>
        </p:nvSpPr>
        <p:spPr>
          <a:xfrm>
            <a:off x="5781156" y="4735082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4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38" name="ô1 trên"/>
          <p:cNvSpPr/>
          <p:nvPr/>
        </p:nvSpPr>
        <p:spPr>
          <a:xfrm>
            <a:off x="7707088" y="3581183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6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39" name="a2 trên"/>
          <p:cNvSpPr/>
          <p:nvPr/>
        </p:nvSpPr>
        <p:spPr>
          <a:xfrm>
            <a:off x="9649413" y="2430526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8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40" name="ơ2 trên"/>
          <p:cNvSpPr/>
          <p:nvPr/>
        </p:nvSpPr>
        <p:spPr>
          <a:xfrm>
            <a:off x="7736517" y="5858069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7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41" name="o2 trên"/>
          <p:cNvSpPr/>
          <p:nvPr/>
        </p:nvSpPr>
        <p:spPr>
          <a:xfrm>
            <a:off x="9664893" y="4707412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9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42" name="â2 trên"/>
          <p:cNvSpPr/>
          <p:nvPr/>
        </p:nvSpPr>
        <p:spPr>
          <a:xfrm>
            <a:off x="11612087" y="3589111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11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43" name="ô2 trên"/>
          <p:cNvSpPr/>
          <p:nvPr/>
        </p:nvSpPr>
        <p:spPr>
          <a:xfrm>
            <a:off x="9648558" y="6947819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10</a:t>
            </a:r>
            <a:endParaRPr lang="en-US" sz="10800" dirty="0">
              <a:latin typeface="VNI-Vari" pitchFamily="2" charset="0"/>
            </a:endParaRPr>
          </a:p>
        </p:txBody>
      </p:sp>
      <p:sp>
        <p:nvSpPr>
          <p:cNvPr id="44" name="ă2 trên"/>
          <p:cNvSpPr/>
          <p:nvPr/>
        </p:nvSpPr>
        <p:spPr>
          <a:xfrm>
            <a:off x="11603919" y="5833433"/>
            <a:ext cx="2521131" cy="225987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800" dirty="0">
                <a:latin typeface="VNI-Vari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549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70</Words>
  <Application>Microsoft Office PowerPoint</Application>
  <PresentationFormat>Custom</PresentationFormat>
  <Paragraphs>42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Muli Black</vt:lpstr>
      <vt:lpstr>Asap SemiBold</vt:lpstr>
      <vt:lpstr>Arial</vt:lpstr>
      <vt:lpstr>Bodoni MT</vt:lpstr>
      <vt:lpstr>Calibri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nhóm chữ cái a, ă, â</dc:title>
  <cp:lastModifiedBy>dell</cp:lastModifiedBy>
  <cp:revision>6</cp:revision>
  <dcterms:created xsi:type="dcterms:W3CDTF">2006-08-16T00:00:00Z</dcterms:created>
  <dcterms:modified xsi:type="dcterms:W3CDTF">2021-10-07T10:52:11Z</dcterms:modified>
  <dc:identifier>DAEr3zj_jfw</dc:identifier>
</cp:coreProperties>
</file>