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8288000" cy="10287000"/>
  <p:notesSz cx="6858000" cy="9144000"/>
  <p:embeddedFontLst>
    <p:embeddedFont>
      <p:font typeface=".VnAristote" panose="020B72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0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17" Type="http://schemas.openxmlformats.org/officeDocument/2006/relationships/image" Target="../media/image49.png"/><Relationship Id="rId2" Type="http://schemas.openxmlformats.org/officeDocument/2006/relationships/image" Target="../media/image28.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hyperlink" Target="https://cellphones.com.vn/tablet.html"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hyperlink" Target="https://cellphones.com.vn/laptop.html" TargetMode="External"/><Relationship Id="rId5" Type="http://schemas.openxmlformats.org/officeDocument/2006/relationships/image" Target="../media/image23.png"/><Relationship Id="rId10" Type="http://schemas.openxmlformats.org/officeDocument/2006/relationships/hyperlink" Target="https://cellphones.com.vn/mobile.html" TargetMode="External"/><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17" Type="http://schemas.openxmlformats.org/officeDocument/2006/relationships/image" Target="../media/image38.jpeg"/><Relationship Id="rId2" Type="http://schemas.openxmlformats.org/officeDocument/2006/relationships/image" Target="../media/image28.png"/><Relationship Id="rId16" Type="http://schemas.openxmlformats.org/officeDocument/2006/relationships/hyperlink" Target="https://vi.padlet.com/" TargetMode="Externa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5.svg"/><Relationship Id="rId12"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220421" y="-348430"/>
            <a:ext cx="18288000"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endParaRPr lang="en-US" dirty="0"/>
          </a:p>
        </p:txBody>
      </p:sp>
      <p:sp>
        <p:nvSpPr>
          <p:cNvPr id="4" name="Freeform 4"/>
          <p:cNvSpPr/>
          <p:nvPr/>
        </p:nvSpPr>
        <p:spPr>
          <a:xfrm>
            <a:off x="60497" y="-54773"/>
            <a:ext cx="4684527" cy="2365748"/>
          </a:xfrm>
          <a:custGeom>
            <a:avLst/>
            <a:gdLst/>
            <a:ahLst/>
            <a:cxnLst/>
            <a:rect l="l" t="t" r="r" b="b"/>
            <a:pathLst>
              <a:path w="5445814" h="3118966">
                <a:moveTo>
                  <a:pt x="0" y="0"/>
                </a:moveTo>
                <a:lnTo>
                  <a:pt x="5445814" y="0"/>
                </a:lnTo>
                <a:lnTo>
                  <a:pt x="5445814" y="3118967"/>
                </a:lnTo>
                <a:lnTo>
                  <a:pt x="0" y="31189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p:cNvSpPr/>
          <p:nvPr/>
        </p:nvSpPr>
        <p:spPr>
          <a:xfrm>
            <a:off x="8923579" y="7597942"/>
            <a:ext cx="4720879" cy="2106112"/>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27463" y="7417133"/>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074958" y="6736851"/>
            <a:ext cx="2145759" cy="3264645"/>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Freeform 9"/>
          <p:cNvSpPr/>
          <p:nvPr/>
        </p:nvSpPr>
        <p:spPr>
          <a:xfrm>
            <a:off x="15621000" y="7768449"/>
            <a:ext cx="2025584" cy="2017988"/>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1" name="Freeform 11"/>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4241394-F82E-EC47-C165-7BE4376818DB}"/>
              </a:ext>
            </a:extLst>
          </p:cNvPr>
          <p:cNvSpPr txBox="1"/>
          <p:nvPr/>
        </p:nvSpPr>
        <p:spPr>
          <a:xfrm>
            <a:off x="5362368" y="363402"/>
            <a:ext cx="8435215" cy="1938992"/>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UBND HUYỆN AN LÃO</a:t>
            </a:r>
          </a:p>
          <a:p>
            <a:pPr algn="ctr"/>
            <a:r>
              <a:rPr lang="en-US" sz="4000" b="1" dirty="0">
                <a:solidFill>
                  <a:srgbClr val="FF0000"/>
                </a:solidFill>
                <a:latin typeface="Times New Roman" panose="02020603050405020304" pitchFamily="18" charset="0"/>
                <a:cs typeface="Times New Roman" panose="02020603050405020304" pitchFamily="18" charset="0"/>
              </a:rPr>
              <a:t>PHÒNG GIÁO DỤC VÀ ĐÀO TẠO</a:t>
            </a:r>
          </a:p>
          <a:p>
            <a:pPr algn="ct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id="{BB4BDBA6-5659-D3D8-753D-C83D9F08B35C}"/>
              </a:ext>
            </a:extLst>
          </p:cNvPr>
          <p:cNvSpPr txBox="1"/>
          <p:nvPr/>
        </p:nvSpPr>
        <p:spPr>
          <a:xfrm>
            <a:off x="834439" y="2439071"/>
            <a:ext cx="16619121" cy="1913281"/>
          </a:xfrm>
          <a:prstGeom prst="rect">
            <a:avLst/>
          </a:prstGeom>
          <a:noFill/>
        </p:spPr>
        <p:txBody>
          <a:bodyPr wrap="square" rtlCol="0">
            <a:spAutoFit/>
          </a:bodyPr>
          <a:lstStyle/>
          <a:p>
            <a:pPr algn="ctr">
              <a:lnSpc>
                <a:spcPct val="107000"/>
              </a:lnSpc>
              <a:spcAft>
                <a:spcPts val="800"/>
              </a:spcAft>
            </a:pPr>
            <a:r>
              <a:rPr lang="en-US" sz="5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BỒI DƯỠNG CHUYÊN MÔN NĂM HỌC 2024 - 2025</a:t>
            </a:r>
          </a:p>
          <a:p>
            <a:pPr algn="ctr">
              <a:lnSpc>
                <a:spcPct val="107000"/>
              </a:lnSpc>
              <a:spcAft>
                <a:spcPts val="800"/>
              </a:spcAft>
            </a:pPr>
            <a:r>
              <a:rPr lang="en-US" sz="5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 DẪN TẠO</a:t>
            </a:r>
            <a:r>
              <a:rPr lang="en-US" sz="5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 “PADLET” </a:t>
            </a:r>
            <a:endParaRPr lang="en-US" sz="5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AC2BFD6-BAB5-903A-6CE5-E5B1106C0B82}"/>
              </a:ext>
            </a:extLst>
          </p:cNvPr>
          <p:cNvSpPr txBox="1"/>
          <p:nvPr/>
        </p:nvSpPr>
        <p:spPr>
          <a:xfrm>
            <a:off x="1027463" y="5046174"/>
            <a:ext cx="16426097" cy="1938992"/>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Người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thực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hiện</a:t>
            </a:r>
            <a:r>
              <a:rPr lang="en-US" sz="4000" b="1">
                <a:solidFill>
                  <a:srgbClr val="002060"/>
                </a:solidFill>
                <a:latin typeface="Times New Roman" panose="02020603050405020304" pitchFamily="18" charset="0"/>
                <a:cs typeface="Times New Roman" panose="02020603050405020304" pitchFamily="18" charset="0"/>
              </a:rPr>
              <a:t>: Trịnh Thị Phượng– Tổ trưởng CM Tổ 5 Tuổi</a:t>
            </a:r>
            <a:endParaRPr lang="en-US" sz="4000" b="1" dirty="0">
              <a:solidFill>
                <a:srgbClr val="002060"/>
              </a:solidFill>
              <a:latin typeface="Times New Roman" panose="02020603050405020304" pitchFamily="18" charset="0"/>
              <a:cs typeface="Times New Roman" panose="02020603050405020304" pitchFamily="18" charset="0"/>
            </a:endParaRPr>
          </a:p>
          <a:p>
            <a:pPr algn="r"/>
            <a:endParaRPr lang="en-US" sz="4000" b="1" dirty="0">
              <a:latin typeface="Times New Roman" panose="02020603050405020304" pitchFamily="18" charset="0"/>
              <a:cs typeface="Times New Roman" panose="02020603050405020304" pitchFamily="18" charset="0"/>
            </a:endParaRPr>
          </a:p>
          <a:p>
            <a:pPr algn="ctr"/>
            <a:r>
              <a:rPr lang="en-US" sz="4000" b="1">
                <a:latin typeface="Times New Roman" panose="02020603050405020304" pitchFamily="18" charset="0"/>
                <a:cs typeface="Times New Roman" panose="02020603050405020304" pitchFamily="18" charset="0"/>
              </a:rPr>
              <a:t>                                                      </a:t>
            </a:r>
            <a:r>
              <a:rPr lang="en-US" sz="3200" i="1">
                <a:solidFill>
                  <a:srgbClr val="FF0000"/>
                </a:solidFill>
                <a:latin typeface="Times New Roman" panose="02020603050405020304" pitchFamily="18" charset="0"/>
                <a:cs typeface="Times New Roman" panose="02020603050405020304" pitchFamily="18" charset="0"/>
              </a:rPr>
              <a:t>Quang Trung, </a:t>
            </a:r>
            <a:r>
              <a:rPr lang="en-US" sz="3200" i="1" err="1">
                <a:solidFill>
                  <a:srgbClr val="FF0000"/>
                </a:solidFill>
                <a:latin typeface="Times New Roman" panose="02020603050405020304" pitchFamily="18" charset="0"/>
                <a:cs typeface="Times New Roman" panose="02020603050405020304" pitchFamily="18" charset="0"/>
              </a:rPr>
              <a:t>ngày</a:t>
            </a:r>
            <a:r>
              <a:rPr lang="en-US" sz="3200" i="1">
                <a:solidFill>
                  <a:srgbClr val="FF0000"/>
                </a:solidFill>
                <a:latin typeface="Times New Roman" panose="02020603050405020304" pitchFamily="18" charset="0"/>
                <a:cs typeface="Times New Roman" panose="02020603050405020304" pitchFamily="18" charset="0"/>
              </a:rPr>
              <a:t> 24 </a:t>
            </a:r>
            <a:r>
              <a:rPr lang="en-US" sz="3200" i="1" dirty="0" err="1">
                <a:solidFill>
                  <a:srgbClr val="FF0000"/>
                </a:solidFill>
                <a:latin typeface="Times New Roman" panose="02020603050405020304" pitchFamily="18" charset="0"/>
                <a:cs typeface="Times New Roman" panose="02020603050405020304" pitchFamily="18" charset="0"/>
              </a:rPr>
              <a:t>tháng</a:t>
            </a:r>
            <a:r>
              <a:rPr lang="en-US" sz="3200" i="1" dirty="0">
                <a:solidFill>
                  <a:srgbClr val="FF0000"/>
                </a:solidFill>
                <a:latin typeface="Times New Roman" panose="02020603050405020304" pitchFamily="18" charset="0"/>
                <a:cs typeface="Times New Roman" panose="02020603050405020304" pitchFamily="18" charset="0"/>
              </a:rPr>
              <a:t> 8 </a:t>
            </a:r>
            <a:r>
              <a:rPr lang="en-US" sz="3200" i="1" dirty="0" err="1">
                <a:solidFill>
                  <a:srgbClr val="FF0000"/>
                </a:solidFill>
                <a:latin typeface="Times New Roman" panose="02020603050405020304" pitchFamily="18" charset="0"/>
                <a:cs typeface="Times New Roman" panose="02020603050405020304" pitchFamily="18" charset="0"/>
              </a:rPr>
              <a:t>năm</a:t>
            </a:r>
            <a:r>
              <a:rPr lang="en-US" sz="3200" i="1" dirty="0">
                <a:solidFill>
                  <a:srgbClr val="FF0000"/>
                </a:solidFill>
                <a:latin typeface="Times New Roman" panose="02020603050405020304" pitchFamily="18" charset="0"/>
                <a:cs typeface="Times New Roman" panose="02020603050405020304" pitchFamily="18" charset="0"/>
              </a:rPr>
              <a:t>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91359" y="352657"/>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D412BF9F-519B-74E6-C404-CBBBDA1EB2B6}"/>
              </a:ext>
            </a:extLst>
          </p:cNvPr>
          <p:cNvSpPr txBox="1"/>
          <p:nvPr/>
        </p:nvSpPr>
        <p:spPr>
          <a:xfrm>
            <a:off x="3135077" y="1371886"/>
            <a:ext cx="12725400" cy="705899"/>
          </a:xfrm>
          <a:prstGeom prst="rect">
            <a:avLst/>
          </a:prstGeom>
          <a:noFill/>
        </p:spPr>
        <p:txBody>
          <a:bodyPr wrap="square" rtlCol="0">
            <a:spAutoFit/>
          </a:bodyPr>
          <a:lstStyle/>
          <a:p>
            <a:pPr>
              <a:lnSpc>
                <a:spcPct val="107000"/>
              </a:lnSpc>
              <a:spcAft>
                <a:spcPts val="8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Xong</a:t>
            </a:r>
            <a:endPar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D450BF78-7DD0-024B-E3D4-E97C3A696256}"/>
              </a:ext>
            </a:extLst>
          </p:cNvPr>
          <p:cNvPicPr>
            <a:picLocks noChangeAspect="1"/>
          </p:cNvPicPr>
          <p:nvPr/>
        </p:nvPicPr>
        <p:blipFill>
          <a:blip r:embed="rId16"/>
          <a:stretch>
            <a:fillRect/>
          </a:stretch>
        </p:blipFill>
        <p:spPr>
          <a:xfrm>
            <a:off x="2362200" y="2424084"/>
            <a:ext cx="13208549" cy="6491030"/>
          </a:xfrm>
          <a:prstGeom prst="rect">
            <a:avLst/>
          </a:prstGeom>
        </p:spPr>
      </p:pic>
      <p:sp>
        <p:nvSpPr>
          <p:cNvPr id="13" name="Oval 12">
            <a:extLst>
              <a:ext uri="{FF2B5EF4-FFF2-40B4-BE49-F238E27FC236}">
                <a16:creationId xmlns:a16="http://schemas.microsoft.com/office/drawing/2014/main" id="{BCA79601-3301-22F5-2238-18672D7155A1}"/>
              </a:ext>
            </a:extLst>
          </p:cNvPr>
          <p:cNvSpPr/>
          <p:nvPr/>
        </p:nvSpPr>
        <p:spPr>
          <a:xfrm>
            <a:off x="10404810" y="7309577"/>
            <a:ext cx="1981200" cy="6031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94F2F3-A954-F908-5A5A-E5825A0075D5}"/>
              </a:ext>
            </a:extLst>
          </p:cNvPr>
          <p:cNvSpPr/>
          <p:nvPr/>
        </p:nvSpPr>
        <p:spPr>
          <a:xfrm>
            <a:off x="12801600" y="7862916"/>
            <a:ext cx="1524000" cy="78578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04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5BA3DC87-D36C-88B6-95CE-B3549819A3EA}"/>
              </a:ext>
            </a:extLst>
          </p:cNvPr>
          <p:cNvSpPr txBox="1"/>
          <p:nvPr/>
        </p:nvSpPr>
        <p:spPr>
          <a:xfrm>
            <a:off x="2714019" y="1327924"/>
            <a:ext cx="13844541" cy="705899"/>
          </a:xfrm>
          <a:prstGeom prst="rect">
            <a:avLst/>
          </a:prstGeom>
          <a:noFill/>
        </p:spPr>
        <p:txBody>
          <a:bodyPr wrap="square" rtlCol="0">
            <a:spAutoFit/>
          </a:bodyPr>
          <a:lstStyle/>
          <a:p>
            <a:pPr>
              <a:lnSpc>
                <a:spcPct val="107000"/>
              </a:lnSpc>
              <a:spcAft>
                <a:spcPts val="8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cài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tuỳ</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AFED213C-BB9B-1BA8-DB95-4A536D755000}"/>
              </a:ext>
            </a:extLst>
          </p:cNvPr>
          <p:cNvPicPr>
            <a:picLocks noChangeAspect="1"/>
          </p:cNvPicPr>
          <p:nvPr/>
        </p:nvPicPr>
        <p:blipFill>
          <a:blip r:embed="rId16"/>
          <a:stretch>
            <a:fillRect/>
          </a:stretch>
        </p:blipFill>
        <p:spPr>
          <a:xfrm>
            <a:off x="2714019" y="2322407"/>
            <a:ext cx="12754581" cy="6636669"/>
          </a:xfrm>
          <a:prstGeom prst="rect">
            <a:avLst/>
          </a:prstGeom>
        </p:spPr>
      </p:pic>
    </p:spTree>
    <p:extLst>
      <p:ext uri="{BB962C8B-B14F-4D97-AF65-F5344CB8AC3E}">
        <p14:creationId xmlns:p14="http://schemas.microsoft.com/office/powerpoint/2010/main" val="2861302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DFF2932F-DA30-8D85-ADC6-64F34BDABE5C}"/>
              </a:ext>
            </a:extLst>
          </p:cNvPr>
          <p:cNvSpPr txBox="1"/>
          <p:nvPr/>
        </p:nvSpPr>
        <p:spPr>
          <a:xfrm>
            <a:off x="3428999" y="1533517"/>
            <a:ext cx="13052931" cy="707886"/>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Bước 10: Tạo nội dung Hạng mục và nhiều hạng mục</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89CE26B-91B6-7F3D-AED8-0D2DD28D6665}"/>
              </a:ext>
            </a:extLst>
          </p:cNvPr>
          <p:cNvPicPr>
            <a:picLocks noChangeAspect="1"/>
          </p:cNvPicPr>
          <p:nvPr/>
        </p:nvPicPr>
        <p:blipFill>
          <a:blip r:embed="rId16"/>
          <a:stretch>
            <a:fillRect/>
          </a:stretch>
        </p:blipFill>
        <p:spPr>
          <a:xfrm>
            <a:off x="3750934" y="2568520"/>
            <a:ext cx="11713729" cy="6111108"/>
          </a:xfrm>
          <a:prstGeom prst="rect">
            <a:avLst/>
          </a:prstGeom>
        </p:spPr>
      </p:pic>
      <p:sp>
        <p:nvSpPr>
          <p:cNvPr id="13" name="Oval 12">
            <a:extLst>
              <a:ext uri="{FF2B5EF4-FFF2-40B4-BE49-F238E27FC236}">
                <a16:creationId xmlns:a16="http://schemas.microsoft.com/office/drawing/2014/main" id="{14CD2E71-502C-EB8C-F1A4-F7EAD9428ABB}"/>
              </a:ext>
            </a:extLst>
          </p:cNvPr>
          <p:cNvSpPr/>
          <p:nvPr/>
        </p:nvSpPr>
        <p:spPr>
          <a:xfrm>
            <a:off x="8229600" y="4056706"/>
            <a:ext cx="3733800" cy="10867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411172-BF03-811C-E701-FA643A71862B}"/>
              </a:ext>
            </a:extLst>
          </p:cNvPr>
          <p:cNvSpPr/>
          <p:nvPr/>
        </p:nvSpPr>
        <p:spPr>
          <a:xfrm>
            <a:off x="11734800" y="4229101"/>
            <a:ext cx="175260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31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5" name="TextBox 14">
            <a:extLst>
              <a:ext uri="{FF2B5EF4-FFF2-40B4-BE49-F238E27FC236}">
                <a16:creationId xmlns:a16="http://schemas.microsoft.com/office/drawing/2014/main" id="{7A3DCC21-A215-87E4-7DA0-85A71C31EBA5}"/>
              </a:ext>
            </a:extLst>
          </p:cNvPr>
          <p:cNvSpPr txBox="1"/>
          <p:nvPr/>
        </p:nvSpPr>
        <p:spPr>
          <a:xfrm>
            <a:off x="4012965" y="1629195"/>
            <a:ext cx="12979635" cy="706540"/>
          </a:xfrm>
          <a:prstGeom prst="rect">
            <a:avLst/>
          </a:prstGeom>
          <a:noFill/>
        </p:spPr>
        <p:txBody>
          <a:bodyPr wrap="square" rtlCol="0">
            <a:spAutoFit/>
          </a:bodyPr>
          <a:lstStyle/>
          <a:p>
            <a:pPr>
              <a:lnSpc>
                <a:spcPct val="107000"/>
              </a:lnSpc>
              <a:spcAft>
                <a:spcPts val="8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11: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Tải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link,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trênPadlet</a:t>
            </a:r>
            <a:endPar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B96EF085-51DA-8941-DABB-9A46B73F3C69}"/>
              </a:ext>
            </a:extLst>
          </p:cNvPr>
          <p:cNvPicPr>
            <a:picLocks noChangeAspect="1"/>
          </p:cNvPicPr>
          <p:nvPr/>
        </p:nvPicPr>
        <p:blipFill>
          <a:blip r:embed="rId16"/>
          <a:stretch>
            <a:fillRect/>
          </a:stretch>
        </p:blipFill>
        <p:spPr>
          <a:xfrm>
            <a:off x="3046531" y="3030050"/>
            <a:ext cx="5791702" cy="5923450"/>
          </a:xfrm>
          <a:prstGeom prst="rect">
            <a:avLst/>
          </a:prstGeom>
        </p:spPr>
      </p:pic>
      <p:pic>
        <p:nvPicPr>
          <p:cNvPr id="18" name="Picture 17">
            <a:extLst>
              <a:ext uri="{FF2B5EF4-FFF2-40B4-BE49-F238E27FC236}">
                <a16:creationId xmlns:a16="http://schemas.microsoft.com/office/drawing/2014/main" id="{57D29568-8D68-23CD-F31E-F588C68364C5}"/>
              </a:ext>
            </a:extLst>
          </p:cNvPr>
          <p:cNvPicPr>
            <a:picLocks noChangeAspect="1"/>
          </p:cNvPicPr>
          <p:nvPr/>
        </p:nvPicPr>
        <p:blipFill>
          <a:blip r:embed="rId17"/>
          <a:stretch>
            <a:fillRect/>
          </a:stretch>
        </p:blipFill>
        <p:spPr>
          <a:xfrm>
            <a:off x="9393179" y="3143227"/>
            <a:ext cx="5761219" cy="5923450"/>
          </a:xfrm>
          <a:prstGeom prst="rect">
            <a:avLst/>
          </a:prstGeom>
        </p:spPr>
      </p:pic>
      <p:sp>
        <p:nvSpPr>
          <p:cNvPr id="19" name="Oval 18">
            <a:extLst>
              <a:ext uri="{FF2B5EF4-FFF2-40B4-BE49-F238E27FC236}">
                <a16:creationId xmlns:a16="http://schemas.microsoft.com/office/drawing/2014/main" id="{846C5A17-6E1F-3897-0016-8441AEB0EC87}"/>
              </a:ext>
            </a:extLst>
          </p:cNvPr>
          <p:cNvSpPr/>
          <p:nvPr/>
        </p:nvSpPr>
        <p:spPr>
          <a:xfrm>
            <a:off x="4343400" y="5420709"/>
            <a:ext cx="3352800" cy="6371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40155AA-9A40-6B89-B5E1-CA24E2FE367D}"/>
              </a:ext>
            </a:extLst>
          </p:cNvPr>
          <p:cNvSpPr/>
          <p:nvPr/>
        </p:nvSpPr>
        <p:spPr>
          <a:xfrm>
            <a:off x="9393179" y="4838700"/>
            <a:ext cx="2491585" cy="121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769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5589" y="700218"/>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5" name="TextBox 14">
            <a:extLst>
              <a:ext uri="{FF2B5EF4-FFF2-40B4-BE49-F238E27FC236}">
                <a16:creationId xmlns:a16="http://schemas.microsoft.com/office/drawing/2014/main" id="{7A3DCC21-A215-87E4-7DA0-85A71C31EBA5}"/>
              </a:ext>
            </a:extLst>
          </p:cNvPr>
          <p:cNvSpPr txBox="1"/>
          <p:nvPr/>
        </p:nvSpPr>
        <p:spPr>
          <a:xfrm>
            <a:off x="2743201" y="1629195"/>
            <a:ext cx="14249400" cy="705899"/>
          </a:xfrm>
          <a:prstGeom prst="rect">
            <a:avLst/>
          </a:prstGeom>
          <a:noFill/>
        </p:spPr>
        <p:txBody>
          <a:bodyPr wrap="square" rtlCol="0">
            <a:spAutoFit/>
          </a:bodyPr>
          <a:lstStyle/>
          <a:p>
            <a:pPr>
              <a:lnSpc>
                <a:spcPct val="107000"/>
              </a:lnSpc>
              <a:spcAft>
                <a:spcPts val="8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cài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Sao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Link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zalo</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gmai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8959944-82FE-64D6-28D3-0E51B16F4CFC}"/>
              </a:ext>
            </a:extLst>
          </p:cNvPr>
          <p:cNvPicPr>
            <a:picLocks noChangeAspect="1"/>
          </p:cNvPicPr>
          <p:nvPr/>
        </p:nvPicPr>
        <p:blipFill>
          <a:blip r:embed="rId16"/>
          <a:stretch>
            <a:fillRect/>
          </a:stretch>
        </p:blipFill>
        <p:spPr>
          <a:xfrm>
            <a:off x="3171971" y="2557069"/>
            <a:ext cx="12480999" cy="6133108"/>
          </a:xfrm>
          <a:prstGeom prst="rect">
            <a:avLst/>
          </a:prstGeom>
        </p:spPr>
      </p:pic>
      <p:sp>
        <p:nvSpPr>
          <p:cNvPr id="13" name="TextBox 12">
            <a:extLst>
              <a:ext uri="{FF2B5EF4-FFF2-40B4-BE49-F238E27FC236}">
                <a16:creationId xmlns:a16="http://schemas.microsoft.com/office/drawing/2014/main" id="{B6858AB8-B150-6656-C4F8-9F36F0D9A3B4}"/>
              </a:ext>
            </a:extLst>
          </p:cNvPr>
          <p:cNvSpPr txBox="1"/>
          <p:nvPr/>
        </p:nvSpPr>
        <p:spPr>
          <a:xfrm>
            <a:off x="13122227" y="7499098"/>
            <a:ext cx="2057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SAO CHÉP</a:t>
            </a:r>
          </a:p>
        </p:txBody>
      </p:sp>
      <p:sp>
        <p:nvSpPr>
          <p:cNvPr id="14" name="Oval 13">
            <a:extLst>
              <a:ext uri="{FF2B5EF4-FFF2-40B4-BE49-F238E27FC236}">
                <a16:creationId xmlns:a16="http://schemas.microsoft.com/office/drawing/2014/main" id="{8BBB9D62-391E-C335-C520-86BF26320C5F}"/>
              </a:ext>
            </a:extLst>
          </p:cNvPr>
          <p:cNvSpPr/>
          <p:nvPr/>
        </p:nvSpPr>
        <p:spPr>
          <a:xfrm>
            <a:off x="12801600" y="7468352"/>
            <a:ext cx="2057400" cy="8085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451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5" name="TextBox 14">
            <a:extLst>
              <a:ext uri="{FF2B5EF4-FFF2-40B4-BE49-F238E27FC236}">
                <a16:creationId xmlns:a16="http://schemas.microsoft.com/office/drawing/2014/main" id="{7A3DCC21-A215-87E4-7DA0-85A71C31EBA5}"/>
              </a:ext>
            </a:extLst>
          </p:cNvPr>
          <p:cNvSpPr txBox="1"/>
          <p:nvPr/>
        </p:nvSpPr>
        <p:spPr>
          <a:xfrm>
            <a:off x="1524000" y="1629195"/>
            <a:ext cx="15468601" cy="5727402"/>
          </a:xfrm>
          <a:prstGeom prst="rect">
            <a:avLst/>
          </a:prstGeom>
          <a:noFill/>
        </p:spPr>
        <p:txBody>
          <a:bodyPr wrap="square" rtlCol="0">
            <a:spAutoFit/>
          </a:bodyPr>
          <a:lstStyle/>
          <a:p>
            <a:pPr algn="ctr">
              <a:lnSpc>
                <a:spcPct val="107000"/>
              </a:lnSpc>
              <a:spcAft>
                <a:spcPts val="800"/>
              </a:spcAft>
              <a:tabLst>
                <a:tab pos="723900" algn="l"/>
              </a:tabLst>
            </a:pP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ý</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723900" algn="l"/>
              </a:tabLst>
            </a:pPr>
            <a:r>
              <a:rPr lang="en-US" sz="4000" b="1" kern="100" dirty="0">
                <a:latin typeface="Times New Roman" panose="02020603050405020304" pitchFamily="18" charset="0"/>
                <a:ea typeface="Calibri" panose="020F0502020204030204" pitchFamily="34" charset="0"/>
                <a:cs typeface="Times New Roman" panose="02020603050405020304" pitchFamily="18" charset="0"/>
              </a:rPr>
              <a:t>1</a:t>
            </a:r>
            <a:r>
              <a:rPr lang="en-US" sz="4000" kern="100" dirty="0">
                <a:latin typeface="Times New Roman" panose="02020603050405020304" pitchFamily="18" charset="0"/>
                <a:ea typeface="Calibri" panose="020F0502020204030204" pitchFamily="34" charset="0"/>
                <a:cs typeface="Times New Roman" panose="02020603050405020304" pitchFamily="18" charset="0"/>
              </a:rPr>
              <a: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723900" algn="l"/>
              </a:tabLst>
            </a:pP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Link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tải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tabLst>
                <a:tab pos="723900" algn="l"/>
              </a:tabLs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huynh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đăng</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723900" algn="l"/>
              </a:tabLst>
            </a:pP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hiển</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0286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solidFill>
                <a:srgbClr val="FFC000"/>
              </a:solidFill>
            </a:endParaRPr>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55394A08-3CA4-7CE3-2AC6-BC7F3566D10F}"/>
              </a:ext>
            </a:extLst>
          </p:cNvPr>
          <p:cNvSpPr txBox="1"/>
          <p:nvPr/>
        </p:nvSpPr>
        <p:spPr>
          <a:xfrm>
            <a:off x="4087576" y="3201688"/>
            <a:ext cx="10820400" cy="2646878"/>
          </a:xfrm>
          <a:prstGeom prst="rect">
            <a:avLst/>
          </a:prstGeom>
          <a:noFill/>
        </p:spPr>
        <p:txBody>
          <a:bodyPr wrap="square" rtlCol="0">
            <a:spAutoFit/>
          </a:bodyPr>
          <a:lstStyle/>
          <a:p>
            <a:r>
              <a:rPr lang="en-US" sz="16600" i="1" dirty="0">
                <a:solidFill>
                  <a:srgbClr val="FF0000"/>
                </a:solidFill>
                <a:latin typeface=".VnAristote" panose="020B7200000000000000" pitchFamily="34" charset="0"/>
                <a:cs typeface="Times New Roman" panose="02020603050405020304" pitchFamily="18" charset="0"/>
              </a:rPr>
              <a:t>Thank you!</a:t>
            </a:r>
          </a:p>
        </p:txBody>
      </p:sp>
    </p:spTree>
    <p:extLst>
      <p:ext uri="{BB962C8B-B14F-4D97-AF65-F5344CB8AC3E}">
        <p14:creationId xmlns:p14="http://schemas.microsoft.com/office/powerpoint/2010/main" val="60281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875B16E-BC03-C9D5-0C00-719F1B5D8495}"/>
              </a:ext>
            </a:extLst>
          </p:cNvPr>
          <p:cNvSpPr/>
          <p:nvPr/>
        </p:nvSpPr>
        <p:spPr>
          <a:xfrm>
            <a:off x="0" y="-190500"/>
            <a:ext cx="18470718" cy="10155193"/>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pic>
        <p:nvPicPr>
          <p:cNvPr id="3" name="Picture 2">
            <a:extLst>
              <a:ext uri="{FF2B5EF4-FFF2-40B4-BE49-F238E27FC236}">
                <a16:creationId xmlns:a16="http://schemas.microsoft.com/office/drawing/2014/main" id="{B606BE3B-66FE-8C3B-C25E-2FD93868315B}"/>
              </a:ext>
            </a:extLst>
          </p:cNvPr>
          <p:cNvPicPr>
            <a:picLocks noChangeAspect="1"/>
          </p:cNvPicPr>
          <p:nvPr/>
        </p:nvPicPr>
        <p:blipFill>
          <a:blip r:embed="rId4"/>
          <a:stretch>
            <a:fillRect/>
          </a:stretch>
        </p:blipFill>
        <p:spPr>
          <a:xfrm>
            <a:off x="-14785" y="-214952"/>
            <a:ext cx="3968840" cy="2054530"/>
          </a:xfrm>
          <a:prstGeom prst="rect">
            <a:avLst/>
          </a:prstGeom>
        </p:spPr>
      </p:pic>
      <p:pic>
        <p:nvPicPr>
          <p:cNvPr id="4" name="Picture 3">
            <a:extLst>
              <a:ext uri="{FF2B5EF4-FFF2-40B4-BE49-F238E27FC236}">
                <a16:creationId xmlns:a16="http://schemas.microsoft.com/office/drawing/2014/main" id="{8D43FF7D-CEF1-D2E1-1281-574C6C4378C9}"/>
              </a:ext>
            </a:extLst>
          </p:cNvPr>
          <p:cNvPicPr>
            <a:picLocks noChangeAspect="1"/>
          </p:cNvPicPr>
          <p:nvPr/>
        </p:nvPicPr>
        <p:blipFill>
          <a:blip r:embed="rId5"/>
          <a:stretch>
            <a:fillRect/>
          </a:stretch>
        </p:blipFill>
        <p:spPr>
          <a:xfrm>
            <a:off x="-228600" y="571500"/>
            <a:ext cx="3505504" cy="3834716"/>
          </a:xfrm>
          <a:prstGeom prst="rect">
            <a:avLst/>
          </a:prstGeom>
        </p:spPr>
      </p:pic>
      <p:sp>
        <p:nvSpPr>
          <p:cNvPr id="5" name="Freeform 4">
            <a:extLst>
              <a:ext uri="{FF2B5EF4-FFF2-40B4-BE49-F238E27FC236}">
                <a16:creationId xmlns:a16="http://schemas.microsoft.com/office/drawing/2014/main" id="{5D850327-D671-151B-65CD-66CCD8DD702D}"/>
              </a:ext>
            </a:extLst>
          </p:cNvPr>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357ACCEC-3317-0410-536B-523DA4FAE929}"/>
              </a:ext>
            </a:extLst>
          </p:cNvPr>
          <p:cNvPicPr>
            <a:picLocks noChangeAspect="1"/>
          </p:cNvPicPr>
          <p:nvPr/>
        </p:nvPicPr>
        <p:blipFill>
          <a:blip r:embed="rId8"/>
          <a:stretch>
            <a:fillRect/>
          </a:stretch>
        </p:blipFill>
        <p:spPr>
          <a:xfrm>
            <a:off x="16383000" y="111212"/>
            <a:ext cx="1585097" cy="1402202"/>
          </a:xfrm>
          <a:prstGeom prst="rect">
            <a:avLst/>
          </a:prstGeom>
        </p:spPr>
      </p:pic>
      <p:pic>
        <p:nvPicPr>
          <p:cNvPr id="7" name="Picture 6">
            <a:extLst>
              <a:ext uri="{FF2B5EF4-FFF2-40B4-BE49-F238E27FC236}">
                <a16:creationId xmlns:a16="http://schemas.microsoft.com/office/drawing/2014/main" id="{1A0B0605-E30E-0B3F-161C-93AEC94AAB46}"/>
              </a:ext>
            </a:extLst>
          </p:cNvPr>
          <p:cNvPicPr>
            <a:picLocks noChangeAspect="1"/>
          </p:cNvPicPr>
          <p:nvPr/>
        </p:nvPicPr>
        <p:blipFill>
          <a:blip r:embed="rId9"/>
          <a:stretch>
            <a:fillRect/>
          </a:stretch>
        </p:blipFill>
        <p:spPr>
          <a:xfrm>
            <a:off x="15727373" y="7414887"/>
            <a:ext cx="2725148" cy="3170195"/>
          </a:xfrm>
          <a:prstGeom prst="rect">
            <a:avLst/>
          </a:prstGeom>
        </p:spPr>
      </p:pic>
      <p:sp>
        <p:nvSpPr>
          <p:cNvPr id="8" name="TextBox 7">
            <a:extLst>
              <a:ext uri="{FF2B5EF4-FFF2-40B4-BE49-F238E27FC236}">
                <a16:creationId xmlns:a16="http://schemas.microsoft.com/office/drawing/2014/main" id="{C2F31EB5-D28E-CB7A-1AF1-D2BD0CCFCE27}"/>
              </a:ext>
            </a:extLst>
          </p:cNvPr>
          <p:cNvSpPr txBox="1"/>
          <p:nvPr/>
        </p:nvSpPr>
        <p:spPr>
          <a:xfrm>
            <a:off x="3857020" y="620038"/>
            <a:ext cx="1100198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KHÁI NIỆM</a:t>
            </a:r>
            <a:endParaRPr lang="en-US"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41233EC-F236-AD12-5E29-EAC7103D957D}"/>
              </a:ext>
            </a:extLst>
          </p:cNvPr>
          <p:cNvSpPr txBox="1"/>
          <p:nvPr/>
        </p:nvSpPr>
        <p:spPr>
          <a:xfrm>
            <a:off x="2590800" y="1464638"/>
            <a:ext cx="13677901" cy="7114768"/>
          </a:xfrm>
          <a:prstGeom prst="rect">
            <a:avLst/>
          </a:prstGeom>
          <a:noFill/>
        </p:spPr>
        <p:txBody>
          <a:bodyPr wrap="square" rtlCol="0">
            <a:spAutoFit/>
          </a:bodyPr>
          <a:lstStyle/>
          <a:p>
            <a:pPr algn="just">
              <a:lnSpc>
                <a:spcPts val="2200"/>
              </a:lnSpc>
            </a:pPr>
            <a:r>
              <a:rPr lang="vi-VN" sz="3200" b="1" i="0">
                <a:solidFill>
                  <a:srgbClr val="212B36"/>
                </a:solidFill>
                <a:effectLst/>
                <a:highlight>
                  <a:srgbClr val="FFFFFF"/>
                </a:highlight>
                <a:latin typeface="+mj-lt"/>
              </a:rPr>
              <a:t>Padlet là gì? Tại sao nên sử dụng Padlet?</a:t>
            </a:r>
          </a:p>
          <a:p>
            <a:pPr algn="just"/>
            <a:r>
              <a:rPr lang="vi-VN" sz="3200" b="0" i="0">
                <a:solidFill>
                  <a:srgbClr val="212B36"/>
                </a:solidFill>
                <a:effectLst/>
                <a:highlight>
                  <a:srgbClr val="FFFFFF"/>
                </a:highlight>
                <a:latin typeface="+mj-lt"/>
              </a:rPr>
              <a:t>Padlet là trang web/ứng dụng, để dễ hiểu thì nó có thể được ví như là một tấm bảng trong lớp học. Nhưng điều khiến nó đặc biệt hơn khi so với các tấm bảng trên trường lớp đó chính là cho phép người dùng thêm văn bản, hình ảnh, video, đường dẫn, ý tưởng.... lên tấm bảng này và chia sẻ đến lớp học, hội nhóm vô cùng dễ dàng.</a:t>
            </a:r>
          </a:p>
          <a:p>
            <a:pPr algn="just"/>
            <a:r>
              <a:rPr lang="vi-VN" sz="3200" b="0" i="0">
                <a:solidFill>
                  <a:srgbClr val="212B36"/>
                </a:solidFill>
                <a:effectLst/>
                <a:highlight>
                  <a:srgbClr val="FFFFFF"/>
                </a:highlight>
                <a:latin typeface="+mj-lt"/>
              </a:rPr>
              <a:t>Padlet là ứng dụng phù hợp với giáo viên để xây dựng nội dung bài học và </a:t>
            </a:r>
            <a:r>
              <a:rPr lang="vi-VN" sz="3600" b="0" i="0">
                <a:solidFill>
                  <a:srgbClr val="212B36"/>
                </a:solidFill>
                <a:effectLst/>
                <a:highlight>
                  <a:srgbClr val="FFFFFF"/>
                </a:highlight>
                <a:latin typeface="+mj-lt"/>
              </a:rPr>
              <a:t>nhất </a:t>
            </a:r>
            <a:r>
              <a:rPr lang="vi-VN" sz="3200" b="0" i="0">
                <a:solidFill>
                  <a:srgbClr val="212B36"/>
                </a:solidFill>
                <a:effectLst/>
                <a:highlight>
                  <a:srgbClr val="FFFFFF"/>
                </a:highlight>
                <a:latin typeface="+mj-lt"/>
              </a:rPr>
              <a:t>là các bạn học sinh dùng để họp nhóm, lên ý tưởng sáng tạo.</a:t>
            </a:r>
            <a:endParaRPr lang="en-US" sz="3200" b="0" i="0">
              <a:solidFill>
                <a:srgbClr val="212B36"/>
              </a:solidFill>
              <a:effectLst/>
              <a:highlight>
                <a:srgbClr val="FFFFFF"/>
              </a:highlight>
              <a:latin typeface="+mj-lt"/>
            </a:endParaRPr>
          </a:p>
          <a:p>
            <a:pPr algn="just"/>
            <a:r>
              <a:rPr lang="vi-VN" sz="3200" b="0" i="0">
                <a:solidFill>
                  <a:srgbClr val="212B36"/>
                </a:solidFill>
                <a:effectLst/>
                <a:highlight>
                  <a:srgbClr val="FFFFFF"/>
                </a:highlight>
                <a:latin typeface="+mj-lt"/>
              </a:rPr>
              <a:t>Vậy tại sao nên sử dụng Padlet?</a:t>
            </a:r>
          </a:p>
          <a:p>
            <a:pPr algn="just">
              <a:buFont typeface="Arial" panose="020B0604020202020204" pitchFamily="34" charset="0"/>
              <a:buChar char="•"/>
            </a:pPr>
            <a:r>
              <a:rPr lang="vi-VN" sz="3200" b="0" i="0">
                <a:solidFill>
                  <a:srgbClr val="212B36"/>
                </a:solidFill>
                <a:effectLst/>
                <a:highlight>
                  <a:srgbClr val="FFFFFF"/>
                </a:highlight>
                <a:latin typeface="+mj-lt"/>
              </a:rPr>
              <a:t>Sở hữu giao diện đẹp mắt, đơn giản dễ sử dụng.</a:t>
            </a:r>
          </a:p>
          <a:p>
            <a:pPr algn="just">
              <a:buFont typeface="Arial" panose="020B0604020202020204" pitchFamily="34" charset="0"/>
              <a:buChar char="•"/>
            </a:pPr>
            <a:r>
              <a:rPr lang="vi-VN" sz="3200" b="0" i="0">
                <a:solidFill>
                  <a:srgbClr val="212B36"/>
                </a:solidFill>
                <a:effectLst/>
                <a:highlight>
                  <a:srgbClr val="FFFFFF"/>
                </a:highlight>
                <a:latin typeface="+mj-lt"/>
              </a:rPr>
              <a:t>Xây dựng nội dung bài học thú vị hơn.</a:t>
            </a:r>
          </a:p>
          <a:p>
            <a:pPr algn="just">
              <a:buFont typeface="Arial" panose="020B0604020202020204" pitchFamily="34" charset="0"/>
              <a:buChar char="•"/>
            </a:pPr>
            <a:r>
              <a:rPr lang="vi-VN" sz="3200" b="0" i="0">
                <a:solidFill>
                  <a:srgbClr val="212B36"/>
                </a:solidFill>
                <a:effectLst/>
                <a:highlight>
                  <a:srgbClr val="FFFFFF"/>
                </a:highlight>
                <a:latin typeface="+mj-lt"/>
              </a:rPr>
              <a:t>Tương thích trên hầu hết các thiết bị bao gồm: </a:t>
            </a:r>
            <a:r>
              <a:rPr lang="vi-VN" sz="3200" b="0" i="0" u="none" strike="noStrike">
                <a:solidFill>
                  <a:srgbClr val="1A6DB4"/>
                </a:solidFill>
                <a:effectLst/>
                <a:highlight>
                  <a:srgbClr val="FFFFFF"/>
                </a:highlight>
                <a:latin typeface="+mj-lt"/>
                <a:hlinkClick r:id="rId10"/>
              </a:rPr>
              <a:t>Điện thoại</a:t>
            </a:r>
            <a:r>
              <a:rPr lang="vi-VN" sz="3200" b="0" i="0">
                <a:solidFill>
                  <a:srgbClr val="212B36"/>
                </a:solidFill>
                <a:effectLst/>
                <a:highlight>
                  <a:srgbClr val="FFFFFF"/>
                </a:highlight>
                <a:latin typeface="+mj-lt"/>
              </a:rPr>
              <a:t>, máy tính, </a:t>
            </a:r>
            <a:r>
              <a:rPr lang="vi-VN" sz="3200" b="0" i="0" u="none" strike="noStrike">
                <a:solidFill>
                  <a:srgbClr val="1A6DB4"/>
                </a:solidFill>
                <a:effectLst/>
                <a:highlight>
                  <a:srgbClr val="FFFFFF"/>
                </a:highlight>
                <a:latin typeface="+mj-lt"/>
                <a:hlinkClick r:id="rId11"/>
              </a:rPr>
              <a:t>laptop</a:t>
            </a:r>
            <a:r>
              <a:rPr lang="vi-VN" sz="3200" b="0" i="0">
                <a:solidFill>
                  <a:srgbClr val="212B36"/>
                </a:solidFill>
                <a:effectLst/>
                <a:highlight>
                  <a:srgbClr val="FFFFFF"/>
                </a:highlight>
                <a:latin typeface="+mj-lt"/>
              </a:rPr>
              <a:t>, </a:t>
            </a:r>
            <a:r>
              <a:rPr lang="vi-VN" sz="3200" b="0" i="0" u="none" strike="noStrike">
                <a:solidFill>
                  <a:srgbClr val="1A6DB4"/>
                </a:solidFill>
                <a:effectLst/>
                <a:highlight>
                  <a:srgbClr val="FFFFFF"/>
                </a:highlight>
                <a:latin typeface="+mj-lt"/>
                <a:hlinkClick r:id="rId12"/>
              </a:rPr>
              <a:t>tablet</a:t>
            </a:r>
            <a:r>
              <a:rPr lang="vi-VN" sz="3200" b="0" i="0">
                <a:solidFill>
                  <a:srgbClr val="212B36"/>
                </a:solidFill>
                <a:effectLst/>
                <a:highlight>
                  <a:srgbClr val="FFFFFF"/>
                </a:highlight>
                <a:latin typeface="+mj-lt"/>
              </a:rPr>
              <a:t>.</a:t>
            </a:r>
          </a:p>
          <a:p>
            <a:pPr algn="just">
              <a:buFont typeface="Arial" panose="020B0604020202020204" pitchFamily="34" charset="0"/>
              <a:buChar char="•"/>
            </a:pPr>
            <a:r>
              <a:rPr lang="vi-VN" sz="3200" b="0" i="0">
                <a:solidFill>
                  <a:srgbClr val="212B36"/>
                </a:solidFill>
                <a:effectLst/>
                <a:highlight>
                  <a:srgbClr val="FFFFFF"/>
                </a:highlight>
                <a:latin typeface="+mj-lt"/>
              </a:rPr>
              <a:t>Đăng ký tài khoản miễn phí.</a:t>
            </a:r>
          </a:p>
          <a:p>
            <a:pPr algn="just"/>
            <a:endParaRPr lang="vi-VN" b="0" i="0">
              <a:solidFill>
                <a:srgbClr val="212B36"/>
              </a:solidFill>
              <a:effectLst/>
              <a:highlight>
                <a:srgbClr val="FFFFFF"/>
              </a:highlight>
              <a:latin typeface="__Inter_e37325"/>
            </a:endParaRPr>
          </a:p>
        </p:txBody>
      </p:sp>
    </p:spTree>
    <p:extLst>
      <p:ext uri="{BB962C8B-B14F-4D97-AF65-F5344CB8AC3E}">
        <p14:creationId xmlns:p14="http://schemas.microsoft.com/office/powerpoint/2010/main" val="240605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0"/>
            <a:ext cx="18470718" cy="10155193"/>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FA168C4F-25BC-F922-3456-C930C876EDAD}"/>
              </a:ext>
            </a:extLst>
          </p:cNvPr>
          <p:cNvSpPr txBox="1"/>
          <p:nvPr/>
        </p:nvSpPr>
        <p:spPr>
          <a:xfrm>
            <a:off x="2438399" y="1726798"/>
            <a:ext cx="14226249" cy="1637628"/>
          </a:xfrm>
          <a:prstGeom prst="rect">
            <a:avLst/>
          </a:prstGeom>
          <a:noFill/>
        </p:spPr>
        <p:txBody>
          <a:bodyPr wrap="square" rtlCol="0">
            <a:spAutoFit/>
          </a:bodyPr>
          <a:lstStyle/>
          <a:p>
            <a:pPr indent="457200">
              <a:lnSpc>
                <a:spcPct val="107000"/>
              </a:lnSpc>
              <a:spcAft>
                <a:spcPts val="800"/>
              </a:spcAft>
            </a:pP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Google,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Coccoc</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Gõ</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Padlet</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https://vi.padlet.com</a:t>
            </a:r>
            <a:r>
              <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 </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Padlet </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7E5A004-6E2E-D628-CE93-64F8823F52B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6277568" y="1684847"/>
            <a:ext cx="5915581" cy="8944580"/>
          </a:xfrm>
          <a:prstGeom prst="rect">
            <a:avLst/>
          </a:prstGeom>
          <a:noFill/>
          <a:ln>
            <a:noFill/>
          </a:ln>
        </p:spPr>
      </p:pic>
      <p:sp>
        <p:nvSpPr>
          <p:cNvPr id="13" name="Oval 12">
            <a:extLst>
              <a:ext uri="{FF2B5EF4-FFF2-40B4-BE49-F238E27FC236}">
                <a16:creationId xmlns:a16="http://schemas.microsoft.com/office/drawing/2014/main" id="{3B40AAC9-2B17-94AF-08CC-8D1AB829F0CB}"/>
              </a:ext>
            </a:extLst>
          </p:cNvPr>
          <p:cNvSpPr/>
          <p:nvPr/>
        </p:nvSpPr>
        <p:spPr>
          <a:xfrm>
            <a:off x="6111159" y="6608844"/>
            <a:ext cx="1828800" cy="483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91359" y="525147"/>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129441" y="-186909"/>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8" name="TextBox 17">
            <a:extLst>
              <a:ext uri="{FF2B5EF4-FFF2-40B4-BE49-F238E27FC236}">
                <a16:creationId xmlns:a16="http://schemas.microsoft.com/office/drawing/2014/main" id="{084A7662-C790-AC14-09B5-3586B0D9BC09}"/>
              </a:ext>
            </a:extLst>
          </p:cNvPr>
          <p:cNvSpPr txBox="1"/>
          <p:nvPr/>
        </p:nvSpPr>
        <p:spPr>
          <a:xfrm>
            <a:off x="3065884" y="1752415"/>
            <a:ext cx="12936116" cy="2031325"/>
          </a:xfrm>
          <a:prstGeom prst="rect">
            <a:avLst/>
          </a:prstGeom>
          <a:noFill/>
        </p:spPr>
        <p:txBody>
          <a:bodyPr wrap="square" rtlCol="0">
            <a:spAutoFit/>
          </a:bodyPr>
          <a:lstStyle/>
          <a:p>
            <a:r>
              <a:rPr lang="en-US" sz="3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Padlet</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kênh</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Google</a:t>
            </a:r>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pic>
        <p:nvPicPr>
          <p:cNvPr id="20" name="Picture 19">
            <a:extLst>
              <a:ext uri="{FF2B5EF4-FFF2-40B4-BE49-F238E27FC236}">
                <a16:creationId xmlns:a16="http://schemas.microsoft.com/office/drawing/2014/main" id="{DB8FCCF1-2083-EFC0-8A00-2E202215C42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68437" y="3215217"/>
            <a:ext cx="13116356" cy="6036313"/>
          </a:xfrm>
          <a:prstGeom prst="rect">
            <a:avLst/>
          </a:prstGeom>
          <a:noFill/>
          <a:ln>
            <a:noFill/>
          </a:ln>
        </p:spPr>
      </p:pic>
      <p:sp>
        <p:nvSpPr>
          <p:cNvPr id="21" name="Oval 20">
            <a:extLst>
              <a:ext uri="{FF2B5EF4-FFF2-40B4-BE49-F238E27FC236}">
                <a16:creationId xmlns:a16="http://schemas.microsoft.com/office/drawing/2014/main" id="{1847D256-C8DB-1ADF-7C3F-3FDEE2D31383}"/>
              </a:ext>
            </a:extLst>
          </p:cNvPr>
          <p:cNvSpPr/>
          <p:nvPr/>
        </p:nvSpPr>
        <p:spPr>
          <a:xfrm>
            <a:off x="7333473" y="6054327"/>
            <a:ext cx="4858886" cy="4489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68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2" name="TextBox 11">
            <a:extLst>
              <a:ext uri="{FF2B5EF4-FFF2-40B4-BE49-F238E27FC236}">
                <a16:creationId xmlns:a16="http://schemas.microsoft.com/office/drawing/2014/main" id="{6107F433-F2CF-F07D-AA9B-C4ECE71DBB52}"/>
              </a:ext>
            </a:extLst>
          </p:cNvPr>
          <p:cNvSpPr txBox="1"/>
          <p:nvPr/>
        </p:nvSpPr>
        <p:spPr>
          <a:xfrm>
            <a:off x="3857020" y="1533517"/>
            <a:ext cx="10316180" cy="984885"/>
          </a:xfrm>
          <a:prstGeom prst="rect">
            <a:avLst/>
          </a:prstGeom>
          <a:noFill/>
        </p:spPr>
        <p:txBody>
          <a:bodyPr wrap="square" rtlCol="0">
            <a:spAutoFit/>
          </a:bodyPr>
          <a:lstStyle/>
          <a:p>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Gõ</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Gmail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khẩu</a:t>
            </a:r>
            <a:endPar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13" name="Picture 12">
            <a:extLst>
              <a:ext uri="{FF2B5EF4-FFF2-40B4-BE49-F238E27FC236}">
                <a16:creationId xmlns:a16="http://schemas.microsoft.com/office/drawing/2014/main" id="{D462A9FB-718D-6E0B-ACF9-E028F01365BE}"/>
              </a:ext>
            </a:extLst>
          </p:cNvPr>
          <p:cNvPicPr>
            <a:picLocks noChangeAspect="1"/>
          </p:cNvPicPr>
          <p:nvPr/>
        </p:nvPicPr>
        <p:blipFill>
          <a:blip r:embed="rId16"/>
          <a:stretch>
            <a:fillRect/>
          </a:stretch>
        </p:blipFill>
        <p:spPr>
          <a:xfrm>
            <a:off x="2787199" y="2583174"/>
            <a:ext cx="13421156" cy="6431075"/>
          </a:xfrm>
          <a:prstGeom prst="rect">
            <a:avLst/>
          </a:prstGeom>
        </p:spPr>
      </p:pic>
      <p:sp>
        <p:nvSpPr>
          <p:cNvPr id="14" name="Oval 13">
            <a:extLst>
              <a:ext uri="{FF2B5EF4-FFF2-40B4-BE49-F238E27FC236}">
                <a16:creationId xmlns:a16="http://schemas.microsoft.com/office/drawing/2014/main" id="{BDF90AFB-FC24-13BB-ACE2-0B6160DE9E38}"/>
              </a:ext>
            </a:extLst>
          </p:cNvPr>
          <p:cNvSpPr/>
          <p:nvPr/>
        </p:nvSpPr>
        <p:spPr>
          <a:xfrm>
            <a:off x="5943600" y="4730720"/>
            <a:ext cx="2652057" cy="7175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36F2D1-EEC2-E27A-E554-E7552135F740}"/>
              </a:ext>
            </a:extLst>
          </p:cNvPr>
          <p:cNvSpPr/>
          <p:nvPr/>
        </p:nvSpPr>
        <p:spPr>
          <a:xfrm>
            <a:off x="12573000" y="4604393"/>
            <a:ext cx="2667000" cy="7175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00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21766" y="573508"/>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3" name="TextBox 12">
            <a:extLst>
              <a:ext uri="{FF2B5EF4-FFF2-40B4-BE49-F238E27FC236}">
                <a16:creationId xmlns:a16="http://schemas.microsoft.com/office/drawing/2014/main" id="{40C1BF30-5232-64CC-F8E2-E53FBDFC1A9C}"/>
              </a:ext>
            </a:extLst>
          </p:cNvPr>
          <p:cNvSpPr txBox="1"/>
          <p:nvPr/>
        </p:nvSpPr>
        <p:spPr>
          <a:xfrm>
            <a:off x="3065883" y="1501340"/>
            <a:ext cx="13598765" cy="705899"/>
          </a:xfrm>
          <a:prstGeom prst="rect">
            <a:avLst/>
          </a:prstGeom>
          <a:noFill/>
        </p:spPr>
        <p:txBody>
          <a:bodyPr wrap="square">
            <a:spAutoFit/>
          </a:bodyPr>
          <a:lstStyle/>
          <a:p>
            <a:pPr indent="457200">
              <a:lnSpc>
                <a:spcPct val="107000"/>
              </a:lnSpc>
              <a:spcAft>
                <a:spcPts val="8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40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Miễn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phí</a:t>
            </a:r>
            <a:endPar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32943D2E-9E93-97E1-A102-31EF9963DB8F}"/>
              </a:ext>
            </a:extLst>
          </p:cNvPr>
          <p:cNvPicPr>
            <a:picLocks noChangeAspect="1"/>
          </p:cNvPicPr>
          <p:nvPr/>
        </p:nvPicPr>
        <p:blipFill>
          <a:blip r:embed="rId16"/>
          <a:stretch>
            <a:fillRect/>
          </a:stretch>
        </p:blipFill>
        <p:spPr>
          <a:xfrm>
            <a:off x="3065883" y="2322407"/>
            <a:ext cx="13393317" cy="6463253"/>
          </a:xfrm>
          <a:prstGeom prst="rect">
            <a:avLst/>
          </a:prstGeom>
        </p:spPr>
      </p:pic>
    </p:spTree>
    <p:extLst>
      <p:ext uri="{BB962C8B-B14F-4D97-AF65-F5344CB8AC3E}">
        <p14:creationId xmlns:p14="http://schemas.microsoft.com/office/powerpoint/2010/main" val="106527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3AA6D501-AEFC-F62A-3931-5B4F5AE5C3E0}"/>
              </a:ext>
            </a:extLst>
          </p:cNvPr>
          <p:cNvSpPr txBox="1"/>
          <p:nvPr/>
        </p:nvSpPr>
        <p:spPr>
          <a:xfrm>
            <a:off x="4390420" y="1697709"/>
            <a:ext cx="9935180" cy="1323439"/>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Bước 5: Vào Tạo mới</a:t>
            </a:r>
            <a:endParaRPr lang="en-US" sz="4000" b="1" dirty="0">
              <a:solidFill>
                <a:srgbClr val="FF0000"/>
              </a:solidFill>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C8B982A-132E-0080-9E1A-3483717813FD}"/>
              </a:ext>
            </a:extLst>
          </p:cNvPr>
          <p:cNvPicPr>
            <a:picLocks noChangeAspect="1"/>
          </p:cNvPicPr>
          <p:nvPr/>
        </p:nvPicPr>
        <p:blipFill>
          <a:blip r:embed="rId16"/>
          <a:stretch>
            <a:fillRect/>
          </a:stretch>
        </p:blipFill>
        <p:spPr>
          <a:xfrm>
            <a:off x="2590800" y="2746898"/>
            <a:ext cx="13563600" cy="5842393"/>
          </a:xfrm>
          <a:prstGeom prst="rect">
            <a:avLst/>
          </a:prstGeom>
        </p:spPr>
      </p:pic>
      <p:sp>
        <p:nvSpPr>
          <p:cNvPr id="13" name="Oval 12">
            <a:extLst>
              <a:ext uri="{FF2B5EF4-FFF2-40B4-BE49-F238E27FC236}">
                <a16:creationId xmlns:a16="http://schemas.microsoft.com/office/drawing/2014/main" id="{E2D2E0B2-222F-8EF8-9CFB-560ABE6969AD}"/>
              </a:ext>
            </a:extLst>
          </p:cNvPr>
          <p:cNvSpPr/>
          <p:nvPr/>
        </p:nvSpPr>
        <p:spPr>
          <a:xfrm>
            <a:off x="9372600" y="3577657"/>
            <a:ext cx="1905000" cy="4990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23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35169" y="352656"/>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F5678D31-EFC6-2D4C-09D6-20A1C372EB21}"/>
              </a:ext>
            </a:extLst>
          </p:cNvPr>
          <p:cNvSpPr txBox="1"/>
          <p:nvPr/>
        </p:nvSpPr>
        <p:spPr>
          <a:xfrm>
            <a:off x="4419600" y="1773592"/>
            <a:ext cx="6553200" cy="984885"/>
          </a:xfrm>
          <a:prstGeom prst="rect">
            <a:avLst/>
          </a:prstGeom>
          <a:noFill/>
        </p:spPr>
        <p:txBody>
          <a:bodyPr wrap="square" rtlCol="0">
            <a:spAutoFit/>
          </a:bodyPr>
          <a:lstStyle/>
          <a:p>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r>
              <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trống</a:t>
            </a:r>
            <a:endPar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12" name="Picture 11">
            <a:extLst>
              <a:ext uri="{FF2B5EF4-FFF2-40B4-BE49-F238E27FC236}">
                <a16:creationId xmlns:a16="http://schemas.microsoft.com/office/drawing/2014/main" id="{FF510B85-87B5-D752-E097-F379802A5935}"/>
              </a:ext>
            </a:extLst>
          </p:cNvPr>
          <p:cNvPicPr>
            <a:picLocks noChangeAspect="1"/>
          </p:cNvPicPr>
          <p:nvPr/>
        </p:nvPicPr>
        <p:blipFill>
          <a:blip r:embed="rId16"/>
          <a:stretch>
            <a:fillRect/>
          </a:stretch>
        </p:blipFill>
        <p:spPr>
          <a:xfrm>
            <a:off x="2385710" y="2818677"/>
            <a:ext cx="13944599" cy="6000560"/>
          </a:xfrm>
          <a:prstGeom prst="rect">
            <a:avLst/>
          </a:prstGeom>
        </p:spPr>
      </p:pic>
      <p:sp>
        <p:nvSpPr>
          <p:cNvPr id="13" name="Oval 12">
            <a:extLst>
              <a:ext uri="{FF2B5EF4-FFF2-40B4-BE49-F238E27FC236}">
                <a16:creationId xmlns:a16="http://schemas.microsoft.com/office/drawing/2014/main" id="{4D4A1576-B4A6-9F88-D64F-8D6DC53121E7}"/>
              </a:ext>
            </a:extLst>
          </p:cNvPr>
          <p:cNvSpPr/>
          <p:nvPr/>
        </p:nvSpPr>
        <p:spPr>
          <a:xfrm>
            <a:off x="4876800" y="5050197"/>
            <a:ext cx="2514600" cy="8553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87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0" y="400050"/>
            <a:ext cx="18470718" cy="9581685"/>
          </a:xfrm>
          <a:custGeom>
            <a:avLst/>
            <a:gdLst/>
            <a:ahLst/>
            <a:cxnLst/>
            <a:rect l="l" t="t" r="r" b="b"/>
            <a:pathLst>
              <a:path w="18470718" h="9581685">
                <a:moveTo>
                  <a:pt x="0" y="0"/>
                </a:moveTo>
                <a:lnTo>
                  <a:pt x="18470718" y="0"/>
                </a:lnTo>
                <a:lnTo>
                  <a:pt x="18470718" y="9581685"/>
                </a:lnTo>
                <a:lnTo>
                  <a:pt x="0" y="958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rot="1500695">
            <a:off x="93859" y="8856094"/>
            <a:ext cx="2856400" cy="1180494"/>
          </a:xfrm>
          <a:custGeom>
            <a:avLst/>
            <a:gdLst/>
            <a:ahLst/>
            <a:cxnLst/>
            <a:rect l="l" t="t" r="r" b="b"/>
            <a:pathLst>
              <a:path w="2856400" h="1180494">
                <a:moveTo>
                  <a:pt x="0" y="0"/>
                </a:moveTo>
                <a:lnTo>
                  <a:pt x="2856400" y="0"/>
                </a:lnTo>
                <a:lnTo>
                  <a:pt x="2856400" y="1180494"/>
                </a:lnTo>
                <a:lnTo>
                  <a:pt x="0" y="1180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5810598" y="639294"/>
            <a:ext cx="2602991" cy="1211574"/>
          </a:xfrm>
          <a:custGeom>
            <a:avLst/>
            <a:gdLst/>
            <a:ahLst/>
            <a:cxnLst/>
            <a:rect l="l" t="t" r="r" b="b"/>
            <a:pathLst>
              <a:path w="2602991" h="1211574">
                <a:moveTo>
                  <a:pt x="0" y="0"/>
                </a:moveTo>
                <a:lnTo>
                  <a:pt x="2602991" y="0"/>
                </a:lnTo>
                <a:lnTo>
                  <a:pt x="2602991" y="1211574"/>
                </a:lnTo>
                <a:lnTo>
                  <a:pt x="0" y="1211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9503716">
            <a:off x="221187" y="1058199"/>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6664649" y="131807"/>
            <a:ext cx="1588340" cy="1401710"/>
          </a:xfrm>
          <a:custGeom>
            <a:avLst/>
            <a:gdLst/>
            <a:ahLst/>
            <a:cxnLst/>
            <a:rect l="l" t="t" r="r" b="b"/>
            <a:pathLst>
              <a:path w="1588340" h="1401710">
                <a:moveTo>
                  <a:pt x="0" y="0"/>
                </a:moveTo>
                <a:lnTo>
                  <a:pt x="1588341" y="0"/>
                </a:lnTo>
                <a:lnTo>
                  <a:pt x="1588341" y="1401710"/>
                </a:lnTo>
                <a:lnTo>
                  <a:pt x="0" y="1401710"/>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746905" y="7671441"/>
            <a:ext cx="2942552" cy="2442524"/>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35103" y="-119247"/>
            <a:ext cx="3821139" cy="1696644"/>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305604F-393D-15B2-5A09-501CAA2B375A}"/>
              </a:ext>
            </a:extLst>
          </p:cNvPr>
          <p:cNvSpPr txBox="1"/>
          <p:nvPr/>
        </p:nvSpPr>
        <p:spPr>
          <a:xfrm>
            <a:off x="3857020" y="620038"/>
            <a:ext cx="11001980"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CÁC BƯỚC LẬP TRANG PADLET</a:t>
            </a:r>
          </a:p>
        </p:txBody>
      </p:sp>
      <p:sp>
        <p:nvSpPr>
          <p:cNvPr id="11" name="TextBox 10">
            <a:extLst>
              <a:ext uri="{FF2B5EF4-FFF2-40B4-BE49-F238E27FC236}">
                <a16:creationId xmlns:a16="http://schemas.microsoft.com/office/drawing/2014/main" id="{27350DD0-3B0F-24DC-9883-C1C8EBBF0682}"/>
              </a:ext>
            </a:extLst>
          </p:cNvPr>
          <p:cNvSpPr txBox="1"/>
          <p:nvPr/>
        </p:nvSpPr>
        <p:spPr>
          <a:xfrm>
            <a:off x="3857020" y="1533517"/>
            <a:ext cx="10573960" cy="706540"/>
          </a:xfrm>
          <a:prstGeom prst="rect">
            <a:avLst/>
          </a:prstGeom>
          <a:noFill/>
        </p:spPr>
        <p:txBody>
          <a:bodyPr wrap="square" rtlCol="0">
            <a:spAutoFit/>
          </a:bodyPr>
          <a:lstStyle/>
          <a:p>
            <a:pPr>
              <a:lnSpc>
                <a:spcPct val="107000"/>
              </a:lnSpc>
              <a:spcAft>
                <a:spcPts val="8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Padlet</a:t>
            </a:r>
            <a:endParaRPr lang="en-US" sz="4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E25643C-D169-ED30-F919-2C5D62AD1674}"/>
              </a:ext>
            </a:extLst>
          </p:cNvPr>
          <p:cNvPicPr>
            <a:picLocks noChangeAspect="1"/>
          </p:cNvPicPr>
          <p:nvPr/>
        </p:nvPicPr>
        <p:blipFill>
          <a:blip r:embed="rId16"/>
          <a:stretch>
            <a:fillRect/>
          </a:stretch>
        </p:blipFill>
        <p:spPr>
          <a:xfrm>
            <a:off x="3242084" y="2733119"/>
            <a:ext cx="13092170" cy="5928823"/>
          </a:xfrm>
          <a:prstGeom prst="rect">
            <a:avLst/>
          </a:prstGeom>
        </p:spPr>
      </p:pic>
      <p:sp>
        <p:nvSpPr>
          <p:cNvPr id="13" name="Oval 12">
            <a:extLst>
              <a:ext uri="{FF2B5EF4-FFF2-40B4-BE49-F238E27FC236}">
                <a16:creationId xmlns:a16="http://schemas.microsoft.com/office/drawing/2014/main" id="{9DBEFDE9-C48D-EB40-744D-9E867A08F9F4}"/>
              </a:ext>
            </a:extLst>
          </p:cNvPr>
          <p:cNvSpPr/>
          <p:nvPr/>
        </p:nvSpPr>
        <p:spPr>
          <a:xfrm>
            <a:off x="7696200" y="4525127"/>
            <a:ext cx="6172200" cy="6183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485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601</Words>
  <Application>Microsoft Office PowerPoint</Application>
  <PresentationFormat>Custom</PresentationFormat>
  <Paragraphs>50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__Inter_e37325</vt:lpstr>
      <vt:lpstr>Times New Roman</vt:lpstr>
      <vt:lpstr>.VnAristote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VS</cp:lastModifiedBy>
  <cp:revision>6</cp:revision>
  <dcterms:created xsi:type="dcterms:W3CDTF">2006-08-16T00:00:00Z</dcterms:created>
  <dcterms:modified xsi:type="dcterms:W3CDTF">2024-08-23T23:22:02Z</dcterms:modified>
  <dc:identifier>DAGN_t2Do1w</dc:identifier>
</cp:coreProperties>
</file>