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BEB2-692B-4055-BACD-45E35C682D3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EA5F-B359-4B62-8E20-85FA485D2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7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87A945E-B582-4937-8544-857E7CF0BA5C}" type="slidenum">
              <a:rPr lang="en-US" altLang="en-US" sz="1200">
                <a:solidFill>
                  <a:schemeClr val="tx1"/>
                </a:solidFill>
              </a:rPr>
              <a:pPr algn="r"/>
              <a:t>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1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AEFF2A-7568-43BC-89DF-8D6B31A4F301}" type="slidenum">
              <a:rPr lang="en-US" altLang="en-US" sz="1200">
                <a:solidFill>
                  <a:schemeClr val="tx1"/>
                </a:solidFill>
              </a:rPr>
              <a:pPr algn="r"/>
              <a:t>26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6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B560180-CFA3-4EAB-A6F2-3639EC837A02}" type="slidenum">
              <a:rPr lang="en-US" altLang="en-US" sz="1200">
                <a:solidFill>
                  <a:schemeClr val="tx1"/>
                </a:solidFill>
              </a:rPr>
              <a:pPr algn="r"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29A78B2-2616-4409-A591-216CCDDC67D2}" type="slidenum">
              <a:rPr lang="en-US" altLang="en-US" sz="1200">
                <a:solidFill>
                  <a:schemeClr val="tx1"/>
                </a:solidFill>
              </a:rPr>
              <a:pPr algn="r"/>
              <a:t>30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9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D32DAA3-2547-4FF6-879F-EDA66D82123D}" type="slidenum">
              <a:rPr lang="en-US" altLang="en-US" sz="1200">
                <a:solidFill>
                  <a:schemeClr val="tx1"/>
                </a:solidFill>
              </a:rPr>
              <a:pPr algn="r"/>
              <a:t>32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34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A37A924-6DF0-4A58-969C-A897AD4099C7}" type="slidenum">
              <a:rPr lang="en-US" altLang="en-US" sz="1200">
                <a:solidFill>
                  <a:schemeClr val="tx1"/>
                </a:solidFill>
              </a:rPr>
              <a:pPr algn="r"/>
              <a:t>34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70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5A634B7-C033-4E8E-B68A-A6350090E28D}" type="slidenum">
              <a:rPr lang="en-US" altLang="en-US" sz="1200">
                <a:solidFill>
                  <a:schemeClr val="tx1"/>
                </a:solidFill>
              </a:rPr>
              <a:pPr algn="r"/>
              <a:t>36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6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6D0DE46-63B5-4DC4-B56C-700F46ACACB7}" type="slidenum">
              <a:rPr lang="en-US" altLang="en-US" sz="1200">
                <a:solidFill>
                  <a:schemeClr val="tx1"/>
                </a:solidFill>
              </a:rPr>
              <a:pPr algn="r"/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4FED0CF-6FB2-42B8-BFCC-37D7CC81161F}" type="slidenum">
              <a:rPr lang="en-US" altLang="en-US" sz="1200">
                <a:solidFill>
                  <a:schemeClr val="tx1"/>
                </a:solidFill>
              </a:rPr>
              <a:pPr algn="r"/>
              <a:t>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66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6BF38EB-1318-4960-AADC-B49317DAA40F}" type="slidenum">
              <a:rPr lang="en-US" altLang="en-US" sz="1200">
                <a:solidFill>
                  <a:schemeClr val="tx1"/>
                </a:solidFill>
              </a:rPr>
              <a:pPr algn="r"/>
              <a:t>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8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7B2B89F-8007-4E4C-ABD3-8FA1539B3F2C}" type="slidenum">
              <a:rPr lang="en-US" altLang="en-US" sz="1200">
                <a:solidFill>
                  <a:schemeClr val="tx1"/>
                </a:solidFill>
              </a:rPr>
              <a:pPr algn="r"/>
              <a:t>10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7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6525C49-BF8A-4E94-8243-9CFFEBA70F95}" type="slidenum">
              <a:rPr lang="en-US" altLang="en-US" sz="1200">
                <a:solidFill>
                  <a:schemeClr val="tx1"/>
                </a:solidFill>
              </a:rPr>
              <a:pPr algn="r"/>
              <a:t>11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9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AC863E5-A6B4-4C19-A65F-769AD06E557C}" type="slidenum">
              <a:rPr lang="en-US" altLang="en-US" sz="1200">
                <a:solidFill>
                  <a:schemeClr val="tx1"/>
                </a:solidFill>
              </a:rPr>
              <a:pPr algn="r"/>
              <a:t>12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3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DC7CF2C-38C4-4517-80DA-CFD50112D339}" type="slidenum">
              <a:rPr lang="en-US" altLang="en-US" sz="1200">
                <a:solidFill>
                  <a:schemeClr val="tx1"/>
                </a:solidFill>
              </a:rPr>
              <a:pPr algn="r"/>
              <a:t>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0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05F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E32BECF-5F9D-4F7C-8463-6345383F2EF4}" type="slidenum">
              <a:rPr lang="en-US" altLang="en-US" sz="1200">
                <a:solidFill>
                  <a:schemeClr val="tx1"/>
                </a:solidFill>
              </a:rPr>
              <a:pPr algn="r"/>
              <a:t>14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8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7888-29D5-4D72-BC5C-CA910CDAD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592468"/>
      </p:ext>
    </p:extLst>
  </p:cSld>
  <p:clrMapOvr>
    <a:masterClrMapping/>
  </p:clrMapOvr>
  <p:transition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E059-4A5C-4D8D-8F57-FAD93250B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299020"/>
      </p:ext>
    </p:extLst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9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3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E645-CD0C-4CD9-A345-51F4EE90B3F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A8E3-5395-49FF-BA9D-49DDFEF6D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6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0.jpeg"/><Relationship Id="rId7" Type="http://schemas.openxmlformats.org/officeDocument/2006/relationships/image" Target="../media/image32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28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10" Type="http://schemas.openxmlformats.org/officeDocument/2006/relationships/image" Target="../media/image30.gif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0.gi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wmf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4.pn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hanh\Downloads\H&#7884;C%20T&#7852;P\Epigeal%20germination%20climbing%20bean%20time%20lapse.asf" TargetMode="Externa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jpeg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6.xml"/><Relationship Id="rId3" Type="http://schemas.openxmlformats.org/officeDocument/2006/relationships/image" Target="../media/image79.jpeg"/><Relationship Id="rId7" Type="http://schemas.openxmlformats.org/officeDocument/2006/relationships/image" Target="../media/image78.emf"/><Relationship Id="rId12" Type="http://schemas.openxmlformats.org/officeDocument/2006/relationships/slide" Target="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slide" Target="slide30.xml"/><Relationship Id="rId5" Type="http://schemas.openxmlformats.org/officeDocument/2006/relationships/image" Target="../media/image80.wmf"/><Relationship Id="rId15" Type="http://schemas.openxmlformats.org/officeDocument/2006/relationships/image" Target="../media/image82.gif"/><Relationship Id="rId10" Type="http://schemas.openxmlformats.org/officeDocument/2006/relationships/slide" Target="slide28.xml"/><Relationship Id="rId4" Type="http://schemas.openxmlformats.org/officeDocument/2006/relationships/image" Target="../media/image41.gif"/><Relationship Id="rId9" Type="http://schemas.openxmlformats.org/officeDocument/2006/relationships/slide" Target="slide26.xml"/><Relationship Id="rId14" Type="http://schemas.openxmlformats.org/officeDocument/2006/relationships/image" Target="../media/image8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84.gif"/><Relationship Id="rId7" Type="http://schemas.openxmlformats.org/officeDocument/2006/relationships/image" Target="../media/image89.gi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Relationship Id="rId9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image" Target="../media/image91.gif"/><Relationship Id="rId7" Type="http://schemas.openxmlformats.org/officeDocument/2006/relationships/image" Target="../media/image95.gi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gif"/><Relationship Id="rId11" Type="http://schemas.openxmlformats.org/officeDocument/2006/relationships/slide" Target="slide28.xml"/><Relationship Id="rId5" Type="http://schemas.openxmlformats.org/officeDocument/2006/relationships/image" Target="../media/image93.gif"/><Relationship Id="rId10" Type="http://schemas.openxmlformats.org/officeDocument/2006/relationships/image" Target="../media/image84.gif"/><Relationship Id="rId4" Type="http://schemas.openxmlformats.org/officeDocument/2006/relationships/image" Target="../media/image92.gif"/><Relationship Id="rId9" Type="http://schemas.openxmlformats.org/officeDocument/2006/relationships/image" Target="../media/image9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jpeg"/><Relationship Id="rId7" Type="http://schemas.openxmlformats.org/officeDocument/2006/relationships/image" Target="../media/image33.png"/><Relationship Id="rId12" Type="http://schemas.openxmlformats.org/officeDocument/2006/relationships/slide" Target="slide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0.gif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8.jpe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8.jpeg"/><Relationship Id="rId7" Type="http://schemas.openxmlformats.org/officeDocument/2006/relationships/image" Target="../media/image101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gif"/><Relationship Id="rId5" Type="http://schemas.openxmlformats.org/officeDocument/2006/relationships/image" Target="../media/image99.gif"/><Relationship Id="rId4" Type="http://schemas.openxmlformats.org/officeDocument/2006/relationships/image" Target="../media/image84.gif"/><Relationship Id="rId9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slide" Target="slide25.xml"/><Relationship Id="rId5" Type="http://schemas.openxmlformats.org/officeDocument/2006/relationships/image" Target="../media/image22.png"/><Relationship Id="rId10" Type="http://schemas.openxmlformats.org/officeDocument/2006/relationships/image" Target="../media/image30.gif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105.gif"/><Relationship Id="rId4" Type="http://schemas.openxmlformats.org/officeDocument/2006/relationships/image" Target="../media/image104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25.xml"/><Relationship Id="rId5" Type="http://schemas.openxmlformats.org/officeDocument/2006/relationships/image" Target="../media/image37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slide" Target="slide34.xml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gif"/><Relationship Id="rId5" Type="http://schemas.openxmlformats.org/officeDocument/2006/relationships/image" Target="../media/image109.gif"/><Relationship Id="rId4" Type="http://schemas.openxmlformats.org/officeDocument/2006/relationships/image" Target="../media/image108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8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slide" Target="slide39.xml"/><Relationship Id="rId5" Type="http://schemas.openxmlformats.org/officeDocument/2006/relationships/image" Target="../media/image36.png"/><Relationship Id="rId10" Type="http://schemas.openxmlformats.org/officeDocument/2006/relationships/image" Target="../media/image41.gif"/><Relationship Id="rId4" Type="http://schemas.openxmlformats.org/officeDocument/2006/relationships/image" Target="../media/image22.png"/><Relationship Id="rId9" Type="http://schemas.openxmlformats.org/officeDocument/2006/relationships/image" Target="../media/image3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7" Type="http://schemas.openxmlformats.org/officeDocument/2006/relationships/image" Target="../media/image52.png"/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gif"/><Relationship Id="rId5" Type="http://schemas.openxmlformats.org/officeDocument/2006/relationships/image" Target="../media/image84.gif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hanh\Downloads\H&#7884;C%20T&#7852;P\Gieo%20H&#7841;t%20-%20V.A%20_%20Ch&#7845;t%20L&#432;&#7907;ng%20192%20kps.mp3" TargetMode="Externa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4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gif"/><Relationship Id="rId3" Type="http://schemas.openxmlformats.org/officeDocument/2006/relationships/image" Target="../media/image119.jpeg"/><Relationship Id="rId7" Type="http://schemas.openxmlformats.org/officeDocument/2006/relationships/image" Target="../media/image121.gif"/><Relationship Id="rId2" Type="http://schemas.openxmlformats.org/officeDocument/2006/relationships/image" Target="../media/image1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hanh\Downloads\H&#7884;C%20T&#7852;P\Gieo%20H&#7841;t%20-%20V.A%20_%20Ch&#7845;t%20L&#432;&#7907;ng%20192%20kps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8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WordArt 15" descr="A091"/>
          <p:cNvSpPr>
            <a:spLocks noChangeArrowheads="1" noChangeShapeType="1" noTextEdit="1"/>
          </p:cNvSpPr>
          <p:nvPr/>
        </p:nvSpPr>
        <p:spPr bwMode="auto">
          <a:xfrm>
            <a:off x="1993900" y="1216686"/>
            <a:ext cx="8856070" cy="2263776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Sự phát triển của cây từ hạt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18" descr="cay tao nh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41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20" descr="valentine"/>
          <p:cNvSpPr>
            <a:spLocks noChangeArrowheads="1" noChangeShapeType="1" noTextEdit="1"/>
          </p:cNvSpPr>
          <p:nvPr/>
        </p:nvSpPr>
        <p:spPr bwMode="auto">
          <a:xfrm>
            <a:off x="6477000" y="3429000"/>
            <a:ext cx="35814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endParaRPr lang="en-US" b="1" kern="10"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21" descr="index_image4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34050"/>
            <a:ext cx="7620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2" descr="gaa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6010276"/>
            <a:ext cx="11811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3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92" y="5553075"/>
            <a:ext cx="1828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1" y="44449"/>
            <a:ext cx="20574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3" name="Picture 27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4" name="Picture 28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-2159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5" name="Picture 29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6" name="Picture 3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7" name="Picture 31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8" name="Picture 32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7"/>
          <p:cNvSpPr>
            <a:spLocks noGrp="1"/>
          </p:cNvSpPr>
          <p:nvPr>
            <p:ph idx="1"/>
          </p:nvPr>
        </p:nvSpPr>
        <p:spPr>
          <a:xfrm>
            <a:off x="1231900" y="3721099"/>
            <a:ext cx="9144000" cy="762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  <a:defRPr/>
            </a:pPr>
            <a:r>
              <a:rPr lang="en-US" altLang="en-US" sz="128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en-US" altLang="en-US" sz="1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tuổi: 4-5 tuổi</a:t>
            </a:r>
          </a:p>
          <a:p>
            <a:pPr marL="0" indent="0">
              <a:buNone/>
              <a:defRPr/>
            </a:pPr>
            <a:endParaRPr lang="vi-VN" alt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vi-VN" alt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0621" y="218364"/>
            <a:ext cx="6007479" cy="59827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TRƯỜNG MẦM NON QUANG TRUNG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58187"/>
      </p:ext>
    </p:extLst>
  </p:cSld>
  <p:clrMapOvr>
    <a:masterClrMapping/>
  </p:clrMapOvr>
  <p:transition spd="slow">
    <p:cover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0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0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0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0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2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0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59" name="Picture 3" descr="anh n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0" name="AutoShape 4" descr="hat"/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6389" name="Picture 5" descr="nen d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2" name="Picture 6" descr="cay m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3" name="Picture 7" descr="hai l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4" name="Picture 8" descr="qua ma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5" name="Picture 9" descr="vuon l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9">
            <a:off x="3657601" y="3937000"/>
            <a:ext cx="20875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nen dat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sun14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8" name="AutoShape 12"/>
          <p:cNvSpPr>
            <a:spLocks noChangeArrowheads="1"/>
          </p:cNvSpPr>
          <p:nvPr/>
        </p:nvSpPr>
        <p:spPr bwMode="auto">
          <a:xfrm>
            <a:off x="8229600" y="4876800"/>
            <a:ext cx="2057400" cy="1676400"/>
          </a:xfrm>
          <a:prstGeom prst="cloudCallout">
            <a:avLst>
              <a:gd name="adj1" fmla="val -94292"/>
              <a:gd name="adj2" fmla="val -21593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C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©y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con</a:t>
            </a:r>
          </a:p>
        </p:txBody>
      </p:sp>
    </p:spTree>
    <p:extLst>
      <p:ext uri="{BB962C8B-B14F-4D97-AF65-F5344CB8AC3E}">
        <p14:creationId xmlns:p14="http://schemas.microsoft.com/office/powerpoint/2010/main" val="19106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0" dur="5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4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02683E-6 L -0.00573 -0.0758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3" descr="nhanh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43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181601" y="2528888"/>
            <a:ext cx="187007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6" name="Picture 8" descr="vo mam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1"/>
            <a:ext cx="5286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7" name="Picture 9" descr="vo mam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8305800" y="0"/>
            <a:ext cx="2362200" cy="2743200"/>
          </a:xfrm>
          <a:prstGeom prst="cloudCallout">
            <a:avLst>
              <a:gd name="adj1" fmla="val -82931"/>
              <a:gd name="adj2" fmla="val 3044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Trưởng thành</a:t>
            </a:r>
          </a:p>
        </p:txBody>
      </p:sp>
      <p:pic>
        <p:nvPicPr>
          <p:cNvPr id="18442" name="Picture 11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6" dur="3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" dur="3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981E-6 C 0.00972 0.00855 0.00643 0.00809 0.00938 0.02359 C 0.00903 0.03191 0.01146 0.05041 0.00313 0.05411 C 0.00209 0.0555 0.00087 0.05666 -1.66667E-6 0.05828 C -0.00156 0.06082 -0.00416 0.0666 -0.00416 0.06683 C -0.00937 0.10129 -0.00642 0.13367 -0.00521 0.1709 C -0.00503 0.1753 -0.00208 0.18339 -0.00208 0.18362 C -0.00173 0.18894 -0.00156 0.19449 -0.00104 0.20004 C -0.00035 0.20744 0.00434 0.21646 0.00729 0.22224 C 0.0092 0.22594 0.01024 0.23427 0.01146 0.23889 C 0.01181 0.24051 0.01302 0.24167 0.01354 0.24306 C 0.01563 0.24861 0.01649 0.25624 0.01771 0.26248 C 0.01736 0.2752 0.02292 0.30041 0.0125 0.30966 C 0.01129 0.31452 0.0099 0.31452 0.00729 0.31799 " pathEditMode="relative" rAng="0" ptsTypes="fffffffffffffA">
                                      <p:cBhvr>
                                        <p:cTn id="10" dur="3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8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2" dur="30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1465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 descr="vuon 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57800" y="2209801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6" name="Picture 6" descr="ra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7" name="Picture 7" descr="nhanh c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762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8382000" y="0"/>
            <a:ext cx="2133600" cy="2209800"/>
          </a:xfrm>
          <a:prstGeom prst="cloudCallout">
            <a:avLst>
              <a:gd name="adj1" fmla="val -69866"/>
              <a:gd name="adj2" fmla="val 35704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ra hoa</a:t>
            </a:r>
          </a:p>
        </p:txBody>
      </p:sp>
      <p:pic>
        <p:nvPicPr>
          <p:cNvPr id="20489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0" name="Picture 10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1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72" name="Picture 12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0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0"/>
            <a:ext cx="120691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Picture 5" descr="nhanh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7526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8" name="Picture 6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34000" y="2528888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0" name="Picture 8" descr="ra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57200"/>
            <a:ext cx="18002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1" name="AutoShape 9"/>
          <p:cNvSpPr>
            <a:spLocks noChangeArrowheads="1"/>
          </p:cNvSpPr>
          <p:nvPr/>
        </p:nvSpPr>
        <p:spPr bwMode="auto">
          <a:xfrm>
            <a:off x="7769226" y="228600"/>
            <a:ext cx="2898775" cy="1447800"/>
          </a:xfrm>
          <a:prstGeom prst="cloudCallout">
            <a:avLst>
              <a:gd name="adj1" fmla="val -50111"/>
              <a:gd name="adj2" fmla="val 88269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kết trái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22537" name="Picture 10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3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4" name="Picture 12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9720" flipV="1">
            <a:off x="4760913" y="777875"/>
            <a:ext cx="800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7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Oval 2"/>
          <p:cNvSpPr>
            <a:spLocks noChangeArrowheads="1"/>
          </p:cNvSpPr>
          <p:nvPr/>
        </p:nvSpPr>
        <p:spPr bwMode="auto">
          <a:xfrm>
            <a:off x="3429001" y="1371601"/>
            <a:ext cx="4824413" cy="4968875"/>
          </a:xfrm>
          <a:prstGeom prst="ellipse">
            <a:avLst/>
          </a:prstGeom>
          <a:solidFill>
            <a:srgbClr val="FFFF99"/>
          </a:solidFill>
          <a:ln w="4445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22211" name="Picture 3" descr="vo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838201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Picture 4" descr="vong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180022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Picture 5" descr="vong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797426"/>
            <a:ext cx="195421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4" name="Picture 6" descr="vong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6638"/>
            <a:ext cx="19637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5" name="Picture 7" descr="vong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21082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6" name="Picture 8" descr="vong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806450"/>
            <a:ext cx="1800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7" name="Line 9"/>
          <p:cNvSpPr>
            <a:spLocks noChangeShapeType="1"/>
          </p:cNvSpPr>
          <p:nvPr/>
        </p:nvSpPr>
        <p:spPr bwMode="auto">
          <a:xfrm>
            <a:off x="5562600" y="1371600"/>
            <a:ext cx="762000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18" name="Line 10"/>
          <p:cNvSpPr>
            <a:spLocks noChangeShapeType="1"/>
          </p:cNvSpPr>
          <p:nvPr/>
        </p:nvSpPr>
        <p:spPr bwMode="auto">
          <a:xfrm flipV="1">
            <a:off x="5486400" y="6248400"/>
            <a:ext cx="1066800" cy="762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19" name="Line 11"/>
          <p:cNvSpPr>
            <a:spLocks noChangeShapeType="1"/>
          </p:cNvSpPr>
          <p:nvPr/>
        </p:nvSpPr>
        <p:spPr bwMode="auto">
          <a:xfrm rot="3000000">
            <a:off x="7584282" y="2502695"/>
            <a:ext cx="638175" cy="157162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 rot="6600000">
            <a:off x="7739063" y="4710113"/>
            <a:ext cx="727075" cy="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rot="17700000">
            <a:off x="3440907" y="2497932"/>
            <a:ext cx="706437" cy="762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 rot="15000000" flipV="1">
            <a:off x="3314700" y="4914900"/>
            <a:ext cx="838200" cy="15240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91" name="WordArt 15" descr="background-11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3124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99608"/>
              </a:avLst>
            </a:prstTxWarp>
          </a:bodyPr>
          <a:lstStyle/>
          <a:p>
            <a:pPr algn="ctr"/>
            <a:endParaRPr lang="en-US" sz="3200" b="1" kern="10">
              <a:ln w="3175">
                <a:solidFill>
                  <a:srgbClr val="33CC33"/>
                </a:solidFill>
                <a:round/>
                <a:headEnd/>
                <a:tailEnd/>
              </a:ln>
              <a:blipFill dpi="0" rotWithShape="1">
                <a:blip r:embed="rId9"/>
                <a:srcRect/>
                <a:stretch>
                  <a:fillRect/>
                </a:stretch>
              </a:blip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2" name="Picture 17" descr="00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0" y="4305300"/>
            <a:ext cx="9620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8" descr="00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" y="5921376"/>
            <a:ext cx="3159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19" descr="NA00433_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17" descr="Cay c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51" y="3856038"/>
            <a:ext cx="1600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9" name="Picture 21" descr="sun14[1]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" y="-14903"/>
            <a:ext cx="2209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3900" y="0"/>
            <a:ext cx="55753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CÂY XANH</a:t>
            </a:r>
          </a:p>
        </p:txBody>
      </p:sp>
    </p:spTree>
    <p:extLst>
      <p:ext uri="{BB962C8B-B14F-4D97-AF65-F5344CB8AC3E}">
        <p14:creationId xmlns:p14="http://schemas.microsoft.com/office/powerpoint/2010/main" val="60775095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XEM VIDEO VỀ SỰ PHÁT TRIỂN CỦA HẠT ĐẬU:</a:t>
            </a:r>
          </a:p>
        </p:txBody>
      </p:sp>
      <p:pic>
        <p:nvPicPr>
          <p:cNvPr id="3" name="Epigeal germination climbing bean time lapse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571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pigeal germination climbing bean time lapse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0878"/>
            <a:ext cx="12192000" cy="5807122"/>
          </a:xfrm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1371600"/>
            <a:ext cx="984003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8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295400"/>
          </a:xfrm>
        </p:spPr>
        <p:txBody>
          <a:bodyPr/>
          <a:lstStyle/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CỦA CÂY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399" y="1919288"/>
            <a:ext cx="4778990" cy="4938712"/>
          </a:xfrm>
        </p:spPr>
      </p:pic>
      <p:pic>
        <p:nvPicPr>
          <p:cNvPr id="276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89" y="457200"/>
            <a:ext cx="571841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8915400" y="1285875"/>
            <a:ext cx="1371600" cy="137160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4991100"/>
            <a:ext cx="1371600" cy="1295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431214" y="5257800"/>
            <a:ext cx="1398587" cy="9906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</a:p>
        </p:txBody>
      </p:sp>
      <p:cxnSp>
        <p:nvCxnSpPr>
          <p:cNvPr id="27656" name="Straight Arrow Connector 9"/>
          <p:cNvCxnSpPr>
            <a:cxnSpLocks noChangeShapeType="1"/>
          </p:cNvCxnSpPr>
          <p:nvPr/>
        </p:nvCxnSpPr>
        <p:spPr bwMode="auto">
          <a:xfrm flipH="1">
            <a:off x="7315200" y="2133600"/>
            <a:ext cx="1447800" cy="4572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7" name="Straight Arrow Connector 13"/>
          <p:cNvCxnSpPr>
            <a:cxnSpLocks noChangeShapeType="1"/>
            <a:stCxn id="8" idx="1"/>
          </p:cNvCxnSpPr>
          <p:nvPr/>
        </p:nvCxnSpPr>
        <p:spPr bwMode="auto">
          <a:xfrm flipH="1" flipV="1">
            <a:off x="6781801" y="5638800"/>
            <a:ext cx="1649413" cy="11430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Straight Arrow Connector 17"/>
          <p:cNvCxnSpPr>
            <a:cxnSpLocks noChangeShapeType="1"/>
          </p:cNvCxnSpPr>
          <p:nvPr/>
        </p:nvCxnSpPr>
        <p:spPr bwMode="auto">
          <a:xfrm flipH="1">
            <a:off x="2057400" y="4388644"/>
            <a:ext cx="3122494" cy="705383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56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3763370"/>
            <a:ext cx="430529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4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619" y="3886200"/>
            <a:ext cx="4038599" cy="2696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073103"/>
            <a:ext cx="3962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2825" name="Picture 9" descr="0DJC1ECA6HOKS5CALEBSMRCAFF8VVNCAGM29J6CAW8Z2E2CA5XE6S8CAB8K6GVCAUMZ7NNCACA5ZXQCAKN5BMZCAGM9476CABSXUIICAIYP6STCAIJJYK7CALZR8NECA3OOCRKCA715VAKCAK9JC0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9" y="1073103"/>
            <a:ext cx="39624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2843" name="Group 2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1268610"/>
              </p:ext>
            </p:extLst>
          </p:nvPr>
        </p:nvGraphicFramePr>
        <p:xfrm>
          <a:off x="1524000" y="228600"/>
          <a:ext cx="9144000" cy="708026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802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684" name="WordArt 29"/>
          <p:cNvSpPr>
            <a:spLocks noChangeArrowheads="1" noChangeShapeType="1" noTextEdit="1"/>
          </p:cNvSpPr>
          <p:nvPr/>
        </p:nvSpPr>
        <p:spPr bwMode="auto">
          <a:xfrm>
            <a:off x="2362200" y="228601"/>
            <a:ext cx="75438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 cap="rnd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điều kiện để cây phát triển</a:t>
            </a:r>
          </a:p>
        </p:txBody>
      </p:sp>
    </p:spTree>
    <p:extLst>
      <p:ext uri="{BB962C8B-B14F-4D97-AF65-F5344CB8AC3E}">
        <p14:creationId xmlns:p14="http://schemas.microsoft.com/office/powerpoint/2010/main" val="222537600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XANH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4075" y="3924300"/>
            <a:ext cx="43434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19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06813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 ÍCH CỦA CÂY XANH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43434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6350"/>
            <a:ext cx="39624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3724276"/>
            <a:ext cx="38385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24" y="762000"/>
            <a:ext cx="394287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5470525" y="110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968991" y="1103313"/>
            <a:ext cx="10015182" cy="4770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400" b="1" i="1" u="sng" dirty="0">
                <a:solidFill>
                  <a:srgbClr val="99FF33"/>
                </a:solidFill>
              </a:rPr>
              <a:t>1</a:t>
            </a:r>
            <a:r>
              <a:rPr lang="vi-VN" altLang="en-US" b="1" i="1" u="sng" dirty="0">
                <a:solidFill>
                  <a:srgbClr val="99FF33"/>
                </a:solidFill>
              </a:rPr>
              <a:t>, Kiến thức:</a:t>
            </a:r>
            <a:r>
              <a:rPr lang="en-US" altLang="en-US" b="1" i="1" u="sng" dirty="0">
                <a:solidFill>
                  <a:srgbClr val="99FF33"/>
                </a:solidFill>
              </a:rPr>
              <a:t> </a:t>
            </a:r>
            <a:endParaRPr lang="vi-VN" altLang="en-US" b="1" i="1" u="sng" dirty="0">
              <a:solidFill>
                <a:srgbClr val="99FF33"/>
              </a:solidFill>
            </a:endParaRP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sz="2800" dirty="0">
                <a:solidFill>
                  <a:srgbClr val="99FF33"/>
                </a:solidFill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) 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99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400" dirty="0">
              <a:solidFill>
                <a:srgbClr val="99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vi-VN" altLang="en-US" sz="2400" dirty="0">
              <a:solidFill>
                <a:srgbClr val="99FF33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7086600" cy="685800"/>
          </a:xfrm>
          <a:noFill/>
        </p:spPr>
        <p:txBody>
          <a:bodyPr/>
          <a:lstStyle/>
          <a:p>
            <a:pPr algn="l" eaLnBrk="1" hangingPunct="1"/>
            <a:r>
              <a:rPr lang="vi-VN" altLang="en-US" sz="4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MỤC ĐÍCH-YÊU CẦU</a:t>
            </a:r>
            <a:r>
              <a:rPr lang="vi-VN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7708" name="Picture 12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03944"/>
            <a:ext cx="20574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9" name="Picture 13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637" y="-123825"/>
            <a:ext cx="20685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11" name="Picture 15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479154"/>
      </p:ext>
    </p:extLst>
  </p:cSld>
  <p:clrMapOvr>
    <a:masterClrMapping/>
  </p:clrMapOvr>
  <p:transition spd="slow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77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577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577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93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0900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8096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Phần mở rộng: Măng mọc từ gốc cây mẹ.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371600"/>
          </a:xfrm>
        </p:spPr>
        <p:txBody>
          <a:bodyPr/>
          <a:lstStyle/>
          <a:p>
            <a:pPr eaLnBrk="1" hangingPunct="1"/>
            <a:r>
              <a:rPr lang="vi-VN" altLang="en-US" sz="3700">
                <a:latin typeface="Times New Roman" panose="02020603050405020304" pitchFamily="18" charset="0"/>
              </a:rPr>
              <a:t>Cây thiết mộc lan, mọc nhiều mầm </a:t>
            </a:r>
            <a:br>
              <a:rPr lang="vi-VN" altLang="en-US" sz="3700">
                <a:latin typeface="Times New Roman" panose="02020603050405020304" pitchFamily="18" charset="0"/>
              </a:rPr>
            </a:br>
            <a:r>
              <a:rPr lang="vi-VN" altLang="en-US" sz="3700">
                <a:latin typeface="Times New Roman" panose="02020603050405020304" pitchFamily="18" charset="0"/>
              </a:rPr>
              <a:t>ở thân cây.</a:t>
            </a:r>
            <a:endParaRPr lang="en-US" altLang="en-US" sz="3700">
              <a:latin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229600" cy="48768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24" name="Picture 4" descr="ImageVie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10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thuốc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bỏng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mọc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từ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lá</a:t>
            </a:r>
            <a:endParaRPr lang="en-US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9144000" cy="4648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56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/>
          <a:lstStyle/>
          <a:p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BẢO VỆ CÂY XANH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1" y="838200"/>
            <a:ext cx="3381375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41148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62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4" y="3886200"/>
            <a:ext cx="40592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68888"/>
            <a:ext cx="7620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24425"/>
            <a:ext cx="76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oat_hinh0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8421">
            <a:off x="2432051" y="354013"/>
            <a:ext cx="115093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DECOR0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766889"/>
            <a:ext cx="249555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4103688" y="719138"/>
          <a:ext cx="5040312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6" imgW="4097417" imgH="3946446" progId="CorelDRAW.Graphic.11">
                  <p:embed/>
                </p:oleObj>
              </mc:Choice>
              <mc:Fallback>
                <p:oleObj name="CorelDRAW" r:id="rId6" imgW="4097417" imgH="3946446" progId="CorelDRAW.Graphic.11">
                  <p:embed/>
                  <p:pic>
                    <p:nvPicPr>
                      <p:cNvPr id="358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719138"/>
                        <a:ext cx="5040312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Oval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019800" y="2362201"/>
            <a:ext cx="1581150" cy="1681163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H" panose="020B7200000000000000" pitchFamily="34" charset="0"/>
            </a:endParaRPr>
          </a:p>
        </p:txBody>
      </p:sp>
      <p:pic>
        <p:nvPicPr>
          <p:cNvPr id="82952" name="Picture 8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8621">
            <a:off x="8077200" y="1"/>
            <a:ext cx="2133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Oval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477001" y="1295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1</a:t>
            </a:r>
          </a:p>
        </p:txBody>
      </p:sp>
      <p:sp>
        <p:nvSpPr>
          <p:cNvPr id="82954" name="Oval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924801" y="25908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2</a:t>
            </a:r>
          </a:p>
        </p:txBody>
      </p:sp>
      <p:sp>
        <p:nvSpPr>
          <p:cNvPr id="82955" name="Oval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315201" y="4267200"/>
            <a:ext cx="790575" cy="685800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3</a:t>
            </a:r>
          </a:p>
        </p:txBody>
      </p:sp>
      <p:sp>
        <p:nvSpPr>
          <p:cNvPr id="82956" name="Oval 1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410201" y="44196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4</a:t>
            </a:r>
          </a:p>
        </p:txBody>
      </p:sp>
      <p:sp>
        <p:nvSpPr>
          <p:cNvPr id="82957" name="Oval 13"/>
          <p:cNvSpPr>
            <a:spLocks noChangeArrowheads="1"/>
          </p:cNvSpPr>
          <p:nvPr/>
        </p:nvSpPr>
        <p:spPr bwMode="auto">
          <a:xfrm>
            <a:off x="6324601" y="2743200"/>
            <a:ext cx="790575" cy="8080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6</a:t>
            </a:r>
          </a:p>
        </p:txBody>
      </p:sp>
      <p:sp>
        <p:nvSpPr>
          <p:cNvPr id="82958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876801" y="23622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H" pitchFamily="34" charset="0"/>
                <a:cs typeface="Arial" charset="0"/>
              </a:rPr>
              <a:t>5</a:t>
            </a:r>
          </a:p>
        </p:txBody>
      </p:sp>
      <p:pic>
        <p:nvPicPr>
          <p:cNvPr id="35854" name="Picture 18" descr="lang hoa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5000"/>
            <a:ext cx="480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21" descr="HOURGL_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339"/>
            <a:ext cx="10223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1" y="2362201"/>
            <a:ext cx="2514600" cy="2800767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TRÒ CHƠI:  </a:t>
            </a:r>
            <a:r>
              <a:rPr lang="vi-VN" sz="44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GIẢI CÂU ĐỐ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9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9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9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2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decel="10000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-0.01527 C 0.26962 -0.07268 0.49827 -0.12986 0.54844 -0.24791 C 0.59861 -0.36643 0.43525 -0.65717 0.34184 -0.72615 C 0.24861 -0.7949 0.1184 -0.72824 -0.01163 -0.66157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0" y="-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7"/>
                  </p:tgtEl>
                </p:cond>
              </p:nextCondLst>
            </p:seq>
          </p:childTnLst>
        </p:cTn>
      </p:par>
    </p:tnLst>
    <p:bldLst>
      <p:bldP spid="82953" grpId="0" animBg="1"/>
      <p:bldP spid="82954" grpId="0" animBg="1"/>
      <p:bldP spid="82955" grpId="0" animBg="1"/>
      <p:bldP spid="82956" grpId="0" animBg="1"/>
      <p:bldP spid="82957" grpId="0" animBg="1"/>
      <p:bldP spid="829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_S_Template_Children_D01_3336x23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4495800" y="1219201"/>
            <a:ext cx="4679950" cy="2881313"/>
          </a:xfrm>
        </p:spPr>
        <p:txBody>
          <a:bodyPr/>
          <a:lstStyle/>
          <a:p>
            <a:pPr eaLnBrk="1" hangingPunct="1"/>
            <a: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  <a:t>Tôi là hạt nhỏ.</a:t>
            </a:r>
            <a:b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</a:br>
            <a: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  <a:t>Muốn trở thành cây</a:t>
            </a:r>
            <a:b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</a:br>
            <a:r>
              <a:rPr lang="vi-VN" altLang="en-US" smtClean="0">
                <a:solidFill>
                  <a:srgbClr val="FF33CC"/>
                </a:solidFill>
                <a:latin typeface="Times New Roman" panose="02020603050405020304" pitchFamily="18" charset="0"/>
              </a:rPr>
              <a:t>Bé phải làm gì?</a:t>
            </a:r>
            <a:endParaRPr lang="en-US" altLang="en-US" smtClean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8867776" y="1"/>
            <a:ext cx="1800225" cy="1666875"/>
            <a:chOff x="480" y="1296"/>
            <a:chExt cx="1584" cy="1824"/>
          </a:xfrm>
        </p:grpSpPr>
        <p:pic>
          <p:nvPicPr>
            <p:cNvPr id="36871" name="Picture 5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4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  <a:cs typeface="Arial" charset="0"/>
                </a:rPr>
                <a:t>Cè lªn</a:t>
              </a:r>
            </a:p>
          </p:txBody>
        </p:sp>
      </p:grp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2209800" y="685801"/>
            <a:ext cx="2808288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86117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</a:t>
            </a:r>
          </a:p>
        </p:txBody>
      </p:sp>
      <p:sp>
        <p:nvSpPr>
          <p:cNvPr id="8397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15165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0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3" descr="troi m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3" name="Picture 5" descr="h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8936">
            <a:off x="-1343025" y="1089025"/>
            <a:ext cx="901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5" name="Picture 7" descr="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6" name="Picture 8" descr="nua qua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1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7" name="AutoShape 9"/>
          <p:cNvSpPr>
            <a:spLocks noChangeArrowheads="1"/>
          </p:cNvSpPr>
          <p:nvPr/>
        </p:nvSpPr>
        <p:spPr bwMode="auto">
          <a:xfrm>
            <a:off x="7848600" y="1524000"/>
            <a:ext cx="2438400" cy="1752600"/>
          </a:xfrm>
          <a:prstGeom prst="cloudCallout">
            <a:avLst>
              <a:gd name="adj1" fmla="val -44403"/>
              <a:gd name="adj2" fmla="val 58514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" panose="020B7200000000000000" pitchFamily="34" charset="0"/>
              </a:rPr>
              <a:t>Gieo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.VnTime" panose="020B7200000000000000" pitchFamily="34" charset="0"/>
              </a:rPr>
              <a:t>H¹t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191498" name="Group 10"/>
          <p:cNvGrpSpPr>
            <a:grpSpLocks/>
          </p:cNvGrpSpPr>
          <p:nvPr/>
        </p:nvGrpSpPr>
        <p:grpSpPr bwMode="auto">
          <a:xfrm rot="746500" flipH="1">
            <a:off x="2667000" y="533400"/>
            <a:ext cx="781050" cy="3657600"/>
            <a:chOff x="576" y="2688"/>
            <a:chExt cx="1632" cy="1344"/>
          </a:xfrm>
        </p:grpSpPr>
        <p:pic>
          <p:nvPicPr>
            <p:cNvPr id="37920" name="Picture 1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1" name="Picture 1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2" name="Picture 1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3" name="Picture 1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4" name="Picture 1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5" name="Picture 1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6" name="Picture 1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27" name="Picture 1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507" name="Group 19"/>
          <p:cNvGrpSpPr>
            <a:grpSpLocks/>
          </p:cNvGrpSpPr>
          <p:nvPr/>
        </p:nvGrpSpPr>
        <p:grpSpPr bwMode="auto">
          <a:xfrm rot="1206201" flipH="1">
            <a:off x="5105400" y="609600"/>
            <a:ext cx="781050" cy="2895600"/>
            <a:chOff x="576" y="2688"/>
            <a:chExt cx="1632" cy="1344"/>
          </a:xfrm>
        </p:grpSpPr>
        <p:pic>
          <p:nvPicPr>
            <p:cNvPr id="37912" name="Picture 20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3" name="Picture 2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4" name="Picture 2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5" name="Picture 2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6" name="Picture 2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7" name="Picture 2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8" name="Picture 2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9" name="Picture 2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516" name="Group 28"/>
          <p:cNvGrpSpPr>
            <a:grpSpLocks/>
          </p:cNvGrpSpPr>
          <p:nvPr/>
        </p:nvGrpSpPr>
        <p:grpSpPr bwMode="auto">
          <a:xfrm rot="1197343" flipH="1">
            <a:off x="7620000" y="533400"/>
            <a:ext cx="781050" cy="3403600"/>
            <a:chOff x="576" y="2688"/>
            <a:chExt cx="1632" cy="1344"/>
          </a:xfrm>
        </p:grpSpPr>
        <p:pic>
          <p:nvPicPr>
            <p:cNvPr id="37904" name="Picture 29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5" name="Picture 30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Picture 3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Picture 3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8" name="Picture 3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9" name="Picture 3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0" name="Picture 3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11" name="Picture 3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525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1527" name="Cloud"/>
          <p:cNvSpPr>
            <a:spLocks noChangeAspect="1" noEditPoints="1" noChangeArrowheads="1"/>
          </p:cNvSpPr>
          <p:nvPr/>
        </p:nvSpPr>
        <p:spPr bwMode="auto">
          <a:xfrm>
            <a:off x="44958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1528" name="AutoShape 4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7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3" dur="20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54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5" dur="1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7" dur="10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55319E-6 L 0.00556 0.05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6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043" name="Group 3"/>
          <p:cNvGrpSpPr>
            <a:grpSpLocks/>
          </p:cNvGrpSpPr>
          <p:nvPr/>
        </p:nvGrpSpPr>
        <p:grpSpPr bwMode="auto">
          <a:xfrm>
            <a:off x="3505200" y="5072064"/>
            <a:ext cx="1943100" cy="1785937"/>
            <a:chOff x="480" y="1296"/>
            <a:chExt cx="1584" cy="1824"/>
          </a:xfrm>
        </p:grpSpPr>
        <p:pic>
          <p:nvPicPr>
            <p:cNvPr id="39948" name="Picture 4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5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vi-VN" altLang="en-US" sz="28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Cố lên</a:t>
              </a:r>
              <a:endParaRPr lang="en-US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pic>
        <p:nvPicPr>
          <p:cNvPr id="39940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129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Cardin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524000"/>
            <a:ext cx="1047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0210">
            <a:off x="6527800" y="476251"/>
            <a:ext cx="12382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1265" flipV="1">
            <a:off x="4224339" y="404814"/>
            <a:ext cx="134143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 descr="sant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18732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WordArt 13"/>
          <p:cNvSpPr>
            <a:spLocks noChangeArrowheads="1" noChangeShapeType="1" noTextEdit="1"/>
          </p:cNvSpPr>
          <p:nvPr/>
        </p:nvSpPr>
        <p:spPr bwMode="auto">
          <a:xfrm>
            <a:off x="1905000" y="457201"/>
            <a:ext cx="3600450" cy="120491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01661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 NÀO?</a:t>
            </a:r>
          </a:p>
        </p:txBody>
      </p:sp>
      <p:sp>
        <p:nvSpPr>
          <p:cNvPr id="87054" name="AutoShape 14"/>
          <p:cNvSpPr>
            <a:spLocks noChangeArrowheads="1"/>
          </p:cNvSpPr>
          <p:nvPr/>
        </p:nvSpPr>
        <p:spPr bwMode="auto">
          <a:xfrm>
            <a:off x="2971800" y="685800"/>
            <a:ext cx="6934200" cy="5257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T«i ngñ d­</a:t>
            </a: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 ®Êt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 mét thêi gian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B¸c mÆt trêi gäi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T«i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 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thøc giÊc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.VnTime" panose="020B7200000000000000" pitchFamily="34" charset="0"/>
            </a:endParaRPr>
          </a:p>
        </p:txBody>
      </p:sp>
      <p:sp>
        <p:nvSpPr>
          <p:cNvPr id="87055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22011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125 -0.00301 L 0.63541 -0.0030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3" descr="m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535">
            <a:off x="5954713" y="4713288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715000" y="5181600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8229600" y="0"/>
            <a:ext cx="2438400" cy="2133600"/>
          </a:xfrm>
          <a:prstGeom prst="cloudCallout">
            <a:avLst>
              <a:gd name="adj1" fmla="val -78778"/>
              <a:gd name="adj2" fmla="val 53421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</a:rPr>
              <a:t>H¹t n¶y mÇm</a:t>
            </a:r>
          </a:p>
        </p:txBody>
      </p:sp>
      <p:pic>
        <p:nvPicPr>
          <p:cNvPr id="40968" name="Picture 8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402" y="-395785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6" name="AutoShape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7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2322E-6 L -0.00174 -0.1339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7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oat_hinh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 descr="t_md_wht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i_md_wht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a_md_wht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_md_wht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e_md_wht"/>
          <p:cNvPicPr>
            <a:picLocks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8" descr="t_md_wht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t_md_wht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o_md_wht"/>
          <p:cNvPicPr>
            <a:picLocks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97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c_md_wht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2" descr="YELPEAR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3" descr="YELPEAR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690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26" name="Group 14"/>
          <p:cNvGrpSpPr>
            <a:grpSpLocks/>
          </p:cNvGrpSpPr>
          <p:nvPr/>
        </p:nvGrpSpPr>
        <p:grpSpPr bwMode="auto">
          <a:xfrm>
            <a:off x="3505201" y="4800601"/>
            <a:ext cx="1800225" cy="1666875"/>
            <a:chOff x="480" y="1296"/>
            <a:chExt cx="1584" cy="1824"/>
          </a:xfrm>
        </p:grpSpPr>
        <p:pic>
          <p:nvPicPr>
            <p:cNvPr id="43027" name="Picture 15" descr="AG00317_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8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  <a:cs typeface="Arial" charset="0"/>
                </a:rPr>
                <a:t>C« lªn</a:t>
              </a:r>
            </a:p>
          </p:txBody>
        </p:sp>
      </p:grp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2057400" y="1066801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CC"/>
                </a:solidFill>
                <a:latin typeface=".VnTimeH" panose="020B7200000000000000" pitchFamily="34" charset="0"/>
              </a:rPr>
              <a:t>L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ªn khái mÆt ®Êt</a:t>
            </a:r>
            <a:endParaRPr lang="vi-VN" altLang="en-US" sz="4000" b="1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T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«i thÊy mÆt trêi</a:t>
            </a:r>
            <a:endParaRPr lang="vi-VN" altLang="en-US" sz="4000" b="1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L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¹i cã m­</a:t>
            </a: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ưa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 r¬i</a:t>
            </a:r>
            <a:endParaRPr lang="vi-VN" altLang="en-US" sz="4000" b="1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X</a:t>
            </a:r>
            <a:r>
              <a:rPr lang="en-US" altLang="en-US" sz="4000" b="1">
                <a:solidFill>
                  <a:srgbClr val="FF33CC"/>
                </a:solidFill>
                <a:latin typeface=".VnTime" panose="020B7200000000000000" pitchFamily="34" charset="0"/>
              </a:rPr>
              <a:t>ße tay t«i høng</a:t>
            </a:r>
          </a:p>
        </p:txBody>
      </p:sp>
      <p:sp>
        <p:nvSpPr>
          <p:cNvPr id="43024" name="WordArt 19"/>
          <p:cNvSpPr>
            <a:spLocks noChangeArrowheads="1" noChangeShapeType="1" noTextEdit="1"/>
          </p:cNvSpPr>
          <p:nvPr/>
        </p:nvSpPr>
        <p:spPr bwMode="auto">
          <a:xfrm rot="5400000">
            <a:off x="1802606" y="2693194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  bé </a:t>
            </a:r>
          </a:p>
        </p:txBody>
      </p:sp>
      <p:sp>
        <p:nvSpPr>
          <p:cNvPr id="43025" name="AutoShape 20"/>
          <p:cNvSpPr>
            <a:spLocks/>
          </p:cNvSpPr>
          <p:nvPr/>
        </p:nvSpPr>
        <p:spPr bwMode="auto">
          <a:xfrm>
            <a:off x="3792539" y="2133600"/>
            <a:ext cx="574675" cy="2159000"/>
          </a:xfrm>
          <a:prstGeom prst="rightBrace">
            <a:avLst>
              <a:gd name="adj1" fmla="val 31308"/>
              <a:gd name="adj2" fmla="val 50000"/>
            </a:avLst>
          </a:prstGeom>
          <a:noFill/>
          <a:ln w="57150" cap="rnd">
            <a:solidFill>
              <a:srgbClr val="FF33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90133" name="AutoShap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314166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1 0.00069 L 0.65157 0.000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3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990600"/>
          </a:xfrm>
        </p:spPr>
        <p:txBody>
          <a:bodyPr/>
          <a:lstStyle/>
          <a:p>
            <a:pPr algn="l"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 KỸ NĂNG: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09600"/>
            <a:ext cx="9144000" cy="6248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3, GIÁO DỤC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  <a:defRPr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anh n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AutoShape 4" descr="hat"/>
          <p:cNvSpPr>
            <a:spLocks noChangeAspect="1" noChangeArrowheads="1"/>
          </p:cNvSpPr>
          <p:nvPr/>
        </p:nvSpPr>
        <p:spPr bwMode="auto">
          <a:xfrm>
            <a:off x="5664201" y="5013326"/>
            <a:ext cx="1076325" cy="10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4037" name="Picture 5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97425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0" name="Picture 6" descr="cay m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9" y="3789363"/>
            <a:ext cx="1316037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hai 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716338"/>
            <a:ext cx="5064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2" name="Picture 8" descr="qua m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149725"/>
            <a:ext cx="6223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 descr="vuon 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9">
            <a:off x="5105401" y="3937000"/>
            <a:ext cx="20875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nen da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sun14[1]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6" name="AutoShape 12"/>
          <p:cNvSpPr>
            <a:spLocks noChangeArrowheads="1"/>
          </p:cNvSpPr>
          <p:nvPr/>
        </p:nvSpPr>
        <p:spPr bwMode="auto">
          <a:xfrm>
            <a:off x="8229600" y="0"/>
            <a:ext cx="2057400" cy="1676400"/>
          </a:xfrm>
          <a:prstGeom prst="cloudCallout">
            <a:avLst>
              <a:gd name="adj1" fmla="val -84106"/>
              <a:gd name="adj2" fmla="val 8163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Cây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con</a:t>
            </a:r>
          </a:p>
        </p:txBody>
      </p:sp>
      <p:sp>
        <p:nvSpPr>
          <p:cNvPr id="195598" name="AutoShape 1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2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0" dur="5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4" dur="5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7 1.02683E-6 L -0.00573 -0.07586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oat_hinh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60800"/>
            <a:ext cx="9144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8" name="Group 4"/>
          <p:cNvGrpSpPr>
            <a:grpSpLocks/>
          </p:cNvGrpSpPr>
          <p:nvPr/>
        </p:nvGrpSpPr>
        <p:grpSpPr bwMode="auto">
          <a:xfrm>
            <a:off x="1828801" y="3048001"/>
            <a:ext cx="1800225" cy="1666875"/>
            <a:chOff x="480" y="1296"/>
            <a:chExt cx="1584" cy="1824"/>
          </a:xfrm>
        </p:grpSpPr>
        <p:pic>
          <p:nvPicPr>
            <p:cNvPr id="46093" name="Picture 5" descr="AG00317_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itchFamily="34" charset="0"/>
                  <a:cs typeface="Arial" charset="0"/>
                </a:rPr>
                <a:t>Cè lªn</a:t>
              </a:r>
            </a:p>
          </p:txBody>
        </p:sp>
      </p:grpSp>
      <p:pic>
        <p:nvPicPr>
          <p:cNvPr id="46085" name="Picture 7" descr="dolphin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6246814"/>
            <a:ext cx="15287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 descr="elephan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282">
            <a:off x="2971801" y="5257801"/>
            <a:ext cx="8477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elephan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5949950"/>
            <a:ext cx="5032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 descr="mustang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914">
            <a:off x="2347914" y="417513"/>
            <a:ext cx="1800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5" name="AutoShape 11"/>
          <p:cNvSpPr>
            <a:spLocks noChangeArrowheads="1"/>
          </p:cNvSpPr>
          <p:nvPr/>
        </p:nvSpPr>
        <p:spPr bwMode="auto">
          <a:xfrm>
            <a:off x="4191000" y="544513"/>
            <a:ext cx="6153150" cy="3744912"/>
          </a:xfrm>
          <a:prstGeom prst="star16">
            <a:avLst>
              <a:gd name="adj" fmla="val 37500"/>
            </a:avLst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Công em chăm sóc từng ngày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Bắt sâu nhổ cỏ cho cây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vi-VN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Bây giờ cây lớn, lá xanh đầy cành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FF00"/>
              </a:solidFill>
            </a:endParaRP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752601" y="1143000"/>
            <a:ext cx="3313113" cy="185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02172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46091" name="Picture 14" descr="XHRDO0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51345">
            <a:off x="2995613" y="1103314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AutoShape 15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524000" y="5791200"/>
            <a:ext cx="22098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38698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0"/>
            <a:ext cx="120555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 descr="nhanh 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143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181601" y="2528888"/>
            <a:ext cx="1870075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7" descr="vo mam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1"/>
            <a:ext cx="5286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0" name="Picture 8" descr="vo mam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7696200" y="0"/>
            <a:ext cx="2971800" cy="1905000"/>
          </a:xfrm>
          <a:prstGeom prst="cloudCallout">
            <a:avLst>
              <a:gd name="adj1" fmla="val -55662"/>
              <a:gd name="adj2" fmla="val 65833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C©y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Tr­ëng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Thµnh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47114" name="Picture 10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44" name="AutoShape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791200"/>
            <a:ext cx="1828800" cy="1066800"/>
          </a:xfrm>
          <a:prstGeom prst="curvedLeftArrow">
            <a:avLst>
              <a:gd name="adj1" fmla="val 20000"/>
              <a:gd name="adj2" fmla="val 40000"/>
              <a:gd name="adj3" fmla="val 57143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6" dur="3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8" dur="3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19981E-6 C 0.00972 0.00855 0.00643 0.00809 0.00938 0.02359 C 0.00903 0.03191 0.01146 0.05041 0.00313 0.05411 C 0.00209 0.0555 0.00087 0.05666 -1.66667E-6 0.05828 C -0.00156 0.06082 -0.00416 0.0666 -0.00416 0.06683 C -0.00937 0.10129 -0.00642 0.13367 -0.00521 0.1709 C -0.00503 0.1753 -0.00208 0.18339 -0.00208 0.18362 C -0.00173 0.18894 -0.00156 0.19449 -0.00104 0.20004 C -0.00035 0.20744 0.00434 0.21646 0.00729 0.22224 C 0.0092 0.22594 0.01024 0.23427 0.01146 0.23889 C 0.01181 0.24051 0.01302 0.24167 0.01354 0.24306 C 0.01563 0.24861 0.01649 0.25624 0.01771 0.26248 C 0.01736 0.2752 0.02292 0.30041 0.0125 0.30966 C 0.01129 0.31452 0.0099 0.31452 0.00729 0.31799 " pathEditMode="relative" rAng="0" ptsTypes="fffffffffffffA">
                                      <p:cBhvr>
                                        <p:cTn id="10" dur="3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58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rAng="0" ptsTypes="fffffffffffffffffA">
                                      <p:cBhvr>
                                        <p:cTn id="12" dur="3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fb004mz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59" name="Group 3"/>
          <p:cNvGrpSpPr>
            <a:grpSpLocks/>
          </p:cNvGrpSpPr>
          <p:nvPr/>
        </p:nvGrpSpPr>
        <p:grpSpPr bwMode="auto">
          <a:xfrm>
            <a:off x="1774826" y="1"/>
            <a:ext cx="1800225" cy="1666875"/>
            <a:chOff x="480" y="1296"/>
            <a:chExt cx="1584" cy="1824"/>
          </a:xfrm>
        </p:grpSpPr>
        <p:pic>
          <p:nvPicPr>
            <p:cNvPr id="49162" name="Picture 4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61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n-US" altLang="en-US" b="1">
                  <a:solidFill>
                    <a:srgbClr val="00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Cố lên</a:t>
              </a:r>
            </a:p>
          </p:txBody>
        </p:sp>
      </p:grpSp>
      <p:pic>
        <p:nvPicPr>
          <p:cNvPr id="49156" name="Picture 6" descr="CARD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716338"/>
            <a:ext cx="47164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2208214" y="692151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Khi đủ tháng ngày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Tôi tỏa mùi hương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Bướm ong đều thích</a:t>
            </a:r>
            <a:endParaRPr lang="en-US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WordArt 9"/>
          <p:cNvSpPr>
            <a:spLocks noChangeArrowheads="1" noChangeShapeType="1" noTextEdit="1"/>
          </p:cNvSpPr>
          <p:nvPr/>
        </p:nvSpPr>
        <p:spPr bwMode="auto">
          <a:xfrm>
            <a:off x="8610600" y="3200401"/>
            <a:ext cx="1798638" cy="771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49159" name="AutoShape 10"/>
          <p:cNvSpPr>
            <a:spLocks noChangeArrowheads="1"/>
          </p:cNvSpPr>
          <p:nvPr/>
        </p:nvSpPr>
        <p:spPr bwMode="auto">
          <a:xfrm>
            <a:off x="8148638" y="2971801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9160" name="Picture 11" descr="Bunny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40288"/>
            <a:ext cx="2017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8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 flipH="1">
            <a:off x="8534400" y="5791200"/>
            <a:ext cx="21336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20041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4" name="Picture 4" descr="vuon 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257800" y="2209801"/>
            <a:ext cx="18669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6" descr="ra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9600"/>
            <a:ext cx="28463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7" descr="nhanh c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7620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8382000" y="0"/>
            <a:ext cx="2133600" cy="1447800"/>
          </a:xfrm>
          <a:prstGeom prst="cloudCallout">
            <a:avLst>
              <a:gd name="adj1" fmla="val -69866"/>
              <a:gd name="adj2" fmla="val 8081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ra hoa</a:t>
            </a:r>
          </a:p>
        </p:txBody>
      </p:sp>
      <p:pic>
        <p:nvPicPr>
          <p:cNvPr id="50185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0" name="Picture 10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1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2" name="Picture 12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4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0"/>
            <a:ext cx="1439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609600"/>
            <a:ext cx="14398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bunny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513">
            <a:off x="7391401" y="4221164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Bunny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4840288"/>
            <a:ext cx="20177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1992314" y="188914"/>
            <a:ext cx="4175125" cy="3887787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FF0000"/>
              </a:solidFill>
              <a:latin typeface=".VnTimeH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C«ng em </a:t>
            </a:r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 bãn</a:t>
            </a:r>
            <a:endParaRPr lang="vi-VN" altLang="en-US" sz="360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Đã </a:t>
            </a: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®Õn ngµy råi</a:t>
            </a:r>
            <a:endParaRPr lang="vi-VN" altLang="en-US" sz="3600">
              <a:solidFill>
                <a:srgbClr val="FF00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.VnTime" panose="020B7200000000000000" pitchFamily="34" charset="0"/>
              </a:rPr>
              <a:t>B©y giê thu ho¹ch</a:t>
            </a:r>
          </a:p>
        </p:txBody>
      </p:sp>
      <p:sp>
        <p:nvSpPr>
          <p:cNvPr id="52232" name="WordArt 9"/>
          <p:cNvSpPr>
            <a:spLocks noChangeArrowheads="1" noChangeShapeType="1" noTextEdit="1"/>
          </p:cNvSpPr>
          <p:nvPr/>
        </p:nvSpPr>
        <p:spPr bwMode="auto">
          <a:xfrm>
            <a:off x="7315200" y="1371601"/>
            <a:ext cx="2808288" cy="1133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52233" name="Picture 10" descr="bunny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2189">
            <a:off x="5867400" y="510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9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 flipH="1">
            <a:off x="8534400" y="5791200"/>
            <a:ext cx="21336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Đ¸p ¸n</a:t>
            </a:r>
          </a:p>
        </p:txBody>
      </p:sp>
    </p:spTree>
    <p:extLst>
      <p:ext uri="{BB962C8B-B14F-4D97-AF65-F5344CB8AC3E}">
        <p14:creationId xmlns:p14="http://schemas.microsoft.com/office/powerpoint/2010/main" val="14542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nen d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2" name="Picture 4" descr="nhanh 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752601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vuon l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5334000" y="2528888"/>
            <a:ext cx="18669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5" name="Picture 7" descr="ra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57200"/>
            <a:ext cx="1800225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7769226" y="260350"/>
            <a:ext cx="2898775" cy="1873250"/>
          </a:xfrm>
          <a:prstGeom prst="cloudCallout">
            <a:avLst>
              <a:gd name="adj1" fmla="val -50111"/>
              <a:gd name="adj2" fmla="val 56866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</a:rPr>
              <a:t>C©y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.VnTime" panose="020B7200000000000000" pitchFamily="34" charset="0"/>
              </a:rPr>
              <a:t>KÕt tr¸i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53257" name="Picture 9" descr="sun14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8" name="Picture 10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9" name="Picture 11" descr="3d 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9720">
            <a:off x="4876800" y="1143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41" name="AutoShape 13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839200" y="5867400"/>
            <a:ext cx="1828800" cy="990600"/>
          </a:xfrm>
          <a:prstGeom prst="curvedLeftArrow">
            <a:avLst>
              <a:gd name="adj1" fmla="val 20000"/>
              <a:gd name="adj2" fmla="val 40000"/>
              <a:gd name="adj3" fmla="val 61538"/>
            </a:avLst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Tr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ë vÒ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820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vi-VN" altLang="en-US" sz="6000" b="1">
                <a:latin typeface="Times New Roman" panose="02020603050405020304" pitchFamily="18" charset="0"/>
              </a:rPr>
              <a:t/>
            </a:r>
            <a:br>
              <a:rPr lang="vi-VN" altLang="en-US" sz="6000" b="1">
                <a:latin typeface="Times New Roman" panose="02020603050405020304" pitchFamily="18" charset="0"/>
              </a:rPr>
            </a:br>
            <a:r>
              <a:rPr lang="vi-VN" altLang="en-US" sz="6000" b="1">
                <a:latin typeface="Times New Roman" panose="02020603050405020304" pitchFamily="18" charset="0"/>
              </a:rPr>
              <a:t>Trò chơi </a:t>
            </a:r>
            <a:br>
              <a:rPr lang="vi-VN" altLang="en-US" sz="6000" b="1">
                <a:latin typeface="Times New Roman" panose="02020603050405020304" pitchFamily="18" charset="0"/>
              </a:rPr>
            </a:br>
            <a:r>
              <a:rPr lang="en-US" altLang="en-US" sz="6000" b="1">
                <a:latin typeface="Times New Roman" panose="02020603050405020304" pitchFamily="18" charset="0"/>
              </a:rPr>
              <a:t>Ai xếp đúng</a:t>
            </a:r>
            <a:endParaRPr lang="en-US" altLang="en-US" b="1" smtClean="0">
              <a:latin typeface="Times New Roman" panose="02020603050405020304" pitchFamily="18" charset="0"/>
            </a:endParaRPr>
          </a:p>
        </p:txBody>
      </p:sp>
      <p:pic>
        <p:nvPicPr>
          <p:cNvPr id="55299" name="Picture 3" descr="Bunny3"/>
          <p:cNvPicPr>
            <a:picLocks noGrp="1" noChangeAspect="1" noChangeArrowheads="1" noCrop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7800" y="5410200"/>
            <a:ext cx="1295400" cy="121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455" name="Picture 7" descr="HOURGL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267201"/>
            <a:ext cx="15398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8" descr="sun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6193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58" name="Group 10"/>
          <p:cNvGrpSpPr>
            <a:grpSpLocks/>
          </p:cNvGrpSpPr>
          <p:nvPr/>
        </p:nvGrpSpPr>
        <p:grpSpPr bwMode="auto">
          <a:xfrm>
            <a:off x="6858001" y="3429001"/>
            <a:ext cx="1952625" cy="2581275"/>
            <a:chOff x="480" y="1296"/>
            <a:chExt cx="1584" cy="1824"/>
          </a:xfrm>
        </p:grpSpPr>
        <p:pic>
          <p:nvPicPr>
            <p:cNvPr id="55319" name="Picture 11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392"/>
              <a:ext cx="1234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60" name="AutoShape 12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vi-VN" alt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Cố lên! </a:t>
              </a:r>
              <a:endPara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30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4864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9436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9050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816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622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1"/>
            <a:ext cx="4572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8" name="Picture 17" descr="Cay 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0"/>
            <a:ext cx="19081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127603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76200"/>
            <a:ext cx="11764370" cy="1828800"/>
          </a:xfrm>
        </p:spPr>
        <p:txBody>
          <a:bodyPr/>
          <a:lstStyle/>
          <a:p>
            <a:pPr algn="l">
              <a:defRPr/>
            </a:pP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632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1" y="4537076"/>
            <a:ext cx="1998663" cy="2016125"/>
          </a:xfrm>
        </p:spPr>
      </p:pic>
      <p:pic>
        <p:nvPicPr>
          <p:cNvPr id="563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076451"/>
            <a:ext cx="19986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1"/>
            <a:ext cx="20129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2128839"/>
            <a:ext cx="19558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4351338"/>
            <a:ext cx="2133600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981201"/>
            <a:ext cx="21066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981200"/>
            <a:ext cx="1905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9" y="5983288"/>
            <a:ext cx="15398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262438"/>
            <a:ext cx="1906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660651"/>
            <a:ext cx="18573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3451226"/>
            <a:ext cx="18700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4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222875"/>
            <a:ext cx="16764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ieo Hạt - V.A _ Chất Lượng 192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43600"/>
            <a:ext cx="8382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3" y="-34121"/>
            <a:ext cx="11833538" cy="29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1" y="6529609"/>
            <a:ext cx="11833539" cy="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10392" y="3348318"/>
            <a:ext cx="6858002" cy="16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BAR_EL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668344" y="3364486"/>
            <a:ext cx="6891119" cy="1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7" descr="CGA512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"/>
          <a:stretch>
            <a:fillRect/>
          </a:stretch>
        </p:blipFill>
        <p:spPr bwMode="auto">
          <a:xfrm rot="27293" flipH="1">
            <a:off x="10431366" y="4327390"/>
            <a:ext cx="175101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8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" y="186101"/>
            <a:ext cx="1876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8" name="WordArt 12" descr="13"/>
          <p:cNvSpPr>
            <a:spLocks noChangeArrowheads="1" noChangeShapeType="1" noTextEdit="1"/>
          </p:cNvSpPr>
          <p:nvPr/>
        </p:nvSpPr>
        <p:spPr bwMode="auto">
          <a:xfrm>
            <a:off x="2819400" y="2524126"/>
            <a:ext cx="6972300" cy="1743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-935"/>
              </a:avLst>
            </a:prstTxWarp>
          </a:bodyPr>
          <a:lstStyle/>
          <a:p>
            <a:pPr algn="ctr"/>
            <a:r>
              <a:rPr lang="vi-VN" kern="10"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trân trọng cảm ơn cô giáo</a:t>
            </a:r>
            <a:endParaRPr lang="en-US" kern="10"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7" name="Picture 14" descr="m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9" y="5154053"/>
            <a:ext cx="3886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Picture 16" descr="Thankyou-0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20700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20" descr="ARROPINK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7112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WordArt 21"/>
          <p:cNvSpPr>
            <a:spLocks noChangeArrowheads="1" noChangeShapeType="1" noTextEdit="1"/>
          </p:cNvSpPr>
          <p:nvPr/>
        </p:nvSpPr>
        <p:spPr bwMode="auto">
          <a:xfrm rot="230159">
            <a:off x="7924801" y="395288"/>
            <a:ext cx="2428875" cy="1281112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6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See you again !</a:t>
            </a:r>
          </a:p>
        </p:txBody>
      </p:sp>
    </p:spTree>
    <p:extLst>
      <p:ext uri="{BB962C8B-B14F-4D97-AF65-F5344CB8AC3E}">
        <p14:creationId xmlns:p14="http://schemas.microsoft.com/office/powerpoint/2010/main" val="6036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8814" y="520701"/>
            <a:ext cx="8359775" cy="59975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sng">
                <a:solidFill>
                  <a:srgbClr val="00CC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  <a:defRPr/>
            </a:pPr>
            <a:r>
              <a:rPr lang="vi-VN" altLang="en-US" dirty="0">
                <a:solidFill>
                  <a:srgbClr val="D90DCA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endParaRPr lang="vi-VN" altLang="en-US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vi-VN" altLang="en-US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rgbClr val="D90DCA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altLang="en-US" b="1" i="1" dirty="0">
              <a:solidFill>
                <a:srgbClr val="D90DCA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470525" y="110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-277504" y="-4761"/>
            <a:ext cx="12457886" cy="6862680"/>
            <a:chOff x="1985" y="2248"/>
            <a:chExt cx="12397" cy="11731"/>
          </a:xfrm>
        </p:grpSpPr>
        <p:graphicFrame>
          <p:nvGraphicFramePr>
            <p:cNvPr id="7177" name="Object 9"/>
            <p:cNvGraphicFramePr>
              <a:graphicFrameLocks noChangeAspect="1"/>
            </p:cNvGraphicFramePr>
            <p:nvPr/>
          </p:nvGraphicFramePr>
          <p:xfrm>
            <a:off x="1985" y="2248"/>
            <a:ext cx="3055" cy="3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4" imgW="1278331" imgH="1273759" progId="">
                    <p:embed/>
                  </p:oleObj>
                </mc:Choice>
                <mc:Fallback>
                  <p:oleObj r:id="rId4" imgW="1278331" imgH="1273759" progId="">
                    <p:embed/>
                    <p:pic>
                      <p:nvPicPr>
                        <p:cNvPr id="7177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" y="2248"/>
                          <a:ext cx="3055" cy="30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987852"/>
                </p:ext>
              </p:extLst>
            </p:nvPr>
          </p:nvGraphicFramePr>
          <p:xfrm>
            <a:off x="11233" y="11095"/>
            <a:ext cx="3149" cy="2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6" imgW="1999793" imgH="1831543" progId="">
                    <p:embed/>
                  </p:oleObj>
                </mc:Choice>
                <mc:Fallback>
                  <p:oleObj r:id="rId6" imgW="1999793" imgH="1831543" progId="">
                    <p:embed/>
                    <p:pic>
                      <p:nvPicPr>
                        <p:cNvPr id="7178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33" y="11095"/>
                          <a:ext cx="3149" cy="2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31" name="Line 11"/>
            <p:cNvSpPr>
              <a:spLocks noChangeShapeType="1"/>
            </p:cNvSpPr>
            <p:nvPr/>
          </p:nvSpPr>
          <p:spPr bwMode="auto">
            <a:xfrm>
              <a:off x="2448" y="5290"/>
              <a:ext cx="0" cy="835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32" name="Line 12"/>
            <p:cNvSpPr>
              <a:spLocks noChangeShapeType="1"/>
            </p:cNvSpPr>
            <p:nvPr/>
          </p:nvSpPr>
          <p:spPr bwMode="auto">
            <a:xfrm>
              <a:off x="2448" y="13626"/>
              <a:ext cx="5185" cy="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73" name="Picture 13" descr="J030485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119">
            <a:off x="2971800" y="4648200"/>
            <a:ext cx="173355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 descr="J03048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38726"/>
            <a:ext cx="12573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4938" y="1287464"/>
            <a:ext cx="184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814" y="1103313"/>
            <a:ext cx="8510587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tabLst>
                <a:tab pos="8401050" algn="l"/>
              </a:tabLst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8401050" algn="l"/>
              </a:tabLs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CHUẨN BỊ: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học sạch sẽ, thoáng mát, có ánh sáng 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 hạ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nảy mầm, cây non cho trẻ quan sát 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bài hát : ‘ gi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8401050" algn="l"/>
              </a:tabLs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CÁC PHƯƠNG PHÁP – BIỆN PHÁP: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Trực quan, đàm thoại, giảng giải, trò chơi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: kể chuyện.</a:t>
            </a:r>
          </a:p>
          <a:p>
            <a:pPr marL="457200" indent="-457200">
              <a:buFontTx/>
              <a:buChar char="-"/>
              <a:tabLst>
                <a:tab pos="8401050" algn="l"/>
              </a:tabLst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39227"/>
      </p:ext>
    </p:extLst>
  </p:cSld>
  <p:clrMapOvr>
    <a:masterClrMapping/>
  </p:clrMapOvr>
  <p:transition spd="slow">
    <p:cover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391400" cy="21336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041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ỔN ĐỊNH, GÂY HỨNG THÚ </a:t>
            </a:r>
            <a:br>
              <a:rPr lang="en-US" altLang="en-US" sz="3600" b="1">
                <a:solidFill>
                  <a:srgbClr val="041A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trẻ đứng vòng tròn và cùng nhún nhảy, hát theo bài hát ‘gieo hạt’.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7" y="1992573"/>
            <a:ext cx="8871045" cy="46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ieo Hạt - V.A _ Chất Lượng 192 kp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5334000"/>
            <a:ext cx="1371600" cy="1143000"/>
          </a:xfrm>
        </p:spPr>
      </p:pic>
    </p:spTree>
    <p:extLst>
      <p:ext uri="{BB962C8B-B14F-4D97-AF65-F5344CB8AC3E}">
        <p14:creationId xmlns:p14="http://schemas.microsoft.com/office/powerpoint/2010/main" val="2772631887"/>
      </p:ext>
    </p:extLst>
  </p:cSld>
  <p:clrMapOvr>
    <a:masterClrMapping/>
  </p:clrMapOvr>
  <p:transition>
    <p:cut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6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5638800" y="228600"/>
            <a:ext cx="5334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3886200" y="5943600"/>
            <a:ext cx="3810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44" name="Picture 10" descr="cay tao nh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9" name="Picture 11" descr="FIREWRK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11557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20" name="WordArt 12" descr="images"/>
          <p:cNvSpPr>
            <a:spLocks noChangeArrowheads="1" noChangeShapeType="1" noTextEdit="1"/>
          </p:cNvSpPr>
          <p:nvPr/>
        </p:nvSpPr>
        <p:spPr bwMode="auto">
          <a:xfrm>
            <a:off x="2743200" y="685800"/>
            <a:ext cx="65532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99"/>
              </a:avLst>
            </a:prstTxWarp>
          </a:bodyPr>
          <a:lstStyle/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sz="2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và trải nghiệm </a:t>
            </a: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5867400" y="5791200"/>
            <a:ext cx="533400" cy="6858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7391400" y="5943600"/>
            <a:ext cx="381000" cy="3810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49" name="Picture 17" descr="cay tao nh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5300" y="-95534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8" descr="cay tao nh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-232012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9" descr="cay tao nho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32012"/>
            <a:ext cx="182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47390"/>
      </p:ext>
    </p:extLst>
  </p:cSld>
  <p:clrMapOvr>
    <a:masterClrMapping/>
  </p:clrMapOvr>
  <p:transition spd="slow">
    <p:pull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5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QUAN SÁT CÂY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17" y="1839036"/>
            <a:ext cx="3948848" cy="4495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612" y="1351128"/>
            <a:ext cx="3512123" cy="49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3" y="723330"/>
            <a:ext cx="4026091" cy="499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6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5" name="Picture 3" descr="troi m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 descr="h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8936">
            <a:off x="-1308100" y="1079500"/>
            <a:ext cx="901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nen dat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0" name="Picture 8" descr="h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1295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1" name="Picture 9" descr="nua qua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1"/>
            <a:ext cx="160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3" name="AutoShape 11"/>
          <p:cNvSpPr>
            <a:spLocks noChangeArrowheads="1"/>
          </p:cNvSpPr>
          <p:nvPr/>
        </p:nvSpPr>
        <p:spPr bwMode="auto">
          <a:xfrm>
            <a:off x="7391400" y="1524000"/>
            <a:ext cx="3276600" cy="1676400"/>
          </a:xfrm>
          <a:prstGeom prst="cloudCallout">
            <a:avLst>
              <a:gd name="adj1" fmla="val -34204"/>
              <a:gd name="adj2" fmla="val 63449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Gieo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Hạt</a:t>
            </a:r>
          </a:p>
        </p:txBody>
      </p:sp>
      <p:grpSp>
        <p:nvGrpSpPr>
          <p:cNvPr id="177182" name="Group 30"/>
          <p:cNvGrpSpPr>
            <a:grpSpLocks/>
          </p:cNvGrpSpPr>
          <p:nvPr/>
        </p:nvGrpSpPr>
        <p:grpSpPr bwMode="auto">
          <a:xfrm rot="338557" flipH="1">
            <a:off x="2438400" y="381000"/>
            <a:ext cx="781050" cy="3505200"/>
            <a:chOff x="576" y="2688"/>
            <a:chExt cx="1632" cy="1344"/>
          </a:xfrm>
        </p:grpSpPr>
        <p:pic>
          <p:nvPicPr>
            <p:cNvPr id="12329" name="Picture 3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0" name="Picture 3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1" name="Picture 3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2" name="Picture 3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3" name="Picture 3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4" name="Picture 3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5" name="Picture 3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36" name="Picture 3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191" name="Cloud"/>
          <p:cNvSpPr>
            <a:spLocks noChangeAspect="1" noEditPoints="1" noChangeArrowheads="1"/>
          </p:cNvSpPr>
          <p:nvPr/>
        </p:nvSpPr>
        <p:spPr bwMode="auto">
          <a:xfrm>
            <a:off x="15240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7192" name="Cloud"/>
          <p:cNvSpPr>
            <a:spLocks noChangeAspect="1" noEditPoints="1" noChangeArrowheads="1"/>
          </p:cNvSpPr>
          <p:nvPr/>
        </p:nvSpPr>
        <p:spPr bwMode="auto">
          <a:xfrm>
            <a:off x="26670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77193" name="Group 41"/>
          <p:cNvGrpSpPr>
            <a:grpSpLocks/>
          </p:cNvGrpSpPr>
          <p:nvPr/>
        </p:nvGrpSpPr>
        <p:grpSpPr bwMode="auto">
          <a:xfrm rot="1197343" flipH="1">
            <a:off x="7772400" y="685800"/>
            <a:ext cx="781050" cy="3403600"/>
            <a:chOff x="576" y="2688"/>
            <a:chExt cx="1632" cy="1344"/>
          </a:xfrm>
        </p:grpSpPr>
        <p:pic>
          <p:nvPicPr>
            <p:cNvPr id="12321" name="Picture 4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2" name="Picture 4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3" name="Picture 4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4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4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6" name="Picture 4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4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49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202" name="Group 50"/>
          <p:cNvGrpSpPr>
            <a:grpSpLocks/>
          </p:cNvGrpSpPr>
          <p:nvPr/>
        </p:nvGrpSpPr>
        <p:grpSpPr bwMode="auto">
          <a:xfrm rot="1197343" flipH="1">
            <a:off x="4191000" y="838200"/>
            <a:ext cx="781050" cy="3403600"/>
            <a:chOff x="576" y="2688"/>
            <a:chExt cx="1632" cy="1344"/>
          </a:xfrm>
        </p:grpSpPr>
        <p:pic>
          <p:nvPicPr>
            <p:cNvPr id="12313" name="Picture 5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" name="Picture 5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" name="Picture 5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" name="Picture 5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5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" name="Picture 5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9" name="Picture 5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58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211" name="Group 59"/>
          <p:cNvGrpSpPr>
            <a:grpSpLocks/>
          </p:cNvGrpSpPr>
          <p:nvPr/>
        </p:nvGrpSpPr>
        <p:grpSpPr bwMode="auto">
          <a:xfrm rot="1197343" flipH="1">
            <a:off x="5867400" y="762000"/>
            <a:ext cx="781050" cy="3403600"/>
            <a:chOff x="576" y="2688"/>
            <a:chExt cx="1632" cy="1344"/>
          </a:xfrm>
        </p:grpSpPr>
        <p:pic>
          <p:nvPicPr>
            <p:cNvPr id="12305" name="Picture 60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" name="Picture 61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62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63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" name="Picture 64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65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66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67" descr="nuoc mat Copy of scan00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7220" name="Cloud"/>
          <p:cNvSpPr>
            <a:spLocks noChangeAspect="1" noEditPoints="1" noChangeArrowheads="1"/>
          </p:cNvSpPr>
          <p:nvPr/>
        </p:nvSpPr>
        <p:spPr bwMode="auto">
          <a:xfrm>
            <a:off x="4495800" y="0"/>
            <a:ext cx="6172200" cy="1219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chemeClr val="bg2">
                  <a:alpha val="73000"/>
                </a:schemeClr>
              </a:gs>
              <a:gs pos="50000">
                <a:schemeClr val="accent1"/>
              </a:gs>
              <a:gs pos="100000">
                <a:schemeClr val="bg2">
                  <a:alpha val="73000"/>
                </a:schemeClr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25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3" dur="2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repeatCount="indefinite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4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7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5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7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55319E-6 L 0.00556 0.052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63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anh n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82" y="0"/>
            <a:ext cx="123011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99" name="Picture 3" descr="m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3535">
            <a:off x="5954713" y="4713288"/>
            <a:ext cx="123031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nen d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5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nen da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29226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2" name="Picture 6" descr="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000">
            <a:off x="5715000" y="5181600"/>
            <a:ext cx="8651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5193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4" name="AutoShape 8"/>
          <p:cNvSpPr>
            <a:spLocks noChangeArrowheads="1"/>
          </p:cNvSpPr>
          <p:nvPr/>
        </p:nvSpPr>
        <p:spPr bwMode="auto">
          <a:xfrm>
            <a:off x="8229600" y="0"/>
            <a:ext cx="2057400" cy="1676400"/>
          </a:xfrm>
          <a:prstGeom prst="cloudCallout">
            <a:avLst>
              <a:gd name="adj1" fmla="val -84106"/>
              <a:gd name="adj2" fmla="val 81630"/>
            </a:avLst>
          </a:prstGeom>
          <a:solidFill>
            <a:srgbClr val="00FFFF"/>
          </a:solidFill>
          <a:ln w="952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.VnTimeH" panose="020B7200000000000000" pitchFamily="34" charset="0"/>
              </a:rPr>
              <a:t>N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¶y</a:t>
            </a:r>
            <a:r>
              <a:rPr lang="en-US" altLang="en-US" sz="2800">
                <a:solidFill>
                  <a:srgbClr val="FF0000"/>
                </a:solidFill>
                <a:latin typeface=".VnTimeH" panose="020B7200000000000000" pitchFamily="34" charset="0"/>
              </a:rPr>
              <a:t> m</a:t>
            </a:r>
            <a:r>
              <a:rPr lang="en-US" altLang="en-US" sz="2800">
                <a:solidFill>
                  <a:srgbClr val="FF0000"/>
                </a:solidFill>
                <a:latin typeface=".VnTime" panose="020B7200000000000000" pitchFamily="34" charset="0"/>
              </a:rPr>
              <a:t>Çm</a:t>
            </a:r>
          </a:p>
        </p:txBody>
      </p:sp>
    </p:spTree>
    <p:extLst>
      <p:ext uri="{BB962C8B-B14F-4D97-AF65-F5344CB8AC3E}">
        <p14:creationId xmlns:p14="http://schemas.microsoft.com/office/powerpoint/2010/main" val="2797027292"/>
      </p:ext>
    </p:extLst>
  </p:cSld>
  <p:clrMapOvr>
    <a:masterClrMapping/>
  </p:clrMapOvr>
  <p:transition spd="slow" advClick="0" advTm="4000">
    <p:zoom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2322E-6 L -0.00174 -0.1339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670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694</Words>
  <Application>Microsoft Office PowerPoint</Application>
  <PresentationFormat>Widescreen</PresentationFormat>
  <Paragraphs>145</Paragraphs>
  <Slides>39</Slides>
  <Notes>15</Notes>
  <HiddenSlides>0</HiddenSlides>
  <MMClips>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.VnTime</vt:lpstr>
      <vt:lpstr>.VnTimeH</vt:lpstr>
      <vt:lpstr>Arial</vt:lpstr>
      <vt:lpstr>Arial Black</vt:lpstr>
      <vt:lpstr>Calibri</vt:lpstr>
      <vt:lpstr>Calibri Light</vt:lpstr>
      <vt:lpstr>Times New Roman</vt:lpstr>
      <vt:lpstr>Office Theme</vt:lpstr>
      <vt:lpstr>CorelDRAW</vt:lpstr>
      <vt:lpstr>PowerPoint Presentation</vt:lpstr>
      <vt:lpstr>A. MỤC ĐÍCH-YÊU CẦU.</vt:lpstr>
      <vt:lpstr>2, KỸ NĂNG: </vt:lpstr>
      <vt:lpstr>PowerPoint Presentation</vt:lpstr>
      <vt:lpstr>HĐ 1: ỔN ĐỊNH, GÂY HỨNG THÚ  cho trẻ đứng vòng tròn và cùng nhún nhảy, hát theo bài hát ‘gieo hạt’.</vt:lpstr>
      <vt:lpstr>PowerPoint Presentation</vt:lpstr>
      <vt:lpstr>BÉ QUAN SÁT CÂY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CÙNG XEM VIDEO VỀ SỰ PHÁT TRIỂN CỦA HẠT ĐẬU:</vt:lpstr>
      <vt:lpstr>CÁC BỘ PHẬN CỦA CÂY </vt:lpstr>
      <vt:lpstr>PowerPoint Presentation</vt:lpstr>
      <vt:lpstr>LỢI ÍCH CỦA CÂY XANH</vt:lpstr>
      <vt:lpstr>LỢI ÍCH CỦA CÂY XANH</vt:lpstr>
      <vt:lpstr>PowerPoint Presentation</vt:lpstr>
      <vt:lpstr>Cây thiết mộc lan, mọc nhiều mầm  ở thân cây.</vt:lpstr>
      <vt:lpstr>Cây thuốc bỏng mọc cây con từ lá</vt:lpstr>
      <vt:lpstr>BIỆN PHÁP BẢO VỆ CÂY XANH</vt:lpstr>
      <vt:lpstr>PowerPoint Presentation</vt:lpstr>
      <vt:lpstr>Tôi là hạt nhỏ. Muốn trở thành cây Bé phải làm gì?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Trò chơi  Ai xếp đúng</vt:lpstr>
      <vt:lpstr>Cô sẽ chia cả lớp thành 2 nhóm, mỗi nhóm sẽ có 6 hình và 6 mũi tên như bên dưới. Nhiệm vụ của các con là dùng 6 hình và 6 mũi tên &amp; kiến thức các con vừa học hôm nay để xếp thành quá trình phát triển của cây, trong thời gian là một bài hát.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STD_THU</dc:creator>
  <cp:lastModifiedBy>STD</cp:lastModifiedBy>
  <cp:revision>6</cp:revision>
  <dcterms:created xsi:type="dcterms:W3CDTF">2024-01-09T01:51:26Z</dcterms:created>
  <dcterms:modified xsi:type="dcterms:W3CDTF">2025-05-10T11:11:25Z</dcterms:modified>
</cp:coreProperties>
</file>