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0" r:id="rId3"/>
    <p:sldId id="436" r:id="rId4"/>
    <p:sldId id="408" r:id="rId5"/>
    <p:sldId id="438" r:id="rId6"/>
    <p:sldId id="440" r:id="rId7"/>
    <p:sldId id="442" r:id="rId8"/>
    <p:sldId id="444" r:id="rId9"/>
    <p:sldId id="446" r:id="rId10"/>
    <p:sldId id="448" r:id="rId11"/>
    <p:sldId id="410" r:id="rId12"/>
    <p:sldId id="437" r:id="rId13"/>
    <p:sldId id="449" r:id="rId14"/>
    <p:sldId id="411" r:id="rId15"/>
    <p:sldId id="414" r:id="rId16"/>
    <p:sldId id="416" r:id="rId17"/>
    <p:sldId id="418" r:id="rId18"/>
    <p:sldId id="420" r:id="rId19"/>
    <p:sldId id="423" r:id="rId20"/>
    <p:sldId id="424" r:id="rId21"/>
    <p:sldId id="427" r:id="rId22"/>
    <p:sldId id="450" r:id="rId23"/>
    <p:sldId id="452" r:id="rId24"/>
    <p:sldId id="429" r:id="rId25"/>
    <p:sldId id="453" r:id="rId26"/>
    <p:sldId id="431" r:id="rId27"/>
    <p:sldId id="434" r:id="rId28"/>
    <p:sldId id="406"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7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EC44D-EAF3-4D9A-B6DF-37A507E0271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BF869BD-3E9E-4652-BD8A-0BBB8A46B96E}">
      <dgm:prSet phldrT="[Text]" custT="1"/>
      <dgm:spPr/>
      <dgm:t>
        <a:bodyPr/>
        <a:lstStyle/>
        <a:p>
          <a:r>
            <a:rPr lang="pt-BR" sz="2400" b="1" dirty="0">
              <a:solidFill>
                <a:srgbClr val="002060"/>
              </a:solidFill>
              <a:latin typeface="Arial" panose="020B0604020202020204" pitchFamily="34" charset="0"/>
              <a:cs typeface="Arial" panose="020B0604020202020204" pitchFamily="34" charset="0"/>
            </a:rPr>
            <a:t>Trình</a:t>
          </a:r>
          <a:br>
            <a:rPr lang="pt-BR" sz="2400" b="1" dirty="0">
              <a:solidFill>
                <a:srgbClr val="002060"/>
              </a:solidFill>
              <a:latin typeface="Arial" panose="020B0604020202020204" pitchFamily="34" charset="0"/>
              <a:cs typeface="Arial" panose="020B0604020202020204" pitchFamily="34" charset="0"/>
            </a:rPr>
          </a:br>
          <a:r>
            <a:rPr lang="pt-BR" sz="2400" b="1" dirty="0">
              <a:solidFill>
                <a:srgbClr val="002060"/>
              </a:solidFill>
              <a:latin typeface="Arial" panose="020B0604020202020204" pitchFamily="34" charset="0"/>
              <a:cs typeface="Arial" panose="020B0604020202020204" pitchFamily="34" charset="0"/>
            </a:rPr>
            <a:t>Quốc hội cho ý kiến tại kỳ họp thứ 7</a:t>
          </a:r>
          <a:endParaRPr lang="en-US" sz="2400" b="1" dirty="0">
            <a:solidFill>
              <a:srgbClr val="002060"/>
            </a:solidFill>
            <a:latin typeface="Arial" panose="020B0604020202020204" pitchFamily="34" charset="0"/>
            <a:cs typeface="Arial" panose="020B0604020202020204" pitchFamily="34" charset="0"/>
          </a:endParaRPr>
        </a:p>
      </dgm:t>
    </dgm:pt>
    <dgm:pt modelId="{1B199113-FD4A-4CF9-A405-518B3EDC8EE0}" type="parTrans" cxnId="{5C3EA3B6-EF3F-45B6-AA76-9A61A638355D}">
      <dgm:prSet/>
      <dgm:spPr/>
      <dgm:t>
        <a:bodyPr/>
        <a:lstStyle/>
        <a:p>
          <a:endParaRPr lang="en-US"/>
        </a:p>
      </dgm:t>
    </dgm:pt>
    <dgm:pt modelId="{5118EAFF-11A8-4190-8BE6-9548BB8A87A4}" type="sibTrans" cxnId="{5C3EA3B6-EF3F-45B6-AA76-9A61A638355D}">
      <dgm:prSet/>
      <dgm:spPr/>
      <dgm:t>
        <a:bodyPr/>
        <a:lstStyle/>
        <a:p>
          <a:endParaRPr lang="en-US"/>
        </a:p>
      </dgm:t>
    </dgm:pt>
    <dgm:pt modelId="{CD7B0551-2929-4FE4-A7D5-A8247F386FC9}">
      <dgm:prSet phldrT="[Text]" custT="1"/>
      <dgm:spPr>
        <a:solidFill>
          <a:srgbClr val="FFFF00">
            <a:alpha val="90000"/>
          </a:srgbClr>
        </a:solidFill>
      </dgm:spPr>
      <dgm:t>
        <a:bodyPr/>
        <a:lstStyle/>
        <a:p>
          <a:r>
            <a:rPr lang="en-US" sz="2400" b="1" dirty="0" err="1">
              <a:solidFill>
                <a:srgbClr val="002060"/>
              </a:solidFill>
              <a:latin typeface="Arial" panose="020B0604020202020204" pitchFamily="34" charset="0"/>
              <a:cs typeface="Arial" panose="020B0604020202020204" pitchFamily="34" charset="0"/>
            </a:rPr>
            <a:t>Trình</a:t>
          </a:r>
          <a:r>
            <a:rPr lang="en-US" sz="2400" b="1" dirty="0">
              <a:solidFill>
                <a:srgbClr val="002060"/>
              </a:solidFill>
              <a:latin typeface="Arial" panose="020B0604020202020204" pitchFamily="34" charset="0"/>
              <a:cs typeface="Arial" panose="020B0604020202020204" pitchFamily="34" charset="0"/>
            </a:rPr>
            <a:t/>
          </a:r>
          <a:br>
            <a:rPr lang="en-US" sz="2400" b="1" dirty="0">
              <a:solidFill>
                <a:srgbClr val="002060"/>
              </a:solidFill>
              <a:latin typeface="Arial" panose="020B0604020202020204" pitchFamily="34" charset="0"/>
              <a:cs typeface="Arial" panose="020B0604020202020204" pitchFamily="34" charset="0"/>
            </a:rPr>
          </a:br>
          <a:r>
            <a:rPr lang="en-US" sz="2400" b="1" dirty="0" err="1">
              <a:solidFill>
                <a:srgbClr val="002060"/>
              </a:solidFill>
              <a:latin typeface="Arial" panose="020B0604020202020204" pitchFamily="34" charset="0"/>
              <a:cs typeface="Arial" panose="020B0604020202020204" pitchFamily="34" charset="0"/>
            </a:rPr>
            <a:t>Quốc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hội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thông</a:t>
          </a:r>
          <a:r>
            <a:rPr lang="en-US" sz="2400" b="1" dirty="0">
              <a:solidFill>
                <a:srgbClr val="002060"/>
              </a:solidFill>
              <a:latin typeface="Arial" panose="020B0604020202020204" pitchFamily="34" charset="0"/>
              <a:cs typeface="Arial" panose="020B0604020202020204" pitchFamily="34" charset="0"/>
            </a:rPr>
            <a:t> qua </a:t>
          </a:r>
          <a:r>
            <a:rPr lang="en-US" sz="2400" b="1" dirty="0" err="1">
              <a:solidFill>
                <a:srgbClr val="002060"/>
              </a:solidFill>
              <a:latin typeface="Arial" panose="020B0604020202020204" pitchFamily="34" charset="0"/>
              <a:cs typeface="Arial" panose="020B0604020202020204" pitchFamily="34" charset="0"/>
            </a:rPr>
            <a:t>tại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kỳ</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họp</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thứ</a:t>
          </a:r>
          <a:r>
            <a:rPr lang="en-US" sz="2400" b="1" dirty="0">
              <a:solidFill>
                <a:srgbClr val="002060"/>
              </a:solidFill>
              <a:latin typeface="Arial" panose="020B0604020202020204" pitchFamily="34" charset="0"/>
              <a:cs typeface="Arial" panose="020B0604020202020204" pitchFamily="34" charset="0"/>
            </a:rPr>
            <a:t> 8</a:t>
          </a:r>
        </a:p>
      </dgm:t>
    </dgm:pt>
    <dgm:pt modelId="{EA46607B-8BB7-4C4F-A36F-D29BAFC53B5C}" type="parTrans" cxnId="{63FC177B-71D7-49A7-9C11-D78C66FAED7D}">
      <dgm:prSet/>
      <dgm:spPr/>
      <dgm:t>
        <a:bodyPr/>
        <a:lstStyle/>
        <a:p>
          <a:endParaRPr lang="en-US"/>
        </a:p>
      </dgm:t>
    </dgm:pt>
    <dgm:pt modelId="{030BF279-AAC1-495B-A4F3-01181FCC55C5}" type="sibTrans" cxnId="{63FC177B-71D7-49A7-9C11-D78C66FAED7D}">
      <dgm:prSet/>
      <dgm:spPr/>
      <dgm:t>
        <a:bodyPr/>
        <a:lstStyle/>
        <a:p>
          <a:endParaRPr lang="en-US"/>
        </a:p>
      </dgm:t>
    </dgm:pt>
    <dgm:pt modelId="{FC65F0DB-4694-43FF-A8DB-DE7A713D7CA7}" type="pres">
      <dgm:prSet presAssocID="{94CEC44D-EAF3-4D9A-B6DF-37A507E02718}" presName="Name0" presStyleCnt="0">
        <dgm:presLayoutVars>
          <dgm:chMax val="11"/>
          <dgm:chPref val="11"/>
          <dgm:dir/>
          <dgm:resizeHandles/>
        </dgm:presLayoutVars>
      </dgm:prSet>
      <dgm:spPr/>
      <dgm:t>
        <a:bodyPr/>
        <a:lstStyle/>
        <a:p>
          <a:endParaRPr lang="en-US"/>
        </a:p>
      </dgm:t>
    </dgm:pt>
    <dgm:pt modelId="{26F4639B-0ADE-4496-8C54-E048CA1B5C84}" type="pres">
      <dgm:prSet presAssocID="{CD7B0551-2929-4FE4-A7D5-A8247F386FC9}" presName="Accent2" presStyleCnt="0"/>
      <dgm:spPr/>
    </dgm:pt>
    <dgm:pt modelId="{7067CB10-1ED9-479F-89DF-0310D92600F2}" type="pres">
      <dgm:prSet presAssocID="{CD7B0551-2929-4FE4-A7D5-A8247F386FC9}" presName="Accent" presStyleLbl="node1" presStyleIdx="0" presStyleCnt="2"/>
      <dgm:spPr/>
    </dgm:pt>
    <dgm:pt modelId="{656683EE-463C-4713-B883-94EFC5EC0F5E}" type="pres">
      <dgm:prSet presAssocID="{CD7B0551-2929-4FE4-A7D5-A8247F386FC9}" presName="ParentBackground2" presStyleCnt="0"/>
      <dgm:spPr/>
    </dgm:pt>
    <dgm:pt modelId="{EE1033E5-2D9B-46DD-B2E5-937640B1D4EB}" type="pres">
      <dgm:prSet presAssocID="{CD7B0551-2929-4FE4-A7D5-A8247F386FC9}" presName="ParentBackground" presStyleLbl="fgAcc1" presStyleIdx="0" presStyleCnt="2"/>
      <dgm:spPr/>
      <dgm:t>
        <a:bodyPr/>
        <a:lstStyle/>
        <a:p>
          <a:endParaRPr lang="en-US"/>
        </a:p>
      </dgm:t>
    </dgm:pt>
    <dgm:pt modelId="{12DCC9EB-1A33-41E7-8344-9407DC09E6B1}" type="pres">
      <dgm:prSet presAssocID="{CD7B0551-2929-4FE4-A7D5-A8247F386FC9}" presName="Parent2" presStyleLbl="revTx" presStyleIdx="0" presStyleCnt="0">
        <dgm:presLayoutVars>
          <dgm:chMax val="1"/>
          <dgm:chPref val="1"/>
          <dgm:bulletEnabled val="1"/>
        </dgm:presLayoutVars>
      </dgm:prSet>
      <dgm:spPr/>
      <dgm:t>
        <a:bodyPr/>
        <a:lstStyle/>
        <a:p>
          <a:endParaRPr lang="en-US"/>
        </a:p>
      </dgm:t>
    </dgm:pt>
    <dgm:pt modelId="{FE8FDDD4-626D-4FA9-9383-B25F8D5F5CA5}" type="pres">
      <dgm:prSet presAssocID="{0BF869BD-3E9E-4652-BD8A-0BBB8A46B96E}" presName="Accent1" presStyleCnt="0"/>
      <dgm:spPr/>
    </dgm:pt>
    <dgm:pt modelId="{3C6E5638-F618-4202-955A-2C043D7B7FBF}" type="pres">
      <dgm:prSet presAssocID="{0BF869BD-3E9E-4652-BD8A-0BBB8A46B96E}" presName="Accent" presStyleLbl="node1" presStyleIdx="1" presStyleCnt="2"/>
      <dgm:spPr/>
    </dgm:pt>
    <dgm:pt modelId="{D6B6E72E-B3B6-4850-903C-F91CEC63206B}" type="pres">
      <dgm:prSet presAssocID="{0BF869BD-3E9E-4652-BD8A-0BBB8A46B96E}" presName="ParentBackground1" presStyleCnt="0"/>
      <dgm:spPr/>
    </dgm:pt>
    <dgm:pt modelId="{0B5BEE33-3B0D-4FC1-A028-01CC9AD5CB85}" type="pres">
      <dgm:prSet presAssocID="{0BF869BD-3E9E-4652-BD8A-0BBB8A46B96E}" presName="ParentBackground" presStyleLbl="fgAcc1" presStyleIdx="1" presStyleCnt="2" custLinFactNeighborY="-461"/>
      <dgm:spPr/>
      <dgm:t>
        <a:bodyPr/>
        <a:lstStyle/>
        <a:p>
          <a:endParaRPr lang="en-US"/>
        </a:p>
      </dgm:t>
    </dgm:pt>
    <dgm:pt modelId="{59D1B849-A140-4C87-8443-CCF347BAAB7B}" type="pres">
      <dgm:prSet presAssocID="{0BF869BD-3E9E-4652-BD8A-0BBB8A46B96E}" presName="Parent1" presStyleLbl="revTx" presStyleIdx="0" presStyleCnt="0">
        <dgm:presLayoutVars>
          <dgm:chMax val="1"/>
          <dgm:chPref val="1"/>
          <dgm:bulletEnabled val="1"/>
        </dgm:presLayoutVars>
      </dgm:prSet>
      <dgm:spPr/>
      <dgm:t>
        <a:bodyPr/>
        <a:lstStyle/>
        <a:p>
          <a:endParaRPr lang="en-US"/>
        </a:p>
      </dgm:t>
    </dgm:pt>
  </dgm:ptLst>
  <dgm:cxnLst>
    <dgm:cxn modelId="{790EB9A5-F98F-400A-BBAA-AEADF0F35C0D}" type="presOf" srcId="{0BF869BD-3E9E-4652-BD8A-0BBB8A46B96E}" destId="{0B5BEE33-3B0D-4FC1-A028-01CC9AD5CB85}" srcOrd="0" destOrd="0" presId="urn:microsoft.com/office/officeart/2011/layout/CircleProcess"/>
    <dgm:cxn modelId="{80D8519D-AFCE-49A7-9AF6-EBB526B8010E}" type="presOf" srcId="{CD7B0551-2929-4FE4-A7D5-A8247F386FC9}" destId="{EE1033E5-2D9B-46DD-B2E5-937640B1D4EB}" srcOrd="0" destOrd="0" presId="urn:microsoft.com/office/officeart/2011/layout/CircleProcess"/>
    <dgm:cxn modelId="{5C3EA3B6-EF3F-45B6-AA76-9A61A638355D}" srcId="{94CEC44D-EAF3-4D9A-B6DF-37A507E02718}" destId="{0BF869BD-3E9E-4652-BD8A-0BBB8A46B96E}" srcOrd="0" destOrd="0" parTransId="{1B199113-FD4A-4CF9-A405-518B3EDC8EE0}" sibTransId="{5118EAFF-11A8-4190-8BE6-9548BB8A87A4}"/>
    <dgm:cxn modelId="{706DBED3-5C50-47C0-BF58-2353E9BC7877}" type="presOf" srcId="{0BF869BD-3E9E-4652-BD8A-0BBB8A46B96E}" destId="{59D1B849-A140-4C87-8443-CCF347BAAB7B}" srcOrd="1" destOrd="0" presId="urn:microsoft.com/office/officeart/2011/layout/CircleProcess"/>
    <dgm:cxn modelId="{B77D5AE5-96FE-4DAC-A374-0CC367F1551D}" type="presOf" srcId="{94CEC44D-EAF3-4D9A-B6DF-37A507E02718}" destId="{FC65F0DB-4694-43FF-A8DB-DE7A713D7CA7}" srcOrd="0" destOrd="0" presId="urn:microsoft.com/office/officeart/2011/layout/CircleProcess"/>
    <dgm:cxn modelId="{73376C02-EBAA-4018-BF5F-861333616B18}" type="presOf" srcId="{CD7B0551-2929-4FE4-A7D5-A8247F386FC9}" destId="{12DCC9EB-1A33-41E7-8344-9407DC09E6B1}" srcOrd="1" destOrd="0" presId="urn:microsoft.com/office/officeart/2011/layout/CircleProcess"/>
    <dgm:cxn modelId="{63FC177B-71D7-49A7-9C11-D78C66FAED7D}" srcId="{94CEC44D-EAF3-4D9A-B6DF-37A507E02718}" destId="{CD7B0551-2929-4FE4-A7D5-A8247F386FC9}" srcOrd="1" destOrd="0" parTransId="{EA46607B-8BB7-4C4F-A36F-D29BAFC53B5C}" sibTransId="{030BF279-AAC1-495B-A4F3-01181FCC55C5}"/>
    <dgm:cxn modelId="{A63FA69C-DEB2-4C7F-8558-AA0CC062D445}" type="presParOf" srcId="{FC65F0DB-4694-43FF-A8DB-DE7A713D7CA7}" destId="{26F4639B-0ADE-4496-8C54-E048CA1B5C84}" srcOrd="0" destOrd="0" presId="urn:microsoft.com/office/officeart/2011/layout/CircleProcess"/>
    <dgm:cxn modelId="{2F7F11DF-F3C4-4AD4-9DD0-2200664A5ABC}" type="presParOf" srcId="{26F4639B-0ADE-4496-8C54-E048CA1B5C84}" destId="{7067CB10-1ED9-479F-89DF-0310D92600F2}" srcOrd="0" destOrd="0" presId="urn:microsoft.com/office/officeart/2011/layout/CircleProcess"/>
    <dgm:cxn modelId="{13599A99-9ACE-4D41-8B42-97D512064948}" type="presParOf" srcId="{FC65F0DB-4694-43FF-A8DB-DE7A713D7CA7}" destId="{656683EE-463C-4713-B883-94EFC5EC0F5E}" srcOrd="1" destOrd="0" presId="urn:microsoft.com/office/officeart/2011/layout/CircleProcess"/>
    <dgm:cxn modelId="{281C26EA-5D7F-4235-896B-38A1D9B12C29}" type="presParOf" srcId="{656683EE-463C-4713-B883-94EFC5EC0F5E}" destId="{EE1033E5-2D9B-46DD-B2E5-937640B1D4EB}" srcOrd="0" destOrd="0" presId="urn:microsoft.com/office/officeart/2011/layout/CircleProcess"/>
    <dgm:cxn modelId="{27C1D090-05CB-4DF7-BBC5-0F49FE83EDE7}" type="presParOf" srcId="{FC65F0DB-4694-43FF-A8DB-DE7A713D7CA7}" destId="{12DCC9EB-1A33-41E7-8344-9407DC09E6B1}" srcOrd="2" destOrd="0" presId="urn:microsoft.com/office/officeart/2011/layout/CircleProcess"/>
    <dgm:cxn modelId="{C5ED541E-046E-4A2D-8183-ABFBC9BA19B0}" type="presParOf" srcId="{FC65F0DB-4694-43FF-A8DB-DE7A713D7CA7}" destId="{FE8FDDD4-626D-4FA9-9383-B25F8D5F5CA5}" srcOrd="3" destOrd="0" presId="urn:microsoft.com/office/officeart/2011/layout/CircleProcess"/>
    <dgm:cxn modelId="{7259E49F-4E69-44EA-BB50-D33E2BF9868C}" type="presParOf" srcId="{FE8FDDD4-626D-4FA9-9383-B25F8D5F5CA5}" destId="{3C6E5638-F618-4202-955A-2C043D7B7FBF}" srcOrd="0" destOrd="0" presId="urn:microsoft.com/office/officeart/2011/layout/CircleProcess"/>
    <dgm:cxn modelId="{64FEE8F0-86F8-46A2-93AB-30DDA9293D4A}" type="presParOf" srcId="{FC65F0DB-4694-43FF-A8DB-DE7A713D7CA7}" destId="{D6B6E72E-B3B6-4850-903C-F91CEC63206B}" srcOrd="4" destOrd="0" presId="urn:microsoft.com/office/officeart/2011/layout/CircleProcess"/>
    <dgm:cxn modelId="{3DFA8E41-811D-4F1B-9557-837C58D00B4B}" type="presParOf" srcId="{D6B6E72E-B3B6-4850-903C-F91CEC63206B}" destId="{0B5BEE33-3B0D-4FC1-A028-01CC9AD5CB85}" srcOrd="0" destOrd="0" presId="urn:microsoft.com/office/officeart/2011/layout/CircleProcess"/>
    <dgm:cxn modelId="{5DF92ADF-63B1-4DD4-87ED-71F2110F357E}" type="presParOf" srcId="{FC65F0DB-4694-43FF-A8DB-DE7A713D7CA7}" destId="{59D1B849-A140-4C87-8443-CCF347BAAB7B}"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94A22-C6B7-4D95-8665-0ADC8C569CE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AFD4D76-AF28-432B-A505-7F21BCDB98AA}">
      <dgm:prSet custT="1"/>
      <dgm:spPr>
        <a:solidFill>
          <a:srgbClr val="002060"/>
        </a:solidFill>
      </dgm:spPr>
      <dgm:t>
        <a:bodyPr/>
        <a:lstStyle/>
        <a:p>
          <a:pPr algn="just"/>
          <a:r>
            <a:rPr lang="vi-VN" sz="1600" dirty="0"/>
            <a:t>Đối tượng, phạm vi điều chỉnh còn hẹp so với sự phát triển nhanh, đa dạng của lực lượng lao động và yêu cầu nâng cao hiệu quả hoạt động công đoàn.</a:t>
          </a:r>
          <a:endParaRPr lang="en-US" sz="1600" dirty="0"/>
        </a:p>
      </dgm:t>
    </dgm:pt>
    <dgm:pt modelId="{5E152B08-68A3-47D1-A3C0-F946228486C0}" type="parTrans" cxnId="{B5CADBD9-617A-4ECF-A713-B632FEE68A26}">
      <dgm:prSet/>
      <dgm:spPr/>
      <dgm:t>
        <a:bodyPr/>
        <a:lstStyle/>
        <a:p>
          <a:endParaRPr lang="en-US"/>
        </a:p>
      </dgm:t>
    </dgm:pt>
    <dgm:pt modelId="{987231C7-1940-4A32-9F35-74A63F558FD2}" type="sibTrans" cxnId="{B5CADBD9-617A-4ECF-A713-B632FEE68A26}">
      <dgm:prSet/>
      <dgm:spPr/>
      <dgm:t>
        <a:bodyPr/>
        <a:lstStyle/>
        <a:p>
          <a:endParaRPr lang="en-US" sz="1600"/>
        </a:p>
      </dgm:t>
    </dgm:pt>
    <dgm:pt modelId="{E15B4852-B4E2-4497-A7E6-201159E6AE7D}">
      <dgm:prSet custT="1"/>
      <dgm:spPr>
        <a:solidFill>
          <a:srgbClr val="002060"/>
        </a:solidFill>
      </dgm:spPr>
      <dgm:t>
        <a:bodyPr/>
        <a:lstStyle/>
        <a:p>
          <a:pPr algn="just"/>
          <a:r>
            <a:rPr lang="vi-VN" sz="1600" dirty="0"/>
            <a:t>Hệ thống tổ chức, việc phân công, phân cấp, phân quyền giữa cấp ủy địa phương với tổ chức Công đoàn về công tác tổ chức, cán bộ còn bất cập, chưa phù hợp với thực tiễn.</a:t>
          </a:r>
          <a:endParaRPr lang="en-US" sz="1600" dirty="0"/>
        </a:p>
      </dgm:t>
    </dgm:pt>
    <dgm:pt modelId="{328CB53D-B94E-4B4A-B37E-F774B9C9A1C2}" type="parTrans" cxnId="{3D77D597-7437-4AEC-91C6-9B9B0DB234FA}">
      <dgm:prSet/>
      <dgm:spPr/>
      <dgm:t>
        <a:bodyPr/>
        <a:lstStyle/>
        <a:p>
          <a:endParaRPr lang="en-US"/>
        </a:p>
      </dgm:t>
    </dgm:pt>
    <dgm:pt modelId="{D47B3754-3D3D-4985-8BF4-61FA46E2C088}" type="sibTrans" cxnId="{3D77D597-7437-4AEC-91C6-9B9B0DB234FA}">
      <dgm:prSet/>
      <dgm:spPr/>
      <dgm:t>
        <a:bodyPr/>
        <a:lstStyle/>
        <a:p>
          <a:endParaRPr lang="en-US"/>
        </a:p>
      </dgm:t>
    </dgm:pt>
    <dgm:pt modelId="{2BD58208-7628-4BB9-B2E5-55F198B59946}">
      <dgm:prSet custT="1"/>
      <dgm:spPr>
        <a:solidFill>
          <a:srgbClr val="002060"/>
        </a:solidFill>
      </dgm:spPr>
      <dgm:t>
        <a:bodyPr/>
        <a:lstStyle/>
        <a:p>
          <a:pPr algn="just"/>
          <a:r>
            <a:rPr lang="vi-VN" sz="1600" dirty="0"/>
            <a:t>Chưa có cơ chế tuyển dụng cán bộ công đoàn trưởng thành từ phong trào công nhân và từ công đoàn cơ sở.</a:t>
          </a:r>
          <a:endParaRPr lang="en-US" sz="1600" dirty="0"/>
        </a:p>
      </dgm:t>
    </dgm:pt>
    <dgm:pt modelId="{02F89921-4F5D-45B4-89EB-05352736BAE8}" type="parTrans" cxnId="{DD2C1E57-8689-4BA5-816E-ED5B0ECD9309}">
      <dgm:prSet/>
      <dgm:spPr/>
      <dgm:t>
        <a:bodyPr/>
        <a:lstStyle/>
        <a:p>
          <a:endParaRPr lang="en-US"/>
        </a:p>
      </dgm:t>
    </dgm:pt>
    <dgm:pt modelId="{E1888480-7D38-4E33-BF9F-D0F09CA3C693}" type="sibTrans" cxnId="{DD2C1E57-8689-4BA5-816E-ED5B0ECD9309}">
      <dgm:prSet/>
      <dgm:spPr/>
      <dgm:t>
        <a:bodyPr/>
        <a:lstStyle/>
        <a:p>
          <a:endParaRPr lang="en-US"/>
        </a:p>
      </dgm:t>
    </dgm:pt>
    <dgm:pt modelId="{9800299B-5D7C-4EA2-9AB4-F0E68C0DDBEC}">
      <dgm:prSet custT="1"/>
      <dgm:spPr>
        <a:solidFill>
          <a:srgbClr val="002060"/>
        </a:solidFill>
      </dgm:spPr>
      <dgm:t>
        <a:bodyPr/>
        <a:lstStyle/>
        <a:p>
          <a:pPr algn="just"/>
          <a:r>
            <a:rPr lang="vi-VN" sz="1600" dirty="0"/>
            <a:t>Một số quy định về tài chính công đoàn còn chung chung, chưa rõ cơ chế giám sát và việc thực hiện công khai, minh bạch, chưa có quy định về tài chính của tổ chức của</a:t>
          </a:r>
          <a:r>
            <a:rPr lang="vi-VN" sz="1600" dirty="0">
              <a:latin typeface="+mn-lt"/>
            </a:rPr>
            <a:t> </a:t>
          </a:r>
          <a:r>
            <a:rPr lang="en-US" sz="1600" dirty="0">
              <a:latin typeface="Arial" panose="020B0604020202020204" pitchFamily="34" charset="0"/>
              <a:cs typeface="Arial" panose="020B0604020202020204" pitchFamily="34" charset="0"/>
            </a:rPr>
            <a:t>NLĐ</a:t>
          </a:r>
          <a:r>
            <a:rPr lang="en-US" sz="1600" dirty="0">
              <a:latin typeface="+mn-lt"/>
            </a:rPr>
            <a:t> </a:t>
          </a:r>
          <a:r>
            <a:rPr lang="vi-VN" sz="1600" dirty="0"/>
            <a:t>tại doanh nghiệp trong bối cảnh tổ chức này được pháp luật quy định cho phép ra đời.</a:t>
          </a:r>
          <a:endParaRPr lang="en-US" sz="1600" dirty="0"/>
        </a:p>
      </dgm:t>
    </dgm:pt>
    <dgm:pt modelId="{8911C16E-48A1-44CF-A286-CF93D7BE59FD}" type="parTrans" cxnId="{8B46E58C-B6A2-41B5-8C5E-9EC0930DBB20}">
      <dgm:prSet/>
      <dgm:spPr/>
      <dgm:t>
        <a:bodyPr/>
        <a:lstStyle/>
        <a:p>
          <a:endParaRPr lang="en-US"/>
        </a:p>
      </dgm:t>
    </dgm:pt>
    <dgm:pt modelId="{F2FC32F0-C558-46A4-A02C-AE3F168B1361}" type="sibTrans" cxnId="{8B46E58C-B6A2-41B5-8C5E-9EC0930DBB20}">
      <dgm:prSet/>
      <dgm:spPr/>
      <dgm:t>
        <a:bodyPr/>
        <a:lstStyle/>
        <a:p>
          <a:endParaRPr lang="en-US"/>
        </a:p>
      </dgm:t>
    </dgm:pt>
    <dgm:pt modelId="{00FC7270-B0D3-4A12-A257-7B9FDCD88F9B}">
      <dgm:prSet custT="1"/>
      <dgm:spPr>
        <a:solidFill>
          <a:srgbClr val="002060"/>
        </a:solidFill>
      </dgm:spPr>
      <dgm:t>
        <a:bodyPr/>
        <a:lstStyle/>
        <a:p>
          <a:pPr algn="just"/>
          <a:r>
            <a:rPr lang="vi-VN" sz="1600" dirty="0"/>
            <a:t>Cơ chế bảo đảm thực thi quyền công đoàn cũng như cơ chế bảo vệ cán bộ công đoàn chưa đầy đủ và cụ thể, tính khả thi không cao. </a:t>
          </a:r>
          <a:endParaRPr lang="en-US" sz="1600" dirty="0"/>
        </a:p>
      </dgm:t>
    </dgm:pt>
    <dgm:pt modelId="{D519F6F9-4B22-4FC6-9619-24BF49B335E4}" type="parTrans" cxnId="{AE8DDC1C-58E5-4677-A3FE-7F817BC463D2}">
      <dgm:prSet/>
      <dgm:spPr/>
      <dgm:t>
        <a:bodyPr/>
        <a:lstStyle/>
        <a:p>
          <a:endParaRPr lang="en-US"/>
        </a:p>
      </dgm:t>
    </dgm:pt>
    <dgm:pt modelId="{BB24ACB2-F1BD-4115-8FA7-49ACCB849C8F}" type="sibTrans" cxnId="{AE8DDC1C-58E5-4677-A3FE-7F817BC463D2}">
      <dgm:prSet/>
      <dgm:spPr/>
      <dgm:t>
        <a:bodyPr/>
        <a:lstStyle/>
        <a:p>
          <a:endParaRPr lang="en-US"/>
        </a:p>
      </dgm:t>
    </dgm:pt>
    <dgm:pt modelId="{944F5E4D-49D7-49BF-9F3E-D8DBFFF01704}" type="pres">
      <dgm:prSet presAssocID="{1EE94A22-C6B7-4D95-8665-0ADC8C569CE1}" presName="Name0" presStyleCnt="0">
        <dgm:presLayoutVars>
          <dgm:chMax val="7"/>
          <dgm:chPref val="7"/>
          <dgm:dir/>
        </dgm:presLayoutVars>
      </dgm:prSet>
      <dgm:spPr/>
      <dgm:t>
        <a:bodyPr/>
        <a:lstStyle/>
        <a:p>
          <a:endParaRPr lang="en-US"/>
        </a:p>
      </dgm:t>
    </dgm:pt>
    <dgm:pt modelId="{F1AC4928-6044-4DDD-B92D-C70FEB6F798B}" type="pres">
      <dgm:prSet presAssocID="{1EE94A22-C6B7-4D95-8665-0ADC8C569CE1}" presName="Name1" presStyleCnt="0"/>
      <dgm:spPr/>
    </dgm:pt>
    <dgm:pt modelId="{84BE8BC1-C9DF-4614-9880-6833188D2B7B}" type="pres">
      <dgm:prSet presAssocID="{1EE94A22-C6B7-4D95-8665-0ADC8C569CE1}" presName="cycle" presStyleCnt="0"/>
      <dgm:spPr/>
    </dgm:pt>
    <dgm:pt modelId="{3F4D06FD-1C54-42D3-9149-A974917CC980}" type="pres">
      <dgm:prSet presAssocID="{1EE94A22-C6B7-4D95-8665-0ADC8C569CE1}" presName="srcNode" presStyleLbl="node1" presStyleIdx="0" presStyleCnt="5"/>
      <dgm:spPr/>
    </dgm:pt>
    <dgm:pt modelId="{B6E1A71A-B4F0-4204-B9D0-C77E3CF022A2}" type="pres">
      <dgm:prSet presAssocID="{1EE94A22-C6B7-4D95-8665-0ADC8C569CE1}" presName="conn" presStyleLbl="parChTrans1D2" presStyleIdx="0" presStyleCnt="1"/>
      <dgm:spPr/>
      <dgm:t>
        <a:bodyPr/>
        <a:lstStyle/>
        <a:p>
          <a:endParaRPr lang="en-US"/>
        </a:p>
      </dgm:t>
    </dgm:pt>
    <dgm:pt modelId="{7AF523FF-3A51-4FAE-91A7-6A1FC40C5E1C}" type="pres">
      <dgm:prSet presAssocID="{1EE94A22-C6B7-4D95-8665-0ADC8C569CE1}" presName="extraNode" presStyleLbl="node1" presStyleIdx="0" presStyleCnt="5"/>
      <dgm:spPr/>
    </dgm:pt>
    <dgm:pt modelId="{6F010A1F-BF17-4887-A96C-3CFF42D0BA20}" type="pres">
      <dgm:prSet presAssocID="{1EE94A22-C6B7-4D95-8665-0ADC8C569CE1}" presName="dstNode" presStyleLbl="node1" presStyleIdx="0" presStyleCnt="5"/>
      <dgm:spPr/>
    </dgm:pt>
    <dgm:pt modelId="{7DC9974A-B4B3-4454-87AD-EE31A454F723}" type="pres">
      <dgm:prSet presAssocID="{5AFD4D76-AF28-432B-A505-7F21BCDB98AA}" presName="text_1" presStyleLbl="node1" presStyleIdx="0" presStyleCnt="5" custScaleY="117408">
        <dgm:presLayoutVars>
          <dgm:bulletEnabled val="1"/>
        </dgm:presLayoutVars>
      </dgm:prSet>
      <dgm:spPr/>
      <dgm:t>
        <a:bodyPr/>
        <a:lstStyle/>
        <a:p>
          <a:endParaRPr lang="en-US"/>
        </a:p>
      </dgm:t>
    </dgm:pt>
    <dgm:pt modelId="{1A4A979F-425A-4F65-8023-8A6EFB7FB569}" type="pres">
      <dgm:prSet presAssocID="{5AFD4D76-AF28-432B-A505-7F21BCDB98AA}" presName="accent_1" presStyleCnt="0"/>
      <dgm:spPr/>
    </dgm:pt>
    <dgm:pt modelId="{88129861-A2D3-4BDE-9573-7C21CBBEB514}" type="pres">
      <dgm:prSet presAssocID="{5AFD4D76-AF28-432B-A505-7F21BCDB98AA}" presName="accentRepeatNode" presStyleLbl="solidFgAcc1" presStyleIdx="0" presStyleCnt="5"/>
      <dgm:spPr/>
    </dgm:pt>
    <dgm:pt modelId="{27D7EE5B-7993-44A3-98EF-47EC8A5D4946}" type="pres">
      <dgm:prSet presAssocID="{E15B4852-B4E2-4497-A7E6-201159E6AE7D}" presName="text_2" presStyleLbl="node1" presStyleIdx="1" presStyleCnt="5" custScaleY="117408">
        <dgm:presLayoutVars>
          <dgm:bulletEnabled val="1"/>
        </dgm:presLayoutVars>
      </dgm:prSet>
      <dgm:spPr/>
      <dgm:t>
        <a:bodyPr/>
        <a:lstStyle/>
        <a:p>
          <a:endParaRPr lang="en-US"/>
        </a:p>
      </dgm:t>
    </dgm:pt>
    <dgm:pt modelId="{35ED144A-831B-46D4-BAE7-2E3F24A694D7}" type="pres">
      <dgm:prSet presAssocID="{E15B4852-B4E2-4497-A7E6-201159E6AE7D}" presName="accent_2" presStyleCnt="0"/>
      <dgm:spPr/>
    </dgm:pt>
    <dgm:pt modelId="{17B3DF78-B9F0-45FB-B54C-CA109489F044}" type="pres">
      <dgm:prSet presAssocID="{E15B4852-B4E2-4497-A7E6-201159E6AE7D}" presName="accentRepeatNode" presStyleLbl="solidFgAcc1" presStyleIdx="1" presStyleCnt="5"/>
      <dgm:spPr/>
    </dgm:pt>
    <dgm:pt modelId="{03490A53-1DC6-4A3D-B592-F2B1F856A075}" type="pres">
      <dgm:prSet presAssocID="{2BD58208-7628-4BB9-B2E5-55F198B59946}" presName="text_3" presStyleLbl="node1" presStyleIdx="2" presStyleCnt="5" custScaleY="88424" custLinFactNeighborY="-13755">
        <dgm:presLayoutVars>
          <dgm:bulletEnabled val="1"/>
        </dgm:presLayoutVars>
      </dgm:prSet>
      <dgm:spPr/>
      <dgm:t>
        <a:bodyPr/>
        <a:lstStyle/>
        <a:p>
          <a:endParaRPr lang="en-US"/>
        </a:p>
      </dgm:t>
    </dgm:pt>
    <dgm:pt modelId="{988203E7-4971-49A3-9195-86EACCE1131A}" type="pres">
      <dgm:prSet presAssocID="{2BD58208-7628-4BB9-B2E5-55F198B59946}" presName="accent_3" presStyleCnt="0"/>
      <dgm:spPr/>
    </dgm:pt>
    <dgm:pt modelId="{ABEEC51B-5CB4-40B9-977E-AB0FE5CAF8FB}" type="pres">
      <dgm:prSet presAssocID="{2BD58208-7628-4BB9-B2E5-55F198B59946}" presName="accentRepeatNode" presStyleLbl="solidFgAcc1" presStyleIdx="2" presStyleCnt="5" custLinFactNeighborY="-11004"/>
      <dgm:spPr/>
    </dgm:pt>
    <dgm:pt modelId="{29EDBBA9-A378-4FDF-87CF-DC4372B6AF70}" type="pres">
      <dgm:prSet presAssocID="{9800299B-5D7C-4EA2-9AB4-F0E68C0DDBEC}" presName="text_4" presStyleLbl="node1" presStyleIdx="3" presStyleCnt="5" custScaleY="161569">
        <dgm:presLayoutVars>
          <dgm:bulletEnabled val="1"/>
        </dgm:presLayoutVars>
      </dgm:prSet>
      <dgm:spPr/>
      <dgm:t>
        <a:bodyPr/>
        <a:lstStyle/>
        <a:p>
          <a:endParaRPr lang="en-US"/>
        </a:p>
      </dgm:t>
    </dgm:pt>
    <dgm:pt modelId="{950120DC-7391-455A-AA07-2D56A90CB66C}" type="pres">
      <dgm:prSet presAssocID="{9800299B-5D7C-4EA2-9AB4-F0E68C0DDBEC}" presName="accent_4" presStyleCnt="0"/>
      <dgm:spPr/>
    </dgm:pt>
    <dgm:pt modelId="{3F70599B-8B65-4676-9AE1-C2A58C034A9C}" type="pres">
      <dgm:prSet presAssocID="{9800299B-5D7C-4EA2-9AB4-F0E68C0DDBEC}" presName="accentRepeatNode" presStyleLbl="solidFgAcc1" presStyleIdx="3" presStyleCnt="5" custScaleY="100016"/>
      <dgm:spPr/>
    </dgm:pt>
    <dgm:pt modelId="{75239859-0256-40B2-A863-DEE689F3B963}" type="pres">
      <dgm:prSet presAssocID="{00FC7270-B0D3-4A12-A257-7B9FDCD88F9B}" presName="text_5" presStyleLbl="node1" presStyleIdx="4" presStyleCnt="5" custScaleY="117408" custLinFactNeighborY="23580">
        <dgm:presLayoutVars>
          <dgm:bulletEnabled val="1"/>
        </dgm:presLayoutVars>
      </dgm:prSet>
      <dgm:spPr/>
      <dgm:t>
        <a:bodyPr/>
        <a:lstStyle/>
        <a:p>
          <a:endParaRPr lang="en-US"/>
        </a:p>
      </dgm:t>
    </dgm:pt>
    <dgm:pt modelId="{969B684F-7F0F-4278-AE0A-47C975183289}" type="pres">
      <dgm:prSet presAssocID="{00FC7270-B0D3-4A12-A257-7B9FDCD88F9B}" presName="accent_5" presStyleCnt="0"/>
      <dgm:spPr/>
    </dgm:pt>
    <dgm:pt modelId="{099107AA-1083-4228-A181-486D98433B0D}" type="pres">
      <dgm:prSet presAssocID="{00FC7270-B0D3-4A12-A257-7B9FDCD88F9B}" presName="accentRepeatNode" presStyleLbl="solidFgAcc1" presStyleIdx="4" presStyleCnt="5" custLinFactNeighborY="18864"/>
      <dgm:spPr/>
    </dgm:pt>
  </dgm:ptLst>
  <dgm:cxnLst>
    <dgm:cxn modelId="{AE8DDC1C-58E5-4677-A3FE-7F817BC463D2}" srcId="{1EE94A22-C6B7-4D95-8665-0ADC8C569CE1}" destId="{00FC7270-B0D3-4A12-A257-7B9FDCD88F9B}" srcOrd="4" destOrd="0" parTransId="{D519F6F9-4B22-4FC6-9619-24BF49B335E4}" sibTransId="{BB24ACB2-F1BD-4115-8FA7-49ACCB849C8F}"/>
    <dgm:cxn modelId="{8B46E58C-B6A2-41B5-8C5E-9EC0930DBB20}" srcId="{1EE94A22-C6B7-4D95-8665-0ADC8C569CE1}" destId="{9800299B-5D7C-4EA2-9AB4-F0E68C0DDBEC}" srcOrd="3" destOrd="0" parTransId="{8911C16E-48A1-44CF-A286-CF93D7BE59FD}" sibTransId="{F2FC32F0-C558-46A4-A02C-AE3F168B1361}"/>
    <dgm:cxn modelId="{3D77D597-7437-4AEC-91C6-9B9B0DB234FA}" srcId="{1EE94A22-C6B7-4D95-8665-0ADC8C569CE1}" destId="{E15B4852-B4E2-4497-A7E6-201159E6AE7D}" srcOrd="1" destOrd="0" parTransId="{328CB53D-B94E-4B4A-B37E-F774B9C9A1C2}" sibTransId="{D47B3754-3D3D-4985-8BF4-61FA46E2C088}"/>
    <dgm:cxn modelId="{D3F6A742-897E-4C5F-AF39-4F905320C618}" type="presOf" srcId="{987231C7-1940-4A32-9F35-74A63F558FD2}" destId="{B6E1A71A-B4F0-4204-B9D0-C77E3CF022A2}" srcOrd="0" destOrd="0" presId="urn:microsoft.com/office/officeart/2008/layout/VerticalCurvedList"/>
    <dgm:cxn modelId="{345DA45D-4C0E-4188-B37F-A443BC53914F}" type="presOf" srcId="{E15B4852-B4E2-4497-A7E6-201159E6AE7D}" destId="{27D7EE5B-7993-44A3-98EF-47EC8A5D4946}" srcOrd="0" destOrd="0" presId="urn:microsoft.com/office/officeart/2008/layout/VerticalCurvedList"/>
    <dgm:cxn modelId="{EFF563FA-6B4F-4B4B-80D4-64DB9D357152}" type="presOf" srcId="{00FC7270-B0D3-4A12-A257-7B9FDCD88F9B}" destId="{75239859-0256-40B2-A863-DEE689F3B963}" srcOrd="0" destOrd="0" presId="urn:microsoft.com/office/officeart/2008/layout/VerticalCurvedList"/>
    <dgm:cxn modelId="{DD2C1E57-8689-4BA5-816E-ED5B0ECD9309}" srcId="{1EE94A22-C6B7-4D95-8665-0ADC8C569CE1}" destId="{2BD58208-7628-4BB9-B2E5-55F198B59946}" srcOrd="2" destOrd="0" parTransId="{02F89921-4F5D-45B4-89EB-05352736BAE8}" sibTransId="{E1888480-7D38-4E33-BF9F-D0F09CA3C693}"/>
    <dgm:cxn modelId="{F45FAC07-29BE-4EE3-AE79-59FABB4B61F6}" type="presOf" srcId="{2BD58208-7628-4BB9-B2E5-55F198B59946}" destId="{03490A53-1DC6-4A3D-B592-F2B1F856A075}" srcOrd="0" destOrd="0" presId="urn:microsoft.com/office/officeart/2008/layout/VerticalCurvedList"/>
    <dgm:cxn modelId="{D23A6301-992E-4D5B-8B52-D81298FB0420}" type="presOf" srcId="{1EE94A22-C6B7-4D95-8665-0ADC8C569CE1}" destId="{944F5E4D-49D7-49BF-9F3E-D8DBFFF01704}" srcOrd="0" destOrd="0" presId="urn:microsoft.com/office/officeart/2008/layout/VerticalCurvedList"/>
    <dgm:cxn modelId="{5F2D1006-86B9-4371-BB0B-1896009CE38E}" type="presOf" srcId="{9800299B-5D7C-4EA2-9AB4-F0E68C0DDBEC}" destId="{29EDBBA9-A378-4FDF-87CF-DC4372B6AF70}" srcOrd="0" destOrd="0" presId="urn:microsoft.com/office/officeart/2008/layout/VerticalCurvedList"/>
    <dgm:cxn modelId="{C79797A9-47B3-4587-9DF6-8CE3B40932D0}" type="presOf" srcId="{5AFD4D76-AF28-432B-A505-7F21BCDB98AA}" destId="{7DC9974A-B4B3-4454-87AD-EE31A454F723}" srcOrd="0" destOrd="0" presId="urn:microsoft.com/office/officeart/2008/layout/VerticalCurvedList"/>
    <dgm:cxn modelId="{B5CADBD9-617A-4ECF-A713-B632FEE68A26}" srcId="{1EE94A22-C6B7-4D95-8665-0ADC8C569CE1}" destId="{5AFD4D76-AF28-432B-A505-7F21BCDB98AA}" srcOrd="0" destOrd="0" parTransId="{5E152B08-68A3-47D1-A3C0-F946228486C0}" sibTransId="{987231C7-1940-4A32-9F35-74A63F558FD2}"/>
    <dgm:cxn modelId="{87A5C0A8-20F6-4537-BBF0-6151A0EA9400}" type="presParOf" srcId="{944F5E4D-49D7-49BF-9F3E-D8DBFFF01704}" destId="{F1AC4928-6044-4DDD-B92D-C70FEB6F798B}" srcOrd="0" destOrd="0" presId="urn:microsoft.com/office/officeart/2008/layout/VerticalCurvedList"/>
    <dgm:cxn modelId="{75696135-B4BB-4F8F-8BAB-7390DB9AC34F}" type="presParOf" srcId="{F1AC4928-6044-4DDD-B92D-C70FEB6F798B}" destId="{84BE8BC1-C9DF-4614-9880-6833188D2B7B}" srcOrd="0" destOrd="0" presId="urn:microsoft.com/office/officeart/2008/layout/VerticalCurvedList"/>
    <dgm:cxn modelId="{FC3D28FF-F456-4EE7-BF31-B82A1010D941}" type="presParOf" srcId="{84BE8BC1-C9DF-4614-9880-6833188D2B7B}" destId="{3F4D06FD-1C54-42D3-9149-A974917CC980}" srcOrd="0" destOrd="0" presId="urn:microsoft.com/office/officeart/2008/layout/VerticalCurvedList"/>
    <dgm:cxn modelId="{CB1FAAE1-E0AB-45A9-9BFC-9CA07D2421E7}" type="presParOf" srcId="{84BE8BC1-C9DF-4614-9880-6833188D2B7B}" destId="{B6E1A71A-B4F0-4204-B9D0-C77E3CF022A2}" srcOrd="1" destOrd="0" presId="urn:microsoft.com/office/officeart/2008/layout/VerticalCurvedList"/>
    <dgm:cxn modelId="{430030A6-0996-44B3-B511-C9A5291762FE}" type="presParOf" srcId="{84BE8BC1-C9DF-4614-9880-6833188D2B7B}" destId="{7AF523FF-3A51-4FAE-91A7-6A1FC40C5E1C}" srcOrd="2" destOrd="0" presId="urn:microsoft.com/office/officeart/2008/layout/VerticalCurvedList"/>
    <dgm:cxn modelId="{B866732A-FB04-4148-9D35-F6B35238710E}" type="presParOf" srcId="{84BE8BC1-C9DF-4614-9880-6833188D2B7B}" destId="{6F010A1F-BF17-4887-A96C-3CFF42D0BA20}" srcOrd="3" destOrd="0" presId="urn:microsoft.com/office/officeart/2008/layout/VerticalCurvedList"/>
    <dgm:cxn modelId="{635FEA22-2561-4B3A-A63B-3235D62CAE37}" type="presParOf" srcId="{F1AC4928-6044-4DDD-B92D-C70FEB6F798B}" destId="{7DC9974A-B4B3-4454-87AD-EE31A454F723}" srcOrd="1" destOrd="0" presId="urn:microsoft.com/office/officeart/2008/layout/VerticalCurvedList"/>
    <dgm:cxn modelId="{AF920649-6C3A-4627-A46F-26F8A232A14F}" type="presParOf" srcId="{F1AC4928-6044-4DDD-B92D-C70FEB6F798B}" destId="{1A4A979F-425A-4F65-8023-8A6EFB7FB569}" srcOrd="2" destOrd="0" presId="urn:microsoft.com/office/officeart/2008/layout/VerticalCurvedList"/>
    <dgm:cxn modelId="{CDF7EB78-1F51-41C1-8984-963BFBB6BC36}" type="presParOf" srcId="{1A4A979F-425A-4F65-8023-8A6EFB7FB569}" destId="{88129861-A2D3-4BDE-9573-7C21CBBEB514}" srcOrd="0" destOrd="0" presId="urn:microsoft.com/office/officeart/2008/layout/VerticalCurvedList"/>
    <dgm:cxn modelId="{D3F85896-3260-4AB7-AC42-9D0E13F95C5C}" type="presParOf" srcId="{F1AC4928-6044-4DDD-B92D-C70FEB6F798B}" destId="{27D7EE5B-7993-44A3-98EF-47EC8A5D4946}" srcOrd="3" destOrd="0" presId="urn:microsoft.com/office/officeart/2008/layout/VerticalCurvedList"/>
    <dgm:cxn modelId="{D58B8F0F-B243-4322-8CDD-7E16DEE1861A}" type="presParOf" srcId="{F1AC4928-6044-4DDD-B92D-C70FEB6F798B}" destId="{35ED144A-831B-46D4-BAE7-2E3F24A694D7}" srcOrd="4" destOrd="0" presId="urn:microsoft.com/office/officeart/2008/layout/VerticalCurvedList"/>
    <dgm:cxn modelId="{1707D6C7-9800-4C37-B0E5-3500A1A5F770}" type="presParOf" srcId="{35ED144A-831B-46D4-BAE7-2E3F24A694D7}" destId="{17B3DF78-B9F0-45FB-B54C-CA109489F044}" srcOrd="0" destOrd="0" presId="urn:microsoft.com/office/officeart/2008/layout/VerticalCurvedList"/>
    <dgm:cxn modelId="{B90D7FBC-ED87-492D-A3AA-3C9D4E9EDFC6}" type="presParOf" srcId="{F1AC4928-6044-4DDD-B92D-C70FEB6F798B}" destId="{03490A53-1DC6-4A3D-B592-F2B1F856A075}" srcOrd="5" destOrd="0" presId="urn:microsoft.com/office/officeart/2008/layout/VerticalCurvedList"/>
    <dgm:cxn modelId="{3AF8B447-3BFC-4D26-9427-7E8E88994AC8}" type="presParOf" srcId="{F1AC4928-6044-4DDD-B92D-C70FEB6F798B}" destId="{988203E7-4971-49A3-9195-86EACCE1131A}" srcOrd="6" destOrd="0" presId="urn:microsoft.com/office/officeart/2008/layout/VerticalCurvedList"/>
    <dgm:cxn modelId="{9DCFD858-CC0E-4F96-BDE2-415FE9C445B9}" type="presParOf" srcId="{988203E7-4971-49A3-9195-86EACCE1131A}" destId="{ABEEC51B-5CB4-40B9-977E-AB0FE5CAF8FB}" srcOrd="0" destOrd="0" presId="urn:microsoft.com/office/officeart/2008/layout/VerticalCurvedList"/>
    <dgm:cxn modelId="{AC624EC7-D238-4642-AAF4-491A0D8AEA0D}" type="presParOf" srcId="{F1AC4928-6044-4DDD-B92D-C70FEB6F798B}" destId="{29EDBBA9-A378-4FDF-87CF-DC4372B6AF70}" srcOrd="7" destOrd="0" presId="urn:microsoft.com/office/officeart/2008/layout/VerticalCurvedList"/>
    <dgm:cxn modelId="{D37B9C15-A485-4EF3-A752-E6155944A169}" type="presParOf" srcId="{F1AC4928-6044-4DDD-B92D-C70FEB6F798B}" destId="{950120DC-7391-455A-AA07-2D56A90CB66C}" srcOrd="8" destOrd="0" presId="urn:microsoft.com/office/officeart/2008/layout/VerticalCurvedList"/>
    <dgm:cxn modelId="{2829B94B-FDF7-417A-A857-5AE6D993102C}" type="presParOf" srcId="{950120DC-7391-455A-AA07-2D56A90CB66C}" destId="{3F70599B-8B65-4676-9AE1-C2A58C034A9C}" srcOrd="0" destOrd="0" presId="urn:microsoft.com/office/officeart/2008/layout/VerticalCurvedList"/>
    <dgm:cxn modelId="{CA70E5F4-8AF8-4C73-975C-DC890FED024D}" type="presParOf" srcId="{F1AC4928-6044-4DDD-B92D-C70FEB6F798B}" destId="{75239859-0256-40B2-A863-DEE689F3B963}" srcOrd="9" destOrd="0" presId="urn:microsoft.com/office/officeart/2008/layout/VerticalCurvedList"/>
    <dgm:cxn modelId="{22F03246-BECB-41D6-9194-FB6F78A8EB3C}" type="presParOf" srcId="{F1AC4928-6044-4DDD-B92D-C70FEB6F798B}" destId="{969B684F-7F0F-4278-AE0A-47C975183289}" srcOrd="10" destOrd="0" presId="urn:microsoft.com/office/officeart/2008/layout/VerticalCurvedList"/>
    <dgm:cxn modelId="{648DC8A1-CE1D-4692-B2FE-9B96C61B002A}" type="presParOf" srcId="{969B684F-7F0F-4278-AE0A-47C975183289}" destId="{099107AA-1083-4228-A181-486D98433B0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DE909C-1DA8-4ABE-9C5A-157E71D114F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2F3B62F-D5E3-445E-A0E6-BBB31E40A288}">
      <dgm:prSet phldrT="[Text]" custT="1"/>
      <dgm:spPr>
        <a:solidFill>
          <a:srgbClr val="002060"/>
        </a:solidFill>
      </dgm:spPr>
      <dgm:t>
        <a:bodyPr/>
        <a:lstStyle/>
        <a:p>
          <a:r>
            <a:rPr lang="en-US" sz="1400" b="1" dirty="0">
              <a:latin typeface="Arial" panose="020B0604020202020204" pitchFamily="34" charset="0"/>
              <a:cs typeface="Arial" panose="020B0604020202020204" pitchFamily="34" charset="0"/>
            </a:rPr>
            <a:t>(1) </a:t>
          </a:r>
        </a:p>
        <a:p>
          <a:r>
            <a:rPr lang="en-US" sz="1400" dirty="0" err="1">
              <a:latin typeface="Arial" panose="020B0604020202020204" pitchFamily="34" charset="0"/>
              <a:cs typeface="Arial" panose="020B0604020202020204" pitchFamily="34" charset="0"/>
            </a:rPr>
            <a:t>Giải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vướng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mắc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bất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cập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từ</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thực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tiễn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hơn</a:t>
          </a:r>
          <a:r>
            <a:rPr lang="en-US" sz="1400" dirty="0">
              <a:latin typeface="Arial" panose="020B0604020202020204" pitchFamily="34" charset="0"/>
              <a:cs typeface="Arial" panose="020B0604020202020204" pitchFamily="34" charset="0"/>
            </a:rPr>
            <a:t> 10 </a:t>
          </a:r>
          <a:r>
            <a:rPr lang="en-US" sz="1400" dirty="0" err="1">
              <a:latin typeface="Arial" panose="020B0604020202020204" pitchFamily="34" charset="0"/>
              <a:cs typeface="Arial" panose="020B0604020202020204" pitchFamily="34" charset="0"/>
            </a:rPr>
            <a:t>năm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hành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Luật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đoàn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tiếp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cận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xử</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kịp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thời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vấn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đề</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mới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phát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Luật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chưa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điều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chỉnh</a:t>
          </a:r>
          <a:r>
            <a:rPr lang="en-US" sz="1400" dirty="0">
              <a:latin typeface="Arial" panose="020B0604020202020204" pitchFamily="34" charset="0"/>
              <a:cs typeface="Arial" panose="020B0604020202020204" pitchFamily="34" charset="0"/>
            </a:rPr>
            <a:t>.</a:t>
          </a:r>
        </a:p>
      </dgm:t>
    </dgm:pt>
    <dgm:pt modelId="{0E35A5F6-BDA6-4169-9D04-C139DD99AFAA}" type="parTrans" cxnId="{3DA0EA1C-C447-48EB-AB15-D082040C15E1}">
      <dgm:prSet/>
      <dgm:spPr/>
      <dgm:t>
        <a:bodyPr/>
        <a:lstStyle/>
        <a:p>
          <a:endParaRPr lang="en-US" sz="1400">
            <a:latin typeface="Arial" panose="020B0604020202020204" pitchFamily="34" charset="0"/>
            <a:cs typeface="Arial" panose="020B0604020202020204" pitchFamily="34" charset="0"/>
          </a:endParaRPr>
        </a:p>
      </dgm:t>
    </dgm:pt>
    <dgm:pt modelId="{7DD84C99-7FCF-4AB7-8062-412745E5BC93}" type="sibTrans" cxnId="{3DA0EA1C-C447-48EB-AB15-D082040C15E1}">
      <dgm:prSet/>
      <dgm:spPr/>
      <dgm:t>
        <a:bodyPr/>
        <a:lstStyle/>
        <a:p>
          <a:endParaRPr lang="en-US" sz="1400">
            <a:latin typeface="Arial" panose="020B0604020202020204" pitchFamily="34" charset="0"/>
            <a:cs typeface="Arial" panose="020B0604020202020204" pitchFamily="34" charset="0"/>
          </a:endParaRPr>
        </a:p>
      </dgm:t>
    </dgm:pt>
    <dgm:pt modelId="{911AD56A-9810-4FD4-95D5-330D526FAC06}">
      <dgm:prSet phldrT="[Text]" custT="1"/>
      <dgm:spPr>
        <a:solidFill>
          <a:srgbClr val="002060"/>
        </a:solidFill>
      </dgm:spPr>
      <dgm:t>
        <a:bodyPr/>
        <a:lstStyle/>
        <a:p>
          <a:r>
            <a:rPr lang="en-US" sz="1400" b="1" dirty="0">
              <a:latin typeface="Arial" panose="020B0604020202020204" pitchFamily="34" charset="0"/>
              <a:cs typeface="Arial" panose="020B0604020202020204" pitchFamily="34" charset="0"/>
            </a:rPr>
            <a:t>(2) </a:t>
          </a:r>
        </a:p>
        <a:p>
          <a:r>
            <a:rPr lang="en-US" sz="1400" dirty="0" err="1">
              <a:latin typeface="Arial" panose="020B0604020202020204" pitchFamily="34" charset="0"/>
              <a:cs typeface="Arial" panose="020B0604020202020204" pitchFamily="34" charset="0"/>
            </a:rPr>
            <a:t>Thể</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hóa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Hiến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pháp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năm</a:t>
          </a:r>
          <a:r>
            <a:rPr lang="en-US" sz="1400" dirty="0">
              <a:latin typeface="Arial" panose="020B0604020202020204" pitchFamily="34" charset="0"/>
              <a:cs typeface="Arial" panose="020B0604020202020204" pitchFamily="34" charset="0"/>
            </a:rPr>
            <a:t> 2013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chủ</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nghị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quyết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Đảng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về</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tổ</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chức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đoàn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giai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cấp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nhân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tạo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cơ</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sở</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pháp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việc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đổi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mới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nâng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cao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vị</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khẳng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định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vai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trò</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hiệu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quả</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hoạt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động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tổ</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chức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đoàn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trong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bối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cảnh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có</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nhiều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tổ</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chức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đại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diện</a:t>
          </a:r>
          <a:r>
            <a:rPr lang="en-US" sz="1400" dirty="0">
              <a:latin typeface="Arial" panose="020B0604020202020204" pitchFamily="34" charset="0"/>
              <a:cs typeface="Arial" panose="020B0604020202020204" pitchFamily="34" charset="0"/>
            </a:rPr>
            <a:t> NLĐ </a:t>
          </a:r>
          <a:r>
            <a:rPr lang="en-US" sz="1400" dirty="0" err="1">
              <a:latin typeface="Arial" panose="020B0604020202020204" pitchFamily="34" charset="0"/>
              <a:cs typeface="Arial" panose="020B0604020202020204" pitchFamily="34" charset="0"/>
            </a:rPr>
            <a:t>tại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cơ</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sở</a:t>
          </a:r>
          <a:r>
            <a:rPr lang="en-US" sz="1400" dirty="0">
              <a:latin typeface="Arial" panose="020B0604020202020204" pitchFamily="34" charset="0"/>
              <a:cs typeface="Arial" panose="020B0604020202020204" pitchFamily="34" charset="0"/>
            </a:rPr>
            <a:t>.</a:t>
          </a:r>
        </a:p>
      </dgm:t>
    </dgm:pt>
    <dgm:pt modelId="{C219A4AF-8112-43C0-97D2-1FAAC7D44C7A}" type="parTrans" cxnId="{AE30471E-7A78-460A-9BAB-1FC1E1510383}">
      <dgm:prSet/>
      <dgm:spPr/>
      <dgm:t>
        <a:bodyPr/>
        <a:lstStyle/>
        <a:p>
          <a:endParaRPr lang="en-US" sz="1400">
            <a:latin typeface="Arial" panose="020B0604020202020204" pitchFamily="34" charset="0"/>
            <a:cs typeface="Arial" panose="020B0604020202020204" pitchFamily="34" charset="0"/>
          </a:endParaRPr>
        </a:p>
      </dgm:t>
    </dgm:pt>
    <dgm:pt modelId="{46ADA327-8EF5-471F-B662-4C7652322814}" type="sibTrans" cxnId="{AE30471E-7A78-460A-9BAB-1FC1E1510383}">
      <dgm:prSet/>
      <dgm:spPr/>
      <dgm:t>
        <a:bodyPr/>
        <a:lstStyle/>
        <a:p>
          <a:endParaRPr lang="en-US" sz="1400">
            <a:latin typeface="Arial" panose="020B0604020202020204" pitchFamily="34" charset="0"/>
            <a:cs typeface="Arial" panose="020B0604020202020204" pitchFamily="34" charset="0"/>
          </a:endParaRPr>
        </a:p>
      </dgm:t>
    </dgm:pt>
    <dgm:pt modelId="{4A88CBB1-B4FB-4950-8A4F-C9B0C34172C8}">
      <dgm:prSet phldrT="[Text]" custT="1"/>
      <dgm:spPr>
        <a:solidFill>
          <a:srgbClr val="002060"/>
        </a:solidFill>
      </dgm:spPr>
      <dgm:t>
        <a:bodyPr/>
        <a:lstStyle/>
        <a:p>
          <a:r>
            <a:rPr lang="en-US" sz="1400" b="1" dirty="0">
              <a:latin typeface="Arial" panose="020B0604020202020204" pitchFamily="34" charset="0"/>
              <a:cs typeface="Arial" panose="020B0604020202020204" pitchFamily="34" charset="0"/>
            </a:rPr>
            <a:t>(3) </a:t>
          </a:r>
        </a:p>
        <a:p>
          <a:r>
            <a:rPr lang="en-US" sz="1400" dirty="0" err="1">
              <a:latin typeface="Arial" panose="020B0604020202020204" pitchFamily="34" charset="0"/>
              <a:cs typeface="Arial" panose="020B0604020202020204" pitchFamily="34" charset="0"/>
            </a:rPr>
            <a:t>Hoàn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thiện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khuôn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khổ</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pháp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lý</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chung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về</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tổ</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chức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hoạt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động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công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đoàn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trước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đòi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hỏi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hội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nhập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quốc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ngày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càng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sâu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rộng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yêu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cầu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phát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triển</a:t>
          </a:r>
          <a:r>
            <a:rPr lang="en-US" sz="1400" dirty="0">
              <a:latin typeface="Arial" panose="020B0604020202020204" pitchFamily="34" charset="0"/>
              <a:cs typeface="Arial" panose="020B0604020202020204" pitchFamily="34" charset="0"/>
            </a:rPr>
            <a:t> KT-XH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Việt</a:t>
          </a:r>
          <a:r>
            <a:rPr lang="en-US" sz="1400" dirty="0">
              <a:latin typeface="Arial" panose="020B0604020202020204" pitchFamily="34" charset="0"/>
              <a:cs typeface="Arial" panose="020B0604020202020204" pitchFamily="34" charset="0"/>
            </a:rPr>
            <a:t> Nam </a:t>
          </a:r>
          <a:r>
            <a:rPr lang="en-US" sz="1400" dirty="0" err="1">
              <a:latin typeface="Arial" panose="020B0604020202020204" pitchFamily="34" charset="0"/>
              <a:cs typeface="Arial" panose="020B0604020202020204" pitchFamily="34" charset="0"/>
            </a:rPr>
            <a:t>trong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bối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cảnh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mới</a:t>
          </a:r>
          <a:r>
            <a:rPr lang="en-US" sz="1400" dirty="0">
              <a:latin typeface="Arial" panose="020B0604020202020204" pitchFamily="34" charset="0"/>
              <a:cs typeface="Arial" panose="020B0604020202020204" pitchFamily="34" charset="0"/>
            </a:rPr>
            <a:t>.</a:t>
          </a:r>
        </a:p>
      </dgm:t>
    </dgm:pt>
    <dgm:pt modelId="{A781C558-9998-4E50-AB5B-0DD92F265C40}" type="parTrans" cxnId="{84B55E49-7DE9-406A-85C8-DC856A556004}">
      <dgm:prSet/>
      <dgm:spPr/>
      <dgm:t>
        <a:bodyPr/>
        <a:lstStyle/>
        <a:p>
          <a:endParaRPr lang="en-US" sz="1400">
            <a:latin typeface="Arial" panose="020B0604020202020204" pitchFamily="34" charset="0"/>
            <a:cs typeface="Arial" panose="020B0604020202020204" pitchFamily="34" charset="0"/>
          </a:endParaRPr>
        </a:p>
      </dgm:t>
    </dgm:pt>
    <dgm:pt modelId="{B032537D-2ED5-43F6-98AB-86D67F897134}" type="sibTrans" cxnId="{84B55E49-7DE9-406A-85C8-DC856A556004}">
      <dgm:prSet/>
      <dgm:spPr/>
      <dgm:t>
        <a:bodyPr/>
        <a:lstStyle/>
        <a:p>
          <a:endParaRPr lang="en-US" sz="1400">
            <a:latin typeface="Arial" panose="020B0604020202020204" pitchFamily="34" charset="0"/>
            <a:cs typeface="Arial" panose="020B0604020202020204" pitchFamily="34" charset="0"/>
          </a:endParaRPr>
        </a:p>
      </dgm:t>
    </dgm:pt>
    <dgm:pt modelId="{C0C7C964-E778-4B77-AAD0-303422AD8E0F}">
      <dgm:prSet custT="1"/>
      <dgm:spPr>
        <a:solidFill>
          <a:srgbClr val="002060"/>
        </a:solidFill>
      </dgm:spPr>
      <dgm:t>
        <a:bodyPr/>
        <a:lstStyle/>
        <a:p>
          <a:r>
            <a:rPr lang="en-US" sz="1400" b="1" dirty="0">
              <a:latin typeface="Arial" panose="020B0604020202020204" pitchFamily="34" charset="0"/>
              <a:cs typeface="Arial" panose="020B0604020202020204" pitchFamily="34" charset="0"/>
            </a:rPr>
            <a:t>(4) </a:t>
          </a:r>
        </a:p>
        <a:p>
          <a:r>
            <a:rPr lang="en-US" sz="1400" dirty="0" err="1">
              <a:latin typeface="Arial" panose="020B0604020202020204" pitchFamily="34" charset="0"/>
              <a:cs typeface="Arial" panose="020B0604020202020204" pitchFamily="34" charset="0"/>
            </a:rPr>
            <a:t>Đảm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bảo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sự</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thống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nhất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đồng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trong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hệ</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thống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pháp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luật</a:t>
          </a:r>
          <a:r>
            <a:rPr lang="en-US" sz="1400" dirty="0">
              <a:latin typeface="Arial" panose="020B0604020202020204" pitchFamily="34" charset="0"/>
              <a:cs typeface="Arial" panose="020B0604020202020204" pitchFamily="34" charset="0"/>
            </a:rPr>
            <a:t>.</a:t>
          </a:r>
        </a:p>
      </dgm:t>
    </dgm:pt>
    <dgm:pt modelId="{1E5A182A-5774-4E2C-9FA0-10D576A49CA2}" type="parTrans" cxnId="{85B45E20-DEF5-4861-8501-02F7161E78AB}">
      <dgm:prSet/>
      <dgm:spPr/>
      <dgm:t>
        <a:bodyPr/>
        <a:lstStyle/>
        <a:p>
          <a:endParaRPr lang="en-US"/>
        </a:p>
      </dgm:t>
    </dgm:pt>
    <dgm:pt modelId="{3A0C674A-A6FB-4A2C-9444-BB6A93DBDA32}" type="sibTrans" cxnId="{85B45E20-DEF5-4861-8501-02F7161E78AB}">
      <dgm:prSet/>
      <dgm:spPr/>
      <dgm:t>
        <a:bodyPr/>
        <a:lstStyle/>
        <a:p>
          <a:endParaRPr lang="en-US"/>
        </a:p>
      </dgm:t>
    </dgm:pt>
    <dgm:pt modelId="{57EE6A87-ADC7-4ECF-A2EB-A229E6C538E6}" type="pres">
      <dgm:prSet presAssocID="{7EDE909C-1DA8-4ABE-9C5A-157E71D114FD}" presName="CompostProcess" presStyleCnt="0">
        <dgm:presLayoutVars>
          <dgm:dir/>
          <dgm:resizeHandles val="exact"/>
        </dgm:presLayoutVars>
      </dgm:prSet>
      <dgm:spPr/>
      <dgm:t>
        <a:bodyPr/>
        <a:lstStyle/>
        <a:p>
          <a:endParaRPr lang="en-US"/>
        </a:p>
      </dgm:t>
    </dgm:pt>
    <dgm:pt modelId="{4135350B-4C49-4D8B-8931-38CA39AAE337}" type="pres">
      <dgm:prSet presAssocID="{7EDE909C-1DA8-4ABE-9C5A-157E71D114FD}" presName="arrow" presStyleLbl="bgShp" presStyleIdx="0" presStyleCnt="1"/>
      <dgm:spPr/>
    </dgm:pt>
    <dgm:pt modelId="{021338A4-9024-4FC8-A738-D2E77D5741A4}" type="pres">
      <dgm:prSet presAssocID="{7EDE909C-1DA8-4ABE-9C5A-157E71D114FD}" presName="linearProcess" presStyleCnt="0"/>
      <dgm:spPr/>
    </dgm:pt>
    <dgm:pt modelId="{7C1EBEC0-C267-4584-BA85-586407BB81DD}" type="pres">
      <dgm:prSet presAssocID="{B2F3B62F-D5E3-445E-A0E6-BBB31E40A288}" presName="textNode" presStyleLbl="node1" presStyleIdx="0" presStyleCnt="4" custScaleX="106027" custScaleY="113555">
        <dgm:presLayoutVars>
          <dgm:bulletEnabled val="1"/>
        </dgm:presLayoutVars>
      </dgm:prSet>
      <dgm:spPr/>
      <dgm:t>
        <a:bodyPr/>
        <a:lstStyle/>
        <a:p>
          <a:endParaRPr lang="en-US"/>
        </a:p>
      </dgm:t>
    </dgm:pt>
    <dgm:pt modelId="{682F586D-699B-4A64-B3AD-2ABC5AD95F9E}" type="pres">
      <dgm:prSet presAssocID="{7DD84C99-7FCF-4AB7-8062-412745E5BC93}" presName="sibTrans" presStyleCnt="0"/>
      <dgm:spPr/>
    </dgm:pt>
    <dgm:pt modelId="{80BC38A0-72F1-4C88-B92F-313C9B64304A}" type="pres">
      <dgm:prSet presAssocID="{911AD56A-9810-4FD4-95D5-330D526FAC06}" presName="textNode" presStyleLbl="node1" presStyleIdx="1" presStyleCnt="4" custScaleX="137080" custScaleY="113555" custLinFactNeighborX="-21834">
        <dgm:presLayoutVars>
          <dgm:bulletEnabled val="1"/>
        </dgm:presLayoutVars>
      </dgm:prSet>
      <dgm:spPr/>
      <dgm:t>
        <a:bodyPr/>
        <a:lstStyle/>
        <a:p>
          <a:endParaRPr lang="en-US"/>
        </a:p>
      </dgm:t>
    </dgm:pt>
    <dgm:pt modelId="{E151A44A-5705-4497-AE90-04B9C2356A53}" type="pres">
      <dgm:prSet presAssocID="{46ADA327-8EF5-471F-B662-4C7652322814}" presName="sibTrans" presStyleCnt="0"/>
      <dgm:spPr/>
    </dgm:pt>
    <dgm:pt modelId="{A605AE35-F340-4548-9D28-F4C739543BFE}" type="pres">
      <dgm:prSet presAssocID="{4A88CBB1-B4FB-4950-8A4F-C9B0C34172C8}" presName="textNode" presStyleLbl="node1" presStyleIdx="2" presStyleCnt="4" custScaleX="106856" custScaleY="113555" custLinFactNeighborX="-33964">
        <dgm:presLayoutVars>
          <dgm:bulletEnabled val="1"/>
        </dgm:presLayoutVars>
      </dgm:prSet>
      <dgm:spPr/>
      <dgm:t>
        <a:bodyPr/>
        <a:lstStyle/>
        <a:p>
          <a:endParaRPr lang="en-US"/>
        </a:p>
      </dgm:t>
    </dgm:pt>
    <dgm:pt modelId="{F43F8F5E-7F29-4475-BD01-400C8A9014A7}" type="pres">
      <dgm:prSet presAssocID="{B032537D-2ED5-43F6-98AB-86D67F897134}" presName="sibTrans" presStyleCnt="0"/>
      <dgm:spPr/>
    </dgm:pt>
    <dgm:pt modelId="{4CCE6850-8E39-40D3-A2F8-E337D597D688}" type="pres">
      <dgm:prSet presAssocID="{C0C7C964-E778-4B77-AAD0-303422AD8E0F}" presName="textNode" presStyleLbl="node1" presStyleIdx="3" presStyleCnt="4" custScaleX="84277" custScaleY="111759" custLinFactNeighborX="-52798" custLinFactNeighborY="-1346">
        <dgm:presLayoutVars>
          <dgm:bulletEnabled val="1"/>
        </dgm:presLayoutVars>
      </dgm:prSet>
      <dgm:spPr/>
      <dgm:t>
        <a:bodyPr/>
        <a:lstStyle/>
        <a:p>
          <a:endParaRPr lang="en-US"/>
        </a:p>
      </dgm:t>
    </dgm:pt>
  </dgm:ptLst>
  <dgm:cxnLst>
    <dgm:cxn modelId="{AD2B672C-8392-4366-B833-14810928520E}" type="presOf" srcId="{4A88CBB1-B4FB-4950-8A4F-C9B0C34172C8}" destId="{A605AE35-F340-4548-9D28-F4C739543BFE}" srcOrd="0" destOrd="0" presId="urn:microsoft.com/office/officeart/2005/8/layout/hProcess9"/>
    <dgm:cxn modelId="{3DA0EA1C-C447-48EB-AB15-D082040C15E1}" srcId="{7EDE909C-1DA8-4ABE-9C5A-157E71D114FD}" destId="{B2F3B62F-D5E3-445E-A0E6-BBB31E40A288}" srcOrd="0" destOrd="0" parTransId="{0E35A5F6-BDA6-4169-9D04-C139DD99AFAA}" sibTransId="{7DD84C99-7FCF-4AB7-8062-412745E5BC93}"/>
    <dgm:cxn modelId="{85B45E20-DEF5-4861-8501-02F7161E78AB}" srcId="{7EDE909C-1DA8-4ABE-9C5A-157E71D114FD}" destId="{C0C7C964-E778-4B77-AAD0-303422AD8E0F}" srcOrd="3" destOrd="0" parTransId="{1E5A182A-5774-4E2C-9FA0-10D576A49CA2}" sibTransId="{3A0C674A-A6FB-4A2C-9444-BB6A93DBDA32}"/>
    <dgm:cxn modelId="{AE30471E-7A78-460A-9BAB-1FC1E1510383}" srcId="{7EDE909C-1DA8-4ABE-9C5A-157E71D114FD}" destId="{911AD56A-9810-4FD4-95D5-330D526FAC06}" srcOrd="1" destOrd="0" parTransId="{C219A4AF-8112-43C0-97D2-1FAAC7D44C7A}" sibTransId="{46ADA327-8EF5-471F-B662-4C7652322814}"/>
    <dgm:cxn modelId="{EF9AE4BA-4BC5-48E8-8667-ECD97F299F1C}" type="presOf" srcId="{B2F3B62F-D5E3-445E-A0E6-BBB31E40A288}" destId="{7C1EBEC0-C267-4584-BA85-586407BB81DD}" srcOrd="0" destOrd="0" presId="urn:microsoft.com/office/officeart/2005/8/layout/hProcess9"/>
    <dgm:cxn modelId="{84B55E49-7DE9-406A-85C8-DC856A556004}" srcId="{7EDE909C-1DA8-4ABE-9C5A-157E71D114FD}" destId="{4A88CBB1-B4FB-4950-8A4F-C9B0C34172C8}" srcOrd="2" destOrd="0" parTransId="{A781C558-9998-4E50-AB5B-0DD92F265C40}" sibTransId="{B032537D-2ED5-43F6-98AB-86D67F897134}"/>
    <dgm:cxn modelId="{180041B4-F50C-4845-8D46-16E93BC82646}" type="presOf" srcId="{911AD56A-9810-4FD4-95D5-330D526FAC06}" destId="{80BC38A0-72F1-4C88-B92F-313C9B64304A}" srcOrd="0" destOrd="0" presId="urn:microsoft.com/office/officeart/2005/8/layout/hProcess9"/>
    <dgm:cxn modelId="{C345E996-5AC4-451F-9536-B4AFE40D67AB}" type="presOf" srcId="{C0C7C964-E778-4B77-AAD0-303422AD8E0F}" destId="{4CCE6850-8E39-40D3-A2F8-E337D597D688}" srcOrd="0" destOrd="0" presId="urn:microsoft.com/office/officeart/2005/8/layout/hProcess9"/>
    <dgm:cxn modelId="{376F9A7D-1A8A-4CDB-B95C-3AADFAB87772}" type="presOf" srcId="{7EDE909C-1DA8-4ABE-9C5A-157E71D114FD}" destId="{57EE6A87-ADC7-4ECF-A2EB-A229E6C538E6}" srcOrd="0" destOrd="0" presId="urn:microsoft.com/office/officeart/2005/8/layout/hProcess9"/>
    <dgm:cxn modelId="{A70FE567-780F-4B93-A129-2A195F88A997}" type="presParOf" srcId="{57EE6A87-ADC7-4ECF-A2EB-A229E6C538E6}" destId="{4135350B-4C49-4D8B-8931-38CA39AAE337}" srcOrd="0" destOrd="0" presId="urn:microsoft.com/office/officeart/2005/8/layout/hProcess9"/>
    <dgm:cxn modelId="{EDBD23BD-4CE4-4246-9E22-C5DD6560FEC0}" type="presParOf" srcId="{57EE6A87-ADC7-4ECF-A2EB-A229E6C538E6}" destId="{021338A4-9024-4FC8-A738-D2E77D5741A4}" srcOrd="1" destOrd="0" presId="urn:microsoft.com/office/officeart/2005/8/layout/hProcess9"/>
    <dgm:cxn modelId="{A9F2FEF4-61B8-42A7-8D7A-C82B46781FDB}" type="presParOf" srcId="{021338A4-9024-4FC8-A738-D2E77D5741A4}" destId="{7C1EBEC0-C267-4584-BA85-586407BB81DD}" srcOrd="0" destOrd="0" presId="urn:microsoft.com/office/officeart/2005/8/layout/hProcess9"/>
    <dgm:cxn modelId="{C262C38A-5765-4E38-98EB-F6F5910D2177}" type="presParOf" srcId="{021338A4-9024-4FC8-A738-D2E77D5741A4}" destId="{682F586D-699B-4A64-B3AD-2ABC5AD95F9E}" srcOrd="1" destOrd="0" presId="urn:microsoft.com/office/officeart/2005/8/layout/hProcess9"/>
    <dgm:cxn modelId="{19FE7D8F-93C5-4DEA-943D-8EC1490350FF}" type="presParOf" srcId="{021338A4-9024-4FC8-A738-D2E77D5741A4}" destId="{80BC38A0-72F1-4C88-B92F-313C9B64304A}" srcOrd="2" destOrd="0" presId="urn:microsoft.com/office/officeart/2005/8/layout/hProcess9"/>
    <dgm:cxn modelId="{406A6F83-651C-43DA-9991-1F0A74231FDE}" type="presParOf" srcId="{021338A4-9024-4FC8-A738-D2E77D5741A4}" destId="{E151A44A-5705-4497-AE90-04B9C2356A53}" srcOrd="3" destOrd="0" presId="urn:microsoft.com/office/officeart/2005/8/layout/hProcess9"/>
    <dgm:cxn modelId="{29A49EC9-20F2-4949-B16D-9A9B2E1CB1D6}" type="presParOf" srcId="{021338A4-9024-4FC8-A738-D2E77D5741A4}" destId="{A605AE35-F340-4548-9D28-F4C739543BFE}" srcOrd="4" destOrd="0" presId="urn:microsoft.com/office/officeart/2005/8/layout/hProcess9"/>
    <dgm:cxn modelId="{F5426F00-A69A-45EA-8F4F-E93EF53E9F9C}" type="presParOf" srcId="{021338A4-9024-4FC8-A738-D2E77D5741A4}" destId="{F43F8F5E-7F29-4475-BD01-400C8A9014A7}" srcOrd="5" destOrd="0" presId="urn:microsoft.com/office/officeart/2005/8/layout/hProcess9"/>
    <dgm:cxn modelId="{4D24FEDD-6295-410F-A7C3-96835118C71F}" type="presParOf" srcId="{021338A4-9024-4FC8-A738-D2E77D5741A4}" destId="{4CCE6850-8E39-40D3-A2F8-E337D597D68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409F09-9A21-440B-92D6-CE68213D7EE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EDC83F9-76B3-492F-B75F-951B51A2218A}">
      <dgm:prSet phldrT="[Text]" custT="1"/>
      <dgm:spPr/>
      <dgm:t>
        <a:bodyPr/>
        <a:lstStyle/>
        <a:p>
          <a:pPr>
            <a:spcAft>
              <a:spcPts val="0"/>
            </a:spcAft>
          </a:pPr>
          <a:r>
            <a:rPr lang="en-US" sz="1400" i="0" dirty="0">
              <a:solidFill>
                <a:srgbClr val="002060"/>
              </a:solidFill>
              <a:latin typeface="Arial" panose="020B0604020202020204" pitchFamily="34" charset="0"/>
              <a:cs typeface="Arial" panose="020B0604020202020204" pitchFamily="34" charset="0"/>
            </a:rPr>
            <a:t>(1) </a:t>
          </a:r>
        </a:p>
        <a:p>
          <a:pPr>
            <a:spcAft>
              <a:spcPts val="0"/>
            </a:spcAft>
          </a:pPr>
          <a:r>
            <a:rPr lang="en-US" sz="1400" i="0" dirty="0" err="1">
              <a:solidFill>
                <a:srgbClr val="002060"/>
              </a:solidFill>
              <a:latin typeface="Arial" panose="020B0604020202020204" pitchFamily="34" charset="0"/>
              <a:cs typeface="Arial" panose="020B0604020202020204" pitchFamily="34" charset="0"/>
            </a:rPr>
            <a:t>Quán</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triệt</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và</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thể</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chế</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hoá</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sâu</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sắc</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các</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quan</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điểm</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đường</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lối</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đổi</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mới</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của</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Đảng</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liên</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quan</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đến</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việc</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xây</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dựng</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phát</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triển</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đất</a:t>
          </a:r>
          <a:r>
            <a:rPr lang="en-US" sz="1400" i="0" dirty="0">
              <a:solidFill>
                <a:srgbClr val="002060"/>
              </a:solidFill>
              <a:latin typeface="Arial" panose="020B0604020202020204" pitchFamily="34" charset="0"/>
              <a:cs typeface="Arial" panose="020B0604020202020204" pitchFamily="34" charset="0"/>
            </a:rPr>
            <a:t> </a:t>
          </a:r>
          <a:r>
            <a:rPr lang="en-US" sz="1400" i="0" dirty="0" err="1">
              <a:solidFill>
                <a:srgbClr val="002060"/>
              </a:solidFill>
              <a:latin typeface="Arial" panose="020B0604020202020204" pitchFamily="34" charset="0"/>
              <a:cs typeface="Arial" panose="020B0604020202020204" pitchFamily="34" charset="0"/>
            </a:rPr>
            <a:t>nước</a:t>
          </a:r>
          <a:endParaRPr lang="en-US" sz="1400" i="0" dirty="0">
            <a:solidFill>
              <a:srgbClr val="002060"/>
            </a:solidFill>
            <a:latin typeface="Arial" panose="020B0604020202020204" pitchFamily="34" charset="0"/>
            <a:cs typeface="Arial" panose="020B0604020202020204" pitchFamily="34" charset="0"/>
          </a:endParaRPr>
        </a:p>
      </dgm:t>
    </dgm:pt>
    <dgm:pt modelId="{18CCF539-B60F-4632-A6C7-44D862B27491}" type="parTrans" cxnId="{A60E1B1D-ABD2-40FB-86A3-569DFE507709}">
      <dgm:prSet/>
      <dgm:spPr/>
      <dgm:t>
        <a:bodyPr/>
        <a:lstStyle/>
        <a:p>
          <a:endParaRPr lang="en-US" sz="1400">
            <a:latin typeface="Arial" panose="020B0604020202020204" pitchFamily="34" charset="0"/>
            <a:cs typeface="Arial" panose="020B0604020202020204" pitchFamily="34" charset="0"/>
          </a:endParaRPr>
        </a:p>
      </dgm:t>
    </dgm:pt>
    <dgm:pt modelId="{6D48D4E4-486E-4CE8-9EDA-930169A8AB2C}" type="sibTrans" cxnId="{A60E1B1D-ABD2-40FB-86A3-569DFE507709}">
      <dgm:prSet/>
      <dgm:spPr/>
      <dgm:t>
        <a:bodyPr/>
        <a:lstStyle/>
        <a:p>
          <a:endParaRPr lang="en-US" sz="1400">
            <a:latin typeface="Arial" panose="020B0604020202020204" pitchFamily="34" charset="0"/>
            <a:cs typeface="Arial" panose="020B0604020202020204" pitchFamily="34" charset="0"/>
          </a:endParaRPr>
        </a:p>
      </dgm:t>
    </dgm:pt>
    <dgm:pt modelId="{3F364BF8-CFF0-43BE-87AE-AB0100E668EE}">
      <dgm:prSet phldrT="[Text]" custT="1"/>
      <dgm:spPr/>
      <dgm:t>
        <a:bodyPr/>
        <a:lstStyle/>
        <a:p>
          <a:pPr>
            <a:spcAft>
              <a:spcPts val="0"/>
            </a:spcAft>
          </a:pPr>
          <a:r>
            <a:rPr lang="en-US" sz="1400" dirty="0">
              <a:solidFill>
                <a:srgbClr val="002060"/>
              </a:solidFill>
              <a:latin typeface="Arial" panose="020B0604020202020204" pitchFamily="34" charset="0"/>
              <a:cs typeface="Arial" panose="020B0604020202020204" pitchFamily="34" charset="0"/>
            </a:rPr>
            <a:t>(2)</a:t>
          </a:r>
        </a:p>
        <a:p>
          <a:pPr>
            <a:spcAft>
              <a:spcPts val="0"/>
            </a:spcAft>
          </a:pPr>
          <a:r>
            <a:rPr lang="en-US" sz="1400" dirty="0" err="1">
              <a:solidFill>
                <a:srgbClr val="002060"/>
              </a:solidFill>
              <a:latin typeface="Arial" panose="020B0604020202020204" pitchFamily="34" charset="0"/>
              <a:cs typeface="Arial" panose="020B0604020202020204" pitchFamily="34" charset="0"/>
            </a:rPr>
            <a:t>Phải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được</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xây</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dựng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phù</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hợp</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với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Hiến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pháp</a:t>
          </a:r>
          <a:r>
            <a:rPr lang="en-US" sz="1400" dirty="0">
              <a:solidFill>
                <a:srgbClr val="002060"/>
              </a:solidFill>
              <a:latin typeface="Arial" panose="020B0604020202020204" pitchFamily="34" charset="0"/>
              <a:cs typeface="Arial" panose="020B0604020202020204" pitchFamily="34" charset="0"/>
            </a:rPr>
            <a:t> 2013, </a:t>
          </a:r>
          <a:r>
            <a:rPr lang="en-US" sz="1400" dirty="0" err="1">
              <a:solidFill>
                <a:srgbClr val="002060"/>
              </a:solidFill>
              <a:latin typeface="Arial" panose="020B0604020202020204" pitchFamily="34" charset="0"/>
              <a:cs typeface="Arial" panose="020B0604020202020204" pitchFamily="34" charset="0"/>
            </a:rPr>
            <a:t>bảo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đảm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tính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thống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nhất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đồng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bộ</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của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hệ</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thống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pháp</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luật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hiện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hành</a:t>
          </a:r>
          <a:endParaRPr lang="en-US" sz="1400" dirty="0">
            <a:solidFill>
              <a:srgbClr val="002060"/>
            </a:solidFill>
            <a:latin typeface="Arial" panose="020B0604020202020204" pitchFamily="34" charset="0"/>
            <a:cs typeface="Arial" panose="020B0604020202020204" pitchFamily="34" charset="0"/>
          </a:endParaRPr>
        </a:p>
      </dgm:t>
    </dgm:pt>
    <dgm:pt modelId="{F0AE217F-5A4F-402E-B144-B3A784A6AB52}" type="parTrans" cxnId="{5095911E-5B6F-49F8-A830-3737E29FA604}">
      <dgm:prSet/>
      <dgm:spPr/>
      <dgm:t>
        <a:bodyPr/>
        <a:lstStyle/>
        <a:p>
          <a:endParaRPr lang="en-US" sz="1400">
            <a:latin typeface="Arial" panose="020B0604020202020204" pitchFamily="34" charset="0"/>
            <a:cs typeface="Arial" panose="020B0604020202020204" pitchFamily="34" charset="0"/>
          </a:endParaRPr>
        </a:p>
      </dgm:t>
    </dgm:pt>
    <dgm:pt modelId="{1F903817-72CF-418A-BCB2-8ADCB988910B}" type="sibTrans" cxnId="{5095911E-5B6F-49F8-A830-3737E29FA604}">
      <dgm:prSet/>
      <dgm:spPr/>
      <dgm:t>
        <a:bodyPr/>
        <a:lstStyle/>
        <a:p>
          <a:endParaRPr lang="en-US" sz="1400">
            <a:latin typeface="Arial" panose="020B0604020202020204" pitchFamily="34" charset="0"/>
            <a:cs typeface="Arial" panose="020B0604020202020204" pitchFamily="34" charset="0"/>
          </a:endParaRPr>
        </a:p>
      </dgm:t>
    </dgm:pt>
    <dgm:pt modelId="{6958D48C-4B17-42C4-8853-2828AF17D0D7}">
      <dgm:prSet phldrT="[Text]" custT="1"/>
      <dgm:spPr/>
      <dgm:t>
        <a:bodyPr/>
        <a:lstStyle/>
        <a:p>
          <a:pPr>
            <a:spcAft>
              <a:spcPts val="0"/>
            </a:spcAft>
          </a:pPr>
          <a:r>
            <a:rPr lang="en-US" sz="1400" dirty="0">
              <a:solidFill>
                <a:srgbClr val="002060"/>
              </a:solidFill>
              <a:latin typeface="Arial" panose="020B0604020202020204" pitchFamily="34" charset="0"/>
              <a:cs typeface="Arial" panose="020B0604020202020204" pitchFamily="34" charset="0"/>
            </a:rPr>
            <a:t>(3) </a:t>
          </a:r>
        </a:p>
        <a:p>
          <a:pPr>
            <a:spcAft>
              <a:spcPts val="0"/>
            </a:spcAft>
          </a:pPr>
          <a:r>
            <a:rPr lang="en-US" sz="1400" dirty="0" err="1">
              <a:solidFill>
                <a:srgbClr val="002060"/>
              </a:solidFill>
              <a:latin typeface="Arial" panose="020B0604020202020204" pitchFamily="34" charset="0"/>
              <a:cs typeface="Arial" panose="020B0604020202020204" pitchFamily="34" charset="0"/>
            </a:rPr>
            <a:t>Phải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đảm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bảo</a:t>
          </a:r>
          <a:r>
            <a:rPr lang="en-US" sz="1400" dirty="0">
              <a:solidFill>
                <a:srgbClr val="002060"/>
              </a:solidFill>
              <a:latin typeface="Arial" panose="020B0604020202020204" pitchFamily="34" charset="0"/>
              <a:cs typeface="Arial" panose="020B0604020202020204" pitchFamily="34" charset="0"/>
            </a:rPr>
            <a:t> </a:t>
          </a:r>
          <a:br>
            <a:rPr lang="en-US" sz="1400" dirty="0">
              <a:solidFill>
                <a:srgbClr val="002060"/>
              </a:solidFill>
              <a:latin typeface="Arial" panose="020B0604020202020204" pitchFamily="34" charset="0"/>
              <a:cs typeface="Arial" panose="020B0604020202020204" pitchFamily="34" charset="0"/>
            </a:rPr>
          </a:br>
          <a:r>
            <a:rPr lang="en-US" sz="1400" dirty="0" err="1">
              <a:solidFill>
                <a:srgbClr val="002060"/>
              </a:solidFill>
              <a:latin typeface="Arial" panose="020B0604020202020204" pitchFamily="34" charset="0"/>
              <a:cs typeface="Arial" panose="020B0604020202020204" pitchFamily="34" charset="0"/>
            </a:rPr>
            <a:t>cho</a:t>
          </a:r>
          <a:r>
            <a:rPr lang="en-US" sz="1400" dirty="0">
              <a:solidFill>
                <a:srgbClr val="002060"/>
              </a:solidFill>
              <a:latin typeface="Arial" panose="020B0604020202020204" pitchFamily="34" charset="0"/>
              <a:cs typeface="Arial" panose="020B0604020202020204" pitchFamily="34" charset="0"/>
            </a:rPr>
            <a:t> CĐVN </a:t>
          </a:r>
          <a:r>
            <a:rPr lang="en-US" sz="1400" dirty="0" err="1">
              <a:solidFill>
                <a:srgbClr val="002060"/>
              </a:solidFill>
              <a:latin typeface="Arial" panose="020B0604020202020204" pitchFamily="34" charset="0"/>
              <a:cs typeface="Arial" panose="020B0604020202020204" pitchFamily="34" charset="0"/>
            </a:rPr>
            <a:t>ngày</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càng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lớn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mạnh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hoạt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động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hiệu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quả</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hút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đông</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đảo</a:t>
          </a:r>
          <a:r>
            <a:rPr lang="en-US" sz="1400" dirty="0">
              <a:solidFill>
                <a:srgbClr val="002060"/>
              </a:solidFill>
              <a:latin typeface="Arial" panose="020B0604020202020204" pitchFamily="34" charset="0"/>
              <a:cs typeface="Arial" panose="020B0604020202020204" pitchFamily="34" charset="0"/>
            </a:rPr>
            <a:t> NLĐ </a:t>
          </a:r>
          <a:r>
            <a:rPr lang="en-US" sz="1400" dirty="0" err="1">
              <a:solidFill>
                <a:srgbClr val="002060"/>
              </a:solidFill>
              <a:latin typeface="Arial" panose="020B0604020202020204" pitchFamily="34" charset="0"/>
              <a:cs typeface="Arial" panose="020B0604020202020204" pitchFamily="34" charset="0"/>
            </a:rPr>
            <a:t>và</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tổ</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chức</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của</a:t>
          </a:r>
          <a:r>
            <a:rPr lang="en-US" sz="1400" dirty="0">
              <a:solidFill>
                <a:srgbClr val="002060"/>
              </a:solidFill>
              <a:latin typeface="Arial" panose="020B0604020202020204" pitchFamily="34" charset="0"/>
              <a:cs typeface="Arial" panose="020B0604020202020204" pitchFamily="34" charset="0"/>
            </a:rPr>
            <a:t> NLĐ </a:t>
          </a:r>
          <a:r>
            <a:rPr lang="en-US" sz="1400" dirty="0" err="1">
              <a:solidFill>
                <a:srgbClr val="002060"/>
              </a:solidFill>
              <a:latin typeface="Arial" panose="020B0604020202020204" pitchFamily="34" charset="0"/>
              <a:cs typeface="Arial" panose="020B0604020202020204" pitchFamily="34" charset="0"/>
            </a:rPr>
            <a:t>tại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doanh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nghiệp</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tham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gia</a:t>
          </a:r>
          <a:endParaRPr lang="en-US" sz="1400" dirty="0">
            <a:solidFill>
              <a:srgbClr val="002060"/>
            </a:solidFill>
            <a:latin typeface="Arial" panose="020B0604020202020204" pitchFamily="34" charset="0"/>
            <a:cs typeface="Arial" panose="020B0604020202020204" pitchFamily="34" charset="0"/>
          </a:endParaRPr>
        </a:p>
      </dgm:t>
    </dgm:pt>
    <dgm:pt modelId="{9A77DAEA-5AF4-45A2-B8CD-7EA93EE14C79}" type="parTrans" cxnId="{0CC32141-1F7C-436B-8F8A-B671810BC80A}">
      <dgm:prSet/>
      <dgm:spPr/>
      <dgm:t>
        <a:bodyPr/>
        <a:lstStyle/>
        <a:p>
          <a:endParaRPr lang="en-US" sz="1400">
            <a:latin typeface="Arial" panose="020B0604020202020204" pitchFamily="34" charset="0"/>
            <a:cs typeface="Arial" panose="020B0604020202020204" pitchFamily="34" charset="0"/>
          </a:endParaRPr>
        </a:p>
      </dgm:t>
    </dgm:pt>
    <dgm:pt modelId="{3E2A79A3-C70C-40AF-8FA5-E34DE10E0287}" type="sibTrans" cxnId="{0CC32141-1F7C-436B-8F8A-B671810BC80A}">
      <dgm:prSet/>
      <dgm:spPr/>
      <dgm:t>
        <a:bodyPr/>
        <a:lstStyle/>
        <a:p>
          <a:endParaRPr lang="en-US" sz="1400">
            <a:latin typeface="Arial" panose="020B0604020202020204" pitchFamily="34" charset="0"/>
            <a:cs typeface="Arial" panose="020B0604020202020204" pitchFamily="34" charset="0"/>
          </a:endParaRPr>
        </a:p>
      </dgm:t>
    </dgm:pt>
    <dgm:pt modelId="{67152397-B96F-421B-82B8-916D240A6C97}">
      <dgm:prSet phldrT="[Text]" custT="1"/>
      <dgm:spPr/>
      <dgm:t>
        <a:bodyPr/>
        <a:lstStyle/>
        <a:p>
          <a:pPr>
            <a:spcAft>
              <a:spcPts val="0"/>
            </a:spcAft>
          </a:pPr>
          <a:r>
            <a:rPr lang="en-US" sz="1400" dirty="0">
              <a:solidFill>
                <a:srgbClr val="002060"/>
              </a:solidFill>
              <a:latin typeface="Arial" panose="020B0604020202020204" pitchFamily="34" charset="0"/>
              <a:cs typeface="Arial" panose="020B0604020202020204" pitchFamily="34" charset="0"/>
            </a:rPr>
            <a:t>(5)</a:t>
          </a:r>
        </a:p>
        <a:p>
          <a:pPr>
            <a:spcAft>
              <a:spcPts val="0"/>
            </a:spcAft>
          </a:pPr>
          <a:r>
            <a:rPr lang="en-US" sz="1400" dirty="0" err="1">
              <a:solidFill>
                <a:srgbClr val="002060"/>
              </a:solidFill>
              <a:latin typeface="Arial" panose="020B0604020202020204" pitchFamily="34" charset="0"/>
              <a:cs typeface="Arial" panose="020B0604020202020204" pitchFamily="34" charset="0"/>
            </a:rPr>
            <a:t>Tham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khảo</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và</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tiếp</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thu</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có</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chọn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lọc</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kinh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nghiệm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quốc</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tế</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phù</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hợp</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với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thực</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tiễn</a:t>
          </a:r>
          <a:r>
            <a:rPr lang="en-US" sz="1400" dirty="0">
              <a:solidFill>
                <a:srgbClr val="002060"/>
              </a:solidFill>
              <a:latin typeface="Arial" panose="020B0604020202020204" pitchFamily="34" charset="0"/>
              <a:cs typeface="Arial" panose="020B0604020202020204" pitchFamily="34" charset="0"/>
            </a:rPr>
            <a:t/>
          </a:r>
          <a:br>
            <a:rPr lang="en-US" sz="1400" dirty="0">
              <a:solidFill>
                <a:srgbClr val="002060"/>
              </a:solidFill>
              <a:latin typeface="Arial" panose="020B0604020202020204" pitchFamily="34" charset="0"/>
              <a:cs typeface="Arial" panose="020B0604020202020204" pitchFamily="34" charset="0"/>
            </a:rPr>
          </a:br>
          <a:r>
            <a:rPr lang="en-US" sz="1400" dirty="0" err="1">
              <a:solidFill>
                <a:srgbClr val="002060"/>
              </a:solidFill>
              <a:latin typeface="Arial" panose="020B0604020202020204" pitchFamily="34" charset="0"/>
              <a:cs typeface="Arial" panose="020B0604020202020204" pitchFamily="34" charset="0"/>
            </a:rPr>
            <a:t>Việt</a:t>
          </a:r>
          <a:r>
            <a:rPr lang="en-US" sz="1400" dirty="0">
              <a:solidFill>
                <a:srgbClr val="002060"/>
              </a:solidFill>
              <a:latin typeface="Arial" panose="020B0604020202020204" pitchFamily="34" charset="0"/>
              <a:cs typeface="Arial" panose="020B0604020202020204" pitchFamily="34" charset="0"/>
            </a:rPr>
            <a:t> Nam</a:t>
          </a:r>
        </a:p>
      </dgm:t>
    </dgm:pt>
    <dgm:pt modelId="{028AB61D-5611-47A1-81FC-5EA683EA1E91}" type="parTrans" cxnId="{75341C98-FE26-4925-A55D-89C18FAC1593}">
      <dgm:prSet/>
      <dgm:spPr/>
      <dgm:t>
        <a:bodyPr/>
        <a:lstStyle/>
        <a:p>
          <a:endParaRPr lang="en-US"/>
        </a:p>
      </dgm:t>
    </dgm:pt>
    <dgm:pt modelId="{AC7A75E3-665F-4C40-A183-C87BCDE650B5}" type="sibTrans" cxnId="{75341C98-FE26-4925-A55D-89C18FAC1593}">
      <dgm:prSet/>
      <dgm:spPr/>
      <dgm:t>
        <a:bodyPr/>
        <a:lstStyle/>
        <a:p>
          <a:endParaRPr lang="en-US"/>
        </a:p>
      </dgm:t>
    </dgm:pt>
    <dgm:pt modelId="{139D5820-6279-4B1A-917B-674EE70C69F3}">
      <dgm:prSet custT="1"/>
      <dgm:spPr/>
      <dgm:t>
        <a:bodyPr/>
        <a:lstStyle/>
        <a:p>
          <a:pPr>
            <a:spcAft>
              <a:spcPts val="0"/>
            </a:spcAft>
          </a:pPr>
          <a:r>
            <a:rPr lang="en-US" sz="1400" dirty="0">
              <a:solidFill>
                <a:srgbClr val="002060"/>
              </a:solidFill>
              <a:latin typeface="Arial" panose="020B0604020202020204" pitchFamily="34" charset="0"/>
              <a:cs typeface="Arial" panose="020B0604020202020204" pitchFamily="34" charset="0"/>
            </a:rPr>
            <a:t>(4)</a:t>
          </a:r>
        </a:p>
        <a:p>
          <a:pPr>
            <a:spcAft>
              <a:spcPts val="0"/>
            </a:spcAft>
          </a:pPr>
          <a:r>
            <a:rPr lang="en-US" sz="1400" dirty="0">
              <a:solidFill>
                <a:srgbClr val="002060"/>
              </a:solidFill>
              <a:latin typeface="Arial" panose="020B0604020202020204" pitchFamily="34" charset="0"/>
              <a:cs typeface="Arial" panose="020B0604020202020204" pitchFamily="34" charset="0"/>
            </a:rPr>
            <a:t>K</a:t>
          </a:r>
          <a:r>
            <a:rPr lang="vi-VN" sz="1400" dirty="0">
              <a:solidFill>
                <a:srgbClr val="002060"/>
              </a:solidFill>
              <a:latin typeface="Arial" panose="020B0604020202020204" pitchFamily="34" charset="0"/>
              <a:cs typeface="Arial" panose="020B0604020202020204" pitchFamily="34" charset="0"/>
            </a:rPr>
            <a:t>ế thừa và giữ nguyên những nội dung đã khẳng định được tính hợp lý, ổn định, hiệu quả</a:t>
          </a:r>
          <a:r>
            <a:rPr lang="en-US" sz="1400" dirty="0">
              <a:solidFill>
                <a:srgbClr val="002060"/>
              </a:solidFill>
              <a:latin typeface="Arial" panose="020B0604020202020204" pitchFamily="34" charset="0"/>
              <a:cs typeface="Arial" panose="020B0604020202020204" pitchFamily="34" charset="0"/>
            </a:rPr>
            <a:t>; </a:t>
          </a:r>
        </a:p>
      </dgm:t>
    </dgm:pt>
    <dgm:pt modelId="{3030B4D2-4665-427F-BEB6-2D2D005893AA}" type="parTrans" cxnId="{587CBEC8-C08E-4884-94FA-E9218448518E}">
      <dgm:prSet/>
      <dgm:spPr/>
      <dgm:t>
        <a:bodyPr/>
        <a:lstStyle/>
        <a:p>
          <a:endParaRPr lang="en-US"/>
        </a:p>
      </dgm:t>
    </dgm:pt>
    <dgm:pt modelId="{73AD775E-5E19-4ED1-8E78-4E9540044851}" type="sibTrans" cxnId="{587CBEC8-C08E-4884-94FA-E9218448518E}">
      <dgm:prSet/>
      <dgm:spPr/>
      <dgm:t>
        <a:bodyPr/>
        <a:lstStyle/>
        <a:p>
          <a:endParaRPr lang="en-US"/>
        </a:p>
      </dgm:t>
    </dgm:pt>
    <dgm:pt modelId="{9E8B2D9E-1348-463B-BDB6-80379E9189C6}" type="pres">
      <dgm:prSet presAssocID="{F8409F09-9A21-440B-92D6-CE68213D7EE8}" presName="Name0" presStyleCnt="0">
        <dgm:presLayoutVars>
          <dgm:chMax val="11"/>
          <dgm:chPref val="11"/>
          <dgm:dir/>
          <dgm:resizeHandles/>
        </dgm:presLayoutVars>
      </dgm:prSet>
      <dgm:spPr/>
      <dgm:t>
        <a:bodyPr/>
        <a:lstStyle/>
        <a:p>
          <a:endParaRPr lang="en-US"/>
        </a:p>
      </dgm:t>
    </dgm:pt>
    <dgm:pt modelId="{C13DE52B-BE4F-453D-AC06-41108E19D29A}" type="pres">
      <dgm:prSet presAssocID="{67152397-B96F-421B-82B8-916D240A6C97}" presName="Accent5" presStyleCnt="0"/>
      <dgm:spPr/>
    </dgm:pt>
    <dgm:pt modelId="{F18698DC-7656-4050-A14E-AFCCABD05F10}" type="pres">
      <dgm:prSet presAssocID="{67152397-B96F-421B-82B8-916D240A6C97}" presName="Accent" presStyleLbl="node1" presStyleIdx="0" presStyleCnt="5"/>
      <dgm:spPr/>
    </dgm:pt>
    <dgm:pt modelId="{0DE7849D-76F2-4550-B8E0-2560604723D3}" type="pres">
      <dgm:prSet presAssocID="{67152397-B96F-421B-82B8-916D240A6C97}" presName="ParentBackground5" presStyleCnt="0"/>
      <dgm:spPr/>
    </dgm:pt>
    <dgm:pt modelId="{5A0E3637-97A1-4ECB-AD94-C6F49CBC0C25}" type="pres">
      <dgm:prSet presAssocID="{67152397-B96F-421B-82B8-916D240A6C97}" presName="ParentBackground" presStyleLbl="fgAcc1" presStyleIdx="0" presStyleCnt="5"/>
      <dgm:spPr/>
      <dgm:t>
        <a:bodyPr/>
        <a:lstStyle/>
        <a:p>
          <a:endParaRPr lang="en-US"/>
        </a:p>
      </dgm:t>
    </dgm:pt>
    <dgm:pt modelId="{455E66B8-105A-44E5-9376-29BDB7DEA4EA}" type="pres">
      <dgm:prSet presAssocID="{67152397-B96F-421B-82B8-916D240A6C97}" presName="Parent5" presStyleLbl="revTx" presStyleIdx="0" presStyleCnt="0">
        <dgm:presLayoutVars>
          <dgm:chMax val="1"/>
          <dgm:chPref val="1"/>
          <dgm:bulletEnabled val="1"/>
        </dgm:presLayoutVars>
      </dgm:prSet>
      <dgm:spPr/>
      <dgm:t>
        <a:bodyPr/>
        <a:lstStyle/>
        <a:p>
          <a:endParaRPr lang="en-US"/>
        </a:p>
      </dgm:t>
    </dgm:pt>
    <dgm:pt modelId="{AD6C7DDD-DCD0-43A2-985A-CFBFB9A49452}" type="pres">
      <dgm:prSet presAssocID="{139D5820-6279-4B1A-917B-674EE70C69F3}" presName="Accent4" presStyleCnt="0"/>
      <dgm:spPr/>
    </dgm:pt>
    <dgm:pt modelId="{8053475D-8D65-4261-A5DC-07400CFD6B71}" type="pres">
      <dgm:prSet presAssocID="{139D5820-6279-4B1A-917B-674EE70C69F3}" presName="Accent" presStyleLbl="node1" presStyleIdx="1" presStyleCnt="5"/>
      <dgm:spPr/>
    </dgm:pt>
    <dgm:pt modelId="{1E508BBA-DE70-4190-B56F-54366486ABED}" type="pres">
      <dgm:prSet presAssocID="{139D5820-6279-4B1A-917B-674EE70C69F3}" presName="ParentBackground4" presStyleCnt="0"/>
      <dgm:spPr/>
    </dgm:pt>
    <dgm:pt modelId="{4AB7F386-D61E-4E8B-8B41-6DD52E81191A}" type="pres">
      <dgm:prSet presAssocID="{139D5820-6279-4B1A-917B-674EE70C69F3}" presName="ParentBackground" presStyleLbl="fgAcc1" presStyleIdx="1" presStyleCnt="5"/>
      <dgm:spPr/>
      <dgm:t>
        <a:bodyPr/>
        <a:lstStyle/>
        <a:p>
          <a:endParaRPr lang="en-US"/>
        </a:p>
      </dgm:t>
    </dgm:pt>
    <dgm:pt modelId="{E9A461B9-F7B0-4D15-9EA8-65AD9B5F6302}" type="pres">
      <dgm:prSet presAssocID="{139D5820-6279-4B1A-917B-674EE70C69F3}" presName="Parent4" presStyleLbl="revTx" presStyleIdx="0" presStyleCnt="0">
        <dgm:presLayoutVars>
          <dgm:chMax val="1"/>
          <dgm:chPref val="1"/>
          <dgm:bulletEnabled val="1"/>
        </dgm:presLayoutVars>
      </dgm:prSet>
      <dgm:spPr/>
      <dgm:t>
        <a:bodyPr/>
        <a:lstStyle/>
        <a:p>
          <a:endParaRPr lang="en-US"/>
        </a:p>
      </dgm:t>
    </dgm:pt>
    <dgm:pt modelId="{013F5718-C6B3-4388-BBFA-68253E39B091}" type="pres">
      <dgm:prSet presAssocID="{6958D48C-4B17-42C4-8853-2828AF17D0D7}" presName="Accent3" presStyleCnt="0"/>
      <dgm:spPr/>
    </dgm:pt>
    <dgm:pt modelId="{104EEFD8-64CB-4F1F-BD5B-D02A7F8D8577}" type="pres">
      <dgm:prSet presAssocID="{6958D48C-4B17-42C4-8853-2828AF17D0D7}" presName="Accent" presStyleLbl="node1" presStyleIdx="2" presStyleCnt="5"/>
      <dgm:spPr/>
    </dgm:pt>
    <dgm:pt modelId="{50702EF4-F28B-4E35-AB61-D8923D08B1A0}" type="pres">
      <dgm:prSet presAssocID="{6958D48C-4B17-42C4-8853-2828AF17D0D7}" presName="ParentBackground3" presStyleCnt="0"/>
      <dgm:spPr/>
    </dgm:pt>
    <dgm:pt modelId="{C8A67F9E-69D1-4014-9669-89C5E36DCACD}" type="pres">
      <dgm:prSet presAssocID="{6958D48C-4B17-42C4-8853-2828AF17D0D7}" presName="ParentBackground" presStyleLbl="fgAcc1" presStyleIdx="2" presStyleCnt="5"/>
      <dgm:spPr/>
      <dgm:t>
        <a:bodyPr/>
        <a:lstStyle/>
        <a:p>
          <a:endParaRPr lang="en-US"/>
        </a:p>
      </dgm:t>
    </dgm:pt>
    <dgm:pt modelId="{EB406297-6EA0-432A-A29B-15C95564020D}" type="pres">
      <dgm:prSet presAssocID="{6958D48C-4B17-42C4-8853-2828AF17D0D7}" presName="Parent3" presStyleLbl="revTx" presStyleIdx="0" presStyleCnt="0">
        <dgm:presLayoutVars>
          <dgm:chMax val="1"/>
          <dgm:chPref val="1"/>
          <dgm:bulletEnabled val="1"/>
        </dgm:presLayoutVars>
      </dgm:prSet>
      <dgm:spPr/>
      <dgm:t>
        <a:bodyPr/>
        <a:lstStyle/>
        <a:p>
          <a:endParaRPr lang="en-US"/>
        </a:p>
      </dgm:t>
    </dgm:pt>
    <dgm:pt modelId="{5DC48E33-C1FA-4E02-9A84-9C0E97F77225}" type="pres">
      <dgm:prSet presAssocID="{3F364BF8-CFF0-43BE-87AE-AB0100E668EE}" presName="Accent2" presStyleCnt="0"/>
      <dgm:spPr/>
    </dgm:pt>
    <dgm:pt modelId="{BCD5EEEA-6D3E-495B-B988-D2493E1B6099}" type="pres">
      <dgm:prSet presAssocID="{3F364BF8-CFF0-43BE-87AE-AB0100E668EE}" presName="Accent" presStyleLbl="node1" presStyleIdx="3" presStyleCnt="5"/>
      <dgm:spPr/>
    </dgm:pt>
    <dgm:pt modelId="{C0B939FA-76FC-4625-8F2F-A3CFD4A87144}" type="pres">
      <dgm:prSet presAssocID="{3F364BF8-CFF0-43BE-87AE-AB0100E668EE}" presName="ParentBackground2" presStyleCnt="0"/>
      <dgm:spPr/>
    </dgm:pt>
    <dgm:pt modelId="{70D687F1-41FC-4AEA-8E7D-2B9A5C4CA1D3}" type="pres">
      <dgm:prSet presAssocID="{3F364BF8-CFF0-43BE-87AE-AB0100E668EE}" presName="ParentBackground" presStyleLbl="fgAcc1" presStyleIdx="3" presStyleCnt="5"/>
      <dgm:spPr/>
      <dgm:t>
        <a:bodyPr/>
        <a:lstStyle/>
        <a:p>
          <a:endParaRPr lang="en-US"/>
        </a:p>
      </dgm:t>
    </dgm:pt>
    <dgm:pt modelId="{644A19CD-649F-4EF7-840B-05A943C39ACE}" type="pres">
      <dgm:prSet presAssocID="{3F364BF8-CFF0-43BE-87AE-AB0100E668EE}" presName="Parent2" presStyleLbl="revTx" presStyleIdx="0" presStyleCnt="0">
        <dgm:presLayoutVars>
          <dgm:chMax val="1"/>
          <dgm:chPref val="1"/>
          <dgm:bulletEnabled val="1"/>
        </dgm:presLayoutVars>
      </dgm:prSet>
      <dgm:spPr/>
      <dgm:t>
        <a:bodyPr/>
        <a:lstStyle/>
        <a:p>
          <a:endParaRPr lang="en-US"/>
        </a:p>
      </dgm:t>
    </dgm:pt>
    <dgm:pt modelId="{5080806C-61C1-4B88-BBC5-BC7CA9AE3A67}" type="pres">
      <dgm:prSet presAssocID="{0EDC83F9-76B3-492F-B75F-951B51A2218A}" presName="Accent1" presStyleCnt="0"/>
      <dgm:spPr/>
    </dgm:pt>
    <dgm:pt modelId="{73D84B96-06AD-445E-B907-72C82BC163ED}" type="pres">
      <dgm:prSet presAssocID="{0EDC83F9-76B3-492F-B75F-951B51A2218A}" presName="Accent" presStyleLbl="node1" presStyleIdx="4" presStyleCnt="5"/>
      <dgm:spPr/>
    </dgm:pt>
    <dgm:pt modelId="{9421B986-585E-4C3E-B7F5-55860F4FBBE9}" type="pres">
      <dgm:prSet presAssocID="{0EDC83F9-76B3-492F-B75F-951B51A2218A}" presName="ParentBackground1" presStyleCnt="0"/>
      <dgm:spPr/>
    </dgm:pt>
    <dgm:pt modelId="{BDDA6EDF-D5AF-4F55-892D-719DA4AA9850}" type="pres">
      <dgm:prSet presAssocID="{0EDC83F9-76B3-492F-B75F-951B51A2218A}" presName="ParentBackground" presStyleLbl="fgAcc1" presStyleIdx="4" presStyleCnt="5"/>
      <dgm:spPr/>
      <dgm:t>
        <a:bodyPr/>
        <a:lstStyle/>
        <a:p>
          <a:endParaRPr lang="en-US"/>
        </a:p>
      </dgm:t>
    </dgm:pt>
    <dgm:pt modelId="{ECC49838-BE20-48B0-8E4C-217FDF75992F}" type="pres">
      <dgm:prSet presAssocID="{0EDC83F9-76B3-492F-B75F-951B51A2218A}" presName="Parent1" presStyleLbl="revTx" presStyleIdx="0" presStyleCnt="0">
        <dgm:presLayoutVars>
          <dgm:chMax val="1"/>
          <dgm:chPref val="1"/>
          <dgm:bulletEnabled val="1"/>
        </dgm:presLayoutVars>
      </dgm:prSet>
      <dgm:spPr/>
      <dgm:t>
        <a:bodyPr/>
        <a:lstStyle/>
        <a:p>
          <a:endParaRPr lang="en-US"/>
        </a:p>
      </dgm:t>
    </dgm:pt>
  </dgm:ptLst>
  <dgm:cxnLst>
    <dgm:cxn modelId="{2EB528C6-2DB5-45C8-9801-22B426C52ED4}" type="presOf" srcId="{0EDC83F9-76B3-492F-B75F-951B51A2218A}" destId="{ECC49838-BE20-48B0-8E4C-217FDF75992F}" srcOrd="1" destOrd="0" presId="urn:microsoft.com/office/officeart/2011/layout/CircleProcess"/>
    <dgm:cxn modelId="{84EDD566-FDC3-4427-8306-777AFE3167DC}" type="presOf" srcId="{F8409F09-9A21-440B-92D6-CE68213D7EE8}" destId="{9E8B2D9E-1348-463B-BDB6-80379E9189C6}" srcOrd="0" destOrd="0" presId="urn:microsoft.com/office/officeart/2011/layout/CircleProcess"/>
    <dgm:cxn modelId="{E61ECEB3-60AD-4C38-8EF5-20B0BF65AC19}" type="presOf" srcId="{6958D48C-4B17-42C4-8853-2828AF17D0D7}" destId="{EB406297-6EA0-432A-A29B-15C95564020D}" srcOrd="1" destOrd="0" presId="urn:microsoft.com/office/officeart/2011/layout/CircleProcess"/>
    <dgm:cxn modelId="{453F8669-D0E7-4F3D-84B8-ACD2AD5AA3B2}" type="presOf" srcId="{3F364BF8-CFF0-43BE-87AE-AB0100E668EE}" destId="{70D687F1-41FC-4AEA-8E7D-2B9A5C4CA1D3}" srcOrd="0" destOrd="0" presId="urn:microsoft.com/office/officeart/2011/layout/CircleProcess"/>
    <dgm:cxn modelId="{07CBBAF4-1410-496E-A0B5-4AB0F79C2B15}" type="presOf" srcId="{67152397-B96F-421B-82B8-916D240A6C97}" destId="{5A0E3637-97A1-4ECB-AD94-C6F49CBC0C25}" srcOrd="0" destOrd="0" presId="urn:microsoft.com/office/officeart/2011/layout/CircleProcess"/>
    <dgm:cxn modelId="{587CBEC8-C08E-4884-94FA-E9218448518E}" srcId="{F8409F09-9A21-440B-92D6-CE68213D7EE8}" destId="{139D5820-6279-4B1A-917B-674EE70C69F3}" srcOrd="3" destOrd="0" parTransId="{3030B4D2-4665-427F-BEB6-2D2D005893AA}" sibTransId="{73AD775E-5E19-4ED1-8E78-4E9540044851}"/>
    <dgm:cxn modelId="{907694F1-A95B-4DB3-AE9E-4CC74ED3FB29}" type="presOf" srcId="{3F364BF8-CFF0-43BE-87AE-AB0100E668EE}" destId="{644A19CD-649F-4EF7-840B-05A943C39ACE}" srcOrd="1" destOrd="0" presId="urn:microsoft.com/office/officeart/2011/layout/CircleProcess"/>
    <dgm:cxn modelId="{84A7E3F0-BF65-42BE-AF12-9EA0178BD784}" type="presOf" srcId="{139D5820-6279-4B1A-917B-674EE70C69F3}" destId="{E9A461B9-F7B0-4D15-9EA8-65AD9B5F6302}" srcOrd="1" destOrd="0" presId="urn:microsoft.com/office/officeart/2011/layout/CircleProcess"/>
    <dgm:cxn modelId="{A60E1B1D-ABD2-40FB-86A3-569DFE507709}" srcId="{F8409F09-9A21-440B-92D6-CE68213D7EE8}" destId="{0EDC83F9-76B3-492F-B75F-951B51A2218A}" srcOrd="0" destOrd="0" parTransId="{18CCF539-B60F-4632-A6C7-44D862B27491}" sibTransId="{6D48D4E4-486E-4CE8-9EDA-930169A8AB2C}"/>
    <dgm:cxn modelId="{73FE4D2F-F6B9-48BD-B157-4A11AF17191D}" type="presOf" srcId="{139D5820-6279-4B1A-917B-674EE70C69F3}" destId="{4AB7F386-D61E-4E8B-8B41-6DD52E81191A}" srcOrd="0" destOrd="0" presId="urn:microsoft.com/office/officeart/2011/layout/CircleProcess"/>
    <dgm:cxn modelId="{B0A49A60-AFFF-417F-80EB-379ECD6D9067}" type="presOf" srcId="{67152397-B96F-421B-82B8-916D240A6C97}" destId="{455E66B8-105A-44E5-9376-29BDB7DEA4EA}" srcOrd="1" destOrd="0" presId="urn:microsoft.com/office/officeart/2011/layout/CircleProcess"/>
    <dgm:cxn modelId="{75341C98-FE26-4925-A55D-89C18FAC1593}" srcId="{F8409F09-9A21-440B-92D6-CE68213D7EE8}" destId="{67152397-B96F-421B-82B8-916D240A6C97}" srcOrd="4" destOrd="0" parTransId="{028AB61D-5611-47A1-81FC-5EA683EA1E91}" sibTransId="{AC7A75E3-665F-4C40-A183-C87BCDE650B5}"/>
    <dgm:cxn modelId="{0CC32141-1F7C-436B-8F8A-B671810BC80A}" srcId="{F8409F09-9A21-440B-92D6-CE68213D7EE8}" destId="{6958D48C-4B17-42C4-8853-2828AF17D0D7}" srcOrd="2" destOrd="0" parTransId="{9A77DAEA-5AF4-45A2-B8CD-7EA93EE14C79}" sibTransId="{3E2A79A3-C70C-40AF-8FA5-E34DE10E0287}"/>
    <dgm:cxn modelId="{96F2DC34-98DC-429C-AD7A-B5E1C14F360E}" type="presOf" srcId="{6958D48C-4B17-42C4-8853-2828AF17D0D7}" destId="{C8A67F9E-69D1-4014-9669-89C5E36DCACD}" srcOrd="0" destOrd="0" presId="urn:microsoft.com/office/officeart/2011/layout/CircleProcess"/>
    <dgm:cxn modelId="{34BBC339-F8F2-46CD-B98C-F20D60301BDD}" type="presOf" srcId="{0EDC83F9-76B3-492F-B75F-951B51A2218A}" destId="{BDDA6EDF-D5AF-4F55-892D-719DA4AA9850}" srcOrd="0" destOrd="0" presId="urn:microsoft.com/office/officeart/2011/layout/CircleProcess"/>
    <dgm:cxn modelId="{5095911E-5B6F-49F8-A830-3737E29FA604}" srcId="{F8409F09-9A21-440B-92D6-CE68213D7EE8}" destId="{3F364BF8-CFF0-43BE-87AE-AB0100E668EE}" srcOrd="1" destOrd="0" parTransId="{F0AE217F-5A4F-402E-B144-B3A784A6AB52}" sibTransId="{1F903817-72CF-418A-BCB2-8ADCB988910B}"/>
    <dgm:cxn modelId="{6C7D69C7-A64E-4CB2-90FF-4EB560262D2E}" type="presParOf" srcId="{9E8B2D9E-1348-463B-BDB6-80379E9189C6}" destId="{C13DE52B-BE4F-453D-AC06-41108E19D29A}" srcOrd="0" destOrd="0" presId="urn:microsoft.com/office/officeart/2011/layout/CircleProcess"/>
    <dgm:cxn modelId="{C2A526D8-68B4-441C-A909-2DF9DE4A9ABF}" type="presParOf" srcId="{C13DE52B-BE4F-453D-AC06-41108E19D29A}" destId="{F18698DC-7656-4050-A14E-AFCCABD05F10}" srcOrd="0" destOrd="0" presId="urn:microsoft.com/office/officeart/2011/layout/CircleProcess"/>
    <dgm:cxn modelId="{60271313-194C-4721-B8DC-DD067D0F036E}" type="presParOf" srcId="{9E8B2D9E-1348-463B-BDB6-80379E9189C6}" destId="{0DE7849D-76F2-4550-B8E0-2560604723D3}" srcOrd="1" destOrd="0" presId="urn:microsoft.com/office/officeart/2011/layout/CircleProcess"/>
    <dgm:cxn modelId="{B688B702-0942-4158-995A-48206D3F05BB}" type="presParOf" srcId="{0DE7849D-76F2-4550-B8E0-2560604723D3}" destId="{5A0E3637-97A1-4ECB-AD94-C6F49CBC0C25}" srcOrd="0" destOrd="0" presId="urn:microsoft.com/office/officeart/2011/layout/CircleProcess"/>
    <dgm:cxn modelId="{E2DDDB68-7442-4764-9A8F-41F50CA480BF}" type="presParOf" srcId="{9E8B2D9E-1348-463B-BDB6-80379E9189C6}" destId="{455E66B8-105A-44E5-9376-29BDB7DEA4EA}" srcOrd="2" destOrd="0" presId="urn:microsoft.com/office/officeart/2011/layout/CircleProcess"/>
    <dgm:cxn modelId="{C85CEF4B-B846-4528-87B1-C98551094B48}" type="presParOf" srcId="{9E8B2D9E-1348-463B-BDB6-80379E9189C6}" destId="{AD6C7DDD-DCD0-43A2-985A-CFBFB9A49452}" srcOrd="3" destOrd="0" presId="urn:microsoft.com/office/officeart/2011/layout/CircleProcess"/>
    <dgm:cxn modelId="{4600D001-DA9E-4F2C-B00B-771B162824FB}" type="presParOf" srcId="{AD6C7DDD-DCD0-43A2-985A-CFBFB9A49452}" destId="{8053475D-8D65-4261-A5DC-07400CFD6B71}" srcOrd="0" destOrd="0" presId="urn:microsoft.com/office/officeart/2011/layout/CircleProcess"/>
    <dgm:cxn modelId="{9E8A8645-A311-413B-938C-1F79BF7790AF}" type="presParOf" srcId="{9E8B2D9E-1348-463B-BDB6-80379E9189C6}" destId="{1E508BBA-DE70-4190-B56F-54366486ABED}" srcOrd="4" destOrd="0" presId="urn:microsoft.com/office/officeart/2011/layout/CircleProcess"/>
    <dgm:cxn modelId="{5D474250-CDD3-4DA7-9956-C3381628B04E}" type="presParOf" srcId="{1E508BBA-DE70-4190-B56F-54366486ABED}" destId="{4AB7F386-D61E-4E8B-8B41-6DD52E81191A}" srcOrd="0" destOrd="0" presId="urn:microsoft.com/office/officeart/2011/layout/CircleProcess"/>
    <dgm:cxn modelId="{E0A41CCB-948E-4955-BE6A-93FEF28FC4D6}" type="presParOf" srcId="{9E8B2D9E-1348-463B-BDB6-80379E9189C6}" destId="{E9A461B9-F7B0-4D15-9EA8-65AD9B5F6302}" srcOrd="5" destOrd="0" presId="urn:microsoft.com/office/officeart/2011/layout/CircleProcess"/>
    <dgm:cxn modelId="{5CB55EA2-8D67-4A9B-A779-B27CD48B6D44}" type="presParOf" srcId="{9E8B2D9E-1348-463B-BDB6-80379E9189C6}" destId="{013F5718-C6B3-4388-BBFA-68253E39B091}" srcOrd="6" destOrd="0" presId="urn:microsoft.com/office/officeart/2011/layout/CircleProcess"/>
    <dgm:cxn modelId="{94E459FC-1FFA-4C25-B52E-0C8FF723EC0B}" type="presParOf" srcId="{013F5718-C6B3-4388-BBFA-68253E39B091}" destId="{104EEFD8-64CB-4F1F-BD5B-D02A7F8D8577}" srcOrd="0" destOrd="0" presId="urn:microsoft.com/office/officeart/2011/layout/CircleProcess"/>
    <dgm:cxn modelId="{B66F12BF-AC81-4C3C-9247-1CFF7D3DBCD4}" type="presParOf" srcId="{9E8B2D9E-1348-463B-BDB6-80379E9189C6}" destId="{50702EF4-F28B-4E35-AB61-D8923D08B1A0}" srcOrd="7" destOrd="0" presId="urn:microsoft.com/office/officeart/2011/layout/CircleProcess"/>
    <dgm:cxn modelId="{E8206A7B-9FAF-4AF7-B8DF-105F7E5491E1}" type="presParOf" srcId="{50702EF4-F28B-4E35-AB61-D8923D08B1A0}" destId="{C8A67F9E-69D1-4014-9669-89C5E36DCACD}" srcOrd="0" destOrd="0" presId="urn:microsoft.com/office/officeart/2011/layout/CircleProcess"/>
    <dgm:cxn modelId="{CB9FF9F6-FCB4-4DAB-9FE4-9A07D0287557}" type="presParOf" srcId="{9E8B2D9E-1348-463B-BDB6-80379E9189C6}" destId="{EB406297-6EA0-432A-A29B-15C95564020D}" srcOrd="8" destOrd="0" presId="urn:microsoft.com/office/officeart/2011/layout/CircleProcess"/>
    <dgm:cxn modelId="{1BB09941-8C06-4482-9F26-35150FBBE5E1}" type="presParOf" srcId="{9E8B2D9E-1348-463B-BDB6-80379E9189C6}" destId="{5DC48E33-C1FA-4E02-9A84-9C0E97F77225}" srcOrd="9" destOrd="0" presId="urn:microsoft.com/office/officeart/2011/layout/CircleProcess"/>
    <dgm:cxn modelId="{FFFC607F-C90F-4AD7-ABA0-2D6E5B7E0BED}" type="presParOf" srcId="{5DC48E33-C1FA-4E02-9A84-9C0E97F77225}" destId="{BCD5EEEA-6D3E-495B-B988-D2493E1B6099}" srcOrd="0" destOrd="0" presId="urn:microsoft.com/office/officeart/2011/layout/CircleProcess"/>
    <dgm:cxn modelId="{DF36C637-4EDA-45BD-82A3-2E6FDA7A529A}" type="presParOf" srcId="{9E8B2D9E-1348-463B-BDB6-80379E9189C6}" destId="{C0B939FA-76FC-4625-8F2F-A3CFD4A87144}" srcOrd="10" destOrd="0" presId="urn:microsoft.com/office/officeart/2011/layout/CircleProcess"/>
    <dgm:cxn modelId="{B1866877-CDD6-4952-96DB-F2BD5540B91D}" type="presParOf" srcId="{C0B939FA-76FC-4625-8F2F-A3CFD4A87144}" destId="{70D687F1-41FC-4AEA-8E7D-2B9A5C4CA1D3}" srcOrd="0" destOrd="0" presId="urn:microsoft.com/office/officeart/2011/layout/CircleProcess"/>
    <dgm:cxn modelId="{982D7D51-719C-452F-9756-DE67D4F94A42}" type="presParOf" srcId="{9E8B2D9E-1348-463B-BDB6-80379E9189C6}" destId="{644A19CD-649F-4EF7-840B-05A943C39ACE}" srcOrd="11" destOrd="0" presId="urn:microsoft.com/office/officeart/2011/layout/CircleProcess"/>
    <dgm:cxn modelId="{F5851237-C959-4BB1-ADCD-E08E68B47F0D}" type="presParOf" srcId="{9E8B2D9E-1348-463B-BDB6-80379E9189C6}" destId="{5080806C-61C1-4B88-BBC5-BC7CA9AE3A67}" srcOrd="12" destOrd="0" presId="urn:microsoft.com/office/officeart/2011/layout/CircleProcess"/>
    <dgm:cxn modelId="{33236E4E-C617-4AF7-9067-93B96B827EEE}" type="presParOf" srcId="{5080806C-61C1-4B88-BBC5-BC7CA9AE3A67}" destId="{73D84B96-06AD-445E-B907-72C82BC163ED}" srcOrd="0" destOrd="0" presId="urn:microsoft.com/office/officeart/2011/layout/CircleProcess"/>
    <dgm:cxn modelId="{1A32D7A4-0087-40AB-A4AB-E029C2B690D4}" type="presParOf" srcId="{9E8B2D9E-1348-463B-BDB6-80379E9189C6}" destId="{9421B986-585E-4C3E-B7F5-55860F4FBBE9}" srcOrd="13" destOrd="0" presId="urn:microsoft.com/office/officeart/2011/layout/CircleProcess"/>
    <dgm:cxn modelId="{545D28C8-B290-4AC1-92D1-CF74FB7967FE}" type="presParOf" srcId="{9421B986-585E-4C3E-B7F5-55860F4FBBE9}" destId="{BDDA6EDF-D5AF-4F55-892D-719DA4AA9850}" srcOrd="0" destOrd="0" presId="urn:microsoft.com/office/officeart/2011/layout/CircleProcess"/>
    <dgm:cxn modelId="{0BC96701-26E3-40AA-B973-4066AC5007B5}" type="presParOf" srcId="{9E8B2D9E-1348-463B-BDB6-80379E9189C6}" destId="{ECC49838-BE20-48B0-8E4C-217FDF75992F}"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C4B58D-D86A-4236-9457-D50D2ECB5B9F}"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92665924-3C90-4C36-A5AA-AEB4E6202405}">
      <dgm:prSet phldrT="[Text]" custT="1"/>
      <dgm:spPr/>
      <dgm:t>
        <a:bodyPr/>
        <a:lstStyle/>
        <a:p>
          <a:r>
            <a:rPr lang="en-US" sz="2600" b="1" dirty="0">
              <a:solidFill>
                <a:srgbClr val="FF0000"/>
              </a:solidFill>
              <a:latin typeface="Arial" panose="020B0604020202020204" pitchFamily="34" charset="0"/>
              <a:cs typeface="Arial" panose="020B0604020202020204" pitchFamily="34" charset="0"/>
            </a:rPr>
            <a:t>LUẬT CÔNG ĐOÀN </a:t>
          </a:r>
          <a:r>
            <a:rPr lang="en-US" sz="2600" b="1" dirty="0">
              <a:solidFill>
                <a:srgbClr val="0070C0"/>
              </a:solidFill>
              <a:latin typeface="Arial" panose="020B0604020202020204" pitchFamily="34" charset="0"/>
              <a:cs typeface="Arial" panose="020B0604020202020204" pitchFamily="34" charset="0"/>
            </a:rPr>
            <a:t>(SỬA ĐỔI)</a:t>
          </a:r>
        </a:p>
      </dgm:t>
    </dgm:pt>
    <dgm:pt modelId="{51A3F2C5-B4AE-4923-8E70-F23D62878AE5}" type="parTrans" cxnId="{8ACC2A5E-86E6-4303-93AA-471D799F8B89}">
      <dgm:prSet/>
      <dgm:spPr/>
      <dgm:t>
        <a:bodyPr/>
        <a:lstStyle/>
        <a:p>
          <a:endParaRPr lang="en-US"/>
        </a:p>
      </dgm:t>
    </dgm:pt>
    <dgm:pt modelId="{5C499282-86DF-4C6D-B2EA-B98475D40A57}" type="sibTrans" cxnId="{8ACC2A5E-86E6-4303-93AA-471D799F8B89}">
      <dgm:prSet/>
      <dgm:spPr/>
      <dgm:t>
        <a:bodyPr/>
        <a:lstStyle/>
        <a:p>
          <a:endParaRPr lang="en-US"/>
        </a:p>
      </dgm:t>
    </dgm:pt>
    <dgm:pt modelId="{F98E5811-40C6-4529-89AE-DF11463AAD7E}">
      <dgm:prSet phldrT="[Text]" custT="1"/>
      <dgm:spPr/>
      <dgm:t>
        <a:bodyPr/>
        <a:lstStyle/>
        <a:p>
          <a:r>
            <a:rPr lang="vi-VN" sz="2600" b="1" i="0" dirty="0">
              <a:latin typeface="Arial" panose="020B0604020202020204" pitchFamily="34" charset="0"/>
              <a:cs typeface="Arial" panose="020B0604020202020204" pitchFamily="34" charset="0"/>
            </a:rPr>
            <a:t>06 Chương với 37 điều</a:t>
          </a:r>
          <a:endParaRPr lang="en-US" sz="2600" b="1" dirty="0">
            <a:latin typeface="Arial" panose="020B0604020202020204" pitchFamily="34" charset="0"/>
            <a:cs typeface="Arial" panose="020B0604020202020204" pitchFamily="34" charset="0"/>
          </a:endParaRPr>
        </a:p>
      </dgm:t>
    </dgm:pt>
    <dgm:pt modelId="{C773F11A-6E5B-4B3C-851A-E6F90292230F}" type="parTrans" cxnId="{BCD3F833-39E2-4181-BD63-4286AC89F075}">
      <dgm:prSet/>
      <dgm:spPr/>
      <dgm:t>
        <a:bodyPr/>
        <a:lstStyle/>
        <a:p>
          <a:endParaRPr lang="en-US"/>
        </a:p>
      </dgm:t>
    </dgm:pt>
    <dgm:pt modelId="{0B17A6CD-F179-4E6D-9D45-1E7D17021C54}" type="sibTrans" cxnId="{BCD3F833-39E2-4181-BD63-4286AC89F075}">
      <dgm:prSet/>
      <dgm:spPr/>
      <dgm:t>
        <a:bodyPr/>
        <a:lstStyle/>
        <a:p>
          <a:endParaRPr lang="en-US"/>
        </a:p>
      </dgm:t>
    </dgm:pt>
    <dgm:pt modelId="{EC804BD7-7B1C-4F24-9B07-25F7D37C4428}">
      <dgm:prSet phldrT="[Text]" custT="1"/>
      <dgm:spPr/>
      <dgm:t>
        <a:bodyPr/>
        <a:lstStyle/>
        <a:p>
          <a:r>
            <a:rPr lang="en-US" sz="2600" b="1" dirty="0" err="1">
              <a:solidFill>
                <a:srgbClr val="0070C0"/>
              </a:solidFill>
              <a:latin typeface="Arial" panose="020B0604020202020204" pitchFamily="34" charset="0"/>
              <a:cs typeface="Arial" panose="020B0604020202020204" pitchFamily="34" charset="0"/>
            </a:rPr>
            <a:t>Tăng</a:t>
          </a:r>
          <a:r>
            <a:rPr lang="en-US" sz="2600" b="1" dirty="0">
              <a:solidFill>
                <a:srgbClr val="0070C0"/>
              </a:solidFill>
              <a:latin typeface="Arial" panose="020B0604020202020204" pitchFamily="34" charset="0"/>
              <a:cs typeface="Arial" panose="020B0604020202020204" pitchFamily="34" charset="0"/>
            </a:rPr>
            <a:t> 04 </a:t>
          </a:r>
          <a:r>
            <a:rPr lang="en-US" sz="2600" b="1" dirty="0" err="1">
              <a:solidFill>
                <a:srgbClr val="0070C0"/>
              </a:solidFill>
              <a:latin typeface="Arial" panose="020B0604020202020204" pitchFamily="34" charset="0"/>
              <a:cs typeface="Arial" panose="020B0604020202020204" pitchFamily="34" charset="0"/>
            </a:rPr>
            <a:t>điều</a:t>
          </a:r>
          <a:r>
            <a:rPr lang="en-US" sz="2600" b="1" dirty="0">
              <a:solidFill>
                <a:srgbClr val="0070C0"/>
              </a:solidFill>
              <a:latin typeface="Arial" panose="020B0604020202020204" pitchFamily="34" charset="0"/>
              <a:cs typeface="Arial" panose="020B0604020202020204" pitchFamily="34" charset="0"/>
            </a:rPr>
            <a:t> so </a:t>
          </a:r>
          <a:r>
            <a:rPr lang="en-US" sz="2600" b="1" dirty="0" err="1">
              <a:solidFill>
                <a:srgbClr val="0070C0"/>
              </a:solidFill>
              <a:latin typeface="Arial" panose="020B0604020202020204" pitchFamily="34" charset="0"/>
              <a:cs typeface="Arial" panose="020B0604020202020204" pitchFamily="34" charset="0"/>
            </a:rPr>
            <a:t>với</a:t>
          </a:r>
          <a:r>
            <a:rPr lang="en-US" sz="2600" b="1" dirty="0">
              <a:solidFill>
                <a:srgbClr val="0070C0"/>
              </a:solidFill>
              <a:latin typeface="Arial" panose="020B0604020202020204" pitchFamily="34" charset="0"/>
              <a:cs typeface="Arial" panose="020B0604020202020204" pitchFamily="34" charset="0"/>
            </a:rPr>
            <a:t/>
          </a:r>
          <a:br>
            <a:rPr lang="en-US" sz="2600" b="1" dirty="0">
              <a:solidFill>
                <a:srgbClr val="0070C0"/>
              </a:solidFill>
              <a:latin typeface="Arial" panose="020B0604020202020204" pitchFamily="34" charset="0"/>
              <a:cs typeface="Arial" panose="020B0604020202020204" pitchFamily="34" charset="0"/>
            </a:rPr>
          </a:br>
          <a:r>
            <a:rPr lang="en-US" sz="2600" b="1" dirty="0" err="1">
              <a:solidFill>
                <a:srgbClr val="0070C0"/>
              </a:solidFill>
              <a:latin typeface="Arial" panose="020B0604020202020204" pitchFamily="34" charset="0"/>
              <a:cs typeface="Arial" panose="020B0604020202020204" pitchFamily="34" charset="0"/>
            </a:rPr>
            <a:t>Luật</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Công</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đoàn</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hiện</a:t>
          </a:r>
          <a:r>
            <a:rPr lang="en-US" sz="2600" b="1" dirty="0">
              <a:solidFill>
                <a:srgbClr val="0070C0"/>
              </a:solidFill>
              <a:latin typeface="Arial" panose="020B0604020202020204" pitchFamily="34" charset="0"/>
              <a:cs typeface="Arial" panose="020B0604020202020204" pitchFamily="34" charset="0"/>
            </a:rPr>
            <a:t> </a:t>
          </a:r>
          <a:r>
            <a:rPr lang="en-US" sz="2600" b="1" dirty="0" err="1">
              <a:solidFill>
                <a:srgbClr val="0070C0"/>
              </a:solidFill>
              <a:latin typeface="Arial" panose="020B0604020202020204" pitchFamily="34" charset="0"/>
              <a:cs typeface="Arial" panose="020B0604020202020204" pitchFamily="34" charset="0"/>
            </a:rPr>
            <a:t>hành</a:t>
          </a:r>
          <a:endParaRPr lang="en-US" sz="2600" b="1" dirty="0">
            <a:solidFill>
              <a:srgbClr val="0070C0"/>
            </a:solidFill>
            <a:latin typeface="Arial" panose="020B0604020202020204" pitchFamily="34" charset="0"/>
            <a:cs typeface="Arial" panose="020B0604020202020204" pitchFamily="34" charset="0"/>
          </a:endParaRPr>
        </a:p>
      </dgm:t>
    </dgm:pt>
    <dgm:pt modelId="{19DBF9A3-F6B4-4F1A-94E0-867FB865875F}" type="parTrans" cxnId="{7EEFC698-A80E-4ED2-975C-F1CBC803BF79}">
      <dgm:prSet/>
      <dgm:spPr/>
      <dgm:t>
        <a:bodyPr/>
        <a:lstStyle/>
        <a:p>
          <a:endParaRPr lang="en-US"/>
        </a:p>
      </dgm:t>
    </dgm:pt>
    <dgm:pt modelId="{AE468DAC-A17B-447D-8891-B89DB1A129C7}" type="sibTrans" cxnId="{7EEFC698-A80E-4ED2-975C-F1CBC803BF79}">
      <dgm:prSet/>
      <dgm:spPr/>
      <dgm:t>
        <a:bodyPr/>
        <a:lstStyle/>
        <a:p>
          <a:endParaRPr lang="en-US"/>
        </a:p>
      </dgm:t>
    </dgm:pt>
    <dgm:pt modelId="{2A7E516A-2AF6-4BE9-A605-AA05C8539634}" type="pres">
      <dgm:prSet presAssocID="{D9C4B58D-D86A-4236-9457-D50D2ECB5B9F}" presName="Name0" presStyleCnt="0">
        <dgm:presLayoutVars>
          <dgm:dir/>
          <dgm:animOne val="branch"/>
          <dgm:animLvl val="lvl"/>
        </dgm:presLayoutVars>
      </dgm:prSet>
      <dgm:spPr/>
      <dgm:t>
        <a:bodyPr/>
        <a:lstStyle/>
        <a:p>
          <a:endParaRPr lang="en-US"/>
        </a:p>
      </dgm:t>
    </dgm:pt>
    <dgm:pt modelId="{D87FBD3A-32C3-4B57-B4C3-6545E6728D0F}" type="pres">
      <dgm:prSet presAssocID="{92665924-3C90-4C36-A5AA-AEB4E6202405}" presName="chaos" presStyleCnt="0"/>
      <dgm:spPr/>
    </dgm:pt>
    <dgm:pt modelId="{7155F605-5F2B-4824-B236-1B15664A7D21}" type="pres">
      <dgm:prSet presAssocID="{92665924-3C90-4C36-A5AA-AEB4E6202405}" presName="parTx1" presStyleLbl="revTx" presStyleIdx="0" presStyleCnt="2" custScaleX="132363" custScaleY="123510" custLinFactNeighborX="-178" custLinFactNeighborY="18282"/>
      <dgm:spPr/>
      <dgm:t>
        <a:bodyPr/>
        <a:lstStyle/>
        <a:p>
          <a:endParaRPr lang="en-US"/>
        </a:p>
      </dgm:t>
    </dgm:pt>
    <dgm:pt modelId="{067E3310-4694-4433-BED5-ED6E96E4FA39}" type="pres">
      <dgm:prSet presAssocID="{92665924-3C90-4C36-A5AA-AEB4E6202405}" presName="c1" presStyleLbl="node1" presStyleIdx="0" presStyleCnt="19"/>
      <dgm:spPr/>
    </dgm:pt>
    <dgm:pt modelId="{77B86ADC-13A1-4E70-B5E3-B5BEC463E82B}" type="pres">
      <dgm:prSet presAssocID="{92665924-3C90-4C36-A5AA-AEB4E6202405}" presName="c2" presStyleLbl="node1" presStyleIdx="1" presStyleCnt="19"/>
      <dgm:spPr/>
    </dgm:pt>
    <dgm:pt modelId="{B67ADC8C-271A-4385-9081-031DB2147799}" type="pres">
      <dgm:prSet presAssocID="{92665924-3C90-4C36-A5AA-AEB4E6202405}" presName="c3" presStyleLbl="node1" presStyleIdx="2" presStyleCnt="19"/>
      <dgm:spPr/>
    </dgm:pt>
    <dgm:pt modelId="{F1403695-51D9-48B2-9717-A07C92D5FEA2}" type="pres">
      <dgm:prSet presAssocID="{92665924-3C90-4C36-A5AA-AEB4E6202405}" presName="c4" presStyleLbl="node1" presStyleIdx="3" presStyleCnt="19"/>
      <dgm:spPr/>
    </dgm:pt>
    <dgm:pt modelId="{5F392B09-2602-4C9C-ADE8-AB93384EE173}" type="pres">
      <dgm:prSet presAssocID="{92665924-3C90-4C36-A5AA-AEB4E6202405}" presName="c5" presStyleLbl="node1" presStyleIdx="4" presStyleCnt="19"/>
      <dgm:spPr/>
    </dgm:pt>
    <dgm:pt modelId="{4F5A3022-2DE3-4571-90CB-35DBD7DDD7CB}" type="pres">
      <dgm:prSet presAssocID="{92665924-3C90-4C36-A5AA-AEB4E6202405}" presName="c6" presStyleLbl="node1" presStyleIdx="5" presStyleCnt="19"/>
      <dgm:spPr/>
    </dgm:pt>
    <dgm:pt modelId="{AFEA14B9-08CE-42C8-A7F5-D25380DE4151}" type="pres">
      <dgm:prSet presAssocID="{92665924-3C90-4C36-A5AA-AEB4E6202405}" presName="c7" presStyleLbl="node1" presStyleIdx="6" presStyleCnt="19"/>
      <dgm:spPr/>
    </dgm:pt>
    <dgm:pt modelId="{ADA063DD-FC48-40B5-8EBA-2745BBAADFA7}" type="pres">
      <dgm:prSet presAssocID="{92665924-3C90-4C36-A5AA-AEB4E6202405}" presName="c8" presStyleLbl="node1" presStyleIdx="7" presStyleCnt="19"/>
      <dgm:spPr/>
    </dgm:pt>
    <dgm:pt modelId="{5E4C7671-17F0-4070-86C5-494610C01F82}" type="pres">
      <dgm:prSet presAssocID="{92665924-3C90-4C36-A5AA-AEB4E6202405}" presName="c9" presStyleLbl="node1" presStyleIdx="8" presStyleCnt="19"/>
      <dgm:spPr/>
    </dgm:pt>
    <dgm:pt modelId="{8555A2DE-9F92-4459-A4AB-D1A5EB491DE0}" type="pres">
      <dgm:prSet presAssocID="{92665924-3C90-4C36-A5AA-AEB4E6202405}" presName="c10" presStyleLbl="node1" presStyleIdx="9" presStyleCnt="19"/>
      <dgm:spPr/>
    </dgm:pt>
    <dgm:pt modelId="{10D3D502-54C3-4D36-B374-664E112FBC3B}" type="pres">
      <dgm:prSet presAssocID="{92665924-3C90-4C36-A5AA-AEB4E6202405}" presName="c11" presStyleLbl="node1" presStyleIdx="10" presStyleCnt="19"/>
      <dgm:spPr/>
    </dgm:pt>
    <dgm:pt modelId="{E2CE193E-F9E8-49AD-A0C6-ADB50DC08750}" type="pres">
      <dgm:prSet presAssocID="{92665924-3C90-4C36-A5AA-AEB4E6202405}" presName="c12" presStyleLbl="node1" presStyleIdx="11" presStyleCnt="19"/>
      <dgm:spPr/>
    </dgm:pt>
    <dgm:pt modelId="{86D8E060-A9B0-4115-9A1E-8BB2AA038AAA}" type="pres">
      <dgm:prSet presAssocID="{92665924-3C90-4C36-A5AA-AEB4E6202405}" presName="c13" presStyleLbl="node1" presStyleIdx="12" presStyleCnt="19"/>
      <dgm:spPr/>
    </dgm:pt>
    <dgm:pt modelId="{951B3187-12D8-4576-A115-BEB2CD583547}" type="pres">
      <dgm:prSet presAssocID="{92665924-3C90-4C36-A5AA-AEB4E6202405}" presName="c14" presStyleLbl="node1" presStyleIdx="13" presStyleCnt="19"/>
      <dgm:spPr/>
    </dgm:pt>
    <dgm:pt modelId="{0234948D-6981-483A-A8D0-992E6704241E}" type="pres">
      <dgm:prSet presAssocID="{92665924-3C90-4C36-A5AA-AEB4E6202405}" presName="c15" presStyleLbl="node1" presStyleIdx="14" presStyleCnt="19"/>
      <dgm:spPr/>
    </dgm:pt>
    <dgm:pt modelId="{D7D2FA8E-3897-476B-8E01-58AD118A6462}" type="pres">
      <dgm:prSet presAssocID="{92665924-3C90-4C36-A5AA-AEB4E6202405}" presName="c16" presStyleLbl="node1" presStyleIdx="15" presStyleCnt="19"/>
      <dgm:spPr/>
    </dgm:pt>
    <dgm:pt modelId="{2604CF07-493C-41A3-8763-7DC7387E38A0}" type="pres">
      <dgm:prSet presAssocID="{92665924-3C90-4C36-A5AA-AEB4E6202405}" presName="c17" presStyleLbl="node1" presStyleIdx="16" presStyleCnt="19"/>
      <dgm:spPr/>
    </dgm:pt>
    <dgm:pt modelId="{06E1E3C0-BBEB-4460-8748-DF807CFF8278}" type="pres">
      <dgm:prSet presAssocID="{92665924-3C90-4C36-A5AA-AEB4E6202405}" presName="c18" presStyleLbl="node1" presStyleIdx="17" presStyleCnt="19"/>
      <dgm:spPr/>
    </dgm:pt>
    <dgm:pt modelId="{5E121C6D-56B3-47FE-B4BA-02B233E68E62}" type="pres">
      <dgm:prSet presAssocID="{5C499282-86DF-4C6D-B2EA-B98475D40A57}" presName="chevronComposite1" presStyleCnt="0"/>
      <dgm:spPr/>
    </dgm:pt>
    <dgm:pt modelId="{ED5F5208-A534-4033-B68E-80BB756C4094}" type="pres">
      <dgm:prSet presAssocID="{5C499282-86DF-4C6D-B2EA-B98475D40A57}" presName="chevron1" presStyleLbl="sibTrans2D1" presStyleIdx="0" presStyleCnt="2" custLinFactNeighborX="53196"/>
      <dgm:spPr/>
    </dgm:pt>
    <dgm:pt modelId="{665A0D4E-38D7-4B3C-9C52-9D0068C51F8D}" type="pres">
      <dgm:prSet presAssocID="{5C499282-86DF-4C6D-B2EA-B98475D40A57}" presName="spChevron1" presStyleCnt="0"/>
      <dgm:spPr/>
    </dgm:pt>
    <dgm:pt modelId="{E2EC3BEA-2B5E-4AE9-B5A8-E4DEB0DB8D13}" type="pres">
      <dgm:prSet presAssocID="{5C499282-86DF-4C6D-B2EA-B98475D40A57}" presName="overlap" presStyleCnt="0"/>
      <dgm:spPr/>
    </dgm:pt>
    <dgm:pt modelId="{AE184924-397D-43A4-BDE1-1CAEDD73FBD6}" type="pres">
      <dgm:prSet presAssocID="{5C499282-86DF-4C6D-B2EA-B98475D40A57}" presName="chevronComposite2" presStyleCnt="0"/>
      <dgm:spPr/>
    </dgm:pt>
    <dgm:pt modelId="{F3A479E5-DB74-4345-8E77-F9E8C282D479}" type="pres">
      <dgm:prSet presAssocID="{5C499282-86DF-4C6D-B2EA-B98475D40A57}" presName="chevron2" presStyleLbl="sibTrans2D1" presStyleIdx="1" presStyleCnt="2" custLinFactNeighborX="53196"/>
      <dgm:spPr/>
    </dgm:pt>
    <dgm:pt modelId="{BA45248A-642F-4657-9361-91FD2081CFCD}" type="pres">
      <dgm:prSet presAssocID="{5C499282-86DF-4C6D-B2EA-B98475D40A57}" presName="spChevron2" presStyleCnt="0"/>
      <dgm:spPr/>
    </dgm:pt>
    <dgm:pt modelId="{C33FDBAC-1A22-4D83-BC90-9548F0B58E59}" type="pres">
      <dgm:prSet presAssocID="{F98E5811-40C6-4529-89AE-DF11463AAD7E}" presName="last" presStyleCnt="0"/>
      <dgm:spPr/>
    </dgm:pt>
    <dgm:pt modelId="{F74B0ED5-9AFB-46BA-83F7-170937FAC2BF}" type="pres">
      <dgm:prSet presAssocID="{F98E5811-40C6-4529-89AE-DF11463AAD7E}" presName="circleTx" presStyleLbl="node1" presStyleIdx="18" presStyleCnt="19" custScaleX="125998" custLinFactNeighborX="10201" custLinFactNeighborY="-6126"/>
      <dgm:spPr/>
      <dgm:t>
        <a:bodyPr/>
        <a:lstStyle/>
        <a:p>
          <a:endParaRPr lang="en-US"/>
        </a:p>
      </dgm:t>
    </dgm:pt>
    <dgm:pt modelId="{76EE3722-F25E-43B9-AC4A-030CFAC7613C}" type="pres">
      <dgm:prSet presAssocID="{F98E5811-40C6-4529-89AE-DF11463AAD7E}" presName="desTxN" presStyleLbl="revTx" presStyleIdx="1" presStyleCnt="2" custScaleX="171814" custScaleY="60140" custLinFactNeighborY="-37126">
        <dgm:presLayoutVars>
          <dgm:bulletEnabled val="1"/>
        </dgm:presLayoutVars>
      </dgm:prSet>
      <dgm:spPr/>
      <dgm:t>
        <a:bodyPr/>
        <a:lstStyle/>
        <a:p>
          <a:endParaRPr lang="en-US"/>
        </a:p>
      </dgm:t>
    </dgm:pt>
    <dgm:pt modelId="{1BF23E19-A777-448B-924D-C6CCE18675E3}" type="pres">
      <dgm:prSet presAssocID="{F98E5811-40C6-4529-89AE-DF11463AAD7E}" presName="spN" presStyleCnt="0"/>
      <dgm:spPr/>
    </dgm:pt>
  </dgm:ptLst>
  <dgm:cxnLst>
    <dgm:cxn modelId="{7EEFC698-A80E-4ED2-975C-F1CBC803BF79}" srcId="{F98E5811-40C6-4529-89AE-DF11463AAD7E}" destId="{EC804BD7-7B1C-4F24-9B07-25F7D37C4428}" srcOrd="0" destOrd="0" parTransId="{19DBF9A3-F6B4-4F1A-94E0-867FB865875F}" sibTransId="{AE468DAC-A17B-447D-8891-B89DB1A129C7}"/>
    <dgm:cxn modelId="{C09EFE82-CB3C-4D69-B3AA-199DB3BAA78B}" type="presOf" srcId="{EC804BD7-7B1C-4F24-9B07-25F7D37C4428}" destId="{76EE3722-F25E-43B9-AC4A-030CFAC7613C}" srcOrd="0" destOrd="0" presId="urn:microsoft.com/office/officeart/2009/3/layout/RandomtoResultProcess"/>
    <dgm:cxn modelId="{3EA51EA4-A4B2-474A-B7C9-9941374D73F5}" type="presOf" srcId="{F98E5811-40C6-4529-89AE-DF11463AAD7E}" destId="{F74B0ED5-9AFB-46BA-83F7-170937FAC2BF}" srcOrd="0" destOrd="0" presId="urn:microsoft.com/office/officeart/2009/3/layout/RandomtoResultProcess"/>
    <dgm:cxn modelId="{BCD3F833-39E2-4181-BD63-4286AC89F075}" srcId="{D9C4B58D-D86A-4236-9457-D50D2ECB5B9F}" destId="{F98E5811-40C6-4529-89AE-DF11463AAD7E}" srcOrd="1" destOrd="0" parTransId="{C773F11A-6E5B-4B3C-851A-E6F90292230F}" sibTransId="{0B17A6CD-F179-4E6D-9D45-1E7D17021C54}"/>
    <dgm:cxn modelId="{8ACC2A5E-86E6-4303-93AA-471D799F8B89}" srcId="{D9C4B58D-D86A-4236-9457-D50D2ECB5B9F}" destId="{92665924-3C90-4C36-A5AA-AEB4E6202405}" srcOrd="0" destOrd="0" parTransId="{51A3F2C5-B4AE-4923-8E70-F23D62878AE5}" sibTransId="{5C499282-86DF-4C6D-B2EA-B98475D40A57}"/>
    <dgm:cxn modelId="{5344F15B-3012-4CF0-B9EE-B567AD468859}" type="presOf" srcId="{D9C4B58D-D86A-4236-9457-D50D2ECB5B9F}" destId="{2A7E516A-2AF6-4BE9-A605-AA05C8539634}" srcOrd="0" destOrd="0" presId="urn:microsoft.com/office/officeart/2009/3/layout/RandomtoResultProcess"/>
    <dgm:cxn modelId="{08EF6578-482D-492C-8B97-63CC5827DB1F}" type="presOf" srcId="{92665924-3C90-4C36-A5AA-AEB4E6202405}" destId="{7155F605-5F2B-4824-B236-1B15664A7D21}" srcOrd="0" destOrd="0" presId="urn:microsoft.com/office/officeart/2009/3/layout/RandomtoResultProcess"/>
    <dgm:cxn modelId="{85003DD4-B2DD-4800-A321-99D3E3F5EC0C}" type="presParOf" srcId="{2A7E516A-2AF6-4BE9-A605-AA05C8539634}" destId="{D87FBD3A-32C3-4B57-B4C3-6545E6728D0F}" srcOrd="0" destOrd="0" presId="urn:microsoft.com/office/officeart/2009/3/layout/RandomtoResultProcess"/>
    <dgm:cxn modelId="{06AD3E20-AD5C-46CE-B3BD-F5034C27E55E}" type="presParOf" srcId="{D87FBD3A-32C3-4B57-B4C3-6545E6728D0F}" destId="{7155F605-5F2B-4824-B236-1B15664A7D21}" srcOrd="0" destOrd="0" presId="urn:microsoft.com/office/officeart/2009/3/layout/RandomtoResultProcess"/>
    <dgm:cxn modelId="{3DF8F95E-7B0E-4FE1-A3CF-7ECCFF0E9F68}" type="presParOf" srcId="{D87FBD3A-32C3-4B57-B4C3-6545E6728D0F}" destId="{067E3310-4694-4433-BED5-ED6E96E4FA39}" srcOrd="1" destOrd="0" presId="urn:microsoft.com/office/officeart/2009/3/layout/RandomtoResultProcess"/>
    <dgm:cxn modelId="{1980BF1B-0CB8-4ECE-A638-8C158E904718}" type="presParOf" srcId="{D87FBD3A-32C3-4B57-B4C3-6545E6728D0F}" destId="{77B86ADC-13A1-4E70-B5E3-B5BEC463E82B}" srcOrd="2" destOrd="0" presId="urn:microsoft.com/office/officeart/2009/3/layout/RandomtoResultProcess"/>
    <dgm:cxn modelId="{5845E352-833C-4478-95AE-5B3B5629C545}" type="presParOf" srcId="{D87FBD3A-32C3-4B57-B4C3-6545E6728D0F}" destId="{B67ADC8C-271A-4385-9081-031DB2147799}" srcOrd="3" destOrd="0" presId="urn:microsoft.com/office/officeart/2009/3/layout/RandomtoResultProcess"/>
    <dgm:cxn modelId="{94A1F9CF-8F8F-4971-AAE3-5E9FAE180F7B}" type="presParOf" srcId="{D87FBD3A-32C3-4B57-B4C3-6545E6728D0F}" destId="{F1403695-51D9-48B2-9717-A07C92D5FEA2}" srcOrd="4" destOrd="0" presId="urn:microsoft.com/office/officeart/2009/3/layout/RandomtoResultProcess"/>
    <dgm:cxn modelId="{78C6EB63-399C-44C1-88C9-C1CC17B18CD6}" type="presParOf" srcId="{D87FBD3A-32C3-4B57-B4C3-6545E6728D0F}" destId="{5F392B09-2602-4C9C-ADE8-AB93384EE173}" srcOrd="5" destOrd="0" presId="urn:microsoft.com/office/officeart/2009/3/layout/RandomtoResultProcess"/>
    <dgm:cxn modelId="{23C68D92-02C8-471A-A9DA-12289B129013}" type="presParOf" srcId="{D87FBD3A-32C3-4B57-B4C3-6545E6728D0F}" destId="{4F5A3022-2DE3-4571-90CB-35DBD7DDD7CB}" srcOrd="6" destOrd="0" presId="urn:microsoft.com/office/officeart/2009/3/layout/RandomtoResultProcess"/>
    <dgm:cxn modelId="{78785BF5-BC90-4D18-9345-E61957D5829A}" type="presParOf" srcId="{D87FBD3A-32C3-4B57-B4C3-6545E6728D0F}" destId="{AFEA14B9-08CE-42C8-A7F5-D25380DE4151}" srcOrd="7" destOrd="0" presId="urn:microsoft.com/office/officeart/2009/3/layout/RandomtoResultProcess"/>
    <dgm:cxn modelId="{288DD837-D190-4830-A209-0245A4A5243B}" type="presParOf" srcId="{D87FBD3A-32C3-4B57-B4C3-6545E6728D0F}" destId="{ADA063DD-FC48-40B5-8EBA-2745BBAADFA7}" srcOrd="8" destOrd="0" presId="urn:microsoft.com/office/officeart/2009/3/layout/RandomtoResultProcess"/>
    <dgm:cxn modelId="{F73C3E52-87FB-4C44-9E8C-AE45A48B0234}" type="presParOf" srcId="{D87FBD3A-32C3-4B57-B4C3-6545E6728D0F}" destId="{5E4C7671-17F0-4070-86C5-494610C01F82}" srcOrd="9" destOrd="0" presId="urn:microsoft.com/office/officeart/2009/3/layout/RandomtoResultProcess"/>
    <dgm:cxn modelId="{FF97C709-37B9-4ABB-AF9B-B6A64B13C643}" type="presParOf" srcId="{D87FBD3A-32C3-4B57-B4C3-6545E6728D0F}" destId="{8555A2DE-9F92-4459-A4AB-D1A5EB491DE0}" srcOrd="10" destOrd="0" presId="urn:microsoft.com/office/officeart/2009/3/layout/RandomtoResultProcess"/>
    <dgm:cxn modelId="{4E4BA518-639A-43CC-ADFC-88DAAABB866C}" type="presParOf" srcId="{D87FBD3A-32C3-4B57-B4C3-6545E6728D0F}" destId="{10D3D502-54C3-4D36-B374-664E112FBC3B}" srcOrd="11" destOrd="0" presId="urn:microsoft.com/office/officeart/2009/3/layout/RandomtoResultProcess"/>
    <dgm:cxn modelId="{EE482A4E-EA57-4E99-9A2A-14404F389270}" type="presParOf" srcId="{D87FBD3A-32C3-4B57-B4C3-6545E6728D0F}" destId="{E2CE193E-F9E8-49AD-A0C6-ADB50DC08750}" srcOrd="12" destOrd="0" presId="urn:microsoft.com/office/officeart/2009/3/layout/RandomtoResultProcess"/>
    <dgm:cxn modelId="{8E171434-CD42-4A00-90E1-95F8DF3661A7}" type="presParOf" srcId="{D87FBD3A-32C3-4B57-B4C3-6545E6728D0F}" destId="{86D8E060-A9B0-4115-9A1E-8BB2AA038AAA}" srcOrd="13" destOrd="0" presId="urn:microsoft.com/office/officeart/2009/3/layout/RandomtoResultProcess"/>
    <dgm:cxn modelId="{A3BB9431-C9DE-4046-94B9-06478FF45DD5}" type="presParOf" srcId="{D87FBD3A-32C3-4B57-B4C3-6545E6728D0F}" destId="{951B3187-12D8-4576-A115-BEB2CD583547}" srcOrd="14" destOrd="0" presId="urn:microsoft.com/office/officeart/2009/3/layout/RandomtoResultProcess"/>
    <dgm:cxn modelId="{440F075E-F601-47A0-AA00-B093D2BFE75D}" type="presParOf" srcId="{D87FBD3A-32C3-4B57-B4C3-6545E6728D0F}" destId="{0234948D-6981-483A-A8D0-992E6704241E}" srcOrd="15" destOrd="0" presId="urn:microsoft.com/office/officeart/2009/3/layout/RandomtoResultProcess"/>
    <dgm:cxn modelId="{75249F1B-D731-495E-928D-38CC82857298}" type="presParOf" srcId="{D87FBD3A-32C3-4B57-B4C3-6545E6728D0F}" destId="{D7D2FA8E-3897-476B-8E01-58AD118A6462}" srcOrd="16" destOrd="0" presId="urn:microsoft.com/office/officeart/2009/3/layout/RandomtoResultProcess"/>
    <dgm:cxn modelId="{C828C064-25C6-4E92-BA69-04D25D7E7541}" type="presParOf" srcId="{D87FBD3A-32C3-4B57-B4C3-6545E6728D0F}" destId="{2604CF07-493C-41A3-8763-7DC7387E38A0}" srcOrd="17" destOrd="0" presId="urn:microsoft.com/office/officeart/2009/3/layout/RandomtoResultProcess"/>
    <dgm:cxn modelId="{C1EC45BD-7FBC-467A-973E-6B99FBD30165}" type="presParOf" srcId="{D87FBD3A-32C3-4B57-B4C3-6545E6728D0F}" destId="{06E1E3C0-BBEB-4460-8748-DF807CFF8278}" srcOrd="18" destOrd="0" presId="urn:microsoft.com/office/officeart/2009/3/layout/RandomtoResultProcess"/>
    <dgm:cxn modelId="{B5FAEC73-29A3-480F-8D9F-D909DC6321B6}" type="presParOf" srcId="{2A7E516A-2AF6-4BE9-A605-AA05C8539634}" destId="{5E121C6D-56B3-47FE-B4BA-02B233E68E62}" srcOrd="1" destOrd="0" presId="urn:microsoft.com/office/officeart/2009/3/layout/RandomtoResultProcess"/>
    <dgm:cxn modelId="{EE41F19E-0A09-4216-89F1-02B3596A60EC}" type="presParOf" srcId="{5E121C6D-56B3-47FE-B4BA-02B233E68E62}" destId="{ED5F5208-A534-4033-B68E-80BB756C4094}" srcOrd="0" destOrd="0" presId="urn:microsoft.com/office/officeart/2009/3/layout/RandomtoResultProcess"/>
    <dgm:cxn modelId="{B813DB60-ADDF-4FBD-A2C7-C7AB443BB6E1}" type="presParOf" srcId="{5E121C6D-56B3-47FE-B4BA-02B233E68E62}" destId="{665A0D4E-38D7-4B3C-9C52-9D0068C51F8D}" srcOrd="1" destOrd="0" presId="urn:microsoft.com/office/officeart/2009/3/layout/RandomtoResultProcess"/>
    <dgm:cxn modelId="{C743BC04-0630-4118-BBE6-5B17307CC561}" type="presParOf" srcId="{2A7E516A-2AF6-4BE9-A605-AA05C8539634}" destId="{E2EC3BEA-2B5E-4AE9-B5A8-E4DEB0DB8D13}" srcOrd="2" destOrd="0" presId="urn:microsoft.com/office/officeart/2009/3/layout/RandomtoResultProcess"/>
    <dgm:cxn modelId="{3A1C8301-7A7B-487D-9C55-A715CDF838A8}" type="presParOf" srcId="{2A7E516A-2AF6-4BE9-A605-AA05C8539634}" destId="{AE184924-397D-43A4-BDE1-1CAEDD73FBD6}" srcOrd="3" destOrd="0" presId="urn:microsoft.com/office/officeart/2009/3/layout/RandomtoResultProcess"/>
    <dgm:cxn modelId="{196A07EE-B828-4DF9-B66A-665CFF324575}" type="presParOf" srcId="{AE184924-397D-43A4-BDE1-1CAEDD73FBD6}" destId="{F3A479E5-DB74-4345-8E77-F9E8C282D479}" srcOrd="0" destOrd="0" presId="urn:microsoft.com/office/officeart/2009/3/layout/RandomtoResultProcess"/>
    <dgm:cxn modelId="{4C98D4CC-0001-4923-8D2F-BA1924EAD188}" type="presParOf" srcId="{AE184924-397D-43A4-BDE1-1CAEDD73FBD6}" destId="{BA45248A-642F-4657-9361-91FD2081CFCD}" srcOrd="1" destOrd="0" presId="urn:microsoft.com/office/officeart/2009/3/layout/RandomtoResultProcess"/>
    <dgm:cxn modelId="{1B026B21-4052-426D-B2FD-2315DF9B2232}" type="presParOf" srcId="{2A7E516A-2AF6-4BE9-A605-AA05C8539634}" destId="{C33FDBAC-1A22-4D83-BC90-9548F0B58E59}" srcOrd="4" destOrd="0" presId="urn:microsoft.com/office/officeart/2009/3/layout/RandomtoResultProcess"/>
    <dgm:cxn modelId="{1F2993D7-7099-418A-A509-54340D72198E}" type="presParOf" srcId="{C33FDBAC-1A22-4D83-BC90-9548F0B58E59}" destId="{F74B0ED5-9AFB-46BA-83F7-170937FAC2BF}" srcOrd="0" destOrd="0" presId="urn:microsoft.com/office/officeart/2009/3/layout/RandomtoResultProcess"/>
    <dgm:cxn modelId="{42AFD973-C8A8-4F6C-8FC9-66EE3AA0C623}" type="presParOf" srcId="{C33FDBAC-1A22-4D83-BC90-9548F0B58E59}" destId="{76EE3722-F25E-43B9-AC4A-030CFAC7613C}" srcOrd="1" destOrd="0" presId="urn:microsoft.com/office/officeart/2009/3/layout/RandomtoResultProcess"/>
    <dgm:cxn modelId="{6568EF1B-D0CE-43A6-A6D3-43545326941F}" type="presParOf" srcId="{C33FDBAC-1A22-4D83-BC90-9548F0B58E59}" destId="{1BF23E19-A777-448B-924D-C6CCE18675E3}"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DAA3AB-A98E-4C50-AC00-AD9BEEAB6C4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8312C88-1238-41E8-A0B5-E6620969FB09}">
      <dgm:prSet/>
      <dgm:spPr/>
      <dgm:t>
        <a:bodyPr/>
        <a:lstStyle/>
        <a:p>
          <a:r>
            <a:rPr lang="en-US" b="1" dirty="0">
              <a:solidFill>
                <a:srgbClr val="002060"/>
              </a:solidFill>
              <a:latin typeface="Arial" panose="020B0604020202020204" pitchFamily="34" charset="0"/>
              <a:cs typeface="Arial" panose="020B0604020202020204" pitchFamily="34" charset="0"/>
            </a:rPr>
            <a:t>NLĐ </a:t>
          </a:r>
          <a:r>
            <a:rPr lang="vi-VN" b="1" dirty="0">
              <a:solidFill>
                <a:srgbClr val="002060"/>
              </a:solidFill>
              <a:latin typeface="Arial" panose="020B0604020202020204" pitchFamily="34" charset="0"/>
              <a:cs typeface="Arial" panose="020B0604020202020204" pitchFamily="34" charset="0"/>
            </a:rPr>
            <a:t>là công dân nước ngoài </a:t>
          </a:r>
          <a:r>
            <a:rPr lang="vi-VN" b="1" dirty="0">
              <a:solidFill>
                <a:srgbClr val="FF0000"/>
              </a:solidFill>
              <a:latin typeface="Arial" panose="020B0604020202020204" pitchFamily="34" charset="0"/>
              <a:cs typeface="Arial" panose="020B0604020202020204" pitchFamily="34" charset="0"/>
            </a:rPr>
            <a:t>“làm việc theo </a:t>
          </a:r>
          <a:r>
            <a:rPr lang="en-US" b="1" dirty="0">
              <a:solidFill>
                <a:srgbClr val="FF0000"/>
              </a:solidFill>
              <a:latin typeface="Arial" panose="020B0604020202020204" pitchFamily="34" charset="0"/>
              <a:cs typeface="Arial" panose="020B0604020202020204" pitchFamily="34" charset="0"/>
            </a:rPr>
            <a:t>HĐLĐ </a:t>
          </a:r>
          <a:r>
            <a:rPr lang="vi-VN" b="1" dirty="0">
              <a:solidFill>
                <a:srgbClr val="FF0000"/>
              </a:solidFill>
              <a:latin typeface="Arial" panose="020B0604020202020204" pitchFamily="34" charset="0"/>
              <a:cs typeface="Arial" panose="020B0604020202020204" pitchFamily="34" charset="0"/>
            </a:rPr>
            <a:t>có thời hạn từ đủ 12 tháng trở lên” </a:t>
          </a:r>
          <a:r>
            <a:rPr lang="vi-VN" b="1" dirty="0">
              <a:solidFill>
                <a:srgbClr val="002060"/>
              </a:solidFill>
              <a:latin typeface="Arial" panose="020B0604020202020204" pitchFamily="34" charset="0"/>
              <a:cs typeface="Arial" panose="020B0604020202020204" pitchFamily="34" charset="0"/>
            </a:rPr>
            <a:t>thì được gia nhập và hoạt động công đoàn “tại công đoàn cơ sở”</a:t>
          </a:r>
          <a:endParaRPr lang="en-US" b="1" dirty="0">
            <a:solidFill>
              <a:srgbClr val="002060"/>
            </a:solidFill>
            <a:latin typeface="Arial" panose="020B0604020202020204" pitchFamily="34" charset="0"/>
            <a:cs typeface="Arial" panose="020B0604020202020204" pitchFamily="34" charset="0"/>
          </a:endParaRPr>
        </a:p>
      </dgm:t>
    </dgm:pt>
    <dgm:pt modelId="{B2D1D7FF-89FD-4802-9B44-2ADA97803B35}" type="parTrans" cxnId="{2D9EA7F4-DC73-4CD0-9F1E-59F6804E6CF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22F734C8-C1BD-44BC-8F45-30A521EA0007}" type="sibTrans" cxnId="{2D9EA7F4-DC73-4CD0-9F1E-59F6804E6CF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1F1D6687-DA7F-4576-9B9B-62E6C380C85E}">
      <dgm:prSet/>
      <dgm:spPr>
        <a:solidFill>
          <a:schemeClr val="accent4">
            <a:lumMod val="40000"/>
            <a:lumOff val="60000"/>
            <a:alpha val="90000"/>
          </a:schemeClr>
        </a:solidFill>
      </dgm:spPr>
      <dgm:t>
        <a:bodyPr/>
        <a:lstStyle/>
        <a:p>
          <a:r>
            <a:rPr lang="en-US" b="1" dirty="0">
              <a:solidFill>
                <a:srgbClr val="002060"/>
              </a:solidFill>
              <a:latin typeface="Arial" panose="020B0604020202020204" pitchFamily="34" charset="0"/>
              <a:cs typeface="Arial" panose="020B0604020202020204" pitchFamily="34" charset="0"/>
            </a:rPr>
            <a:t>NLĐ </a:t>
          </a:r>
          <a:r>
            <a:rPr lang="vi-VN" b="1" dirty="0">
              <a:solidFill>
                <a:srgbClr val="002060"/>
              </a:solidFill>
              <a:latin typeface="Arial" panose="020B0604020202020204" pitchFamily="34" charset="0"/>
              <a:cs typeface="Arial" panose="020B0604020202020204" pitchFamily="34" charset="0"/>
            </a:rPr>
            <a:t>là công dân nước ngoài không có quyền thành lập công đoàn và không làm cán bộ công đoàn</a:t>
          </a:r>
          <a:endParaRPr lang="en-US" b="1" dirty="0">
            <a:solidFill>
              <a:srgbClr val="002060"/>
            </a:solidFill>
            <a:latin typeface="Arial" panose="020B0604020202020204" pitchFamily="34" charset="0"/>
            <a:cs typeface="Arial" panose="020B0604020202020204" pitchFamily="34" charset="0"/>
          </a:endParaRPr>
        </a:p>
      </dgm:t>
    </dgm:pt>
    <dgm:pt modelId="{6AC22F73-D88F-43F9-B168-740C45CCC6EF}" type="parTrans" cxnId="{39B60BC5-6738-4711-8AEF-CBD029CB381E}">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0ECA3CD2-5742-4954-8A87-9067AE6A67D9}" type="sibTrans" cxnId="{39B60BC5-6738-4711-8AEF-CBD029CB381E}">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10CC18BD-CE18-42F2-93B4-DA2CCA6A0D98}">
      <dgm:prSet custT="1"/>
      <dgm:spPr>
        <a:solidFill>
          <a:schemeClr val="accent5">
            <a:lumMod val="20000"/>
            <a:lumOff val="80000"/>
            <a:alpha val="90000"/>
          </a:schemeClr>
        </a:solidFill>
      </dgm:spPr>
      <dgm:t>
        <a:bodyPr/>
        <a:lstStyle/>
        <a:p>
          <a:r>
            <a:rPr lang="vi-VN" sz="1550" b="1" dirty="0">
              <a:solidFill>
                <a:srgbClr val="002060"/>
              </a:solidFill>
              <a:latin typeface="Arial" panose="020B0604020202020204" pitchFamily="34" charset="0"/>
              <a:cs typeface="Arial" panose="020B0604020202020204" pitchFamily="34" charset="0"/>
            </a:rPr>
            <a:t>Việc gia nhập và hoạt động công đoàn của </a:t>
          </a:r>
          <a:r>
            <a:rPr lang="en-US" sz="1550" b="1" dirty="0">
              <a:solidFill>
                <a:srgbClr val="002060"/>
              </a:solidFill>
              <a:latin typeface="Arial" panose="020B0604020202020204" pitchFamily="34" charset="0"/>
              <a:cs typeface="Arial" panose="020B0604020202020204" pitchFamily="34" charset="0"/>
            </a:rPr>
            <a:t>NLĐ </a:t>
          </a:r>
          <a:r>
            <a:rPr lang="vi-VN" sz="1550" b="1" dirty="0">
              <a:solidFill>
                <a:srgbClr val="002060"/>
              </a:solidFill>
              <a:latin typeface="Arial" panose="020B0604020202020204" pitchFamily="34" charset="0"/>
              <a:cs typeface="Arial" panose="020B0604020202020204" pitchFamily="34" charset="0"/>
            </a:rPr>
            <a:t>là công dân nước ngoài sẽ được quy định cụ thể tại Điều lệ Công đoàn Việt Nam</a:t>
          </a:r>
          <a:endParaRPr lang="en-US" sz="1550" b="1" dirty="0">
            <a:solidFill>
              <a:srgbClr val="002060"/>
            </a:solidFill>
            <a:latin typeface="Arial" panose="020B0604020202020204" pitchFamily="34" charset="0"/>
            <a:cs typeface="Arial" panose="020B0604020202020204" pitchFamily="34" charset="0"/>
          </a:endParaRPr>
        </a:p>
      </dgm:t>
    </dgm:pt>
    <dgm:pt modelId="{66059736-9E32-4087-8E4B-426932B7F736}" type="parTrans" cxnId="{8C6F29C7-E027-4041-8523-5A912EA4D79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0B23AFCB-681D-44F2-84F6-5A1A14B92AF5}" type="sibTrans" cxnId="{8C6F29C7-E027-4041-8523-5A912EA4D79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687B22A3-D406-4ABF-A6C1-72A591F62A34}" type="pres">
      <dgm:prSet presAssocID="{F0DAA3AB-A98E-4C50-AC00-AD9BEEAB6C48}" presName="Name0" presStyleCnt="0">
        <dgm:presLayoutVars>
          <dgm:chMax val="11"/>
          <dgm:chPref val="11"/>
          <dgm:dir/>
          <dgm:resizeHandles/>
        </dgm:presLayoutVars>
      </dgm:prSet>
      <dgm:spPr/>
      <dgm:t>
        <a:bodyPr/>
        <a:lstStyle/>
        <a:p>
          <a:endParaRPr lang="en-US"/>
        </a:p>
      </dgm:t>
    </dgm:pt>
    <dgm:pt modelId="{2BEA1E38-81CD-4763-BF42-9142D04E55DB}" type="pres">
      <dgm:prSet presAssocID="{10CC18BD-CE18-42F2-93B4-DA2CCA6A0D98}" presName="Accent3" presStyleCnt="0"/>
      <dgm:spPr/>
    </dgm:pt>
    <dgm:pt modelId="{4B478535-85C0-4FD4-80FB-555650573B39}" type="pres">
      <dgm:prSet presAssocID="{10CC18BD-CE18-42F2-93B4-DA2CCA6A0D98}" presName="Accent" presStyleLbl="node1" presStyleIdx="0" presStyleCnt="3"/>
      <dgm:spPr/>
    </dgm:pt>
    <dgm:pt modelId="{5F444C01-F0B3-4980-B5D3-79B0F14A1712}" type="pres">
      <dgm:prSet presAssocID="{10CC18BD-CE18-42F2-93B4-DA2CCA6A0D98}" presName="ParentBackground3" presStyleCnt="0"/>
      <dgm:spPr/>
    </dgm:pt>
    <dgm:pt modelId="{BD871D88-974B-41A0-9735-F03CCBD895D7}" type="pres">
      <dgm:prSet presAssocID="{10CC18BD-CE18-42F2-93B4-DA2CCA6A0D98}" presName="ParentBackground" presStyleLbl="fgAcc1" presStyleIdx="0" presStyleCnt="3"/>
      <dgm:spPr/>
      <dgm:t>
        <a:bodyPr/>
        <a:lstStyle/>
        <a:p>
          <a:endParaRPr lang="en-US"/>
        </a:p>
      </dgm:t>
    </dgm:pt>
    <dgm:pt modelId="{67B64440-3179-465B-9EC2-A6CA9B5AF5CB}" type="pres">
      <dgm:prSet presAssocID="{10CC18BD-CE18-42F2-93B4-DA2CCA6A0D98}" presName="Parent3" presStyleLbl="revTx" presStyleIdx="0" presStyleCnt="0">
        <dgm:presLayoutVars>
          <dgm:chMax val="1"/>
          <dgm:chPref val="1"/>
          <dgm:bulletEnabled val="1"/>
        </dgm:presLayoutVars>
      </dgm:prSet>
      <dgm:spPr/>
      <dgm:t>
        <a:bodyPr/>
        <a:lstStyle/>
        <a:p>
          <a:endParaRPr lang="en-US"/>
        </a:p>
      </dgm:t>
    </dgm:pt>
    <dgm:pt modelId="{4D924F95-3264-449D-9BE0-EBB4624650B5}" type="pres">
      <dgm:prSet presAssocID="{1F1D6687-DA7F-4576-9B9B-62E6C380C85E}" presName="Accent2" presStyleCnt="0"/>
      <dgm:spPr/>
    </dgm:pt>
    <dgm:pt modelId="{BA0EEAC4-C033-45B8-B70A-3215724AF00F}" type="pres">
      <dgm:prSet presAssocID="{1F1D6687-DA7F-4576-9B9B-62E6C380C85E}" presName="Accent" presStyleLbl="node1" presStyleIdx="1" presStyleCnt="3"/>
      <dgm:spPr/>
    </dgm:pt>
    <dgm:pt modelId="{17C2F7B8-539B-4CD7-86DC-3A0FEE6EB390}" type="pres">
      <dgm:prSet presAssocID="{1F1D6687-DA7F-4576-9B9B-62E6C380C85E}" presName="ParentBackground2" presStyleCnt="0"/>
      <dgm:spPr/>
    </dgm:pt>
    <dgm:pt modelId="{66C8E4D4-E05D-4D2C-A89E-D1472258C961}" type="pres">
      <dgm:prSet presAssocID="{1F1D6687-DA7F-4576-9B9B-62E6C380C85E}" presName="ParentBackground" presStyleLbl="fgAcc1" presStyleIdx="1" presStyleCnt="3"/>
      <dgm:spPr/>
      <dgm:t>
        <a:bodyPr/>
        <a:lstStyle/>
        <a:p>
          <a:endParaRPr lang="en-US"/>
        </a:p>
      </dgm:t>
    </dgm:pt>
    <dgm:pt modelId="{AC706E44-8CF0-45EE-9739-E2DC8F19238C}" type="pres">
      <dgm:prSet presAssocID="{1F1D6687-DA7F-4576-9B9B-62E6C380C85E}" presName="Parent2" presStyleLbl="revTx" presStyleIdx="0" presStyleCnt="0">
        <dgm:presLayoutVars>
          <dgm:chMax val="1"/>
          <dgm:chPref val="1"/>
          <dgm:bulletEnabled val="1"/>
        </dgm:presLayoutVars>
      </dgm:prSet>
      <dgm:spPr/>
      <dgm:t>
        <a:bodyPr/>
        <a:lstStyle/>
        <a:p>
          <a:endParaRPr lang="en-US"/>
        </a:p>
      </dgm:t>
    </dgm:pt>
    <dgm:pt modelId="{4F1E1937-55EF-4164-BC5D-764AAF76EFBB}" type="pres">
      <dgm:prSet presAssocID="{08312C88-1238-41E8-A0B5-E6620969FB09}" presName="Accent1" presStyleCnt="0"/>
      <dgm:spPr/>
    </dgm:pt>
    <dgm:pt modelId="{9D70008E-6C2A-4A6B-9C4F-A8DE3628CC05}" type="pres">
      <dgm:prSet presAssocID="{08312C88-1238-41E8-A0B5-E6620969FB09}" presName="Accent" presStyleLbl="node1" presStyleIdx="2" presStyleCnt="3"/>
      <dgm:spPr/>
    </dgm:pt>
    <dgm:pt modelId="{F7F8EC4B-30CE-4DD6-A969-FF29788E7410}" type="pres">
      <dgm:prSet presAssocID="{08312C88-1238-41E8-A0B5-E6620969FB09}" presName="ParentBackground1" presStyleCnt="0"/>
      <dgm:spPr/>
    </dgm:pt>
    <dgm:pt modelId="{9B9DF643-A486-41F4-8491-AFC123346297}" type="pres">
      <dgm:prSet presAssocID="{08312C88-1238-41E8-A0B5-E6620969FB09}" presName="ParentBackground" presStyleLbl="fgAcc1" presStyleIdx="2" presStyleCnt="3"/>
      <dgm:spPr/>
      <dgm:t>
        <a:bodyPr/>
        <a:lstStyle/>
        <a:p>
          <a:endParaRPr lang="en-US"/>
        </a:p>
      </dgm:t>
    </dgm:pt>
    <dgm:pt modelId="{70643676-439D-477D-9F14-411BE0463D16}" type="pres">
      <dgm:prSet presAssocID="{08312C88-1238-41E8-A0B5-E6620969FB09}" presName="Parent1" presStyleLbl="revTx" presStyleIdx="0" presStyleCnt="0">
        <dgm:presLayoutVars>
          <dgm:chMax val="1"/>
          <dgm:chPref val="1"/>
          <dgm:bulletEnabled val="1"/>
        </dgm:presLayoutVars>
      </dgm:prSet>
      <dgm:spPr/>
      <dgm:t>
        <a:bodyPr/>
        <a:lstStyle/>
        <a:p>
          <a:endParaRPr lang="en-US"/>
        </a:p>
      </dgm:t>
    </dgm:pt>
  </dgm:ptLst>
  <dgm:cxnLst>
    <dgm:cxn modelId="{8C6F29C7-E027-4041-8523-5A912EA4D79F}" srcId="{F0DAA3AB-A98E-4C50-AC00-AD9BEEAB6C48}" destId="{10CC18BD-CE18-42F2-93B4-DA2CCA6A0D98}" srcOrd="2" destOrd="0" parTransId="{66059736-9E32-4087-8E4B-426932B7F736}" sibTransId="{0B23AFCB-681D-44F2-84F6-5A1A14B92AF5}"/>
    <dgm:cxn modelId="{ED46913A-6503-482A-8D12-8E662E5552BE}" type="presOf" srcId="{08312C88-1238-41E8-A0B5-E6620969FB09}" destId="{70643676-439D-477D-9F14-411BE0463D16}" srcOrd="1" destOrd="0" presId="urn:microsoft.com/office/officeart/2011/layout/CircleProcess"/>
    <dgm:cxn modelId="{2D9EA7F4-DC73-4CD0-9F1E-59F6804E6CFF}" srcId="{F0DAA3AB-A98E-4C50-AC00-AD9BEEAB6C48}" destId="{08312C88-1238-41E8-A0B5-E6620969FB09}" srcOrd="0" destOrd="0" parTransId="{B2D1D7FF-89FD-4802-9B44-2ADA97803B35}" sibTransId="{22F734C8-C1BD-44BC-8F45-30A521EA0007}"/>
    <dgm:cxn modelId="{8C859BB4-BB96-46C5-B038-116EE3040A7A}" type="presOf" srcId="{F0DAA3AB-A98E-4C50-AC00-AD9BEEAB6C48}" destId="{687B22A3-D406-4ABF-A6C1-72A591F62A34}" srcOrd="0" destOrd="0" presId="urn:microsoft.com/office/officeart/2011/layout/CircleProcess"/>
    <dgm:cxn modelId="{E03579F6-C731-487F-825D-3FBB8465231D}" type="presOf" srcId="{08312C88-1238-41E8-A0B5-E6620969FB09}" destId="{9B9DF643-A486-41F4-8491-AFC123346297}" srcOrd="0" destOrd="0" presId="urn:microsoft.com/office/officeart/2011/layout/CircleProcess"/>
    <dgm:cxn modelId="{39B60BC5-6738-4711-8AEF-CBD029CB381E}" srcId="{F0DAA3AB-A98E-4C50-AC00-AD9BEEAB6C48}" destId="{1F1D6687-DA7F-4576-9B9B-62E6C380C85E}" srcOrd="1" destOrd="0" parTransId="{6AC22F73-D88F-43F9-B168-740C45CCC6EF}" sibTransId="{0ECA3CD2-5742-4954-8A87-9067AE6A67D9}"/>
    <dgm:cxn modelId="{C068D161-9434-4FFD-98B3-F2E28FF1889B}" type="presOf" srcId="{10CC18BD-CE18-42F2-93B4-DA2CCA6A0D98}" destId="{BD871D88-974B-41A0-9735-F03CCBD895D7}" srcOrd="0" destOrd="0" presId="urn:microsoft.com/office/officeart/2011/layout/CircleProcess"/>
    <dgm:cxn modelId="{B9B69B5F-E68F-45F2-B49F-3ED94066C853}" type="presOf" srcId="{1F1D6687-DA7F-4576-9B9B-62E6C380C85E}" destId="{66C8E4D4-E05D-4D2C-A89E-D1472258C961}" srcOrd="0" destOrd="0" presId="urn:microsoft.com/office/officeart/2011/layout/CircleProcess"/>
    <dgm:cxn modelId="{84394108-2F4C-4DA4-B5D9-205B6FDFFBE8}" type="presOf" srcId="{1F1D6687-DA7F-4576-9B9B-62E6C380C85E}" destId="{AC706E44-8CF0-45EE-9739-E2DC8F19238C}" srcOrd="1" destOrd="0" presId="urn:microsoft.com/office/officeart/2011/layout/CircleProcess"/>
    <dgm:cxn modelId="{BB7B2D65-87DC-4799-BBD4-24B1632328D0}" type="presOf" srcId="{10CC18BD-CE18-42F2-93B4-DA2CCA6A0D98}" destId="{67B64440-3179-465B-9EC2-A6CA9B5AF5CB}" srcOrd="1" destOrd="0" presId="urn:microsoft.com/office/officeart/2011/layout/CircleProcess"/>
    <dgm:cxn modelId="{4E6F5595-FC63-4025-88E1-941C1D156F15}" type="presParOf" srcId="{687B22A3-D406-4ABF-A6C1-72A591F62A34}" destId="{2BEA1E38-81CD-4763-BF42-9142D04E55DB}" srcOrd="0" destOrd="0" presId="urn:microsoft.com/office/officeart/2011/layout/CircleProcess"/>
    <dgm:cxn modelId="{A94ED234-DEC2-4616-9F2B-1DD8CEF65CA9}" type="presParOf" srcId="{2BEA1E38-81CD-4763-BF42-9142D04E55DB}" destId="{4B478535-85C0-4FD4-80FB-555650573B39}" srcOrd="0" destOrd="0" presId="urn:microsoft.com/office/officeart/2011/layout/CircleProcess"/>
    <dgm:cxn modelId="{9BCE9671-FC02-42C0-8D3D-4F4F4E0FA0E8}" type="presParOf" srcId="{687B22A3-D406-4ABF-A6C1-72A591F62A34}" destId="{5F444C01-F0B3-4980-B5D3-79B0F14A1712}" srcOrd="1" destOrd="0" presId="urn:microsoft.com/office/officeart/2011/layout/CircleProcess"/>
    <dgm:cxn modelId="{3256E01E-0199-4DBA-A427-304DC5E4D727}" type="presParOf" srcId="{5F444C01-F0B3-4980-B5D3-79B0F14A1712}" destId="{BD871D88-974B-41A0-9735-F03CCBD895D7}" srcOrd="0" destOrd="0" presId="urn:microsoft.com/office/officeart/2011/layout/CircleProcess"/>
    <dgm:cxn modelId="{46AA3024-24B7-4565-B1EB-FDA663220B70}" type="presParOf" srcId="{687B22A3-D406-4ABF-A6C1-72A591F62A34}" destId="{67B64440-3179-465B-9EC2-A6CA9B5AF5CB}" srcOrd="2" destOrd="0" presId="urn:microsoft.com/office/officeart/2011/layout/CircleProcess"/>
    <dgm:cxn modelId="{471F6B64-F37A-4684-BD50-648B02391AC8}" type="presParOf" srcId="{687B22A3-D406-4ABF-A6C1-72A591F62A34}" destId="{4D924F95-3264-449D-9BE0-EBB4624650B5}" srcOrd="3" destOrd="0" presId="urn:microsoft.com/office/officeart/2011/layout/CircleProcess"/>
    <dgm:cxn modelId="{D310745D-C6EA-4BFD-B19E-3224AECC31D9}" type="presParOf" srcId="{4D924F95-3264-449D-9BE0-EBB4624650B5}" destId="{BA0EEAC4-C033-45B8-B70A-3215724AF00F}" srcOrd="0" destOrd="0" presId="urn:microsoft.com/office/officeart/2011/layout/CircleProcess"/>
    <dgm:cxn modelId="{1C94E1EE-EA0A-447A-89D4-0EB2353F840E}" type="presParOf" srcId="{687B22A3-D406-4ABF-A6C1-72A591F62A34}" destId="{17C2F7B8-539B-4CD7-86DC-3A0FEE6EB390}" srcOrd="4" destOrd="0" presId="urn:microsoft.com/office/officeart/2011/layout/CircleProcess"/>
    <dgm:cxn modelId="{62E861F9-56AE-4DC3-B498-410B735E40E4}" type="presParOf" srcId="{17C2F7B8-539B-4CD7-86DC-3A0FEE6EB390}" destId="{66C8E4D4-E05D-4D2C-A89E-D1472258C961}" srcOrd="0" destOrd="0" presId="urn:microsoft.com/office/officeart/2011/layout/CircleProcess"/>
    <dgm:cxn modelId="{944B5E15-E5F0-4C86-A01B-F179AB4B593B}" type="presParOf" srcId="{687B22A3-D406-4ABF-A6C1-72A591F62A34}" destId="{AC706E44-8CF0-45EE-9739-E2DC8F19238C}" srcOrd="5" destOrd="0" presId="urn:microsoft.com/office/officeart/2011/layout/CircleProcess"/>
    <dgm:cxn modelId="{312128BC-BCC6-4D6F-B07D-61DD3207AD0D}" type="presParOf" srcId="{687B22A3-D406-4ABF-A6C1-72A591F62A34}" destId="{4F1E1937-55EF-4164-BC5D-764AAF76EFBB}" srcOrd="6" destOrd="0" presId="urn:microsoft.com/office/officeart/2011/layout/CircleProcess"/>
    <dgm:cxn modelId="{957C51EE-6058-4CF6-A80A-468C5105F6F8}" type="presParOf" srcId="{4F1E1937-55EF-4164-BC5D-764AAF76EFBB}" destId="{9D70008E-6C2A-4A6B-9C4F-A8DE3628CC05}" srcOrd="0" destOrd="0" presId="urn:microsoft.com/office/officeart/2011/layout/CircleProcess"/>
    <dgm:cxn modelId="{BCB45376-514B-4FAE-9C14-08E34AD829AF}" type="presParOf" srcId="{687B22A3-D406-4ABF-A6C1-72A591F62A34}" destId="{F7F8EC4B-30CE-4DD6-A969-FF29788E7410}" srcOrd="7" destOrd="0" presId="urn:microsoft.com/office/officeart/2011/layout/CircleProcess"/>
    <dgm:cxn modelId="{94A2F6EC-7759-4D94-AE2D-15D6DFEB3634}" type="presParOf" srcId="{F7F8EC4B-30CE-4DD6-A969-FF29788E7410}" destId="{9B9DF643-A486-41F4-8491-AFC123346297}" srcOrd="0" destOrd="0" presId="urn:microsoft.com/office/officeart/2011/layout/CircleProcess"/>
    <dgm:cxn modelId="{359544A8-1672-49DD-94B9-E2FAB1EEC61B}" type="presParOf" srcId="{687B22A3-D406-4ABF-A6C1-72A591F62A34}" destId="{70643676-439D-477D-9F14-411BE0463D16}"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3579CC-4F8D-49A5-ABCE-D77ED919651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A3356DC-6642-4E2A-8093-2ED29B7FFB35}">
      <dgm:prSet phldrT="[Text]"/>
      <dgm:spPr>
        <a:solidFill>
          <a:srgbClr val="C00000"/>
        </a:solidFill>
      </dgm:spPr>
      <dgm:t>
        <a:bodyPr/>
        <a:lstStyle/>
        <a:p>
          <a:r>
            <a:rPr lang="en-US" b="1" dirty="0" err="1">
              <a:latin typeface="Arial" panose="020B0604020202020204" pitchFamily="34" charset="0"/>
              <a:cs typeface="Arial" panose="020B0604020202020204" pitchFamily="34" charset="0"/>
            </a:rPr>
            <a:t>Điều</a:t>
          </a:r>
          <a:r>
            <a:rPr lang="en-US" b="1" dirty="0">
              <a:latin typeface="Arial" panose="020B0604020202020204" pitchFamily="34" charset="0"/>
              <a:cs typeface="Arial" panose="020B0604020202020204" pitchFamily="34" charset="0"/>
            </a:rPr>
            <a:t> 10 </a:t>
          </a:r>
          <a:r>
            <a:rPr lang="vi-VN" b="1" dirty="0">
              <a:latin typeface="Arial" panose="020B0604020202020204" pitchFamily="34" charset="0"/>
              <a:cs typeface="Arial" panose="020B0604020202020204" pitchFamily="34" charset="0"/>
            </a:rPr>
            <a:t>Luật Công đoàn (sửa đổi) đã bổ sung và làm rõ hơn các hành vi bị nghiêm cấm theo hướng</a:t>
          </a:r>
          <a:r>
            <a:rPr lang="en-US" b="1" dirty="0">
              <a:latin typeface="Arial" panose="020B0604020202020204" pitchFamily="34" charset="0"/>
              <a:cs typeface="Arial" panose="020B0604020202020204" pitchFamily="34" charset="0"/>
            </a:rPr>
            <a:t> </a:t>
          </a:r>
        </a:p>
      </dgm:t>
    </dgm:pt>
    <dgm:pt modelId="{AE023634-167C-4543-B463-9E9A9B6AD203}" type="sibTrans" cxnId="{32E76E71-12D6-4045-A971-F454B8527546}">
      <dgm:prSet/>
      <dgm:spPr/>
      <dgm:t>
        <a:bodyPr/>
        <a:lstStyle/>
        <a:p>
          <a:endParaRPr lang="en-US">
            <a:latin typeface="Arial" panose="020B0604020202020204" pitchFamily="34" charset="0"/>
            <a:cs typeface="Arial" panose="020B0604020202020204" pitchFamily="34" charset="0"/>
          </a:endParaRPr>
        </a:p>
      </dgm:t>
    </dgm:pt>
    <dgm:pt modelId="{9D81EAC8-A4CD-4664-BA28-81A4ADFECFA1}" type="parTrans" cxnId="{32E76E71-12D6-4045-A971-F454B8527546}">
      <dgm:prSet/>
      <dgm:spPr/>
      <dgm:t>
        <a:bodyPr/>
        <a:lstStyle/>
        <a:p>
          <a:endParaRPr lang="en-US">
            <a:latin typeface="Arial" panose="020B0604020202020204" pitchFamily="34" charset="0"/>
            <a:cs typeface="Arial" panose="020B0604020202020204" pitchFamily="34" charset="0"/>
          </a:endParaRPr>
        </a:p>
      </dgm:t>
    </dgm:pt>
    <dgm:pt modelId="{2A5EEDAC-6D9F-4A31-9E18-4F51A5DFBBC8}">
      <dgm:prSet/>
      <dgm:spPr/>
      <dgm:t>
        <a:bodyPr/>
        <a:lstStyle/>
        <a:p>
          <a:pPr>
            <a:lnSpc>
              <a:spcPct val="100000"/>
            </a:lnSpc>
            <a:spcAft>
              <a:spcPts val="0"/>
            </a:spcAft>
          </a:pPr>
          <a:r>
            <a:rPr lang="en-US" b="0" dirty="0">
              <a:latin typeface="Arial" panose="020B0604020202020204" pitchFamily="34" charset="0"/>
              <a:cs typeface="Arial" panose="020B0604020202020204" pitchFamily="34" charset="0"/>
            </a:rPr>
            <a:t>(1) </a:t>
          </a:r>
          <a:r>
            <a:rPr lang="en-US" b="0" dirty="0" err="1">
              <a:latin typeface="Arial" panose="020B0604020202020204" pitchFamily="34" charset="0"/>
              <a:cs typeface="Arial" panose="020B0604020202020204" pitchFamily="34" charset="0"/>
            </a:rPr>
            <a:t>Phân</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loại</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nhóm</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hành</a:t>
          </a:r>
          <a:r>
            <a:rPr lang="en-US" b="0" dirty="0">
              <a:latin typeface="Arial" panose="020B0604020202020204" pitchFamily="34" charset="0"/>
              <a:cs typeface="Arial" panose="020B0604020202020204" pitchFamily="34" charset="0"/>
            </a:rPr>
            <a:t> vi </a:t>
          </a:r>
          <a:r>
            <a:rPr lang="en-US" b="0" dirty="0" err="1">
              <a:latin typeface="Arial" panose="020B0604020202020204" pitchFamily="34" charset="0"/>
              <a:cs typeface="Arial" panose="020B0604020202020204" pitchFamily="34" charset="0"/>
            </a:rPr>
            <a:t>một</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cách</a:t>
          </a:r>
          <a:r>
            <a:rPr lang="en-US" b="0" dirty="0">
              <a:latin typeface="Arial" panose="020B0604020202020204" pitchFamily="34" charset="0"/>
              <a:cs typeface="Arial" panose="020B0604020202020204" pitchFamily="34" charset="0"/>
            </a:rPr>
            <a:t> </a:t>
          </a:r>
        </a:p>
        <a:p>
          <a:pPr>
            <a:lnSpc>
              <a:spcPct val="100000"/>
            </a:lnSpc>
            <a:spcAft>
              <a:spcPts val="0"/>
            </a:spcAft>
          </a:pPr>
          <a:r>
            <a:rPr lang="en-US" b="0" dirty="0" err="1">
              <a:latin typeface="Arial" panose="020B0604020202020204" pitchFamily="34" charset="0"/>
              <a:cs typeface="Arial" panose="020B0604020202020204" pitchFamily="34" charset="0"/>
            </a:rPr>
            <a:t>rõ</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ràng</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theo</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các</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tiêu</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chí</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cụ</a:t>
          </a:r>
          <a:r>
            <a:rPr lang="en-US" b="0" dirty="0">
              <a:latin typeface="Arial" panose="020B0604020202020204" pitchFamily="34" charset="0"/>
              <a:cs typeface="Arial" panose="020B0604020202020204" pitchFamily="34" charset="0"/>
            </a:rPr>
            <a:t> </a:t>
          </a:r>
          <a:r>
            <a:rPr lang="en-US" b="0" dirty="0" err="1">
              <a:latin typeface="Arial" panose="020B0604020202020204" pitchFamily="34" charset="0"/>
              <a:cs typeface="Arial" panose="020B0604020202020204" pitchFamily="34" charset="0"/>
            </a:rPr>
            <a:t>thể</a:t>
          </a:r>
          <a:endParaRPr lang="en-US" b="0" dirty="0">
            <a:latin typeface="Arial" panose="020B0604020202020204" pitchFamily="34" charset="0"/>
            <a:cs typeface="Arial" panose="020B0604020202020204" pitchFamily="34" charset="0"/>
          </a:endParaRPr>
        </a:p>
      </dgm:t>
    </dgm:pt>
    <dgm:pt modelId="{2BB07FB5-90D9-474D-AFEE-01F0BE383DC8}" type="parTrans" cxnId="{876B6C52-A079-43E0-94DA-B9D66F202D62}">
      <dgm:prSet/>
      <dgm:spPr/>
      <dgm:t>
        <a:bodyPr/>
        <a:lstStyle/>
        <a:p>
          <a:endParaRPr lang="en-US">
            <a:latin typeface="Arial" panose="020B0604020202020204" pitchFamily="34" charset="0"/>
            <a:cs typeface="Arial" panose="020B0604020202020204" pitchFamily="34" charset="0"/>
          </a:endParaRPr>
        </a:p>
      </dgm:t>
    </dgm:pt>
    <dgm:pt modelId="{A321A8B0-33CC-44FC-B8E8-5076C527E40C}" type="sibTrans" cxnId="{876B6C52-A079-43E0-94DA-B9D66F202D62}">
      <dgm:prSet/>
      <dgm:spPr/>
      <dgm:t>
        <a:bodyPr/>
        <a:lstStyle/>
        <a:p>
          <a:endParaRPr lang="en-US">
            <a:latin typeface="Arial" panose="020B0604020202020204" pitchFamily="34" charset="0"/>
            <a:cs typeface="Arial" panose="020B0604020202020204" pitchFamily="34" charset="0"/>
          </a:endParaRPr>
        </a:p>
      </dgm:t>
    </dgm:pt>
    <dgm:pt modelId="{A60742ED-A065-4F41-8619-722D5F3D16D5}">
      <dgm:prSet/>
      <dgm:spPr>
        <a:solidFill>
          <a:schemeClr val="accent6">
            <a:lumMod val="50000"/>
          </a:schemeClr>
        </a:solidFill>
      </dgm:spPr>
      <dgm:t>
        <a:bodyPr/>
        <a:lstStyle/>
        <a:p>
          <a:r>
            <a:rPr lang="en-US" b="0" dirty="0">
              <a:latin typeface="Arial" panose="020B0604020202020204" pitchFamily="34" charset="0"/>
              <a:cs typeface="Arial" panose="020B0604020202020204" pitchFamily="34" charset="0"/>
            </a:rPr>
            <a:t>(</a:t>
          </a:r>
          <a:r>
            <a:rPr lang="vi-VN" b="0" dirty="0">
              <a:latin typeface="Arial" panose="020B0604020202020204" pitchFamily="34" charset="0"/>
              <a:cs typeface="Arial" panose="020B0604020202020204" pitchFamily="34" charset="0"/>
            </a:rPr>
            <a:t>2) Quy định chi tiết hơn các hành vi</a:t>
          </a:r>
          <a:endParaRPr lang="en-US" b="0" dirty="0">
            <a:latin typeface="Arial" panose="020B0604020202020204" pitchFamily="34" charset="0"/>
            <a:cs typeface="Arial" panose="020B0604020202020204" pitchFamily="34" charset="0"/>
          </a:endParaRPr>
        </a:p>
      </dgm:t>
    </dgm:pt>
    <dgm:pt modelId="{BCFD2523-A156-40A8-98C6-504C9A0B7194}" type="parTrans" cxnId="{2B11DFE5-DF79-4285-A03D-6A8607830723}">
      <dgm:prSet/>
      <dgm:spPr/>
      <dgm:t>
        <a:bodyPr/>
        <a:lstStyle/>
        <a:p>
          <a:endParaRPr lang="en-US">
            <a:latin typeface="Arial" panose="020B0604020202020204" pitchFamily="34" charset="0"/>
            <a:cs typeface="Arial" panose="020B0604020202020204" pitchFamily="34" charset="0"/>
          </a:endParaRPr>
        </a:p>
      </dgm:t>
    </dgm:pt>
    <dgm:pt modelId="{67D1743D-10AC-4893-B0AA-02E3483F90E1}" type="sibTrans" cxnId="{2B11DFE5-DF79-4285-A03D-6A8607830723}">
      <dgm:prSet/>
      <dgm:spPr/>
      <dgm:t>
        <a:bodyPr/>
        <a:lstStyle/>
        <a:p>
          <a:endParaRPr lang="en-US">
            <a:latin typeface="Arial" panose="020B0604020202020204" pitchFamily="34" charset="0"/>
            <a:cs typeface="Arial" panose="020B0604020202020204" pitchFamily="34" charset="0"/>
          </a:endParaRPr>
        </a:p>
      </dgm:t>
    </dgm:pt>
    <dgm:pt modelId="{9ECAC9D5-45B3-4AE0-A53A-239A702641AF}" type="pres">
      <dgm:prSet presAssocID="{AD3579CC-4F8D-49A5-ABCE-D77ED9196513}" presName="diagram" presStyleCnt="0">
        <dgm:presLayoutVars>
          <dgm:chPref val="1"/>
          <dgm:dir/>
          <dgm:animOne val="branch"/>
          <dgm:animLvl val="lvl"/>
          <dgm:resizeHandles val="exact"/>
        </dgm:presLayoutVars>
      </dgm:prSet>
      <dgm:spPr/>
      <dgm:t>
        <a:bodyPr/>
        <a:lstStyle/>
        <a:p>
          <a:endParaRPr lang="en-US"/>
        </a:p>
      </dgm:t>
    </dgm:pt>
    <dgm:pt modelId="{97768A6C-8C5F-4479-A240-211F3CB1A666}" type="pres">
      <dgm:prSet presAssocID="{CA3356DC-6642-4E2A-8093-2ED29B7FFB35}" presName="root1" presStyleCnt="0"/>
      <dgm:spPr/>
    </dgm:pt>
    <dgm:pt modelId="{BFD107CE-24E5-4AE0-BA7E-518CABACC1A4}" type="pres">
      <dgm:prSet presAssocID="{CA3356DC-6642-4E2A-8093-2ED29B7FFB35}" presName="LevelOneTextNode" presStyleLbl="node0" presStyleIdx="0" presStyleCnt="1" custScaleX="160958" custScaleY="160486">
        <dgm:presLayoutVars>
          <dgm:chPref val="3"/>
        </dgm:presLayoutVars>
      </dgm:prSet>
      <dgm:spPr/>
      <dgm:t>
        <a:bodyPr/>
        <a:lstStyle/>
        <a:p>
          <a:endParaRPr lang="en-US"/>
        </a:p>
      </dgm:t>
    </dgm:pt>
    <dgm:pt modelId="{F8B3C16C-CF16-446A-A9E7-60A5399C09AB}" type="pres">
      <dgm:prSet presAssocID="{CA3356DC-6642-4E2A-8093-2ED29B7FFB35}" presName="level2hierChild" presStyleCnt="0"/>
      <dgm:spPr/>
    </dgm:pt>
    <dgm:pt modelId="{B5DD9EDF-F3D4-4028-888D-03757C1B1004}" type="pres">
      <dgm:prSet presAssocID="{2BB07FB5-90D9-474D-AFEE-01F0BE383DC8}" presName="conn2-1" presStyleLbl="parChTrans1D2" presStyleIdx="0" presStyleCnt="2"/>
      <dgm:spPr/>
      <dgm:t>
        <a:bodyPr/>
        <a:lstStyle/>
        <a:p>
          <a:endParaRPr lang="en-US"/>
        </a:p>
      </dgm:t>
    </dgm:pt>
    <dgm:pt modelId="{E3394008-8982-4A41-A45D-5CA7D961569B}" type="pres">
      <dgm:prSet presAssocID="{2BB07FB5-90D9-474D-AFEE-01F0BE383DC8}" presName="connTx" presStyleLbl="parChTrans1D2" presStyleIdx="0" presStyleCnt="2"/>
      <dgm:spPr/>
      <dgm:t>
        <a:bodyPr/>
        <a:lstStyle/>
        <a:p>
          <a:endParaRPr lang="en-US"/>
        </a:p>
      </dgm:t>
    </dgm:pt>
    <dgm:pt modelId="{9D15145C-1EFD-4ECB-8E46-889BBEE5BFC2}" type="pres">
      <dgm:prSet presAssocID="{2A5EEDAC-6D9F-4A31-9E18-4F51A5DFBBC8}" presName="root2" presStyleCnt="0"/>
      <dgm:spPr/>
    </dgm:pt>
    <dgm:pt modelId="{4C7F2489-2063-4671-B157-487C42AEB8CE}" type="pres">
      <dgm:prSet presAssocID="{2A5EEDAC-6D9F-4A31-9E18-4F51A5DFBBC8}" presName="LevelTwoTextNode" presStyleLbl="node2" presStyleIdx="0" presStyleCnt="2" custScaleX="193587">
        <dgm:presLayoutVars>
          <dgm:chPref val="3"/>
        </dgm:presLayoutVars>
      </dgm:prSet>
      <dgm:spPr/>
      <dgm:t>
        <a:bodyPr/>
        <a:lstStyle/>
        <a:p>
          <a:endParaRPr lang="en-US"/>
        </a:p>
      </dgm:t>
    </dgm:pt>
    <dgm:pt modelId="{78577529-FB58-4F99-9E9C-424C456EC1A8}" type="pres">
      <dgm:prSet presAssocID="{2A5EEDAC-6D9F-4A31-9E18-4F51A5DFBBC8}" presName="level3hierChild" presStyleCnt="0"/>
      <dgm:spPr/>
    </dgm:pt>
    <dgm:pt modelId="{9A226403-D545-4357-AC9F-CEEA985A6284}" type="pres">
      <dgm:prSet presAssocID="{BCFD2523-A156-40A8-98C6-504C9A0B7194}" presName="conn2-1" presStyleLbl="parChTrans1D2" presStyleIdx="1" presStyleCnt="2"/>
      <dgm:spPr/>
      <dgm:t>
        <a:bodyPr/>
        <a:lstStyle/>
        <a:p>
          <a:endParaRPr lang="en-US"/>
        </a:p>
      </dgm:t>
    </dgm:pt>
    <dgm:pt modelId="{4936AF39-5800-49A5-B0B6-0072C3080F06}" type="pres">
      <dgm:prSet presAssocID="{BCFD2523-A156-40A8-98C6-504C9A0B7194}" presName="connTx" presStyleLbl="parChTrans1D2" presStyleIdx="1" presStyleCnt="2"/>
      <dgm:spPr/>
      <dgm:t>
        <a:bodyPr/>
        <a:lstStyle/>
        <a:p>
          <a:endParaRPr lang="en-US"/>
        </a:p>
      </dgm:t>
    </dgm:pt>
    <dgm:pt modelId="{FCF15802-9B84-4F8F-BCC0-88887F8011CC}" type="pres">
      <dgm:prSet presAssocID="{A60742ED-A065-4F41-8619-722D5F3D16D5}" presName="root2" presStyleCnt="0"/>
      <dgm:spPr/>
    </dgm:pt>
    <dgm:pt modelId="{F1A51AF8-96AD-4E5A-9563-3B03E49B111F}" type="pres">
      <dgm:prSet presAssocID="{A60742ED-A065-4F41-8619-722D5F3D16D5}" presName="LevelTwoTextNode" presStyleLbl="node2" presStyleIdx="1" presStyleCnt="2" custScaleX="193587">
        <dgm:presLayoutVars>
          <dgm:chPref val="3"/>
        </dgm:presLayoutVars>
      </dgm:prSet>
      <dgm:spPr/>
      <dgm:t>
        <a:bodyPr/>
        <a:lstStyle/>
        <a:p>
          <a:endParaRPr lang="en-US"/>
        </a:p>
      </dgm:t>
    </dgm:pt>
    <dgm:pt modelId="{FB871D88-0C3B-413C-8053-6D2B27C090FE}" type="pres">
      <dgm:prSet presAssocID="{A60742ED-A065-4F41-8619-722D5F3D16D5}" presName="level3hierChild" presStyleCnt="0"/>
      <dgm:spPr/>
    </dgm:pt>
  </dgm:ptLst>
  <dgm:cxnLst>
    <dgm:cxn modelId="{FB98BC11-B71A-475B-8164-A6700EB5A4DB}" type="presOf" srcId="{2A5EEDAC-6D9F-4A31-9E18-4F51A5DFBBC8}" destId="{4C7F2489-2063-4671-B157-487C42AEB8CE}" srcOrd="0" destOrd="0" presId="urn:microsoft.com/office/officeart/2005/8/layout/hierarchy2"/>
    <dgm:cxn modelId="{EA48B5EE-FB10-47AD-A699-E418F0881D11}" type="presOf" srcId="{2BB07FB5-90D9-474D-AFEE-01F0BE383DC8}" destId="{B5DD9EDF-F3D4-4028-888D-03757C1B1004}" srcOrd="0" destOrd="0" presId="urn:microsoft.com/office/officeart/2005/8/layout/hierarchy2"/>
    <dgm:cxn modelId="{2C082EFD-3571-4722-A543-0FDA4D8C291F}" type="presOf" srcId="{A60742ED-A065-4F41-8619-722D5F3D16D5}" destId="{F1A51AF8-96AD-4E5A-9563-3B03E49B111F}" srcOrd="0" destOrd="0" presId="urn:microsoft.com/office/officeart/2005/8/layout/hierarchy2"/>
    <dgm:cxn modelId="{B8C4F9A8-63E7-4BEF-9CB0-D09CAB6460A4}" type="presOf" srcId="{BCFD2523-A156-40A8-98C6-504C9A0B7194}" destId="{9A226403-D545-4357-AC9F-CEEA985A6284}" srcOrd="0" destOrd="0" presId="urn:microsoft.com/office/officeart/2005/8/layout/hierarchy2"/>
    <dgm:cxn modelId="{2B11DFE5-DF79-4285-A03D-6A8607830723}" srcId="{CA3356DC-6642-4E2A-8093-2ED29B7FFB35}" destId="{A60742ED-A065-4F41-8619-722D5F3D16D5}" srcOrd="1" destOrd="0" parTransId="{BCFD2523-A156-40A8-98C6-504C9A0B7194}" sibTransId="{67D1743D-10AC-4893-B0AA-02E3483F90E1}"/>
    <dgm:cxn modelId="{0D5ED90F-2219-4E00-BE44-599FD6E39071}" type="presOf" srcId="{2BB07FB5-90D9-474D-AFEE-01F0BE383DC8}" destId="{E3394008-8982-4A41-A45D-5CA7D961569B}" srcOrd="1" destOrd="0" presId="urn:microsoft.com/office/officeart/2005/8/layout/hierarchy2"/>
    <dgm:cxn modelId="{32E76E71-12D6-4045-A971-F454B8527546}" srcId="{AD3579CC-4F8D-49A5-ABCE-D77ED9196513}" destId="{CA3356DC-6642-4E2A-8093-2ED29B7FFB35}" srcOrd="0" destOrd="0" parTransId="{9D81EAC8-A4CD-4664-BA28-81A4ADFECFA1}" sibTransId="{AE023634-167C-4543-B463-9E9A9B6AD203}"/>
    <dgm:cxn modelId="{876B6C52-A079-43E0-94DA-B9D66F202D62}" srcId="{CA3356DC-6642-4E2A-8093-2ED29B7FFB35}" destId="{2A5EEDAC-6D9F-4A31-9E18-4F51A5DFBBC8}" srcOrd="0" destOrd="0" parTransId="{2BB07FB5-90D9-474D-AFEE-01F0BE383DC8}" sibTransId="{A321A8B0-33CC-44FC-B8E8-5076C527E40C}"/>
    <dgm:cxn modelId="{534267AB-1580-497E-905E-2FFD4ECD5AAA}" type="presOf" srcId="{CA3356DC-6642-4E2A-8093-2ED29B7FFB35}" destId="{BFD107CE-24E5-4AE0-BA7E-518CABACC1A4}" srcOrd="0" destOrd="0" presId="urn:microsoft.com/office/officeart/2005/8/layout/hierarchy2"/>
    <dgm:cxn modelId="{A924C8E3-190A-4EBC-BA01-08055018E104}" type="presOf" srcId="{AD3579CC-4F8D-49A5-ABCE-D77ED9196513}" destId="{9ECAC9D5-45B3-4AE0-A53A-239A702641AF}" srcOrd="0" destOrd="0" presId="urn:microsoft.com/office/officeart/2005/8/layout/hierarchy2"/>
    <dgm:cxn modelId="{D2089837-A4FA-4B69-9419-8C7B8DF134E8}" type="presOf" srcId="{BCFD2523-A156-40A8-98C6-504C9A0B7194}" destId="{4936AF39-5800-49A5-B0B6-0072C3080F06}" srcOrd="1" destOrd="0" presId="urn:microsoft.com/office/officeart/2005/8/layout/hierarchy2"/>
    <dgm:cxn modelId="{018BE67D-4760-45D3-9ABA-656DE65A3199}" type="presParOf" srcId="{9ECAC9D5-45B3-4AE0-A53A-239A702641AF}" destId="{97768A6C-8C5F-4479-A240-211F3CB1A666}" srcOrd="0" destOrd="0" presId="urn:microsoft.com/office/officeart/2005/8/layout/hierarchy2"/>
    <dgm:cxn modelId="{88BE9B6C-8727-47E2-9EAD-610D1A98FED5}" type="presParOf" srcId="{97768A6C-8C5F-4479-A240-211F3CB1A666}" destId="{BFD107CE-24E5-4AE0-BA7E-518CABACC1A4}" srcOrd="0" destOrd="0" presId="urn:microsoft.com/office/officeart/2005/8/layout/hierarchy2"/>
    <dgm:cxn modelId="{1D11EBBA-B91B-4322-B51C-DCB1C13F49B7}" type="presParOf" srcId="{97768A6C-8C5F-4479-A240-211F3CB1A666}" destId="{F8B3C16C-CF16-446A-A9E7-60A5399C09AB}" srcOrd="1" destOrd="0" presId="urn:microsoft.com/office/officeart/2005/8/layout/hierarchy2"/>
    <dgm:cxn modelId="{345584AE-5EEC-42AE-9BAD-8851F3253381}" type="presParOf" srcId="{F8B3C16C-CF16-446A-A9E7-60A5399C09AB}" destId="{B5DD9EDF-F3D4-4028-888D-03757C1B1004}" srcOrd="0" destOrd="0" presId="urn:microsoft.com/office/officeart/2005/8/layout/hierarchy2"/>
    <dgm:cxn modelId="{E0069FE3-0440-4AC7-8586-039B94881DB9}" type="presParOf" srcId="{B5DD9EDF-F3D4-4028-888D-03757C1B1004}" destId="{E3394008-8982-4A41-A45D-5CA7D961569B}" srcOrd="0" destOrd="0" presId="urn:microsoft.com/office/officeart/2005/8/layout/hierarchy2"/>
    <dgm:cxn modelId="{EFCD3772-AA9F-49C3-9672-A82955D80D88}" type="presParOf" srcId="{F8B3C16C-CF16-446A-A9E7-60A5399C09AB}" destId="{9D15145C-1EFD-4ECB-8E46-889BBEE5BFC2}" srcOrd="1" destOrd="0" presId="urn:microsoft.com/office/officeart/2005/8/layout/hierarchy2"/>
    <dgm:cxn modelId="{17AB44C8-14D3-4A07-85B6-70EC0F042A71}" type="presParOf" srcId="{9D15145C-1EFD-4ECB-8E46-889BBEE5BFC2}" destId="{4C7F2489-2063-4671-B157-487C42AEB8CE}" srcOrd="0" destOrd="0" presId="urn:microsoft.com/office/officeart/2005/8/layout/hierarchy2"/>
    <dgm:cxn modelId="{B04B8D0C-258A-47EF-8B37-3DFE86EC8A44}" type="presParOf" srcId="{9D15145C-1EFD-4ECB-8E46-889BBEE5BFC2}" destId="{78577529-FB58-4F99-9E9C-424C456EC1A8}" srcOrd="1" destOrd="0" presId="urn:microsoft.com/office/officeart/2005/8/layout/hierarchy2"/>
    <dgm:cxn modelId="{E85464CC-1265-40BC-978F-C9EEF6988ED5}" type="presParOf" srcId="{F8B3C16C-CF16-446A-A9E7-60A5399C09AB}" destId="{9A226403-D545-4357-AC9F-CEEA985A6284}" srcOrd="2" destOrd="0" presId="urn:microsoft.com/office/officeart/2005/8/layout/hierarchy2"/>
    <dgm:cxn modelId="{90E489E9-E11B-4560-82B4-BB29369EEBC0}" type="presParOf" srcId="{9A226403-D545-4357-AC9F-CEEA985A6284}" destId="{4936AF39-5800-49A5-B0B6-0072C3080F06}" srcOrd="0" destOrd="0" presId="urn:microsoft.com/office/officeart/2005/8/layout/hierarchy2"/>
    <dgm:cxn modelId="{136D0E86-B5DF-41DB-948B-9135274A3715}" type="presParOf" srcId="{F8B3C16C-CF16-446A-A9E7-60A5399C09AB}" destId="{FCF15802-9B84-4F8F-BCC0-88887F8011CC}" srcOrd="3" destOrd="0" presId="urn:microsoft.com/office/officeart/2005/8/layout/hierarchy2"/>
    <dgm:cxn modelId="{D252B597-CC39-46B2-96F2-A527C4D7BD7A}" type="presParOf" srcId="{FCF15802-9B84-4F8F-BCC0-88887F8011CC}" destId="{F1A51AF8-96AD-4E5A-9563-3B03E49B111F}" srcOrd="0" destOrd="0" presId="urn:microsoft.com/office/officeart/2005/8/layout/hierarchy2"/>
    <dgm:cxn modelId="{E384B2B2-7189-49E4-860D-AE3CC63EAF3B}" type="presParOf" srcId="{FCF15802-9B84-4F8F-BCC0-88887F8011CC}" destId="{FB871D88-0C3B-413C-8053-6D2B27C090F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2A849B-AD92-4C35-98D7-4FF19670B3D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BF5E17C-177E-4167-82EF-356A2E8F7F36}">
      <dgm:prSet custT="1"/>
      <dgm:spPr>
        <a:solidFill>
          <a:srgbClr val="0070C0"/>
        </a:solidFill>
      </dgm:spPr>
      <dgm:t>
        <a:bodyPr/>
        <a:lstStyle/>
        <a:p>
          <a:pPr algn="just">
            <a:lnSpc>
              <a:spcPct val="100000"/>
            </a:lnSpc>
            <a:spcBef>
              <a:spcPts val="0"/>
            </a:spcBef>
            <a:spcAft>
              <a:spcPts val="0"/>
            </a:spcAft>
          </a:pPr>
          <a:r>
            <a:rPr lang="vi-VN" sz="2000" b="1" dirty="0">
              <a:latin typeface="Arial" panose="020B0604020202020204" pitchFamily="34" charset="0"/>
              <a:cs typeface="Arial" panose="020B0604020202020204" pitchFamily="34" charset="0"/>
            </a:rPr>
            <a:t>Điều 16. </a:t>
          </a:r>
          <a:endParaRPr lang="en-US" sz="2000" b="1" dirty="0">
            <a:latin typeface="Arial" panose="020B0604020202020204" pitchFamily="34" charset="0"/>
            <a:cs typeface="Arial" panose="020B0604020202020204" pitchFamily="34" charset="0"/>
          </a:endParaRPr>
        </a:p>
        <a:p>
          <a:pPr algn="just">
            <a:lnSpc>
              <a:spcPct val="100000"/>
            </a:lnSpc>
            <a:spcBef>
              <a:spcPts val="0"/>
            </a:spcBef>
            <a:spcAft>
              <a:spcPts val="0"/>
            </a:spcAft>
          </a:pPr>
          <a:r>
            <a:rPr lang="vi-VN" sz="1800" b="1" dirty="0">
              <a:latin typeface="Arial" panose="020B0604020202020204" pitchFamily="34" charset="0"/>
              <a:cs typeface="Arial" panose="020B0604020202020204" pitchFamily="34" charset="0"/>
            </a:rPr>
            <a:t>Giám sát của Công đoàn </a:t>
          </a:r>
          <a:r>
            <a:rPr lang="vi-VN" sz="1800" b="1" i="1" dirty="0">
              <a:latin typeface="Arial" panose="020B0604020202020204" pitchFamily="34" charset="0"/>
              <a:cs typeface="Arial" panose="020B0604020202020204" pitchFamily="34" charset="0"/>
            </a:rPr>
            <a:t>(bao gồm tham gia với cơ quan nhà nước có thẩm quyền giám sát và hoạt động chủ trì giám sát)</a:t>
          </a:r>
          <a:endParaRPr lang="en-US" sz="1800" b="1" i="1" dirty="0">
            <a:latin typeface="Arial" panose="020B0604020202020204" pitchFamily="34" charset="0"/>
            <a:cs typeface="Arial" panose="020B0604020202020204" pitchFamily="34" charset="0"/>
          </a:endParaRPr>
        </a:p>
      </dgm:t>
    </dgm:pt>
    <dgm:pt modelId="{55BF52DA-EC3E-488F-9707-EE822145CAF9}" type="parTrans" cxnId="{0544BF1C-04F6-441D-AFF5-8FCB6B9539B5}">
      <dgm:prSet/>
      <dgm:spPr/>
      <dgm:t>
        <a:bodyPr/>
        <a:lstStyle/>
        <a:p>
          <a:pPr>
            <a:lnSpc>
              <a:spcPct val="100000"/>
            </a:lnSpc>
            <a:spcBef>
              <a:spcPts val="0"/>
            </a:spcBef>
            <a:spcAft>
              <a:spcPts val="0"/>
            </a:spcAft>
          </a:pPr>
          <a:endParaRPr lang="en-US" sz="1800">
            <a:latin typeface="Arial" panose="020B0604020202020204" pitchFamily="34" charset="0"/>
            <a:cs typeface="Arial" panose="020B0604020202020204" pitchFamily="34" charset="0"/>
          </a:endParaRPr>
        </a:p>
      </dgm:t>
    </dgm:pt>
    <dgm:pt modelId="{566A887F-A1CC-4939-91ED-8DA6D9623F69}" type="sibTrans" cxnId="{0544BF1C-04F6-441D-AFF5-8FCB6B9539B5}">
      <dgm:prSet/>
      <dgm:spPr/>
      <dgm:t>
        <a:bodyPr/>
        <a:lstStyle/>
        <a:p>
          <a:pPr>
            <a:lnSpc>
              <a:spcPct val="100000"/>
            </a:lnSpc>
            <a:spcBef>
              <a:spcPts val="0"/>
            </a:spcBef>
            <a:spcAft>
              <a:spcPts val="0"/>
            </a:spcAft>
          </a:pPr>
          <a:endParaRPr lang="en-US" sz="1800">
            <a:latin typeface="Arial" panose="020B0604020202020204" pitchFamily="34" charset="0"/>
            <a:cs typeface="Arial" panose="020B0604020202020204" pitchFamily="34" charset="0"/>
          </a:endParaRPr>
        </a:p>
      </dgm:t>
    </dgm:pt>
    <dgm:pt modelId="{BDD86B3A-84CC-4FAA-A864-E5D579B4287D}">
      <dgm:prSet custT="1"/>
      <dgm:spPr>
        <a:solidFill>
          <a:schemeClr val="accent6">
            <a:lumMod val="50000"/>
          </a:schemeClr>
        </a:solidFill>
      </dgm:spPr>
      <dgm:t>
        <a:bodyPr/>
        <a:lstStyle/>
        <a:p>
          <a:pPr algn="just">
            <a:lnSpc>
              <a:spcPct val="100000"/>
            </a:lnSpc>
            <a:spcBef>
              <a:spcPts val="0"/>
            </a:spcBef>
            <a:spcAft>
              <a:spcPts val="0"/>
            </a:spcAft>
          </a:pPr>
          <a:r>
            <a:rPr lang="en-US" sz="2000" b="1" dirty="0" err="1">
              <a:latin typeface="Arial" panose="020B0604020202020204" pitchFamily="34" charset="0"/>
              <a:cs typeface="Arial" panose="020B0604020202020204" pitchFamily="34" charset="0"/>
            </a:rPr>
            <a:t>Điều</a:t>
          </a:r>
          <a:r>
            <a:rPr lang="en-US" sz="2000" b="1" dirty="0">
              <a:latin typeface="Arial" panose="020B0604020202020204" pitchFamily="34" charset="0"/>
              <a:cs typeface="Arial" panose="020B0604020202020204" pitchFamily="34" charset="0"/>
            </a:rPr>
            <a:t> 17. </a:t>
          </a:r>
        </a:p>
        <a:p>
          <a:pPr algn="just">
            <a:lnSpc>
              <a:spcPct val="100000"/>
            </a:lnSpc>
            <a:spcBef>
              <a:spcPts val="0"/>
            </a:spcBef>
            <a:spcAft>
              <a:spcPts val="0"/>
            </a:spcAft>
          </a:pPr>
          <a:r>
            <a:rPr lang="en-US" sz="1800" b="1" dirty="0" err="1">
              <a:latin typeface="Arial" panose="020B0604020202020204" pitchFamily="34" charset="0"/>
              <a:cs typeface="Arial" panose="020B0604020202020204" pitchFamily="34" charset="0"/>
            </a:rPr>
            <a:t>Phản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biện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xã</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hội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của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Công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đoàn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để</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phù</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hợp</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thống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nhất</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với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các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quy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định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của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Đảng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các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Luật</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có</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liên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quan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và</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phù</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hợp</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với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thực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tiễn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hoạt</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động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công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đoàn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trong</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tình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hình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mới</a:t>
          </a:r>
          <a:endParaRPr lang="en-US" sz="1800" b="1" dirty="0">
            <a:latin typeface="Arial" panose="020B0604020202020204" pitchFamily="34" charset="0"/>
            <a:cs typeface="Arial" panose="020B0604020202020204" pitchFamily="34" charset="0"/>
          </a:endParaRPr>
        </a:p>
      </dgm:t>
    </dgm:pt>
    <dgm:pt modelId="{DC4FAF21-6862-4F6E-9AEB-BF6C9C6536F6}" type="parTrans" cxnId="{07F30C9B-68FA-4A6C-BAE0-E94448AD063D}">
      <dgm:prSet/>
      <dgm:spPr/>
      <dgm:t>
        <a:bodyPr/>
        <a:lstStyle/>
        <a:p>
          <a:pPr>
            <a:lnSpc>
              <a:spcPct val="100000"/>
            </a:lnSpc>
            <a:spcBef>
              <a:spcPts val="0"/>
            </a:spcBef>
            <a:spcAft>
              <a:spcPts val="0"/>
            </a:spcAft>
          </a:pPr>
          <a:endParaRPr lang="en-US" sz="1800">
            <a:latin typeface="Arial" panose="020B0604020202020204" pitchFamily="34" charset="0"/>
            <a:cs typeface="Arial" panose="020B0604020202020204" pitchFamily="34" charset="0"/>
          </a:endParaRPr>
        </a:p>
      </dgm:t>
    </dgm:pt>
    <dgm:pt modelId="{8165E74A-4D99-4570-BB13-A07E3C8E0811}" type="sibTrans" cxnId="{07F30C9B-68FA-4A6C-BAE0-E94448AD063D}">
      <dgm:prSet/>
      <dgm:spPr/>
      <dgm:t>
        <a:bodyPr/>
        <a:lstStyle/>
        <a:p>
          <a:pPr>
            <a:lnSpc>
              <a:spcPct val="100000"/>
            </a:lnSpc>
            <a:spcBef>
              <a:spcPts val="0"/>
            </a:spcBef>
            <a:spcAft>
              <a:spcPts val="0"/>
            </a:spcAft>
          </a:pPr>
          <a:endParaRPr lang="en-US" sz="1800">
            <a:latin typeface="Arial" panose="020B0604020202020204" pitchFamily="34" charset="0"/>
            <a:cs typeface="Arial" panose="020B0604020202020204" pitchFamily="34" charset="0"/>
          </a:endParaRPr>
        </a:p>
      </dgm:t>
    </dgm:pt>
    <dgm:pt modelId="{3BF25FE1-D2F6-4714-B0D6-C907C1E459F1}" type="pres">
      <dgm:prSet presAssocID="{352A849B-AD92-4C35-98D7-4FF19670B3DB}" presName="Name0" presStyleCnt="0">
        <dgm:presLayoutVars>
          <dgm:chMax val="7"/>
          <dgm:chPref val="7"/>
          <dgm:dir/>
        </dgm:presLayoutVars>
      </dgm:prSet>
      <dgm:spPr/>
      <dgm:t>
        <a:bodyPr/>
        <a:lstStyle/>
        <a:p>
          <a:endParaRPr lang="en-US"/>
        </a:p>
      </dgm:t>
    </dgm:pt>
    <dgm:pt modelId="{C88C1317-335F-4463-859B-E07E94371B21}" type="pres">
      <dgm:prSet presAssocID="{352A849B-AD92-4C35-98D7-4FF19670B3DB}" presName="Name1" presStyleCnt="0"/>
      <dgm:spPr/>
    </dgm:pt>
    <dgm:pt modelId="{968576CD-53CC-4C34-9A47-1A8574E9D8AE}" type="pres">
      <dgm:prSet presAssocID="{352A849B-AD92-4C35-98D7-4FF19670B3DB}" presName="cycle" presStyleCnt="0"/>
      <dgm:spPr/>
    </dgm:pt>
    <dgm:pt modelId="{00206A88-156A-45E6-B518-F7ADA428BF4A}" type="pres">
      <dgm:prSet presAssocID="{352A849B-AD92-4C35-98D7-4FF19670B3DB}" presName="srcNode" presStyleLbl="node1" presStyleIdx="0" presStyleCnt="2"/>
      <dgm:spPr/>
    </dgm:pt>
    <dgm:pt modelId="{B72BA9EF-330F-45D8-93FC-18D0D6493744}" type="pres">
      <dgm:prSet presAssocID="{352A849B-AD92-4C35-98D7-4FF19670B3DB}" presName="conn" presStyleLbl="parChTrans1D2" presStyleIdx="0" presStyleCnt="1"/>
      <dgm:spPr/>
      <dgm:t>
        <a:bodyPr/>
        <a:lstStyle/>
        <a:p>
          <a:endParaRPr lang="en-US"/>
        </a:p>
      </dgm:t>
    </dgm:pt>
    <dgm:pt modelId="{6025E826-FCD0-45BC-B084-251FC1FE0FEA}" type="pres">
      <dgm:prSet presAssocID="{352A849B-AD92-4C35-98D7-4FF19670B3DB}" presName="extraNode" presStyleLbl="node1" presStyleIdx="0" presStyleCnt="2"/>
      <dgm:spPr/>
    </dgm:pt>
    <dgm:pt modelId="{8203A6AB-B693-40FD-8EE6-631BAE4643D1}" type="pres">
      <dgm:prSet presAssocID="{352A849B-AD92-4C35-98D7-4FF19670B3DB}" presName="dstNode" presStyleLbl="node1" presStyleIdx="0" presStyleCnt="2"/>
      <dgm:spPr/>
    </dgm:pt>
    <dgm:pt modelId="{96478900-DCA6-457F-A609-08331372898F}" type="pres">
      <dgm:prSet presAssocID="{9BF5E17C-177E-4167-82EF-356A2E8F7F36}" presName="text_1" presStyleLbl="node1" presStyleIdx="0" presStyleCnt="2" custScaleY="118926">
        <dgm:presLayoutVars>
          <dgm:bulletEnabled val="1"/>
        </dgm:presLayoutVars>
      </dgm:prSet>
      <dgm:spPr/>
      <dgm:t>
        <a:bodyPr/>
        <a:lstStyle/>
        <a:p>
          <a:endParaRPr lang="en-US"/>
        </a:p>
      </dgm:t>
    </dgm:pt>
    <dgm:pt modelId="{D7FE104B-3B47-448F-9B4A-960CE3BFDBA2}" type="pres">
      <dgm:prSet presAssocID="{9BF5E17C-177E-4167-82EF-356A2E8F7F36}" presName="accent_1" presStyleCnt="0"/>
      <dgm:spPr/>
    </dgm:pt>
    <dgm:pt modelId="{3D481FF8-9EC7-4292-84FE-F44C74AAA712}" type="pres">
      <dgm:prSet presAssocID="{9BF5E17C-177E-4167-82EF-356A2E8F7F36}" presName="accentRepeatNode" presStyleLbl="solidFgAcc1" presStyleIdx="0" presStyleCnt="2"/>
      <dgm:spPr/>
    </dgm:pt>
    <dgm:pt modelId="{B3D27A74-7B58-4C0E-815B-E52F7ECA6399}" type="pres">
      <dgm:prSet presAssocID="{BDD86B3A-84CC-4FAA-A864-E5D579B4287D}" presName="text_2" presStyleLbl="node1" presStyleIdx="1" presStyleCnt="2" custScaleY="150987">
        <dgm:presLayoutVars>
          <dgm:bulletEnabled val="1"/>
        </dgm:presLayoutVars>
      </dgm:prSet>
      <dgm:spPr/>
      <dgm:t>
        <a:bodyPr/>
        <a:lstStyle/>
        <a:p>
          <a:endParaRPr lang="en-US"/>
        </a:p>
      </dgm:t>
    </dgm:pt>
    <dgm:pt modelId="{ED286AD5-1CEF-4AEE-9A3C-60DDEAD9373D}" type="pres">
      <dgm:prSet presAssocID="{BDD86B3A-84CC-4FAA-A864-E5D579B4287D}" presName="accent_2" presStyleCnt="0"/>
      <dgm:spPr/>
    </dgm:pt>
    <dgm:pt modelId="{3045D93D-EA13-4F55-96EA-394F4872522A}" type="pres">
      <dgm:prSet presAssocID="{BDD86B3A-84CC-4FAA-A864-E5D579B4287D}" presName="accentRepeatNode" presStyleLbl="solidFgAcc1" presStyleIdx="1" presStyleCnt="2" custScaleY="118175"/>
      <dgm:spPr/>
    </dgm:pt>
  </dgm:ptLst>
  <dgm:cxnLst>
    <dgm:cxn modelId="{0544BF1C-04F6-441D-AFF5-8FCB6B9539B5}" srcId="{352A849B-AD92-4C35-98D7-4FF19670B3DB}" destId="{9BF5E17C-177E-4167-82EF-356A2E8F7F36}" srcOrd="0" destOrd="0" parTransId="{55BF52DA-EC3E-488F-9707-EE822145CAF9}" sibTransId="{566A887F-A1CC-4939-91ED-8DA6D9623F69}"/>
    <dgm:cxn modelId="{98BC5429-B7C1-4B4D-AA02-36316E444942}" type="presOf" srcId="{9BF5E17C-177E-4167-82EF-356A2E8F7F36}" destId="{96478900-DCA6-457F-A609-08331372898F}" srcOrd="0" destOrd="0" presId="urn:microsoft.com/office/officeart/2008/layout/VerticalCurvedList"/>
    <dgm:cxn modelId="{07F30C9B-68FA-4A6C-BAE0-E94448AD063D}" srcId="{352A849B-AD92-4C35-98D7-4FF19670B3DB}" destId="{BDD86B3A-84CC-4FAA-A864-E5D579B4287D}" srcOrd="1" destOrd="0" parTransId="{DC4FAF21-6862-4F6E-9AEB-BF6C9C6536F6}" sibTransId="{8165E74A-4D99-4570-BB13-A07E3C8E0811}"/>
    <dgm:cxn modelId="{B911B7A3-9C0A-4DAC-8A99-D4FB2364558E}" type="presOf" srcId="{BDD86B3A-84CC-4FAA-A864-E5D579B4287D}" destId="{B3D27A74-7B58-4C0E-815B-E52F7ECA6399}" srcOrd="0" destOrd="0" presId="urn:microsoft.com/office/officeart/2008/layout/VerticalCurvedList"/>
    <dgm:cxn modelId="{43955706-1414-4937-AE52-8B07263350F6}" type="presOf" srcId="{352A849B-AD92-4C35-98D7-4FF19670B3DB}" destId="{3BF25FE1-D2F6-4714-B0D6-C907C1E459F1}" srcOrd="0" destOrd="0" presId="urn:microsoft.com/office/officeart/2008/layout/VerticalCurvedList"/>
    <dgm:cxn modelId="{93FC834A-133F-4C4C-9778-ABEA4F30027F}" type="presOf" srcId="{566A887F-A1CC-4939-91ED-8DA6D9623F69}" destId="{B72BA9EF-330F-45D8-93FC-18D0D6493744}" srcOrd="0" destOrd="0" presId="urn:microsoft.com/office/officeart/2008/layout/VerticalCurvedList"/>
    <dgm:cxn modelId="{CDEC0117-95E9-463B-8A95-09866C362766}" type="presParOf" srcId="{3BF25FE1-D2F6-4714-B0D6-C907C1E459F1}" destId="{C88C1317-335F-4463-859B-E07E94371B21}" srcOrd="0" destOrd="0" presId="urn:microsoft.com/office/officeart/2008/layout/VerticalCurvedList"/>
    <dgm:cxn modelId="{58F8A12A-7599-4383-9A02-2EEB936EF863}" type="presParOf" srcId="{C88C1317-335F-4463-859B-E07E94371B21}" destId="{968576CD-53CC-4C34-9A47-1A8574E9D8AE}" srcOrd="0" destOrd="0" presId="urn:microsoft.com/office/officeart/2008/layout/VerticalCurvedList"/>
    <dgm:cxn modelId="{7A0804C1-98EC-4B31-963E-E13A54801B94}" type="presParOf" srcId="{968576CD-53CC-4C34-9A47-1A8574E9D8AE}" destId="{00206A88-156A-45E6-B518-F7ADA428BF4A}" srcOrd="0" destOrd="0" presId="urn:microsoft.com/office/officeart/2008/layout/VerticalCurvedList"/>
    <dgm:cxn modelId="{18228CF3-EEE9-40CC-BEB6-C1D037B96C81}" type="presParOf" srcId="{968576CD-53CC-4C34-9A47-1A8574E9D8AE}" destId="{B72BA9EF-330F-45D8-93FC-18D0D6493744}" srcOrd="1" destOrd="0" presId="urn:microsoft.com/office/officeart/2008/layout/VerticalCurvedList"/>
    <dgm:cxn modelId="{7FD52FEB-A218-4EDD-A39E-FA8F843CFF9D}" type="presParOf" srcId="{968576CD-53CC-4C34-9A47-1A8574E9D8AE}" destId="{6025E826-FCD0-45BC-B084-251FC1FE0FEA}" srcOrd="2" destOrd="0" presId="urn:microsoft.com/office/officeart/2008/layout/VerticalCurvedList"/>
    <dgm:cxn modelId="{EACA3966-7001-4C1B-A7D9-73530E7EB322}" type="presParOf" srcId="{968576CD-53CC-4C34-9A47-1A8574E9D8AE}" destId="{8203A6AB-B693-40FD-8EE6-631BAE4643D1}" srcOrd="3" destOrd="0" presId="urn:microsoft.com/office/officeart/2008/layout/VerticalCurvedList"/>
    <dgm:cxn modelId="{AA7CF95C-A612-4665-9E9D-6A25AC0EE8D3}" type="presParOf" srcId="{C88C1317-335F-4463-859B-E07E94371B21}" destId="{96478900-DCA6-457F-A609-08331372898F}" srcOrd="1" destOrd="0" presId="urn:microsoft.com/office/officeart/2008/layout/VerticalCurvedList"/>
    <dgm:cxn modelId="{88795F1E-1532-4D32-8744-01C10504331C}" type="presParOf" srcId="{C88C1317-335F-4463-859B-E07E94371B21}" destId="{D7FE104B-3B47-448F-9B4A-960CE3BFDBA2}" srcOrd="2" destOrd="0" presId="urn:microsoft.com/office/officeart/2008/layout/VerticalCurvedList"/>
    <dgm:cxn modelId="{B5CA9501-B92C-4E34-BDFB-07DC9F1AC847}" type="presParOf" srcId="{D7FE104B-3B47-448F-9B4A-960CE3BFDBA2}" destId="{3D481FF8-9EC7-4292-84FE-F44C74AAA712}" srcOrd="0" destOrd="0" presId="urn:microsoft.com/office/officeart/2008/layout/VerticalCurvedList"/>
    <dgm:cxn modelId="{AFF05572-EBBA-4D16-B39A-59425EEE5A98}" type="presParOf" srcId="{C88C1317-335F-4463-859B-E07E94371B21}" destId="{B3D27A74-7B58-4C0E-815B-E52F7ECA6399}" srcOrd="3" destOrd="0" presId="urn:microsoft.com/office/officeart/2008/layout/VerticalCurvedList"/>
    <dgm:cxn modelId="{4E369633-D5E9-4554-9AC4-2C30200AB1C1}" type="presParOf" srcId="{C88C1317-335F-4463-859B-E07E94371B21}" destId="{ED286AD5-1CEF-4AEE-9A3C-60DDEAD9373D}" srcOrd="4" destOrd="0" presId="urn:microsoft.com/office/officeart/2008/layout/VerticalCurvedList"/>
    <dgm:cxn modelId="{E6D3C17A-5141-49F7-B9ED-F7B4198425EC}" type="presParOf" srcId="{ED286AD5-1CEF-4AEE-9A3C-60DDEAD9373D}" destId="{3045D93D-EA13-4F55-96EA-394F4872522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DAA3AB-A98E-4C50-AC00-AD9BEEAB6C48}"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8312C88-1238-41E8-A0B5-E6620969FB09}">
      <dgm:prSet custT="1"/>
      <dgm:spPr/>
      <dgm:t>
        <a:bodyPr/>
        <a:lstStyle/>
        <a:p>
          <a:r>
            <a:rPr lang="en-US" sz="1400" b="1" dirty="0">
              <a:solidFill>
                <a:srgbClr val="002060"/>
              </a:solidFill>
              <a:latin typeface="Arial" panose="020B0604020202020204" pitchFamily="34" charset="0"/>
              <a:cs typeface="Arial" panose="020B0604020202020204" pitchFamily="34" charset="0"/>
            </a:rPr>
            <a:t>NSDLĐ </a:t>
          </a:r>
          <a:r>
            <a:rPr lang="vi-VN" sz="1400" b="1" dirty="0">
              <a:solidFill>
                <a:srgbClr val="002060"/>
              </a:solidFill>
              <a:latin typeface="Arial" panose="020B0604020202020204" pitchFamily="34" charset="0"/>
              <a:cs typeface="Arial" panose="020B0604020202020204" pitchFamily="34" charset="0"/>
            </a:rPr>
            <a:t>không được đơn phương chấm dứt </a:t>
          </a:r>
          <a:r>
            <a:rPr lang="en-US" sz="1400" b="1" dirty="0">
              <a:solidFill>
                <a:srgbClr val="002060"/>
              </a:solidFill>
              <a:latin typeface="Arial" panose="020B0604020202020204" pitchFamily="34" charset="0"/>
              <a:cs typeface="Arial" panose="020B0604020202020204" pitchFamily="34" charset="0"/>
            </a:rPr>
            <a:t>HĐLĐ</a:t>
          </a:r>
          <a:r>
            <a:rPr lang="vi-VN"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rPr>
            <a:t>HĐLV</a:t>
          </a:r>
          <a:r>
            <a:rPr lang="vi-VN" sz="1400" b="1" dirty="0">
              <a:solidFill>
                <a:srgbClr val="002060"/>
              </a:solidFill>
              <a:latin typeface="Arial" panose="020B0604020202020204" pitchFamily="34" charset="0"/>
              <a:cs typeface="Arial" panose="020B0604020202020204" pitchFamily="34" charset="0"/>
            </a:rPr>
            <a:t>, sa thải, buộc thôi việc hoặc chuyển làm công việc khác đối với </a:t>
          </a:r>
          <a:r>
            <a:rPr lang="vi-VN" sz="1400" b="1" dirty="0">
              <a:solidFill>
                <a:srgbClr val="C00000"/>
              </a:solidFill>
              <a:latin typeface="Arial" panose="020B0604020202020204" pitchFamily="34" charset="0"/>
              <a:cs typeface="Arial" panose="020B0604020202020204" pitchFamily="34" charset="0"/>
            </a:rPr>
            <a:t>cán bộ công đoàn không</a:t>
          </a:r>
          <a:r>
            <a:rPr lang="en-US" sz="1400" b="1" dirty="0">
              <a:solidFill>
                <a:srgbClr val="C00000"/>
              </a:solidFill>
              <a:latin typeface="Arial" panose="020B0604020202020204" pitchFamily="34" charset="0"/>
              <a:cs typeface="Arial" panose="020B0604020202020204" pitchFamily="34" charset="0"/>
            </a:rPr>
            <a:t> </a:t>
          </a:r>
          <a:r>
            <a:rPr lang="vi-VN" sz="1400" b="1" dirty="0">
              <a:solidFill>
                <a:srgbClr val="C00000"/>
              </a:solidFill>
              <a:latin typeface="Arial" panose="020B0604020202020204" pitchFamily="34" charset="0"/>
              <a:cs typeface="Arial" panose="020B0604020202020204" pitchFamily="34" charset="0"/>
            </a:rPr>
            <a:t>chuyên trách nếu không có ý kiến thỏa thuận bằng văn bản của “công đoàn cấp trên trực tiếp”.</a:t>
          </a:r>
          <a:endParaRPr lang="en-US" sz="1400" b="1" dirty="0">
            <a:solidFill>
              <a:srgbClr val="C00000"/>
            </a:solidFill>
            <a:latin typeface="Arial" panose="020B0604020202020204" pitchFamily="34" charset="0"/>
            <a:cs typeface="Arial" panose="020B0604020202020204" pitchFamily="34" charset="0"/>
          </a:endParaRPr>
        </a:p>
      </dgm:t>
    </dgm:pt>
    <dgm:pt modelId="{B2D1D7FF-89FD-4802-9B44-2ADA97803B35}" type="parTrans" cxnId="{2D9EA7F4-DC73-4CD0-9F1E-59F6804E6CF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22F734C8-C1BD-44BC-8F45-30A521EA0007}" type="sibTrans" cxnId="{2D9EA7F4-DC73-4CD0-9F1E-59F6804E6CF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1F1D6687-DA7F-4576-9B9B-62E6C380C85E}">
      <dgm:prSet custT="1"/>
      <dgm:spPr>
        <a:solidFill>
          <a:schemeClr val="accent4">
            <a:lumMod val="40000"/>
            <a:lumOff val="60000"/>
            <a:alpha val="90000"/>
          </a:schemeClr>
        </a:solidFill>
      </dgm:spPr>
      <dgm:t>
        <a:bodyPr/>
        <a:lstStyle/>
        <a:p>
          <a:r>
            <a:rPr lang="en-US" sz="1300" b="1" dirty="0">
              <a:solidFill>
                <a:srgbClr val="002060"/>
              </a:solidFill>
              <a:latin typeface="Arial" panose="020B0604020202020204" pitchFamily="34" charset="0"/>
              <a:cs typeface="Arial" panose="020B0604020202020204" pitchFamily="34" charset="0"/>
            </a:rPr>
            <a:t>Q</a:t>
          </a:r>
          <a:r>
            <a:rPr lang="vi-VN" sz="1300" b="1" dirty="0">
              <a:solidFill>
                <a:srgbClr val="002060"/>
              </a:solidFill>
              <a:latin typeface="Arial" panose="020B0604020202020204" pitchFamily="34" charset="0"/>
              <a:cs typeface="Arial" panose="020B0604020202020204" pitchFamily="34" charset="0"/>
            </a:rPr>
            <a:t>uy định rõ hơn công đoàn là </a:t>
          </a:r>
          <a:r>
            <a:rPr lang="vi-VN" sz="1300" b="1" dirty="0">
              <a:solidFill>
                <a:srgbClr val="C00000"/>
              </a:solidFill>
              <a:latin typeface="Arial" panose="020B0604020202020204" pitchFamily="34" charset="0"/>
              <a:cs typeface="Arial" panose="020B0604020202020204" pitchFamily="34" charset="0"/>
            </a:rPr>
            <a:t>“đại diện theo pháp luật” </a:t>
          </a:r>
          <a:r>
            <a:rPr lang="vi-VN" sz="1300" b="1" dirty="0">
              <a:solidFill>
                <a:srgbClr val="002060"/>
              </a:solidFill>
              <a:latin typeface="Arial" panose="020B0604020202020204" pitchFamily="34" charset="0"/>
              <a:cs typeface="Arial" panose="020B0604020202020204" pitchFamily="34" charset="0"/>
            </a:rPr>
            <a:t>cho cán bộ công đoàn để khởi kiện vụ việc lao động tại Tòa án trong trường hợp </a:t>
          </a:r>
          <a:r>
            <a:rPr lang="en-US" sz="1300" b="1" dirty="0">
              <a:solidFill>
                <a:srgbClr val="002060"/>
              </a:solidFill>
              <a:latin typeface="Arial" panose="020B0604020202020204" pitchFamily="34" charset="0"/>
              <a:cs typeface="Arial" panose="020B0604020202020204" pitchFamily="34" charset="0"/>
            </a:rPr>
            <a:t>NLĐ</a:t>
          </a:r>
          <a:r>
            <a:rPr lang="vi-VN" sz="1300" b="1" dirty="0">
              <a:solidFill>
                <a:srgbClr val="002060"/>
              </a:solidFill>
              <a:latin typeface="Arial" panose="020B0604020202020204" pitchFamily="34" charset="0"/>
              <a:cs typeface="Arial" panose="020B0604020202020204" pitchFamily="34" charset="0"/>
            </a:rPr>
            <a:t> là cán bộ công đoàn không chuyên trách bị </a:t>
          </a:r>
          <a:r>
            <a:rPr lang="en-US" sz="1300" b="1" dirty="0">
              <a:solidFill>
                <a:srgbClr val="002060"/>
              </a:solidFill>
              <a:latin typeface="Arial" panose="020B0604020202020204" pitchFamily="34" charset="0"/>
              <a:cs typeface="Arial" panose="020B0604020202020204" pitchFamily="34" charset="0"/>
            </a:rPr>
            <a:t>NSDLĐ</a:t>
          </a:r>
          <a:r>
            <a:rPr lang="vi-VN" sz="1300" b="1" dirty="0">
              <a:solidFill>
                <a:srgbClr val="002060"/>
              </a:solidFill>
              <a:latin typeface="Arial" panose="020B0604020202020204" pitchFamily="34" charset="0"/>
              <a:cs typeface="Arial" panose="020B0604020202020204" pitchFamily="34" charset="0"/>
            </a:rPr>
            <a:t> chấm dứt </a:t>
          </a:r>
          <a:r>
            <a:rPr lang="en-US" sz="1300" b="1" dirty="0">
              <a:solidFill>
                <a:srgbClr val="002060"/>
              </a:solidFill>
              <a:latin typeface="Arial" panose="020B0604020202020204" pitchFamily="34" charset="0"/>
              <a:cs typeface="Arial" panose="020B0604020202020204" pitchFamily="34" charset="0"/>
            </a:rPr>
            <a:t>HĐLĐ</a:t>
          </a:r>
          <a:r>
            <a:rPr lang="vi-VN" sz="1300" b="1" dirty="0">
              <a:solidFill>
                <a:srgbClr val="002060"/>
              </a:solidFill>
              <a:latin typeface="Arial" panose="020B0604020202020204" pitchFamily="34" charset="0"/>
              <a:cs typeface="Arial" panose="020B0604020202020204" pitchFamily="34" charset="0"/>
            </a:rPr>
            <a:t>, </a:t>
          </a:r>
          <a:r>
            <a:rPr lang="en-US" sz="1300" b="1" dirty="0">
              <a:solidFill>
                <a:srgbClr val="002060"/>
              </a:solidFill>
              <a:latin typeface="Arial" panose="020B0604020202020204" pitchFamily="34" charset="0"/>
              <a:cs typeface="Arial" panose="020B0604020202020204" pitchFamily="34" charset="0"/>
            </a:rPr>
            <a:t>HĐLV</a:t>
          </a:r>
          <a:r>
            <a:rPr lang="vi-VN" sz="1300" b="1" dirty="0">
              <a:solidFill>
                <a:srgbClr val="002060"/>
              </a:solidFill>
              <a:latin typeface="Arial" panose="020B0604020202020204" pitchFamily="34" charset="0"/>
              <a:cs typeface="Arial" panose="020B0604020202020204" pitchFamily="34" charset="0"/>
            </a:rPr>
            <a:t>, buộc thôi việc hoặc sa thải trái pháp luật, trừ trường hợp cán bộ công đoàn từ chối</a:t>
          </a:r>
          <a:r>
            <a:rPr lang="en-US" sz="1300" b="1" dirty="0">
              <a:solidFill>
                <a:srgbClr val="002060"/>
              </a:solidFill>
              <a:latin typeface="Arial" panose="020B0604020202020204" pitchFamily="34" charset="0"/>
              <a:cs typeface="Arial" panose="020B0604020202020204" pitchFamily="34" charset="0"/>
            </a:rPr>
            <a:t>.</a:t>
          </a:r>
        </a:p>
      </dgm:t>
    </dgm:pt>
    <dgm:pt modelId="{6AC22F73-D88F-43F9-B168-740C45CCC6EF}" type="parTrans" cxnId="{39B60BC5-6738-4711-8AEF-CBD029CB381E}">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0ECA3CD2-5742-4954-8A87-9067AE6A67D9}" type="sibTrans" cxnId="{39B60BC5-6738-4711-8AEF-CBD029CB381E}">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10CC18BD-CE18-42F2-93B4-DA2CCA6A0D98}">
      <dgm:prSet custT="1"/>
      <dgm:spPr>
        <a:solidFill>
          <a:schemeClr val="accent5">
            <a:lumMod val="20000"/>
            <a:lumOff val="80000"/>
            <a:alpha val="90000"/>
          </a:schemeClr>
        </a:solidFill>
      </dgm:spPr>
      <dgm:t>
        <a:bodyPr/>
        <a:lstStyle/>
        <a:p>
          <a:r>
            <a:rPr lang="vi-VN" sz="1400" b="1" i="0" dirty="0">
              <a:solidFill>
                <a:srgbClr val="002060"/>
              </a:solidFill>
              <a:latin typeface="Arial" panose="020B0604020202020204" pitchFamily="34" charset="0"/>
              <a:cs typeface="Arial" panose="020B0604020202020204" pitchFamily="34" charset="0"/>
            </a:rPr>
            <a:t>Hỗ trợ cho cán bộ </a:t>
          </a:r>
          <a:r>
            <a:rPr lang="en-US" sz="1400" b="1" i="0" dirty="0">
              <a:solidFill>
                <a:srgbClr val="002060"/>
              </a:solidFill>
              <a:latin typeface="Arial" panose="020B0604020202020204" pitchFamily="34" charset="0"/>
              <a:cs typeface="Arial" panose="020B0604020202020204" pitchFamily="34" charset="0"/>
            </a:rPr>
            <a:t/>
          </a:r>
          <a:br>
            <a:rPr lang="en-US" sz="1400" b="1" i="0" dirty="0">
              <a:solidFill>
                <a:srgbClr val="002060"/>
              </a:solidFill>
              <a:latin typeface="Arial" panose="020B0604020202020204" pitchFamily="34" charset="0"/>
              <a:cs typeface="Arial" panose="020B0604020202020204" pitchFamily="34" charset="0"/>
            </a:rPr>
          </a:br>
          <a:r>
            <a:rPr lang="vi-VN" sz="1400" b="1" i="0" dirty="0">
              <a:solidFill>
                <a:srgbClr val="002060"/>
              </a:solidFill>
              <a:latin typeface="Arial" panose="020B0604020202020204" pitchFamily="34" charset="0"/>
              <a:cs typeface="Arial" panose="020B0604020202020204" pitchFamily="34" charset="0"/>
            </a:rPr>
            <a:t>công đoàn không chuyên trách trong thời gian gián đoạn việc làm, không thể trở lại làm công việc cũ do bị </a:t>
          </a:r>
          <a:r>
            <a:rPr lang="en-US" sz="1400" b="1" i="0" dirty="0">
              <a:solidFill>
                <a:srgbClr val="002060"/>
              </a:solidFill>
              <a:latin typeface="Arial" panose="020B0604020202020204" pitchFamily="34" charset="0"/>
              <a:cs typeface="Arial" panose="020B0604020202020204" pitchFamily="34" charset="0"/>
            </a:rPr>
            <a:t>NSDLĐ </a:t>
          </a:r>
          <a:r>
            <a:rPr lang="vi-VN" sz="1400" b="1" i="0" dirty="0">
              <a:solidFill>
                <a:srgbClr val="002060"/>
              </a:solidFill>
              <a:latin typeface="Arial" panose="020B0604020202020204" pitchFamily="34" charset="0"/>
              <a:cs typeface="Arial" panose="020B0604020202020204" pitchFamily="34" charset="0"/>
            </a:rPr>
            <a:t>chấm dứt </a:t>
          </a:r>
          <a:r>
            <a:rPr lang="en-US" sz="1400" b="1" i="0" dirty="0">
              <a:solidFill>
                <a:srgbClr val="002060"/>
              </a:solidFill>
              <a:latin typeface="Arial" panose="020B0604020202020204" pitchFamily="34" charset="0"/>
              <a:cs typeface="Arial" panose="020B0604020202020204" pitchFamily="34" charset="0"/>
            </a:rPr>
            <a:t>HĐLĐ</a:t>
          </a:r>
          <a:r>
            <a:rPr lang="vi-VN" sz="1400" b="1" i="0" dirty="0">
              <a:solidFill>
                <a:srgbClr val="002060"/>
              </a:solidFill>
              <a:latin typeface="Arial" panose="020B0604020202020204" pitchFamily="34" charset="0"/>
              <a:cs typeface="Arial" panose="020B0604020202020204" pitchFamily="34" charset="0"/>
            </a:rPr>
            <a:t>, </a:t>
          </a:r>
          <a:r>
            <a:rPr lang="en-US" sz="1400" b="1" i="0" dirty="0">
              <a:solidFill>
                <a:srgbClr val="002060"/>
              </a:solidFill>
              <a:latin typeface="Arial" panose="020B0604020202020204" pitchFamily="34" charset="0"/>
              <a:cs typeface="Arial" panose="020B0604020202020204" pitchFamily="34" charset="0"/>
            </a:rPr>
            <a:t>HĐLV</a:t>
          </a:r>
          <a:r>
            <a:rPr lang="vi-VN" sz="1400" b="1" i="0" dirty="0">
              <a:solidFill>
                <a:srgbClr val="002060"/>
              </a:solidFill>
              <a:latin typeface="Arial" panose="020B0604020202020204" pitchFamily="34" charset="0"/>
              <a:cs typeface="Arial" panose="020B0604020202020204" pitchFamily="34" charset="0"/>
            </a:rPr>
            <a:t>, buộc thôi việc hoặc sa thải trái pháp luật</a:t>
          </a:r>
          <a:r>
            <a:rPr lang="it-IT" sz="1400" b="1" i="0" dirty="0">
              <a:solidFill>
                <a:srgbClr val="002060"/>
              </a:solidFill>
              <a:latin typeface="Arial" panose="020B0604020202020204" pitchFamily="34" charset="0"/>
              <a:cs typeface="Arial" panose="020B0604020202020204" pitchFamily="34" charset="0"/>
            </a:rPr>
            <a:t> </a:t>
          </a:r>
          <a:r>
            <a:rPr lang="it-IT" sz="1400" b="1" i="0" dirty="0">
              <a:solidFill>
                <a:srgbClr val="C00000"/>
              </a:solidFill>
              <a:latin typeface="Arial" panose="020B0604020202020204" pitchFamily="34" charset="0"/>
              <a:cs typeface="Arial" panose="020B0604020202020204" pitchFamily="34" charset="0"/>
            </a:rPr>
            <a:t>(</a:t>
          </a:r>
          <a:r>
            <a:rPr lang="pt-BR" sz="1400" b="1" i="0" dirty="0">
              <a:solidFill>
                <a:srgbClr val="C00000"/>
              </a:solidFill>
              <a:latin typeface="Arial" panose="020B0604020202020204" pitchFamily="34" charset="0"/>
              <a:cs typeface="Arial" panose="020B0604020202020204" pitchFamily="34" charset="0"/>
            </a:rPr>
            <a:t>điểm o khoản 2 Điều 31)</a:t>
          </a:r>
          <a:endParaRPr lang="en-US" sz="1400" b="1" i="0" dirty="0">
            <a:solidFill>
              <a:srgbClr val="C00000"/>
            </a:solidFill>
            <a:latin typeface="Arial" panose="020B0604020202020204" pitchFamily="34" charset="0"/>
            <a:cs typeface="Arial" panose="020B0604020202020204" pitchFamily="34" charset="0"/>
          </a:endParaRPr>
        </a:p>
      </dgm:t>
    </dgm:pt>
    <dgm:pt modelId="{66059736-9E32-4087-8E4B-426932B7F736}" type="parTrans" cxnId="{8C6F29C7-E027-4041-8523-5A912EA4D79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0B23AFCB-681D-44F2-84F6-5A1A14B92AF5}" type="sibTrans" cxnId="{8C6F29C7-E027-4041-8523-5A912EA4D79F}">
      <dgm:prSet/>
      <dgm:spPr/>
      <dgm:t>
        <a:bodyPr/>
        <a:lstStyle/>
        <a:p>
          <a:endParaRPr lang="en-US" b="1">
            <a:solidFill>
              <a:srgbClr val="002060"/>
            </a:solidFill>
            <a:latin typeface="Arial" panose="020B0604020202020204" pitchFamily="34" charset="0"/>
            <a:cs typeface="Arial" panose="020B0604020202020204" pitchFamily="34" charset="0"/>
          </a:endParaRPr>
        </a:p>
      </dgm:t>
    </dgm:pt>
    <dgm:pt modelId="{687B22A3-D406-4ABF-A6C1-72A591F62A34}" type="pres">
      <dgm:prSet presAssocID="{F0DAA3AB-A98E-4C50-AC00-AD9BEEAB6C48}" presName="Name0" presStyleCnt="0">
        <dgm:presLayoutVars>
          <dgm:chMax val="11"/>
          <dgm:chPref val="11"/>
          <dgm:dir/>
          <dgm:resizeHandles/>
        </dgm:presLayoutVars>
      </dgm:prSet>
      <dgm:spPr/>
      <dgm:t>
        <a:bodyPr/>
        <a:lstStyle/>
        <a:p>
          <a:endParaRPr lang="en-US"/>
        </a:p>
      </dgm:t>
    </dgm:pt>
    <dgm:pt modelId="{2BEA1E38-81CD-4763-BF42-9142D04E55DB}" type="pres">
      <dgm:prSet presAssocID="{10CC18BD-CE18-42F2-93B4-DA2CCA6A0D98}" presName="Accent3" presStyleCnt="0"/>
      <dgm:spPr/>
    </dgm:pt>
    <dgm:pt modelId="{4B478535-85C0-4FD4-80FB-555650573B39}" type="pres">
      <dgm:prSet presAssocID="{10CC18BD-CE18-42F2-93B4-DA2CCA6A0D98}" presName="Accent" presStyleLbl="node1" presStyleIdx="0" presStyleCnt="3"/>
      <dgm:spPr/>
    </dgm:pt>
    <dgm:pt modelId="{5F444C01-F0B3-4980-B5D3-79B0F14A1712}" type="pres">
      <dgm:prSet presAssocID="{10CC18BD-CE18-42F2-93B4-DA2CCA6A0D98}" presName="ParentBackground3" presStyleCnt="0"/>
      <dgm:spPr/>
    </dgm:pt>
    <dgm:pt modelId="{BD871D88-974B-41A0-9735-F03CCBD895D7}" type="pres">
      <dgm:prSet presAssocID="{10CC18BD-CE18-42F2-93B4-DA2CCA6A0D98}" presName="ParentBackground" presStyleLbl="fgAcc1" presStyleIdx="0" presStyleCnt="3"/>
      <dgm:spPr/>
      <dgm:t>
        <a:bodyPr/>
        <a:lstStyle/>
        <a:p>
          <a:endParaRPr lang="en-US"/>
        </a:p>
      </dgm:t>
    </dgm:pt>
    <dgm:pt modelId="{67B64440-3179-465B-9EC2-A6CA9B5AF5CB}" type="pres">
      <dgm:prSet presAssocID="{10CC18BD-CE18-42F2-93B4-DA2CCA6A0D98}" presName="Parent3" presStyleLbl="revTx" presStyleIdx="0" presStyleCnt="0">
        <dgm:presLayoutVars>
          <dgm:chMax val="1"/>
          <dgm:chPref val="1"/>
          <dgm:bulletEnabled val="1"/>
        </dgm:presLayoutVars>
      </dgm:prSet>
      <dgm:spPr/>
      <dgm:t>
        <a:bodyPr/>
        <a:lstStyle/>
        <a:p>
          <a:endParaRPr lang="en-US"/>
        </a:p>
      </dgm:t>
    </dgm:pt>
    <dgm:pt modelId="{4D924F95-3264-449D-9BE0-EBB4624650B5}" type="pres">
      <dgm:prSet presAssocID="{1F1D6687-DA7F-4576-9B9B-62E6C380C85E}" presName="Accent2" presStyleCnt="0"/>
      <dgm:spPr/>
    </dgm:pt>
    <dgm:pt modelId="{BA0EEAC4-C033-45B8-B70A-3215724AF00F}" type="pres">
      <dgm:prSet presAssocID="{1F1D6687-DA7F-4576-9B9B-62E6C380C85E}" presName="Accent" presStyleLbl="node1" presStyleIdx="1" presStyleCnt="3"/>
      <dgm:spPr/>
    </dgm:pt>
    <dgm:pt modelId="{17C2F7B8-539B-4CD7-86DC-3A0FEE6EB390}" type="pres">
      <dgm:prSet presAssocID="{1F1D6687-DA7F-4576-9B9B-62E6C380C85E}" presName="ParentBackground2" presStyleCnt="0"/>
      <dgm:spPr/>
    </dgm:pt>
    <dgm:pt modelId="{66C8E4D4-E05D-4D2C-A89E-D1472258C961}" type="pres">
      <dgm:prSet presAssocID="{1F1D6687-DA7F-4576-9B9B-62E6C380C85E}" presName="ParentBackground" presStyleLbl="fgAcc1" presStyleIdx="1" presStyleCnt="3"/>
      <dgm:spPr/>
      <dgm:t>
        <a:bodyPr/>
        <a:lstStyle/>
        <a:p>
          <a:endParaRPr lang="en-US"/>
        </a:p>
      </dgm:t>
    </dgm:pt>
    <dgm:pt modelId="{AC706E44-8CF0-45EE-9739-E2DC8F19238C}" type="pres">
      <dgm:prSet presAssocID="{1F1D6687-DA7F-4576-9B9B-62E6C380C85E}" presName="Parent2" presStyleLbl="revTx" presStyleIdx="0" presStyleCnt="0">
        <dgm:presLayoutVars>
          <dgm:chMax val="1"/>
          <dgm:chPref val="1"/>
          <dgm:bulletEnabled val="1"/>
        </dgm:presLayoutVars>
      </dgm:prSet>
      <dgm:spPr/>
      <dgm:t>
        <a:bodyPr/>
        <a:lstStyle/>
        <a:p>
          <a:endParaRPr lang="en-US"/>
        </a:p>
      </dgm:t>
    </dgm:pt>
    <dgm:pt modelId="{4F1E1937-55EF-4164-BC5D-764AAF76EFBB}" type="pres">
      <dgm:prSet presAssocID="{08312C88-1238-41E8-A0B5-E6620969FB09}" presName="Accent1" presStyleCnt="0"/>
      <dgm:spPr/>
    </dgm:pt>
    <dgm:pt modelId="{9D70008E-6C2A-4A6B-9C4F-A8DE3628CC05}" type="pres">
      <dgm:prSet presAssocID="{08312C88-1238-41E8-A0B5-E6620969FB09}" presName="Accent" presStyleLbl="node1" presStyleIdx="2" presStyleCnt="3"/>
      <dgm:spPr/>
    </dgm:pt>
    <dgm:pt modelId="{F7F8EC4B-30CE-4DD6-A969-FF29788E7410}" type="pres">
      <dgm:prSet presAssocID="{08312C88-1238-41E8-A0B5-E6620969FB09}" presName="ParentBackground1" presStyleCnt="0"/>
      <dgm:spPr/>
    </dgm:pt>
    <dgm:pt modelId="{9B9DF643-A486-41F4-8491-AFC123346297}" type="pres">
      <dgm:prSet presAssocID="{08312C88-1238-41E8-A0B5-E6620969FB09}" presName="ParentBackground" presStyleLbl="fgAcc1" presStyleIdx="2" presStyleCnt="3"/>
      <dgm:spPr/>
      <dgm:t>
        <a:bodyPr/>
        <a:lstStyle/>
        <a:p>
          <a:endParaRPr lang="en-US"/>
        </a:p>
      </dgm:t>
    </dgm:pt>
    <dgm:pt modelId="{70643676-439D-477D-9F14-411BE0463D16}" type="pres">
      <dgm:prSet presAssocID="{08312C88-1238-41E8-A0B5-E6620969FB09}" presName="Parent1" presStyleLbl="revTx" presStyleIdx="0" presStyleCnt="0">
        <dgm:presLayoutVars>
          <dgm:chMax val="1"/>
          <dgm:chPref val="1"/>
          <dgm:bulletEnabled val="1"/>
        </dgm:presLayoutVars>
      </dgm:prSet>
      <dgm:spPr/>
      <dgm:t>
        <a:bodyPr/>
        <a:lstStyle/>
        <a:p>
          <a:endParaRPr lang="en-US"/>
        </a:p>
      </dgm:t>
    </dgm:pt>
  </dgm:ptLst>
  <dgm:cxnLst>
    <dgm:cxn modelId="{8C6F29C7-E027-4041-8523-5A912EA4D79F}" srcId="{F0DAA3AB-A98E-4C50-AC00-AD9BEEAB6C48}" destId="{10CC18BD-CE18-42F2-93B4-DA2CCA6A0D98}" srcOrd="2" destOrd="0" parTransId="{66059736-9E32-4087-8E4B-426932B7F736}" sibTransId="{0B23AFCB-681D-44F2-84F6-5A1A14B92AF5}"/>
    <dgm:cxn modelId="{ED46913A-6503-482A-8D12-8E662E5552BE}" type="presOf" srcId="{08312C88-1238-41E8-A0B5-E6620969FB09}" destId="{70643676-439D-477D-9F14-411BE0463D16}" srcOrd="1" destOrd="0" presId="urn:microsoft.com/office/officeart/2011/layout/CircleProcess"/>
    <dgm:cxn modelId="{2D9EA7F4-DC73-4CD0-9F1E-59F6804E6CFF}" srcId="{F0DAA3AB-A98E-4C50-AC00-AD9BEEAB6C48}" destId="{08312C88-1238-41E8-A0B5-E6620969FB09}" srcOrd="0" destOrd="0" parTransId="{B2D1D7FF-89FD-4802-9B44-2ADA97803B35}" sibTransId="{22F734C8-C1BD-44BC-8F45-30A521EA0007}"/>
    <dgm:cxn modelId="{8C859BB4-BB96-46C5-B038-116EE3040A7A}" type="presOf" srcId="{F0DAA3AB-A98E-4C50-AC00-AD9BEEAB6C48}" destId="{687B22A3-D406-4ABF-A6C1-72A591F62A34}" srcOrd="0" destOrd="0" presId="urn:microsoft.com/office/officeart/2011/layout/CircleProcess"/>
    <dgm:cxn modelId="{E03579F6-C731-487F-825D-3FBB8465231D}" type="presOf" srcId="{08312C88-1238-41E8-A0B5-E6620969FB09}" destId="{9B9DF643-A486-41F4-8491-AFC123346297}" srcOrd="0" destOrd="0" presId="urn:microsoft.com/office/officeart/2011/layout/CircleProcess"/>
    <dgm:cxn modelId="{39B60BC5-6738-4711-8AEF-CBD029CB381E}" srcId="{F0DAA3AB-A98E-4C50-AC00-AD9BEEAB6C48}" destId="{1F1D6687-DA7F-4576-9B9B-62E6C380C85E}" srcOrd="1" destOrd="0" parTransId="{6AC22F73-D88F-43F9-B168-740C45CCC6EF}" sibTransId="{0ECA3CD2-5742-4954-8A87-9067AE6A67D9}"/>
    <dgm:cxn modelId="{C068D161-9434-4FFD-98B3-F2E28FF1889B}" type="presOf" srcId="{10CC18BD-CE18-42F2-93B4-DA2CCA6A0D98}" destId="{BD871D88-974B-41A0-9735-F03CCBD895D7}" srcOrd="0" destOrd="0" presId="urn:microsoft.com/office/officeart/2011/layout/CircleProcess"/>
    <dgm:cxn modelId="{B9B69B5F-E68F-45F2-B49F-3ED94066C853}" type="presOf" srcId="{1F1D6687-DA7F-4576-9B9B-62E6C380C85E}" destId="{66C8E4D4-E05D-4D2C-A89E-D1472258C961}" srcOrd="0" destOrd="0" presId="urn:microsoft.com/office/officeart/2011/layout/CircleProcess"/>
    <dgm:cxn modelId="{84394108-2F4C-4DA4-B5D9-205B6FDFFBE8}" type="presOf" srcId="{1F1D6687-DA7F-4576-9B9B-62E6C380C85E}" destId="{AC706E44-8CF0-45EE-9739-E2DC8F19238C}" srcOrd="1" destOrd="0" presId="urn:microsoft.com/office/officeart/2011/layout/CircleProcess"/>
    <dgm:cxn modelId="{BB7B2D65-87DC-4799-BBD4-24B1632328D0}" type="presOf" srcId="{10CC18BD-CE18-42F2-93B4-DA2CCA6A0D98}" destId="{67B64440-3179-465B-9EC2-A6CA9B5AF5CB}" srcOrd="1" destOrd="0" presId="urn:microsoft.com/office/officeart/2011/layout/CircleProcess"/>
    <dgm:cxn modelId="{4E6F5595-FC63-4025-88E1-941C1D156F15}" type="presParOf" srcId="{687B22A3-D406-4ABF-A6C1-72A591F62A34}" destId="{2BEA1E38-81CD-4763-BF42-9142D04E55DB}" srcOrd="0" destOrd="0" presId="urn:microsoft.com/office/officeart/2011/layout/CircleProcess"/>
    <dgm:cxn modelId="{A94ED234-DEC2-4616-9F2B-1DD8CEF65CA9}" type="presParOf" srcId="{2BEA1E38-81CD-4763-BF42-9142D04E55DB}" destId="{4B478535-85C0-4FD4-80FB-555650573B39}" srcOrd="0" destOrd="0" presId="urn:microsoft.com/office/officeart/2011/layout/CircleProcess"/>
    <dgm:cxn modelId="{9BCE9671-FC02-42C0-8D3D-4F4F4E0FA0E8}" type="presParOf" srcId="{687B22A3-D406-4ABF-A6C1-72A591F62A34}" destId="{5F444C01-F0B3-4980-B5D3-79B0F14A1712}" srcOrd="1" destOrd="0" presId="urn:microsoft.com/office/officeart/2011/layout/CircleProcess"/>
    <dgm:cxn modelId="{3256E01E-0199-4DBA-A427-304DC5E4D727}" type="presParOf" srcId="{5F444C01-F0B3-4980-B5D3-79B0F14A1712}" destId="{BD871D88-974B-41A0-9735-F03CCBD895D7}" srcOrd="0" destOrd="0" presId="urn:microsoft.com/office/officeart/2011/layout/CircleProcess"/>
    <dgm:cxn modelId="{46AA3024-24B7-4565-B1EB-FDA663220B70}" type="presParOf" srcId="{687B22A3-D406-4ABF-A6C1-72A591F62A34}" destId="{67B64440-3179-465B-9EC2-A6CA9B5AF5CB}" srcOrd="2" destOrd="0" presId="urn:microsoft.com/office/officeart/2011/layout/CircleProcess"/>
    <dgm:cxn modelId="{471F6B64-F37A-4684-BD50-648B02391AC8}" type="presParOf" srcId="{687B22A3-D406-4ABF-A6C1-72A591F62A34}" destId="{4D924F95-3264-449D-9BE0-EBB4624650B5}" srcOrd="3" destOrd="0" presId="urn:microsoft.com/office/officeart/2011/layout/CircleProcess"/>
    <dgm:cxn modelId="{D310745D-C6EA-4BFD-B19E-3224AECC31D9}" type="presParOf" srcId="{4D924F95-3264-449D-9BE0-EBB4624650B5}" destId="{BA0EEAC4-C033-45B8-B70A-3215724AF00F}" srcOrd="0" destOrd="0" presId="urn:microsoft.com/office/officeart/2011/layout/CircleProcess"/>
    <dgm:cxn modelId="{1C94E1EE-EA0A-447A-89D4-0EB2353F840E}" type="presParOf" srcId="{687B22A3-D406-4ABF-A6C1-72A591F62A34}" destId="{17C2F7B8-539B-4CD7-86DC-3A0FEE6EB390}" srcOrd="4" destOrd="0" presId="urn:microsoft.com/office/officeart/2011/layout/CircleProcess"/>
    <dgm:cxn modelId="{62E861F9-56AE-4DC3-B498-410B735E40E4}" type="presParOf" srcId="{17C2F7B8-539B-4CD7-86DC-3A0FEE6EB390}" destId="{66C8E4D4-E05D-4D2C-A89E-D1472258C961}" srcOrd="0" destOrd="0" presId="urn:microsoft.com/office/officeart/2011/layout/CircleProcess"/>
    <dgm:cxn modelId="{944B5E15-E5F0-4C86-A01B-F179AB4B593B}" type="presParOf" srcId="{687B22A3-D406-4ABF-A6C1-72A591F62A34}" destId="{AC706E44-8CF0-45EE-9739-E2DC8F19238C}" srcOrd="5" destOrd="0" presId="urn:microsoft.com/office/officeart/2011/layout/CircleProcess"/>
    <dgm:cxn modelId="{312128BC-BCC6-4D6F-B07D-61DD3207AD0D}" type="presParOf" srcId="{687B22A3-D406-4ABF-A6C1-72A591F62A34}" destId="{4F1E1937-55EF-4164-BC5D-764AAF76EFBB}" srcOrd="6" destOrd="0" presId="urn:microsoft.com/office/officeart/2011/layout/CircleProcess"/>
    <dgm:cxn modelId="{957C51EE-6058-4CF6-A80A-468C5105F6F8}" type="presParOf" srcId="{4F1E1937-55EF-4164-BC5D-764AAF76EFBB}" destId="{9D70008E-6C2A-4A6B-9C4F-A8DE3628CC05}" srcOrd="0" destOrd="0" presId="urn:microsoft.com/office/officeart/2011/layout/CircleProcess"/>
    <dgm:cxn modelId="{BCB45376-514B-4FAE-9C14-08E34AD829AF}" type="presParOf" srcId="{687B22A3-D406-4ABF-A6C1-72A591F62A34}" destId="{F7F8EC4B-30CE-4DD6-A969-FF29788E7410}" srcOrd="7" destOrd="0" presId="urn:microsoft.com/office/officeart/2011/layout/CircleProcess"/>
    <dgm:cxn modelId="{94A2F6EC-7759-4D94-AE2D-15D6DFEB3634}" type="presParOf" srcId="{F7F8EC4B-30CE-4DD6-A969-FF29788E7410}" destId="{9B9DF643-A486-41F4-8491-AFC123346297}" srcOrd="0" destOrd="0" presId="urn:microsoft.com/office/officeart/2011/layout/CircleProcess"/>
    <dgm:cxn modelId="{359544A8-1672-49DD-94B9-E2FAB1EEC61B}" type="presParOf" srcId="{687B22A3-D406-4ABF-A6C1-72A591F62A34}" destId="{70643676-439D-477D-9F14-411BE0463D16}"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7CB10-1ED9-479F-89DF-0310D92600F2}">
      <dsp:nvSpPr>
        <dsp:cNvPr id="0" name=""/>
        <dsp:cNvSpPr/>
      </dsp:nvSpPr>
      <dsp:spPr>
        <a:xfrm>
          <a:off x="3902643" y="985260"/>
          <a:ext cx="2610451" cy="26104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033E5-2D9B-46DD-B2E5-937640B1D4EB}">
      <dsp:nvSpPr>
        <dsp:cNvPr id="0" name=""/>
        <dsp:cNvSpPr/>
      </dsp:nvSpPr>
      <dsp:spPr>
        <a:xfrm>
          <a:off x="3989619" y="1072289"/>
          <a:ext cx="2435919" cy="2436356"/>
        </a:xfrm>
        <a:prstGeom prst="ellipse">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a:solidFill>
                <a:srgbClr val="002060"/>
              </a:solidFill>
              <a:latin typeface="Arial" panose="020B0604020202020204" pitchFamily="34" charset="0"/>
              <a:cs typeface="Arial" panose="020B0604020202020204" pitchFamily="34" charset="0"/>
            </a:rPr>
            <a:t>Trình</a:t>
          </a:r>
          <a:r>
            <a:rPr lang="en-US" sz="2400" b="1" kern="1200" dirty="0">
              <a:solidFill>
                <a:srgbClr val="002060"/>
              </a:solidFill>
              <a:latin typeface="Arial" panose="020B0604020202020204" pitchFamily="34" charset="0"/>
              <a:cs typeface="Arial" panose="020B0604020202020204" pitchFamily="34" charset="0"/>
            </a:rPr>
            <a:t/>
          </a:r>
          <a:br>
            <a:rPr lang="en-US" sz="2400" b="1" kern="1200" dirty="0">
              <a:solidFill>
                <a:srgbClr val="002060"/>
              </a:solidFill>
              <a:latin typeface="Arial" panose="020B0604020202020204" pitchFamily="34" charset="0"/>
              <a:cs typeface="Arial" panose="020B0604020202020204" pitchFamily="34" charset="0"/>
            </a:rPr>
          </a:br>
          <a:r>
            <a:rPr lang="en-US" sz="2400" b="1" kern="1200" dirty="0" err="1">
              <a:solidFill>
                <a:srgbClr val="002060"/>
              </a:solidFill>
              <a:latin typeface="Arial" panose="020B0604020202020204" pitchFamily="34" charset="0"/>
              <a:cs typeface="Arial" panose="020B0604020202020204" pitchFamily="34" charset="0"/>
            </a:rPr>
            <a:t>Quốc</a:t>
          </a:r>
          <a:r>
            <a:rPr lang="en-US" sz="2400" b="1" kern="1200" dirty="0">
              <a:solidFill>
                <a:srgbClr val="002060"/>
              </a:solidFill>
              <a:latin typeface="Arial" panose="020B0604020202020204" pitchFamily="34" charset="0"/>
              <a:cs typeface="Arial" panose="020B0604020202020204" pitchFamily="34" charset="0"/>
            </a:rPr>
            <a:t> </a:t>
          </a:r>
          <a:r>
            <a:rPr lang="en-US" sz="2400" b="1" kern="1200" dirty="0" err="1">
              <a:solidFill>
                <a:srgbClr val="002060"/>
              </a:solidFill>
              <a:latin typeface="Arial" panose="020B0604020202020204" pitchFamily="34" charset="0"/>
              <a:cs typeface="Arial" panose="020B0604020202020204" pitchFamily="34" charset="0"/>
            </a:rPr>
            <a:t>hội</a:t>
          </a:r>
          <a:r>
            <a:rPr lang="en-US" sz="2400" b="1" kern="1200" dirty="0">
              <a:solidFill>
                <a:srgbClr val="002060"/>
              </a:solidFill>
              <a:latin typeface="Arial" panose="020B0604020202020204" pitchFamily="34" charset="0"/>
              <a:cs typeface="Arial" panose="020B0604020202020204" pitchFamily="34" charset="0"/>
            </a:rPr>
            <a:t> </a:t>
          </a:r>
          <a:r>
            <a:rPr lang="en-US" sz="2400" b="1" kern="1200" dirty="0" err="1">
              <a:solidFill>
                <a:srgbClr val="002060"/>
              </a:solidFill>
              <a:latin typeface="Arial" panose="020B0604020202020204" pitchFamily="34" charset="0"/>
              <a:cs typeface="Arial" panose="020B0604020202020204" pitchFamily="34" charset="0"/>
            </a:rPr>
            <a:t>thông</a:t>
          </a:r>
          <a:r>
            <a:rPr lang="en-US" sz="2400" b="1" kern="1200" dirty="0">
              <a:solidFill>
                <a:srgbClr val="002060"/>
              </a:solidFill>
              <a:latin typeface="Arial" panose="020B0604020202020204" pitchFamily="34" charset="0"/>
              <a:cs typeface="Arial" panose="020B0604020202020204" pitchFamily="34" charset="0"/>
            </a:rPr>
            <a:t> qua </a:t>
          </a:r>
          <a:r>
            <a:rPr lang="en-US" sz="2400" b="1" kern="1200" dirty="0" err="1">
              <a:solidFill>
                <a:srgbClr val="002060"/>
              </a:solidFill>
              <a:latin typeface="Arial" panose="020B0604020202020204" pitchFamily="34" charset="0"/>
              <a:cs typeface="Arial" panose="020B0604020202020204" pitchFamily="34" charset="0"/>
            </a:rPr>
            <a:t>tại</a:t>
          </a:r>
          <a:r>
            <a:rPr lang="en-US" sz="2400" b="1" kern="1200" dirty="0">
              <a:solidFill>
                <a:srgbClr val="002060"/>
              </a:solidFill>
              <a:latin typeface="Arial" panose="020B0604020202020204" pitchFamily="34" charset="0"/>
              <a:cs typeface="Arial" panose="020B0604020202020204" pitchFamily="34" charset="0"/>
            </a:rPr>
            <a:t> </a:t>
          </a:r>
          <a:r>
            <a:rPr lang="en-US" sz="2400" b="1" kern="1200" dirty="0" err="1">
              <a:solidFill>
                <a:srgbClr val="002060"/>
              </a:solidFill>
              <a:latin typeface="Arial" panose="020B0604020202020204" pitchFamily="34" charset="0"/>
              <a:cs typeface="Arial" panose="020B0604020202020204" pitchFamily="34" charset="0"/>
            </a:rPr>
            <a:t>kỳ</a:t>
          </a:r>
          <a:r>
            <a:rPr lang="en-US" sz="2400" b="1" kern="1200" dirty="0">
              <a:solidFill>
                <a:srgbClr val="002060"/>
              </a:solidFill>
              <a:latin typeface="Arial" panose="020B0604020202020204" pitchFamily="34" charset="0"/>
              <a:cs typeface="Arial" panose="020B0604020202020204" pitchFamily="34" charset="0"/>
            </a:rPr>
            <a:t> </a:t>
          </a:r>
          <a:r>
            <a:rPr lang="en-US" sz="2400" b="1" kern="1200" dirty="0" err="1">
              <a:solidFill>
                <a:srgbClr val="002060"/>
              </a:solidFill>
              <a:latin typeface="Arial" panose="020B0604020202020204" pitchFamily="34" charset="0"/>
              <a:cs typeface="Arial" panose="020B0604020202020204" pitchFamily="34" charset="0"/>
            </a:rPr>
            <a:t>họp</a:t>
          </a:r>
          <a:r>
            <a:rPr lang="en-US" sz="2400" b="1" kern="1200" dirty="0">
              <a:solidFill>
                <a:srgbClr val="002060"/>
              </a:solidFill>
              <a:latin typeface="Arial" panose="020B0604020202020204" pitchFamily="34" charset="0"/>
              <a:cs typeface="Arial" panose="020B0604020202020204" pitchFamily="34" charset="0"/>
            </a:rPr>
            <a:t> </a:t>
          </a:r>
          <a:r>
            <a:rPr lang="en-US" sz="2400" b="1" kern="1200" dirty="0" err="1">
              <a:solidFill>
                <a:srgbClr val="002060"/>
              </a:solidFill>
              <a:latin typeface="Arial" panose="020B0604020202020204" pitchFamily="34" charset="0"/>
              <a:cs typeface="Arial" panose="020B0604020202020204" pitchFamily="34" charset="0"/>
            </a:rPr>
            <a:t>thứ</a:t>
          </a:r>
          <a:r>
            <a:rPr lang="en-US" sz="2400" b="1" kern="1200" dirty="0">
              <a:solidFill>
                <a:srgbClr val="002060"/>
              </a:solidFill>
              <a:latin typeface="Arial" panose="020B0604020202020204" pitchFamily="34" charset="0"/>
              <a:cs typeface="Arial" panose="020B0604020202020204" pitchFamily="34" charset="0"/>
            </a:rPr>
            <a:t> 8</a:t>
          </a:r>
        </a:p>
      </dsp:txBody>
      <dsp:txXfrm>
        <a:off x="4338105" y="1420406"/>
        <a:ext cx="1740107" cy="1740123"/>
      </dsp:txXfrm>
    </dsp:sp>
    <dsp:sp modelId="{3C6E5638-F618-4202-955A-2C043D7B7FBF}">
      <dsp:nvSpPr>
        <dsp:cNvPr id="0" name=""/>
        <dsp:cNvSpPr/>
      </dsp:nvSpPr>
      <dsp:spPr>
        <a:xfrm rot="2700000">
          <a:off x="1205461" y="984969"/>
          <a:ext cx="2610538" cy="261053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5BEE33-3B0D-4FC1-A028-01CC9AD5CB85}">
      <dsp:nvSpPr>
        <dsp:cNvPr id="0" name=""/>
        <dsp:cNvSpPr/>
      </dsp:nvSpPr>
      <dsp:spPr>
        <a:xfrm>
          <a:off x="1292771" y="1061058"/>
          <a:ext cx="2435919" cy="24363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t-BR" sz="2400" b="1" kern="1200" dirty="0">
              <a:solidFill>
                <a:srgbClr val="002060"/>
              </a:solidFill>
              <a:latin typeface="Arial" panose="020B0604020202020204" pitchFamily="34" charset="0"/>
              <a:cs typeface="Arial" panose="020B0604020202020204" pitchFamily="34" charset="0"/>
            </a:rPr>
            <a:t>Trình</a:t>
          </a:r>
          <a:br>
            <a:rPr lang="pt-BR" sz="2400" b="1" kern="1200" dirty="0">
              <a:solidFill>
                <a:srgbClr val="002060"/>
              </a:solidFill>
              <a:latin typeface="Arial" panose="020B0604020202020204" pitchFamily="34" charset="0"/>
              <a:cs typeface="Arial" panose="020B0604020202020204" pitchFamily="34" charset="0"/>
            </a:rPr>
          </a:br>
          <a:r>
            <a:rPr lang="pt-BR" sz="2400" b="1" kern="1200" dirty="0">
              <a:solidFill>
                <a:srgbClr val="002060"/>
              </a:solidFill>
              <a:latin typeface="Arial" panose="020B0604020202020204" pitchFamily="34" charset="0"/>
              <a:cs typeface="Arial" panose="020B0604020202020204" pitchFamily="34" charset="0"/>
            </a:rPr>
            <a:t>Quốc hội cho ý kiến tại kỳ họp thứ 7</a:t>
          </a:r>
          <a:endParaRPr lang="en-US" sz="2400" b="1" kern="1200" dirty="0">
            <a:solidFill>
              <a:srgbClr val="002060"/>
            </a:solidFill>
            <a:latin typeface="Arial" panose="020B0604020202020204" pitchFamily="34" charset="0"/>
            <a:cs typeface="Arial" panose="020B0604020202020204" pitchFamily="34" charset="0"/>
          </a:endParaRPr>
        </a:p>
      </dsp:txBody>
      <dsp:txXfrm>
        <a:off x="1640676" y="1409174"/>
        <a:ext cx="1740107" cy="1740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1A71A-B4F0-4204-B9D0-C77E3CF022A2}">
      <dsp:nvSpPr>
        <dsp:cNvPr id="0" name=""/>
        <dsp:cNvSpPr/>
      </dsp:nvSpPr>
      <dsp:spPr>
        <a:xfrm>
          <a:off x="-3968626" y="-609283"/>
          <a:ext cx="4729518" cy="4729518"/>
        </a:xfrm>
        <a:prstGeom prst="blockArc">
          <a:avLst>
            <a:gd name="adj1" fmla="val 18900000"/>
            <a:gd name="adj2" fmla="val 2700000"/>
            <a:gd name="adj3" fmla="val 45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C9974A-B4B3-4454-87AD-EE31A454F723}">
      <dsp:nvSpPr>
        <dsp:cNvPr id="0" name=""/>
        <dsp:cNvSpPr/>
      </dsp:nvSpPr>
      <dsp:spPr>
        <a:xfrm>
          <a:off x="333433" y="181152"/>
          <a:ext cx="10679178" cy="51543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64" tIns="40640" rIns="40640" bIns="40640" numCol="1" spcCol="1270" anchor="ctr" anchorCtr="0">
          <a:noAutofit/>
        </a:bodyPr>
        <a:lstStyle/>
        <a:p>
          <a:pPr lvl="0" algn="just" defTabSz="711200">
            <a:lnSpc>
              <a:spcPct val="90000"/>
            </a:lnSpc>
            <a:spcBef>
              <a:spcPct val="0"/>
            </a:spcBef>
            <a:spcAft>
              <a:spcPct val="35000"/>
            </a:spcAft>
          </a:pPr>
          <a:r>
            <a:rPr lang="vi-VN" sz="1600" kern="1200" dirty="0"/>
            <a:t>Đối tượng, phạm vi điều chỉnh còn hẹp so với sự phát triển nhanh, đa dạng của lực lượng lao động và yêu cầu nâng cao hiệu quả hoạt động công đoàn.</a:t>
          </a:r>
          <a:endParaRPr lang="en-US" sz="1600" kern="1200" dirty="0"/>
        </a:p>
      </dsp:txBody>
      <dsp:txXfrm>
        <a:off x="333433" y="181152"/>
        <a:ext cx="10679178" cy="515432"/>
      </dsp:txXfrm>
    </dsp:sp>
    <dsp:sp modelId="{88129861-A2D3-4BDE-9573-7C21CBBEB514}">
      <dsp:nvSpPr>
        <dsp:cNvPr id="0" name=""/>
        <dsp:cNvSpPr/>
      </dsp:nvSpPr>
      <dsp:spPr>
        <a:xfrm>
          <a:off x="59052" y="164488"/>
          <a:ext cx="548761" cy="548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D7EE5B-7993-44A3-98EF-47EC8A5D4946}">
      <dsp:nvSpPr>
        <dsp:cNvPr id="0" name=""/>
        <dsp:cNvSpPr/>
      </dsp:nvSpPr>
      <dsp:spPr>
        <a:xfrm>
          <a:off x="648014" y="839456"/>
          <a:ext cx="10364596" cy="51543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64" tIns="40640" rIns="40640" bIns="40640" numCol="1" spcCol="1270" anchor="ctr" anchorCtr="0">
          <a:noAutofit/>
        </a:bodyPr>
        <a:lstStyle/>
        <a:p>
          <a:pPr lvl="0" algn="just" defTabSz="711200">
            <a:lnSpc>
              <a:spcPct val="90000"/>
            </a:lnSpc>
            <a:spcBef>
              <a:spcPct val="0"/>
            </a:spcBef>
            <a:spcAft>
              <a:spcPct val="35000"/>
            </a:spcAft>
          </a:pPr>
          <a:r>
            <a:rPr lang="vi-VN" sz="1600" kern="1200" dirty="0"/>
            <a:t>Hệ thống tổ chức, việc phân công, phân cấp, phân quyền giữa cấp ủy địa phương với tổ chức Công đoàn về công tác tổ chức, cán bộ còn bất cập, chưa phù hợp với thực tiễn.</a:t>
          </a:r>
          <a:endParaRPr lang="en-US" sz="1600" kern="1200" dirty="0"/>
        </a:p>
      </dsp:txBody>
      <dsp:txXfrm>
        <a:off x="648014" y="839456"/>
        <a:ext cx="10364596" cy="515432"/>
      </dsp:txXfrm>
    </dsp:sp>
    <dsp:sp modelId="{17B3DF78-B9F0-45FB-B54C-CA109489F044}">
      <dsp:nvSpPr>
        <dsp:cNvPr id="0" name=""/>
        <dsp:cNvSpPr/>
      </dsp:nvSpPr>
      <dsp:spPr>
        <a:xfrm>
          <a:off x="373633" y="822791"/>
          <a:ext cx="548761" cy="548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490A53-1DC6-4A3D-B592-F2B1F856A075}">
      <dsp:nvSpPr>
        <dsp:cNvPr id="0" name=""/>
        <dsp:cNvSpPr/>
      </dsp:nvSpPr>
      <dsp:spPr>
        <a:xfrm>
          <a:off x="744565" y="1500994"/>
          <a:ext cx="10268045" cy="388189"/>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64" tIns="40640" rIns="40640" bIns="40640" numCol="1" spcCol="1270" anchor="ctr" anchorCtr="0">
          <a:noAutofit/>
        </a:bodyPr>
        <a:lstStyle/>
        <a:p>
          <a:pPr lvl="0" algn="just" defTabSz="711200">
            <a:lnSpc>
              <a:spcPct val="90000"/>
            </a:lnSpc>
            <a:spcBef>
              <a:spcPct val="0"/>
            </a:spcBef>
            <a:spcAft>
              <a:spcPct val="35000"/>
            </a:spcAft>
          </a:pPr>
          <a:r>
            <a:rPr lang="vi-VN" sz="1600" kern="1200" dirty="0"/>
            <a:t>Chưa có cơ chế tuyển dụng cán bộ công đoàn trưởng thành từ phong trào công nhân và từ công đoàn cơ sở.</a:t>
          </a:r>
          <a:endParaRPr lang="en-US" sz="1600" kern="1200" dirty="0"/>
        </a:p>
      </dsp:txBody>
      <dsp:txXfrm>
        <a:off x="744565" y="1500994"/>
        <a:ext cx="10268045" cy="388189"/>
      </dsp:txXfrm>
    </dsp:sp>
    <dsp:sp modelId="{ABEEC51B-5CB4-40B9-977E-AB0FE5CAF8FB}">
      <dsp:nvSpPr>
        <dsp:cNvPr id="0" name=""/>
        <dsp:cNvSpPr/>
      </dsp:nvSpPr>
      <dsp:spPr>
        <a:xfrm>
          <a:off x="470184" y="1420708"/>
          <a:ext cx="548761" cy="548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EDBBA9-A378-4FDF-87CF-DC4372B6AF70}">
      <dsp:nvSpPr>
        <dsp:cNvPr id="0" name=""/>
        <dsp:cNvSpPr/>
      </dsp:nvSpPr>
      <dsp:spPr>
        <a:xfrm>
          <a:off x="648014" y="2059127"/>
          <a:ext cx="10364596" cy="70930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64" tIns="40640" rIns="40640" bIns="40640" numCol="1" spcCol="1270" anchor="ctr" anchorCtr="0">
          <a:noAutofit/>
        </a:bodyPr>
        <a:lstStyle/>
        <a:p>
          <a:pPr lvl="0" algn="just" defTabSz="711200">
            <a:lnSpc>
              <a:spcPct val="90000"/>
            </a:lnSpc>
            <a:spcBef>
              <a:spcPct val="0"/>
            </a:spcBef>
            <a:spcAft>
              <a:spcPct val="35000"/>
            </a:spcAft>
          </a:pPr>
          <a:r>
            <a:rPr lang="vi-VN" sz="1600" kern="1200" dirty="0"/>
            <a:t>Một số quy định về tài chính công đoàn còn chung chung, chưa rõ cơ chế giám sát và việc thực hiện công khai, minh bạch, chưa có quy định về tài chính của tổ chức của</a:t>
          </a:r>
          <a:r>
            <a:rPr lang="vi-VN" sz="1600" kern="1200" dirty="0">
              <a:latin typeface="+mn-lt"/>
            </a:rPr>
            <a:t> </a:t>
          </a:r>
          <a:r>
            <a:rPr lang="en-US" sz="1600" kern="1200" dirty="0">
              <a:latin typeface="Arial" panose="020B0604020202020204" pitchFamily="34" charset="0"/>
              <a:cs typeface="Arial" panose="020B0604020202020204" pitchFamily="34" charset="0"/>
            </a:rPr>
            <a:t>NLĐ</a:t>
          </a:r>
          <a:r>
            <a:rPr lang="en-US" sz="1600" kern="1200" dirty="0">
              <a:latin typeface="+mn-lt"/>
            </a:rPr>
            <a:t> </a:t>
          </a:r>
          <a:r>
            <a:rPr lang="vi-VN" sz="1600" kern="1200" dirty="0"/>
            <a:t>tại doanh nghiệp trong bối cảnh tổ chức này được pháp luật quy định cho phép ra đời.</a:t>
          </a:r>
          <a:endParaRPr lang="en-US" sz="1600" kern="1200" dirty="0"/>
        </a:p>
      </dsp:txBody>
      <dsp:txXfrm>
        <a:off x="648014" y="2059127"/>
        <a:ext cx="10364596" cy="709302"/>
      </dsp:txXfrm>
    </dsp:sp>
    <dsp:sp modelId="{3F70599B-8B65-4676-9AE1-C2A58C034A9C}">
      <dsp:nvSpPr>
        <dsp:cNvPr id="0" name=""/>
        <dsp:cNvSpPr/>
      </dsp:nvSpPr>
      <dsp:spPr>
        <a:xfrm>
          <a:off x="373633" y="2139354"/>
          <a:ext cx="548761" cy="5488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239859-0256-40B2-A863-DEE689F3B963}">
      <dsp:nvSpPr>
        <dsp:cNvPr id="0" name=""/>
        <dsp:cNvSpPr/>
      </dsp:nvSpPr>
      <dsp:spPr>
        <a:xfrm>
          <a:off x="333433" y="2917884"/>
          <a:ext cx="10679178" cy="51543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464" tIns="40640" rIns="40640" bIns="40640" numCol="1" spcCol="1270" anchor="ctr" anchorCtr="0">
          <a:noAutofit/>
        </a:bodyPr>
        <a:lstStyle/>
        <a:p>
          <a:pPr lvl="0" algn="just" defTabSz="711200">
            <a:lnSpc>
              <a:spcPct val="90000"/>
            </a:lnSpc>
            <a:spcBef>
              <a:spcPct val="0"/>
            </a:spcBef>
            <a:spcAft>
              <a:spcPct val="35000"/>
            </a:spcAft>
          </a:pPr>
          <a:r>
            <a:rPr lang="vi-VN" sz="1600" kern="1200" dirty="0"/>
            <a:t>Cơ chế bảo đảm thực thi quyền công đoàn cũng như cơ chế bảo vệ cán bộ công đoàn chưa đầy đủ và cụ thể, tính khả thi không cao. </a:t>
          </a:r>
          <a:endParaRPr lang="en-US" sz="1600" kern="1200" dirty="0"/>
        </a:p>
      </dsp:txBody>
      <dsp:txXfrm>
        <a:off x="333433" y="2917884"/>
        <a:ext cx="10679178" cy="515432"/>
      </dsp:txXfrm>
    </dsp:sp>
    <dsp:sp modelId="{099107AA-1083-4228-A181-486D98433B0D}">
      <dsp:nvSpPr>
        <dsp:cNvPr id="0" name=""/>
        <dsp:cNvSpPr/>
      </dsp:nvSpPr>
      <dsp:spPr>
        <a:xfrm>
          <a:off x="59052" y="2901219"/>
          <a:ext cx="548761" cy="548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5350B-4C49-4D8B-8931-38CA39AAE337}">
      <dsp:nvSpPr>
        <dsp:cNvPr id="0" name=""/>
        <dsp:cNvSpPr/>
      </dsp:nvSpPr>
      <dsp:spPr>
        <a:xfrm>
          <a:off x="826194" y="0"/>
          <a:ext cx="9363543" cy="492568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EBEC0-C267-4584-BA85-586407BB81DD}">
      <dsp:nvSpPr>
        <dsp:cNvPr id="0" name=""/>
        <dsp:cNvSpPr/>
      </dsp:nvSpPr>
      <dsp:spPr>
        <a:xfrm>
          <a:off x="5183" y="1344169"/>
          <a:ext cx="2426758" cy="223734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(1) </a:t>
          </a:r>
        </a:p>
        <a:p>
          <a:pPr lvl="0" algn="ctr" defTabSz="622300">
            <a:lnSpc>
              <a:spcPct val="90000"/>
            </a:lnSpc>
            <a:spcBef>
              <a:spcPct val="0"/>
            </a:spcBef>
            <a:spcAft>
              <a:spcPct val="35000"/>
            </a:spcAft>
          </a:pPr>
          <a:r>
            <a:rPr lang="en-US" sz="1400" kern="1200" dirty="0" err="1">
              <a:latin typeface="Arial" panose="020B0604020202020204" pitchFamily="34" charset="0"/>
              <a:cs typeface="Arial" panose="020B0604020202020204" pitchFamily="34" charset="0"/>
            </a:rPr>
            <a:t>Giải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quyết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các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vướng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mắc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bất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cập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từ</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thực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tiễn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hơn</a:t>
          </a:r>
          <a:r>
            <a:rPr lang="en-US" sz="1400" kern="1200" dirty="0">
              <a:latin typeface="Arial" panose="020B0604020202020204" pitchFamily="34" charset="0"/>
              <a:cs typeface="Arial" panose="020B0604020202020204" pitchFamily="34" charset="0"/>
            </a:rPr>
            <a:t> 10 </a:t>
          </a:r>
          <a:r>
            <a:rPr lang="en-US" sz="1400" kern="1200" dirty="0" err="1">
              <a:latin typeface="Arial" panose="020B0604020202020204" pitchFamily="34" charset="0"/>
              <a:cs typeface="Arial" panose="020B0604020202020204" pitchFamily="34" charset="0"/>
            </a:rPr>
            <a:t>năm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hành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Luật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đoàn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tiếp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cận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xử</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lý</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kịp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thời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các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vấn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mới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phát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sinh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Luật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chưa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điều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chỉnh</a:t>
          </a:r>
          <a:r>
            <a:rPr lang="en-US" sz="1400" kern="1200" dirty="0">
              <a:latin typeface="Arial" panose="020B0604020202020204" pitchFamily="34" charset="0"/>
              <a:cs typeface="Arial" panose="020B0604020202020204" pitchFamily="34" charset="0"/>
            </a:rPr>
            <a:t>.</a:t>
          </a:r>
        </a:p>
      </dsp:txBody>
      <dsp:txXfrm>
        <a:off x="114401" y="1453387"/>
        <a:ext cx="2208322" cy="2018907"/>
      </dsp:txXfrm>
    </dsp:sp>
    <dsp:sp modelId="{80BC38A0-72F1-4C88-B92F-313C9B64304A}">
      <dsp:nvSpPr>
        <dsp:cNvPr id="0" name=""/>
        <dsp:cNvSpPr/>
      </dsp:nvSpPr>
      <dsp:spPr>
        <a:xfrm>
          <a:off x="2709855" y="1344169"/>
          <a:ext cx="3137502" cy="223734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(2) </a:t>
          </a:r>
        </a:p>
        <a:p>
          <a:pPr lvl="0" algn="ctr" defTabSz="622300">
            <a:lnSpc>
              <a:spcPct val="90000"/>
            </a:lnSpc>
            <a:spcBef>
              <a:spcPct val="0"/>
            </a:spcBef>
            <a:spcAft>
              <a:spcPct val="35000"/>
            </a:spcAft>
          </a:pPr>
          <a:r>
            <a:rPr lang="en-US" sz="1400" kern="1200" dirty="0" err="1">
              <a:latin typeface="Arial" panose="020B0604020202020204" pitchFamily="34" charset="0"/>
              <a:cs typeface="Arial" panose="020B0604020202020204" pitchFamily="34" charset="0"/>
            </a:rPr>
            <a:t>Thể</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chế</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hóa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Hiến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pháp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năm</a:t>
          </a:r>
          <a:r>
            <a:rPr lang="en-US" sz="1400" kern="1200" dirty="0">
              <a:latin typeface="Arial" panose="020B0604020202020204" pitchFamily="34" charset="0"/>
              <a:cs typeface="Arial" panose="020B0604020202020204" pitchFamily="34" charset="0"/>
            </a:rPr>
            <a:t> 2013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các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chủ</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trương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quyết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Đảng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tổ</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chức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đoàn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giai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cấp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nhân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tạo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cơ</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sở</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pháp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lý</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việc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đổi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mới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nâng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cao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thế</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khẳng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vai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trò</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hiệu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quả</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hoạt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động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tổ</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chức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đoàn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trong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bối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cảnh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có</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nhiều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tổ</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chức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đại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diện</a:t>
          </a:r>
          <a:r>
            <a:rPr lang="en-US" sz="1400" kern="1200" dirty="0">
              <a:latin typeface="Arial" panose="020B0604020202020204" pitchFamily="34" charset="0"/>
              <a:cs typeface="Arial" panose="020B0604020202020204" pitchFamily="34" charset="0"/>
            </a:rPr>
            <a:t> NLĐ </a:t>
          </a:r>
          <a:r>
            <a:rPr lang="en-US" sz="1400" kern="1200" dirty="0" err="1">
              <a:latin typeface="Arial" panose="020B0604020202020204" pitchFamily="34" charset="0"/>
              <a:cs typeface="Arial" panose="020B0604020202020204" pitchFamily="34" charset="0"/>
            </a:rPr>
            <a:t>tại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cơ</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sở</a:t>
          </a:r>
          <a:r>
            <a:rPr lang="en-US" sz="1400" kern="1200" dirty="0">
              <a:latin typeface="Arial" panose="020B0604020202020204" pitchFamily="34" charset="0"/>
              <a:cs typeface="Arial" panose="020B0604020202020204" pitchFamily="34" charset="0"/>
            </a:rPr>
            <a:t>.</a:t>
          </a:r>
        </a:p>
      </dsp:txBody>
      <dsp:txXfrm>
        <a:off x="2819073" y="1453387"/>
        <a:ext cx="2919066" cy="2018907"/>
      </dsp:txXfrm>
    </dsp:sp>
    <dsp:sp modelId="{A605AE35-F340-4548-9D28-F4C739543BFE}">
      <dsp:nvSpPr>
        <dsp:cNvPr id="0" name=""/>
        <dsp:cNvSpPr/>
      </dsp:nvSpPr>
      <dsp:spPr>
        <a:xfrm>
          <a:off x="6159774" y="1344169"/>
          <a:ext cx="2445732" cy="2237343"/>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(3) </a:t>
          </a:r>
        </a:p>
        <a:p>
          <a:pPr lvl="0" algn="ctr" defTabSz="622300">
            <a:lnSpc>
              <a:spcPct val="90000"/>
            </a:lnSpc>
            <a:spcBef>
              <a:spcPct val="0"/>
            </a:spcBef>
            <a:spcAft>
              <a:spcPct val="35000"/>
            </a:spcAft>
          </a:pPr>
          <a:r>
            <a:rPr lang="en-US" sz="1400" kern="1200" dirty="0" err="1">
              <a:latin typeface="Arial" panose="020B0604020202020204" pitchFamily="34" charset="0"/>
              <a:cs typeface="Arial" panose="020B0604020202020204" pitchFamily="34" charset="0"/>
            </a:rPr>
            <a:t>Hoàn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thiện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khuôn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khổ</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pháp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lý</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chung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tổ</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chức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hoạt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động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đoàn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trước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đòi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hỏi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hội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nhập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quốc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tế</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ngày</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càng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sâu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rộng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yêu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cầu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phát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triển</a:t>
          </a:r>
          <a:r>
            <a:rPr lang="en-US" sz="1400" kern="1200" dirty="0">
              <a:latin typeface="Arial" panose="020B0604020202020204" pitchFamily="34" charset="0"/>
              <a:cs typeface="Arial" panose="020B0604020202020204" pitchFamily="34" charset="0"/>
            </a:rPr>
            <a:t> KT-XH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Việt</a:t>
          </a:r>
          <a:r>
            <a:rPr lang="en-US" sz="1400" kern="1200" dirty="0">
              <a:latin typeface="Arial" panose="020B0604020202020204" pitchFamily="34" charset="0"/>
              <a:cs typeface="Arial" panose="020B0604020202020204" pitchFamily="34" charset="0"/>
            </a:rPr>
            <a:t> Nam </a:t>
          </a:r>
          <a:r>
            <a:rPr lang="en-US" sz="1400" kern="1200" dirty="0" err="1">
              <a:latin typeface="Arial" panose="020B0604020202020204" pitchFamily="34" charset="0"/>
              <a:cs typeface="Arial" panose="020B0604020202020204" pitchFamily="34" charset="0"/>
            </a:rPr>
            <a:t>trong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bối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cảnh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mới</a:t>
          </a:r>
          <a:r>
            <a:rPr lang="en-US" sz="1400" kern="1200" dirty="0">
              <a:latin typeface="Arial" panose="020B0604020202020204" pitchFamily="34" charset="0"/>
              <a:cs typeface="Arial" panose="020B0604020202020204" pitchFamily="34" charset="0"/>
            </a:rPr>
            <a:t>.</a:t>
          </a:r>
        </a:p>
      </dsp:txBody>
      <dsp:txXfrm>
        <a:off x="6268992" y="1453387"/>
        <a:ext cx="2227296" cy="2018907"/>
      </dsp:txXfrm>
    </dsp:sp>
    <dsp:sp modelId="{4CCE6850-8E39-40D3-A2F8-E337D597D688}">
      <dsp:nvSpPr>
        <dsp:cNvPr id="0" name=""/>
        <dsp:cNvSpPr/>
      </dsp:nvSpPr>
      <dsp:spPr>
        <a:xfrm>
          <a:off x="8894087" y="1335342"/>
          <a:ext cx="1928941" cy="2201957"/>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(4) </a:t>
          </a:r>
        </a:p>
        <a:p>
          <a:pPr lvl="0" algn="ctr" defTabSz="622300">
            <a:lnSpc>
              <a:spcPct val="90000"/>
            </a:lnSpc>
            <a:spcBef>
              <a:spcPct val="0"/>
            </a:spcBef>
            <a:spcAft>
              <a:spcPct val="35000"/>
            </a:spcAft>
          </a:pPr>
          <a:r>
            <a:rPr lang="en-US" sz="1400" kern="1200" dirty="0" err="1">
              <a:latin typeface="Arial" panose="020B0604020202020204" pitchFamily="34" charset="0"/>
              <a:cs typeface="Arial" panose="020B0604020202020204" pitchFamily="34" charset="0"/>
            </a:rPr>
            <a:t>Đảm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bảo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sự</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thống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nhất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đồng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trong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hệ</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thống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pháp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luật</a:t>
          </a:r>
          <a:r>
            <a:rPr lang="en-US" sz="1400" kern="1200" dirty="0">
              <a:latin typeface="Arial" panose="020B0604020202020204" pitchFamily="34" charset="0"/>
              <a:cs typeface="Arial" panose="020B0604020202020204" pitchFamily="34" charset="0"/>
            </a:rPr>
            <a:t>.</a:t>
          </a:r>
        </a:p>
      </dsp:txBody>
      <dsp:txXfrm>
        <a:off x="8988250" y="1429505"/>
        <a:ext cx="1740615" cy="2013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698DC-7656-4050-A14E-AFCCABD05F10}">
      <dsp:nvSpPr>
        <dsp:cNvPr id="0" name=""/>
        <dsp:cNvSpPr/>
      </dsp:nvSpPr>
      <dsp:spPr>
        <a:xfrm>
          <a:off x="9846821" y="2306395"/>
          <a:ext cx="2245235" cy="22456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0E3637-97A1-4ECB-AD94-C6F49CBC0C25}">
      <dsp:nvSpPr>
        <dsp:cNvPr id="0" name=""/>
        <dsp:cNvSpPr/>
      </dsp:nvSpPr>
      <dsp:spPr>
        <a:xfrm>
          <a:off x="9920905" y="2381262"/>
          <a:ext cx="2095871" cy="20958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a:solidFill>
                <a:srgbClr val="002060"/>
              </a:solidFill>
              <a:latin typeface="Arial" panose="020B0604020202020204" pitchFamily="34" charset="0"/>
              <a:cs typeface="Arial" panose="020B0604020202020204" pitchFamily="34" charset="0"/>
            </a:rPr>
            <a:t>(5)</a:t>
          </a:r>
        </a:p>
        <a:p>
          <a:pPr lvl="0" algn="ctr" defTabSz="622300">
            <a:lnSpc>
              <a:spcPct val="90000"/>
            </a:lnSpc>
            <a:spcBef>
              <a:spcPct val="0"/>
            </a:spcBef>
            <a:spcAft>
              <a:spcPts val="0"/>
            </a:spcAft>
          </a:pPr>
          <a:r>
            <a:rPr lang="en-US" sz="1400" kern="1200" dirty="0" err="1">
              <a:solidFill>
                <a:srgbClr val="002060"/>
              </a:solidFill>
              <a:latin typeface="Arial" panose="020B0604020202020204" pitchFamily="34" charset="0"/>
              <a:cs typeface="Arial" panose="020B0604020202020204" pitchFamily="34" charset="0"/>
            </a:rPr>
            <a:t>Tham</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khảo</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và</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tiếp</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thu</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có</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chọn</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lọc</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kinh</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nghiệm</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quốc</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tế</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phù</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hợp</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với</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thực</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tiễn</a:t>
          </a:r>
          <a:r>
            <a:rPr lang="en-US" sz="1400" kern="1200" dirty="0">
              <a:solidFill>
                <a:srgbClr val="002060"/>
              </a:solidFill>
              <a:latin typeface="Arial" panose="020B0604020202020204" pitchFamily="34" charset="0"/>
              <a:cs typeface="Arial" panose="020B0604020202020204" pitchFamily="34" charset="0"/>
            </a:rPr>
            <a:t/>
          </a:r>
          <a:br>
            <a:rPr lang="en-US" sz="1400" kern="1200" dirty="0">
              <a:solidFill>
                <a:srgbClr val="002060"/>
              </a:solidFill>
              <a:latin typeface="Arial" panose="020B0604020202020204" pitchFamily="34" charset="0"/>
              <a:cs typeface="Arial" panose="020B0604020202020204" pitchFamily="34" charset="0"/>
            </a:rPr>
          </a:br>
          <a:r>
            <a:rPr lang="en-US" sz="1400" kern="1200" dirty="0" err="1">
              <a:solidFill>
                <a:srgbClr val="002060"/>
              </a:solidFill>
              <a:latin typeface="Arial" panose="020B0604020202020204" pitchFamily="34" charset="0"/>
              <a:cs typeface="Arial" panose="020B0604020202020204" pitchFamily="34" charset="0"/>
            </a:rPr>
            <a:t>Việt</a:t>
          </a:r>
          <a:r>
            <a:rPr lang="en-US" sz="1400" kern="1200" dirty="0">
              <a:solidFill>
                <a:srgbClr val="002060"/>
              </a:solidFill>
              <a:latin typeface="Arial" panose="020B0604020202020204" pitchFamily="34" charset="0"/>
              <a:cs typeface="Arial" panose="020B0604020202020204" pitchFamily="34" charset="0"/>
            </a:rPr>
            <a:t> Nam</a:t>
          </a:r>
        </a:p>
      </dsp:txBody>
      <dsp:txXfrm>
        <a:off x="10220827" y="2680728"/>
        <a:ext cx="1497221" cy="1496937"/>
      </dsp:txXfrm>
    </dsp:sp>
    <dsp:sp modelId="{8053475D-8D65-4261-A5DC-07400CFD6B71}">
      <dsp:nvSpPr>
        <dsp:cNvPr id="0" name=""/>
        <dsp:cNvSpPr/>
      </dsp:nvSpPr>
      <dsp:spPr>
        <a:xfrm rot="2700000">
          <a:off x="7525241" y="2306512"/>
          <a:ext cx="2244975" cy="224497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7F386-D61E-4E8B-8B41-6DD52E81191A}">
      <dsp:nvSpPr>
        <dsp:cNvPr id="0" name=""/>
        <dsp:cNvSpPr/>
      </dsp:nvSpPr>
      <dsp:spPr>
        <a:xfrm>
          <a:off x="7601586" y="2381262"/>
          <a:ext cx="2095871" cy="20958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a:solidFill>
                <a:srgbClr val="002060"/>
              </a:solidFill>
              <a:latin typeface="Arial" panose="020B0604020202020204" pitchFamily="34" charset="0"/>
              <a:cs typeface="Arial" panose="020B0604020202020204" pitchFamily="34" charset="0"/>
            </a:rPr>
            <a:t>(4)</a:t>
          </a:r>
        </a:p>
        <a:p>
          <a:pPr lvl="0" algn="ctr" defTabSz="622300">
            <a:lnSpc>
              <a:spcPct val="90000"/>
            </a:lnSpc>
            <a:spcBef>
              <a:spcPct val="0"/>
            </a:spcBef>
            <a:spcAft>
              <a:spcPts val="0"/>
            </a:spcAft>
          </a:pPr>
          <a:r>
            <a:rPr lang="en-US" sz="1400" kern="1200" dirty="0">
              <a:solidFill>
                <a:srgbClr val="002060"/>
              </a:solidFill>
              <a:latin typeface="Arial" panose="020B0604020202020204" pitchFamily="34" charset="0"/>
              <a:cs typeface="Arial" panose="020B0604020202020204" pitchFamily="34" charset="0"/>
            </a:rPr>
            <a:t>K</a:t>
          </a:r>
          <a:r>
            <a:rPr lang="vi-VN" sz="1400" kern="1200" dirty="0">
              <a:solidFill>
                <a:srgbClr val="002060"/>
              </a:solidFill>
              <a:latin typeface="Arial" panose="020B0604020202020204" pitchFamily="34" charset="0"/>
              <a:cs typeface="Arial" panose="020B0604020202020204" pitchFamily="34" charset="0"/>
            </a:rPr>
            <a:t>ế thừa và giữ nguyên những nội dung đã khẳng định được tính hợp lý, ổn định, hiệu quả</a:t>
          </a:r>
          <a:r>
            <a:rPr lang="en-US" sz="1400" kern="1200" dirty="0">
              <a:solidFill>
                <a:srgbClr val="002060"/>
              </a:solidFill>
              <a:latin typeface="Arial" panose="020B0604020202020204" pitchFamily="34" charset="0"/>
              <a:cs typeface="Arial" panose="020B0604020202020204" pitchFamily="34" charset="0"/>
            </a:rPr>
            <a:t>; </a:t>
          </a:r>
        </a:p>
      </dsp:txBody>
      <dsp:txXfrm>
        <a:off x="7900313" y="2680728"/>
        <a:ext cx="1497221" cy="1496937"/>
      </dsp:txXfrm>
    </dsp:sp>
    <dsp:sp modelId="{104EEFD8-64CB-4F1F-BD5B-D02A7F8D8577}">
      <dsp:nvSpPr>
        <dsp:cNvPr id="0" name=""/>
        <dsp:cNvSpPr/>
      </dsp:nvSpPr>
      <dsp:spPr>
        <a:xfrm rot="2700000">
          <a:off x="5205922" y="2306512"/>
          <a:ext cx="2244975" cy="224497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67F9E-69D1-4014-9669-89C5E36DCACD}">
      <dsp:nvSpPr>
        <dsp:cNvPr id="0" name=""/>
        <dsp:cNvSpPr/>
      </dsp:nvSpPr>
      <dsp:spPr>
        <a:xfrm>
          <a:off x="5281071" y="2381262"/>
          <a:ext cx="2095871" cy="20958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a:solidFill>
                <a:srgbClr val="002060"/>
              </a:solidFill>
              <a:latin typeface="Arial" panose="020B0604020202020204" pitchFamily="34" charset="0"/>
              <a:cs typeface="Arial" panose="020B0604020202020204" pitchFamily="34" charset="0"/>
            </a:rPr>
            <a:t>(3) </a:t>
          </a:r>
        </a:p>
        <a:p>
          <a:pPr lvl="0" algn="ctr" defTabSz="622300">
            <a:lnSpc>
              <a:spcPct val="90000"/>
            </a:lnSpc>
            <a:spcBef>
              <a:spcPct val="0"/>
            </a:spcBef>
            <a:spcAft>
              <a:spcPts val="0"/>
            </a:spcAft>
          </a:pPr>
          <a:r>
            <a:rPr lang="en-US" sz="1400" kern="1200" dirty="0" err="1">
              <a:solidFill>
                <a:srgbClr val="002060"/>
              </a:solidFill>
              <a:latin typeface="Arial" panose="020B0604020202020204" pitchFamily="34" charset="0"/>
              <a:cs typeface="Arial" panose="020B0604020202020204" pitchFamily="34" charset="0"/>
            </a:rPr>
            <a:t>Phải</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đảm</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bảo</a:t>
          </a:r>
          <a:r>
            <a:rPr lang="en-US" sz="1400" kern="1200" dirty="0">
              <a:solidFill>
                <a:srgbClr val="002060"/>
              </a:solidFill>
              <a:latin typeface="Arial" panose="020B0604020202020204" pitchFamily="34" charset="0"/>
              <a:cs typeface="Arial" panose="020B0604020202020204" pitchFamily="34" charset="0"/>
            </a:rPr>
            <a:t> </a:t>
          </a:r>
          <a:br>
            <a:rPr lang="en-US" sz="1400" kern="1200" dirty="0">
              <a:solidFill>
                <a:srgbClr val="002060"/>
              </a:solidFill>
              <a:latin typeface="Arial" panose="020B0604020202020204" pitchFamily="34" charset="0"/>
              <a:cs typeface="Arial" panose="020B0604020202020204" pitchFamily="34" charset="0"/>
            </a:rPr>
          </a:br>
          <a:r>
            <a:rPr lang="en-US" sz="1400" kern="1200" dirty="0" err="1">
              <a:solidFill>
                <a:srgbClr val="002060"/>
              </a:solidFill>
              <a:latin typeface="Arial" panose="020B0604020202020204" pitchFamily="34" charset="0"/>
              <a:cs typeface="Arial" panose="020B0604020202020204" pitchFamily="34" charset="0"/>
            </a:rPr>
            <a:t>cho</a:t>
          </a:r>
          <a:r>
            <a:rPr lang="en-US" sz="1400" kern="1200" dirty="0">
              <a:solidFill>
                <a:srgbClr val="002060"/>
              </a:solidFill>
              <a:latin typeface="Arial" panose="020B0604020202020204" pitchFamily="34" charset="0"/>
              <a:cs typeface="Arial" panose="020B0604020202020204" pitchFamily="34" charset="0"/>
            </a:rPr>
            <a:t> CĐVN </a:t>
          </a:r>
          <a:r>
            <a:rPr lang="en-US" sz="1400" kern="1200" dirty="0" err="1">
              <a:solidFill>
                <a:srgbClr val="002060"/>
              </a:solidFill>
              <a:latin typeface="Arial" panose="020B0604020202020204" pitchFamily="34" charset="0"/>
              <a:cs typeface="Arial" panose="020B0604020202020204" pitchFamily="34" charset="0"/>
            </a:rPr>
            <a:t>ngày</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càng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lớn</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mạnh</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hoạt</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động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hiệu</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quả</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thu</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hút</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đông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đảo</a:t>
          </a:r>
          <a:r>
            <a:rPr lang="en-US" sz="1400" kern="1200" dirty="0">
              <a:solidFill>
                <a:srgbClr val="002060"/>
              </a:solidFill>
              <a:latin typeface="Arial" panose="020B0604020202020204" pitchFamily="34" charset="0"/>
              <a:cs typeface="Arial" panose="020B0604020202020204" pitchFamily="34" charset="0"/>
            </a:rPr>
            <a:t> NLĐ </a:t>
          </a:r>
          <a:r>
            <a:rPr lang="en-US" sz="1400" kern="1200" dirty="0" err="1">
              <a:solidFill>
                <a:srgbClr val="002060"/>
              </a:solidFill>
              <a:latin typeface="Arial" panose="020B0604020202020204" pitchFamily="34" charset="0"/>
              <a:cs typeface="Arial" panose="020B0604020202020204" pitchFamily="34" charset="0"/>
            </a:rPr>
            <a:t>và</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tổ</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chức</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của</a:t>
          </a:r>
          <a:r>
            <a:rPr lang="en-US" sz="1400" kern="1200" dirty="0">
              <a:solidFill>
                <a:srgbClr val="002060"/>
              </a:solidFill>
              <a:latin typeface="Arial" panose="020B0604020202020204" pitchFamily="34" charset="0"/>
              <a:cs typeface="Arial" panose="020B0604020202020204" pitchFamily="34" charset="0"/>
            </a:rPr>
            <a:t> NLĐ </a:t>
          </a:r>
          <a:r>
            <a:rPr lang="en-US" sz="1400" kern="1200" dirty="0" err="1">
              <a:solidFill>
                <a:srgbClr val="002060"/>
              </a:solidFill>
              <a:latin typeface="Arial" panose="020B0604020202020204" pitchFamily="34" charset="0"/>
              <a:cs typeface="Arial" panose="020B0604020202020204" pitchFamily="34" charset="0"/>
            </a:rPr>
            <a:t>tại</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doanh</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nghiệp</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tham</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gia</a:t>
          </a:r>
          <a:endParaRPr lang="en-US" sz="1400" kern="1200" dirty="0">
            <a:solidFill>
              <a:srgbClr val="002060"/>
            </a:solidFill>
            <a:latin typeface="Arial" panose="020B0604020202020204" pitchFamily="34" charset="0"/>
            <a:cs typeface="Arial" panose="020B0604020202020204" pitchFamily="34" charset="0"/>
          </a:endParaRPr>
        </a:p>
      </dsp:txBody>
      <dsp:txXfrm>
        <a:off x="5579799" y="2680728"/>
        <a:ext cx="1497221" cy="1496937"/>
      </dsp:txXfrm>
    </dsp:sp>
    <dsp:sp modelId="{BCD5EEEA-6D3E-495B-B988-D2493E1B6099}">
      <dsp:nvSpPr>
        <dsp:cNvPr id="0" name=""/>
        <dsp:cNvSpPr/>
      </dsp:nvSpPr>
      <dsp:spPr>
        <a:xfrm rot="2700000">
          <a:off x="2885407" y="2306512"/>
          <a:ext cx="2244975" cy="224497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D687F1-41FC-4AEA-8E7D-2B9A5C4CA1D3}">
      <dsp:nvSpPr>
        <dsp:cNvPr id="0" name=""/>
        <dsp:cNvSpPr/>
      </dsp:nvSpPr>
      <dsp:spPr>
        <a:xfrm>
          <a:off x="2960557" y="2381262"/>
          <a:ext cx="2095871" cy="20958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a:solidFill>
                <a:srgbClr val="002060"/>
              </a:solidFill>
              <a:latin typeface="Arial" panose="020B0604020202020204" pitchFamily="34" charset="0"/>
              <a:cs typeface="Arial" panose="020B0604020202020204" pitchFamily="34" charset="0"/>
            </a:rPr>
            <a:t>(2)</a:t>
          </a:r>
        </a:p>
        <a:p>
          <a:pPr lvl="0" algn="ctr" defTabSz="622300">
            <a:lnSpc>
              <a:spcPct val="90000"/>
            </a:lnSpc>
            <a:spcBef>
              <a:spcPct val="0"/>
            </a:spcBef>
            <a:spcAft>
              <a:spcPts val="0"/>
            </a:spcAft>
          </a:pPr>
          <a:r>
            <a:rPr lang="en-US" sz="1400" kern="1200" dirty="0" err="1">
              <a:solidFill>
                <a:srgbClr val="002060"/>
              </a:solidFill>
              <a:latin typeface="Arial" panose="020B0604020202020204" pitchFamily="34" charset="0"/>
              <a:cs typeface="Arial" panose="020B0604020202020204" pitchFamily="34" charset="0"/>
            </a:rPr>
            <a:t>Phải</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được</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xây</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dựng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phù</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hợp</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với</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Hiến</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pháp</a:t>
          </a:r>
          <a:r>
            <a:rPr lang="en-US" sz="1400" kern="1200" dirty="0">
              <a:solidFill>
                <a:srgbClr val="002060"/>
              </a:solidFill>
              <a:latin typeface="Arial" panose="020B0604020202020204" pitchFamily="34" charset="0"/>
              <a:cs typeface="Arial" panose="020B0604020202020204" pitchFamily="34" charset="0"/>
            </a:rPr>
            <a:t> 2013, </a:t>
          </a:r>
          <a:r>
            <a:rPr lang="en-US" sz="1400" kern="1200" dirty="0" err="1">
              <a:solidFill>
                <a:srgbClr val="002060"/>
              </a:solidFill>
              <a:latin typeface="Arial" panose="020B0604020202020204" pitchFamily="34" charset="0"/>
              <a:cs typeface="Arial" panose="020B0604020202020204" pitchFamily="34" charset="0"/>
            </a:rPr>
            <a:t>bảo</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đảm</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tính</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thống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nhất</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đồng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bộ</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của</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hệ</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thống</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pháp</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luật</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hiện</a:t>
          </a:r>
          <a:r>
            <a:rPr lang="en-US" sz="1400" kern="1200" dirty="0">
              <a:solidFill>
                <a:srgbClr val="002060"/>
              </a:solidFill>
              <a:latin typeface="Arial" panose="020B0604020202020204" pitchFamily="34" charset="0"/>
              <a:cs typeface="Arial" panose="020B0604020202020204" pitchFamily="34" charset="0"/>
            </a:rPr>
            <a:t> </a:t>
          </a:r>
          <a:r>
            <a:rPr lang="en-US" sz="1400" kern="1200" dirty="0" err="1">
              <a:solidFill>
                <a:srgbClr val="002060"/>
              </a:solidFill>
              <a:latin typeface="Arial" panose="020B0604020202020204" pitchFamily="34" charset="0"/>
              <a:cs typeface="Arial" panose="020B0604020202020204" pitchFamily="34" charset="0"/>
            </a:rPr>
            <a:t>hành</a:t>
          </a:r>
          <a:endParaRPr lang="en-US" sz="1400" kern="1200" dirty="0">
            <a:solidFill>
              <a:srgbClr val="002060"/>
            </a:solidFill>
            <a:latin typeface="Arial" panose="020B0604020202020204" pitchFamily="34" charset="0"/>
            <a:cs typeface="Arial" panose="020B0604020202020204" pitchFamily="34" charset="0"/>
          </a:endParaRPr>
        </a:p>
      </dsp:txBody>
      <dsp:txXfrm>
        <a:off x="3260479" y="2680728"/>
        <a:ext cx="1497221" cy="1496937"/>
      </dsp:txXfrm>
    </dsp:sp>
    <dsp:sp modelId="{73D84B96-06AD-445E-B907-72C82BC163ED}">
      <dsp:nvSpPr>
        <dsp:cNvPr id="0" name=""/>
        <dsp:cNvSpPr/>
      </dsp:nvSpPr>
      <dsp:spPr>
        <a:xfrm rot="2700000">
          <a:off x="564893" y="2306512"/>
          <a:ext cx="2244975" cy="2244975"/>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DA6EDF-D5AF-4F55-892D-719DA4AA9850}">
      <dsp:nvSpPr>
        <dsp:cNvPr id="0" name=""/>
        <dsp:cNvSpPr/>
      </dsp:nvSpPr>
      <dsp:spPr>
        <a:xfrm>
          <a:off x="640042" y="2381262"/>
          <a:ext cx="2095871" cy="209586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i="0" kern="1200" dirty="0">
              <a:solidFill>
                <a:srgbClr val="002060"/>
              </a:solidFill>
              <a:latin typeface="Arial" panose="020B0604020202020204" pitchFamily="34" charset="0"/>
              <a:cs typeface="Arial" panose="020B0604020202020204" pitchFamily="34" charset="0"/>
            </a:rPr>
            <a:t>(1) </a:t>
          </a:r>
        </a:p>
        <a:p>
          <a:pPr lvl="0" algn="ctr" defTabSz="622300">
            <a:lnSpc>
              <a:spcPct val="90000"/>
            </a:lnSpc>
            <a:spcBef>
              <a:spcPct val="0"/>
            </a:spcBef>
            <a:spcAft>
              <a:spcPts val="0"/>
            </a:spcAft>
          </a:pPr>
          <a:r>
            <a:rPr lang="en-US" sz="1400" i="0" kern="1200" dirty="0" err="1">
              <a:solidFill>
                <a:srgbClr val="002060"/>
              </a:solidFill>
              <a:latin typeface="Arial" panose="020B0604020202020204" pitchFamily="34" charset="0"/>
              <a:cs typeface="Arial" panose="020B0604020202020204" pitchFamily="34" charset="0"/>
            </a:rPr>
            <a:t>Quán</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triệt</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và</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thể</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chế</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hoá</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sâu</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sắc</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các</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quan</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điểm</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đường</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lối</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đổi</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mới</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của</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Đảng</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liên</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quan</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đến</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việc</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xây</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dựng</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phát</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triển</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đất</a:t>
          </a:r>
          <a:r>
            <a:rPr lang="en-US" sz="1400" i="0" kern="1200" dirty="0">
              <a:solidFill>
                <a:srgbClr val="002060"/>
              </a:solidFill>
              <a:latin typeface="Arial" panose="020B0604020202020204" pitchFamily="34" charset="0"/>
              <a:cs typeface="Arial" panose="020B0604020202020204" pitchFamily="34" charset="0"/>
            </a:rPr>
            <a:t> </a:t>
          </a:r>
          <a:r>
            <a:rPr lang="en-US" sz="1400" i="0" kern="1200" dirty="0" err="1">
              <a:solidFill>
                <a:srgbClr val="002060"/>
              </a:solidFill>
              <a:latin typeface="Arial" panose="020B0604020202020204" pitchFamily="34" charset="0"/>
              <a:cs typeface="Arial" panose="020B0604020202020204" pitchFamily="34" charset="0"/>
            </a:rPr>
            <a:t>nước</a:t>
          </a:r>
          <a:endParaRPr lang="en-US" sz="1400" i="0" kern="1200" dirty="0">
            <a:solidFill>
              <a:srgbClr val="002060"/>
            </a:solidFill>
            <a:latin typeface="Arial" panose="020B0604020202020204" pitchFamily="34" charset="0"/>
            <a:cs typeface="Arial" panose="020B0604020202020204" pitchFamily="34" charset="0"/>
          </a:endParaRPr>
        </a:p>
      </dsp:txBody>
      <dsp:txXfrm>
        <a:off x="939965" y="2680728"/>
        <a:ext cx="1497221" cy="1496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5F605-5F2B-4824-B236-1B15664A7D21}">
      <dsp:nvSpPr>
        <dsp:cNvPr id="0" name=""/>
        <dsp:cNvSpPr/>
      </dsp:nvSpPr>
      <dsp:spPr>
        <a:xfrm>
          <a:off x="9" y="1334664"/>
          <a:ext cx="3746350" cy="1152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a:solidFill>
                <a:srgbClr val="FF0000"/>
              </a:solidFill>
              <a:latin typeface="Arial" panose="020B0604020202020204" pitchFamily="34" charset="0"/>
              <a:cs typeface="Arial" panose="020B0604020202020204" pitchFamily="34" charset="0"/>
            </a:rPr>
            <a:t>LUẬT CÔNG ĐOÀN </a:t>
          </a:r>
          <a:r>
            <a:rPr lang="en-US" sz="2600" b="1" kern="1200" dirty="0">
              <a:solidFill>
                <a:srgbClr val="0070C0"/>
              </a:solidFill>
              <a:latin typeface="Arial" panose="020B0604020202020204" pitchFamily="34" charset="0"/>
              <a:cs typeface="Arial" panose="020B0604020202020204" pitchFamily="34" charset="0"/>
            </a:rPr>
            <a:t>(SỬA ĐỔI)</a:t>
          </a:r>
        </a:p>
      </dsp:txBody>
      <dsp:txXfrm>
        <a:off x="9" y="1334664"/>
        <a:ext cx="3746350" cy="1152018"/>
      </dsp:txXfrm>
    </dsp:sp>
    <dsp:sp modelId="{067E3310-4694-4433-BED5-ED6E96E4FA39}">
      <dsp:nvSpPr>
        <dsp:cNvPr id="0" name=""/>
        <dsp:cNvSpPr/>
      </dsp:nvSpPr>
      <dsp:spPr>
        <a:xfrm>
          <a:off x="459825" y="990105"/>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86ADC-13A1-4E70-B5E3-B5BEC463E82B}">
      <dsp:nvSpPr>
        <dsp:cNvPr id="0" name=""/>
        <dsp:cNvSpPr/>
      </dsp:nvSpPr>
      <dsp:spPr>
        <a:xfrm>
          <a:off x="617425" y="674906"/>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7ADC8C-271A-4385-9081-031DB2147799}">
      <dsp:nvSpPr>
        <dsp:cNvPr id="0" name=""/>
        <dsp:cNvSpPr/>
      </dsp:nvSpPr>
      <dsp:spPr>
        <a:xfrm>
          <a:off x="995664" y="737945"/>
          <a:ext cx="353795" cy="35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03695-51D9-48B2-9717-A07C92D5FEA2}">
      <dsp:nvSpPr>
        <dsp:cNvPr id="0" name=""/>
        <dsp:cNvSpPr/>
      </dsp:nvSpPr>
      <dsp:spPr>
        <a:xfrm>
          <a:off x="1310863" y="391226"/>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92B09-2602-4C9C-ADE8-AB93384EE173}">
      <dsp:nvSpPr>
        <dsp:cNvPr id="0" name=""/>
        <dsp:cNvSpPr/>
      </dsp:nvSpPr>
      <dsp:spPr>
        <a:xfrm>
          <a:off x="1720622" y="265146"/>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A3022-2DE3-4571-90CB-35DBD7DDD7CB}">
      <dsp:nvSpPr>
        <dsp:cNvPr id="0" name=""/>
        <dsp:cNvSpPr/>
      </dsp:nvSpPr>
      <dsp:spPr>
        <a:xfrm>
          <a:off x="2224941" y="485786"/>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A14B9-08CE-42C8-A7F5-D25380DE4151}">
      <dsp:nvSpPr>
        <dsp:cNvPr id="0" name=""/>
        <dsp:cNvSpPr/>
      </dsp:nvSpPr>
      <dsp:spPr>
        <a:xfrm>
          <a:off x="2540141" y="643386"/>
          <a:ext cx="353795" cy="35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063DD-FC48-40B5-8EBA-2745BBAADFA7}">
      <dsp:nvSpPr>
        <dsp:cNvPr id="0" name=""/>
        <dsp:cNvSpPr/>
      </dsp:nvSpPr>
      <dsp:spPr>
        <a:xfrm>
          <a:off x="2981420" y="990105"/>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4C7671-17F0-4070-86C5-494610C01F82}">
      <dsp:nvSpPr>
        <dsp:cNvPr id="0" name=""/>
        <dsp:cNvSpPr/>
      </dsp:nvSpPr>
      <dsp:spPr>
        <a:xfrm>
          <a:off x="3170539" y="1336824"/>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5A2DE-9F92-4459-A4AB-D1A5EB491DE0}">
      <dsp:nvSpPr>
        <dsp:cNvPr id="0" name=""/>
        <dsp:cNvSpPr/>
      </dsp:nvSpPr>
      <dsp:spPr>
        <a:xfrm>
          <a:off x="1531503" y="674906"/>
          <a:ext cx="578937" cy="5789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D3D502-54C3-4D36-B374-664E112FBC3B}">
      <dsp:nvSpPr>
        <dsp:cNvPr id="0" name=""/>
        <dsp:cNvSpPr/>
      </dsp:nvSpPr>
      <dsp:spPr>
        <a:xfrm>
          <a:off x="302226" y="1872663"/>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CE193E-F9E8-49AD-A0C6-ADB50DC08750}">
      <dsp:nvSpPr>
        <dsp:cNvPr id="0" name=""/>
        <dsp:cNvSpPr/>
      </dsp:nvSpPr>
      <dsp:spPr>
        <a:xfrm>
          <a:off x="491345" y="2156342"/>
          <a:ext cx="353795" cy="35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D8E060-A9B0-4115-9A1E-8BB2AA038AAA}">
      <dsp:nvSpPr>
        <dsp:cNvPr id="0" name=""/>
        <dsp:cNvSpPr/>
      </dsp:nvSpPr>
      <dsp:spPr>
        <a:xfrm>
          <a:off x="964144" y="2408502"/>
          <a:ext cx="514611" cy="5146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B3187-12D8-4576-A115-BEB2CD583547}">
      <dsp:nvSpPr>
        <dsp:cNvPr id="0" name=""/>
        <dsp:cNvSpPr/>
      </dsp:nvSpPr>
      <dsp:spPr>
        <a:xfrm>
          <a:off x="1626063" y="2818261"/>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34948D-6981-483A-A8D0-992E6704241E}">
      <dsp:nvSpPr>
        <dsp:cNvPr id="0" name=""/>
        <dsp:cNvSpPr/>
      </dsp:nvSpPr>
      <dsp:spPr>
        <a:xfrm>
          <a:off x="1752142" y="2408502"/>
          <a:ext cx="353795" cy="35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2FA8E-3897-476B-8E01-58AD118A6462}">
      <dsp:nvSpPr>
        <dsp:cNvPr id="0" name=""/>
        <dsp:cNvSpPr/>
      </dsp:nvSpPr>
      <dsp:spPr>
        <a:xfrm>
          <a:off x="2067342" y="2849781"/>
          <a:ext cx="225142" cy="225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4CF07-493C-41A3-8763-7DC7387E38A0}">
      <dsp:nvSpPr>
        <dsp:cNvPr id="0" name=""/>
        <dsp:cNvSpPr/>
      </dsp:nvSpPr>
      <dsp:spPr>
        <a:xfrm>
          <a:off x="2351021" y="2345462"/>
          <a:ext cx="514611" cy="5146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1E3C0-BBEB-4460-8748-DF807CFF8278}">
      <dsp:nvSpPr>
        <dsp:cNvPr id="0" name=""/>
        <dsp:cNvSpPr/>
      </dsp:nvSpPr>
      <dsp:spPr>
        <a:xfrm>
          <a:off x="3044460" y="2219382"/>
          <a:ext cx="353795" cy="35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F5208-A534-4033-B68E-80BB756C4094}">
      <dsp:nvSpPr>
        <dsp:cNvPr id="0" name=""/>
        <dsp:cNvSpPr/>
      </dsp:nvSpPr>
      <dsp:spPr>
        <a:xfrm>
          <a:off x="4304128" y="737421"/>
          <a:ext cx="1039045" cy="198365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A479E5-DB74-4345-8E77-F9E8C282D479}">
      <dsp:nvSpPr>
        <dsp:cNvPr id="0" name=""/>
        <dsp:cNvSpPr/>
      </dsp:nvSpPr>
      <dsp:spPr>
        <a:xfrm>
          <a:off x="5154257" y="737421"/>
          <a:ext cx="1039045" cy="198365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4B0ED5-9AFB-46BA-83F7-170937FAC2BF}">
      <dsp:nvSpPr>
        <dsp:cNvPr id="0" name=""/>
        <dsp:cNvSpPr/>
      </dsp:nvSpPr>
      <dsp:spPr>
        <a:xfrm>
          <a:off x="6803228" y="449140"/>
          <a:ext cx="3034910" cy="24086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vi-VN" sz="2600" b="1" i="0" kern="1200" dirty="0">
              <a:latin typeface="Arial" panose="020B0604020202020204" pitchFamily="34" charset="0"/>
              <a:cs typeface="Arial" panose="020B0604020202020204" pitchFamily="34" charset="0"/>
            </a:rPr>
            <a:t>06 Chương với 37 điều</a:t>
          </a:r>
          <a:endParaRPr lang="en-US" sz="2600" b="1" kern="1200" dirty="0">
            <a:latin typeface="Arial" panose="020B0604020202020204" pitchFamily="34" charset="0"/>
            <a:cs typeface="Arial" panose="020B0604020202020204" pitchFamily="34" charset="0"/>
          </a:endParaRPr>
        </a:p>
      </dsp:txBody>
      <dsp:txXfrm>
        <a:off x="7247680" y="801886"/>
        <a:ext cx="2146006" cy="1703205"/>
      </dsp:txXfrm>
    </dsp:sp>
    <dsp:sp modelId="{76EE3722-F25E-43B9-AC4A-030CFAC7613C}">
      <dsp:nvSpPr>
        <dsp:cNvPr id="0" name=""/>
        <dsp:cNvSpPr/>
      </dsp:nvSpPr>
      <dsp:spPr>
        <a:xfrm>
          <a:off x="5640572" y="2940098"/>
          <a:ext cx="4868799" cy="1050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err="1">
              <a:solidFill>
                <a:srgbClr val="0070C0"/>
              </a:solidFill>
              <a:latin typeface="Arial" panose="020B0604020202020204" pitchFamily="34" charset="0"/>
              <a:cs typeface="Arial" panose="020B0604020202020204" pitchFamily="34" charset="0"/>
            </a:rPr>
            <a:t>Tăng</a:t>
          </a:r>
          <a:r>
            <a:rPr lang="en-US" sz="2600" b="1" kern="1200" dirty="0">
              <a:solidFill>
                <a:srgbClr val="0070C0"/>
              </a:solidFill>
              <a:latin typeface="Arial" panose="020B0604020202020204" pitchFamily="34" charset="0"/>
              <a:cs typeface="Arial" panose="020B0604020202020204" pitchFamily="34" charset="0"/>
            </a:rPr>
            <a:t> 04 </a:t>
          </a:r>
          <a:r>
            <a:rPr lang="en-US" sz="2600" b="1" kern="1200" dirty="0" err="1">
              <a:solidFill>
                <a:srgbClr val="0070C0"/>
              </a:solidFill>
              <a:latin typeface="Arial" panose="020B0604020202020204" pitchFamily="34" charset="0"/>
              <a:cs typeface="Arial" panose="020B0604020202020204" pitchFamily="34" charset="0"/>
            </a:rPr>
            <a:t>điều</a:t>
          </a:r>
          <a:r>
            <a:rPr lang="en-US" sz="2600" b="1" kern="1200" dirty="0">
              <a:solidFill>
                <a:srgbClr val="0070C0"/>
              </a:solidFill>
              <a:latin typeface="Arial" panose="020B0604020202020204" pitchFamily="34" charset="0"/>
              <a:cs typeface="Arial" panose="020B0604020202020204" pitchFamily="34" charset="0"/>
            </a:rPr>
            <a:t> so </a:t>
          </a:r>
          <a:r>
            <a:rPr lang="en-US" sz="2600" b="1" kern="1200" dirty="0" err="1">
              <a:solidFill>
                <a:srgbClr val="0070C0"/>
              </a:solidFill>
              <a:latin typeface="Arial" panose="020B0604020202020204" pitchFamily="34" charset="0"/>
              <a:cs typeface="Arial" panose="020B0604020202020204" pitchFamily="34" charset="0"/>
            </a:rPr>
            <a:t>với</a:t>
          </a:r>
          <a:r>
            <a:rPr lang="en-US" sz="2600" b="1" kern="1200" dirty="0">
              <a:solidFill>
                <a:srgbClr val="0070C0"/>
              </a:solidFill>
              <a:latin typeface="Arial" panose="020B0604020202020204" pitchFamily="34" charset="0"/>
              <a:cs typeface="Arial" panose="020B0604020202020204" pitchFamily="34" charset="0"/>
            </a:rPr>
            <a:t/>
          </a:r>
          <a:br>
            <a:rPr lang="en-US" sz="2600" b="1" kern="1200" dirty="0">
              <a:solidFill>
                <a:srgbClr val="0070C0"/>
              </a:solidFill>
              <a:latin typeface="Arial" panose="020B0604020202020204" pitchFamily="34" charset="0"/>
              <a:cs typeface="Arial" panose="020B0604020202020204" pitchFamily="34" charset="0"/>
            </a:rPr>
          </a:br>
          <a:r>
            <a:rPr lang="en-US" sz="2600" b="1" kern="1200" dirty="0" err="1">
              <a:solidFill>
                <a:srgbClr val="0070C0"/>
              </a:solidFill>
              <a:latin typeface="Arial" panose="020B0604020202020204" pitchFamily="34" charset="0"/>
              <a:cs typeface="Arial" panose="020B0604020202020204" pitchFamily="34" charset="0"/>
            </a:rPr>
            <a:t>Luật</a:t>
          </a:r>
          <a:r>
            <a:rPr lang="en-US" sz="2600" b="1" kern="1200" dirty="0">
              <a:solidFill>
                <a:srgbClr val="0070C0"/>
              </a:solidFill>
              <a:latin typeface="Arial" panose="020B0604020202020204" pitchFamily="34" charset="0"/>
              <a:cs typeface="Arial" panose="020B0604020202020204" pitchFamily="34" charset="0"/>
            </a:rPr>
            <a:t> </a:t>
          </a:r>
          <a:r>
            <a:rPr lang="en-US" sz="2600" b="1" kern="1200" dirty="0" err="1">
              <a:solidFill>
                <a:srgbClr val="0070C0"/>
              </a:solidFill>
              <a:latin typeface="Arial" panose="020B0604020202020204" pitchFamily="34" charset="0"/>
              <a:cs typeface="Arial" panose="020B0604020202020204" pitchFamily="34" charset="0"/>
            </a:rPr>
            <a:t>Công</a:t>
          </a:r>
          <a:r>
            <a:rPr lang="en-US" sz="2600" b="1" kern="1200" dirty="0">
              <a:solidFill>
                <a:srgbClr val="0070C0"/>
              </a:solidFill>
              <a:latin typeface="Arial" panose="020B0604020202020204" pitchFamily="34" charset="0"/>
              <a:cs typeface="Arial" panose="020B0604020202020204" pitchFamily="34" charset="0"/>
            </a:rPr>
            <a:t> </a:t>
          </a:r>
          <a:r>
            <a:rPr lang="en-US" sz="2600" b="1" kern="1200" dirty="0" err="1">
              <a:solidFill>
                <a:srgbClr val="0070C0"/>
              </a:solidFill>
              <a:latin typeface="Arial" panose="020B0604020202020204" pitchFamily="34" charset="0"/>
              <a:cs typeface="Arial" panose="020B0604020202020204" pitchFamily="34" charset="0"/>
            </a:rPr>
            <a:t>đoàn</a:t>
          </a:r>
          <a:r>
            <a:rPr lang="en-US" sz="2600" b="1" kern="1200" dirty="0">
              <a:solidFill>
                <a:srgbClr val="0070C0"/>
              </a:solidFill>
              <a:latin typeface="Arial" panose="020B0604020202020204" pitchFamily="34" charset="0"/>
              <a:cs typeface="Arial" panose="020B0604020202020204" pitchFamily="34" charset="0"/>
            </a:rPr>
            <a:t> </a:t>
          </a:r>
          <a:r>
            <a:rPr lang="en-US" sz="2600" b="1" kern="1200" dirty="0" err="1">
              <a:solidFill>
                <a:srgbClr val="0070C0"/>
              </a:solidFill>
              <a:latin typeface="Arial" panose="020B0604020202020204" pitchFamily="34" charset="0"/>
              <a:cs typeface="Arial" panose="020B0604020202020204" pitchFamily="34" charset="0"/>
            </a:rPr>
            <a:t>hiện</a:t>
          </a:r>
          <a:r>
            <a:rPr lang="en-US" sz="2600" b="1" kern="1200" dirty="0">
              <a:solidFill>
                <a:srgbClr val="0070C0"/>
              </a:solidFill>
              <a:latin typeface="Arial" panose="020B0604020202020204" pitchFamily="34" charset="0"/>
              <a:cs typeface="Arial" panose="020B0604020202020204" pitchFamily="34" charset="0"/>
            </a:rPr>
            <a:t> </a:t>
          </a:r>
          <a:r>
            <a:rPr lang="en-US" sz="2600" b="1" kern="1200" dirty="0" err="1">
              <a:solidFill>
                <a:srgbClr val="0070C0"/>
              </a:solidFill>
              <a:latin typeface="Arial" panose="020B0604020202020204" pitchFamily="34" charset="0"/>
              <a:cs typeface="Arial" panose="020B0604020202020204" pitchFamily="34" charset="0"/>
            </a:rPr>
            <a:t>hành</a:t>
          </a:r>
          <a:endParaRPr lang="en-US" sz="2600" b="1" kern="1200" dirty="0">
            <a:solidFill>
              <a:srgbClr val="0070C0"/>
            </a:solidFill>
            <a:latin typeface="Arial" panose="020B0604020202020204" pitchFamily="34" charset="0"/>
            <a:cs typeface="Arial" panose="020B0604020202020204" pitchFamily="34" charset="0"/>
          </a:endParaRPr>
        </a:p>
      </dsp:txBody>
      <dsp:txXfrm>
        <a:off x="5640572" y="2940098"/>
        <a:ext cx="4868799" cy="10509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78535-85C0-4FD4-80FB-555650573B39}">
      <dsp:nvSpPr>
        <dsp:cNvPr id="0" name=""/>
        <dsp:cNvSpPr/>
      </dsp:nvSpPr>
      <dsp:spPr>
        <a:xfrm>
          <a:off x="7754749" y="1162762"/>
          <a:ext cx="3080128" cy="3080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71D88-974B-41A0-9735-F03CCBD895D7}">
      <dsp:nvSpPr>
        <dsp:cNvPr id="0" name=""/>
        <dsp:cNvSpPr/>
      </dsp:nvSpPr>
      <dsp:spPr>
        <a:xfrm>
          <a:off x="7857019" y="1265470"/>
          <a:ext cx="2875588" cy="2875282"/>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688975">
            <a:lnSpc>
              <a:spcPct val="90000"/>
            </a:lnSpc>
            <a:spcBef>
              <a:spcPct val="0"/>
            </a:spcBef>
            <a:spcAft>
              <a:spcPct val="35000"/>
            </a:spcAft>
          </a:pPr>
          <a:r>
            <a:rPr lang="vi-VN" sz="1550" b="1" kern="1200" dirty="0">
              <a:solidFill>
                <a:srgbClr val="002060"/>
              </a:solidFill>
              <a:latin typeface="Arial" panose="020B0604020202020204" pitchFamily="34" charset="0"/>
              <a:cs typeface="Arial" panose="020B0604020202020204" pitchFamily="34" charset="0"/>
            </a:rPr>
            <a:t>Việc gia nhập và hoạt động công đoàn của </a:t>
          </a:r>
          <a:r>
            <a:rPr lang="en-US" sz="1550" b="1" kern="1200" dirty="0">
              <a:solidFill>
                <a:srgbClr val="002060"/>
              </a:solidFill>
              <a:latin typeface="Arial" panose="020B0604020202020204" pitchFamily="34" charset="0"/>
              <a:cs typeface="Arial" panose="020B0604020202020204" pitchFamily="34" charset="0"/>
            </a:rPr>
            <a:t>NLĐ </a:t>
          </a:r>
          <a:r>
            <a:rPr lang="vi-VN" sz="1550" b="1" kern="1200" dirty="0">
              <a:solidFill>
                <a:srgbClr val="002060"/>
              </a:solidFill>
              <a:latin typeface="Arial" panose="020B0604020202020204" pitchFamily="34" charset="0"/>
              <a:cs typeface="Arial" panose="020B0604020202020204" pitchFamily="34" charset="0"/>
            </a:rPr>
            <a:t>là công dân nước ngoài sẽ được quy định cụ thể tại Điều lệ Công đoàn Việt Nam</a:t>
          </a:r>
          <a:endParaRPr lang="en-US" sz="1550" b="1" kern="1200" dirty="0">
            <a:solidFill>
              <a:srgbClr val="002060"/>
            </a:solidFill>
            <a:latin typeface="Arial" panose="020B0604020202020204" pitchFamily="34" charset="0"/>
            <a:cs typeface="Arial" panose="020B0604020202020204" pitchFamily="34" charset="0"/>
          </a:endParaRPr>
        </a:p>
      </dsp:txBody>
      <dsp:txXfrm>
        <a:off x="8268104" y="1676302"/>
        <a:ext cx="2053419" cy="2053618"/>
      </dsp:txXfrm>
    </dsp:sp>
    <dsp:sp modelId="{BA0EEAC4-C033-45B8-B70A-3215724AF00F}">
      <dsp:nvSpPr>
        <dsp:cNvPr id="0" name=""/>
        <dsp:cNvSpPr/>
      </dsp:nvSpPr>
      <dsp:spPr>
        <a:xfrm rot="2700000">
          <a:off x="4575057" y="1166486"/>
          <a:ext cx="3072709" cy="307270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8E4D4-E05D-4D2C-A89E-D1472258C961}">
      <dsp:nvSpPr>
        <dsp:cNvPr id="0" name=""/>
        <dsp:cNvSpPr/>
      </dsp:nvSpPr>
      <dsp:spPr>
        <a:xfrm>
          <a:off x="4673618" y="1265470"/>
          <a:ext cx="2875588" cy="2875282"/>
        </a:xfrm>
        <a:prstGeom prst="ellipse">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latin typeface="Arial" panose="020B0604020202020204" pitchFamily="34" charset="0"/>
              <a:cs typeface="Arial" panose="020B0604020202020204" pitchFamily="34" charset="0"/>
            </a:rPr>
            <a:t>NLĐ </a:t>
          </a:r>
          <a:r>
            <a:rPr lang="vi-VN" sz="1600" b="1" kern="1200" dirty="0">
              <a:solidFill>
                <a:srgbClr val="002060"/>
              </a:solidFill>
              <a:latin typeface="Arial" panose="020B0604020202020204" pitchFamily="34" charset="0"/>
              <a:cs typeface="Arial" panose="020B0604020202020204" pitchFamily="34" charset="0"/>
            </a:rPr>
            <a:t>là công dân nước ngoài không có quyền thành lập công đoàn và không làm cán bộ công đoàn</a:t>
          </a:r>
          <a:endParaRPr lang="en-US" sz="1600" b="1" kern="1200" dirty="0">
            <a:solidFill>
              <a:srgbClr val="002060"/>
            </a:solidFill>
            <a:latin typeface="Arial" panose="020B0604020202020204" pitchFamily="34" charset="0"/>
            <a:cs typeface="Arial" panose="020B0604020202020204" pitchFamily="34" charset="0"/>
          </a:endParaRPr>
        </a:p>
      </dsp:txBody>
      <dsp:txXfrm>
        <a:off x="5084703" y="1676302"/>
        <a:ext cx="2053419" cy="2053618"/>
      </dsp:txXfrm>
    </dsp:sp>
    <dsp:sp modelId="{9D70008E-6C2A-4A6B-9C4F-A8DE3628CC05}">
      <dsp:nvSpPr>
        <dsp:cNvPr id="0" name=""/>
        <dsp:cNvSpPr/>
      </dsp:nvSpPr>
      <dsp:spPr>
        <a:xfrm rot="2700000">
          <a:off x="1391656" y="1166486"/>
          <a:ext cx="3072709" cy="307270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DF643-A486-41F4-8491-AFC123346297}">
      <dsp:nvSpPr>
        <dsp:cNvPr id="0" name=""/>
        <dsp:cNvSpPr/>
      </dsp:nvSpPr>
      <dsp:spPr>
        <a:xfrm>
          <a:off x="1490217" y="1265470"/>
          <a:ext cx="2875588" cy="287528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solidFill>
                <a:srgbClr val="002060"/>
              </a:solidFill>
              <a:latin typeface="Arial" panose="020B0604020202020204" pitchFamily="34" charset="0"/>
              <a:cs typeface="Arial" panose="020B0604020202020204" pitchFamily="34" charset="0"/>
            </a:rPr>
            <a:t>NLĐ </a:t>
          </a:r>
          <a:r>
            <a:rPr lang="vi-VN" sz="1600" b="1" kern="1200" dirty="0">
              <a:solidFill>
                <a:srgbClr val="002060"/>
              </a:solidFill>
              <a:latin typeface="Arial" panose="020B0604020202020204" pitchFamily="34" charset="0"/>
              <a:cs typeface="Arial" panose="020B0604020202020204" pitchFamily="34" charset="0"/>
            </a:rPr>
            <a:t>là công dân nước ngoài </a:t>
          </a:r>
          <a:r>
            <a:rPr lang="vi-VN" sz="1600" b="1" kern="1200" dirty="0">
              <a:solidFill>
                <a:srgbClr val="FF0000"/>
              </a:solidFill>
              <a:latin typeface="Arial" panose="020B0604020202020204" pitchFamily="34" charset="0"/>
              <a:cs typeface="Arial" panose="020B0604020202020204" pitchFamily="34" charset="0"/>
            </a:rPr>
            <a:t>“làm việc theo </a:t>
          </a:r>
          <a:r>
            <a:rPr lang="en-US" sz="1600" b="1" kern="1200" dirty="0">
              <a:solidFill>
                <a:srgbClr val="FF0000"/>
              </a:solidFill>
              <a:latin typeface="Arial" panose="020B0604020202020204" pitchFamily="34" charset="0"/>
              <a:cs typeface="Arial" panose="020B0604020202020204" pitchFamily="34" charset="0"/>
            </a:rPr>
            <a:t>HĐLĐ </a:t>
          </a:r>
          <a:r>
            <a:rPr lang="vi-VN" sz="1600" b="1" kern="1200" dirty="0">
              <a:solidFill>
                <a:srgbClr val="FF0000"/>
              </a:solidFill>
              <a:latin typeface="Arial" panose="020B0604020202020204" pitchFamily="34" charset="0"/>
              <a:cs typeface="Arial" panose="020B0604020202020204" pitchFamily="34" charset="0"/>
            </a:rPr>
            <a:t>có thời hạn từ đủ 12 tháng trở lên” </a:t>
          </a:r>
          <a:r>
            <a:rPr lang="vi-VN" sz="1600" b="1" kern="1200" dirty="0">
              <a:solidFill>
                <a:srgbClr val="002060"/>
              </a:solidFill>
              <a:latin typeface="Arial" panose="020B0604020202020204" pitchFamily="34" charset="0"/>
              <a:cs typeface="Arial" panose="020B0604020202020204" pitchFamily="34" charset="0"/>
            </a:rPr>
            <a:t>thì được gia nhập và hoạt động công đoàn “tại công đoàn cơ sở”</a:t>
          </a:r>
          <a:endParaRPr lang="en-US" sz="1600" b="1" kern="1200" dirty="0">
            <a:solidFill>
              <a:srgbClr val="002060"/>
            </a:solidFill>
            <a:latin typeface="Arial" panose="020B0604020202020204" pitchFamily="34" charset="0"/>
            <a:cs typeface="Arial" panose="020B0604020202020204" pitchFamily="34" charset="0"/>
          </a:endParaRPr>
        </a:p>
      </dsp:txBody>
      <dsp:txXfrm>
        <a:off x="1901301" y="1676302"/>
        <a:ext cx="2053419" cy="20536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107CE-24E5-4AE0-BA7E-518CABACC1A4}">
      <dsp:nvSpPr>
        <dsp:cNvPr id="0" name=""/>
        <dsp:cNvSpPr/>
      </dsp:nvSpPr>
      <dsp:spPr>
        <a:xfrm>
          <a:off x="507081" y="348373"/>
          <a:ext cx="4104942" cy="2046452"/>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latin typeface="Arial" panose="020B0604020202020204" pitchFamily="34" charset="0"/>
              <a:cs typeface="Arial" panose="020B0604020202020204" pitchFamily="34" charset="0"/>
            </a:rPr>
            <a:t>Điều</a:t>
          </a:r>
          <a:r>
            <a:rPr lang="en-US" sz="2400" b="1" kern="1200" dirty="0">
              <a:latin typeface="Arial" panose="020B0604020202020204" pitchFamily="34" charset="0"/>
              <a:cs typeface="Arial" panose="020B0604020202020204" pitchFamily="34" charset="0"/>
            </a:rPr>
            <a:t> 10 </a:t>
          </a:r>
          <a:r>
            <a:rPr lang="vi-VN" sz="2400" b="1" kern="1200" dirty="0">
              <a:latin typeface="Arial" panose="020B0604020202020204" pitchFamily="34" charset="0"/>
              <a:cs typeface="Arial" panose="020B0604020202020204" pitchFamily="34" charset="0"/>
            </a:rPr>
            <a:t>Luật Công đoàn (sửa đổi) đã bổ sung và làm rõ hơn các hành vi bị nghiêm cấm theo hướng</a:t>
          </a:r>
          <a:r>
            <a:rPr lang="en-US" sz="2400" b="1" kern="1200" dirty="0">
              <a:latin typeface="Arial" panose="020B0604020202020204" pitchFamily="34" charset="0"/>
              <a:cs typeface="Arial" panose="020B0604020202020204" pitchFamily="34" charset="0"/>
            </a:rPr>
            <a:t> </a:t>
          </a:r>
        </a:p>
      </dsp:txBody>
      <dsp:txXfrm>
        <a:off x="567020" y="408312"/>
        <a:ext cx="3985064" cy="1926574"/>
      </dsp:txXfrm>
    </dsp:sp>
    <dsp:sp modelId="{B5DD9EDF-F3D4-4028-888D-03757C1B1004}">
      <dsp:nvSpPr>
        <dsp:cNvPr id="0" name=""/>
        <dsp:cNvSpPr/>
      </dsp:nvSpPr>
      <dsp:spPr>
        <a:xfrm rot="19457599">
          <a:off x="4493941" y="963155"/>
          <a:ext cx="1256290" cy="83671"/>
        </a:xfrm>
        <a:custGeom>
          <a:avLst/>
          <a:gdLst/>
          <a:ahLst/>
          <a:cxnLst/>
          <a:rect l="0" t="0" r="0" b="0"/>
          <a:pathLst>
            <a:path>
              <a:moveTo>
                <a:pt x="0" y="41835"/>
              </a:moveTo>
              <a:lnTo>
                <a:pt x="1256290"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Arial" panose="020B0604020202020204" pitchFamily="34" charset="0"/>
            <a:cs typeface="Arial" panose="020B0604020202020204" pitchFamily="34" charset="0"/>
          </a:endParaRPr>
        </a:p>
      </dsp:txBody>
      <dsp:txXfrm>
        <a:off x="5090679" y="973584"/>
        <a:ext cx="62814" cy="62814"/>
      </dsp:txXfrm>
    </dsp:sp>
    <dsp:sp modelId="{4C7F2489-2063-4671-B157-487C42AEB8CE}">
      <dsp:nvSpPr>
        <dsp:cNvPr id="0" name=""/>
        <dsp:cNvSpPr/>
      </dsp:nvSpPr>
      <dsp:spPr>
        <a:xfrm>
          <a:off x="5632150" y="803"/>
          <a:ext cx="4937085" cy="1275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100000"/>
            </a:lnSpc>
            <a:spcBef>
              <a:spcPct val="0"/>
            </a:spcBef>
            <a:spcAft>
              <a:spcPts val="0"/>
            </a:spcAft>
          </a:pPr>
          <a:r>
            <a:rPr lang="en-US" sz="2300" b="0" kern="1200" dirty="0">
              <a:latin typeface="Arial" panose="020B0604020202020204" pitchFamily="34" charset="0"/>
              <a:cs typeface="Arial" panose="020B0604020202020204" pitchFamily="34" charset="0"/>
            </a:rPr>
            <a:t>(1) </a:t>
          </a:r>
          <a:r>
            <a:rPr lang="en-US" sz="2300" b="0" kern="1200" dirty="0" err="1">
              <a:latin typeface="Arial" panose="020B0604020202020204" pitchFamily="34" charset="0"/>
              <a:cs typeface="Arial" panose="020B0604020202020204" pitchFamily="34" charset="0"/>
            </a:rPr>
            <a:t>Phân</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loại</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nhóm</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hành</a:t>
          </a:r>
          <a:r>
            <a:rPr lang="en-US" sz="2300" b="0" kern="1200" dirty="0">
              <a:latin typeface="Arial" panose="020B0604020202020204" pitchFamily="34" charset="0"/>
              <a:cs typeface="Arial" panose="020B0604020202020204" pitchFamily="34" charset="0"/>
            </a:rPr>
            <a:t> vi </a:t>
          </a:r>
          <a:r>
            <a:rPr lang="en-US" sz="2300" b="0" kern="1200" dirty="0" err="1">
              <a:latin typeface="Arial" panose="020B0604020202020204" pitchFamily="34" charset="0"/>
              <a:cs typeface="Arial" panose="020B0604020202020204" pitchFamily="34" charset="0"/>
            </a:rPr>
            <a:t>một</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cách</a:t>
          </a:r>
          <a:r>
            <a:rPr lang="en-US" sz="2300" b="0" kern="1200" dirty="0">
              <a:latin typeface="Arial" panose="020B0604020202020204" pitchFamily="34" charset="0"/>
              <a:cs typeface="Arial" panose="020B0604020202020204" pitchFamily="34" charset="0"/>
            </a:rPr>
            <a:t> </a:t>
          </a:r>
        </a:p>
        <a:p>
          <a:pPr lvl="0" algn="ctr" defTabSz="1022350">
            <a:lnSpc>
              <a:spcPct val="100000"/>
            </a:lnSpc>
            <a:spcBef>
              <a:spcPct val="0"/>
            </a:spcBef>
            <a:spcAft>
              <a:spcPts val="0"/>
            </a:spcAft>
          </a:pPr>
          <a:r>
            <a:rPr lang="en-US" sz="2300" b="0" kern="1200" dirty="0" err="1">
              <a:latin typeface="Arial" panose="020B0604020202020204" pitchFamily="34" charset="0"/>
              <a:cs typeface="Arial" panose="020B0604020202020204" pitchFamily="34" charset="0"/>
            </a:rPr>
            <a:t>rõ</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ràng</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theo</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các</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tiêu</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chí</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cụ</a:t>
          </a:r>
          <a:r>
            <a:rPr lang="en-US" sz="2300" b="0" kern="1200" dirty="0">
              <a:latin typeface="Arial" panose="020B0604020202020204" pitchFamily="34" charset="0"/>
              <a:cs typeface="Arial" panose="020B0604020202020204" pitchFamily="34" charset="0"/>
            </a:rPr>
            <a:t> </a:t>
          </a:r>
          <a:r>
            <a:rPr lang="en-US" sz="2300" b="0" kern="1200" dirty="0" err="1">
              <a:latin typeface="Arial" panose="020B0604020202020204" pitchFamily="34" charset="0"/>
              <a:cs typeface="Arial" panose="020B0604020202020204" pitchFamily="34" charset="0"/>
            </a:rPr>
            <a:t>thể</a:t>
          </a:r>
          <a:endParaRPr lang="en-US" sz="2300" b="0" kern="1200" dirty="0">
            <a:latin typeface="Arial" panose="020B0604020202020204" pitchFamily="34" charset="0"/>
            <a:cs typeface="Arial" panose="020B0604020202020204" pitchFamily="34" charset="0"/>
          </a:endParaRPr>
        </a:p>
      </dsp:txBody>
      <dsp:txXfrm>
        <a:off x="5669498" y="38151"/>
        <a:ext cx="4862389" cy="1200463"/>
      </dsp:txXfrm>
    </dsp:sp>
    <dsp:sp modelId="{9A226403-D545-4357-AC9F-CEEA985A6284}">
      <dsp:nvSpPr>
        <dsp:cNvPr id="0" name=""/>
        <dsp:cNvSpPr/>
      </dsp:nvSpPr>
      <dsp:spPr>
        <a:xfrm rot="2142401">
          <a:off x="4493941" y="1696372"/>
          <a:ext cx="1256290" cy="83671"/>
        </a:xfrm>
        <a:custGeom>
          <a:avLst/>
          <a:gdLst/>
          <a:ahLst/>
          <a:cxnLst/>
          <a:rect l="0" t="0" r="0" b="0"/>
          <a:pathLst>
            <a:path>
              <a:moveTo>
                <a:pt x="0" y="41835"/>
              </a:moveTo>
              <a:lnTo>
                <a:pt x="1256290"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Arial" panose="020B0604020202020204" pitchFamily="34" charset="0"/>
            <a:cs typeface="Arial" panose="020B0604020202020204" pitchFamily="34" charset="0"/>
          </a:endParaRPr>
        </a:p>
      </dsp:txBody>
      <dsp:txXfrm>
        <a:off x="5090679" y="1706801"/>
        <a:ext cx="62814" cy="62814"/>
      </dsp:txXfrm>
    </dsp:sp>
    <dsp:sp modelId="{F1A51AF8-96AD-4E5A-9563-3B03E49B111F}">
      <dsp:nvSpPr>
        <dsp:cNvPr id="0" name=""/>
        <dsp:cNvSpPr/>
      </dsp:nvSpPr>
      <dsp:spPr>
        <a:xfrm>
          <a:off x="5632150" y="1467236"/>
          <a:ext cx="4937085" cy="1275159"/>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0" kern="1200" dirty="0">
              <a:latin typeface="Arial" panose="020B0604020202020204" pitchFamily="34" charset="0"/>
              <a:cs typeface="Arial" panose="020B0604020202020204" pitchFamily="34" charset="0"/>
            </a:rPr>
            <a:t>(</a:t>
          </a:r>
          <a:r>
            <a:rPr lang="vi-VN" sz="2300" b="0" kern="1200" dirty="0">
              <a:latin typeface="Arial" panose="020B0604020202020204" pitchFamily="34" charset="0"/>
              <a:cs typeface="Arial" panose="020B0604020202020204" pitchFamily="34" charset="0"/>
            </a:rPr>
            <a:t>2) Quy định chi tiết hơn các hành vi</a:t>
          </a:r>
          <a:endParaRPr lang="en-US" sz="2300" b="0" kern="1200" dirty="0">
            <a:latin typeface="Arial" panose="020B0604020202020204" pitchFamily="34" charset="0"/>
            <a:cs typeface="Arial" panose="020B0604020202020204" pitchFamily="34" charset="0"/>
          </a:endParaRPr>
        </a:p>
      </dsp:txBody>
      <dsp:txXfrm>
        <a:off x="5669498" y="1504584"/>
        <a:ext cx="4862389" cy="12004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BA9EF-330F-45D8-93FC-18D0D6493744}">
      <dsp:nvSpPr>
        <dsp:cNvPr id="0" name=""/>
        <dsp:cNvSpPr/>
      </dsp:nvSpPr>
      <dsp:spPr>
        <a:xfrm>
          <a:off x="-5110763" y="-788834"/>
          <a:ext cx="6132519" cy="6132519"/>
        </a:xfrm>
        <a:prstGeom prst="blockArc">
          <a:avLst>
            <a:gd name="adj1" fmla="val 18900000"/>
            <a:gd name="adj2" fmla="val 2700000"/>
            <a:gd name="adj3" fmla="val 35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478900-DCA6-457F-A609-08331372898F}">
      <dsp:nvSpPr>
        <dsp:cNvPr id="0" name=""/>
        <dsp:cNvSpPr/>
      </dsp:nvSpPr>
      <dsp:spPr>
        <a:xfrm>
          <a:off x="837295" y="527570"/>
          <a:ext cx="5390621" cy="1547500"/>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851" tIns="50800" rIns="50800" bIns="50800" numCol="1" spcCol="1270" anchor="ctr" anchorCtr="0">
          <a:noAutofit/>
        </a:bodyPr>
        <a:lstStyle/>
        <a:p>
          <a:pPr lvl="0" algn="just" defTabSz="889000">
            <a:lnSpc>
              <a:spcPct val="100000"/>
            </a:lnSpc>
            <a:spcBef>
              <a:spcPct val="0"/>
            </a:spcBef>
            <a:spcAft>
              <a:spcPts val="0"/>
            </a:spcAft>
          </a:pPr>
          <a:r>
            <a:rPr lang="vi-VN" sz="2000" b="1" kern="1200" dirty="0">
              <a:latin typeface="Arial" panose="020B0604020202020204" pitchFamily="34" charset="0"/>
              <a:cs typeface="Arial" panose="020B0604020202020204" pitchFamily="34" charset="0"/>
            </a:rPr>
            <a:t>Điều 16. </a:t>
          </a:r>
          <a:endParaRPr lang="en-US" sz="2000" b="1" kern="1200" dirty="0">
            <a:latin typeface="Arial" panose="020B0604020202020204" pitchFamily="34" charset="0"/>
            <a:cs typeface="Arial" panose="020B0604020202020204" pitchFamily="34" charset="0"/>
          </a:endParaRPr>
        </a:p>
        <a:p>
          <a:pPr lvl="0" algn="just" defTabSz="889000">
            <a:lnSpc>
              <a:spcPct val="100000"/>
            </a:lnSpc>
            <a:spcBef>
              <a:spcPct val="0"/>
            </a:spcBef>
            <a:spcAft>
              <a:spcPts val="0"/>
            </a:spcAft>
          </a:pPr>
          <a:r>
            <a:rPr lang="vi-VN" sz="1800" b="1" kern="1200" dirty="0">
              <a:latin typeface="Arial" panose="020B0604020202020204" pitchFamily="34" charset="0"/>
              <a:cs typeface="Arial" panose="020B0604020202020204" pitchFamily="34" charset="0"/>
            </a:rPr>
            <a:t>Giám sát của Công đoàn </a:t>
          </a:r>
          <a:r>
            <a:rPr lang="vi-VN" sz="1800" b="1" i="1" kern="1200" dirty="0">
              <a:latin typeface="Arial" panose="020B0604020202020204" pitchFamily="34" charset="0"/>
              <a:cs typeface="Arial" panose="020B0604020202020204" pitchFamily="34" charset="0"/>
            </a:rPr>
            <a:t>(bao gồm tham gia với cơ quan nhà nước có thẩm quyền giám sát và hoạt động chủ trì giám sát)</a:t>
          </a:r>
          <a:endParaRPr lang="en-US" sz="1800" b="1" i="1" kern="1200" dirty="0">
            <a:latin typeface="Arial" panose="020B0604020202020204" pitchFamily="34" charset="0"/>
            <a:cs typeface="Arial" panose="020B0604020202020204" pitchFamily="34" charset="0"/>
          </a:endParaRPr>
        </a:p>
      </dsp:txBody>
      <dsp:txXfrm>
        <a:off x="837295" y="527570"/>
        <a:ext cx="5390621" cy="1547500"/>
      </dsp:txXfrm>
    </dsp:sp>
    <dsp:sp modelId="{3D481FF8-9EC7-4292-84FE-F44C74AAA712}">
      <dsp:nvSpPr>
        <dsp:cNvPr id="0" name=""/>
        <dsp:cNvSpPr/>
      </dsp:nvSpPr>
      <dsp:spPr>
        <a:xfrm>
          <a:off x="24026" y="488052"/>
          <a:ext cx="1626537" cy="16265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D27A74-7B58-4C0E-815B-E52F7ECA6399}">
      <dsp:nvSpPr>
        <dsp:cNvPr id="0" name=""/>
        <dsp:cNvSpPr/>
      </dsp:nvSpPr>
      <dsp:spPr>
        <a:xfrm>
          <a:off x="837295" y="2271186"/>
          <a:ext cx="5390621" cy="196468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851" tIns="50800" rIns="50800" bIns="50800" numCol="1" spcCol="1270" anchor="ctr" anchorCtr="0">
          <a:noAutofit/>
        </a:bodyPr>
        <a:lstStyle/>
        <a:p>
          <a:pPr lvl="0" algn="just" defTabSz="889000">
            <a:lnSpc>
              <a:spcPct val="100000"/>
            </a:lnSpc>
            <a:spcBef>
              <a:spcPct val="0"/>
            </a:spcBef>
            <a:spcAft>
              <a:spcPts val="0"/>
            </a:spcAft>
          </a:pPr>
          <a:r>
            <a:rPr lang="en-US" sz="2000" b="1" kern="1200" dirty="0" err="1">
              <a:latin typeface="Arial" panose="020B0604020202020204" pitchFamily="34" charset="0"/>
              <a:cs typeface="Arial" panose="020B0604020202020204" pitchFamily="34" charset="0"/>
            </a:rPr>
            <a:t>Điều</a:t>
          </a:r>
          <a:r>
            <a:rPr lang="en-US" sz="2000" b="1" kern="1200" dirty="0">
              <a:latin typeface="Arial" panose="020B0604020202020204" pitchFamily="34" charset="0"/>
              <a:cs typeface="Arial" panose="020B0604020202020204" pitchFamily="34" charset="0"/>
            </a:rPr>
            <a:t> 17. </a:t>
          </a:r>
        </a:p>
        <a:p>
          <a:pPr lvl="0" algn="just" defTabSz="889000">
            <a:lnSpc>
              <a:spcPct val="100000"/>
            </a:lnSpc>
            <a:spcBef>
              <a:spcPct val="0"/>
            </a:spcBef>
            <a:spcAft>
              <a:spcPts val="0"/>
            </a:spcAft>
          </a:pPr>
          <a:r>
            <a:rPr lang="en-US" sz="1800" b="1" kern="1200" dirty="0" err="1">
              <a:latin typeface="Arial" panose="020B0604020202020204" pitchFamily="34" charset="0"/>
              <a:cs typeface="Arial" panose="020B0604020202020204" pitchFamily="34" charset="0"/>
            </a:rPr>
            <a:t>Phản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biện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xã</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hội</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của</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Công</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đoàn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để</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phù</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hợp</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thống</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nhất</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với</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các</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quy</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định</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của</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Đảng</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các</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Luật</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có</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liên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quan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và</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phù</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hợp</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với</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thực</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tiễn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hoạt</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động</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công</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đoàn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trong</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tình</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hình</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mới</a:t>
          </a:r>
          <a:endParaRPr lang="en-US" sz="1800" b="1" kern="1200" dirty="0">
            <a:latin typeface="Arial" panose="020B0604020202020204" pitchFamily="34" charset="0"/>
            <a:cs typeface="Arial" panose="020B0604020202020204" pitchFamily="34" charset="0"/>
          </a:endParaRPr>
        </a:p>
      </dsp:txBody>
      <dsp:txXfrm>
        <a:off x="837295" y="2271186"/>
        <a:ext cx="5390621" cy="1964687"/>
      </dsp:txXfrm>
    </dsp:sp>
    <dsp:sp modelId="{3045D93D-EA13-4F55-96EA-394F4872522A}">
      <dsp:nvSpPr>
        <dsp:cNvPr id="0" name=""/>
        <dsp:cNvSpPr/>
      </dsp:nvSpPr>
      <dsp:spPr>
        <a:xfrm>
          <a:off x="24026" y="2292449"/>
          <a:ext cx="1626537" cy="19221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78535-85C0-4FD4-80FB-555650573B39}">
      <dsp:nvSpPr>
        <dsp:cNvPr id="0" name=""/>
        <dsp:cNvSpPr/>
      </dsp:nvSpPr>
      <dsp:spPr>
        <a:xfrm>
          <a:off x="7744418" y="1170881"/>
          <a:ext cx="3063890" cy="30644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71D88-974B-41A0-9735-F03CCBD895D7}">
      <dsp:nvSpPr>
        <dsp:cNvPr id="0" name=""/>
        <dsp:cNvSpPr/>
      </dsp:nvSpPr>
      <dsp:spPr>
        <a:xfrm>
          <a:off x="7846148" y="1273048"/>
          <a:ext cx="2860428" cy="2860124"/>
        </a:xfrm>
        <a:prstGeom prst="ellipse">
          <a:avLst/>
        </a:prstGeom>
        <a:solidFill>
          <a:schemeClr val="accent5">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vi-VN" sz="1400" b="1" i="0" kern="1200" dirty="0">
              <a:solidFill>
                <a:srgbClr val="002060"/>
              </a:solidFill>
              <a:latin typeface="Arial" panose="020B0604020202020204" pitchFamily="34" charset="0"/>
              <a:cs typeface="Arial" panose="020B0604020202020204" pitchFamily="34" charset="0"/>
            </a:rPr>
            <a:t>Hỗ trợ cho cán bộ </a:t>
          </a:r>
          <a:r>
            <a:rPr lang="en-US" sz="1400" b="1" i="0" kern="1200" dirty="0">
              <a:solidFill>
                <a:srgbClr val="002060"/>
              </a:solidFill>
              <a:latin typeface="Arial" panose="020B0604020202020204" pitchFamily="34" charset="0"/>
              <a:cs typeface="Arial" panose="020B0604020202020204" pitchFamily="34" charset="0"/>
            </a:rPr>
            <a:t/>
          </a:r>
          <a:br>
            <a:rPr lang="en-US" sz="1400" b="1" i="0" kern="1200" dirty="0">
              <a:solidFill>
                <a:srgbClr val="002060"/>
              </a:solidFill>
              <a:latin typeface="Arial" panose="020B0604020202020204" pitchFamily="34" charset="0"/>
              <a:cs typeface="Arial" panose="020B0604020202020204" pitchFamily="34" charset="0"/>
            </a:rPr>
          </a:br>
          <a:r>
            <a:rPr lang="vi-VN" sz="1400" b="1" i="0" kern="1200" dirty="0">
              <a:solidFill>
                <a:srgbClr val="002060"/>
              </a:solidFill>
              <a:latin typeface="Arial" panose="020B0604020202020204" pitchFamily="34" charset="0"/>
              <a:cs typeface="Arial" panose="020B0604020202020204" pitchFamily="34" charset="0"/>
            </a:rPr>
            <a:t>công đoàn không chuyên trách trong thời gian gián đoạn việc làm, không thể trở lại làm công việc cũ do bị </a:t>
          </a:r>
          <a:r>
            <a:rPr lang="en-US" sz="1400" b="1" i="0" kern="1200" dirty="0">
              <a:solidFill>
                <a:srgbClr val="002060"/>
              </a:solidFill>
              <a:latin typeface="Arial" panose="020B0604020202020204" pitchFamily="34" charset="0"/>
              <a:cs typeface="Arial" panose="020B0604020202020204" pitchFamily="34" charset="0"/>
            </a:rPr>
            <a:t>NSDLĐ </a:t>
          </a:r>
          <a:r>
            <a:rPr lang="vi-VN" sz="1400" b="1" i="0" kern="1200" dirty="0">
              <a:solidFill>
                <a:srgbClr val="002060"/>
              </a:solidFill>
              <a:latin typeface="Arial" panose="020B0604020202020204" pitchFamily="34" charset="0"/>
              <a:cs typeface="Arial" panose="020B0604020202020204" pitchFamily="34" charset="0"/>
            </a:rPr>
            <a:t>chấm dứt </a:t>
          </a:r>
          <a:r>
            <a:rPr lang="en-US" sz="1400" b="1" i="0" kern="1200" dirty="0">
              <a:solidFill>
                <a:srgbClr val="002060"/>
              </a:solidFill>
              <a:latin typeface="Arial" panose="020B0604020202020204" pitchFamily="34" charset="0"/>
              <a:cs typeface="Arial" panose="020B0604020202020204" pitchFamily="34" charset="0"/>
            </a:rPr>
            <a:t>HĐLĐ</a:t>
          </a:r>
          <a:r>
            <a:rPr lang="vi-VN" sz="1400" b="1" i="0" kern="1200" dirty="0">
              <a:solidFill>
                <a:srgbClr val="002060"/>
              </a:solidFill>
              <a:latin typeface="Arial" panose="020B0604020202020204" pitchFamily="34" charset="0"/>
              <a:cs typeface="Arial" panose="020B0604020202020204" pitchFamily="34" charset="0"/>
            </a:rPr>
            <a:t>, </a:t>
          </a:r>
          <a:r>
            <a:rPr lang="en-US" sz="1400" b="1" i="0" kern="1200" dirty="0">
              <a:solidFill>
                <a:srgbClr val="002060"/>
              </a:solidFill>
              <a:latin typeface="Arial" panose="020B0604020202020204" pitchFamily="34" charset="0"/>
              <a:cs typeface="Arial" panose="020B0604020202020204" pitchFamily="34" charset="0"/>
            </a:rPr>
            <a:t>HĐLV</a:t>
          </a:r>
          <a:r>
            <a:rPr lang="vi-VN" sz="1400" b="1" i="0" kern="1200" dirty="0">
              <a:solidFill>
                <a:srgbClr val="002060"/>
              </a:solidFill>
              <a:latin typeface="Arial" panose="020B0604020202020204" pitchFamily="34" charset="0"/>
              <a:cs typeface="Arial" panose="020B0604020202020204" pitchFamily="34" charset="0"/>
            </a:rPr>
            <a:t>, buộc thôi việc hoặc sa thải trái pháp luật</a:t>
          </a:r>
          <a:r>
            <a:rPr lang="it-IT" sz="1400" b="1" i="0" kern="1200" dirty="0">
              <a:solidFill>
                <a:srgbClr val="002060"/>
              </a:solidFill>
              <a:latin typeface="Arial" panose="020B0604020202020204" pitchFamily="34" charset="0"/>
              <a:cs typeface="Arial" panose="020B0604020202020204" pitchFamily="34" charset="0"/>
            </a:rPr>
            <a:t> </a:t>
          </a:r>
          <a:r>
            <a:rPr lang="it-IT" sz="1400" b="1" i="0" kern="1200" dirty="0">
              <a:solidFill>
                <a:srgbClr val="C00000"/>
              </a:solidFill>
              <a:latin typeface="Arial" panose="020B0604020202020204" pitchFamily="34" charset="0"/>
              <a:cs typeface="Arial" panose="020B0604020202020204" pitchFamily="34" charset="0"/>
            </a:rPr>
            <a:t>(</a:t>
          </a:r>
          <a:r>
            <a:rPr lang="pt-BR" sz="1400" b="1" i="0" kern="1200" dirty="0">
              <a:solidFill>
                <a:srgbClr val="C00000"/>
              </a:solidFill>
              <a:latin typeface="Arial" panose="020B0604020202020204" pitchFamily="34" charset="0"/>
              <a:cs typeface="Arial" panose="020B0604020202020204" pitchFamily="34" charset="0"/>
            </a:rPr>
            <a:t>điểm o khoản 2 Điều 31)</a:t>
          </a:r>
          <a:endParaRPr lang="en-US" sz="1400" b="1" i="0" kern="1200" dirty="0">
            <a:solidFill>
              <a:srgbClr val="C00000"/>
            </a:solidFill>
            <a:latin typeface="Arial" panose="020B0604020202020204" pitchFamily="34" charset="0"/>
            <a:cs typeface="Arial" panose="020B0604020202020204" pitchFamily="34" charset="0"/>
          </a:endParaRPr>
        </a:p>
      </dsp:txBody>
      <dsp:txXfrm>
        <a:off x="8255066" y="1681714"/>
        <a:ext cx="2042593" cy="2042792"/>
      </dsp:txXfrm>
    </dsp:sp>
    <dsp:sp modelId="{BA0EEAC4-C033-45B8-B70A-3215724AF00F}">
      <dsp:nvSpPr>
        <dsp:cNvPr id="0" name=""/>
        <dsp:cNvSpPr/>
      </dsp:nvSpPr>
      <dsp:spPr>
        <a:xfrm rot="2700000">
          <a:off x="4581489" y="1174586"/>
          <a:ext cx="3056510" cy="305651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8E4D4-E05D-4D2C-A89E-D1472258C961}">
      <dsp:nvSpPr>
        <dsp:cNvPr id="0" name=""/>
        <dsp:cNvSpPr/>
      </dsp:nvSpPr>
      <dsp:spPr>
        <a:xfrm>
          <a:off x="4679530" y="1273048"/>
          <a:ext cx="2860428" cy="2860124"/>
        </a:xfrm>
        <a:prstGeom prst="ellipse">
          <a:avLst/>
        </a:prstGeom>
        <a:solidFill>
          <a:schemeClr val="accent4">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a:solidFill>
                <a:srgbClr val="002060"/>
              </a:solidFill>
              <a:latin typeface="Arial" panose="020B0604020202020204" pitchFamily="34" charset="0"/>
              <a:cs typeface="Arial" panose="020B0604020202020204" pitchFamily="34" charset="0"/>
            </a:rPr>
            <a:t>Q</a:t>
          </a:r>
          <a:r>
            <a:rPr lang="vi-VN" sz="1300" b="1" kern="1200" dirty="0">
              <a:solidFill>
                <a:srgbClr val="002060"/>
              </a:solidFill>
              <a:latin typeface="Arial" panose="020B0604020202020204" pitchFamily="34" charset="0"/>
              <a:cs typeface="Arial" panose="020B0604020202020204" pitchFamily="34" charset="0"/>
            </a:rPr>
            <a:t>uy định rõ hơn công đoàn là </a:t>
          </a:r>
          <a:r>
            <a:rPr lang="vi-VN" sz="1300" b="1" kern="1200" dirty="0">
              <a:solidFill>
                <a:srgbClr val="C00000"/>
              </a:solidFill>
              <a:latin typeface="Arial" panose="020B0604020202020204" pitchFamily="34" charset="0"/>
              <a:cs typeface="Arial" panose="020B0604020202020204" pitchFamily="34" charset="0"/>
            </a:rPr>
            <a:t>“đại diện theo pháp luật” </a:t>
          </a:r>
          <a:r>
            <a:rPr lang="vi-VN" sz="1300" b="1" kern="1200" dirty="0">
              <a:solidFill>
                <a:srgbClr val="002060"/>
              </a:solidFill>
              <a:latin typeface="Arial" panose="020B0604020202020204" pitchFamily="34" charset="0"/>
              <a:cs typeface="Arial" panose="020B0604020202020204" pitchFamily="34" charset="0"/>
            </a:rPr>
            <a:t>cho cán bộ công đoàn để khởi kiện vụ việc lao động tại Tòa án trong trường hợp </a:t>
          </a:r>
          <a:r>
            <a:rPr lang="en-US" sz="1300" b="1" kern="1200" dirty="0">
              <a:solidFill>
                <a:srgbClr val="002060"/>
              </a:solidFill>
              <a:latin typeface="Arial" panose="020B0604020202020204" pitchFamily="34" charset="0"/>
              <a:cs typeface="Arial" panose="020B0604020202020204" pitchFamily="34" charset="0"/>
            </a:rPr>
            <a:t>NLĐ</a:t>
          </a:r>
          <a:r>
            <a:rPr lang="vi-VN" sz="1300" b="1" kern="1200" dirty="0">
              <a:solidFill>
                <a:srgbClr val="002060"/>
              </a:solidFill>
              <a:latin typeface="Arial" panose="020B0604020202020204" pitchFamily="34" charset="0"/>
              <a:cs typeface="Arial" panose="020B0604020202020204" pitchFamily="34" charset="0"/>
            </a:rPr>
            <a:t> là cán bộ công đoàn không chuyên trách bị </a:t>
          </a:r>
          <a:r>
            <a:rPr lang="en-US" sz="1300" b="1" kern="1200" dirty="0">
              <a:solidFill>
                <a:srgbClr val="002060"/>
              </a:solidFill>
              <a:latin typeface="Arial" panose="020B0604020202020204" pitchFamily="34" charset="0"/>
              <a:cs typeface="Arial" panose="020B0604020202020204" pitchFamily="34" charset="0"/>
            </a:rPr>
            <a:t>NSDLĐ</a:t>
          </a:r>
          <a:r>
            <a:rPr lang="vi-VN" sz="1300" b="1" kern="1200" dirty="0">
              <a:solidFill>
                <a:srgbClr val="002060"/>
              </a:solidFill>
              <a:latin typeface="Arial" panose="020B0604020202020204" pitchFamily="34" charset="0"/>
              <a:cs typeface="Arial" panose="020B0604020202020204" pitchFamily="34" charset="0"/>
            </a:rPr>
            <a:t> chấm dứt </a:t>
          </a:r>
          <a:r>
            <a:rPr lang="en-US" sz="1300" b="1" kern="1200" dirty="0">
              <a:solidFill>
                <a:srgbClr val="002060"/>
              </a:solidFill>
              <a:latin typeface="Arial" panose="020B0604020202020204" pitchFamily="34" charset="0"/>
              <a:cs typeface="Arial" panose="020B0604020202020204" pitchFamily="34" charset="0"/>
            </a:rPr>
            <a:t>HĐLĐ</a:t>
          </a:r>
          <a:r>
            <a:rPr lang="vi-VN" sz="1300" b="1" kern="1200" dirty="0">
              <a:solidFill>
                <a:srgbClr val="002060"/>
              </a:solidFill>
              <a:latin typeface="Arial" panose="020B0604020202020204" pitchFamily="34" charset="0"/>
              <a:cs typeface="Arial" panose="020B0604020202020204" pitchFamily="34" charset="0"/>
            </a:rPr>
            <a:t>, </a:t>
          </a:r>
          <a:r>
            <a:rPr lang="en-US" sz="1300" b="1" kern="1200" dirty="0">
              <a:solidFill>
                <a:srgbClr val="002060"/>
              </a:solidFill>
              <a:latin typeface="Arial" panose="020B0604020202020204" pitchFamily="34" charset="0"/>
              <a:cs typeface="Arial" panose="020B0604020202020204" pitchFamily="34" charset="0"/>
            </a:rPr>
            <a:t>HĐLV</a:t>
          </a:r>
          <a:r>
            <a:rPr lang="vi-VN" sz="1300" b="1" kern="1200" dirty="0">
              <a:solidFill>
                <a:srgbClr val="002060"/>
              </a:solidFill>
              <a:latin typeface="Arial" panose="020B0604020202020204" pitchFamily="34" charset="0"/>
              <a:cs typeface="Arial" panose="020B0604020202020204" pitchFamily="34" charset="0"/>
            </a:rPr>
            <a:t>, buộc thôi việc hoặc sa thải trái pháp luật, trừ trường hợp cán bộ công đoàn từ chối</a:t>
          </a:r>
          <a:r>
            <a:rPr lang="en-US" sz="1300" b="1" kern="1200" dirty="0">
              <a:solidFill>
                <a:srgbClr val="002060"/>
              </a:solidFill>
              <a:latin typeface="Arial" panose="020B0604020202020204" pitchFamily="34" charset="0"/>
              <a:cs typeface="Arial" panose="020B0604020202020204" pitchFamily="34" charset="0"/>
            </a:rPr>
            <a:t>.</a:t>
          </a:r>
        </a:p>
      </dsp:txBody>
      <dsp:txXfrm>
        <a:off x="5088448" y="1681714"/>
        <a:ext cx="2042593" cy="2042792"/>
      </dsp:txXfrm>
    </dsp:sp>
    <dsp:sp modelId="{9D70008E-6C2A-4A6B-9C4F-A8DE3628CC05}">
      <dsp:nvSpPr>
        <dsp:cNvPr id="0" name=""/>
        <dsp:cNvSpPr/>
      </dsp:nvSpPr>
      <dsp:spPr>
        <a:xfrm rot="2700000">
          <a:off x="1414871" y="1174586"/>
          <a:ext cx="3056510" cy="305651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DF643-A486-41F4-8491-AFC123346297}">
      <dsp:nvSpPr>
        <dsp:cNvPr id="0" name=""/>
        <dsp:cNvSpPr/>
      </dsp:nvSpPr>
      <dsp:spPr>
        <a:xfrm>
          <a:off x="1512912" y="1273048"/>
          <a:ext cx="2860428" cy="286012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002060"/>
              </a:solidFill>
              <a:latin typeface="Arial" panose="020B0604020202020204" pitchFamily="34" charset="0"/>
              <a:cs typeface="Arial" panose="020B0604020202020204" pitchFamily="34" charset="0"/>
            </a:rPr>
            <a:t>NSDLĐ </a:t>
          </a:r>
          <a:r>
            <a:rPr lang="vi-VN" sz="1400" b="1" kern="1200" dirty="0">
              <a:solidFill>
                <a:srgbClr val="002060"/>
              </a:solidFill>
              <a:latin typeface="Arial" panose="020B0604020202020204" pitchFamily="34" charset="0"/>
              <a:cs typeface="Arial" panose="020B0604020202020204" pitchFamily="34" charset="0"/>
            </a:rPr>
            <a:t>không được đơn phương chấm dứt </a:t>
          </a:r>
          <a:r>
            <a:rPr lang="en-US" sz="1400" b="1" kern="1200" dirty="0">
              <a:solidFill>
                <a:srgbClr val="002060"/>
              </a:solidFill>
              <a:latin typeface="Arial" panose="020B0604020202020204" pitchFamily="34" charset="0"/>
              <a:cs typeface="Arial" panose="020B0604020202020204" pitchFamily="34" charset="0"/>
            </a:rPr>
            <a:t>HĐLĐ</a:t>
          </a:r>
          <a:r>
            <a:rPr lang="vi-VN" sz="1400" b="1" kern="1200" dirty="0">
              <a:solidFill>
                <a:srgbClr val="002060"/>
              </a:solidFill>
              <a:latin typeface="Arial" panose="020B0604020202020204" pitchFamily="34" charset="0"/>
              <a:cs typeface="Arial" panose="020B0604020202020204" pitchFamily="34" charset="0"/>
            </a:rPr>
            <a:t>, </a:t>
          </a:r>
          <a:r>
            <a:rPr lang="en-US" sz="1400" b="1" kern="1200" dirty="0">
              <a:solidFill>
                <a:srgbClr val="002060"/>
              </a:solidFill>
              <a:latin typeface="Arial" panose="020B0604020202020204" pitchFamily="34" charset="0"/>
              <a:cs typeface="Arial" panose="020B0604020202020204" pitchFamily="34" charset="0"/>
            </a:rPr>
            <a:t>HĐLV</a:t>
          </a:r>
          <a:r>
            <a:rPr lang="vi-VN" sz="1400" b="1" kern="1200" dirty="0">
              <a:solidFill>
                <a:srgbClr val="002060"/>
              </a:solidFill>
              <a:latin typeface="Arial" panose="020B0604020202020204" pitchFamily="34" charset="0"/>
              <a:cs typeface="Arial" panose="020B0604020202020204" pitchFamily="34" charset="0"/>
            </a:rPr>
            <a:t>, sa thải, buộc thôi việc hoặc chuyển làm công việc khác đối với </a:t>
          </a:r>
          <a:r>
            <a:rPr lang="vi-VN" sz="1400" b="1" kern="1200" dirty="0">
              <a:solidFill>
                <a:srgbClr val="C00000"/>
              </a:solidFill>
              <a:latin typeface="Arial" panose="020B0604020202020204" pitchFamily="34" charset="0"/>
              <a:cs typeface="Arial" panose="020B0604020202020204" pitchFamily="34" charset="0"/>
            </a:rPr>
            <a:t>cán bộ công đoàn không</a:t>
          </a:r>
          <a:r>
            <a:rPr lang="en-US" sz="1400" b="1" kern="1200" dirty="0">
              <a:solidFill>
                <a:srgbClr val="C00000"/>
              </a:solidFill>
              <a:latin typeface="Arial" panose="020B0604020202020204" pitchFamily="34" charset="0"/>
              <a:cs typeface="Arial" panose="020B0604020202020204" pitchFamily="34" charset="0"/>
            </a:rPr>
            <a:t> </a:t>
          </a:r>
          <a:r>
            <a:rPr lang="vi-VN" sz="1400" b="1" kern="1200" dirty="0">
              <a:solidFill>
                <a:srgbClr val="C00000"/>
              </a:solidFill>
              <a:latin typeface="Arial" panose="020B0604020202020204" pitchFamily="34" charset="0"/>
              <a:cs typeface="Arial" panose="020B0604020202020204" pitchFamily="34" charset="0"/>
            </a:rPr>
            <a:t>chuyên trách nếu không có ý kiến thỏa thuận bằng văn bản của “công đoàn cấp trên trực tiếp”.</a:t>
          </a:r>
          <a:endParaRPr lang="en-US" sz="1400" b="1" kern="1200" dirty="0">
            <a:solidFill>
              <a:srgbClr val="C00000"/>
            </a:solidFill>
            <a:latin typeface="Arial" panose="020B0604020202020204" pitchFamily="34" charset="0"/>
            <a:cs typeface="Arial" panose="020B0604020202020204" pitchFamily="34" charset="0"/>
          </a:endParaRPr>
        </a:p>
      </dsp:txBody>
      <dsp:txXfrm>
        <a:off x="1921830" y="1681714"/>
        <a:ext cx="2042593" cy="204279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3948E9-1C7B-4BA0-8F84-FD42C490DBF0}" type="datetimeFigureOut">
              <a:rPr lang="en-US" smtClean="0"/>
              <a:t>2/18/2025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64A203-E141-42F8-A162-7FEA06CFC128}" type="slidenum">
              <a:rPr lang="en-US" smtClean="0"/>
              <a:t>‹#›</a:t>
            </a:fld>
            <a:endParaRPr lang="en-US"/>
          </a:p>
        </p:txBody>
      </p:sp>
    </p:spTree>
    <p:extLst>
      <p:ext uri="{BB962C8B-B14F-4D97-AF65-F5344CB8AC3E}">
        <p14:creationId xmlns:p14="http://schemas.microsoft.com/office/powerpoint/2010/main" val="226533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69D9-0B5F-454B-BEE7-A760DA44F1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D63738-4BDE-436A-A8C1-5BA856B12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154162-7A3C-4021-AC88-F6C811CC391D}"/>
              </a:ext>
            </a:extLst>
          </p:cNvPr>
          <p:cNvSpPr>
            <a:spLocks noGrp="1"/>
          </p:cNvSpPr>
          <p:nvPr>
            <p:ph type="dt" sz="half" idx="10"/>
          </p:nvPr>
        </p:nvSpPr>
        <p:spPr/>
        <p:txBody>
          <a:bodyPr/>
          <a:lstStyle/>
          <a:p>
            <a:fld id="{C44B9472-8C29-4FFE-960E-E4B930E06840}" type="datetimeFigureOut">
              <a:rPr lang="en-US" smtClean="0"/>
              <a:t>2/18/2025</a:t>
            </a:fld>
            <a:endParaRPr lang="en-US"/>
          </a:p>
        </p:txBody>
      </p:sp>
      <p:sp>
        <p:nvSpPr>
          <p:cNvPr id="5" name="Footer Placeholder 4">
            <a:extLst>
              <a:ext uri="{FF2B5EF4-FFF2-40B4-BE49-F238E27FC236}">
                <a16:creationId xmlns:a16="http://schemas.microsoft.com/office/drawing/2014/main" id="{78FDD340-3732-41BF-A3C5-D9BFD808B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9D300-1096-4CCA-8FA8-59B839B1C472}"/>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51863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0A56-A172-4840-987D-CD71FB742B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77F9D6-2B60-4CC3-A768-47E96A3182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13816-7B77-49B6-8A14-FA3FD49401A1}"/>
              </a:ext>
            </a:extLst>
          </p:cNvPr>
          <p:cNvSpPr>
            <a:spLocks noGrp="1"/>
          </p:cNvSpPr>
          <p:nvPr>
            <p:ph type="dt" sz="half" idx="10"/>
          </p:nvPr>
        </p:nvSpPr>
        <p:spPr/>
        <p:txBody>
          <a:bodyPr/>
          <a:lstStyle/>
          <a:p>
            <a:fld id="{C44B9472-8C29-4FFE-960E-E4B930E06840}" type="datetimeFigureOut">
              <a:rPr lang="en-US" smtClean="0"/>
              <a:t>2/18/2025</a:t>
            </a:fld>
            <a:endParaRPr lang="en-US"/>
          </a:p>
        </p:txBody>
      </p:sp>
      <p:sp>
        <p:nvSpPr>
          <p:cNvPr id="5" name="Footer Placeholder 4">
            <a:extLst>
              <a:ext uri="{FF2B5EF4-FFF2-40B4-BE49-F238E27FC236}">
                <a16:creationId xmlns:a16="http://schemas.microsoft.com/office/drawing/2014/main" id="{57824219-70CD-4DC0-8610-AC24FA308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00058-6752-434B-8919-AB9B48E0F04B}"/>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223606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90FDF-8BA3-4220-A72E-BF817BA443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971FF9-3E9F-455A-AFC5-0890079330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8079F-8A55-4B02-BA76-F05FDF990486}"/>
              </a:ext>
            </a:extLst>
          </p:cNvPr>
          <p:cNvSpPr>
            <a:spLocks noGrp="1"/>
          </p:cNvSpPr>
          <p:nvPr>
            <p:ph type="dt" sz="half" idx="10"/>
          </p:nvPr>
        </p:nvSpPr>
        <p:spPr/>
        <p:txBody>
          <a:bodyPr/>
          <a:lstStyle/>
          <a:p>
            <a:fld id="{C44B9472-8C29-4FFE-960E-E4B930E06840}" type="datetimeFigureOut">
              <a:rPr lang="en-US" smtClean="0"/>
              <a:t>2/18/2025</a:t>
            </a:fld>
            <a:endParaRPr lang="en-US"/>
          </a:p>
        </p:txBody>
      </p:sp>
      <p:sp>
        <p:nvSpPr>
          <p:cNvPr id="5" name="Footer Placeholder 4">
            <a:extLst>
              <a:ext uri="{FF2B5EF4-FFF2-40B4-BE49-F238E27FC236}">
                <a16:creationId xmlns:a16="http://schemas.microsoft.com/office/drawing/2014/main" id="{B045BDAA-4C9A-4338-8D33-222855AFB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B6B24-3F73-4CA7-AED8-8E5A9733FE38}"/>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1732354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1DF97-BF71-4320-8A7F-F0D7F1317097}" type="datetime1">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17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3802E-4E8B-4971-AB9C-9F58B5478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8885F1-4412-49FC-9E2B-08969E33D3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0FFDE-23AE-4C3C-9DE0-11FACFCA1BAF}"/>
              </a:ext>
            </a:extLst>
          </p:cNvPr>
          <p:cNvSpPr>
            <a:spLocks noGrp="1"/>
          </p:cNvSpPr>
          <p:nvPr>
            <p:ph type="dt" sz="half" idx="10"/>
          </p:nvPr>
        </p:nvSpPr>
        <p:spPr/>
        <p:txBody>
          <a:bodyPr/>
          <a:lstStyle/>
          <a:p>
            <a:fld id="{C44B9472-8C29-4FFE-960E-E4B930E06840}" type="datetimeFigureOut">
              <a:rPr lang="en-US" smtClean="0"/>
              <a:t>2/18/2025</a:t>
            </a:fld>
            <a:endParaRPr lang="en-US"/>
          </a:p>
        </p:txBody>
      </p:sp>
      <p:sp>
        <p:nvSpPr>
          <p:cNvPr id="5" name="Footer Placeholder 4">
            <a:extLst>
              <a:ext uri="{FF2B5EF4-FFF2-40B4-BE49-F238E27FC236}">
                <a16:creationId xmlns:a16="http://schemas.microsoft.com/office/drawing/2014/main" id="{4F2DCEC8-0E61-42DC-9991-8AE59E66D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0CC10-B4E1-49CC-8A9E-3EF693588A5F}"/>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340302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E4F6-799B-4AE4-B627-7866BE9858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9C54EC-5736-4409-80E4-A00A4E3F23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7C5E16-6227-44FB-91D6-AC22FC6A78F7}"/>
              </a:ext>
            </a:extLst>
          </p:cNvPr>
          <p:cNvSpPr>
            <a:spLocks noGrp="1"/>
          </p:cNvSpPr>
          <p:nvPr>
            <p:ph type="dt" sz="half" idx="10"/>
          </p:nvPr>
        </p:nvSpPr>
        <p:spPr/>
        <p:txBody>
          <a:bodyPr/>
          <a:lstStyle/>
          <a:p>
            <a:fld id="{C44B9472-8C29-4FFE-960E-E4B930E06840}" type="datetimeFigureOut">
              <a:rPr lang="en-US" smtClean="0"/>
              <a:t>2/18/2025</a:t>
            </a:fld>
            <a:endParaRPr lang="en-US"/>
          </a:p>
        </p:txBody>
      </p:sp>
      <p:sp>
        <p:nvSpPr>
          <p:cNvPr id="5" name="Footer Placeholder 4">
            <a:extLst>
              <a:ext uri="{FF2B5EF4-FFF2-40B4-BE49-F238E27FC236}">
                <a16:creationId xmlns:a16="http://schemas.microsoft.com/office/drawing/2014/main" id="{B3571999-1B62-47CA-B602-368C73AFF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F5D53-AB27-489D-A29E-EE616D15F774}"/>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202563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10ED-8236-4FF5-B6FB-DDEA3ED5C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CDA84-E98D-4079-BD79-EB99C75F86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16199-E41D-43EE-803C-EAF50CDE74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CEB940-E3D0-41F5-86B0-DC9D68DDD044}"/>
              </a:ext>
            </a:extLst>
          </p:cNvPr>
          <p:cNvSpPr>
            <a:spLocks noGrp="1"/>
          </p:cNvSpPr>
          <p:nvPr>
            <p:ph type="dt" sz="half" idx="10"/>
          </p:nvPr>
        </p:nvSpPr>
        <p:spPr/>
        <p:txBody>
          <a:bodyPr/>
          <a:lstStyle/>
          <a:p>
            <a:fld id="{C44B9472-8C29-4FFE-960E-E4B930E06840}" type="datetimeFigureOut">
              <a:rPr lang="en-US" smtClean="0"/>
              <a:t>2/18/2025</a:t>
            </a:fld>
            <a:endParaRPr lang="en-US"/>
          </a:p>
        </p:txBody>
      </p:sp>
      <p:sp>
        <p:nvSpPr>
          <p:cNvPr id="6" name="Footer Placeholder 5">
            <a:extLst>
              <a:ext uri="{FF2B5EF4-FFF2-40B4-BE49-F238E27FC236}">
                <a16:creationId xmlns:a16="http://schemas.microsoft.com/office/drawing/2014/main" id="{F2DC2277-27E9-4C80-8A3B-291127816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D7E72-6765-49E1-BACB-C2E5EA0C83DE}"/>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310989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C383-98D5-4D99-9964-13F7DC1F80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E42824-40F6-4561-9BDC-E92DF9E8A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F027-2AC9-4885-9409-A901A143F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C42DC9-AEE7-4297-8E5B-358A71A5E2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B89D5-3B1D-4F5A-A3A4-D439E8B06D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D5A07F-6B61-4447-AEF5-AA3CA9E60C86}"/>
              </a:ext>
            </a:extLst>
          </p:cNvPr>
          <p:cNvSpPr>
            <a:spLocks noGrp="1"/>
          </p:cNvSpPr>
          <p:nvPr>
            <p:ph type="dt" sz="half" idx="10"/>
          </p:nvPr>
        </p:nvSpPr>
        <p:spPr/>
        <p:txBody>
          <a:bodyPr/>
          <a:lstStyle/>
          <a:p>
            <a:fld id="{C44B9472-8C29-4FFE-960E-E4B930E06840}" type="datetimeFigureOut">
              <a:rPr lang="en-US" smtClean="0"/>
              <a:t>2/18/2025</a:t>
            </a:fld>
            <a:endParaRPr lang="en-US"/>
          </a:p>
        </p:txBody>
      </p:sp>
      <p:sp>
        <p:nvSpPr>
          <p:cNvPr id="8" name="Footer Placeholder 7">
            <a:extLst>
              <a:ext uri="{FF2B5EF4-FFF2-40B4-BE49-F238E27FC236}">
                <a16:creationId xmlns:a16="http://schemas.microsoft.com/office/drawing/2014/main" id="{D05C5718-5D33-4773-9F88-AD3756A5C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EBBD0D-8A7F-4449-9F92-0B38E12AD741}"/>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337764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AF41-9C9B-41BF-B173-6078BF94D6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DDEA8-633A-47DC-A5BC-B156A1A336D6}"/>
              </a:ext>
            </a:extLst>
          </p:cNvPr>
          <p:cNvSpPr>
            <a:spLocks noGrp="1"/>
          </p:cNvSpPr>
          <p:nvPr>
            <p:ph type="dt" sz="half" idx="10"/>
          </p:nvPr>
        </p:nvSpPr>
        <p:spPr/>
        <p:txBody>
          <a:bodyPr/>
          <a:lstStyle/>
          <a:p>
            <a:fld id="{C44B9472-8C29-4FFE-960E-E4B930E06840}" type="datetimeFigureOut">
              <a:rPr lang="en-US" smtClean="0"/>
              <a:t>2/18/2025</a:t>
            </a:fld>
            <a:endParaRPr lang="en-US"/>
          </a:p>
        </p:txBody>
      </p:sp>
      <p:sp>
        <p:nvSpPr>
          <p:cNvPr id="4" name="Footer Placeholder 3">
            <a:extLst>
              <a:ext uri="{FF2B5EF4-FFF2-40B4-BE49-F238E27FC236}">
                <a16:creationId xmlns:a16="http://schemas.microsoft.com/office/drawing/2014/main" id="{B0EE5BA3-C8E2-4567-87B9-085ACC2342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CEE181-2F4E-4297-9458-B4D78B38042B}"/>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1553552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1C216-888A-4468-AFE7-1187EA643982}"/>
              </a:ext>
            </a:extLst>
          </p:cNvPr>
          <p:cNvSpPr>
            <a:spLocks noGrp="1"/>
          </p:cNvSpPr>
          <p:nvPr>
            <p:ph type="dt" sz="half" idx="10"/>
          </p:nvPr>
        </p:nvSpPr>
        <p:spPr/>
        <p:txBody>
          <a:bodyPr/>
          <a:lstStyle/>
          <a:p>
            <a:fld id="{C44B9472-8C29-4FFE-960E-E4B930E06840}" type="datetimeFigureOut">
              <a:rPr lang="en-US" smtClean="0"/>
              <a:t>2/18/2025</a:t>
            </a:fld>
            <a:endParaRPr lang="en-US"/>
          </a:p>
        </p:txBody>
      </p:sp>
      <p:sp>
        <p:nvSpPr>
          <p:cNvPr id="3" name="Footer Placeholder 2">
            <a:extLst>
              <a:ext uri="{FF2B5EF4-FFF2-40B4-BE49-F238E27FC236}">
                <a16:creationId xmlns:a16="http://schemas.microsoft.com/office/drawing/2014/main" id="{E50BEB1D-FA1E-453B-A776-7CB33D882F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4A3B51-771C-4622-8A29-3DAAD65CCAC4}"/>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3635471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33B8-80FC-463C-9C59-3C42AA8E4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EDDA3F-E1E4-42C0-862E-EE47CCC8D6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6E5DBE-48C5-4FAD-B568-EAC679C31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B2823-3862-4DF0-96B4-1C60FDD132DD}"/>
              </a:ext>
            </a:extLst>
          </p:cNvPr>
          <p:cNvSpPr>
            <a:spLocks noGrp="1"/>
          </p:cNvSpPr>
          <p:nvPr>
            <p:ph type="dt" sz="half" idx="10"/>
          </p:nvPr>
        </p:nvSpPr>
        <p:spPr/>
        <p:txBody>
          <a:bodyPr/>
          <a:lstStyle/>
          <a:p>
            <a:fld id="{C44B9472-8C29-4FFE-960E-E4B930E06840}" type="datetimeFigureOut">
              <a:rPr lang="en-US" smtClean="0"/>
              <a:t>2/18/2025</a:t>
            </a:fld>
            <a:endParaRPr lang="en-US"/>
          </a:p>
        </p:txBody>
      </p:sp>
      <p:sp>
        <p:nvSpPr>
          <p:cNvPr id="6" name="Footer Placeholder 5">
            <a:extLst>
              <a:ext uri="{FF2B5EF4-FFF2-40B4-BE49-F238E27FC236}">
                <a16:creationId xmlns:a16="http://schemas.microsoft.com/office/drawing/2014/main" id="{CF89E453-0198-41E5-8D94-B297623DF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25CEE5-A22B-45A2-BD87-EC39351776BC}"/>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4258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4944-4EAC-4EE7-BCDB-DF5ECAE55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6DCF38-88BC-4604-8460-F93BA9465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A77424-767C-45DB-9E64-F058DC345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C1C09-5870-46AB-8BD1-4EF16099C0B1}"/>
              </a:ext>
            </a:extLst>
          </p:cNvPr>
          <p:cNvSpPr>
            <a:spLocks noGrp="1"/>
          </p:cNvSpPr>
          <p:nvPr>
            <p:ph type="dt" sz="half" idx="10"/>
          </p:nvPr>
        </p:nvSpPr>
        <p:spPr/>
        <p:txBody>
          <a:bodyPr/>
          <a:lstStyle/>
          <a:p>
            <a:fld id="{C44B9472-8C29-4FFE-960E-E4B930E06840}" type="datetimeFigureOut">
              <a:rPr lang="en-US" smtClean="0"/>
              <a:t>2/18/2025</a:t>
            </a:fld>
            <a:endParaRPr lang="en-US"/>
          </a:p>
        </p:txBody>
      </p:sp>
      <p:sp>
        <p:nvSpPr>
          <p:cNvPr id="6" name="Footer Placeholder 5">
            <a:extLst>
              <a:ext uri="{FF2B5EF4-FFF2-40B4-BE49-F238E27FC236}">
                <a16:creationId xmlns:a16="http://schemas.microsoft.com/office/drawing/2014/main" id="{3B18D2B7-90F5-4E68-A40E-7B301A4AC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F759C-63C3-4779-A5F7-6AE9A60BD2B4}"/>
              </a:ext>
            </a:extLst>
          </p:cNvPr>
          <p:cNvSpPr>
            <a:spLocks noGrp="1"/>
          </p:cNvSpPr>
          <p:nvPr>
            <p:ph type="sldNum" sz="quarter" idx="12"/>
          </p:nvPr>
        </p:nvSpPr>
        <p:spPr/>
        <p:txBody>
          <a:bodyPr/>
          <a:lstStyle/>
          <a:p>
            <a:fld id="{FFC027DF-39C3-4691-AAFA-A0A9D9DE1B1D}" type="slidenum">
              <a:rPr lang="en-US" smtClean="0"/>
              <a:t>‹#›</a:t>
            </a:fld>
            <a:endParaRPr lang="en-US"/>
          </a:p>
        </p:txBody>
      </p:sp>
    </p:spTree>
    <p:extLst>
      <p:ext uri="{BB962C8B-B14F-4D97-AF65-F5344CB8AC3E}">
        <p14:creationId xmlns:p14="http://schemas.microsoft.com/office/powerpoint/2010/main" val="225225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2D78E-0553-441F-86C8-B9AEBF962C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C472DB-ED5C-4958-AE7A-F7DB8F665B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08094-10E7-4D01-8CEC-04B66327A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B9472-8C29-4FFE-960E-E4B930E06840}" type="datetimeFigureOut">
              <a:rPr lang="en-US" smtClean="0"/>
              <a:t>2/18/2025</a:t>
            </a:fld>
            <a:endParaRPr lang="en-US"/>
          </a:p>
        </p:txBody>
      </p:sp>
      <p:sp>
        <p:nvSpPr>
          <p:cNvPr id="5" name="Footer Placeholder 4">
            <a:extLst>
              <a:ext uri="{FF2B5EF4-FFF2-40B4-BE49-F238E27FC236}">
                <a16:creationId xmlns:a16="http://schemas.microsoft.com/office/drawing/2014/main" id="{C79185AF-352D-4A9F-968A-720898018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230C99-D56E-4402-8534-AAAE99122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027DF-39C3-4691-AAFA-A0A9D9DE1B1D}" type="slidenum">
              <a:rPr lang="en-US" smtClean="0"/>
              <a:t>‹#›</a:t>
            </a:fld>
            <a:endParaRPr lang="en-US"/>
          </a:p>
        </p:txBody>
      </p:sp>
    </p:spTree>
    <p:extLst>
      <p:ext uri="{BB962C8B-B14F-4D97-AF65-F5344CB8AC3E}">
        <p14:creationId xmlns:p14="http://schemas.microsoft.com/office/powerpoint/2010/main" val="1988082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7BAF-C903-4EED-8E22-BAE47F0A0193}"/>
              </a:ext>
            </a:extLst>
          </p:cNvPr>
          <p:cNvSpPr>
            <a:spLocks noGrp="1"/>
          </p:cNvSpPr>
          <p:nvPr>
            <p:ph type="ctrTitle"/>
          </p:nvPr>
        </p:nvSpPr>
        <p:spPr>
          <a:xfrm>
            <a:off x="1069675" y="1303509"/>
            <a:ext cx="10058400" cy="2387600"/>
          </a:xfrm>
        </p:spPr>
        <p:txBody>
          <a:bodyPr>
            <a:normAutofit/>
          </a:bodyPr>
          <a:lstStyle/>
          <a:p>
            <a:pPr>
              <a:lnSpc>
                <a:spcPct val="100000"/>
              </a:lnSpc>
              <a:spcBef>
                <a:spcPts val="0"/>
              </a:spcBef>
            </a:pPr>
            <a:r>
              <a:rPr lang="en-US" sz="3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 NỘI DUNG MỚI</a:t>
            </a:r>
            <a:br>
              <a:rPr lang="en-US" sz="3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CỦA LUẬT CÔNG ĐOÀN SỐ 50/2024/QH15</a:t>
            </a:r>
          </a:p>
        </p:txBody>
      </p:sp>
      <p:sp>
        <p:nvSpPr>
          <p:cNvPr id="3" name="Subtitle 2">
            <a:extLst>
              <a:ext uri="{FF2B5EF4-FFF2-40B4-BE49-F238E27FC236}">
                <a16:creationId xmlns:a16="http://schemas.microsoft.com/office/drawing/2014/main" id="{A1EA6D2A-747B-4482-9E29-30D10B6FD470}"/>
              </a:ext>
            </a:extLst>
          </p:cNvPr>
          <p:cNvSpPr>
            <a:spLocks noGrp="1"/>
          </p:cNvSpPr>
          <p:nvPr>
            <p:ph type="subTitle" idx="1"/>
          </p:nvPr>
        </p:nvSpPr>
        <p:spPr>
          <a:xfrm>
            <a:off x="1524000" y="4157932"/>
            <a:ext cx="9144000" cy="1099868"/>
          </a:xfrm>
        </p:spPr>
        <p:txBody>
          <a:bodyPr>
            <a:normAutofit lnSpcReduction="10000"/>
          </a:bodyPr>
          <a:lstStyle/>
          <a:p>
            <a:pPr>
              <a:lnSpc>
                <a:spcPct val="100000"/>
              </a:lnSpc>
              <a:spcBef>
                <a:spcPts val="0"/>
              </a:spcBef>
            </a:pPr>
            <a:endParaRPr lang="en-US" b="1" dirty="0">
              <a:solidFill>
                <a:srgbClr val="002060"/>
              </a:solidFill>
              <a:latin typeface="Arial" panose="020B0604020202020204" pitchFamily="34" charset="0"/>
              <a:cs typeface="Arial" panose="020B0604020202020204" pitchFamily="34" charset="0"/>
            </a:endParaRPr>
          </a:p>
          <a:p>
            <a:pPr>
              <a:lnSpc>
                <a:spcPct val="100000"/>
              </a:lnSpc>
              <a:spcBef>
                <a:spcPts val="0"/>
              </a:spcBef>
            </a:pPr>
            <a:r>
              <a:rPr lang="en-US" b="1" dirty="0">
                <a:solidFill>
                  <a:srgbClr val="0070C0"/>
                </a:solidFill>
                <a:latin typeface="Arial" panose="020B0604020202020204" pitchFamily="34" charset="0"/>
                <a:cs typeface="Arial" panose="020B0604020202020204" pitchFamily="34" charset="0"/>
              </a:rPr>
              <a:t>Đ/c: </a:t>
            </a:r>
            <a:r>
              <a:rPr lang="en-US" b="1" dirty="0" err="1">
                <a:solidFill>
                  <a:srgbClr val="0070C0"/>
                </a:solidFill>
                <a:latin typeface="Arial" panose="020B0604020202020204" pitchFamily="34" charset="0"/>
                <a:cs typeface="Arial" panose="020B0604020202020204" pitchFamily="34" charset="0"/>
              </a:rPr>
              <a:t>Ngọ</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Duy</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Hiểu</a:t>
            </a:r>
            <a:endParaRPr lang="en-US" b="1" dirty="0">
              <a:solidFill>
                <a:srgbClr val="0070C0"/>
              </a:solidFill>
              <a:latin typeface="Arial" panose="020B0604020202020204" pitchFamily="34" charset="0"/>
              <a:cs typeface="Arial" panose="020B0604020202020204" pitchFamily="34" charset="0"/>
            </a:endParaRPr>
          </a:p>
          <a:p>
            <a:pPr>
              <a:lnSpc>
                <a:spcPct val="100000"/>
              </a:lnSpc>
              <a:spcBef>
                <a:spcPts val="0"/>
              </a:spcBef>
            </a:pPr>
            <a:r>
              <a:rPr lang="en-US" sz="2000" b="1" dirty="0" err="1">
                <a:solidFill>
                  <a:srgbClr val="0070C0"/>
                </a:solidFill>
                <a:latin typeface="Arial" panose="020B0604020202020204" pitchFamily="34" charset="0"/>
                <a:cs typeface="Arial" panose="020B0604020202020204" pitchFamily="34" charset="0"/>
              </a:rPr>
              <a:t>Phó</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Chủ</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tịch</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Tổng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Liên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đoàn</a:t>
            </a:r>
            <a:r>
              <a:rPr lang="en-US" sz="2000" b="1" dirty="0">
                <a:solidFill>
                  <a:srgbClr val="0070C0"/>
                </a:solidFill>
                <a:latin typeface="Arial" panose="020B0604020202020204" pitchFamily="34" charset="0"/>
                <a:cs typeface="Arial" panose="020B0604020202020204" pitchFamily="34" charset="0"/>
              </a:rPr>
              <a:t> Lao </a:t>
            </a:r>
            <a:r>
              <a:rPr lang="en-US" sz="2000" b="1" dirty="0" err="1">
                <a:solidFill>
                  <a:srgbClr val="0070C0"/>
                </a:solidFill>
                <a:latin typeface="Arial" panose="020B0604020202020204" pitchFamily="34" charset="0"/>
                <a:cs typeface="Arial" panose="020B0604020202020204" pitchFamily="34" charset="0"/>
              </a:rPr>
              <a:t>động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Việt</a:t>
            </a:r>
            <a:r>
              <a:rPr lang="en-US" sz="2000" b="1" dirty="0">
                <a:solidFill>
                  <a:srgbClr val="0070C0"/>
                </a:solidFill>
                <a:latin typeface="Arial" panose="020B0604020202020204" pitchFamily="34" charset="0"/>
                <a:cs typeface="Arial" panose="020B0604020202020204" pitchFamily="34" charset="0"/>
              </a:rPr>
              <a:t> Nam</a:t>
            </a:r>
          </a:p>
        </p:txBody>
      </p:sp>
      <p:pic>
        <p:nvPicPr>
          <p:cNvPr id="4" name="Picture 3">
            <a:extLst>
              <a:ext uri="{FF2B5EF4-FFF2-40B4-BE49-F238E27FC236}">
                <a16:creationId xmlns:a16="http://schemas.microsoft.com/office/drawing/2014/main" id="{0900109E-BF7F-4FDA-8D03-3D0B145F1D45}"/>
              </a:ext>
            </a:extLst>
          </p:cNvPr>
          <p:cNvPicPr>
            <a:picLocks noChangeAspect="1"/>
          </p:cNvPicPr>
          <p:nvPr/>
        </p:nvPicPr>
        <p:blipFill>
          <a:blip r:embed="rId2"/>
          <a:stretch>
            <a:fillRect/>
          </a:stretch>
        </p:blipFill>
        <p:spPr>
          <a:xfrm>
            <a:off x="5390438" y="836686"/>
            <a:ext cx="1411124" cy="1408772"/>
          </a:xfrm>
          <a:prstGeom prst="rect">
            <a:avLst/>
          </a:prstGeom>
        </p:spPr>
      </p:pic>
    </p:spTree>
    <p:extLst>
      <p:ext uri="{BB962C8B-B14F-4D97-AF65-F5344CB8AC3E}">
        <p14:creationId xmlns:p14="http://schemas.microsoft.com/office/powerpoint/2010/main" val="4107384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C0E0-90B8-4B57-BEBC-829441A64AFF}"/>
              </a:ext>
            </a:extLst>
          </p:cNvPr>
          <p:cNvSpPr>
            <a:spLocks noGrp="1"/>
          </p:cNvSpPr>
          <p:nvPr>
            <p:ph type="title"/>
          </p:nvPr>
        </p:nvSpPr>
        <p:spPr>
          <a:xfrm>
            <a:off x="612475" y="399630"/>
            <a:ext cx="10741325" cy="575154"/>
          </a:xfrm>
        </p:spPr>
        <p:txBody>
          <a:bodyPr>
            <a:normAutofit/>
          </a:bodyPr>
          <a:lstStyle/>
          <a:p>
            <a:pPr algn="ctr"/>
            <a:r>
              <a:rPr lang="en-US" sz="3000" b="1" dirty="0">
                <a:solidFill>
                  <a:srgbClr val="C00000"/>
                </a:solidFill>
                <a:latin typeface="Arial" panose="020B0604020202020204" pitchFamily="34" charset="0"/>
                <a:cs typeface="Arial" panose="020B0604020202020204" pitchFamily="34" charset="0"/>
              </a:rPr>
              <a:t>MỤC ĐÍCH, QUAN ĐIỂM CHỈ ĐẠO</a:t>
            </a:r>
          </a:p>
        </p:txBody>
      </p:sp>
      <p:sp>
        <p:nvSpPr>
          <p:cNvPr id="5" name="TextBox 4">
            <a:extLst>
              <a:ext uri="{FF2B5EF4-FFF2-40B4-BE49-F238E27FC236}">
                <a16:creationId xmlns:a16="http://schemas.microsoft.com/office/drawing/2014/main" id="{68085363-855F-46BF-A7F5-67096D0CA1EF}"/>
              </a:ext>
            </a:extLst>
          </p:cNvPr>
          <p:cNvSpPr txBox="1"/>
          <p:nvPr/>
        </p:nvSpPr>
        <p:spPr>
          <a:xfrm>
            <a:off x="432765" y="1078296"/>
            <a:ext cx="5070888" cy="400110"/>
          </a:xfrm>
          <a:prstGeom prst="rect">
            <a:avLst/>
          </a:prstGeom>
          <a:noFill/>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2</a:t>
            </a:r>
            <a:r>
              <a:rPr lang="vi-VN" sz="2000" b="1" dirty="0">
                <a:solidFill>
                  <a:srgbClr val="002060"/>
                </a:solidFill>
                <a:latin typeface="Arial" panose="020B0604020202020204" pitchFamily="34" charset="0"/>
                <a:cs typeface="Arial" panose="020B0604020202020204" pitchFamily="34" charset="0"/>
              </a:rPr>
              <a:t>. Quan điểm chỉ đạo xây dựng Luật</a:t>
            </a:r>
            <a:endParaRPr lang="en-US" sz="2000" b="1" dirty="0">
              <a:solidFill>
                <a:srgbClr val="002060"/>
              </a:solidFill>
              <a:latin typeface="Arial" panose="020B060402020202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75B30748-E61F-46BC-84C1-F8C39CC49E11}"/>
              </a:ext>
            </a:extLst>
          </p:cNvPr>
          <p:cNvGraphicFramePr/>
          <p:nvPr>
            <p:extLst>
              <p:ext uri="{D42A27DB-BD31-4B8C-83A1-F6EECF244321}">
                <p14:modId xmlns:p14="http://schemas.microsoft.com/office/powerpoint/2010/main" val="2075483065"/>
              </p:ext>
            </p:extLst>
          </p:nvPr>
        </p:nvGraphicFramePr>
        <p:xfrm>
          <a:off x="-211019"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06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2A1542-08FB-4000-B68B-81B813E5F432}"/>
              </a:ext>
            </a:extLst>
          </p:cNvPr>
          <p:cNvPicPr>
            <a:picLocks noChangeAspect="1"/>
          </p:cNvPicPr>
          <p:nvPr/>
        </p:nvPicPr>
        <p:blipFill>
          <a:blip r:embed="rId2"/>
          <a:stretch>
            <a:fillRect/>
          </a:stretch>
        </p:blipFill>
        <p:spPr>
          <a:xfrm>
            <a:off x="1065215" y="1279322"/>
            <a:ext cx="2165590" cy="3160773"/>
          </a:xfrm>
          <a:prstGeom prst="rect">
            <a:avLst/>
          </a:prstGeom>
        </p:spPr>
      </p:pic>
      <p:sp>
        <p:nvSpPr>
          <p:cNvPr id="9" name="TextBox 8">
            <a:extLst>
              <a:ext uri="{FF2B5EF4-FFF2-40B4-BE49-F238E27FC236}">
                <a16:creationId xmlns:a16="http://schemas.microsoft.com/office/drawing/2014/main" id="{9ECE1755-5E1A-4534-95A0-F937D77BDCF7}"/>
              </a:ext>
            </a:extLst>
          </p:cNvPr>
          <p:cNvSpPr txBox="1"/>
          <p:nvPr/>
        </p:nvSpPr>
        <p:spPr>
          <a:xfrm>
            <a:off x="3742660" y="684756"/>
            <a:ext cx="7905808" cy="5486117"/>
          </a:xfrm>
          <a:prstGeom prst="rect">
            <a:avLst/>
          </a:prstGeom>
          <a:noFill/>
        </p:spPr>
        <p:txBody>
          <a:bodyPr wrap="square">
            <a:spAutoFit/>
          </a:bodyPr>
          <a:lstStyle/>
          <a:p>
            <a:pPr marL="457200" indent="-457200" algn="just">
              <a:spcBef>
                <a:spcPts val="500"/>
              </a:spcBef>
              <a:spcAft>
                <a:spcPts val="500"/>
              </a:spcAft>
              <a:buAutoNum type="arabicParenBoth"/>
            </a:pPr>
            <a:r>
              <a:rPr lang="en-US" sz="2050" b="1" dirty="0">
                <a:solidFill>
                  <a:srgbClr val="002060"/>
                </a:solidFill>
                <a:latin typeface="Arial" panose="020B0604020202020204" pitchFamily="34" charset="0"/>
                <a:cs typeface="Arial" panose="020B0604020202020204" pitchFamily="34" charset="0"/>
              </a:rPr>
              <a:t>B</a:t>
            </a:r>
            <a:r>
              <a:rPr lang="vi-VN" sz="2050" b="1" dirty="0">
                <a:solidFill>
                  <a:srgbClr val="002060"/>
                </a:solidFill>
                <a:latin typeface="Arial" panose="020B0604020202020204" pitchFamily="34" charset="0"/>
                <a:cs typeface="Arial" panose="020B0604020202020204" pitchFamily="34" charset="0"/>
              </a:rPr>
              <a:t>ảo đảm các quy định rõ ràng, thực chất, ngắn gọn, không quy định chung chung, chỉ quy định những nội dung đúng thẩm quyền của Quốc hội, bám sát thực tiễn, bảo đảm tính khả thi</a:t>
            </a:r>
            <a:r>
              <a:rPr lang="en-US" sz="2050" b="1" dirty="0">
                <a:solidFill>
                  <a:srgbClr val="002060"/>
                </a:solidFill>
                <a:latin typeface="Arial" panose="020B0604020202020204" pitchFamily="34" charset="0"/>
                <a:cs typeface="Arial" panose="020B0604020202020204" pitchFamily="34" charset="0"/>
              </a:rPr>
              <a:t>.</a:t>
            </a:r>
          </a:p>
          <a:p>
            <a:pPr marL="457200" indent="-457200" algn="just">
              <a:spcBef>
                <a:spcPts val="500"/>
              </a:spcBef>
              <a:spcAft>
                <a:spcPts val="500"/>
              </a:spcAft>
              <a:buAutoNum type="arabicParenBoth"/>
            </a:pPr>
            <a:r>
              <a:rPr lang="en-US" sz="2050" b="1" dirty="0">
                <a:solidFill>
                  <a:srgbClr val="002060"/>
                </a:solidFill>
                <a:latin typeface="Arial" panose="020B0604020202020204" pitchFamily="34" charset="0"/>
                <a:cs typeface="Arial" panose="020B0604020202020204" pitchFamily="34" charset="0"/>
              </a:rPr>
              <a:t>T</a:t>
            </a:r>
            <a:r>
              <a:rPr lang="vi-VN" sz="2050" b="1" dirty="0">
                <a:solidFill>
                  <a:srgbClr val="002060"/>
                </a:solidFill>
                <a:latin typeface="Arial" panose="020B0604020202020204" pitchFamily="34" charset="0"/>
                <a:cs typeface="Arial" panose="020B0604020202020204" pitchFamily="34" charset="0"/>
              </a:rPr>
              <a:t>ăng cường phân cấp, phân quyền gắn với quy định rõ nhiệm vụ, quyền hạn của các cơ quan, tổ chức, cá nhân trong bộ máy nhà nước, nâng cao năng lực thực thi</a:t>
            </a:r>
            <a:r>
              <a:rPr lang="en-US" sz="2050" b="1" dirty="0">
                <a:solidFill>
                  <a:srgbClr val="002060"/>
                </a:solidFill>
                <a:latin typeface="Arial" panose="020B0604020202020204" pitchFamily="34" charset="0"/>
                <a:cs typeface="Arial" panose="020B0604020202020204" pitchFamily="34" charset="0"/>
              </a:rPr>
              <a:t>.</a:t>
            </a:r>
          </a:p>
          <a:p>
            <a:pPr marL="457200" indent="-457200" algn="just">
              <a:spcBef>
                <a:spcPts val="500"/>
              </a:spcBef>
              <a:spcAft>
                <a:spcPts val="500"/>
              </a:spcAft>
              <a:buAutoNum type="arabicParenBoth"/>
            </a:pPr>
            <a:r>
              <a:rPr lang="en-US" sz="2000" b="1" dirty="0">
                <a:solidFill>
                  <a:srgbClr val="002060"/>
                </a:solidFill>
                <a:latin typeface="Arial" panose="020B0604020202020204" pitchFamily="34" charset="0"/>
                <a:cs typeface="Arial" panose="020B0604020202020204" pitchFamily="34" charset="0"/>
              </a:rPr>
              <a:t>K</a:t>
            </a:r>
            <a:r>
              <a:rPr lang="vi-VN" sz="2000" b="1" dirty="0">
                <a:solidFill>
                  <a:srgbClr val="002060"/>
                </a:solidFill>
                <a:latin typeface="Arial" panose="020B0604020202020204" pitchFamily="34" charset="0"/>
                <a:cs typeface="Arial" panose="020B0604020202020204" pitchFamily="34" charset="0"/>
              </a:rPr>
              <a:t>hông quy định trong luật những nội dung về thủ tục hành chính, trình tự, hồ sơ mà giao Chính phủ, Tổng Liên đoàn quy định theo thẩm quyền để linh hoạt, kịp thời sửa đổi, bổ sung khi cần thiết, tạo thuận lợi cho việc phân cấp phù hợp với thực tiễn và đáp ứng yêu cầu cải cách hành chính</a:t>
            </a:r>
            <a:r>
              <a:rPr lang="en-US" sz="2000" b="1" dirty="0">
                <a:solidFill>
                  <a:srgbClr val="002060"/>
                </a:solidFill>
                <a:latin typeface="Arial" panose="020B0604020202020204" pitchFamily="34" charset="0"/>
                <a:cs typeface="Arial" panose="020B0604020202020204" pitchFamily="34" charset="0"/>
              </a:rPr>
              <a:t>.</a:t>
            </a:r>
          </a:p>
          <a:p>
            <a:pPr marL="457200" indent="-457200" algn="just">
              <a:spcBef>
                <a:spcPts val="500"/>
              </a:spcBef>
              <a:spcAft>
                <a:spcPts val="500"/>
              </a:spcAft>
              <a:buAutoNum type="arabicParenBoth"/>
            </a:pPr>
            <a:r>
              <a:rPr lang="en-US" sz="2050" b="1" dirty="0">
                <a:solidFill>
                  <a:srgbClr val="002060"/>
                </a:solidFill>
                <a:latin typeface="Arial" panose="020B0604020202020204" pitchFamily="34" charset="0"/>
                <a:cs typeface="Arial" panose="020B0604020202020204" pitchFamily="34" charset="0"/>
              </a:rPr>
              <a:t>X</a:t>
            </a:r>
            <a:r>
              <a:rPr lang="vi-VN" sz="2050" b="1" dirty="0">
                <a:solidFill>
                  <a:srgbClr val="002060"/>
                </a:solidFill>
                <a:latin typeface="Arial" panose="020B0604020202020204" pitchFamily="34" charset="0"/>
                <a:cs typeface="Arial" panose="020B0604020202020204" pitchFamily="34" charset="0"/>
              </a:rPr>
              <a:t>ây dựng, chỉnh lý các điều luật rõ ràng, thực chất, cụ thể, không trùng lặp với nội dung đã được quy định trong các luật khác góp phần đơn giản, gọn nhẹ nội dung của luật, bảo đảm dễ hiểu, dễ thực hiện. </a:t>
            </a:r>
            <a:endParaRPr lang="en-US" sz="2050" b="1"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01FEE7B-A952-40FD-B37E-536986AE49B4}"/>
              </a:ext>
            </a:extLst>
          </p:cNvPr>
          <p:cNvSpPr txBox="1"/>
          <p:nvPr/>
        </p:nvSpPr>
        <p:spPr>
          <a:xfrm>
            <a:off x="0" y="4592395"/>
            <a:ext cx="4296020" cy="892552"/>
          </a:xfrm>
          <a:prstGeom prst="rect">
            <a:avLst/>
          </a:prstGeom>
          <a:noFill/>
        </p:spPr>
        <p:txBody>
          <a:bodyPr wrap="square">
            <a:spAutoFit/>
          </a:bodyPr>
          <a:lstStyle/>
          <a:p>
            <a:pPr algn="ctr"/>
            <a:r>
              <a:rPr lang="en-US" sz="2600" b="1" dirty="0">
                <a:solidFill>
                  <a:srgbClr val="C00000"/>
                </a:solidFill>
                <a:latin typeface="Arial" panose="020B0604020202020204" pitchFamily="34" charset="0"/>
                <a:cs typeface="Arial" panose="020B0604020202020204" pitchFamily="34" charset="0"/>
              </a:rPr>
              <a:t>LUẬT CÔNG ĐOÀN</a:t>
            </a:r>
          </a:p>
          <a:p>
            <a:pPr algn="ctr"/>
            <a:r>
              <a:rPr lang="en-US" sz="2600" b="1" dirty="0">
                <a:solidFill>
                  <a:srgbClr val="0070C0"/>
                </a:solidFill>
                <a:latin typeface="Arial" panose="020B0604020202020204" pitchFamily="34" charset="0"/>
                <a:cs typeface="Arial" panose="020B0604020202020204" pitchFamily="34" charset="0"/>
              </a:rPr>
              <a:t>(SỬA ĐỔI)</a:t>
            </a:r>
          </a:p>
        </p:txBody>
      </p:sp>
    </p:spTree>
    <p:extLst>
      <p:ext uri="{BB962C8B-B14F-4D97-AF65-F5344CB8AC3E}">
        <p14:creationId xmlns:p14="http://schemas.microsoft.com/office/powerpoint/2010/main" val="370877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984554743"/>
              </p:ext>
            </p:extLst>
          </p:nvPr>
        </p:nvGraphicFramePr>
        <p:xfrm>
          <a:off x="841153" y="1339702"/>
          <a:ext cx="10514419" cy="4904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01FEE7B-A952-40FD-B37E-536986AE49B4}"/>
              </a:ext>
            </a:extLst>
          </p:cNvPr>
          <p:cNvSpPr txBox="1"/>
          <p:nvPr/>
        </p:nvSpPr>
        <p:spPr>
          <a:xfrm>
            <a:off x="3972902" y="717971"/>
            <a:ext cx="4296020" cy="553998"/>
          </a:xfrm>
          <a:prstGeom prst="rect">
            <a:avLst/>
          </a:prstGeom>
          <a:noFill/>
        </p:spPr>
        <p:txBody>
          <a:bodyPr wrap="square">
            <a:spAutoFit/>
          </a:bodyPr>
          <a:lstStyle/>
          <a:p>
            <a:pPr algn="ctr"/>
            <a:r>
              <a:rPr lang="en-US" sz="3000" b="1" dirty="0">
                <a:solidFill>
                  <a:srgbClr val="C00000"/>
                </a:solidFill>
                <a:latin typeface="Arial" panose="020B0604020202020204" pitchFamily="34" charset="0"/>
                <a:cs typeface="Arial" panose="020B0604020202020204" pitchFamily="34" charset="0"/>
              </a:rPr>
              <a:t>BỐ CỤC</a:t>
            </a:r>
            <a:endParaRPr lang="en-US" sz="3000" b="1" dirty="0">
              <a:solidFill>
                <a:srgbClr val="0070C0"/>
              </a:solidFill>
              <a:latin typeface="Arial" panose="020B0604020202020204" pitchFamily="34" charset="0"/>
              <a:cs typeface="Arial" panose="020B0604020202020204" pitchFamily="34" charset="0"/>
            </a:endParaRPr>
          </a:p>
        </p:txBody>
      </p:sp>
      <p:sp>
        <p:nvSpPr>
          <p:cNvPr id="8" name="Striped Right Arrow 7"/>
          <p:cNvSpPr/>
          <p:nvPr/>
        </p:nvSpPr>
        <p:spPr>
          <a:xfrm>
            <a:off x="841153" y="4087945"/>
            <a:ext cx="4561367" cy="1924494"/>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FF00"/>
                </a:solidFill>
                <a:latin typeface="Arial" panose="020B0604020202020204" pitchFamily="34" charset="0"/>
                <a:cs typeface="Arial" panose="020B0604020202020204" pitchFamily="34" charset="0"/>
              </a:rPr>
              <a:t>Có</a:t>
            </a:r>
            <a:r>
              <a:rPr lang="en-US" sz="2200" b="1" dirty="0">
                <a:solidFill>
                  <a:srgbClr val="FFFF00"/>
                </a:solidFill>
                <a:latin typeface="Arial" panose="020B0604020202020204" pitchFamily="34" charset="0"/>
                <a:cs typeface="Arial" panose="020B0604020202020204" pitchFamily="34" charset="0"/>
              </a:rPr>
              <a:t> </a:t>
            </a:r>
            <a:r>
              <a:rPr lang="en-US" sz="2200" b="1" dirty="0" err="1">
                <a:solidFill>
                  <a:srgbClr val="FFFF00"/>
                </a:solidFill>
                <a:latin typeface="Arial" panose="020B0604020202020204" pitchFamily="34" charset="0"/>
                <a:cs typeface="Arial" panose="020B0604020202020204" pitchFamily="34" charset="0"/>
              </a:rPr>
              <a:t>hiệu</a:t>
            </a:r>
            <a:r>
              <a:rPr lang="en-US" sz="2200" b="1" dirty="0">
                <a:solidFill>
                  <a:srgbClr val="FFFF00"/>
                </a:solidFill>
                <a:latin typeface="Arial" panose="020B0604020202020204" pitchFamily="34" charset="0"/>
                <a:cs typeface="Arial" panose="020B0604020202020204" pitchFamily="34" charset="0"/>
              </a:rPr>
              <a:t> </a:t>
            </a:r>
            <a:r>
              <a:rPr lang="en-US" sz="2200" b="1" dirty="0" err="1">
                <a:solidFill>
                  <a:srgbClr val="FFFF00"/>
                </a:solidFill>
                <a:latin typeface="Arial" panose="020B0604020202020204" pitchFamily="34" charset="0"/>
                <a:cs typeface="Arial" panose="020B0604020202020204" pitchFamily="34" charset="0"/>
              </a:rPr>
              <a:t>lực</a:t>
            </a:r>
            <a:r>
              <a:rPr lang="en-US" sz="2200" b="1" dirty="0">
                <a:solidFill>
                  <a:srgbClr val="FFFF00"/>
                </a:solidFill>
                <a:latin typeface="Arial" panose="020B0604020202020204" pitchFamily="34" charset="0"/>
                <a:cs typeface="Arial" panose="020B0604020202020204" pitchFamily="34" charset="0"/>
              </a:rPr>
              <a:t> </a:t>
            </a:r>
            <a:r>
              <a:rPr lang="en-US" sz="2200" b="1" dirty="0" err="1">
                <a:solidFill>
                  <a:srgbClr val="FFFF00"/>
                </a:solidFill>
                <a:latin typeface="Arial" panose="020B0604020202020204" pitchFamily="34" charset="0"/>
                <a:cs typeface="Arial" panose="020B0604020202020204" pitchFamily="34" charset="0"/>
              </a:rPr>
              <a:t>thi</a:t>
            </a:r>
            <a:r>
              <a:rPr lang="en-US" sz="2200" b="1" dirty="0">
                <a:solidFill>
                  <a:srgbClr val="FFFF00"/>
                </a:solidFill>
                <a:latin typeface="Arial" panose="020B0604020202020204" pitchFamily="34" charset="0"/>
                <a:cs typeface="Arial" panose="020B0604020202020204" pitchFamily="34" charset="0"/>
              </a:rPr>
              <a:t> </a:t>
            </a:r>
            <a:r>
              <a:rPr lang="en-US" sz="2200" b="1" dirty="0" err="1">
                <a:solidFill>
                  <a:srgbClr val="FFFF00"/>
                </a:solidFill>
                <a:latin typeface="Arial" panose="020B0604020202020204" pitchFamily="34" charset="0"/>
                <a:cs typeface="Arial" panose="020B0604020202020204" pitchFamily="34" charset="0"/>
              </a:rPr>
              <a:t>hành</a:t>
            </a:r>
            <a:r>
              <a:rPr lang="en-US" sz="2200" b="1" dirty="0">
                <a:solidFill>
                  <a:srgbClr val="FFFF00"/>
                </a:solidFill>
                <a:latin typeface="Arial" panose="020B0604020202020204" pitchFamily="34" charset="0"/>
                <a:cs typeface="Arial" panose="020B0604020202020204" pitchFamily="34" charset="0"/>
              </a:rPr>
              <a:t/>
            </a:r>
            <a:br>
              <a:rPr lang="en-US" sz="2200" b="1" dirty="0">
                <a:solidFill>
                  <a:srgbClr val="FFFF00"/>
                </a:solidFill>
                <a:latin typeface="Arial" panose="020B0604020202020204" pitchFamily="34" charset="0"/>
                <a:cs typeface="Arial" panose="020B0604020202020204" pitchFamily="34" charset="0"/>
              </a:rPr>
            </a:br>
            <a:r>
              <a:rPr lang="en-US" sz="2200" b="1" dirty="0" err="1">
                <a:solidFill>
                  <a:srgbClr val="FFFF00"/>
                </a:solidFill>
                <a:latin typeface="Arial" panose="020B0604020202020204" pitchFamily="34" charset="0"/>
                <a:cs typeface="Arial" panose="020B0604020202020204" pitchFamily="34" charset="0"/>
              </a:rPr>
              <a:t>từ</a:t>
            </a:r>
            <a:r>
              <a:rPr lang="en-US" sz="2200" b="1" dirty="0">
                <a:solidFill>
                  <a:srgbClr val="FFFF00"/>
                </a:solidFill>
                <a:latin typeface="Arial" panose="020B0604020202020204" pitchFamily="34" charset="0"/>
                <a:cs typeface="Arial" panose="020B0604020202020204" pitchFamily="34" charset="0"/>
              </a:rPr>
              <a:t> </a:t>
            </a:r>
            <a:r>
              <a:rPr lang="en-US" sz="2200" b="1" dirty="0" err="1">
                <a:solidFill>
                  <a:srgbClr val="FFFF00"/>
                </a:solidFill>
                <a:latin typeface="Arial" panose="020B0604020202020204" pitchFamily="34" charset="0"/>
                <a:cs typeface="Arial" panose="020B0604020202020204" pitchFamily="34" charset="0"/>
              </a:rPr>
              <a:t>ngày</a:t>
            </a:r>
            <a:r>
              <a:rPr lang="en-US" sz="2200" b="1" dirty="0">
                <a:solidFill>
                  <a:srgbClr val="FFFF00"/>
                </a:solidFill>
                <a:latin typeface="Arial" panose="020B0604020202020204" pitchFamily="34" charset="0"/>
                <a:cs typeface="Arial" panose="020B0604020202020204" pitchFamily="34" charset="0"/>
              </a:rPr>
              <a:t> 01/7/2025</a:t>
            </a:r>
          </a:p>
        </p:txBody>
      </p:sp>
    </p:spTree>
    <p:extLst>
      <p:ext uri="{BB962C8B-B14F-4D97-AF65-F5344CB8AC3E}">
        <p14:creationId xmlns:p14="http://schemas.microsoft.com/office/powerpoint/2010/main" val="122882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6703DC-7D57-44D0-8EBE-96438B29D2EC}"/>
              </a:ext>
            </a:extLst>
          </p:cNvPr>
          <p:cNvSpPr>
            <a:spLocks noGrp="1"/>
          </p:cNvSpPr>
          <p:nvPr>
            <p:ph type="title"/>
          </p:nvPr>
        </p:nvSpPr>
        <p:spPr/>
        <p:txBody>
          <a:bodyPr>
            <a:normAutofit/>
          </a:bodyPr>
          <a:lstStyle/>
          <a:p>
            <a:pPr algn="ctr"/>
            <a:r>
              <a:rPr lang="vi-VN" sz="3000" b="1" dirty="0">
                <a:solidFill>
                  <a:srgbClr val="C00000"/>
                </a:solidFill>
                <a:latin typeface="Arial" panose="020B0604020202020204" pitchFamily="34" charset="0"/>
                <a:cs typeface="Arial" panose="020B0604020202020204" pitchFamily="34" charset="0"/>
              </a:rPr>
              <a:t>PHẠM VI ĐIỀU CHỈNH, ĐỐI TƯỢNG ÁP DỤNG</a:t>
            </a:r>
            <a:endParaRPr lang="en-US" sz="3000" b="1" dirty="0">
              <a:solidFill>
                <a:srgbClr val="C0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0364066D-107C-4C2D-B5CC-79687C9F0B6D}"/>
              </a:ext>
            </a:extLst>
          </p:cNvPr>
          <p:cNvSpPr>
            <a:spLocks noGrp="1"/>
          </p:cNvSpPr>
          <p:nvPr>
            <p:ph sz="half" idx="1"/>
          </p:nvPr>
        </p:nvSpPr>
        <p:spPr>
          <a:xfrm>
            <a:off x="621101" y="1920960"/>
            <a:ext cx="5141343" cy="4351338"/>
          </a:xfrm>
        </p:spPr>
        <p:txBody>
          <a:bodyPr>
            <a:noAutofit/>
          </a:bodyPr>
          <a:lstStyle/>
          <a:p>
            <a:pPr marL="0" indent="0" algn="just">
              <a:lnSpc>
                <a:spcPct val="100000"/>
              </a:lnSpc>
              <a:spcBef>
                <a:spcPts val="0"/>
              </a:spcBef>
              <a:buNone/>
            </a:pPr>
            <a:endParaRPr lang="vi-VN" sz="2000" dirty="0">
              <a:solidFill>
                <a:srgbClr val="002060"/>
              </a:solidFill>
            </a:endParaRPr>
          </a:p>
          <a:p>
            <a:pPr marL="0" indent="0" algn="just">
              <a:lnSpc>
                <a:spcPct val="100000"/>
              </a:lnSpc>
              <a:spcBef>
                <a:spcPts val="0"/>
              </a:spcBef>
              <a:buNone/>
            </a:pPr>
            <a:r>
              <a:rPr lang="en-US" sz="2000" dirty="0">
                <a:solidFill>
                  <a:srgbClr val="002060"/>
                </a:solidFill>
                <a:latin typeface="Arial" panose="020B0604020202020204" pitchFamily="34" charset="0"/>
                <a:cs typeface="Arial" panose="020B0604020202020204" pitchFamily="34" charset="0"/>
              </a:rPr>
              <a:t>Q</a:t>
            </a:r>
            <a:r>
              <a:rPr lang="vi-VN" sz="2000" dirty="0">
                <a:solidFill>
                  <a:srgbClr val="002060"/>
                </a:solidFill>
                <a:latin typeface="Arial" panose="020B0604020202020204" pitchFamily="34" charset="0"/>
                <a:cs typeface="Arial" panose="020B0604020202020204" pitchFamily="34" charset="0"/>
              </a:rPr>
              <a:t>uy định </a:t>
            </a:r>
            <a:r>
              <a:rPr lang="vi-VN" sz="2000" dirty="0">
                <a:solidFill>
                  <a:srgbClr val="002060"/>
                </a:solidFill>
              </a:rPr>
              <a:t>về chức năng, nhiệm vụ, quyền, trách nhiệm của Công đoàn Việt Nam; quyền thành lập, gia nhập và hoạt động công đoàn của </a:t>
            </a:r>
            <a:r>
              <a:rPr lang="en-US" sz="2000" dirty="0">
                <a:solidFill>
                  <a:srgbClr val="002060"/>
                </a:solidFill>
                <a:latin typeface="Arial" panose="020B0604020202020204" pitchFamily="34" charset="0"/>
                <a:cs typeface="Arial" panose="020B0604020202020204" pitchFamily="34" charset="0"/>
              </a:rPr>
              <a:t>NLĐ</a:t>
            </a:r>
            <a:r>
              <a:rPr lang="vi-VN" sz="2000" dirty="0">
                <a:solidFill>
                  <a:srgbClr val="002060"/>
                </a:solidFill>
              </a:rPr>
              <a:t>; việc gia nhập Công đoàn Việt Nam của tổ chức của </a:t>
            </a:r>
            <a:r>
              <a:rPr lang="en-US" sz="2000" dirty="0">
                <a:solidFill>
                  <a:srgbClr val="002060"/>
                </a:solidFill>
                <a:cs typeface="Arial" panose="020B0604020202020204" pitchFamily="34" charset="0"/>
              </a:rPr>
              <a:t>NLĐ</a:t>
            </a:r>
            <a:r>
              <a:rPr lang="vi-VN" sz="2000" dirty="0">
                <a:solidFill>
                  <a:srgbClr val="002060"/>
                </a:solidFill>
              </a:rPr>
              <a:t> tại doanh nghiệp; quyền, trách nhiệm của đoàn viên công đoàn; trách nhiệm của Nhà nước, cơ quan, tổ chức, đơn vị, doanh nghiệp, </a:t>
            </a:r>
            <a:r>
              <a:rPr lang="en-US" sz="2000" dirty="0">
                <a:solidFill>
                  <a:srgbClr val="002060"/>
                </a:solidFill>
                <a:latin typeface="Arial" panose="020B0604020202020204" pitchFamily="34" charset="0"/>
                <a:cs typeface="Arial" panose="020B0604020202020204" pitchFamily="34" charset="0"/>
              </a:rPr>
              <a:t>NSDLĐ</a:t>
            </a:r>
            <a:r>
              <a:rPr lang="en-US" sz="2000" dirty="0">
                <a:solidFill>
                  <a:srgbClr val="002060"/>
                </a:solidFill>
              </a:rPr>
              <a:t> </a:t>
            </a:r>
            <a:r>
              <a:rPr lang="vi-VN" sz="2000" dirty="0">
                <a:solidFill>
                  <a:srgbClr val="002060"/>
                </a:solidFill>
              </a:rPr>
              <a:t>đối với Công đoàn; bảo đảm hoạt động của Công đoàn; giải quyết tranh chấp và xử lý vi phạm pháp luật về công đoàn.</a:t>
            </a:r>
            <a:endParaRPr lang="en-US" sz="2000" dirty="0">
              <a:solidFill>
                <a:srgbClr val="002060"/>
              </a:solidFill>
            </a:endParaRPr>
          </a:p>
        </p:txBody>
      </p:sp>
      <p:sp>
        <p:nvSpPr>
          <p:cNvPr id="6" name="Content Placeholder 5">
            <a:extLst>
              <a:ext uri="{FF2B5EF4-FFF2-40B4-BE49-F238E27FC236}">
                <a16:creationId xmlns:a16="http://schemas.microsoft.com/office/drawing/2014/main" id="{1722FA5E-9D0E-4E83-B82B-88A76C70545E}"/>
              </a:ext>
            </a:extLst>
          </p:cNvPr>
          <p:cNvSpPr>
            <a:spLocks noGrp="1"/>
          </p:cNvSpPr>
          <p:nvPr>
            <p:ph sz="half" idx="2"/>
          </p:nvPr>
        </p:nvSpPr>
        <p:spPr>
          <a:xfrm>
            <a:off x="6439616" y="1911885"/>
            <a:ext cx="5141342" cy="4351338"/>
          </a:xfrm>
        </p:spPr>
        <p:txBody>
          <a:bodyPr>
            <a:noAutofit/>
          </a:bodyPr>
          <a:lstStyle/>
          <a:p>
            <a:pPr marL="0" indent="0" algn="just">
              <a:lnSpc>
                <a:spcPct val="100000"/>
              </a:lnSpc>
              <a:spcBef>
                <a:spcPts val="0"/>
              </a:spcBef>
              <a:buNone/>
            </a:pPr>
            <a:endParaRPr lang="vi-VN" sz="2000" dirty="0"/>
          </a:p>
          <a:p>
            <a:pPr marL="0" indent="0" algn="just">
              <a:lnSpc>
                <a:spcPct val="100000"/>
              </a:lnSpc>
              <a:spcBef>
                <a:spcPts val="0"/>
              </a:spcBef>
              <a:buNone/>
            </a:pPr>
            <a:r>
              <a:rPr lang="en-US" sz="2000" dirty="0" err="1">
                <a:solidFill>
                  <a:srgbClr val="C00000"/>
                </a:solidFill>
                <a:latin typeface="Arial" panose="020B0604020202020204" pitchFamily="34" charset="0"/>
                <a:cs typeface="Arial" panose="020B0604020202020204" pitchFamily="34" charset="0"/>
              </a:rPr>
              <a:t>Áp</a:t>
            </a:r>
            <a:r>
              <a:rPr lang="en-US" sz="2000" dirty="0">
                <a:solidFill>
                  <a:srgbClr val="C00000"/>
                </a:solidFill>
                <a:latin typeface="Arial" panose="020B0604020202020204" pitchFamily="34" charset="0"/>
                <a:cs typeface="Arial" panose="020B0604020202020204" pitchFamily="34" charset="0"/>
              </a:rPr>
              <a:t> </a:t>
            </a:r>
            <a:r>
              <a:rPr lang="vi-VN" sz="2000" dirty="0">
                <a:solidFill>
                  <a:srgbClr val="C00000"/>
                </a:solidFill>
              </a:rPr>
              <a:t>dụng đối với công đoàn các cấp, cơ quan nhà nước, tổ chức chính trị, tổ chức chính trị - xã hội, tổ chức chính trị xã hội - nghề nghiệp, tổ chức xã hội - nghề nghiệp, đơn vị, doanh nghiệp, tổ chức khác có sử dụng lao động theo quy định của pháp luật về lao động, cơ quan, tổ chức nước ngoài, tổ chức quốc tế hoạt động trên lãnh thổ Việt Nam; tổ chức của </a:t>
            </a:r>
            <a:r>
              <a:rPr lang="en-US" sz="2000" dirty="0">
                <a:solidFill>
                  <a:srgbClr val="C00000"/>
                </a:solidFill>
                <a:latin typeface="Arial" panose="020B0604020202020204" pitchFamily="34" charset="0"/>
                <a:cs typeface="Arial" panose="020B0604020202020204" pitchFamily="34" charset="0"/>
              </a:rPr>
              <a:t>NLĐ</a:t>
            </a:r>
            <a:r>
              <a:rPr lang="en-US" sz="2000" dirty="0">
                <a:solidFill>
                  <a:srgbClr val="C00000"/>
                </a:solidFill>
              </a:rPr>
              <a:t> </a:t>
            </a:r>
            <a:r>
              <a:rPr lang="vi-VN" sz="2000" dirty="0">
                <a:solidFill>
                  <a:srgbClr val="C00000"/>
                </a:solidFill>
              </a:rPr>
              <a:t>tại doanh nghiệp, đoàn viên công đoàn, </a:t>
            </a:r>
            <a:r>
              <a:rPr lang="en-US" sz="2000" dirty="0">
                <a:solidFill>
                  <a:srgbClr val="C00000"/>
                </a:solidFill>
                <a:latin typeface="Arial" panose="020B0604020202020204" pitchFamily="34" charset="0"/>
                <a:cs typeface="Arial" panose="020B0604020202020204" pitchFamily="34" charset="0"/>
              </a:rPr>
              <a:t>NLĐ</a:t>
            </a:r>
            <a:r>
              <a:rPr lang="en-US" sz="2000" dirty="0">
                <a:solidFill>
                  <a:srgbClr val="C00000"/>
                </a:solidFill>
              </a:rPr>
              <a:t> </a:t>
            </a:r>
            <a:r>
              <a:rPr lang="vi-VN" sz="2000" dirty="0">
                <a:solidFill>
                  <a:srgbClr val="C00000"/>
                </a:solidFill>
              </a:rPr>
              <a:t>và tổ chức, cá nhân khác có liên quan đến tổ chức và hoạt động công đoàn.</a:t>
            </a:r>
            <a:endParaRPr lang="en-US" sz="2000" dirty="0">
              <a:solidFill>
                <a:srgbClr val="C00000"/>
              </a:solidFill>
            </a:endParaRPr>
          </a:p>
        </p:txBody>
      </p:sp>
      <p:sp>
        <p:nvSpPr>
          <p:cNvPr id="7" name="Rectangle: Rounded Corners 6">
            <a:extLst>
              <a:ext uri="{FF2B5EF4-FFF2-40B4-BE49-F238E27FC236}">
                <a16:creationId xmlns:a16="http://schemas.microsoft.com/office/drawing/2014/main" id="{112DC371-D671-4672-8DCF-EC177FF16A66}"/>
              </a:ext>
            </a:extLst>
          </p:cNvPr>
          <p:cNvSpPr/>
          <p:nvPr/>
        </p:nvSpPr>
        <p:spPr>
          <a:xfrm>
            <a:off x="621101" y="1526874"/>
            <a:ext cx="5027765" cy="3881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Phạm</a:t>
            </a:r>
            <a:r>
              <a:rPr lang="en-US" sz="2200" b="1" dirty="0">
                <a:latin typeface="Arial" panose="020B0604020202020204" pitchFamily="34" charset="0"/>
                <a:cs typeface="Arial" panose="020B0604020202020204" pitchFamily="34" charset="0"/>
              </a:rPr>
              <a:t> vi </a:t>
            </a:r>
            <a:r>
              <a:rPr lang="en-US" sz="2200" b="1" dirty="0" err="1">
                <a:latin typeface="Arial" panose="020B0604020202020204" pitchFamily="34" charset="0"/>
                <a:cs typeface="Arial" panose="020B0604020202020204" pitchFamily="34" charset="0"/>
              </a:rPr>
              <a:t>điều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chỉnh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Điều</a:t>
            </a:r>
            <a:r>
              <a:rPr lang="en-US" sz="2200" b="1" dirty="0">
                <a:latin typeface="Arial" panose="020B0604020202020204" pitchFamily="34" charset="0"/>
                <a:cs typeface="Arial" panose="020B0604020202020204" pitchFamily="34" charset="0"/>
              </a:rPr>
              <a:t> 2)</a:t>
            </a:r>
          </a:p>
        </p:txBody>
      </p:sp>
      <p:sp>
        <p:nvSpPr>
          <p:cNvPr id="8" name="Rectangle: Rounded Corners 7">
            <a:extLst>
              <a:ext uri="{FF2B5EF4-FFF2-40B4-BE49-F238E27FC236}">
                <a16:creationId xmlns:a16="http://schemas.microsoft.com/office/drawing/2014/main" id="{6C4D1011-819F-4822-9E1B-F5CA7E7FB61E}"/>
              </a:ext>
            </a:extLst>
          </p:cNvPr>
          <p:cNvSpPr/>
          <p:nvPr/>
        </p:nvSpPr>
        <p:spPr>
          <a:xfrm>
            <a:off x="6428106" y="1526873"/>
            <a:ext cx="5027765" cy="38818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Đối</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tượng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áp</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dụng</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Điều</a:t>
            </a:r>
            <a:r>
              <a:rPr lang="en-US" sz="2200" b="1" dirty="0">
                <a:latin typeface="Arial" panose="020B0604020202020204" pitchFamily="34" charset="0"/>
                <a:cs typeface="Arial" panose="020B0604020202020204" pitchFamily="34" charset="0"/>
              </a:rPr>
              <a:t> 3)</a:t>
            </a:r>
          </a:p>
        </p:txBody>
      </p:sp>
    </p:spTree>
    <p:extLst>
      <p:ext uri="{BB962C8B-B14F-4D97-AF65-F5344CB8AC3E}">
        <p14:creationId xmlns:p14="http://schemas.microsoft.com/office/powerpoint/2010/main" val="252796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962134"/>
            <a:ext cx="10938294" cy="922937"/>
          </a:xfrm>
        </p:spPr>
        <p:txBody>
          <a:bodyPr>
            <a:normAutofit/>
          </a:bodyPr>
          <a:lstStyle/>
          <a:p>
            <a:pPr algn="just">
              <a:lnSpc>
                <a:spcPct val="100000"/>
              </a:lnSpc>
            </a:pPr>
            <a:r>
              <a:rPr lang="vi-VN" sz="2600" b="1" dirty="0">
                <a:solidFill>
                  <a:srgbClr val="002060"/>
                </a:solidFill>
                <a:latin typeface="+mn-lt"/>
              </a:rPr>
              <a:t>1. Mở rộng quyền thành lập, gia nhập và hoạt động công đoàn </a:t>
            </a:r>
            <a:r>
              <a:rPr lang="en-US" sz="2600" b="1" dirty="0" err="1">
                <a:solidFill>
                  <a:srgbClr val="002060"/>
                </a:solidFill>
                <a:latin typeface="Arial" panose="020B0604020202020204" pitchFamily="34" charset="0"/>
                <a:cs typeface="Arial" panose="020B0604020202020204" pitchFamily="34" charset="0"/>
              </a:rPr>
              <a:t>cho</a:t>
            </a:r>
            <a:r>
              <a:rPr lang="en-US" sz="2600" b="1" dirty="0">
                <a:solidFill>
                  <a:srgbClr val="002060"/>
                </a:solidFill>
                <a:latin typeface="+mn-lt"/>
              </a:rPr>
              <a:t> </a:t>
            </a:r>
            <a:r>
              <a:rPr lang="en-US" sz="2600" b="1" dirty="0">
                <a:solidFill>
                  <a:srgbClr val="002060"/>
                </a:solidFill>
                <a:latin typeface="Arial" panose="020B0604020202020204" pitchFamily="34" charset="0"/>
                <a:cs typeface="Arial" panose="020B0604020202020204" pitchFamily="34" charset="0"/>
              </a:rPr>
              <a:t>“</a:t>
            </a:r>
            <a:r>
              <a:rPr lang="vi-VN" sz="2600" b="1" dirty="0">
                <a:solidFill>
                  <a:srgbClr val="002060"/>
                </a:solidFill>
                <a:latin typeface="Arial" panose="020B0604020202020204" pitchFamily="34" charset="0"/>
                <a:cs typeface="Arial" panose="020B0604020202020204" pitchFamily="34" charset="0"/>
              </a:rPr>
              <a:t>người làm việc không có quan hệ lao động</a:t>
            </a:r>
            <a:r>
              <a:rPr lang="en-US" sz="2600" b="1" dirty="0">
                <a:solidFill>
                  <a:srgbClr val="002060"/>
                </a:solidFill>
                <a:latin typeface="Arial" panose="020B0604020202020204" pitchFamily="34" charset="0"/>
                <a:cs typeface="Arial" panose="020B0604020202020204" pitchFamily="34" charset="0"/>
              </a:rPr>
              <a:t>” </a:t>
            </a:r>
            <a:r>
              <a:rPr lang="en-US" sz="2600" b="1" dirty="0">
                <a:solidFill>
                  <a:srgbClr val="C00000"/>
                </a:solidFill>
                <a:latin typeface="Arial" panose="020B0604020202020204" pitchFamily="34" charset="0"/>
                <a:cs typeface="Arial" panose="020B0604020202020204" pitchFamily="34" charset="0"/>
              </a:rPr>
              <a:t>(</a:t>
            </a:r>
            <a:r>
              <a:rPr lang="en-US" sz="2600" b="1" dirty="0" err="1">
                <a:solidFill>
                  <a:srgbClr val="C00000"/>
                </a:solidFill>
                <a:latin typeface="Arial" panose="020B0604020202020204" pitchFamily="34" charset="0"/>
                <a:cs typeface="Arial" panose="020B0604020202020204" pitchFamily="34" charset="0"/>
              </a:rPr>
              <a:t>Điều</a:t>
            </a:r>
            <a:r>
              <a:rPr lang="en-US" sz="2600" b="1" dirty="0">
                <a:solidFill>
                  <a:srgbClr val="C00000"/>
                </a:solidFill>
                <a:latin typeface="Arial" panose="020B0604020202020204" pitchFamily="34" charset="0"/>
                <a:cs typeface="Arial" panose="020B0604020202020204" pitchFamily="34" charset="0"/>
              </a:rPr>
              <a:t> 5)</a:t>
            </a:r>
            <a:r>
              <a:rPr lang="vi-VN" sz="2600" b="1" dirty="0">
                <a:solidFill>
                  <a:srgbClr val="C00000"/>
                </a:solidFill>
                <a:latin typeface="Arial" panose="020B0604020202020204" pitchFamily="34" charset="0"/>
                <a:cs typeface="Arial" panose="020B0604020202020204" pitchFamily="34" charset="0"/>
              </a:rPr>
              <a:t> </a:t>
            </a:r>
            <a:endParaRPr lang="en-US" sz="2600" b="1" dirty="0">
              <a:solidFill>
                <a:srgbClr val="C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291E654-D9DB-4238-8D71-1032C7CECD80}"/>
              </a:ext>
            </a:extLst>
          </p:cNvPr>
          <p:cNvPicPr>
            <a:picLocks noChangeAspect="1"/>
          </p:cNvPicPr>
          <p:nvPr/>
        </p:nvPicPr>
        <p:blipFill>
          <a:blip r:embed="rId2"/>
          <a:stretch>
            <a:fillRect/>
          </a:stretch>
        </p:blipFill>
        <p:spPr>
          <a:xfrm>
            <a:off x="784958" y="2392326"/>
            <a:ext cx="2516751" cy="2496455"/>
          </a:xfrm>
          <a:prstGeom prst="rect">
            <a:avLst/>
          </a:prstGeom>
        </p:spPr>
      </p:pic>
      <p:sp>
        <p:nvSpPr>
          <p:cNvPr id="6" name="TextBox 5">
            <a:extLst>
              <a:ext uri="{FF2B5EF4-FFF2-40B4-BE49-F238E27FC236}">
                <a16:creationId xmlns:a16="http://schemas.microsoft.com/office/drawing/2014/main" id="{858DA260-4021-47C2-85B1-B2BE275A00A7}"/>
              </a:ext>
            </a:extLst>
          </p:cNvPr>
          <p:cNvSpPr txBox="1"/>
          <p:nvPr/>
        </p:nvSpPr>
        <p:spPr>
          <a:xfrm>
            <a:off x="3752491" y="1925291"/>
            <a:ext cx="7812656" cy="4093428"/>
          </a:xfrm>
          <a:prstGeom prst="rect">
            <a:avLst/>
          </a:prstGeom>
          <a:noFill/>
        </p:spPr>
        <p:txBody>
          <a:bodyPr wrap="square">
            <a:spAutoFit/>
          </a:bodyPr>
          <a:lstStyle/>
          <a:p>
            <a:pPr marL="342900" indent="-342900" algn="just">
              <a:spcBef>
                <a:spcPts val="1200"/>
              </a:spcBef>
              <a:spcAft>
                <a:spcPts val="1200"/>
              </a:spcAft>
              <a:buFont typeface="Wingdings" panose="05000000000000000000" pitchFamily="2" charset="2"/>
              <a:buChar char="Ø"/>
            </a:pPr>
            <a:r>
              <a:rPr lang="en-US" sz="2400" dirty="0">
                <a:solidFill>
                  <a:srgbClr val="0070C0"/>
                </a:solidFill>
                <a:latin typeface="Arial" panose="020B0604020202020204" pitchFamily="34" charset="0"/>
                <a:cs typeface="Arial" panose="020B0604020202020204" pitchFamily="34" charset="0"/>
              </a:rPr>
              <a:t>K</a:t>
            </a:r>
            <a:r>
              <a:rPr lang="vi-VN" sz="2400" dirty="0">
                <a:solidFill>
                  <a:srgbClr val="0070C0"/>
                </a:solidFill>
                <a:latin typeface="Arial" panose="020B0604020202020204" pitchFamily="34" charset="0"/>
                <a:cs typeface="Arial" panose="020B0604020202020204" pitchFamily="34" charset="0"/>
              </a:rPr>
              <a:t>hoản 1 Điều 5. Quyền thành lập, gia nhập và hoạt động công đoàn</a:t>
            </a:r>
            <a:r>
              <a:rPr lang="en-US" sz="2400" dirty="0">
                <a:solidFill>
                  <a:srgbClr val="0070C0"/>
                </a:solidFill>
                <a:latin typeface="Arial" panose="020B0604020202020204" pitchFamily="34" charset="0"/>
                <a:cs typeface="Arial" panose="020B0604020202020204" pitchFamily="34" charset="0"/>
              </a:rPr>
              <a:t>,</a:t>
            </a:r>
            <a:r>
              <a:rPr lang="vi-VN" sz="2400" dirty="0">
                <a:solidFill>
                  <a:srgbClr val="0070C0"/>
                </a:solidFill>
                <a:latin typeface="Arial" panose="020B0604020202020204" pitchFamily="34" charset="0"/>
                <a:cs typeface="Arial" panose="020B0604020202020204" pitchFamily="34" charset="0"/>
              </a:rPr>
              <a:t> quy định: </a:t>
            </a:r>
            <a:r>
              <a:rPr lang="vi-VN" sz="2400" b="1" i="1" dirty="0">
                <a:solidFill>
                  <a:srgbClr val="0070C0"/>
                </a:solidFill>
                <a:latin typeface="Arial" panose="020B0604020202020204" pitchFamily="34" charset="0"/>
                <a:cs typeface="Arial" panose="020B0604020202020204" pitchFamily="34" charset="0"/>
              </a:rPr>
              <a:t>“Người lao động Việt Nam có quyền thành lập, gia nhập và hoạt động công đoàn”</a:t>
            </a:r>
            <a:r>
              <a:rPr lang="vi-VN" sz="2400" dirty="0">
                <a:solidFill>
                  <a:srgbClr val="0070C0"/>
                </a:solidFill>
                <a:latin typeface="Arial" panose="020B0604020202020204" pitchFamily="34" charset="0"/>
                <a:cs typeface="Arial" panose="020B0604020202020204" pitchFamily="34" charset="0"/>
              </a:rPr>
              <a:t>, bao gồm cả người làm việc không có quan hệ lao động. </a:t>
            </a:r>
            <a:endParaRPr lang="en-US" sz="2400" dirty="0">
              <a:solidFill>
                <a:srgbClr val="0070C0"/>
              </a:solidFill>
              <a:latin typeface="Arial" panose="020B0604020202020204" pitchFamily="34" charset="0"/>
              <a:cs typeface="Arial" panose="020B0604020202020204" pitchFamily="34" charset="0"/>
            </a:endParaRPr>
          </a:p>
          <a:p>
            <a:pPr marL="342900" indent="-342900" algn="just">
              <a:spcBef>
                <a:spcPts val="1200"/>
              </a:spcBef>
              <a:spcAft>
                <a:spcPts val="1200"/>
              </a:spcAft>
              <a:buFont typeface="Wingdings" panose="05000000000000000000" pitchFamily="2" charset="2"/>
              <a:buChar char="Ø"/>
            </a:pPr>
            <a:r>
              <a:rPr lang="en-US" sz="2400" dirty="0">
                <a:solidFill>
                  <a:srgbClr val="0070C0"/>
                </a:solidFill>
                <a:latin typeface="Arial" panose="020B0604020202020204" pitchFamily="34" charset="0"/>
                <a:cs typeface="Arial" panose="020B0604020202020204" pitchFamily="34" charset="0"/>
              </a:rPr>
              <a:t>B</a:t>
            </a:r>
            <a:r>
              <a:rPr lang="vi-VN" sz="2400" dirty="0">
                <a:solidFill>
                  <a:srgbClr val="0070C0"/>
                </a:solidFill>
                <a:latin typeface="Arial" panose="020B0604020202020204" pitchFamily="34" charset="0"/>
                <a:cs typeface="Arial" panose="020B0604020202020204" pitchFamily="34" charset="0"/>
              </a:rPr>
              <a:t>ổ sung quy định tại khoản 3 Điều 4 giải thích từ ngữ </a:t>
            </a:r>
            <a:r>
              <a:rPr lang="vi-VN" sz="2400" b="1" i="1" dirty="0">
                <a:solidFill>
                  <a:srgbClr val="0070C0"/>
                </a:solidFill>
                <a:latin typeface="Arial" panose="020B0604020202020204" pitchFamily="34" charset="0"/>
                <a:cs typeface="Arial" panose="020B0604020202020204" pitchFamily="34" charset="0"/>
              </a:rPr>
              <a:t>“nghiệp đoàn cơ sở” </a:t>
            </a:r>
            <a:r>
              <a:rPr lang="vi-VN" sz="2400" dirty="0">
                <a:solidFill>
                  <a:srgbClr val="0070C0"/>
                </a:solidFill>
                <a:latin typeface="Arial" panose="020B0604020202020204" pitchFamily="34" charset="0"/>
                <a:cs typeface="Arial" panose="020B0604020202020204" pitchFamily="34" charset="0"/>
              </a:rPr>
              <a:t>là tổ chức cơ sở của Công đoàn Việt Nam, tập hợp những người làm việc không có quan hệ lao động, cùng ngành, cùng nghề hoặc những người lao động đặc thù khác.</a:t>
            </a:r>
            <a:endParaRPr lang="en-US" sz="2400" dirty="0">
              <a:solidFill>
                <a:srgbClr val="0070C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1885D2C0-06E9-4FD6-B41D-F5A159ADAA24}"/>
              </a:ext>
            </a:extLst>
          </p:cNvPr>
          <p:cNvSpPr txBox="1">
            <a:spLocks/>
          </p:cNvSpPr>
          <p:nvPr/>
        </p:nvSpPr>
        <p:spPr>
          <a:xfrm>
            <a:off x="626853" y="396749"/>
            <a:ext cx="10938294" cy="5176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3000" b="1" dirty="0">
                <a:solidFill>
                  <a:srgbClr val="C00000"/>
                </a:solidFill>
                <a:latin typeface="Arial" panose="020B0604020202020204" pitchFamily="34" charset="0"/>
                <a:cs typeface="Arial" panose="020B0604020202020204" pitchFamily="34" charset="0"/>
              </a:rPr>
              <a:t>NHỮNG NỘI DUNG CHÍNH SÁCH, QUY ĐỊNH MỚI</a:t>
            </a:r>
            <a:endParaRPr lang="en-US" sz="3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907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701347"/>
            <a:ext cx="10941370" cy="922937"/>
          </a:xfrm>
        </p:spPr>
        <p:txBody>
          <a:bodyPr>
            <a:normAutofit/>
          </a:bodyPr>
          <a:lstStyle/>
          <a:p>
            <a:pPr algn="just">
              <a:lnSpc>
                <a:spcPct val="100000"/>
              </a:lnSpc>
              <a:spcBef>
                <a:spcPts val="0"/>
              </a:spcBef>
            </a:pPr>
            <a:r>
              <a:rPr lang="vi-VN" sz="2600" b="1" dirty="0">
                <a:solidFill>
                  <a:srgbClr val="002060"/>
                </a:solidFill>
                <a:latin typeface="+mn-lt"/>
              </a:rPr>
              <a:t>2. Mở rộng quyền gia nhập và hoạt động công đoàn của người lao động là công dân nước ngoài </a:t>
            </a:r>
            <a:r>
              <a:rPr lang="vi-VN" sz="2600" b="1" dirty="0">
                <a:solidFill>
                  <a:srgbClr val="FF0000"/>
                </a:solidFill>
                <a:latin typeface="+mn-lt"/>
              </a:rPr>
              <a:t>(Điều 5)</a:t>
            </a:r>
            <a:endParaRPr lang="en-US" sz="2600" b="1" dirty="0">
              <a:solidFill>
                <a:srgbClr val="FF0000"/>
              </a:solidFill>
              <a:latin typeface="+mn-lt"/>
            </a:endParaRPr>
          </a:p>
        </p:txBody>
      </p:sp>
      <p:graphicFrame>
        <p:nvGraphicFramePr>
          <p:cNvPr id="5" name="Diagram 4">
            <a:extLst>
              <a:ext uri="{FF2B5EF4-FFF2-40B4-BE49-F238E27FC236}">
                <a16:creationId xmlns:a16="http://schemas.microsoft.com/office/drawing/2014/main" id="{BCC09776-F849-49CF-8617-38456BEAAD43}"/>
              </a:ext>
            </a:extLst>
          </p:cNvPr>
          <p:cNvGraphicFramePr/>
          <p:nvPr>
            <p:extLst>
              <p:ext uri="{D42A27DB-BD31-4B8C-83A1-F6EECF244321}">
                <p14:modId xmlns:p14="http://schemas.microsoft.com/office/powerpoint/2010/main" val="1636441957"/>
              </p:ext>
            </p:extLst>
          </p:nvPr>
        </p:nvGraphicFramePr>
        <p:xfrm>
          <a:off x="302459" y="607649"/>
          <a:ext cx="11590156" cy="5405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1A53690F-7892-4ED2-BC87-DE387FE80E62}"/>
              </a:ext>
            </a:extLst>
          </p:cNvPr>
          <p:cNvSpPr/>
          <p:nvPr/>
        </p:nvSpPr>
        <p:spPr>
          <a:xfrm>
            <a:off x="1202047" y="5090396"/>
            <a:ext cx="9790981" cy="9229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FF00"/>
                </a:solidFill>
                <a:latin typeface="Arial" panose="020B0604020202020204" pitchFamily="34" charset="0"/>
                <a:cs typeface="Arial" panose="020B0604020202020204" pitchFamily="34" charset="0"/>
              </a:rPr>
              <a:t>Luật Công đoàn quy định những nội dung mang tính nguyên tắc về điều kiện, quyền gia nhập Công đoàn của </a:t>
            </a:r>
            <a:r>
              <a:rPr lang="en-US" sz="2000" b="1" dirty="0">
                <a:solidFill>
                  <a:srgbClr val="FFFF00"/>
                </a:solidFill>
                <a:latin typeface="Arial" panose="020B0604020202020204" pitchFamily="34" charset="0"/>
                <a:cs typeface="Arial" panose="020B0604020202020204" pitchFamily="34" charset="0"/>
              </a:rPr>
              <a:t>NLĐ </a:t>
            </a:r>
            <a:r>
              <a:rPr lang="vi-VN" sz="2000" b="1" dirty="0">
                <a:solidFill>
                  <a:srgbClr val="FFFF00"/>
                </a:solidFill>
                <a:latin typeface="Arial" panose="020B0604020202020204" pitchFamily="34" charset="0"/>
                <a:cs typeface="Arial" panose="020B0604020202020204" pitchFamily="34" charset="0"/>
              </a:rPr>
              <a:t>là công dân nước ngoài </a:t>
            </a:r>
            <a:endParaRPr lang="en-US" sz="2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04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690714"/>
            <a:ext cx="10938294" cy="922937"/>
          </a:xfrm>
        </p:spPr>
        <p:txBody>
          <a:bodyPr>
            <a:normAutofit/>
          </a:bodyPr>
          <a:lstStyle/>
          <a:p>
            <a:pPr algn="just">
              <a:lnSpc>
                <a:spcPct val="100000"/>
              </a:lnSpc>
            </a:pPr>
            <a:r>
              <a:rPr lang="en-US" sz="2600" b="1" dirty="0">
                <a:solidFill>
                  <a:srgbClr val="002060"/>
                </a:solidFill>
                <a:latin typeface="Arial" panose="020B0604020202020204" pitchFamily="34" charset="0"/>
                <a:cs typeface="Arial" panose="020B0604020202020204" pitchFamily="34" charset="0"/>
              </a:rPr>
              <a:t>3. </a:t>
            </a:r>
            <a:r>
              <a:rPr lang="en-US" sz="2600" b="1" dirty="0" err="1">
                <a:solidFill>
                  <a:srgbClr val="002060"/>
                </a:solidFill>
                <a:latin typeface="Arial" panose="020B0604020202020204" pitchFamily="34" charset="0"/>
                <a:cs typeface="Arial" panose="020B0604020202020204" pitchFamily="34" charset="0"/>
              </a:rPr>
              <a:t>Bổ</a:t>
            </a:r>
            <a:r>
              <a:rPr lang="en-US" sz="2600" b="1" dirty="0">
                <a:solidFill>
                  <a:srgbClr val="002060"/>
                </a:solidFill>
                <a:latin typeface="Arial" panose="020B0604020202020204" pitchFamily="34" charset="0"/>
                <a:cs typeface="Arial" panose="020B0604020202020204" pitchFamily="34" charset="0"/>
              </a:rPr>
              <a:t> sung </a:t>
            </a:r>
            <a:r>
              <a:rPr lang="vi-VN" sz="2600" b="1" dirty="0">
                <a:solidFill>
                  <a:srgbClr val="002060"/>
                </a:solidFill>
                <a:latin typeface="Arial" panose="020B0604020202020204" pitchFamily="34" charset="0"/>
                <a:cs typeface="Arial" panose="020B0604020202020204" pitchFamily="34" charset="0"/>
              </a:rPr>
              <a:t>quyền gia nhập Công đoàn Việt Nam của tổ chức của người lao động tại doanh nghiệp </a:t>
            </a:r>
            <a:r>
              <a:rPr lang="vi-VN" sz="2600" b="1" dirty="0">
                <a:solidFill>
                  <a:srgbClr val="FF0000"/>
                </a:solidFill>
                <a:latin typeface="Arial" panose="020B0604020202020204" pitchFamily="34" charset="0"/>
                <a:cs typeface="Arial" panose="020B0604020202020204" pitchFamily="34" charset="0"/>
              </a:rPr>
              <a:t>(Điều 6)</a:t>
            </a:r>
            <a:endParaRPr lang="en-US" sz="2600" b="1"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989A030-D9BA-4710-BD89-03FF5668FD3F}"/>
              </a:ext>
            </a:extLst>
          </p:cNvPr>
          <p:cNvSpPr txBox="1"/>
          <p:nvPr/>
        </p:nvSpPr>
        <p:spPr>
          <a:xfrm>
            <a:off x="626853" y="1798413"/>
            <a:ext cx="11047696" cy="4247317"/>
          </a:xfrm>
          <a:prstGeom prst="rect">
            <a:avLst/>
          </a:prstGeom>
          <a:noFill/>
        </p:spPr>
        <p:txBody>
          <a:bodyPr wrap="square">
            <a:spAutoFit/>
          </a:bodyPr>
          <a:lstStyle/>
          <a:p>
            <a:pPr algn="just">
              <a:spcBef>
                <a:spcPts val="600"/>
              </a:spcBef>
              <a:spcAft>
                <a:spcPts val="600"/>
              </a:spcAft>
            </a:pPr>
            <a:r>
              <a:rPr lang="vi-VN" sz="2000" b="1" dirty="0">
                <a:solidFill>
                  <a:srgbClr val="C00000"/>
                </a:solidFill>
                <a:latin typeface="Arial" panose="020B0604020202020204" pitchFamily="34" charset="0"/>
                <a:cs typeface="Arial" panose="020B0604020202020204" pitchFamily="34" charset="0"/>
              </a:rPr>
              <a:t>Điều 6 Luật Công đoàn (sửa đổi) quy định mang tính nguyên tắc về hồ sơ, trình tự, thủ tục gia nhập Công đoàn Việt Nam của tổ chức của người lao động tại doanh nghiệp; đồng thời, giao Tổng Liên đoàn hướng dẫn thực hiện để bảo đảm linh hoạt. </a:t>
            </a:r>
            <a:endParaRPr lang="en-US" sz="2000" b="1" dirty="0">
              <a:solidFill>
                <a:srgbClr val="C00000"/>
              </a:solidFill>
              <a:latin typeface="Arial" panose="020B0604020202020204" pitchFamily="34" charset="0"/>
              <a:cs typeface="Arial" panose="020B0604020202020204" pitchFamily="34" charset="0"/>
            </a:endParaRPr>
          </a:p>
          <a:p>
            <a:pPr marL="287338" indent="-287338" algn="just">
              <a:spcBef>
                <a:spcPts val="600"/>
              </a:spcBef>
              <a:spcAft>
                <a:spcPts val="600"/>
              </a:spcAft>
              <a:buFont typeface="Wingdings" panose="05000000000000000000" pitchFamily="2" charset="2"/>
              <a:buChar char="Ø"/>
            </a:pPr>
            <a:r>
              <a:rPr lang="en-US" sz="2000" b="1" dirty="0">
                <a:solidFill>
                  <a:srgbClr val="0070C0"/>
                </a:solidFill>
                <a:latin typeface="Arial" panose="020B0604020202020204" pitchFamily="34" charset="0"/>
                <a:cs typeface="Arial" panose="020B0604020202020204" pitchFamily="34" charset="0"/>
              </a:rPr>
              <a:t> T</a:t>
            </a:r>
            <a:r>
              <a:rPr lang="vi-VN" sz="2000" b="1" dirty="0">
                <a:solidFill>
                  <a:srgbClr val="0070C0"/>
                </a:solidFill>
                <a:latin typeface="Arial" panose="020B0604020202020204" pitchFamily="34" charset="0"/>
                <a:cs typeface="Arial" panose="020B0604020202020204" pitchFamily="34" charset="0"/>
              </a:rPr>
              <a:t>ổ chức của </a:t>
            </a:r>
            <a:r>
              <a:rPr lang="en-US" sz="2000" b="1" dirty="0">
                <a:solidFill>
                  <a:srgbClr val="0070C0"/>
                </a:solidFill>
                <a:latin typeface="Arial" panose="020B0604020202020204" pitchFamily="34" charset="0"/>
                <a:cs typeface="Arial" panose="020B0604020202020204" pitchFamily="34" charset="0"/>
              </a:rPr>
              <a:t>NLĐ </a:t>
            </a:r>
            <a:r>
              <a:rPr lang="vi-VN" sz="2000" b="1" dirty="0">
                <a:solidFill>
                  <a:srgbClr val="0070C0"/>
                </a:solidFill>
                <a:latin typeface="Arial" panose="020B0604020202020204" pitchFamily="34" charset="0"/>
                <a:cs typeface="Arial" panose="020B0604020202020204" pitchFamily="34" charset="0"/>
              </a:rPr>
              <a:t>tại doanh nghiệp được thành lập và hoạt động hợp pháp, tự nguyện tán thành Điều lệ Công đoàn Việt Nam thì có quyền gia nhập Công đoàn Việt Nam. </a:t>
            </a:r>
            <a:endParaRPr lang="en-US" sz="2000" b="1" dirty="0">
              <a:solidFill>
                <a:srgbClr val="0070C0"/>
              </a:solidFill>
              <a:latin typeface="Arial" panose="020B0604020202020204" pitchFamily="34" charset="0"/>
              <a:cs typeface="Arial" panose="020B0604020202020204" pitchFamily="34" charset="0"/>
            </a:endParaRPr>
          </a:p>
          <a:p>
            <a:pPr marL="287338" indent="-287338" algn="just">
              <a:spcBef>
                <a:spcPts val="600"/>
              </a:spcBef>
              <a:spcAft>
                <a:spcPts val="600"/>
              </a:spcAft>
              <a:buFont typeface="Wingdings" panose="05000000000000000000" pitchFamily="2" charset="2"/>
              <a:buChar char="Ø"/>
            </a:pPr>
            <a:r>
              <a:rPr lang="en-US" sz="2000" b="1" dirty="0">
                <a:solidFill>
                  <a:srgbClr val="0070C0"/>
                </a:solidFill>
                <a:latin typeface="Arial" panose="020B0604020202020204" pitchFamily="34" charset="0"/>
                <a:cs typeface="Arial" panose="020B0604020202020204" pitchFamily="34" charset="0"/>
              </a:rPr>
              <a:t> </a:t>
            </a:r>
            <a:r>
              <a:rPr lang="vi-VN" sz="2000" b="1" dirty="0">
                <a:solidFill>
                  <a:srgbClr val="0070C0"/>
                </a:solidFill>
                <a:latin typeface="Arial" panose="020B0604020202020204" pitchFamily="34" charset="0"/>
                <a:cs typeface="Arial" panose="020B0604020202020204" pitchFamily="34" charset="0"/>
              </a:rPr>
              <a:t>Thẩm quyền xem xét, công nhận việc tổ chức của </a:t>
            </a:r>
            <a:r>
              <a:rPr lang="en-US" sz="2000" b="1" dirty="0">
                <a:solidFill>
                  <a:srgbClr val="0070C0"/>
                </a:solidFill>
                <a:latin typeface="Arial" panose="020B0604020202020204" pitchFamily="34" charset="0"/>
                <a:cs typeface="Arial" panose="020B0604020202020204" pitchFamily="34" charset="0"/>
              </a:rPr>
              <a:t>NLĐ </a:t>
            </a:r>
            <a:r>
              <a:rPr lang="vi-VN" sz="2000" b="1" dirty="0">
                <a:solidFill>
                  <a:srgbClr val="0070C0"/>
                </a:solidFill>
                <a:latin typeface="Arial" panose="020B0604020202020204" pitchFamily="34" charset="0"/>
                <a:cs typeface="Arial" panose="020B0604020202020204" pitchFamily="34" charset="0"/>
              </a:rPr>
              <a:t>tại doanh nghiệp gia nhập Công đoàn Việt Nam thuộc </a:t>
            </a:r>
            <a:r>
              <a:rPr lang="en-US" sz="2000" b="1" dirty="0">
                <a:solidFill>
                  <a:srgbClr val="0070C0"/>
                </a:solidFill>
                <a:latin typeface="Arial" panose="020B0604020202020204" pitchFamily="34" charset="0"/>
                <a:cs typeface="Arial" panose="020B0604020202020204" pitchFamily="34" charset="0"/>
              </a:rPr>
              <a:t>LĐLĐ </a:t>
            </a:r>
            <a:r>
              <a:rPr lang="vi-VN" sz="2000" b="1" dirty="0">
                <a:solidFill>
                  <a:srgbClr val="0070C0"/>
                </a:solidFill>
                <a:latin typeface="Arial" panose="020B0604020202020204" pitchFamily="34" charset="0"/>
                <a:cs typeface="Arial" panose="020B0604020202020204" pitchFamily="34" charset="0"/>
              </a:rPr>
              <a:t>cấp tỉnh, ngành trung ương và tương đương. </a:t>
            </a:r>
            <a:endParaRPr lang="en-US" sz="2000" b="1" dirty="0">
              <a:solidFill>
                <a:srgbClr val="0070C0"/>
              </a:solidFill>
              <a:latin typeface="Arial" panose="020B0604020202020204" pitchFamily="34" charset="0"/>
              <a:cs typeface="Arial" panose="020B0604020202020204" pitchFamily="34" charset="0"/>
            </a:endParaRPr>
          </a:p>
          <a:p>
            <a:pPr marL="287338" indent="-287338" algn="just">
              <a:spcBef>
                <a:spcPts val="600"/>
              </a:spcBef>
              <a:spcAft>
                <a:spcPts val="600"/>
              </a:spcAft>
              <a:buFont typeface="Wingdings" panose="05000000000000000000" pitchFamily="2" charset="2"/>
              <a:buChar char="Ø"/>
            </a:pPr>
            <a:r>
              <a:rPr lang="en-US" sz="2000" b="1" dirty="0">
                <a:solidFill>
                  <a:srgbClr val="0070C0"/>
                </a:solidFill>
                <a:latin typeface="Arial" panose="020B0604020202020204" pitchFamily="34" charset="0"/>
                <a:cs typeface="Arial" panose="020B0604020202020204" pitchFamily="34" charset="0"/>
              </a:rPr>
              <a:t> </a:t>
            </a:r>
            <a:r>
              <a:rPr lang="vi-VN" sz="2000" b="1" dirty="0">
                <a:solidFill>
                  <a:srgbClr val="0070C0"/>
                </a:solidFill>
                <a:latin typeface="Arial" panose="020B0604020202020204" pitchFamily="34" charset="0"/>
                <a:cs typeface="Arial" panose="020B0604020202020204" pitchFamily="34" charset="0"/>
              </a:rPr>
              <a:t>Khi được công nhận việc gia nhập Công đoàn Việt Nam, tổ chức của </a:t>
            </a:r>
            <a:r>
              <a:rPr lang="en-US" sz="2000" b="1" dirty="0">
                <a:solidFill>
                  <a:srgbClr val="0070C0"/>
                </a:solidFill>
                <a:latin typeface="Arial" panose="020B0604020202020204" pitchFamily="34" charset="0"/>
                <a:cs typeface="Arial" panose="020B0604020202020204" pitchFamily="34" charset="0"/>
              </a:rPr>
              <a:t>NLĐ </a:t>
            </a:r>
            <a:r>
              <a:rPr lang="vi-VN" sz="2000" b="1" dirty="0">
                <a:solidFill>
                  <a:srgbClr val="0070C0"/>
                </a:solidFill>
                <a:latin typeface="Arial" panose="020B0604020202020204" pitchFamily="34" charset="0"/>
                <a:cs typeface="Arial" panose="020B0604020202020204" pitchFamily="34" charset="0"/>
              </a:rPr>
              <a:t>tại doanh nghiệp đương nhiên chấm dứt hoạt động với tư cách tổ chức của </a:t>
            </a:r>
            <a:r>
              <a:rPr lang="en-US" sz="2000" b="1" dirty="0">
                <a:solidFill>
                  <a:srgbClr val="0070C0"/>
                </a:solidFill>
                <a:latin typeface="Arial" panose="020B0604020202020204" pitchFamily="34" charset="0"/>
                <a:cs typeface="Arial" panose="020B0604020202020204" pitchFamily="34" charset="0"/>
              </a:rPr>
              <a:t>NLĐ </a:t>
            </a:r>
            <a:r>
              <a:rPr lang="vi-VN" sz="2000" b="1" dirty="0">
                <a:solidFill>
                  <a:srgbClr val="0070C0"/>
                </a:solidFill>
                <a:latin typeface="Arial" panose="020B0604020202020204" pitchFamily="34" charset="0"/>
                <a:cs typeface="Arial" panose="020B0604020202020204" pitchFamily="34" charset="0"/>
              </a:rPr>
              <a:t>tại doanh nghiệp. </a:t>
            </a:r>
            <a:r>
              <a:rPr lang="en-US" sz="2000" b="1" dirty="0">
                <a:solidFill>
                  <a:srgbClr val="0070C0"/>
                </a:solidFill>
                <a:latin typeface="Arial" panose="020B0604020202020204" pitchFamily="34" charset="0"/>
                <a:cs typeface="Arial" panose="020B0604020202020204" pitchFamily="34" charset="0"/>
              </a:rPr>
              <a:t>NLĐ </a:t>
            </a:r>
            <a:r>
              <a:rPr lang="vi-VN" sz="2000" b="1" dirty="0">
                <a:solidFill>
                  <a:srgbClr val="0070C0"/>
                </a:solidFill>
                <a:latin typeface="Arial" panose="020B0604020202020204" pitchFamily="34" charset="0"/>
                <a:cs typeface="Arial" panose="020B0604020202020204" pitchFamily="34" charset="0"/>
              </a:rPr>
              <a:t>là thành viên của tổ chức của </a:t>
            </a:r>
            <a:r>
              <a:rPr lang="en-US" sz="2000" b="1" dirty="0">
                <a:solidFill>
                  <a:srgbClr val="0070C0"/>
                </a:solidFill>
                <a:latin typeface="Arial" panose="020B0604020202020204" pitchFamily="34" charset="0"/>
                <a:cs typeface="Arial" panose="020B0604020202020204" pitchFamily="34" charset="0"/>
              </a:rPr>
              <a:t>NLĐ </a:t>
            </a:r>
            <a:r>
              <a:rPr lang="vi-VN" sz="2000" b="1" dirty="0">
                <a:solidFill>
                  <a:srgbClr val="0070C0"/>
                </a:solidFill>
                <a:latin typeface="Arial" panose="020B0604020202020204" pitchFamily="34" charset="0"/>
                <a:cs typeface="Arial" panose="020B0604020202020204" pitchFamily="34" charset="0"/>
              </a:rPr>
              <a:t>tại doanh nghiệp tự nguyện và đủ điều kiện gia nhập Công đoàn Việt Nam theo Điều lệ Công đoàn Việt Nam thì được công nhận là đoàn viên công đoàn.</a:t>
            </a:r>
            <a:endParaRPr lang="en-US" sz="2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7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531159" y="657014"/>
            <a:ext cx="11143389" cy="1213310"/>
          </a:xfrm>
        </p:spPr>
        <p:txBody>
          <a:bodyPr>
            <a:normAutofit/>
          </a:bodyPr>
          <a:lstStyle/>
          <a:p>
            <a:pPr algn="just"/>
            <a:r>
              <a:rPr lang="en-US" sz="2600" b="1" dirty="0">
                <a:solidFill>
                  <a:srgbClr val="002060"/>
                </a:solidFill>
                <a:latin typeface="Arial" panose="020B0604020202020204" pitchFamily="34" charset="0"/>
                <a:cs typeface="Arial" panose="020B0604020202020204" pitchFamily="34" charset="0"/>
              </a:rPr>
              <a:t>4. </a:t>
            </a:r>
            <a:r>
              <a:rPr lang="vi-VN" sz="2600" b="1" dirty="0">
                <a:solidFill>
                  <a:srgbClr val="002060"/>
                </a:solidFill>
                <a:latin typeface="Arial" panose="020B0604020202020204" pitchFamily="34" charset="0"/>
                <a:cs typeface="Arial" panose="020B0604020202020204" pitchFamily="34" charset="0"/>
              </a:rPr>
              <a:t>Bổ sung nguyên tắc tổ chức và hoạt động của Công đoàn Việt Nam và làm rõ hơn nguyên tắc, nội dung hợp tác quốc tế về công đoàn </a:t>
            </a:r>
            <a:r>
              <a:rPr lang="vi-VN" sz="2600" b="1" dirty="0">
                <a:solidFill>
                  <a:srgbClr val="FF0000"/>
                </a:solidFill>
                <a:latin typeface="Arial" panose="020B0604020202020204" pitchFamily="34" charset="0"/>
                <a:cs typeface="Arial" panose="020B0604020202020204" pitchFamily="34" charset="0"/>
              </a:rPr>
              <a:t>(Điều 7, Điều 9)</a:t>
            </a:r>
            <a:endParaRPr lang="en-US" sz="2600" b="1"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D09ABDC-12E3-4979-9944-DE8CDFFE5A0C}"/>
              </a:ext>
            </a:extLst>
          </p:cNvPr>
          <p:cNvPicPr>
            <a:picLocks noChangeAspect="1"/>
          </p:cNvPicPr>
          <p:nvPr/>
        </p:nvPicPr>
        <p:blipFill>
          <a:blip r:embed="rId2"/>
          <a:stretch>
            <a:fillRect/>
          </a:stretch>
        </p:blipFill>
        <p:spPr>
          <a:xfrm>
            <a:off x="637954" y="1923489"/>
            <a:ext cx="4244598" cy="4104611"/>
          </a:xfrm>
          <a:prstGeom prst="rect">
            <a:avLst/>
          </a:prstGeom>
        </p:spPr>
      </p:pic>
      <p:sp>
        <p:nvSpPr>
          <p:cNvPr id="7" name="TextBox 6">
            <a:extLst>
              <a:ext uri="{FF2B5EF4-FFF2-40B4-BE49-F238E27FC236}">
                <a16:creationId xmlns:a16="http://schemas.microsoft.com/office/drawing/2014/main" id="{BD2FF721-A00E-4746-A801-3F9B6E138811}"/>
              </a:ext>
            </a:extLst>
          </p:cNvPr>
          <p:cNvSpPr txBox="1"/>
          <p:nvPr/>
        </p:nvSpPr>
        <p:spPr>
          <a:xfrm>
            <a:off x="5122175" y="2182995"/>
            <a:ext cx="6449800" cy="3585597"/>
          </a:xfrm>
          <a:prstGeom prst="rect">
            <a:avLst/>
          </a:prstGeom>
          <a:noFill/>
        </p:spPr>
        <p:txBody>
          <a:bodyPr wrap="square">
            <a:spAutoFit/>
          </a:bodyPr>
          <a:lstStyle/>
          <a:p>
            <a:pPr marL="342900" indent="-342900" algn="just">
              <a:spcBef>
                <a:spcPts val="1200"/>
              </a:spcBef>
              <a:spcAft>
                <a:spcPts val="1200"/>
              </a:spcAft>
              <a:buFont typeface="Wingdings" panose="05000000000000000000" pitchFamily="2" charset="2"/>
              <a:buChar char="Ø"/>
            </a:pPr>
            <a:r>
              <a:rPr lang="vi-VN" sz="2300" b="1" dirty="0">
                <a:solidFill>
                  <a:srgbClr val="0070C0"/>
                </a:solidFill>
                <a:latin typeface="Arial" panose="020B0604020202020204" pitchFamily="34" charset="0"/>
                <a:cs typeface="Arial" panose="020B0604020202020204" pitchFamily="34" charset="0"/>
              </a:rPr>
              <a:t>Luật Công đoàn (sửa đổi)</a:t>
            </a:r>
            <a:r>
              <a:rPr lang="en-US" sz="2300" b="1" dirty="0">
                <a:solidFill>
                  <a:srgbClr val="0070C0"/>
                </a:solidFill>
                <a:latin typeface="Arial" panose="020B0604020202020204" pitchFamily="34" charset="0"/>
                <a:cs typeface="Arial" panose="020B0604020202020204" pitchFamily="34" charset="0"/>
              </a:rPr>
              <a:t> </a:t>
            </a:r>
            <a:r>
              <a:rPr lang="vi-VN" sz="2300" b="1" dirty="0">
                <a:solidFill>
                  <a:srgbClr val="0070C0"/>
                </a:solidFill>
                <a:latin typeface="Arial" panose="020B0604020202020204" pitchFamily="34" charset="0"/>
                <a:cs typeface="Arial" panose="020B0604020202020204" pitchFamily="34" charset="0"/>
              </a:rPr>
              <a:t>đã bổ sung tại khoản 1 Điều </a:t>
            </a:r>
            <a:r>
              <a:rPr lang="en-US" sz="2300" b="1" dirty="0">
                <a:solidFill>
                  <a:srgbClr val="0070C0"/>
                </a:solidFill>
                <a:latin typeface="Arial" panose="020B0604020202020204" pitchFamily="34" charset="0"/>
                <a:cs typeface="Arial" panose="020B0604020202020204" pitchFamily="34" charset="0"/>
              </a:rPr>
              <a:t>7</a:t>
            </a:r>
            <a:r>
              <a:rPr lang="vi-VN" sz="2300" b="1" dirty="0">
                <a:solidFill>
                  <a:srgbClr val="0070C0"/>
                </a:solidFill>
                <a:latin typeface="Arial" panose="020B0604020202020204" pitchFamily="34" charset="0"/>
                <a:cs typeface="Arial" panose="020B0604020202020204" pitchFamily="34" charset="0"/>
              </a:rPr>
              <a:t> nguyên tắc tổ chức và hoạt động của Công đoàn Việt Nam là </a:t>
            </a:r>
            <a:r>
              <a:rPr lang="vi-VN" sz="2300" b="1" dirty="0">
                <a:solidFill>
                  <a:srgbClr val="FF0000"/>
                </a:solidFill>
                <a:latin typeface="Arial" panose="020B0604020202020204" pitchFamily="34" charset="0"/>
                <a:cs typeface="Arial" panose="020B0604020202020204" pitchFamily="34" charset="0"/>
              </a:rPr>
              <a:t>“hợp tác, phối hợp với người sử dụng lao động, đồng thời bảo đảm tính độc lập của tổ chức Công đoàn”</a:t>
            </a:r>
            <a:r>
              <a:rPr lang="vi-VN" sz="2300" b="1" dirty="0">
                <a:solidFill>
                  <a:srgbClr val="0070C0"/>
                </a:solidFill>
                <a:latin typeface="Arial" panose="020B0604020202020204" pitchFamily="34" charset="0"/>
                <a:cs typeface="Arial" panose="020B0604020202020204" pitchFamily="34" charset="0"/>
              </a:rPr>
              <a:t> nhằm bảo đảm phù hợp với tiêu chuẩn lao động quốc tế cơ bản. </a:t>
            </a:r>
            <a:endParaRPr lang="en-US" sz="2300" b="1" dirty="0">
              <a:solidFill>
                <a:srgbClr val="0070C0"/>
              </a:solidFill>
              <a:latin typeface="Arial" panose="020B0604020202020204" pitchFamily="34" charset="0"/>
              <a:cs typeface="Arial" panose="020B0604020202020204" pitchFamily="34" charset="0"/>
            </a:endParaRPr>
          </a:p>
          <a:p>
            <a:pPr marL="342900" indent="-342900" algn="just">
              <a:spcBef>
                <a:spcPts val="1200"/>
              </a:spcBef>
              <a:spcAft>
                <a:spcPts val="1200"/>
              </a:spcAft>
              <a:buFont typeface="Wingdings" panose="05000000000000000000" pitchFamily="2" charset="2"/>
              <a:buChar char="Ø"/>
            </a:pPr>
            <a:r>
              <a:rPr lang="en-US" sz="2300" b="1" dirty="0">
                <a:solidFill>
                  <a:srgbClr val="0070C0"/>
                </a:solidFill>
                <a:latin typeface="Arial" panose="020B0604020202020204" pitchFamily="34" charset="0"/>
                <a:cs typeface="Arial" panose="020B0604020202020204" pitchFamily="34" charset="0"/>
              </a:rPr>
              <a:t>L</a:t>
            </a:r>
            <a:r>
              <a:rPr lang="vi-VN" sz="2300" b="1" dirty="0">
                <a:solidFill>
                  <a:srgbClr val="0070C0"/>
                </a:solidFill>
                <a:latin typeface="Arial" panose="020B0604020202020204" pitchFamily="34" charset="0"/>
                <a:cs typeface="Arial" panose="020B0604020202020204" pitchFamily="34" charset="0"/>
              </a:rPr>
              <a:t>àm rõ hơn nguyên tắc, nội dung hợp tác quốc tế về công đoàn tại Điều 9.</a:t>
            </a:r>
            <a:endParaRPr lang="en-US" sz="23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846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16789" y="657015"/>
            <a:ext cx="10958422" cy="629528"/>
          </a:xfrm>
        </p:spPr>
        <p:txBody>
          <a:bodyPr>
            <a:normAutofit/>
          </a:bodyPr>
          <a:lstStyle/>
          <a:p>
            <a:pPr algn="ctr"/>
            <a:r>
              <a:rPr lang="vi-VN" sz="2600" b="1" dirty="0">
                <a:solidFill>
                  <a:srgbClr val="002060"/>
                </a:solidFill>
                <a:latin typeface="Arial" panose="020B0604020202020204" pitchFamily="34" charset="0"/>
                <a:cs typeface="Arial" panose="020B0604020202020204" pitchFamily="34" charset="0"/>
              </a:rPr>
              <a:t>5. Quy định cụ thể hệ thống tổ chức Công đoàn Việt Nam </a:t>
            </a:r>
            <a:r>
              <a:rPr lang="vi-VN" sz="2600" b="1" dirty="0">
                <a:solidFill>
                  <a:srgbClr val="FF0000"/>
                </a:solidFill>
                <a:latin typeface="Arial" panose="020B0604020202020204" pitchFamily="34" charset="0"/>
                <a:cs typeface="Arial" panose="020B0604020202020204" pitchFamily="34" charset="0"/>
              </a:rPr>
              <a:t>(Điều 8)</a:t>
            </a:r>
            <a:endParaRPr lang="en-US" sz="2600" b="1"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74EBA1C-73BC-433C-BF8F-6AAFC92D88D3}"/>
              </a:ext>
            </a:extLst>
          </p:cNvPr>
          <p:cNvPicPr>
            <a:picLocks noChangeAspect="1"/>
          </p:cNvPicPr>
          <p:nvPr/>
        </p:nvPicPr>
        <p:blipFill>
          <a:blip r:embed="rId2"/>
          <a:stretch>
            <a:fillRect/>
          </a:stretch>
        </p:blipFill>
        <p:spPr>
          <a:xfrm>
            <a:off x="713014" y="1771146"/>
            <a:ext cx="3114708" cy="3999539"/>
          </a:xfrm>
          <a:prstGeom prst="rect">
            <a:avLst/>
          </a:prstGeom>
        </p:spPr>
      </p:pic>
      <p:sp>
        <p:nvSpPr>
          <p:cNvPr id="7" name="TextBox 6">
            <a:extLst>
              <a:ext uri="{FF2B5EF4-FFF2-40B4-BE49-F238E27FC236}">
                <a16:creationId xmlns:a16="http://schemas.microsoft.com/office/drawing/2014/main" id="{1E3BC240-4E35-4481-BA21-B738E2F88F25}"/>
              </a:ext>
            </a:extLst>
          </p:cNvPr>
          <p:cNvSpPr txBox="1"/>
          <p:nvPr/>
        </p:nvSpPr>
        <p:spPr>
          <a:xfrm>
            <a:off x="4104167" y="1558495"/>
            <a:ext cx="7279658" cy="4647426"/>
          </a:xfrm>
          <a:prstGeom prst="rect">
            <a:avLst/>
          </a:prstGeom>
          <a:noFill/>
        </p:spPr>
        <p:txBody>
          <a:bodyPr wrap="square">
            <a:spAutoFit/>
          </a:bodyPr>
          <a:lstStyle/>
          <a:p>
            <a:pPr marL="342900" indent="-342900" algn="just">
              <a:spcBef>
                <a:spcPts val="600"/>
              </a:spcBef>
              <a:spcAft>
                <a:spcPts val="600"/>
              </a:spcAft>
              <a:buFont typeface="Wingdings" panose="05000000000000000000" pitchFamily="2" charset="2"/>
              <a:buChar char="Ø"/>
            </a:pPr>
            <a:r>
              <a:rPr lang="en-US" sz="2200" b="1" dirty="0">
                <a:solidFill>
                  <a:srgbClr val="0070C0"/>
                </a:solidFill>
                <a:latin typeface="Arial" panose="020B0604020202020204" pitchFamily="34" charset="0"/>
                <a:cs typeface="Arial" panose="020B0604020202020204" pitchFamily="34" charset="0"/>
              </a:rPr>
              <a:t>X</a:t>
            </a:r>
            <a:r>
              <a:rPr lang="vi-VN" sz="2200" b="1" dirty="0">
                <a:solidFill>
                  <a:srgbClr val="0070C0"/>
                </a:solidFill>
                <a:latin typeface="Arial" panose="020B0604020202020204" pitchFamily="34" charset="0"/>
                <a:cs typeface="Arial" panose="020B0604020202020204" pitchFamily="34" charset="0"/>
              </a:rPr>
              <a:t>ác định và phân định rõ </a:t>
            </a:r>
            <a:r>
              <a:rPr lang="vi-VN" sz="2200" b="1" i="1" dirty="0">
                <a:solidFill>
                  <a:srgbClr val="0070C0"/>
                </a:solidFill>
                <a:latin typeface="Arial" panose="020B0604020202020204" pitchFamily="34" charset="0"/>
                <a:cs typeface="Arial" panose="020B0604020202020204" pitchFamily="34" charset="0"/>
              </a:rPr>
              <a:t>“Công đoàn Việt Nam”</a:t>
            </a:r>
            <a:r>
              <a:rPr lang="vi-VN" sz="2200" b="1" dirty="0">
                <a:solidFill>
                  <a:srgbClr val="0070C0"/>
                </a:solidFill>
                <a:latin typeface="Arial" panose="020B0604020202020204" pitchFamily="34" charset="0"/>
                <a:cs typeface="Arial" panose="020B0604020202020204" pitchFamily="34" charset="0"/>
              </a:rPr>
              <a:t> với </a:t>
            </a:r>
            <a:r>
              <a:rPr lang="vi-VN" sz="2200" b="1" i="1" dirty="0">
                <a:solidFill>
                  <a:srgbClr val="0070C0"/>
                </a:solidFill>
                <a:latin typeface="Arial" panose="020B0604020202020204" pitchFamily="34" charset="0"/>
                <a:cs typeface="Arial" panose="020B0604020202020204" pitchFamily="34" charset="0"/>
              </a:rPr>
              <a:t>“Tổng Liên đoàn Lao động Việt Nam”</a:t>
            </a:r>
            <a:r>
              <a:rPr lang="vi-VN" sz="2200" b="1" dirty="0">
                <a:solidFill>
                  <a:srgbClr val="0070C0"/>
                </a:solidFill>
                <a:latin typeface="Arial" panose="020B0604020202020204" pitchFamily="34" charset="0"/>
                <a:cs typeface="Arial" panose="020B0604020202020204" pitchFamily="34" charset="0"/>
              </a:rPr>
              <a:t>. </a:t>
            </a:r>
            <a:r>
              <a:rPr lang="vi-VN" sz="2200" dirty="0">
                <a:solidFill>
                  <a:srgbClr val="0070C0"/>
                </a:solidFill>
                <a:latin typeface="Arial" panose="020B0604020202020204" pitchFamily="34" charset="0"/>
                <a:cs typeface="Arial" panose="020B0604020202020204" pitchFamily="34" charset="0"/>
              </a:rPr>
              <a:t>Theo đó, Công đoàn Việt Nam là tổ chức thống nhất bao gồm 4 cấp: cấp trung ương</a:t>
            </a:r>
            <a:r>
              <a:rPr lang="en-US" sz="2200" dirty="0">
                <a:solidFill>
                  <a:srgbClr val="0070C0"/>
                </a:solidFill>
                <a:latin typeface="Arial" panose="020B0604020202020204" pitchFamily="34" charset="0"/>
                <a:cs typeface="Arial" panose="020B0604020202020204" pitchFamily="34" charset="0"/>
              </a:rPr>
              <a:t>;</a:t>
            </a:r>
            <a:r>
              <a:rPr lang="vi-VN" sz="2200" dirty="0">
                <a:solidFill>
                  <a:srgbClr val="0070C0"/>
                </a:solidFill>
                <a:latin typeface="Arial" panose="020B0604020202020204" pitchFamily="34" charset="0"/>
                <a:cs typeface="Arial" panose="020B0604020202020204" pitchFamily="34" charset="0"/>
              </a:rPr>
              <a:t> cấp tỉnh, ngành trung ương và tương đương; cấp trên trực tiếp cơ sở; cấp cơ sở. Trong đó, cấp trung ương là Tổng Liên đoàn Lao động Việt Nam. </a:t>
            </a:r>
          </a:p>
          <a:p>
            <a:pPr marL="342900" indent="-342900" algn="just">
              <a:spcBef>
                <a:spcPts val="600"/>
              </a:spcBef>
              <a:spcAft>
                <a:spcPts val="600"/>
              </a:spcAft>
              <a:buFont typeface="Wingdings" panose="05000000000000000000" pitchFamily="2" charset="2"/>
              <a:buChar char="Ø"/>
            </a:pPr>
            <a:r>
              <a:rPr lang="vi-VN" sz="2200" b="1" dirty="0">
                <a:solidFill>
                  <a:srgbClr val="0070C0"/>
                </a:solidFill>
                <a:latin typeface="Arial" panose="020B0604020202020204" pitchFamily="34" charset="0"/>
                <a:cs typeface="Arial" panose="020B0604020202020204" pitchFamily="34" charset="0"/>
              </a:rPr>
              <a:t>Quy định cụ thể hệ thống tổ chức Công đoàn Việt Nam bao gồm 4 cấp. </a:t>
            </a:r>
            <a:r>
              <a:rPr lang="vi-VN" sz="2200" dirty="0">
                <a:solidFill>
                  <a:srgbClr val="0070C0"/>
                </a:solidFill>
                <a:latin typeface="Arial" panose="020B0604020202020204" pitchFamily="34" charset="0"/>
                <a:cs typeface="Arial" panose="020B0604020202020204" pitchFamily="34" charset="0"/>
              </a:rPr>
              <a:t>Đồng thời, quy định mô hình tổ chức của công đoàn </a:t>
            </a:r>
            <a:r>
              <a:rPr lang="en-US" sz="2200" dirty="0">
                <a:solidFill>
                  <a:srgbClr val="0070C0"/>
                </a:solidFill>
                <a:latin typeface="Arial" panose="020B0604020202020204" pitchFamily="34" charset="0"/>
                <a:cs typeface="Arial" panose="020B0604020202020204" pitchFamily="34" charset="0"/>
              </a:rPr>
              <a:t>đ</a:t>
            </a:r>
            <a:r>
              <a:rPr lang="vi-VN" sz="2200" dirty="0">
                <a:solidFill>
                  <a:srgbClr val="0070C0"/>
                </a:solidFill>
                <a:latin typeface="Arial" panose="020B0604020202020204" pitchFamily="34" charset="0"/>
                <a:cs typeface="Arial" panose="020B0604020202020204" pitchFamily="34" charset="0"/>
              </a:rPr>
              <a:t>ược xây dựng theo hướng mở, linh hoạt, phù hợp với nhu cầu, nguyện vọng chính đáng của đoàn viên công đoàn, </a:t>
            </a:r>
            <a:r>
              <a:rPr lang="en-US" sz="2200" dirty="0">
                <a:solidFill>
                  <a:srgbClr val="0070C0"/>
                </a:solidFill>
                <a:latin typeface="Arial" panose="020B0604020202020204" pitchFamily="34" charset="0"/>
                <a:cs typeface="Arial" panose="020B0604020202020204" pitchFamily="34" charset="0"/>
              </a:rPr>
              <a:t>NLĐ</a:t>
            </a:r>
            <a:r>
              <a:rPr lang="vi-VN" sz="2200" dirty="0">
                <a:solidFill>
                  <a:srgbClr val="0070C0"/>
                </a:solidFill>
                <a:latin typeface="Arial" panose="020B0604020202020204" pitchFamily="34" charset="0"/>
                <a:cs typeface="Arial" panose="020B0604020202020204" pitchFamily="34" charset="0"/>
              </a:rPr>
              <a:t>, yêu cầu thực tiễn và quy định của pháp luật.</a:t>
            </a:r>
          </a:p>
        </p:txBody>
      </p:sp>
    </p:spTree>
    <p:extLst>
      <p:ext uri="{BB962C8B-B14F-4D97-AF65-F5344CB8AC3E}">
        <p14:creationId xmlns:p14="http://schemas.microsoft.com/office/powerpoint/2010/main" val="308267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690715"/>
            <a:ext cx="10938294" cy="553294"/>
          </a:xfrm>
        </p:spPr>
        <p:txBody>
          <a:bodyPr>
            <a:normAutofit/>
          </a:bodyPr>
          <a:lstStyle/>
          <a:p>
            <a:pPr algn="ctr"/>
            <a:r>
              <a:rPr lang="en-US" sz="2600" b="1" dirty="0">
                <a:solidFill>
                  <a:srgbClr val="002060"/>
                </a:solidFill>
                <a:latin typeface="Arial" panose="020B0604020202020204" pitchFamily="34" charset="0"/>
                <a:cs typeface="Arial" panose="020B0604020202020204" pitchFamily="34" charset="0"/>
              </a:rPr>
              <a:t>6. </a:t>
            </a:r>
            <a:r>
              <a:rPr lang="vi-VN" sz="2600" b="1" dirty="0">
                <a:solidFill>
                  <a:srgbClr val="002060"/>
                </a:solidFill>
                <a:latin typeface="Arial" panose="020B0604020202020204" pitchFamily="34" charset="0"/>
                <a:cs typeface="Arial" panose="020B0604020202020204" pitchFamily="34" charset="0"/>
              </a:rPr>
              <a:t>Bổ sung và quy định rõ các hành vi bị nghiêm cấm </a:t>
            </a:r>
            <a:r>
              <a:rPr lang="vi-VN" sz="2600" b="1" dirty="0">
                <a:solidFill>
                  <a:srgbClr val="FF0000"/>
                </a:solidFill>
                <a:latin typeface="Arial" panose="020B0604020202020204" pitchFamily="34" charset="0"/>
                <a:cs typeface="Arial" panose="020B0604020202020204" pitchFamily="34" charset="0"/>
              </a:rPr>
              <a:t>(Điều 10)</a:t>
            </a:r>
            <a:endParaRPr lang="en-US" sz="2600" b="1" dirty="0">
              <a:solidFill>
                <a:srgbClr val="FF0000"/>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54356238-F465-4156-BE9A-BAE346F33D48}"/>
              </a:ext>
            </a:extLst>
          </p:cNvPr>
          <p:cNvGraphicFramePr/>
          <p:nvPr>
            <p:extLst>
              <p:ext uri="{D42A27DB-BD31-4B8C-83A1-F6EECF244321}">
                <p14:modId xmlns:p14="http://schemas.microsoft.com/office/powerpoint/2010/main" val="3691087637"/>
              </p:ext>
            </p:extLst>
          </p:nvPr>
        </p:nvGraphicFramePr>
        <p:xfrm>
          <a:off x="626853" y="1422267"/>
          <a:ext cx="11076318"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D16C8BE-C23A-435A-8804-4E72DE8ABCBF}"/>
              </a:ext>
            </a:extLst>
          </p:cNvPr>
          <p:cNvSpPr txBox="1"/>
          <p:nvPr/>
        </p:nvSpPr>
        <p:spPr>
          <a:xfrm>
            <a:off x="626853" y="4381629"/>
            <a:ext cx="10938294" cy="1938992"/>
          </a:xfrm>
          <a:prstGeom prst="rect">
            <a:avLst/>
          </a:prstGeom>
          <a:noFill/>
        </p:spPr>
        <p:txBody>
          <a:bodyPr wrap="square">
            <a:spAutoFit/>
          </a:bodyPr>
          <a:lstStyle/>
          <a:p>
            <a:pPr algn="just"/>
            <a:r>
              <a:rPr lang="vi-VN" sz="2000" b="1" dirty="0">
                <a:solidFill>
                  <a:srgbClr val="0070C0"/>
                </a:solidFill>
              </a:rPr>
              <a:t>Bên cạnh các hành vi có tính chất phân biệt đối xử, can thiệp thao túng; các hành vi liên quan đến đóng, quản lý sử dụng kinh phí công đoàn </a:t>
            </a:r>
            <a:r>
              <a:rPr lang="vi-VN" sz="2000" b="1" dirty="0">
                <a:solidFill>
                  <a:srgbClr val="FF0000"/>
                </a:solidFill>
              </a:rPr>
              <a:t>(không đóng, chậm đóng, đóng không đúng mức quy định, đóng không đủ số người thuộc đối tượng phải đóng; quản lý, sử dụng kinh phí công đoàn không đúng quy định)</a:t>
            </a:r>
            <a:r>
              <a:rPr lang="vi-VN" sz="2000" b="1" dirty="0">
                <a:solidFill>
                  <a:srgbClr val="002060"/>
                </a:solidFill>
              </a:rPr>
              <a:t>,</a:t>
            </a:r>
            <a:r>
              <a:rPr lang="vi-VN" sz="2000" b="1" dirty="0">
                <a:solidFill>
                  <a:srgbClr val="FF0000"/>
                </a:solidFill>
              </a:rPr>
              <a:t> </a:t>
            </a:r>
            <a:r>
              <a:rPr lang="vi-VN" sz="2000" b="1" dirty="0">
                <a:solidFill>
                  <a:srgbClr val="0070C0"/>
                </a:solidFill>
              </a:rPr>
              <a:t>nhận viện trợ, tài trợ, tiếp nhận hỗ trợ kỹ thuật trái quy định của pháp luật… cũng được bổ sung vào các hành vi bị nghiêm cấm.</a:t>
            </a:r>
            <a:endParaRPr lang="en-US" sz="2000" b="1" dirty="0">
              <a:solidFill>
                <a:srgbClr val="0070C0"/>
              </a:solidFill>
            </a:endParaRPr>
          </a:p>
        </p:txBody>
      </p:sp>
    </p:spTree>
    <p:extLst>
      <p:ext uri="{BB962C8B-B14F-4D97-AF65-F5344CB8AC3E}">
        <p14:creationId xmlns:p14="http://schemas.microsoft.com/office/powerpoint/2010/main" val="263492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ACD0270-7B87-406C-A19F-9A0FD485C5A2}"/>
              </a:ext>
            </a:extLst>
          </p:cNvPr>
          <p:cNvSpPr txBox="1"/>
          <p:nvPr/>
        </p:nvSpPr>
        <p:spPr>
          <a:xfrm>
            <a:off x="4954772" y="799368"/>
            <a:ext cx="6379535" cy="5062924"/>
          </a:xfrm>
          <a:prstGeom prst="rect">
            <a:avLst/>
          </a:prstGeom>
          <a:noFill/>
        </p:spPr>
        <p:txBody>
          <a:bodyPr wrap="square">
            <a:spAutoFit/>
          </a:bodyPr>
          <a:lstStyle/>
          <a:p>
            <a:pPr marL="342900" indent="-342900" algn="just">
              <a:spcBef>
                <a:spcPts val="1200"/>
              </a:spcBef>
              <a:spcAft>
                <a:spcPts val="1200"/>
              </a:spcAft>
              <a:buFont typeface="Wingdings" panose="05000000000000000000" pitchFamily="2" charset="2"/>
              <a:buChar char="Ø"/>
            </a:pPr>
            <a:r>
              <a:rPr lang="vi-VN" sz="2200" b="1" dirty="0">
                <a:solidFill>
                  <a:srgbClr val="002060"/>
                </a:solidFill>
                <a:latin typeface="Arial" panose="020B0604020202020204" pitchFamily="34" charset="0"/>
                <a:cs typeface="Arial" panose="020B0604020202020204" pitchFamily="34" charset="0"/>
              </a:rPr>
              <a:t>Nghị quyết số 89/2023/QH15 ngày 02/6/2023 của Quốc hội về Chương trình xây dựng luật, pháp lệnh năm 2024, điều chỉnh chương trình xây dựng luật, pháp lệnh năm 2023</a:t>
            </a:r>
            <a:r>
              <a:rPr lang="en-US" sz="2200" b="1" dirty="0">
                <a:solidFill>
                  <a:srgbClr val="002060"/>
                </a:solidFill>
                <a:latin typeface="Arial" panose="020B0604020202020204" pitchFamily="34" charset="0"/>
                <a:cs typeface="Arial" panose="020B0604020202020204" pitchFamily="34" charset="0"/>
              </a:rPr>
              <a:t>. </a:t>
            </a:r>
          </a:p>
          <a:p>
            <a:pPr marL="342900" indent="-342900" algn="just">
              <a:spcBef>
                <a:spcPts val="600"/>
              </a:spcBef>
              <a:spcAft>
                <a:spcPts val="600"/>
              </a:spcAft>
              <a:buFont typeface="Wingdings" panose="05000000000000000000" pitchFamily="2" charset="2"/>
              <a:buChar char="Ø"/>
            </a:pPr>
            <a:r>
              <a:rPr lang="en-US" sz="2200" b="1" dirty="0" err="1">
                <a:solidFill>
                  <a:srgbClr val="002060"/>
                </a:solidFill>
                <a:latin typeface="Arial" panose="020B0604020202020204" pitchFamily="34" charset="0"/>
                <a:cs typeface="Arial" panose="020B0604020202020204" pitchFamily="34" charset="0"/>
              </a:rPr>
              <a:t>Nghị</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quyết</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số</a:t>
            </a:r>
            <a:r>
              <a:rPr lang="en-US" sz="2200" b="1" dirty="0">
                <a:solidFill>
                  <a:srgbClr val="002060"/>
                </a:solidFill>
                <a:latin typeface="Arial" panose="020B0604020202020204" pitchFamily="34" charset="0"/>
                <a:cs typeface="Arial" panose="020B0604020202020204" pitchFamily="34" charset="0"/>
              </a:rPr>
              <a:t> 793/NQ-UBTVQH15 </a:t>
            </a:r>
            <a:r>
              <a:rPr lang="en-US" sz="2200" b="1" dirty="0" err="1">
                <a:solidFill>
                  <a:srgbClr val="002060"/>
                </a:solidFill>
                <a:latin typeface="Arial" panose="020B0604020202020204" pitchFamily="34" charset="0"/>
                <a:cs typeface="Arial" panose="020B0604020202020204" pitchFamily="34" charset="0"/>
              </a:rPr>
              <a:t>ngày</a:t>
            </a:r>
            <a:r>
              <a:rPr lang="en-US" sz="2200" b="1" dirty="0">
                <a:solidFill>
                  <a:srgbClr val="002060"/>
                </a:solidFill>
                <a:latin typeface="Arial" panose="020B0604020202020204" pitchFamily="34" charset="0"/>
                <a:cs typeface="Arial" panose="020B0604020202020204" pitchFamily="34" charset="0"/>
              </a:rPr>
              <a:t> 07/6/2023 </a:t>
            </a:r>
            <a:r>
              <a:rPr lang="en-US" sz="2200" b="1" dirty="0" err="1">
                <a:solidFill>
                  <a:srgbClr val="002060"/>
                </a:solidFill>
                <a:latin typeface="Arial" panose="020B0604020202020204" pitchFamily="34" charset="0"/>
                <a:cs typeface="Arial" panose="020B0604020202020204" pitchFamily="34" charset="0"/>
              </a:rPr>
              <a:t>của</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Ủy</a:t>
            </a:r>
            <a:r>
              <a:rPr lang="en-US" sz="2200" b="1" dirty="0">
                <a:solidFill>
                  <a:srgbClr val="002060"/>
                </a:solidFill>
                <a:latin typeface="Arial" panose="020B0604020202020204" pitchFamily="34" charset="0"/>
                <a:cs typeface="Arial" panose="020B0604020202020204" pitchFamily="34" charset="0"/>
              </a:rPr>
              <a:t> ban </a:t>
            </a:r>
            <a:r>
              <a:rPr lang="en-US" sz="2200" b="1" dirty="0" err="1">
                <a:solidFill>
                  <a:srgbClr val="002060"/>
                </a:solidFill>
                <a:latin typeface="Arial" panose="020B0604020202020204" pitchFamily="34" charset="0"/>
                <a:cs typeface="Arial" panose="020B0604020202020204" pitchFamily="34" charset="0"/>
              </a:rPr>
              <a:t>Thường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vụ</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Quốc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hội</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về</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việc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thực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hiện</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Nghị</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quyết</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của</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Quốc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hội</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về</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Chương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trình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xây</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dựng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luật</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pháp</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lệnh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năm</a:t>
            </a:r>
            <a:r>
              <a:rPr lang="en-US" sz="2200" b="1" dirty="0">
                <a:solidFill>
                  <a:srgbClr val="002060"/>
                </a:solidFill>
                <a:latin typeface="Arial" panose="020B0604020202020204" pitchFamily="34" charset="0"/>
                <a:cs typeface="Arial" panose="020B0604020202020204" pitchFamily="34" charset="0"/>
              </a:rPr>
              <a:t> 2024, </a:t>
            </a:r>
            <a:r>
              <a:rPr lang="en-US" sz="2200" b="1" dirty="0" err="1">
                <a:solidFill>
                  <a:srgbClr val="002060"/>
                </a:solidFill>
                <a:latin typeface="Arial" panose="020B0604020202020204" pitchFamily="34" charset="0"/>
                <a:cs typeface="Arial" panose="020B0604020202020204" pitchFamily="34" charset="0"/>
              </a:rPr>
              <a:t>điều</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chỉnh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chương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trình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xây</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dựng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luật</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pháp</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lệnh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năm</a:t>
            </a:r>
            <a:r>
              <a:rPr lang="en-US" sz="2200" b="1" dirty="0">
                <a:solidFill>
                  <a:srgbClr val="002060"/>
                </a:solidFill>
                <a:latin typeface="Arial" panose="020B0604020202020204" pitchFamily="34" charset="0"/>
                <a:cs typeface="Arial" panose="020B0604020202020204" pitchFamily="34" charset="0"/>
              </a:rPr>
              <a:t> 2023 </a:t>
            </a:r>
            <a:r>
              <a:rPr lang="en-US" sz="2200" b="1" dirty="0">
                <a:solidFill>
                  <a:srgbClr val="FF0000"/>
                </a:solidFill>
                <a:latin typeface="Arial" panose="020B0604020202020204" pitchFamily="34" charset="0"/>
                <a:cs typeface="Arial" panose="020B0604020202020204" pitchFamily="34" charset="0"/>
              </a:rPr>
              <a:t>(</a:t>
            </a:r>
            <a:r>
              <a:rPr lang="en-US" sz="2200" b="1" dirty="0" err="1">
                <a:solidFill>
                  <a:srgbClr val="FF0000"/>
                </a:solidFill>
                <a:latin typeface="Arial" panose="020B0604020202020204" pitchFamily="34" charset="0"/>
                <a:cs typeface="Arial" panose="020B0604020202020204" pitchFamily="34" charset="0"/>
              </a:rPr>
              <a:t>Phân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công</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Tổng</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Liên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đoàn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là</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cơ</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quan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trình</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cơ</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quan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chủ</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trì</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soạn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thảo</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dự</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án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Luật</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Công</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đoàn</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sửa</a:t>
            </a:r>
            <a:r>
              <a:rPr lang="en-US" sz="2200" b="1" dirty="0">
                <a:solidFill>
                  <a:srgbClr val="FF0000"/>
                </a:solidFill>
                <a:latin typeface="Arial" panose="020B0604020202020204" pitchFamily="34" charset="0"/>
                <a:cs typeface="Arial" panose="020B0604020202020204" pitchFamily="34" charset="0"/>
              </a:rPr>
              <a:t> </a:t>
            </a:r>
            <a:r>
              <a:rPr lang="en-US" sz="2200" b="1" dirty="0" err="1">
                <a:solidFill>
                  <a:srgbClr val="FF0000"/>
                </a:solidFill>
                <a:latin typeface="Arial" panose="020B0604020202020204" pitchFamily="34" charset="0"/>
                <a:cs typeface="Arial" panose="020B0604020202020204" pitchFamily="34" charset="0"/>
              </a:rPr>
              <a:t>đổi</a:t>
            </a:r>
            <a:r>
              <a:rPr lang="en-US" sz="2200" b="1" dirty="0">
                <a:solidFill>
                  <a:srgbClr val="FF0000"/>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2"/>
          <a:stretch>
            <a:fillRect/>
          </a:stretch>
        </p:blipFill>
        <p:spPr>
          <a:xfrm>
            <a:off x="987329" y="1738579"/>
            <a:ext cx="3659099" cy="2769625"/>
          </a:xfrm>
          <a:prstGeom prst="rect">
            <a:avLst/>
          </a:prstGeom>
        </p:spPr>
      </p:pic>
    </p:spTree>
    <p:extLst>
      <p:ext uri="{BB962C8B-B14F-4D97-AF65-F5344CB8AC3E}">
        <p14:creationId xmlns:p14="http://schemas.microsoft.com/office/powerpoint/2010/main" val="2518873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603849"/>
            <a:ext cx="11058328" cy="1213310"/>
          </a:xfrm>
        </p:spPr>
        <p:txBody>
          <a:bodyPr>
            <a:noAutofit/>
          </a:bodyPr>
          <a:lstStyle/>
          <a:p>
            <a:pPr algn="just">
              <a:lnSpc>
                <a:spcPct val="100000"/>
              </a:lnSpc>
            </a:pPr>
            <a:r>
              <a:rPr lang="vi-VN" sz="2600" b="1" dirty="0">
                <a:solidFill>
                  <a:srgbClr val="002060"/>
                </a:solidFill>
                <a:latin typeface="Arial" panose="020B0604020202020204" pitchFamily="34" charset="0"/>
                <a:cs typeface="Arial" panose="020B0604020202020204" pitchFamily="34" charset="0"/>
              </a:rPr>
              <a:t>7. Quy định cụ thể hơn quyền, trách nhiệm đại diện, chăm lo và bảo vệ quyền, lợi ích hợp pháp, chính đáng của đoàn viên công đoàn và người lao động </a:t>
            </a:r>
            <a:r>
              <a:rPr lang="vi-VN" sz="2600" b="1" dirty="0">
                <a:solidFill>
                  <a:srgbClr val="FF0000"/>
                </a:solidFill>
                <a:latin typeface="Arial" panose="020B0604020202020204" pitchFamily="34" charset="0"/>
                <a:cs typeface="Arial" panose="020B0604020202020204" pitchFamily="34" charset="0"/>
              </a:rPr>
              <a:t>(Điều 11)</a:t>
            </a:r>
            <a:endParaRPr lang="en-US" sz="2600" b="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CFD6B9F-ADA3-46C3-8D20-DC9171BD0092}"/>
              </a:ext>
            </a:extLst>
          </p:cNvPr>
          <p:cNvSpPr txBox="1"/>
          <p:nvPr/>
        </p:nvSpPr>
        <p:spPr>
          <a:xfrm>
            <a:off x="3583171" y="2073569"/>
            <a:ext cx="8102009" cy="4216539"/>
          </a:xfrm>
          <a:prstGeom prst="rect">
            <a:avLst/>
          </a:prstGeom>
          <a:noFill/>
        </p:spPr>
        <p:txBody>
          <a:bodyPr wrap="square">
            <a:spAutoFit/>
          </a:bodyPr>
          <a:lstStyle/>
          <a:p>
            <a:pPr algn="just">
              <a:spcBef>
                <a:spcPts val="300"/>
              </a:spcBef>
              <a:spcAft>
                <a:spcPts val="300"/>
              </a:spcAft>
            </a:pPr>
            <a:r>
              <a:rPr lang="en-US" sz="1900" b="1" dirty="0">
                <a:solidFill>
                  <a:srgbClr val="0070C0"/>
                </a:solidFill>
                <a:latin typeface="Arial" panose="020B0604020202020204" pitchFamily="34" charset="0"/>
                <a:cs typeface="Arial" panose="020B0604020202020204" pitchFamily="34" charset="0"/>
              </a:rPr>
              <a:t>B</a:t>
            </a:r>
            <a:r>
              <a:rPr lang="vi-VN" sz="1900" b="1" dirty="0">
                <a:solidFill>
                  <a:srgbClr val="0070C0"/>
                </a:solidFill>
                <a:latin typeface="Arial" panose="020B0604020202020204" pitchFamily="34" charset="0"/>
                <a:cs typeface="Arial" panose="020B0604020202020204" pitchFamily="34" charset="0"/>
              </a:rPr>
              <a:t>ổ sung quy định về quyền, trách nhiệm “chăm lo” như: </a:t>
            </a:r>
            <a:endParaRPr lang="en-US" sz="1900" b="1" dirty="0">
              <a:solidFill>
                <a:srgbClr val="0070C0"/>
              </a:solidFill>
              <a:latin typeface="Arial" panose="020B0604020202020204" pitchFamily="34" charset="0"/>
              <a:cs typeface="Arial" panose="020B0604020202020204" pitchFamily="34" charset="0"/>
            </a:endParaRPr>
          </a:p>
          <a:p>
            <a:pPr marL="285750" indent="-285750" algn="just">
              <a:spcBef>
                <a:spcPts val="300"/>
              </a:spcBef>
              <a:spcAft>
                <a:spcPts val="300"/>
              </a:spcAft>
              <a:buFont typeface="Wingdings" panose="05000000000000000000" pitchFamily="2" charset="2"/>
              <a:buChar char="Ø"/>
            </a:pPr>
            <a:r>
              <a:rPr lang="vi-VN" sz="1900" b="1" dirty="0">
                <a:solidFill>
                  <a:srgbClr val="0070C0"/>
                </a:solidFill>
                <a:latin typeface="Arial" panose="020B0604020202020204" pitchFamily="34" charset="0"/>
                <a:cs typeface="Arial" panose="020B0604020202020204" pitchFamily="34" charset="0"/>
              </a:rPr>
              <a:t>Đầu tư xây dựng nhà ở xã hội, công trình văn hóa, thể thao, hạ tầng kỹ thuật có liên quan để phục vụ đoàn viên công đoàn, </a:t>
            </a:r>
            <a:r>
              <a:rPr lang="en-US" sz="1900" b="1" dirty="0">
                <a:solidFill>
                  <a:srgbClr val="0070C0"/>
                </a:solidFill>
                <a:latin typeface="Arial" panose="020B0604020202020204" pitchFamily="34" charset="0"/>
                <a:cs typeface="Arial" panose="020B0604020202020204" pitchFamily="34" charset="0"/>
              </a:rPr>
              <a:t>NLĐ </a:t>
            </a:r>
            <a:r>
              <a:rPr lang="vi-VN" sz="1900" b="1" dirty="0">
                <a:solidFill>
                  <a:srgbClr val="0070C0"/>
                </a:solidFill>
                <a:latin typeface="Arial" panose="020B0604020202020204" pitchFamily="34" charset="0"/>
                <a:cs typeface="Arial" panose="020B0604020202020204" pitchFamily="34" charset="0"/>
              </a:rPr>
              <a:t>theo quy định của pháp luật</a:t>
            </a:r>
            <a:r>
              <a:rPr lang="en-US" sz="1900" b="1" dirty="0">
                <a:solidFill>
                  <a:srgbClr val="0070C0"/>
                </a:solidFill>
                <a:latin typeface="Arial" panose="020B0604020202020204" pitchFamily="34" charset="0"/>
                <a:cs typeface="Arial" panose="020B0604020202020204" pitchFamily="34" charset="0"/>
              </a:rPr>
              <a:t> </a:t>
            </a:r>
            <a:r>
              <a:rPr lang="en-US" sz="1900" b="1" dirty="0">
                <a:solidFill>
                  <a:srgbClr val="002060"/>
                </a:solidFill>
                <a:latin typeface="Arial" panose="020B0604020202020204" pitchFamily="34" charset="0"/>
                <a:cs typeface="Arial" panose="020B0604020202020204" pitchFamily="34" charset="0"/>
              </a:rPr>
              <a:t>(</a:t>
            </a:r>
            <a:r>
              <a:rPr lang="en-US" sz="1900" b="1" dirty="0" err="1">
                <a:solidFill>
                  <a:srgbClr val="002060"/>
                </a:solidFill>
                <a:latin typeface="Arial" panose="020B0604020202020204" pitchFamily="34" charset="0"/>
                <a:cs typeface="Arial" panose="020B0604020202020204" pitchFamily="34" charset="0"/>
              </a:rPr>
              <a:t>khoản</a:t>
            </a:r>
            <a:r>
              <a:rPr lang="en-US" sz="1900" b="1" dirty="0">
                <a:solidFill>
                  <a:srgbClr val="002060"/>
                </a:solidFill>
                <a:latin typeface="Arial" panose="020B0604020202020204" pitchFamily="34" charset="0"/>
                <a:cs typeface="Arial" panose="020B0604020202020204" pitchFamily="34" charset="0"/>
              </a:rPr>
              <a:t> 11, </a:t>
            </a:r>
            <a:r>
              <a:rPr lang="en-US" sz="1900" b="1" dirty="0" err="1">
                <a:solidFill>
                  <a:srgbClr val="002060"/>
                </a:solidFill>
                <a:latin typeface="Arial" panose="020B0604020202020204" pitchFamily="34" charset="0"/>
                <a:cs typeface="Arial" panose="020B0604020202020204" pitchFamily="34" charset="0"/>
              </a:rPr>
              <a:t>Điều</a:t>
            </a:r>
            <a:r>
              <a:rPr lang="en-US" sz="1900" b="1" dirty="0">
                <a:solidFill>
                  <a:srgbClr val="002060"/>
                </a:solidFill>
                <a:latin typeface="Arial" panose="020B0604020202020204" pitchFamily="34" charset="0"/>
                <a:cs typeface="Arial" panose="020B0604020202020204" pitchFamily="34" charset="0"/>
              </a:rPr>
              <a:t> 11).</a:t>
            </a:r>
          </a:p>
          <a:p>
            <a:pPr marL="285750" indent="-285750" algn="just">
              <a:spcBef>
                <a:spcPts val="300"/>
              </a:spcBef>
              <a:spcAft>
                <a:spcPts val="300"/>
              </a:spcAft>
              <a:buFont typeface="Wingdings" panose="05000000000000000000" pitchFamily="2" charset="2"/>
              <a:buChar char="Ø"/>
            </a:pPr>
            <a:r>
              <a:rPr lang="en-US" sz="1900" b="1" dirty="0">
                <a:solidFill>
                  <a:srgbClr val="0070C0"/>
                </a:solidFill>
                <a:latin typeface="Arial" panose="020B0604020202020204" pitchFamily="34" charset="0"/>
                <a:cs typeface="Arial" panose="020B0604020202020204" pitchFamily="34" charset="0"/>
              </a:rPr>
              <a:t>T</a:t>
            </a:r>
            <a:r>
              <a:rPr lang="vi-VN" sz="1900" b="1" dirty="0">
                <a:solidFill>
                  <a:srgbClr val="0070C0"/>
                </a:solidFill>
                <a:latin typeface="Arial" panose="020B0604020202020204" pitchFamily="34" charset="0"/>
                <a:cs typeface="Arial" panose="020B0604020202020204" pitchFamily="34" charset="0"/>
              </a:rPr>
              <a:t>ổ chức các hoạt động chăm lo, nâng cao đời sống, văn hoá, tinh thần; động viên, khen thưởng, hỗ trợ khi ốm đau, thai sản, khó khăn, hoạn nạn và các hoạt động chăm lo khác cho đoàn viên công đoàn và </a:t>
            </a:r>
            <a:r>
              <a:rPr lang="en-US" sz="1900" b="1" dirty="0">
                <a:solidFill>
                  <a:srgbClr val="0070C0"/>
                </a:solidFill>
                <a:latin typeface="Arial" panose="020B0604020202020204" pitchFamily="34" charset="0"/>
                <a:cs typeface="Arial" panose="020B0604020202020204" pitchFamily="34" charset="0"/>
              </a:rPr>
              <a:t>NLĐ… </a:t>
            </a:r>
            <a:r>
              <a:rPr lang="en-US" sz="1900" b="1" dirty="0">
                <a:solidFill>
                  <a:srgbClr val="002060"/>
                </a:solidFill>
                <a:latin typeface="Arial" panose="020B0604020202020204" pitchFamily="34" charset="0"/>
                <a:cs typeface="Arial" panose="020B0604020202020204" pitchFamily="34" charset="0"/>
              </a:rPr>
              <a:t>(</a:t>
            </a:r>
            <a:r>
              <a:rPr lang="en-US" sz="1900" b="1" dirty="0" err="1">
                <a:solidFill>
                  <a:srgbClr val="002060"/>
                </a:solidFill>
                <a:latin typeface="Arial" panose="020B0604020202020204" pitchFamily="34" charset="0"/>
                <a:cs typeface="Arial" panose="020B0604020202020204" pitchFamily="34" charset="0"/>
              </a:rPr>
              <a:t>khoản</a:t>
            </a:r>
            <a:r>
              <a:rPr lang="en-US" sz="1900" b="1" dirty="0">
                <a:solidFill>
                  <a:srgbClr val="002060"/>
                </a:solidFill>
                <a:latin typeface="Arial" panose="020B0604020202020204" pitchFamily="34" charset="0"/>
                <a:cs typeface="Arial" panose="020B0604020202020204" pitchFamily="34" charset="0"/>
              </a:rPr>
              <a:t> 8, </a:t>
            </a:r>
            <a:r>
              <a:rPr lang="en-US" sz="1900" b="1" dirty="0" err="1">
                <a:solidFill>
                  <a:srgbClr val="002060"/>
                </a:solidFill>
                <a:latin typeface="Arial" panose="020B0604020202020204" pitchFamily="34" charset="0"/>
                <a:cs typeface="Arial" panose="020B0604020202020204" pitchFamily="34" charset="0"/>
              </a:rPr>
              <a:t>Điều</a:t>
            </a:r>
            <a:r>
              <a:rPr lang="en-US" sz="1900" b="1" dirty="0">
                <a:solidFill>
                  <a:srgbClr val="002060"/>
                </a:solidFill>
                <a:latin typeface="Arial" panose="020B0604020202020204" pitchFamily="34" charset="0"/>
                <a:cs typeface="Arial" panose="020B0604020202020204" pitchFamily="34" charset="0"/>
              </a:rPr>
              <a:t> 11).</a:t>
            </a:r>
          </a:p>
          <a:p>
            <a:pPr marL="285750" indent="-285750" algn="just">
              <a:spcBef>
                <a:spcPts val="300"/>
              </a:spcBef>
              <a:spcAft>
                <a:spcPts val="300"/>
              </a:spcAft>
              <a:buFont typeface="Wingdings" panose="05000000000000000000" pitchFamily="2" charset="2"/>
              <a:buChar char="Ø"/>
            </a:pPr>
            <a:r>
              <a:rPr lang="vi-VN" sz="1900" b="1" dirty="0">
                <a:solidFill>
                  <a:srgbClr val="0070C0"/>
                </a:solidFill>
                <a:latin typeface="Arial" panose="020B0604020202020204" pitchFamily="34" charset="0"/>
                <a:cs typeface="Arial" panose="020B0604020202020204" pitchFamily="34" charset="0"/>
              </a:rPr>
              <a:t>Bổ sung sung quyền, trách nhiệm đại diện, bảo vệ quyền lợi ích hợp pháp, chính đáng của đoàn viên công đoàn và </a:t>
            </a:r>
            <a:r>
              <a:rPr lang="en-US" sz="1900" b="1" dirty="0">
                <a:solidFill>
                  <a:srgbClr val="0070C0"/>
                </a:solidFill>
                <a:latin typeface="Arial" panose="020B0604020202020204" pitchFamily="34" charset="0"/>
                <a:cs typeface="Arial" panose="020B0604020202020204" pitchFamily="34" charset="0"/>
              </a:rPr>
              <a:t>NLĐ</a:t>
            </a:r>
            <a:r>
              <a:rPr lang="vi-VN" sz="1900" b="1" dirty="0">
                <a:solidFill>
                  <a:srgbClr val="0070C0"/>
                </a:solidFill>
                <a:latin typeface="Arial" panose="020B0604020202020204" pitchFamily="34" charset="0"/>
                <a:cs typeface="Arial" panose="020B0604020202020204" pitchFamily="34" charset="0"/>
              </a:rPr>
              <a:t> bảo đảm đồng bộ với hệ thống pháp luật</a:t>
            </a:r>
            <a:r>
              <a:rPr lang="en-US" sz="1900" b="1" dirty="0">
                <a:solidFill>
                  <a:srgbClr val="0070C0"/>
                </a:solidFill>
                <a:latin typeface="Arial" panose="020B0604020202020204" pitchFamily="34" charset="0"/>
                <a:cs typeface="Arial" panose="020B0604020202020204" pitchFamily="34" charset="0"/>
              </a:rPr>
              <a:t> </a:t>
            </a:r>
            <a:r>
              <a:rPr lang="en-US" sz="1900" b="1" dirty="0">
                <a:solidFill>
                  <a:srgbClr val="002060"/>
                </a:solidFill>
                <a:latin typeface="Arial" panose="020B0604020202020204" pitchFamily="34" charset="0"/>
                <a:cs typeface="Arial" panose="020B0604020202020204" pitchFamily="34" charset="0"/>
              </a:rPr>
              <a:t>(</a:t>
            </a:r>
            <a:r>
              <a:rPr lang="en-US" sz="1900" b="1" dirty="0" err="1">
                <a:solidFill>
                  <a:srgbClr val="002060"/>
                </a:solidFill>
                <a:latin typeface="Arial" panose="020B0604020202020204" pitchFamily="34" charset="0"/>
                <a:cs typeface="Arial" panose="020B0604020202020204" pitchFamily="34" charset="0"/>
              </a:rPr>
              <a:t>khoản</a:t>
            </a:r>
            <a:r>
              <a:rPr lang="en-US" sz="1900" b="1" dirty="0">
                <a:solidFill>
                  <a:srgbClr val="002060"/>
                </a:solidFill>
                <a:latin typeface="Arial" panose="020B0604020202020204" pitchFamily="34" charset="0"/>
                <a:cs typeface="Arial" panose="020B0604020202020204" pitchFamily="34" charset="0"/>
              </a:rPr>
              <a:t> 12, </a:t>
            </a:r>
            <a:r>
              <a:rPr lang="en-US" sz="1900" b="1" dirty="0" err="1">
                <a:solidFill>
                  <a:srgbClr val="002060"/>
                </a:solidFill>
                <a:latin typeface="Arial" panose="020B0604020202020204" pitchFamily="34" charset="0"/>
                <a:cs typeface="Arial" panose="020B0604020202020204" pitchFamily="34" charset="0"/>
              </a:rPr>
              <a:t>khoản</a:t>
            </a:r>
            <a:r>
              <a:rPr lang="en-US" sz="1900" b="1" dirty="0">
                <a:solidFill>
                  <a:srgbClr val="002060"/>
                </a:solidFill>
                <a:latin typeface="Arial" panose="020B0604020202020204" pitchFamily="34" charset="0"/>
                <a:cs typeface="Arial" panose="020B0604020202020204" pitchFamily="34" charset="0"/>
              </a:rPr>
              <a:t> 13 </a:t>
            </a:r>
            <a:r>
              <a:rPr lang="en-US" sz="1900" b="1" dirty="0" err="1">
                <a:solidFill>
                  <a:srgbClr val="002060"/>
                </a:solidFill>
                <a:latin typeface="Arial" panose="020B0604020202020204" pitchFamily="34" charset="0"/>
                <a:cs typeface="Arial" panose="020B0604020202020204" pitchFamily="34" charset="0"/>
              </a:rPr>
              <a:t>Điều</a:t>
            </a:r>
            <a:r>
              <a:rPr lang="en-US" sz="1900" b="1" dirty="0">
                <a:solidFill>
                  <a:srgbClr val="002060"/>
                </a:solidFill>
                <a:latin typeface="Arial" panose="020B0604020202020204" pitchFamily="34" charset="0"/>
                <a:cs typeface="Arial" panose="020B0604020202020204" pitchFamily="34" charset="0"/>
              </a:rPr>
              <a:t> 11).</a:t>
            </a:r>
          </a:p>
          <a:p>
            <a:pPr algn="just">
              <a:spcBef>
                <a:spcPts val="300"/>
              </a:spcBef>
              <a:spcAft>
                <a:spcPts val="300"/>
              </a:spcAft>
            </a:pPr>
            <a:r>
              <a:rPr lang="vi-VN" sz="1950" b="1" dirty="0">
                <a:solidFill>
                  <a:srgbClr val="C00000"/>
                </a:solidFill>
                <a:latin typeface="Arial" panose="020B0604020202020204" pitchFamily="34" charset="0"/>
                <a:cs typeface="Arial" panose="020B0604020202020204" pitchFamily="34" charset="0"/>
              </a:rPr>
              <a:t>Khẳng định “Công đoàn Việt Nam là tổ chức duy nhất đại diện của </a:t>
            </a:r>
            <a:r>
              <a:rPr lang="en-US" sz="1950" b="1" dirty="0">
                <a:solidFill>
                  <a:srgbClr val="C00000"/>
                </a:solidFill>
                <a:latin typeface="Arial" panose="020B0604020202020204" pitchFamily="34" charset="0"/>
                <a:cs typeface="Arial" panose="020B0604020202020204" pitchFamily="34" charset="0"/>
              </a:rPr>
              <a:t>NLĐ </a:t>
            </a:r>
            <a:r>
              <a:rPr lang="vi-VN" sz="1950" b="1" dirty="0">
                <a:solidFill>
                  <a:srgbClr val="C00000"/>
                </a:solidFill>
                <a:latin typeface="Arial" panose="020B0604020202020204" pitchFamily="34" charset="0"/>
                <a:cs typeface="Arial" panose="020B0604020202020204" pitchFamily="34" charset="0"/>
              </a:rPr>
              <a:t>ở cấp quốc gia trong quan hệ lao động”</a:t>
            </a:r>
            <a:r>
              <a:rPr lang="en-US" sz="1950" b="1" dirty="0">
                <a:solidFill>
                  <a:srgbClr val="C00000"/>
                </a:solidFill>
                <a:latin typeface="Arial" panose="020B0604020202020204" pitchFamily="34" charset="0"/>
                <a:cs typeface="Arial" panose="020B0604020202020204" pitchFamily="34" charset="0"/>
              </a:rPr>
              <a:t> </a:t>
            </a:r>
            <a:r>
              <a:rPr lang="en-US" sz="1950" b="1" dirty="0">
                <a:solidFill>
                  <a:srgbClr val="002060"/>
                </a:solidFill>
                <a:latin typeface="Arial" panose="020B0604020202020204" pitchFamily="34" charset="0"/>
                <a:cs typeface="Arial" panose="020B0604020202020204" pitchFamily="34" charset="0"/>
              </a:rPr>
              <a:t>(</a:t>
            </a:r>
            <a:r>
              <a:rPr lang="en-US" sz="1950" b="1" dirty="0" err="1">
                <a:solidFill>
                  <a:srgbClr val="002060"/>
                </a:solidFill>
                <a:latin typeface="Arial" panose="020B0604020202020204" pitchFamily="34" charset="0"/>
                <a:cs typeface="Arial" panose="020B0604020202020204" pitchFamily="34" charset="0"/>
              </a:rPr>
              <a:t>khoản</a:t>
            </a:r>
            <a:r>
              <a:rPr lang="en-US" sz="1950" b="1" dirty="0">
                <a:solidFill>
                  <a:srgbClr val="002060"/>
                </a:solidFill>
                <a:latin typeface="Arial" panose="020B0604020202020204" pitchFamily="34" charset="0"/>
                <a:cs typeface="Arial" panose="020B0604020202020204" pitchFamily="34" charset="0"/>
              </a:rPr>
              <a:t> 1 </a:t>
            </a:r>
            <a:r>
              <a:rPr lang="en-US" sz="1950" b="1" dirty="0" err="1">
                <a:solidFill>
                  <a:srgbClr val="002060"/>
                </a:solidFill>
                <a:latin typeface="Arial" panose="020B0604020202020204" pitchFamily="34" charset="0"/>
                <a:cs typeface="Arial" panose="020B0604020202020204" pitchFamily="34" charset="0"/>
              </a:rPr>
              <a:t>Điều</a:t>
            </a:r>
            <a:r>
              <a:rPr lang="en-US" sz="1950" b="1" dirty="0">
                <a:solidFill>
                  <a:srgbClr val="002060"/>
                </a:solidFill>
                <a:latin typeface="Arial" panose="020B0604020202020204" pitchFamily="34" charset="0"/>
                <a:cs typeface="Arial" panose="020B0604020202020204" pitchFamily="34" charset="0"/>
              </a:rPr>
              <a:t> 11).</a:t>
            </a:r>
          </a:p>
        </p:txBody>
      </p:sp>
      <p:pic>
        <p:nvPicPr>
          <p:cNvPr id="5" name="Picture 4">
            <a:extLst>
              <a:ext uri="{FF2B5EF4-FFF2-40B4-BE49-F238E27FC236}">
                <a16:creationId xmlns:a16="http://schemas.microsoft.com/office/drawing/2014/main" id="{FB9FEB1C-6753-475B-B2A0-F950B619E71D}"/>
              </a:ext>
            </a:extLst>
          </p:cNvPr>
          <p:cNvPicPr>
            <a:picLocks noChangeAspect="1"/>
          </p:cNvPicPr>
          <p:nvPr/>
        </p:nvPicPr>
        <p:blipFill>
          <a:blip r:embed="rId2"/>
          <a:stretch>
            <a:fillRect/>
          </a:stretch>
        </p:blipFill>
        <p:spPr>
          <a:xfrm>
            <a:off x="626853" y="2279715"/>
            <a:ext cx="2597747" cy="3788858"/>
          </a:xfrm>
          <a:prstGeom prst="rect">
            <a:avLst/>
          </a:prstGeom>
        </p:spPr>
      </p:pic>
    </p:spTree>
    <p:extLst>
      <p:ext uri="{BB962C8B-B14F-4D97-AF65-F5344CB8AC3E}">
        <p14:creationId xmlns:p14="http://schemas.microsoft.com/office/powerpoint/2010/main" val="31224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603849"/>
            <a:ext cx="11132756" cy="948504"/>
          </a:xfrm>
        </p:spPr>
        <p:txBody>
          <a:bodyPr>
            <a:normAutofit/>
          </a:bodyPr>
          <a:lstStyle/>
          <a:p>
            <a:pPr algn="just"/>
            <a:r>
              <a:rPr lang="vi-VN" sz="2600" b="1" dirty="0">
                <a:solidFill>
                  <a:srgbClr val="002060"/>
                </a:solidFill>
                <a:latin typeface="Arial" panose="020B0604020202020204" pitchFamily="34" charset="0"/>
                <a:cs typeface="Arial" panose="020B0604020202020204" pitchFamily="34" charset="0"/>
              </a:rPr>
              <a:t>8. Bổ sung quyền giám sát, phản biện xã hội của Công đoàn </a:t>
            </a:r>
            <a:r>
              <a:rPr lang="vi-VN" sz="2600" b="1" dirty="0">
                <a:solidFill>
                  <a:srgbClr val="FF0000"/>
                </a:solidFill>
                <a:latin typeface="Arial" panose="020B0604020202020204" pitchFamily="34" charset="0"/>
                <a:cs typeface="Arial" panose="020B0604020202020204" pitchFamily="34" charset="0"/>
              </a:rPr>
              <a:t>(Điều 16, Điều 17)</a:t>
            </a:r>
            <a:endParaRPr lang="en-US" sz="2600" b="1" dirty="0">
              <a:solidFill>
                <a:srgbClr val="FF0000"/>
              </a:solidFill>
              <a:latin typeface="Arial" panose="020B0604020202020204" pitchFamily="34" charset="0"/>
              <a:cs typeface="Arial" panose="020B0604020202020204" pitchFamily="34" charset="0"/>
            </a:endParaRPr>
          </a:p>
        </p:txBody>
      </p:sp>
      <p:graphicFrame>
        <p:nvGraphicFramePr>
          <p:cNvPr id="7" name="Content Placeholder 1">
            <a:extLst>
              <a:ext uri="{FF2B5EF4-FFF2-40B4-BE49-F238E27FC236}">
                <a16:creationId xmlns:a16="http://schemas.microsoft.com/office/drawing/2014/main" id="{A8E63CEC-49E2-4D58-91B2-D421518285BD}"/>
              </a:ext>
            </a:extLst>
          </p:cNvPr>
          <p:cNvGraphicFramePr>
            <a:graphicFrameLocks noGrp="1"/>
          </p:cNvGraphicFramePr>
          <p:nvPr>
            <p:ph idx="1"/>
            <p:extLst>
              <p:ext uri="{D42A27DB-BD31-4B8C-83A1-F6EECF244321}">
                <p14:modId xmlns:p14="http://schemas.microsoft.com/office/powerpoint/2010/main" val="2365310492"/>
              </p:ext>
            </p:extLst>
          </p:nvPr>
        </p:nvGraphicFramePr>
        <p:xfrm>
          <a:off x="712382" y="1707725"/>
          <a:ext cx="6251944" cy="4554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B28CBF96-E981-45EB-9BC0-6579C8DED287}"/>
              </a:ext>
            </a:extLst>
          </p:cNvPr>
          <p:cNvSpPr/>
          <p:nvPr/>
        </p:nvSpPr>
        <p:spPr>
          <a:xfrm>
            <a:off x="7210748" y="1821572"/>
            <a:ext cx="4389374" cy="433467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latin typeface="Arial" panose="020B0604020202020204" pitchFamily="34" charset="0"/>
                <a:cs typeface="Arial" panose="020B0604020202020204" pitchFamily="34" charset="0"/>
              </a:rPr>
              <a:t>T</a:t>
            </a:r>
            <a:r>
              <a:rPr lang="vi-VN" sz="2000" dirty="0">
                <a:solidFill>
                  <a:srgbClr val="C00000"/>
                </a:solidFill>
                <a:latin typeface="Arial" panose="020B0604020202020204" pitchFamily="34" charset="0"/>
                <a:cs typeface="Arial" panose="020B0604020202020204" pitchFamily="34" charset="0"/>
              </a:rPr>
              <a:t>ại khoản 2 Điều 16 </a:t>
            </a:r>
            <a:r>
              <a:rPr lang="en-US" sz="2000" dirty="0">
                <a:solidFill>
                  <a:srgbClr val="C00000"/>
                </a:solidFill>
                <a:latin typeface="Arial" panose="020B0604020202020204" pitchFamily="34" charset="0"/>
                <a:cs typeface="Arial" panose="020B0604020202020204" pitchFamily="34" charset="0"/>
              </a:rPr>
              <a:t/>
            </a:r>
            <a:br>
              <a:rPr lang="en-US" sz="2000" dirty="0">
                <a:solidFill>
                  <a:srgbClr val="C00000"/>
                </a:solidFill>
                <a:latin typeface="Arial" panose="020B0604020202020204" pitchFamily="34" charset="0"/>
                <a:cs typeface="Arial" panose="020B0604020202020204" pitchFamily="34" charset="0"/>
              </a:rPr>
            </a:br>
            <a:r>
              <a:rPr lang="vi-VN" sz="2000" dirty="0">
                <a:solidFill>
                  <a:srgbClr val="C00000"/>
                </a:solidFill>
                <a:latin typeface="Arial" panose="020B0604020202020204" pitchFamily="34" charset="0"/>
                <a:cs typeface="Arial" panose="020B0604020202020204" pitchFamily="34" charset="0"/>
              </a:rPr>
              <a:t>đã bổ sung, quy định cụ thể về hoạt động chủ trì giám sát mang tính xã hội của Công đoàn, bao gồm nguyên tắc, hình thức, quyền, trách nhiệm của Công đoàn, quyền, trách nhiệm của </a:t>
            </a:r>
            <a:r>
              <a:rPr lang="en-US" sz="2000" dirty="0">
                <a:solidFill>
                  <a:srgbClr val="C00000"/>
                </a:solidFill>
                <a:latin typeface="Arial" panose="020B0604020202020204" pitchFamily="34" charset="0"/>
                <a:cs typeface="Arial" panose="020B0604020202020204" pitchFamily="34" charset="0"/>
              </a:rPr>
              <a:t>NSDLĐ</a:t>
            </a:r>
            <a:r>
              <a:rPr lang="vi-VN" sz="2000" dirty="0">
                <a:solidFill>
                  <a:srgbClr val="C00000"/>
                </a:solidFill>
                <a:latin typeface="Arial" panose="020B0604020202020204" pitchFamily="34" charset="0"/>
                <a:cs typeface="Arial" panose="020B0604020202020204" pitchFamily="34" charset="0"/>
              </a:rPr>
              <a:t>, </a:t>
            </a:r>
            <a:r>
              <a:rPr lang="en-US" sz="2000" dirty="0">
                <a:solidFill>
                  <a:srgbClr val="C00000"/>
                </a:solidFill>
                <a:latin typeface="Arial" panose="020B0604020202020204" pitchFamily="34" charset="0"/>
                <a:cs typeface="Arial" panose="020B0604020202020204" pitchFamily="34" charset="0"/>
              </a:rPr>
              <a:t/>
            </a:r>
            <a:br>
              <a:rPr lang="en-US" sz="2000" dirty="0">
                <a:solidFill>
                  <a:srgbClr val="C00000"/>
                </a:solidFill>
                <a:latin typeface="Arial" panose="020B0604020202020204" pitchFamily="34" charset="0"/>
                <a:cs typeface="Arial" panose="020B0604020202020204" pitchFamily="34" charset="0"/>
              </a:rPr>
            </a:br>
            <a:r>
              <a:rPr lang="vi-VN" sz="2000" dirty="0">
                <a:solidFill>
                  <a:srgbClr val="C00000"/>
                </a:solidFill>
                <a:latin typeface="Arial" panose="020B0604020202020204" pitchFamily="34" charset="0"/>
                <a:cs typeface="Arial" panose="020B0604020202020204" pitchFamily="34" charset="0"/>
              </a:rPr>
              <a:t>cơ quan, tổ chức được giám sát</a:t>
            </a:r>
            <a:endParaRPr lang="en-US"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910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A8CE0B-A415-4B93-AB9B-DE7303107117}"/>
              </a:ext>
            </a:extLst>
          </p:cNvPr>
          <p:cNvSpPr>
            <a:spLocks noGrp="1"/>
          </p:cNvSpPr>
          <p:nvPr>
            <p:ph idx="1"/>
          </p:nvPr>
        </p:nvSpPr>
        <p:spPr>
          <a:xfrm>
            <a:off x="506819" y="1817159"/>
            <a:ext cx="11161110" cy="4351338"/>
          </a:xfrm>
        </p:spPr>
        <p:txBody>
          <a:bodyPr>
            <a:normAutofit/>
          </a:bodyPr>
          <a:lstStyle/>
          <a:p>
            <a:pPr marL="344488" indent="-344488" algn="just">
              <a:lnSpc>
                <a:spcPct val="100000"/>
              </a:lnSpc>
              <a:spcBef>
                <a:spcPts val="600"/>
              </a:spcBef>
              <a:spcAft>
                <a:spcPts val="600"/>
              </a:spcAft>
              <a:buFont typeface="Wingdings" panose="05000000000000000000" pitchFamily="2" charset="2"/>
              <a:buChar char="Ø"/>
            </a:pPr>
            <a:r>
              <a:rPr lang="en-US" sz="2200" b="1" dirty="0" err="1">
                <a:solidFill>
                  <a:srgbClr val="0070C0"/>
                </a:solidFill>
                <a:latin typeface="Arial" panose="020B0604020202020204" pitchFamily="34" charset="0"/>
                <a:cs typeface="Arial" panose="020B0604020202020204" pitchFamily="34" charset="0"/>
              </a:rPr>
              <a:t>Điều</a:t>
            </a:r>
            <a:r>
              <a:rPr lang="en-US" sz="2200" b="1" dirty="0">
                <a:solidFill>
                  <a:srgbClr val="0070C0"/>
                </a:solidFill>
                <a:latin typeface="Arial" panose="020B0604020202020204" pitchFamily="34" charset="0"/>
                <a:cs typeface="Arial" panose="020B0604020202020204" pitchFamily="34" charset="0"/>
              </a:rPr>
              <a:t> 21 </a:t>
            </a:r>
            <a:r>
              <a:rPr lang="en-US" sz="2200" b="1" dirty="0" err="1">
                <a:solidFill>
                  <a:srgbClr val="0070C0"/>
                </a:solidFill>
                <a:latin typeface="Arial" panose="020B0604020202020204" pitchFamily="34" charset="0"/>
                <a:cs typeface="Arial" panose="020B0604020202020204" pitchFamily="34" charset="0"/>
              </a:rPr>
              <a:t>có</a:t>
            </a:r>
            <a:r>
              <a:rPr lang="en-US" sz="2200" b="1" dirty="0">
                <a:solidFill>
                  <a:srgbClr val="0070C0"/>
                </a:solidFill>
                <a:latin typeface="Arial" panose="020B0604020202020204" pitchFamily="34" charset="0"/>
                <a:cs typeface="Arial" panose="020B0604020202020204" pitchFamily="34" charset="0"/>
              </a:rPr>
              <a:t> 12 </a:t>
            </a:r>
            <a:r>
              <a:rPr lang="en-US" sz="2200" b="1" dirty="0" err="1">
                <a:solidFill>
                  <a:srgbClr val="0070C0"/>
                </a:solidFill>
                <a:latin typeface="Arial" panose="020B0604020202020204" pitchFamily="34" charset="0"/>
                <a:cs typeface="Arial" panose="020B0604020202020204" pitchFamily="34" charset="0"/>
              </a:rPr>
              <a:t>khoản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tăng</a:t>
            </a:r>
            <a:r>
              <a:rPr lang="en-US" sz="2200" b="1" dirty="0">
                <a:solidFill>
                  <a:srgbClr val="0070C0"/>
                </a:solidFill>
                <a:latin typeface="Arial" panose="020B0604020202020204" pitchFamily="34" charset="0"/>
                <a:cs typeface="Arial" panose="020B0604020202020204" pitchFamily="34" charset="0"/>
              </a:rPr>
              <a:t> 5 </a:t>
            </a:r>
            <a:r>
              <a:rPr lang="en-US" sz="2200" b="1" dirty="0" err="1">
                <a:solidFill>
                  <a:srgbClr val="0070C0"/>
                </a:solidFill>
                <a:latin typeface="Arial" panose="020B0604020202020204" pitchFamily="34" charset="0"/>
                <a:cs typeface="Arial" panose="020B0604020202020204" pitchFamily="34" charset="0"/>
              </a:rPr>
              <a:t>khoản</a:t>
            </a:r>
            <a:r>
              <a:rPr lang="en-US" sz="2200" b="1" dirty="0">
                <a:solidFill>
                  <a:srgbClr val="0070C0"/>
                </a:solidFill>
                <a:latin typeface="Arial" panose="020B0604020202020204" pitchFamily="34" charset="0"/>
                <a:cs typeface="Arial" panose="020B0604020202020204" pitchFamily="34" charset="0"/>
              </a:rPr>
              <a:t> so </a:t>
            </a:r>
            <a:r>
              <a:rPr lang="en-US" sz="2200" b="1" dirty="0" err="1">
                <a:solidFill>
                  <a:srgbClr val="0070C0"/>
                </a:solidFill>
                <a:latin typeface="Arial" panose="020B0604020202020204" pitchFamily="34" charset="0"/>
                <a:cs typeface="Arial" panose="020B0604020202020204" pitchFamily="34" charset="0"/>
              </a:rPr>
              <a:t>với</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Luật</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Công</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đoàn</a:t>
            </a:r>
            <a:r>
              <a:rPr lang="en-US" sz="2200" b="1" dirty="0">
                <a:solidFill>
                  <a:srgbClr val="0070C0"/>
                </a:solidFill>
                <a:latin typeface="Arial" panose="020B0604020202020204" pitchFamily="34" charset="0"/>
                <a:cs typeface="Arial" panose="020B0604020202020204" pitchFamily="34" charset="0"/>
              </a:rPr>
              <a:t> 2012) </a:t>
            </a:r>
            <a:r>
              <a:rPr lang="en-US" sz="2200" b="1" dirty="0" err="1">
                <a:solidFill>
                  <a:srgbClr val="0070C0"/>
                </a:solidFill>
                <a:latin typeface="Arial" panose="020B0604020202020204" pitchFamily="34" charset="0"/>
                <a:cs typeface="Arial" panose="020B0604020202020204" pitchFamily="34" charset="0"/>
              </a:rPr>
              <a:t>quy</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định</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cụ</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thể</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quyền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nhóm</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quyền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của</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đoàn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viên</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công</a:t>
            </a:r>
            <a:r>
              <a:rPr lang="en-US" sz="2200" b="1" dirty="0">
                <a:solidFill>
                  <a:srgbClr val="0070C0"/>
                </a:solidFill>
                <a:latin typeface="Arial" panose="020B0604020202020204" pitchFamily="34" charset="0"/>
                <a:cs typeface="Arial" panose="020B0604020202020204" pitchFamily="34" charset="0"/>
              </a:rPr>
              <a:t> </a:t>
            </a:r>
            <a:r>
              <a:rPr lang="en-US" sz="2200" b="1" dirty="0" err="1">
                <a:solidFill>
                  <a:srgbClr val="0070C0"/>
                </a:solidFill>
                <a:latin typeface="Arial" panose="020B0604020202020204" pitchFamily="34" charset="0"/>
                <a:cs typeface="Arial" panose="020B0604020202020204" pitchFamily="34" charset="0"/>
              </a:rPr>
              <a:t>đoàn</a:t>
            </a:r>
            <a:r>
              <a:rPr lang="en-US" sz="2200" b="1" dirty="0">
                <a:solidFill>
                  <a:srgbClr val="0070C0"/>
                </a:solidFill>
                <a:latin typeface="Arial" panose="020B0604020202020204" pitchFamily="34" charset="0"/>
                <a:cs typeface="Arial" panose="020B0604020202020204" pitchFamily="34" charset="0"/>
              </a:rPr>
              <a:t> (</a:t>
            </a:r>
            <a:r>
              <a:rPr lang="vi-VN" sz="2200" b="1" dirty="0">
                <a:solidFill>
                  <a:srgbClr val="0070C0"/>
                </a:solidFill>
                <a:latin typeface="Arial" panose="020B0604020202020204" pitchFamily="34" charset="0"/>
                <a:cs typeface="Arial" panose="020B0604020202020204" pitchFamily="34" charset="0"/>
              </a:rPr>
              <a:t>do tách một số quyền của đoàn viên công đoàn đã được Luật Công đoàn 2012 quy định</a:t>
            </a:r>
            <a:r>
              <a:rPr lang="en-US" sz="2200" b="1" dirty="0">
                <a:solidFill>
                  <a:srgbClr val="0070C0"/>
                </a:solidFill>
                <a:latin typeface="Arial" panose="020B0604020202020204" pitchFamily="34" charset="0"/>
                <a:cs typeface="Arial" panose="020B0604020202020204" pitchFamily="34" charset="0"/>
              </a:rPr>
              <a:t>).</a:t>
            </a:r>
          </a:p>
          <a:p>
            <a:pPr marL="344488" indent="-344488" algn="just">
              <a:lnSpc>
                <a:spcPct val="100000"/>
              </a:lnSpc>
              <a:spcBef>
                <a:spcPts val="600"/>
              </a:spcBef>
              <a:spcAft>
                <a:spcPts val="600"/>
              </a:spcAft>
              <a:buFont typeface="Wingdings" panose="05000000000000000000" pitchFamily="2" charset="2"/>
              <a:buChar char="Ø"/>
            </a:pPr>
            <a:r>
              <a:rPr lang="en-US" sz="2200" b="1" dirty="0">
                <a:solidFill>
                  <a:srgbClr val="0070C0"/>
                </a:solidFill>
                <a:latin typeface="Arial" panose="020B0604020202020204" pitchFamily="34" charset="0"/>
                <a:cs typeface="Arial" panose="020B0604020202020204" pitchFamily="34" charset="0"/>
              </a:rPr>
              <a:t>B</a:t>
            </a:r>
            <a:r>
              <a:rPr lang="vi-VN" sz="2200" b="1" dirty="0">
                <a:solidFill>
                  <a:srgbClr val="0070C0"/>
                </a:solidFill>
                <a:latin typeface="Arial" panose="020B0604020202020204" pitchFamily="34" charset="0"/>
                <a:cs typeface="Arial" panose="020B0604020202020204" pitchFamily="34" charset="0"/>
              </a:rPr>
              <a:t>ổ sung mới thêm một số quyền sau: </a:t>
            </a:r>
            <a:endParaRPr lang="en-US" sz="2200" b="1" dirty="0">
              <a:solidFill>
                <a:srgbClr val="0070C0"/>
              </a:solidFill>
              <a:latin typeface="Arial" panose="020B0604020202020204" pitchFamily="34" charset="0"/>
              <a:cs typeface="Arial" panose="020B0604020202020204" pitchFamily="34" charset="0"/>
            </a:endParaRPr>
          </a:p>
          <a:p>
            <a:pPr marL="344488" indent="0" algn="just">
              <a:lnSpc>
                <a:spcPct val="100000"/>
              </a:lnSpc>
              <a:spcBef>
                <a:spcPts val="600"/>
              </a:spcBef>
              <a:spcAft>
                <a:spcPts val="600"/>
              </a:spcAft>
              <a:buAutoNum type="arabicParenBoth"/>
            </a:pPr>
            <a:r>
              <a:rPr lang="en-US" sz="2100" dirty="0">
                <a:solidFill>
                  <a:srgbClr val="0070C0"/>
                </a:solidFill>
                <a:latin typeface="Arial" panose="020B0604020202020204" pitchFamily="34" charset="0"/>
                <a:cs typeface="Arial" panose="020B0604020202020204" pitchFamily="34" charset="0"/>
              </a:rPr>
              <a:t> </a:t>
            </a:r>
            <a:r>
              <a:rPr lang="vi-VN" sz="2100" dirty="0">
                <a:solidFill>
                  <a:srgbClr val="0070C0"/>
                </a:solidFill>
                <a:latin typeface="Arial" panose="020B0604020202020204" pitchFamily="34" charset="0"/>
                <a:cs typeface="Arial" panose="020B0604020202020204" pitchFamily="34" charset="0"/>
              </a:rPr>
              <a:t>Được thụ hưởng chính sách thuê nhà ở xã hội của Tổng Liên đoàn; </a:t>
            </a:r>
            <a:endParaRPr lang="en-US" sz="2100" dirty="0">
              <a:solidFill>
                <a:srgbClr val="0070C0"/>
              </a:solidFill>
              <a:latin typeface="Arial" panose="020B0604020202020204" pitchFamily="34" charset="0"/>
              <a:cs typeface="Arial" panose="020B0604020202020204" pitchFamily="34" charset="0"/>
            </a:endParaRPr>
          </a:p>
          <a:p>
            <a:pPr marL="344488" indent="0" algn="just">
              <a:lnSpc>
                <a:spcPct val="100000"/>
              </a:lnSpc>
              <a:spcBef>
                <a:spcPts val="600"/>
              </a:spcBef>
              <a:spcAft>
                <a:spcPts val="600"/>
              </a:spcAft>
              <a:buAutoNum type="arabicParenBoth"/>
            </a:pPr>
            <a:r>
              <a:rPr lang="en-US" sz="2100" dirty="0">
                <a:solidFill>
                  <a:srgbClr val="0070C0"/>
                </a:solidFill>
                <a:latin typeface="Arial" panose="020B0604020202020204" pitchFamily="34" charset="0"/>
                <a:cs typeface="Arial" panose="020B0604020202020204" pitchFamily="34" charset="0"/>
              </a:rPr>
              <a:t> Đ</a:t>
            </a:r>
            <a:r>
              <a:rPr lang="vi-VN" sz="2100" dirty="0">
                <a:solidFill>
                  <a:srgbClr val="0070C0"/>
                </a:solidFill>
                <a:latin typeface="Arial" panose="020B0604020202020204" pitchFamily="34" charset="0"/>
                <a:cs typeface="Arial" panose="020B0604020202020204" pitchFamily="34" charset="0"/>
              </a:rPr>
              <a:t>ược tuyên dương, khen thưởng khi có thành tích trong lao động, sản xuất và hoạt động công đoàn; </a:t>
            </a:r>
            <a:endParaRPr lang="en-US" sz="2100" dirty="0">
              <a:solidFill>
                <a:srgbClr val="0070C0"/>
              </a:solidFill>
              <a:latin typeface="Arial" panose="020B0604020202020204" pitchFamily="34" charset="0"/>
              <a:cs typeface="Arial" panose="020B0604020202020204" pitchFamily="34" charset="0"/>
            </a:endParaRPr>
          </a:p>
          <a:p>
            <a:pPr marL="344488" indent="0" algn="just">
              <a:lnSpc>
                <a:spcPct val="100000"/>
              </a:lnSpc>
              <a:spcBef>
                <a:spcPts val="600"/>
              </a:spcBef>
              <a:spcAft>
                <a:spcPts val="600"/>
              </a:spcAft>
              <a:buAutoNum type="arabicParenBoth"/>
            </a:pPr>
            <a:r>
              <a:rPr lang="en-US" sz="2100" dirty="0">
                <a:solidFill>
                  <a:srgbClr val="0070C0"/>
                </a:solidFill>
                <a:latin typeface="Arial" panose="020B0604020202020204" pitchFamily="34" charset="0"/>
                <a:cs typeface="Arial" panose="020B0604020202020204" pitchFamily="34" charset="0"/>
              </a:rPr>
              <a:t> Q</a:t>
            </a:r>
            <a:r>
              <a:rPr lang="vi-VN" sz="2100" dirty="0">
                <a:solidFill>
                  <a:srgbClr val="0070C0"/>
                </a:solidFill>
                <a:latin typeface="Arial" panose="020B0604020202020204" pitchFamily="34" charset="0"/>
                <a:cs typeface="Arial" panose="020B0604020202020204" pitchFamily="34" charset="0"/>
              </a:rPr>
              <a:t>uyền khác theo quy định của pháp luật có liên quan và Điều lệ Công đoàn Việt Nam.</a:t>
            </a:r>
            <a:endParaRPr lang="en-US" sz="2100" dirty="0">
              <a:solidFill>
                <a:srgbClr val="0070C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803BAC6F-74CE-48D8-A388-92B0D55C995E}"/>
              </a:ext>
            </a:extLst>
          </p:cNvPr>
          <p:cNvSpPr>
            <a:spLocks noGrp="1"/>
          </p:cNvSpPr>
          <p:nvPr>
            <p:ph type="title"/>
          </p:nvPr>
        </p:nvSpPr>
        <p:spPr>
          <a:xfrm>
            <a:off x="626853" y="603849"/>
            <a:ext cx="11058328" cy="1213310"/>
          </a:xfrm>
        </p:spPr>
        <p:txBody>
          <a:bodyPr>
            <a:noAutofit/>
          </a:bodyPr>
          <a:lstStyle/>
          <a:p>
            <a:pPr algn="just">
              <a:lnSpc>
                <a:spcPct val="100000"/>
              </a:lnSpc>
            </a:pPr>
            <a:r>
              <a:rPr lang="en-US" sz="2600" b="1" dirty="0">
                <a:solidFill>
                  <a:srgbClr val="002060"/>
                </a:solidFill>
                <a:latin typeface="Arial" panose="020B0604020202020204" pitchFamily="34" charset="0"/>
                <a:cs typeface="Arial" panose="020B0604020202020204" pitchFamily="34" charset="0"/>
              </a:rPr>
              <a:t>9</a:t>
            </a:r>
            <a:r>
              <a:rPr lang="vi-VN"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Bổ</a:t>
            </a:r>
            <a:r>
              <a:rPr lang="en-US" sz="2600" b="1" dirty="0">
                <a:solidFill>
                  <a:srgbClr val="002060"/>
                </a:solidFill>
                <a:latin typeface="Arial" panose="020B0604020202020204" pitchFamily="34" charset="0"/>
                <a:cs typeface="Arial" panose="020B0604020202020204" pitchFamily="34" charset="0"/>
              </a:rPr>
              <a:t> sung </a:t>
            </a:r>
            <a:r>
              <a:rPr lang="en-US" sz="2600" b="1" dirty="0" err="1">
                <a:solidFill>
                  <a:srgbClr val="002060"/>
                </a:solidFill>
                <a:latin typeface="Arial" panose="020B0604020202020204" pitchFamily="34" charset="0"/>
                <a:cs typeface="Arial" panose="020B0604020202020204" pitchFamily="34" charset="0"/>
              </a:rPr>
              <a:t>quy</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định</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về</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quyền</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trách</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nhiệm</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của</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đoàn</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viên</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công</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đoàn</a:t>
            </a:r>
            <a:r>
              <a:rPr lang="en-US" sz="2600" b="1" dirty="0">
                <a:solidFill>
                  <a:srgbClr val="002060"/>
                </a:solidFill>
                <a:latin typeface="Arial" panose="020B0604020202020204" pitchFamily="34" charset="0"/>
                <a:cs typeface="Arial" panose="020B0604020202020204" pitchFamily="34" charset="0"/>
              </a:rPr>
              <a:t> </a:t>
            </a:r>
            <a:r>
              <a:rPr lang="vi-VN" sz="2600" b="1" dirty="0">
                <a:solidFill>
                  <a:srgbClr val="FF0000"/>
                </a:solidFill>
                <a:latin typeface="Arial" panose="020B0604020202020204" pitchFamily="34" charset="0"/>
                <a:cs typeface="Arial" panose="020B0604020202020204" pitchFamily="34" charset="0"/>
              </a:rPr>
              <a:t>(Điều </a:t>
            </a:r>
            <a:r>
              <a:rPr lang="en-US" sz="2600" b="1" dirty="0">
                <a:solidFill>
                  <a:srgbClr val="FF0000"/>
                </a:solidFill>
                <a:latin typeface="Arial" panose="020B0604020202020204" pitchFamily="34" charset="0"/>
                <a:cs typeface="Arial" panose="020B0604020202020204" pitchFamily="34" charset="0"/>
              </a:rPr>
              <a:t>21, </a:t>
            </a:r>
            <a:r>
              <a:rPr lang="en-US" sz="2600" b="1" dirty="0" err="1">
                <a:solidFill>
                  <a:srgbClr val="FF0000"/>
                </a:solidFill>
                <a:latin typeface="Arial" panose="020B0604020202020204" pitchFamily="34" charset="0"/>
                <a:cs typeface="Arial" panose="020B0604020202020204" pitchFamily="34" charset="0"/>
              </a:rPr>
              <a:t>Điều</a:t>
            </a:r>
            <a:r>
              <a:rPr lang="en-US" sz="2600" b="1" dirty="0">
                <a:solidFill>
                  <a:srgbClr val="FF0000"/>
                </a:solidFill>
                <a:latin typeface="Arial" panose="020B0604020202020204" pitchFamily="34" charset="0"/>
                <a:cs typeface="Arial" panose="020B0604020202020204" pitchFamily="34" charset="0"/>
              </a:rPr>
              <a:t> 22</a:t>
            </a:r>
            <a:r>
              <a:rPr lang="vi-VN" sz="2600" b="1" dirty="0">
                <a:solidFill>
                  <a:srgbClr val="FF0000"/>
                </a:solidFill>
                <a:latin typeface="Arial" panose="020B0604020202020204" pitchFamily="34" charset="0"/>
                <a:cs typeface="Arial" panose="020B0604020202020204" pitchFamily="34" charset="0"/>
              </a:rPr>
              <a:t>)</a:t>
            </a:r>
            <a:endParaRPr lang="en-US" sz="2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189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3BAC6F-74CE-48D8-A388-92B0D55C995E}"/>
              </a:ext>
            </a:extLst>
          </p:cNvPr>
          <p:cNvSpPr>
            <a:spLocks noGrp="1"/>
          </p:cNvSpPr>
          <p:nvPr>
            <p:ph type="title"/>
          </p:nvPr>
        </p:nvSpPr>
        <p:spPr>
          <a:xfrm>
            <a:off x="626853" y="603849"/>
            <a:ext cx="11058328" cy="483079"/>
          </a:xfrm>
        </p:spPr>
        <p:txBody>
          <a:bodyPr>
            <a:noAutofit/>
          </a:bodyPr>
          <a:lstStyle/>
          <a:p>
            <a:pPr algn="just">
              <a:lnSpc>
                <a:spcPct val="100000"/>
              </a:lnSpc>
            </a:pPr>
            <a:r>
              <a:rPr lang="en-US" sz="2600" b="1" dirty="0">
                <a:solidFill>
                  <a:srgbClr val="002060"/>
                </a:solidFill>
                <a:latin typeface="Arial" panose="020B0604020202020204" pitchFamily="34" charset="0"/>
                <a:cs typeface="Arial" panose="020B0604020202020204" pitchFamily="34" charset="0"/>
              </a:rPr>
              <a:t>10</a:t>
            </a:r>
            <a:r>
              <a:rPr lang="vi-VN"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Về</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bảo</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đảm</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cho</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cán</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bộ</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công</a:t>
            </a:r>
            <a:r>
              <a:rPr lang="en-US" sz="2600" b="1" dirty="0">
                <a:solidFill>
                  <a:srgbClr val="002060"/>
                </a:solidFill>
                <a:latin typeface="Arial" panose="020B0604020202020204" pitchFamily="34" charset="0"/>
                <a:cs typeface="Arial" panose="020B0604020202020204" pitchFamily="34" charset="0"/>
              </a:rPr>
              <a:t> </a:t>
            </a:r>
            <a:r>
              <a:rPr lang="en-US" sz="2600" b="1" dirty="0" err="1">
                <a:solidFill>
                  <a:srgbClr val="002060"/>
                </a:solidFill>
                <a:latin typeface="Arial" panose="020B0604020202020204" pitchFamily="34" charset="0"/>
                <a:cs typeface="Arial" panose="020B0604020202020204" pitchFamily="34" charset="0"/>
              </a:rPr>
              <a:t>đoàn</a:t>
            </a:r>
            <a:r>
              <a:rPr lang="en-US" sz="2600" b="1" dirty="0">
                <a:solidFill>
                  <a:srgbClr val="002060"/>
                </a:solidFill>
                <a:latin typeface="Arial" panose="020B0604020202020204" pitchFamily="34" charset="0"/>
                <a:cs typeface="Arial" panose="020B0604020202020204" pitchFamily="34" charset="0"/>
              </a:rPr>
              <a:t> </a:t>
            </a:r>
            <a:r>
              <a:rPr lang="vi-VN" sz="2600" b="1" dirty="0">
                <a:solidFill>
                  <a:srgbClr val="FF0000"/>
                </a:solidFill>
                <a:latin typeface="Arial" panose="020B0604020202020204" pitchFamily="34" charset="0"/>
                <a:cs typeface="Arial" panose="020B0604020202020204" pitchFamily="34" charset="0"/>
              </a:rPr>
              <a:t>(Điều </a:t>
            </a:r>
            <a:r>
              <a:rPr lang="en-US" sz="2600" b="1" dirty="0">
                <a:solidFill>
                  <a:srgbClr val="FF0000"/>
                </a:solidFill>
                <a:latin typeface="Arial" panose="020B0604020202020204" pitchFamily="34" charset="0"/>
                <a:cs typeface="Arial" panose="020B0604020202020204" pitchFamily="34" charset="0"/>
              </a:rPr>
              <a:t>28</a:t>
            </a:r>
            <a:r>
              <a:rPr lang="vi-VN" sz="2600" b="1" dirty="0">
                <a:solidFill>
                  <a:srgbClr val="FF0000"/>
                </a:solidFill>
                <a:latin typeface="Arial" panose="020B0604020202020204" pitchFamily="34" charset="0"/>
                <a:cs typeface="Arial" panose="020B0604020202020204" pitchFamily="34" charset="0"/>
              </a:rPr>
              <a:t>)</a:t>
            </a:r>
            <a:endParaRPr lang="en-US" sz="2600" b="1" dirty="0">
              <a:solidFill>
                <a:srgbClr val="FF0000"/>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D74F5EB8-3891-4EC0-ACF0-B3534DFFFE21}"/>
              </a:ext>
            </a:extLst>
          </p:cNvPr>
          <p:cNvGraphicFramePr/>
          <p:nvPr>
            <p:extLst>
              <p:ext uri="{D42A27DB-BD31-4B8C-83A1-F6EECF244321}">
                <p14:modId xmlns:p14="http://schemas.microsoft.com/office/powerpoint/2010/main" val="3718184659"/>
              </p:ext>
            </p:extLst>
          </p:nvPr>
        </p:nvGraphicFramePr>
        <p:xfrm>
          <a:off x="302459" y="607649"/>
          <a:ext cx="11590156" cy="5405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Down 6">
            <a:extLst>
              <a:ext uri="{FF2B5EF4-FFF2-40B4-BE49-F238E27FC236}">
                <a16:creationId xmlns:a16="http://schemas.microsoft.com/office/drawing/2014/main" id="{D42D4FBD-DC03-45B5-BD5A-20E65B88E17E}"/>
              </a:ext>
            </a:extLst>
          </p:cNvPr>
          <p:cNvSpPr/>
          <p:nvPr/>
        </p:nvSpPr>
        <p:spPr>
          <a:xfrm>
            <a:off x="5595668" y="4899806"/>
            <a:ext cx="1555630" cy="25016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84BA618-0981-4264-BD6A-9563CC7AC4DE}"/>
              </a:ext>
            </a:extLst>
          </p:cNvPr>
          <p:cNvSpPr/>
          <p:nvPr/>
        </p:nvSpPr>
        <p:spPr>
          <a:xfrm>
            <a:off x="1285337" y="5313871"/>
            <a:ext cx="10101532" cy="93647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spc="-20" dirty="0">
                <a:effectLst/>
                <a:ea typeface="Calibri" panose="020F0502020204030204" pitchFamily="34" charset="0"/>
                <a:cs typeface="Times New Roman" panose="02020603050405020304" pitchFamily="18" charset="0"/>
              </a:rPr>
              <a:t>Trường hợp không thể trở lại làm công việc cũ thì được </a:t>
            </a:r>
            <a:r>
              <a:rPr lang="en-US" b="1" spc="-20" dirty="0" err="1">
                <a:effectLst/>
                <a:latin typeface="Arial" panose="020B0604020202020204" pitchFamily="34" charset="0"/>
                <a:ea typeface="Calibri" panose="020F0502020204030204" pitchFamily="34" charset="0"/>
                <a:cs typeface="Arial" panose="020B0604020202020204" pitchFamily="34" charset="0"/>
              </a:rPr>
              <a:t>Công</a:t>
            </a:r>
            <a:r>
              <a:rPr lang="en-US" b="1" spc="-20" dirty="0">
                <a:effectLst/>
                <a:latin typeface="Arial" panose="020B0604020202020204" pitchFamily="34" charset="0"/>
                <a:ea typeface="Calibri" panose="020F0502020204030204" pitchFamily="34" charset="0"/>
                <a:cs typeface="Arial" panose="020B0604020202020204" pitchFamily="34" charset="0"/>
              </a:rPr>
              <a:t> </a:t>
            </a:r>
            <a:r>
              <a:rPr lang="en-US" b="1" spc="-20" dirty="0" err="1">
                <a:effectLst/>
                <a:latin typeface="Arial" panose="020B0604020202020204" pitchFamily="34" charset="0"/>
                <a:ea typeface="Calibri" panose="020F0502020204030204" pitchFamily="34" charset="0"/>
                <a:cs typeface="Arial" panose="020B0604020202020204" pitchFamily="34" charset="0"/>
              </a:rPr>
              <a:t>đoàn</a:t>
            </a:r>
            <a:r>
              <a:rPr lang="en-US" b="1" spc="-20" dirty="0">
                <a:effectLst/>
                <a:latin typeface="Arial" panose="020B0604020202020204" pitchFamily="34" charset="0"/>
                <a:ea typeface="Calibri" panose="020F0502020204030204" pitchFamily="34" charset="0"/>
                <a:cs typeface="Arial" panose="020B0604020202020204" pitchFamily="34" charset="0"/>
              </a:rPr>
              <a:t> </a:t>
            </a:r>
            <a:r>
              <a:rPr lang="vi-VN" b="1" spc="-20" dirty="0">
                <a:effectLst/>
                <a:ea typeface="Calibri" panose="020F0502020204030204" pitchFamily="34" charset="0"/>
                <a:cs typeface="Times New Roman" panose="02020603050405020304" pitchFamily="18" charset="0"/>
              </a:rPr>
              <a:t>hỗ trợ tìm việc làm mới và trong thời gian gián đoạn việc làm được </a:t>
            </a:r>
            <a:r>
              <a:rPr lang="en-US" b="1" spc="-20" dirty="0">
                <a:solidFill>
                  <a:srgbClr val="FFFF00"/>
                </a:solidFill>
                <a:effectLst/>
                <a:ea typeface="Calibri" panose="020F0502020204030204" pitchFamily="34" charset="0"/>
                <a:cs typeface="Times New Roman" panose="02020603050405020304" pitchFamily="18" charset="0"/>
              </a:rPr>
              <a:t>“</a:t>
            </a:r>
            <a:r>
              <a:rPr lang="vi-VN" b="1" spc="-20" dirty="0">
                <a:solidFill>
                  <a:srgbClr val="FFFF00"/>
                </a:solidFill>
                <a:effectLst/>
                <a:ea typeface="Calibri" panose="020F0502020204030204" pitchFamily="34" charset="0"/>
                <a:cs typeface="Times New Roman" panose="02020603050405020304" pitchFamily="18" charset="0"/>
              </a:rPr>
              <a:t>hỗ trợ bằng tiền từ nguồn tài chính </a:t>
            </a:r>
            <a:r>
              <a:rPr lang="en-US" b="1" spc="-20" dirty="0">
                <a:solidFill>
                  <a:srgbClr val="FFFF00"/>
                </a:solidFill>
                <a:effectLst/>
                <a:ea typeface="Calibri" panose="020F0502020204030204" pitchFamily="34" charset="0"/>
                <a:cs typeface="Times New Roman" panose="02020603050405020304" pitchFamily="18" charset="0"/>
              </a:rPr>
              <a:t>c</a:t>
            </a:r>
            <a:r>
              <a:rPr lang="vi-VN" b="1" spc="-20" dirty="0">
                <a:solidFill>
                  <a:srgbClr val="FFFF00"/>
                </a:solidFill>
                <a:effectLst/>
                <a:ea typeface="Calibri" panose="020F0502020204030204" pitchFamily="34" charset="0"/>
                <a:cs typeface="Times New Roman" panose="02020603050405020304" pitchFamily="18" charset="0"/>
              </a:rPr>
              <a:t>ông đoàn theo quy định của Tổng Liên đoàn Lao động Việt Nam</a:t>
            </a:r>
            <a:r>
              <a:rPr lang="en-US" b="1" spc="-20" dirty="0">
                <a:solidFill>
                  <a:srgbClr val="FFFF00"/>
                </a:solidFill>
                <a:effectLst/>
                <a:ea typeface="Calibri" panose="020F0502020204030204" pitchFamily="34" charset="0"/>
                <a:cs typeface="Times New Roman" panose="02020603050405020304" pitchFamily="18" charset="0"/>
              </a:rPr>
              <a:t>”</a:t>
            </a:r>
            <a:r>
              <a:rPr lang="vi-VN" b="1" spc="-20" dirty="0">
                <a:effectLst/>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2384492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626853" y="603849"/>
            <a:ext cx="10938294" cy="874077"/>
          </a:xfrm>
        </p:spPr>
        <p:txBody>
          <a:bodyPr>
            <a:noAutofit/>
          </a:bodyPr>
          <a:lstStyle/>
          <a:p>
            <a:pPr algn="just">
              <a:lnSpc>
                <a:spcPct val="100000"/>
              </a:lnSpc>
            </a:pPr>
            <a:r>
              <a:rPr lang="en-US" sz="2600" b="1" dirty="0">
                <a:solidFill>
                  <a:srgbClr val="002060"/>
                </a:solidFill>
                <a:latin typeface="Arial" panose="020B0604020202020204" pitchFamily="34" charset="0"/>
                <a:cs typeface="Arial" panose="020B0604020202020204" pitchFamily="34" charset="0"/>
              </a:rPr>
              <a:t>11</a:t>
            </a:r>
            <a:r>
              <a:rPr lang="vi-VN" sz="2600" b="1" dirty="0">
                <a:solidFill>
                  <a:srgbClr val="002060"/>
                </a:solidFill>
                <a:latin typeface="Arial" panose="020B0604020202020204" pitchFamily="34" charset="0"/>
                <a:cs typeface="Arial" panose="020B0604020202020204" pitchFamily="34" charset="0"/>
              </a:rPr>
              <a:t>. Bổ sung các trường hợp miễn, giảm, tạm dừng đóng kinh phí công đoàn </a:t>
            </a:r>
            <a:r>
              <a:rPr lang="vi-VN" sz="2600" b="1" dirty="0">
                <a:solidFill>
                  <a:srgbClr val="FF0000"/>
                </a:solidFill>
                <a:latin typeface="Arial" panose="020B0604020202020204" pitchFamily="34" charset="0"/>
                <a:cs typeface="Arial" panose="020B0604020202020204" pitchFamily="34" charset="0"/>
              </a:rPr>
              <a:t>(Điều 30)</a:t>
            </a:r>
            <a:endParaRPr lang="en-US" sz="2600" b="1"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779CD91-D706-49C8-8617-D84235DEA98A}"/>
              </a:ext>
            </a:extLst>
          </p:cNvPr>
          <p:cNvPicPr>
            <a:picLocks noChangeAspect="1"/>
          </p:cNvPicPr>
          <p:nvPr/>
        </p:nvPicPr>
        <p:blipFill>
          <a:blip r:embed="rId2"/>
          <a:stretch>
            <a:fillRect/>
          </a:stretch>
        </p:blipFill>
        <p:spPr>
          <a:xfrm>
            <a:off x="721563" y="1923693"/>
            <a:ext cx="2847079" cy="3812874"/>
          </a:xfrm>
          <a:prstGeom prst="rect">
            <a:avLst/>
          </a:prstGeom>
        </p:spPr>
      </p:pic>
      <p:sp>
        <p:nvSpPr>
          <p:cNvPr id="4" name="Speech Bubble: Oval 3">
            <a:extLst>
              <a:ext uri="{FF2B5EF4-FFF2-40B4-BE49-F238E27FC236}">
                <a16:creationId xmlns:a16="http://schemas.microsoft.com/office/drawing/2014/main" id="{1B4A0320-1BAC-4E38-BA17-1B662E5907BD}"/>
              </a:ext>
            </a:extLst>
          </p:cNvPr>
          <p:cNvSpPr/>
          <p:nvPr/>
        </p:nvSpPr>
        <p:spPr>
          <a:xfrm>
            <a:off x="4149306" y="1581345"/>
            <a:ext cx="7415841" cy="4691865"/>
          </a:xfrm>
          <a:prstGeom prst="wedgeEllipseCallout">
            <a:avLst>
              <a:gd name="adj1" fmla="val -55837"/>
              <a:gd name="adj2" fmla="val 3591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vi-VN" sz="1900" b="1" dirty="0">
                <a:latin typeface="Arial" panose="020B0604020202020204" pitchFamily="34" charset="0"/>
                <a:cs typeface="Arial" panose="020B0604020202020204" pitchFamily="34" charset="0"/>
              </a:rPr>
              <a:t>Điều 30 </a:t>
            </a:r>
            <a:r>
              <a:rPr lang="en-US" sz="1900" b="1" dirty="0" err="1">
                <a:latin typeface="Arial" panose="020B0604020202020204" pitchFamily="34" charset="0"/>
                <a:cs typeface="Arial" panose="020B0604020202020204" pitchFamily="34" charset="0"/>
              </a:rPr>
              <a:t>đã</a:t>
            </a:r>
            <a:r>
              <a:rPr lang="en-US" sz="1900" b="1" dirty="0">
                <a:latin typeface="Arial" panose="020B0604020202020204" pitchFamily="34" charset="0"/>
                <a:cs typeface="Arial" panose="020B0604020202020204" pitchFamily="34" charset="0"/>
              </a:rPr>
              <a:t> </a:t>
            </a:r>
            <a:r>
              <a:rPr lang="vi-VN" sz="1900" b="1" dirty="0">
                <a:latin typeface="Arial" panose="020B0604020202020204" pitchFamily="34" charset="0"/>
                <a:cs typeface="Arial" panose="020B0604020202020204" pitchFamily="34" charset="0"/>
              </a:rPr>
              <a:t>bổ sung</a:t>
            </a:r>
            <a:r>
              <a:rPr lang="en-US" sz="1900" b="1" dirty="0">
                <a:latin typeface="Arial" panose="020B0604020202020204" pitchFamily="34" charset="0"/>
                <a:cs typeface="Arial" panose="020B0604020202020204" pitchFamily="34" charset="0"/>
              </a:rPr>
              <a:t> </a:t>
            </a:r>
            <a:r>
              <a:rPr lang="vi-VN" sz="1900" b="1" dirty="0">
                <a:latin typeface="Arial" panose="020B0604020202020204" pitchFamily="34" charset="0"/>
                <a:cs typeface="Arial" panose="020B0604020202020204" pitchFamily="34" charset="0"/>
              </a:rPr>
              <a:t>quy định các tr</a:t>
            </a:r>
            <a:r>
              <a:rPr lang="en-US" sz="1900" b="1" dirty="0" err="1">
                <a:latin typeface="Arial" panose="020B0604020202020204" pitchFamily="34" charset="0"/>
                <a:cs typeface="Arial" panose="020B0604020202020204" pitchFamily="34" charset="0"/>
              </a:rPr>
              <a:t>ườ</a:t>
            </a:r>
            <a:r>
              <a:rPr lang="vi-VN" sz="1900" b="1" dirty="0">
                <a:latin typeface="Arial" panose="020B0604020202020204" pitchFamily="34" charset="0"/>
                <a:cs typeface="Arial" panose="020B0604020202020204" pitchFamily="34" charset="0"/>
              </a:rPr>
              <a:t>ng hợp được xem xét miễn, giảm, tạm dừng đóng kinh phí công đoàn đối với doanh nghiệp, hợp tác xã, liên hiệp hợp tác xã khi gặp khó khăn, phù hợp với tình hình thực tiễn và nguyện vọng của cộng đồng doanh nghiệp.</a:t>
            </a:r>
            <a:endParaRPr lang="en-US" sz="1900" b="1" dirty="0">
              <a:latin typeface="Arial" panose="020B0604020202020204" pitchFamily="34" charset="0"/>
              <a:cs typeface="Arial" panose="020B0604020202020204" pitchFamily="34" charset="0"/>
            </a:endParaRPr>
          </a:p>
          <a:p>
            <a:pPr algn="just">
              <a:spcBef>
                <a:spcPts val="600"/>
              </a:spcBef>
              <a:spcAft>
                <a:spcPts val="600"/>
              </a:spcAft>
            </a:pPr>
            <a:r>
              <a:rPr lang="vi-VN" sz="1900" b="1" dirty="0">
                <a:latin typeface="Arial" panose="020B0604020202020204" pitchFamily="34" charset="0"/>
                <a:cs typeface="Arial" panose="020B0604020202020204" pitchFamily="34" charset="0"/>
              </a:rPr>
              <a:t>Trên cơ sở thống nhất với Tổng Liên đoàn</a:t>
            </a:r>
            <a:r>
              <a:rPr lang="en-US" sz="1900" b="1" dirty="0">
                <a:latin typeface="Arial" panose="020B0604020202020204" pitchFamily="34" charset="0"/>
                <a:cs typeface="Arial" panose="020B0604020202020204" pitchFamily="34" charset="0"/>
              </a:rPr>
              <a:t>, </a:t>
            </a:r>
            <a:r>
              <a:rPr lang="vi-VN" sz="1900" b="1" dirty="0">
                <a:latin typeface="Arial" panose="020B0604020202020204" pitchFamily="34" charset="0"/>
                <a:cs typeface="Arial" panose="020B0604020202020204" pitchFamily="34" charset="0"/>
              </a:rPr>
              <a:t>Chính phủ quy định về việc miễn, giảm, tạm dừng đóng kinh phí công đoàn.</a:t>
            </a:r>
            <a:endParaRPr lang="en-US"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584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0B8611-30C4-4151-B519-638253ED2FD7}"/>
              </a:ext>
            </a:extLst>
          </p:cNvPr>
          <p:cNvSpPr txBox="1"/>
          <p:nvPr/>
        </p:nvSpPr>
        <p:spPr>
          <a:xfrm>
            <a:off x="605286" y="843677"/>
            <a:ext cx="10981427" cy="5170646"/>
          </a:xfrm>
          <a:prstGeom prst="rect">
            <a:avLst/>
          </a:prstGeom>
          <a:noFill/>
        </p:spPr>
        <p:txBody>
          <a:bodyPr wrap="square">
            <a:spAutoFit/>
          </a:bodyPr>
          <a:lstStyle/>
          <a:p>
            <a:pPr algn="just">
              <a:spcBef>
                <a:spcPts val="600"/>
              </a:spcBef>
              <a:spcAft>
                <a:spcPts val="600"/>
              </a:spcAft>
            </a:pPr>
            <a:r>
              <a:rPr lang="en-US" sz="2000" b="1" dirty="0">
                <a:solidFill>
                  <a:srgbClr val="C00000"/>
                </a:solidFill>
              </a:rPr>
              <a:t>“</a:t>
            </a:r>
            <a:r>
              <a:rPr lang="vi-VN" sz="2000" b="1" dirty="0">
                <a:solidFill>
                  <a:srgbClr val="C00000"/>
                </a:solidFill>
              </a:rPr>
              <a:t>Điều 30. Miễn, giảm, tạm dừng đóng kinh phí công đoàn</a:t>
            </a:r>
          </a:p>
          <a:p>
            <a:pPr algn="just">
              <a:spcBef>
                <a:spcPts val="600"/>
              </a:spcBef>
              <a:spcAft>
                <a:spcPts val="600"/>
              </a:spcAft>
            </a:pPr>
            <a:r>
              <a:rPr lang="vi-VN" sz="2000" dirty="0">
                <a:solidFill>
                  <a:srgbClr val="002060"/>
                </a:solidFill>
              </a:rPr>
              <a:t>1. Doanh nghiệp, hợp tác xã, liên hiệp hợp tác xã thực hiện giải thể, phá sản theo quy định của pháp luật thì được xem xét miễn số tiền chưa đóng kinh phí công đoàn.</a:t>
            </a:r>
          </a:p>
          <a:p>
            <a:pPr algn="just">
              <a:spcBef>
                <a:spcPts val="600"/>
              </a:spcBef>
              <a:spcAft>
                <a:spcPts val="600"/>
              </a:spcAft>
            </a:pPr>
            <a:r>
              <a:rPr lang="vi-VN" sz="2000" dirty="0">
                <a:solidFill>
                  <a:srgbClr val="002060"/>
                </a:solidFill>
              </a:rPr>
              <a:t>2. Doanh nghiệp, hợp tác xã, liên hiệp hợp tác xã gặp khó khăn vì lý do kinh tế hoặc bất khả kháng thì được xem xét giảm mức đóng kinh phí công đoàn.</a:t>
            </a:r>
          </a:p>
          <a:p>
            <a:pPr algn="just">
              <a:spcBef>
                <a:spcPts val="600"/>
              </a:spcBef>
              <a:spcAft>
                <a:spcPts val="600"/>
              </a:spcAft>
            </a:pPr>
            <a:r>
              <a:rPr lang="vi-VN" sz="2000" dirty="0">
                <a:solidFill>
                  <a:srgbClr val="002060"/>
                </a:solidFill>
              </a:rPr>
              <a:t>3. Trường hợp doanh nghiệp, hợp tác xã, liên hiệp hợp tác xã gặp khó khăn phải tạm dừng sản xuất, kinh doanh dẫn đến việc không có khả năng đóng kinh phí công đoàn thì được xem xét tạm dừng đóng kinh phí công đoàn trong thời gian không quá 12 tháng.</a:t>
            </a:r>
          </a:p>
          <a:p>
            <a:pPr algn="just">
              <a:spcBef>
                <a:spcPts val="600"/>
              </a:spcBef>
              <a:spcAft>
                <a:spcPts val="600"/>
              </a:spcAft>
            </a:pPr>
            <a:r>
              <a:rPr lang="vi-VN" sz="2000" dirty="0">
                <a:solidFill>
                  <a:srgbClr val="002060"/>
                </a:solidFill>
              </a:rPr>
              <a:t>Hết thời hạn tạm dừng đóng, doanh nghiệp, hợp tác xã, liên hiệp hợp tác xã tiếp tục đóng kinh phí công đoàn và đóng bù kinh phí công đoàn cho thời gian tạm dừng đóng. Thời hạn đóng bù chậm nhất là ngày cuối cùng của tháng tiếp theo tháng kết thúc việc tạm dừng đóng. Số tiền đóng bù bằng số tiền phải đóng của những tháng tạm dừng đóng.</a:t>
            </a:r>
          </a:p>
          <a:p>
            <a:pPr algn="just">
              <a:spcBef>
                <a:spcPts val="600"/>
              </a:spcBef>
              <a:spcAft>
                <a:spcPts val="600"/>
              </a:spcAft>
            </a:pPr>
            <a:r>
              <a:rPr lang="vi-VN" sz="2000" dirty="0">
                <a:solidFill>
                  <a:srgbClr val="002060"/>
                </a:solidFill>
              </a:rPr>
              <a:t>4. Chính phủ thống nhất với Tổng Liên đoàn Lao động Việt Nam quy định về việc miễn, giảm, tạm dừng đóng kinh phí công đoàn; quy định chi tiết các nội dung khác của Điều này.</a:t>
            </a:r>
            <a:r>
              <a:rPr lang="en-US" sz="2000" dirty="0">
                <a:solidFill>
                  <a:srgbClr val="002060"/>
                </a:solidFill>
              </a:rPr>
              <a:t>”</a:t>
            </a:r>
          </a:p>
        </p:txBody>
      </p:sp>
    </p:spTree>
    <p:extLst>
      <p:ext uri="{BB962C8B-B14F-4D97-AF65-F5344CB8AC3E}">
        <p14:creationId xmlns:p14="http://schemas.microsoft.com/office/powerpoint/2010/main" val="296700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769A-7896-4C3D-80C2-81922D087A99}"/>
              </a:ext>
            </a:extLst>
          </p:cNvPr>
          <p:cNvSpPr>
            <a:spLocks noGrp="1"/>
          </p:cNvSpPr>
          <p:nvPr>
            <p:ph type="title"/>
          </p:nvPr>
        </p:nvSpPr>
        <p:spPr>
          <a:xfrm>
            <a:off x="552090" y="631509"/>
            <a:ext cx="11111826" cy="984640"/>
          </a:xfrm>
        </p:spPr>
        <p:txBody>
          <a:bodyPr>
            <a:noAutofit/>
          </a:bodyPr>
          <a:lstStyle/>
          <a:p>
            <a:pPr algn="just">
              <a:lnSpc>
                <a:spcPct val="100000"/>
              </a:lnSpc>
            </a:pPr>
            <a:r>
              <a:rPr lang="vi-VN" sz="2600" b="1" dirty="0">
                <a:solidFill>
                  <a:srgbClr val="002060"/>
                </a:solidFill>
                <a:latin typeface="Arial" panose="020B0604020202020204" pitchFamily="34" charset="0"/>
                <a:cs typeface="Arial" panose="020B0604020202020204" pitchFamily="34" charset="0"/>
              </a:rPr>
              <a:t>1</a:t>
            </a:r>
            <a:r>
              <a:rPr lang="en-US" sz="2600" b="1" dirty="0">
                <a:solidFill>
                  <a:srgbClr val="002060"/>
                </a:solidFill>
                <a:latin typeface="Arial" panose="020B0604020202020204" pitchFamily="34" charset="0"/>
                <a:cs typeface="Arial" panose="020B0604020202020204" pitchFamily="34" charset="0"/>
              </a:rPr>
              <a:t>2</a:t>
            </a:r>
            <a:r>
              <a:rPr lang="vi-VN" sz="2600" b="1" dirty="0">
                <a:solidFill>
                  <a:srgbClr val="002060"/>
                </a:solidFill>
                <a:latin typeface="Arial" panose="020B0604020202020204" pitchFamily="34" charset="0"/>
                <a:cs typeface="Arial" panose="020B0604020202020204" pitchFamily="34" charset="0"/>
              </a:rPr>
              <a:t>. </a:t>
            </a:r>
            <a:r>
              <a:rPr lang="vi-VN" sz="2500" b="1" dirty="0">
                <a:solidFill>
                  <a:srgbClr val="002060"/>
                </a:solidFill>
                <a:latin typeface="Arial" panose="020B0604020202020204" pitchFamily="34" charset="0"/>
                <a:cs typeface="Arial" panose="020B0604020202020204" pitchFamily="34" charset="0"/>
              </a:rPr>
              <a:t>Sửa đổi, bổ sung các quy định nhằm làm rõ nguyên tắc quản lý, sử dụng tài chính công đoàn</a:t>
            </a:r>
            <a:r>
              <a:rPr lang="en-US" sz="2500" b="1" dirty="0">
                <a:solidFill>
                  <a:srgbClr val="C00000"/>
                </a:solidFill>
                <a:latin typeface="Arial" panose="020B0604020202020204" pitchFamily="34" charset="0"/>
                <a:cs typeface="Arial" panose="020B0604020202020204" pitchFamily="34" charset="0"/>
              </a:rPr>
              <a:t> (</a:t>
            </a:r>
            <a:r>
              <a:rPr lang="en-US" sz="2500" b="1" dirty="0" err="1">
                <a:solidFill>
                  <a:srgbClr val="C00000"/>
                </a:solidFill>
                <a:latin typeface="Arial" panose="020B0604020202020204" pitchFamily="34" charset="0"/>
                <a:cs typeface="Arial" panose="020B0604020202020204" pitchFamily="34" charset="0"/>
              </a:rPr>
              <a:t>Điều</a:t>
            </a:r>
            <a:r>
              <a:rPr lang="en-US" sz="2500" b="1" dirty="0">
                <a:solidFill>
                  <a:srgbClr val="C00000"/>
                </a:solidFill>
                <a:latin typeface="Arial" panose="020B0604020202020204" pitchFamily="34" charset="0"/>
                <a:cs typeface="Arial" panose="020B0604020202020204" pitchFamily="34" charset="0"/>
              </a:rPr>
              <a:t> 31, </a:t>
            </a:r>
            <a:r>
              <a:rPr lang="en-US" sz="2500" b="1" dirty="0" err="1">
                <a:solidFill>
                  <a:srgbClr val="C00000"/>
                </a:solidFill>
                <a:latin typeface="Arial" panose="020B0604020202020204" pitchFamily="34" charset="0"/>
                <a:cs typeface="Arial" panose="020B0604020202020204" pitchFamily="34" charset="0"/>
              </a:rPr>
              <a:t>Điều</a:t>
            </a:r>
            <a:r>
              <a:rPr lang="en-US" sz="2500" b="1" dirty="0">
                <a:solidFill>
                  <a:srgbClr val="C00000"/>
                </a:solidFill>
                <a:latin typeface="Arial" panose="020B0604020202020204" pitchFamily="34" charset="0"/>
                <a:cs typeface="Arial" panose="020B0604020202020204" pitchFamily="34" charset="0"/>
              </a:rPr>
              <a:t> 33, </a:t>
            </a:r>
            <a:r>
              <a:rPr lang="en-US" sz="2500" b="1" dirty="0" err="1">
                <a:solidFill>
                  <a:srgbClr val="C00000"/>
                </a:solidFill>
                <a:latin typeface="Arial" panose="020B0604020202020204" pitchFamily="34" charset="0"/>
                <a:cs typeface="Arial" panose="020B0604020202020204" pitchFamily="34" charset="0"/>
              </a:rPr>
              <a:t>Điều</a:t>
            </a:r>
            <a:r>
              <a:rPr lang="en-US" sz="2500" b="1" dirty="0">
                <a:solidFill>
                  <a:srgbClr val="C00000"/>
                </a:solidFill>
                <a:latin typeface="Arial" panose="020B0604020202020204" pitchFamily="34" charset="0"/>
                <a:cs typeface="Arial" panose="020B0604020202020204" pitchFamily="34" charset="0"/>
              </a:rPr>
              <a:t> 34)</a:t>
            </a:r>
          </a:p>
        </p:txBody>
      </p:sp>
      <p:sp>
        <p:nvSpPr>
          <p:cNvPr id="6" name="TextBox 5">
            <a:extLst>
              <a:ext uri="{FF2B5EF4-FFF2-40B4-BE49-F238E27FC236}">
                <a16:creationId xmlns:a16="http://schemas.microsoft.com/office/drawing/2014/main" id="{38593B0C-8CA9-455B-B8CF-FAC48B4E2EA1}"/>
              </a:ext>
            </a:extLst>
          </p:cNvPr>
          <p:cNvSpPr txBox="1"/>
          <p:nvPr/>
        </p:nvSpPr>
        <p:spPr>
          <a:xfrm>
            <a:off x="4107177" y="2014687"/>
            <a:ext cx="7556739" cy="4303742"/>
          </a:xfrm>
          <a:prstGeom prst="rect">
            <a:avLst/>
          </a:prstGeom>
          <a:noFill/>
        </p:spPr>
        <p:txBody>
          <a:bodyPr wrap="square">
            <a:spAutoFit/>
          </a:bodyPr>
          <a:lstStyle/>
          <a:p>
            <a:pPr algn="just">
              <a:spcBef>
                <a:spcPts val="400"/>
              </a:spcBef>
              <a:spcAft>
                <a:spcPts val="400"/>
              </a:spcAft>
            </a:pPr>
            <a:r>
              <a:rPr lang="en-US" sz="1900" b="1" dirty="0">
                <a:solidFill>
                  <a:srgbClr val="C00000"/>
                </a:solidFill>
                <a:latin typeface="Arial" panose="020B0604020202020204" pitchFamily="34" charset="0"/>
                <a:cs typeface="Arial" panose="020B0604020202020204" pitchFamily="34" charset="0"/>
              </a:rPr>
              <a:t>S</a:t>
            </a:r>
            <a:r>
              <a:rPr lang="vi-VN" sz="1900" b="1" dirty="0">
                <a:solidFill>
                  <a:srgbClr val="C00000"/>
                </a:solidFill>
                <a:latin typeface="Arial" panose="020B0604020202020204" pitchFamily="34" charset="0"/>
                <a:cs typeface="Arial" panose="020B0604020202020204" pitchFamily="34" charset="0"/>
              </a:rPr>
              <a:t>ửa đổi, bổ sung các nhiệm vụ chi của tài chính công đoàn tại khoản 2 Điều 31 bảo đảm rõ ràng, phù hợp với thực tiễn của hoạt động đoàn, như: </a:t>
            </a:r>
            <a:endParaRPr lang="en-US" sz="1900" b="1" dirty="0">
              <a:solidFill>
                <a:srgbClr val="C00000"/>
              </a:solidFill>
              <a:latin typeface="Arial" panose="020B0604020202020204" pitchFamily="34" charset="0"/>
              <a:cs typeface="Arial" panose="020B0604020202020204" pitchFamily="34" charset="0"/>
            </a:endParaRPr>
          </a:p>
          <a:p>
            <a:pPr marL="285750" indent="-285750" algn="just">
              <a:spcBef>
                <a:spcPts val="400"/>
              </a:spcBef>
              <a:spcAft>
                <a:spcPts val="400"/>
              </a:spcAft>
              <a:buFont typeface="Wingdings" panose="05000000000000000000" pitchFamily="2" charset="2"/>
              <a:buChar char="Ø"/>
            </a:pPr>
            <a:r>
              <a:rPr lang="en-US" sz="1900" b="1" dirty="0">
                <a:solidFill>
                  <a:srgbClr val="0070C0"/>
                </a:solidFill>
                <a:latin typeface="Arial" panose="020B0604020202020204" pitchFamily="34" charset="0"/>
                <a:cs typeface="Arial" panose="020B0604020202020204" pitchFamily="34" charset="0"/>
              </a:rPr>
              <a:t>B</a:t>
            </a:r>
            <a:r>
              <a:rPr lang="vi-VN" sz="1900" b="1" dirty="0">
                <a:solidFill>
                  <a:srgbClr val="0070C0"/>
                </a:solidFill>
                <a:latin typeface="Arial" panose="020B0604020202020204" pitchFamily="34" charset="0"/>
                <a:cs typeface="Arial" panose="020B0604020202020204" pitchFamily="34" charset="0"/>
              </a:rPr>
              <a:t>ổ sung các nhiệm vụ chi đầu tư xây dựng nhà ở xã hội cho đoàn viên, </a:t>
            </a:r>
            <a:r>
              <a:rPr lang="en-US" sz="1900" b="1" dirty="0">
                <a:solidFill>
                  <a:srgbClr val="0070C0"/>
                </a:solidFill>
                <a:latin typeface="Arial" panose="020B0604020202020204" pitchFamily="34" charset="0"/>
                <a:cs typeface="Arial" panose="020B0604020202020204" pitchFamily="34" charset="0"/>
              </a:rPr>
              <a:t>NLĐ </a:t>
            </a:r>
            <a:r>
              <a:rPr lang="vi-VN" sz="1900" b="1" dirty="0">
                <a:solidFill>
                  <a:srgbClr val="0070C0"/>
                </a:solidFill>
                <a:latin typeface="Arial" panose="020B0604020202020204" pitchFamily="34" charset="0"/>
                <a:cs typeface="Arial" panose="020B0604020202020204" pitchFamily="34" charset="0"/>
              </a:rPr>
              <a:t>thuê</a:t>
            </a:r>
            <a:r>
              <a:rPr lang="en-US" sz="1900" b="1" dirty="0">
                <a:solidFill>
                  <a:srgbClr val="0070C0"/>
                </a:solidFill>
                <a:latin typeface="Arial" panose="020B0604020202020204" pitchFamily="34" charset="0"/>
                <a:cs typeface="Arial" panose="020B0604020202020204" pitchFamily="34" charset="0"/>
              </a:rPr>
              <a:t>.</a:t>
            </a:r>
          </a:p>
          <a:p>
            <a:pPr marL="285750" indent="-285750" algn="just">
              <a:spcBef>
                <a:spcPts val="400"/>
              </a:spcBef>
              <a:spcAft>
                <a:spcPts val="400"/>
              </a:spcAft>
              <a:buFont typeface="Wingdings" panose="05000000000000000000" pitchFamily="2" charset="2"/>
              <a:buChar char="Ø"/>
            </a:pPr>
            <a:r>
              <a:rPr lang="en-US" sz="1900" b="1" dirty="0">
                <a:solidFill>
                  <a:srgbClr val="0070C0"/>
                </a:solidFill>
                <a:latin typeface="Arial" panose="020B0604020202020204" pitchFamily="34" charset="0"/>
                <a:cs typeface="Arial" panose="020B0604020202020204" pitchFamily="34" charset="0"/>
              </a:rPr>
              <a:t>N</a:t>
            </a:r>
            <a:r>
              <a:rPr lang="vi-VN" sz="1900" b="1" dirty="0">
                <a:solidFill>
                  <a:srgbClr val="0070C0"/>
                </a:solidFill>
                <a:latin typeface="Arial" panose="020B0604020202020204" pitchFamily="34" charset="0"/>
                <a:cs typeface="Arial" panose="020B0604020202020204" pitchFamily="34" charset="0"/>
              </a:rPr>
              <a:t>ghiên cứu khoa học, công nghệ, đổi mới sáng tạo và chuyển đổi số của tổ chức công đoàn</a:t>
            </a:r>
            <a:r>
              <a:rPr lang="en-US" sz="1900" b="1" dirty="0">
                <a:solidFill>
                  <a:srgbClr val="0070C0"/>
                </a:solidFill>
                <a:latin typeface="Arial" panose="020B0604020202020204" pitchFamily="34" charset="0"/>
                <a:cs typeface="Arial" panose="020B0604020202020204" pitchFamily="34" charset="0"/>
              </a:rPr>
              <a:t>.</a:t>
            </a:r>
          </a:p>
          <a:p>
            <a:pPr marL="285750" indent="-285750" algn="just">
              <a:spcBef>
                <a:spcPts val="400"/>
              </a:spcBef>
              <a:spcAft>
                <a:spcPts val="400"/>
              </a:spcAft>
              <a:buFont typeface="Wingdings" panose="05000000000000000000" pitchFamily="2" charset="2"/>
              <a:buChar char="Ø"/>
            </a:pPr>
            <a:r>
              <a:rPr lang="en-US" sz="1900" b="1" dirty="0">
                <a:solidFill>
                  <a:srgbClr val="0070C0"/>
                </a:solidFill>
                <a:latin typeface="Arial" panose="020B0604020202020204" pitchFamily="34" charset="0"/>
                <a:cs typeface="Arial" panose="020B0604020202020204" pitchFamily="34" charset="0"/>
              </a:rPr>
              <a:t>H</a:t>
            </a:r>
            <a:r>
              <a:rPr lang="vi-VN" sz="1900" b="1" dirty="0">
                <a:solidFill>
                  <a:srgbClr val="0070C0"/>
                </a:solidFill>
                <a:latin typeface="Arial" panose="020B0604020202020204" pitchFamily="34" charset="0"/>
                <a:cs typeface="Arial" panose="020B0604020202020204" pitchFamily="34" charset="0"/>
              </a:rPr>
              <a:t>ỗ trợ cho cán bộ công đoàn không chuyên trách trong thời gian gián đoạn việc làm, không thể trở lại làm công việc cũ do bị </a:t>
            </a:r>
            <a:r>
              <a:rPr lang="en-US" sz="1900" b="1" dirty="0">
                <a:solidFill>
                  <a:srgbClr val="0070C0"/>
                </a:solidFill>
                <a:latin typeface="Arial" panose="020B0604020202020204" pitchFamily="34" charset="0"/>
                <a:cs typeface="Arial" panose="020B0604020202020204" pitchFamily="34" charset="0"/>
              </a:rPr>
              <a:t>NSDLĐ </a:t>
            </a:r>
            <a:r>
              <a:rPr lang="vi-VN" sz="1900" b="1" dirty="0">
                <a:solidFill>
                  <a:srgbClr val="0070C0"/>
                </a:solidFill>
                <a:latin typeface="Arial" panose="020B0604020202020204" pitchFamily="34" charset="0"/>
                <a:cs typeface="Arial" panose="020B0604020202020204" pitchFamily="34" charset="0"/>
              </a:rPr>
              <a:t>chấm dứt </a:t>
            </a:r>
            <a:r>
              <a:rPr lang="en-US" sz="1900" b="1" dirty="0">
                <a:solidFill>
                  <a:srgbClr val="0070C0"/>
                </a:solidFill>
                <a:latin typeface="Arial" panose="020B0604020202020204" pitchFamily="34" charset="0"/>
                <a:cs typeface="Arial" panose="020B0604020202020204" pitchFamily="34" charset="0"/>
              </a:rPr>
              <a:t>HĐLĐ</a:t>
            </a:r>
            <a:r>
              <a:rPr lang="vi-VN" sz="1900" b="1" dirty="0">
                <a:solidFill>
                  <a:srgbClr val="0070C0"/>
                </a:solidFill>
                <a:latin typeface="Arial" panose="020B0604020202020204" pitchFamily="34" charset="0"/>
                <a:cs typeface="Arial" panose="020B0604020202020204" pitchFamily="34" charset="0"/>
              </a:rPr>
              <a:t>, hợp đồng làm việc, buộc thôi việc hoặc sa thải trái pháp luật;</a:t>
            </a:r>
            <a:endParaRPr lang="en-US" sz="1900" b="1" dirty="0">
              <a:solidFill>
                <a:srgbClr val="0070C0"/>
              </a:solidFill>
              <a:latin typeface="Arial" panose="020B0604020202020204" pitchFamily="34" charset="0"/>
              <a:cs typeface="Arial" panose="020B0604020202020204" pitchFamily="34" charset="0"/>
            </a:endParaRPr>
          </a:p>
          <a:p>
            <a:pPr marL="285750" indent="-285750" algn="just">
              <a:spcBef>
                <a:spcPts val="400"/>
              </a:spcBef>
              <a:spcAft>
                <a:spcPts val="400"/>
              </a:spcAft>
              <a:buFont typeface="Wingdings" panose="05000000000000000000" pitchFamily="2" charset="2"/>
              <a:buChar char="Ø"/>
            </a:pPr>
            <a:r>
              <a:rPr lang="en-US" sz="1900" b="1" dirty="0">
                <a:solidFill>
                  <a:srgbClr val="0070C0"/>
                </a:solidFill>
                <a:latin typeface="Arial" panose="020B0604020202020204" pitchFamily="34" charset="0"/>
                <a:cs typeface="Arial" panose="020B0604020202020204" pitchFamily="34" charset="0"/>
              </a:rPr>
              <a:t>H</a:t>
            </a:r>
            <a:r>
              <a:rPr lang="vi-VN" sz="1900" b="1" dirty="0">
                <a:solidFill>
                  <a:srgbClr val="0070C0"/>
                </a:solidFill>
                <a:latin typeface="Arial" panose="020B0604020202020204" pitchFamily="34" charset="0"/>
                <a:cs typeface="Arial" panose="020B0604020202020204" pitchFamily="34" charset="0"/>
              </a:rPr>
              <a:t>ỗ trợ </a:t>
            </a:r>
            <a:r>
              <a:rPr lang="en-US" sz="1900" b="1" dirty="0">
                <a:solidFill>
                  <a:srgbClr val="0070C0"/>
                </a:solidFill>
                <a:latin typeface="Arial" panose="020B0604020202020204" pitchFamily="34" charset="0"/>
                <a:cs typeface="Arial" panose="020B0604020202020204" pitchFamily="34" charset="0"/>
              </a:rPr>
              <a:t>CĐCS </a:t>
            </a:r>
            <a:r>
              <a:rPr lang="vi-VN" sz="1900" b="1" dirty="0">
                <a:solidFill>
                  <a:srgbClr val="0070C0"/>
                </a:solidFill>
                <a:latin typeface="Arial" panose="020B0604020202020204" pitchFamily="34" charset="0"/>
                <a:cs typeface="Arial" panose="020B0604020202020204" pitchFamily="34" charset="0"/>
              </a:rPr>
              <a:t>nơi được miễn, giảm, tạm dừng đóng kinh phí công đoàn…</a:t>
            </a:r>
            <a:endParaRPr lang="en-US" sz="1900" b="1" dirty="0">
              <a:solidFill>
                <a:srgbClr val="0070C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4962CD9-AA4F-46C6-8718-B396EF0A40D8}"/>
              </a:ext>
            </a:extLst>
          </p:cNvPr>
          <p:cNvPicPr>
            <a:picLocks noChangeAspect="1"/>
          </p:cNvPicPr>
          <p:nvPr/>
        </p:nvPicPr>
        <p:blipFill>
          <a:blip r:embed="rId2"/>
          <a:stretch>
            <a:fillRect/>
          </a:stretch>
        </p:blipFill>
        <p:spPr>
          <a:xfrm>
            <a:off x="819510" y="4251622"/>
            <a:ext cx="2999117" cy="1839583"/>
          </a:xfrm>
          <a:prstGeom prst="rect">
            <a:avLst/>
          </a:prstGeom>
        </p:spPr>
      </p:pic>
      <p:pic>
        <p:nvPicPr>
          <p:cNvPr id="8" name="Picture 7">
            <a:extLst>
              <a:ext uri="{FF2B5EF4-FFF2-40B4-BE49-F238E27FC236}">
                <a16:creationId xmlns:a16="http://schemas.microsoft.com/office/drawing/2014/main" id="{5BB7E317-40AD-4328-A251-53D2576E56E5}"/>
              </a:ext>
            </a:extLst>
          </p:cNvPr>
          <p:cNvPicPr>
            <a:picLocks noChangeAspect="1"/>
          </p:cNvPicPr>
          <p:nvPr/>
        </p:nvPicPr>
        <p:blipFill>
          <a:blip r:embed="rId3"/>
          <a:stretch>
            <a:fillRect/>
          </a:stretch>
        </p:blipFill>
        <p:spPr>
          <a:xfrm>
            <a:off x="831371" y="2121290"/>
            <a:ext cx="2975394" cy="1983596"/>
          </a:xfrm>
          <a:prstGeom prst="rect">
            <a:avLst/>
          </a:prstGeom>
        </p:spPr>
      </p:pic>
    </p:spTree>
    <p:extLst>
      <p:ext uri="{BB962C8B-B14F-4D97-AF65-F5344CB8AC3E}">
        <p14:creationId xmlns:p14="http://schemas.microsoft.com/office/powerpoint/2010/main" val="533612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E10EBA9-B104-44C3-9300-691A7C9033CD}"/>
              </a:ext>
            </a:extLst>
          </p:cNvPr>
          <p:cNvSpPr txBox="1"/>
          <p:nvPr/>
        </p:nvSpPr>
        <p:spPr>
          <a:xfrm>
            <a:off x="552090" y="1885964"/>
            <a:ext cx="11122124" cy="4431983"/>
          </a:xfrm>
          <a:prstGeom prst="rect">
            <a:avLst/>
          </a:prstGeom>
          <a:solidFill>
            <a:schemeClr val="accent4">
              <a:lumMod val="20000"/>
              <a:lumOff val="80000"/>
            </a:schemeClr>
          </a:solidFill>
        </p:spPr>
        <p:txBody>
          <a:bodyPr wrap="square">
            <a:spAutoFit/>
          </a:bodyPr>
          <a:lstStyle/>
          <a:p>
            <a:pPr marL="285750" indent="-285750" algn="just">
              <a:spcBef>
                <a:spcPts val="600"/>
              </a:spcBef>
              <a:spcAft>
                <a:spcPts val="600"/>
              </a:spcAft>
              <a:buFont typeface="Wingdings" panose="05000000000000000000" pitchFamily="2" charset="2"/>
              <a:buChar char="Ø"/>
            </a:pPr>
            <a:r>
              <a:rPr lang="vi-VN" b="1" dirty="0">
                <a:solidFill>
                  <a:srgbClr val="002060"/>
                </a:solidFill>
              </a:rPr>
              <a:t>Bổ sung quy định Tổng Liên đoàn thực hiện việc phân cấp thu, phân phối kinh phí công đoàn tại </a:t>
            </a:r>
            <a:r>
              <a:rPr lang="vi-VN" b="1" dirty="0">
                <a:solidFill>
                  <a:srgbClr val="C00000"/>
                </a:solidFill>
              </a:rPr>
              <a:t>khoản 4 Điều 31</a:t>
            </a:r>
            <a:r>
              <a:rPr lang="vi-VN" b="1" dirty="0">
                <a:solidFill>
                  <a:srgbClr val="002060"/>
                </a:solidFill>
              </a:rPr>
              <a:t>. Tổng Liên đoàn ban hành tiêu chuẩn, định mức, chế độ chi tiêu và quản lý, sử dụng tài chính công đoàn phù hợp với yêu cầu nhiệm vụ của Công đoàn sau khi thống nhất với Chính phủ tại </a:t>
            </a:r>
            <a:r>
              <a:rPr lang="vi-VN" b="1" dirty="0">
                <a:solidFill>
                  <a:srgbClr val="C00000"/>
                </a:solidFill>
              </a:rPr>
              <a:t>khoản 5 Điều 31</a:t>
            </a:r>
            <a:r>
              <a:rPr lang="vi-VN" b="1" dirty="0">
                <a:solidFill>
                  <a:srgbClr val="002060"/>
                </a:solidFill>
              </a:rPr>
              <a:t>.</a:t>
            </a:r>
          </a:p>
          <a:p>
            <a:pPr marL="285750" indent="-285750" algn="just">
              <a:spcBef>
                <a:spcPts val="600"/>
              </a:spcBef>
              <a:spcAft>
                <a:spcPts val="600"/>
              </a:spcAft>
              <a:buFont typeface="Wingdings" panose="05000000000000000000" pitchFamily="2" charset="2"/>
              <a:buChar char="Ø"/>
            </a:pPr>
            <a:r>
              <a:rPr lang="vi-VN" b="1" dirty="0">
                <a:solidFill>
                  <a:srgbClr val="002060"/>
                </a:solidFill>
              </a:rPr>
              <a:t>Bổ sung quy định Tổng Liên đoàn định kỳ hai năm báo cáo Quốc hội về tình hình thu, chi và quản lý sử dụng tài chính công đoàn tại </a:t>
            </a:r>
            <a:r>
              <a:rPr lang="vi-VN" b="1" dirty="0">
                <a:solidFill>
                  <a:srgbClr val="C00000"/>
                </a:solidFill>
              </a:rPr>
              <a:t>khoản 4 Điều 33</a:t>
            </a:r>
            <a:r>
              <a:rPr lang="vi-VN" b="1" dirty="0">
                <a:solidFill>
                  <a:srgbClr val="002060"/>
                </a:solidFill>
              </a:rPr>
              <a:t>.</a:t>
            </a:r>
          </a:p>
          <a:p>
            <a:pPr marL="285750" indent="-285750" algn="just">
              <a:spcBef>
                <a:spcPts val="600"/>
              </a:spcBef>
              <a:spcAft>
                <a:spcPts val="600"/>
              </a:spcAft>
              <a:buFont typeface="Wingdings" panose="05000000000000000000" pitchFamily="2" charset="2"/>
              <a:buChar char="Ø"/>
            </a:pPr>
            <a:r>
              <a:rPr lang="vi-VN" b="1" dirty="0">
                <a:solidFill>
                  <a:srgbClr val="002060"/>
                </a:solidFill>
              </a:rPr>
              <a:t>Bổ sung quy định Kiểm toán nhà nước, định kỳ hai năm một lần, thực hiện kiểm toán việc quản lý và sử dụng tài chính công đoàn và báo cáo kết quả với Quốc hội cùng thời điểm Tổng Liên đoàn báo cáo Quốc hội và thực hiện kiểm toán đột xuất theo yêu cầu của Quốc hội, Ủy ban Thường vụ Quốc hội tại </a:t>
            </a:r>
            <a:r>
              <a:rPr lang="vi-VN" b="1" dirty="0">
                <a:solidFill>
                  <a:srgbClr val="C00000"/>
                </a:solidFill>
              </a:rPr>
              <a:t>khoản 5 Điều 33</a:t>
            </a:r>
            <a:r>
              <a:rPr lang="vi-VN" b="1" dirty="0">
                <a:solidFill>
                  <a:srgbClr val="002060"/>
                </a:solidFill>
              </a:rPr>
              <a:t>. </a:t>
            </a:r>
          </a:p>
          <a:p>
            <a:pPr marL="285750" indent="-285750" algn="just">
              <a:spcBef>
                <a:spcPts val="600"/>
              </a:spcBef>
              <a:spcAft>
                <a:spcPts val="600"/>
              </a:spcAft>
              <a:buFont typeface="Wingdings" panose="05000000000000000000" pitchFamily="2" charset="2"/>
              <a:buChar char="Ø"/>
            </a:pPr>
            <a:r>
              <a:rPr lang="vi-VN" b="1" dirty="0">
                <a:solidFill>
                  <a:srgbClr val="002060"/>
                </a:solidFill>
              </a:rPr>
              <a:t>Làm rõ hơn khái niệm, việc quản lý, sử dụng, khai thác tài sản công đoàn, theo đó, xác định rõ đối tượng tài sản công đoàn được quản lý, sử dụng, khai thác theo quy định của pháp luật về quản lý, sử dụng tài sản công; đối tượng tài sản công đoàn được quản lý, sử dụng, khai thác theo quy định của pháp luật có liên quan và quy định của Tổng Liên đoàn.</a:t>
            </a:r>
          </a:p>
        </p:txBody>
      </p:sp>
      <p:sp>
        <p:nvSpPr>
          <p:cNvPr id="7" name="Title 1">
            <a:extLst>
              <a:ext uri="{FF2B5EF4-FFF2-40B4-BE49-F238E27FC236}">
                <a16:creationId xmlns:a16="http://schemas.microsoft.com/office/drawing/2014/main" id="{D064769A-7896-4C3D-80C2-81922D087A99}"/>
              </a:ext>
            </a:extLst>
          </p:cNvPr>
          <p:cNvSpPr>
            <a:spLocks noGrp="1"/>
          </p:cNvSpPr>
          <p:nvPr>
            <p:ph type="title"/>
          </p:nvPr>
        </p:nvSpPr>
        <p:spPr>
          <a:xfrm>
            <a:off x="552090" y="631509"/>
            <a:ext cx="11111826" cy="984640"/>
          </a:xfrm>
        </p:spPr>
        <p:txBody>
          <a:bodyPr>
            <a:noAutofit/>
          </a:bodyPr>
          <a:lstStyle/>
          <a:p>
            <a:pPr algn="just">
              <a:lnSpc>
                <a:spcPct val="100000"/>
              </a:lnSpc>
            </a:pPr>
            <a:r>
              <a:rPr lang="vi-VN" sz="2600" b="1" dirty="0">
                <a:solidFill>
                  <a:srgbClr val="002060"/>
                </a:solidFill>
                <a:latin typeface="Arial" panose="020B0604020202020204" pitchFamily="34" charset="0"/>
                <a:cs typeface="Arial" panose="020B0604020202020204" pitchFamily="34" charset="0"/>
              </a:rPr>
              <a:t>1</a:t>
            </a:r>
            <a:r>
              <a:rPr lang="en-US" sz="2600" b="1" dirty="0">
                <a:solidFill>
                  <a:srgbClr val="002060"/>
                </a:solidFill>
                <a:latin typeface="Arial" panose="020B0604020202020204" pitchFamily="34" charset="0"/>
                <a:cs typeface="Arial" panose="020B0604020202020204" pitchFamily="34" charset="0"/>
              </a:rPr>
              <a:t>2</a:t>
            </a:r>
            <a:r>
              <a:rPr lang="vi-VN" sz="2600" b="1" dirty="0">
                <a:solidFill>
                  <a:srgbClr val="002060"/>
                </a:solidFill>
                <a:latin typeface="Arial" panose="020B0604020202020204" pitchFamily="34" charset="0"/>
                <a:cs typeface="Arial" panose="020B0604020202020204" pitchFamily="34" charset="0"/>
              </a:rPr>
              <a:t>. </a:t>
            </a:r>
            <a:r>
              <a:rPr lang="vi-VN" sz="2500" b="1" dirty="0">
                <a:solidFill>
                  <a:srgbClr val="002060"/>
                </a:solidFill>
                <a:latin typeface="Arial" panose="020B0604020202020204" pitchFamily="34" charset="0"/>
                <a:cs typeface="Arial" panose="020B0604020202020204" pitchFamily="34" charset="0"/>
              </a:rPr>
              <a:t>Sửa đổi, bổ sung các quy định nhằm làm rõ nguyên tắc quản lý, sử dụng tài chính công đoàn</a:t>
            </a:r>
            <a:r>
              <a:rPr lang="en-US" sz="2500" b="1" dirty="0">
                <a:solidFill>
                  <a:srgbClr val="C00000"/>
                </a:solidFill>
                <a:latin typeface="Arial" panose="020B0604020202020204" pitchFamily="34" charset="0"/>
                <a:cs typeface="Arial" panose="020B0604020202020204" pitchFamily="34" charset="0"/>
              </a:rPr>
              <a:t> (</a:t>
            </a:r>
            <a:r>
              <a:rPr lang="en-US" sz="2500" b="1" dirty="0" err="1">
                <a:solidFill>
                  <a:srgbClr val="C00000"/>
                </a:solidFill>
                <a:latin typeface="Arial" panose="020B0604020202020204" pitchFamily="34" charset="0"/>
                <a:cs typeface="Arial" panose="020B0604020202020204" pitchFamily="34" charset="0"/>
              </a:rPr>
              <a:t>Điều</a:t>
            </a:r>
            <a:r>
              <a:rPr lang="en-US" sz="2500" b="1" dirty="0">
                <a:solidFill>
                  <a:srgbClr val="C00000"/>
                </a:solidFill>
                <a:latin typeface="Arial" panose="020B0604020202020204" pitchFamily="34" charset="0"/>
                <a:cs typeface="Arial" panose="020B0604020202020204" pitchFamily="34" charset="0"/>
              </a:rPr>
              <a:t> 31, </a:t>
            </a:r>
            <a:r>
              <a:rPr lang="en-US" sz="2500" b="1" dirty="0" err="1">
                <a:solidFill>
                  <a:srgbClr val="C00000"/>
                </a:solidFill>
                <a:latin typeface="Arial" panose="020B0604020202020204" pitchFamily="34" charset="0"/>
                <a:cs typeface="Arial" panose="020B0604020202020204" pitchFamily="34" charset="0"/>
              </a:rPr>
              <a:t>Điều</a:t>
            </a:r>
            <a:r>
              <a:rPr lang="en-US" sz="2500" b="1" dirty="0">
                <a:solidFill>
                  <a:srgbClr val="C00000"/>
                </a:solidFill>
                <a:latin typeface="Arial" panose="020B0604020202020204" pitchFamily="34" charset="0"/>
                <a:cs typeface="Arial" panose="020B0604020202020204" pitchFamily="34" charset="0"/>
              </a:rPr>
              <a:t> 33, </a:t>
            </a:r>
            <a:r>
              <a:rPr lang="en-US" sz="2500" b="1" dirty="0" err="1">
                <a:solidFill>
                  <a:srgbClr val="C00000"/>
                </a:solidFill>
                <a:latin typeface="Arial" panose="020B0604020202020204" pitchFamily="34" charset="0"/>
                <a:cs typeface="Arial" panose="020B0604020202020204" pitchFamily="34" charset="0"/>
              </a:rPr>
              <a:t>Điều</a:t>
            </a:r>
            <a:r>
              <a:rPr lang="en-US" sz="2500" b="1" dirty="0">
                <a:solidFill>
                  <a:srgbClr val="C00000"/>
                </a:solidFill>
                <a:latin typeface="Arial" panose="020B0604020202020204" pitchFamily="34" charset="0"/>
                <a:cs typeface="Arial" panose="020B0604020202020204" pitchFamily="34" charset="0"/>
              </a:rPr>
              <a:t> 34)</a:t>
            </a:r>
            <a:endParaRPr lang="en-US" sz="25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425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415775" y="6135624"/>
            <a:ext cx="5828281" cy="940111"/>
          </a:xfrm>
          <a:prstGeom prst="rect">
            <a:avLst/>
          </a:prstGeom>
        </p:spPr>
      </p:pic>
      <p:pic>
        <p:nvPicPr>
          <p:cNvPr id="2" name="Picture 1">
            <a:extLst>
              <a:ext uri="{FF2B5EF4-FFF2-40B4-BE49-F238E27FC236}">
                <a16:creationId xmlns:a16="http://schemas.microsoft.com/office/drawing/2014/main" id="{462963CB-6AEB-4808-A92D-B9BCAF999872}"/>
              </a:ext>
            </a:extLst>
          </p:cNvPr>
          <p:cNvPicPr>
            <a:picLocks noChangeAspect="1"/>
          </p:cNvPicPr>
          <p:nvPr/>
        </p:nvPicPr>
        <p:blipFill>
          <a:blip r:embed="rId3"/>
          <a:stretch>
            <a:fillRect/>
          </a:stretch>
        </p:blipFill>
        <p:spPr>
          <a:xfrm>
            <a:off x="0" y="0"/>
            <a:ext cx="12192000" cy="6878128"/>
          </a:xfrm>
          <a:prstGeom prst="rect">
            <a:avLst/>
          </a:prstGeom>
        </p:spPr>
      </p:pic>
      <p:pic>
        <p:nvPicPr>
          <p:cNvPr id="3" name="Picture 2">
            <a:extLst>
              <a:ext uri="{FF2B5EF4-FFF2-40B4-BE49-F238E27FC236}">
                <a16:creationId xmlns:a16="http://schemas.microsoft.com/office/drawing/2014/main" id="{6C127991-7C8B-475A-8B1D-CFCB8B854292}"/>
              </a:ext>
            </a:extLst>
          </p:cNvPr>
          <p:cNvPicPr>
            <a:picLocks noChangeAspect="1"/>
          </p:cNvPicPr>
          <p:nvPr/>
        </p:nvPicPr>
        <p:blipFill>
          <a:blip r:embed="rId4"/>
          <a:stretch>
            <a:fillRect/>
          </a:stretch>
        </p:blipFill>
        <p:spPr>
          <a:xfrm>
            <a:off x="3121474" y="5443974"/>
            <a:ext cx="5828281" cy="938865"/>
          </a:xfrm>
          <a:prstGeom prst="rect">
            <a:avLst/>
          </a:prstGeom>
        </p:spPr>
      </p:pic>
    </p:spTree>
    <p:extLst>
      <p:ext uri="{BB962C8B-B14F-4D97-AF65-F5344CB8AC3E}">
        <p14:creationId xmlns:p14="http://schemas.microsoft.com/office/powerpoint/2010/main" val="313012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5898A8-0810-43AD-AF09-02CAF00474D7}"/>
              </a:ext>
            </a:extLst>
          </p:cNvPr>
          <p:cNvPicPr>
            <a:picLocks noChangeAspect="1"/>
          </p:cNvPicPr>
          <p:nvPr/>
        </p:nvPicPr>
        <p:blipFill>
          <a:blip r:embed="rId2"/>
          <a:stretch>
            <a:fillRect/>
          </a:stretch>
        </p:blipFill>
        <p:spPr>
          <a:xfrm>
            <a:off x="1202628" y="2453790"/>
            <a:ext cx="3924876" cy="2330862"/>
          </a:xfrm>
          <a:prstGeom prst="rect">
            <a:avLst/>
          </a:prstGeom>
        </p:spPr>
      </p:pic>
      <p:graphicFrame>
        <p:nvGraphicFramePr>
          <p:cNvPr id="12" name="Diagram 11">
            <a:extLst>
              <a:ext uri="{FF2B5EF4-FFF2-40B4-BE49-F238E27FC236}">
                <a16:creationId xmlns:a16="http://schemas.microsoft.com/office/drawing/2014/main" id="{F100DF08-7128-4F55-BD62-020B64AB5CA7}"/>
              </a:ext>
            </a:extLst>
          </p:cNvPr>
          <p:cNvGraphicFramePr/>
          <p:nvPr>
            <p:extLst>
              <p:ext uri="{D42A27DB-BD31-4B8C-83A1-F6EECF244321}">
                <p14:modId xmlns:p14="http://schemas.microsoft.com/office/powerpoint/2010/main" val="4121006482"/>
              </p:ext>
            </p:extLst>
          </p:nvPr>
        </p:nvGraphicFramePr>
        <p:xfrm>
          <a:off x="4467763" y="760077"/>
          <a:ext cx="7177897" cy="4580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501FEE7B-A952-40FD-B37E-536986AE49B4}"/>
              </a:ext>
            </a:extLst>
          </p:cNvPr>
          <p:cNvSpPr txBox="1"/>
          <p:nvPr/>
        </p:nvSpPr>
        <p:spPr>
          <a:xfrm>
            <a:off x="1017056" y="1451611"/>
            <a:ext cx="4296020" cy="892552"/>
          </a:xfrm>
          <a:prstGeom prst="rect">
            <a:avLst/>
          </a:prstGeom>
          <a:noFill/>
        </p:spPr>
        <p:txBody>
          <a:bodyPr wrap="square">
            <a:spAutoFit/>
          </a:bodyPr>
          <a:lstStyle/>
          <a:p>
            <a:pPr algn="ctr"/>
            <a:r>
              <a:rPr lang="en-US" sz="2600" b="1" dirty="0">
                <a:solidFill>
                  <a:srgbClr val="C00000"/>
                </a:solidFill>
                <a:latin typeface="Arial" panose="020B0604020202020204" pitchFamily="34" charset="0"/>
                <a:cs typeface="Arial" panose="020B0604020202020204" pitchFamily="34" charset="0"/>
              </a:rPr>
              <a:t>LUẬT CÔNG ĐOÀN</a:t>
            </a:r>
          </a:p>
          <a:p>
            <a:pPr algn="ctr"/>
            <a:r>
              <a:rPr lang="en-US" sz="2600" b="1" dirty="0" err="1">
                <a:solidFill>
                  <a:srgbClr val="0070C0"/>
                </a:solidFill>
                <a:latin typeface="Arial" panose="020B0604020202020204" pitchFamily="34" charset="0"/>
                <a:cs typeface="Arial" panose="020B0604020202020204" pitchFamily="34" charset="0"/>
              </a:rPr>
              <a:t>Số</a:t>
            </a:r>
            <a:r>
              <a:rPr lang="en-US" sz="2600" b="1" dirty="0">
                <a:solidFill>
                  <a:srgbClr val="0070C0"/>
                </a:solidFill>
                <a:latin typeface="Arial" panose="020B0604020202020204" pitchFamily="34" charset="0"/>
                <a:cs typeface="Arial" panose="020B0604020202020204" pitchFamily="34" charset="0"/>
              </a:rPr>
              <a:t> 50/2024/QH15</a:t>
            </a:r>
          </a:p>
        </p:txBody>
      </p:sp>
    </p:spTree>
    <p:extLst>
      <p:ext uri="{BB962C8B-B14F-4D97-AF65-F5344CB8AC3E}">
        <p14:creationId xmlns:p14="http://schemas.microsoft.com/office/powerpoint/2010/main" val="93991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ED451F-D3CE-4390-8FEC-26E96322168E}"/>
              </a:ext>
            </a:extLst>
          </p:cNvPr>
          <p:cNvSpPr txBox="1"/>
          <p:nvPr/>
        </p:nvSpPr>
        <p:spPr>
          <a:xfrm>
            <a:off x="991821" y="4598205"/>
            <a:ext cx="10225611" cy="830997"/>
          </a:xfrm>
          <a:prstGeom prst="rect">
            <a:avLst/>
          </a:prstGeom>
          <a:noFill/>
        </p:spPr>
        <p:txBody>
          <a:bodyPr wrap="square">
            <a:spAutoFit/>
          </a:bodyPr>
          <a:lstStyle/>
          <a:p>
            <a:pPr algn="ctr">
              <a:spcBef>
                <a:spcPts val="600"/>
              </a:spcBef>
              <a:spcAft>
                <a:spcPts val="600"/>
              </a:spcAft>
            </a:pP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Sáng</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27/11/2024,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kỳ</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họp</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thứ</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8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Quốc</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hội</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khóa</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XV </a:t>
            </a:r>
            <a:b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b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đã</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thông</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qua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Luật</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Công</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đoàn</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sửa</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đổi</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với</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tỷ</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lệ</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tán</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thành</a:t>
            </a:r>
            <a:r>
              <a:rPr lang="en-U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92.48%</a:t>
            </a:r>
          </a:p>
        </p:txBody>
      </p:sp>
      <p:pic>
        <p:nvPicPr>
          <p:cNvPr id="3" name="Picture 2">
            <a:extLst>
              <a:ext uri="{FF2B5EF4-FFF2-40B4-BE49-F238E27FC236}">
                <a16:creationId xmlns:a16="http://schemas.microsoft.com/office/drawing/2014/main" id="{ECD409B8-83F0-41EC-B950-EBC3CB790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7" y="853964"/>
            <a:ext cx="5115763" cy="3431023"/>
          </a:xfrm>
          <a:prstGeom prst="rect">
            <a:avLst/>
          </a:prstGeom>
        </p:spPr>
      </p:pic>
      <p:pic>
        <p:nvPicPr>
          <p:cNvPr id="8" name="Picture 7">
            <a:extLst>
              <a:ext uri="{FF2B5EF4-FFF2-40B4-BE49-F238E27FC236}">
                <a16:creationId xmlns:a16="http://schemas.microsoft.com/office/drawing/2014/main" id="{556BD5B0-47D8-47F8-A5CD-0E2C6C3588FB}"/>
              </a:ext>
            </a:extLst>
          </p:cNvPr>
          <p:cNvPicPr>
            <a:picLocks noChangeAspect="1"/>
          </p:cNvPicPr>
          <p:nvPr/>
        </p:nvPicPr>
        <p:blipFill>
          <a:blip r:embed="rId3"/>
          <a:stretch>
            <a:fillRect/>
          </a:stretch>
        </p:blipFill>
        <p:spPr>
          <a:xfrm>
            <a:off x="6258255" y="853964"/>
            <a:ext cx="5136244" cy="3431023"/>
          </a:xfrm>
          <a:prstGeom prst="rect">
            <a:avLst/>
          </a:prstGeom>
        </p:spPr>
      </p:pic>
    </p:spTree>
    <p:extLst>
      <p:ext uri="{BB962C8B-B14F-4D97-AF65-F5344CB8AC3E}">
        <p14:creationId xmlns:p14="http://schemas.microsoft.com/office/powerpoint/2010/main" val="179233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C0E0-90B8-4B57-BEBC-829441A64AFF}"/>
              </a:ext>
            </a:extLst>
          </p:cNvPr>
          <p:cNvSpPr>
            <a:spLocks noGrp="1"/>
          </p:cNvSpPr>
          <p:nvPr>
            <p:ph type="title"/>
          </p:nvPr>
        </p:nvSpPr>
        <p:spPr>
          <a:xfrm>
            <a:off x="838200" y="399630"/>
            <a:ext cx="10515600" cy="575154"/>
          </a:xfrm>
        </p:spPr>
        <p:txBody>
          <a:bodyPr>
            <a:normAutofit/>
          </a:bodyPr>
          <a:lstStyle/>
          <a:p>
            <a:pPr algn="ctr"/>
            <a:r>
              <a:rPr lang="en-US" sz="3000" b="1" dirty="0">
                <a:solidFill>
                  <a:srgbClr val="C00000"/>
                </a:solidFill>
                <a:latin typeface="Arial" panose="020B0604020202020204" pitchFamily="34" charset="0"/>
                <a:cs typeface="Arial" panose="020B0604020202020204" pitchFamily="34" charset="0"/>
              </a:rPr>
              <a:t>SỰ CẦN THIẾT BAN HÀNH</a:t>
            </a:r>
          </a:p>
        </p:txBody>
      </p:sp>
      <p:sp>
        <p:nvSpPr>
          <p:cNvPr id="5" name="TextBox 4">
            <a:extLst>
              <a:ext uri="{FF2B5EF4-FFF2-40B4-BE49-F238E27FC236}">
                <a16:creationId xmlns:a16="http://schemas.microsoft.com/office/drawing/2014/main" id="{68085363-855F-46BF-A7F5-67096D0CA1EF}"/>
              </a:ext>
            </a:extLst>
          </p:cNvPr>
          <p:cNvSpPr txBox="1"/>
          <p:nvPr/>
        </p:nvSpPr>
        <p:spPr>
          <a:xfrm>
            <a:off x="432765" y="1078296"/>
            <a:ext cx="3449122" cy="400110"/>
          </a:xfrm>
          <a:prstGeom prst="rect">
            <a:avLst/>
          </a:prstGeom>
          <a:noFill/>
        </p:spPr>
        <p:txBody>
          <a:bodyPr wrap="square">
            <a:spAutoFit/>
          </a:bodyPr>
          <a:lstStyle/>
          <a:p>
            <a:r>
              <a:rPr lang="vi-VN" sz="2000" b="1" dirty="0">
                <a:solidFill>
                  <a:srgbClr val="002060"/>
                </a:solidFill>
              </a:rPr>
              <a:t>1. Cơ sở chính trị, pháp lý</a:t>
            </a:r>
            <a:endParaRPr lang="en-US" sz="2000" b="1" dirty="0">
              <a:solidFill>
                <a:srgbClr val="002060"/>
              </a:solidFill>
            </a:endParaRPr>
          </a:p>
        </p:txBody>
      </p:sp>
      <p:pic>
        <p:nvPicPr>
          <p:cNvPr id="6" name="Picture 5">
            <a:extLst>
              <a:ext uri="{FF2B5EF4-FFF2-40B4-BE49-F238E27FC236}">
                <a16:creationId xmlns:a16="http://schemas.microsoft.com/office/drawing/2014/main" id="{F8CA8331-1893-4467-AA37-9E055121C427}"/>
              </a:ext>
            </a:extLst>
          </p:cNvPr>
          <p:cNvPicPr>
            <a:picLocks noChangeAspect="1"/>
          </p:cNvPicPr>
          <p:nvPr/>
        </p:nvPicPr>
        <p:blipFill>
          <a:blip r:embed="rId2"/>
          <a:stretch>
            <a:fillRect/>
          </a:stretch>
        </p:blipFill>
        <p:spPr>
          <a:xfrm>
            <a:off x="531968" y="1549938"/>
            <a:ext cx="2875466" cy="1138238"/>
          </a:xfrm>
          <a:prstGeom prst="rect">
            <a:avLst/>
          </a:prstGeom>
        </p:spPr>
      </p:pic>
      <p:sp>
        <p:nvSpPr>
          <p:cNvPr id="8" name="TextBox 7">
            <a:extLst>
              <a:ext uri="{FF2B5EF4-FFF2-40B4-BE49-F238E27FC236}">
                <a16:creationId xmlns:a16="http://schemas.microsoft.com/office/drawing/2014/main" id="{C9A2447A-0C14-4DE0-8C9A-B369E1326D2B}"/>
              </a:ext>
            </a:extLst>
          </p:cNvPr>
          <p:cNvSpPr txBox="1"/>
          <p:nvPr/>
        </p:nvSpPr>
        <p:spPr>
          <a:xfrm>
            <a:off x="3597215" y="1549938"/>
            <a:ext cx="8203721" cy="4729500"/>
          </a:xfrm>
          <a:prstGeom prst="rect">
            <a:avLst/>
          </a:prstGeom>
          <a:noFill/>
        </p:spPr>
        <p:txBody>
          <a:bodyPr wrap="square">
            <a:spAutoFit/>
          </a:bodyPr>
          <a:lstStyle/>
          <a:p>
            <a:pPr algn="just">
              <a:spcBef>
                <a:spcPts val="400"/>
              </a:spcBef>
            </a:pPr>
            <a:r>
              <a:rPr lang="vi-VN" dirty="0">
                <a:solidFill>
                  <a:srgbClr val="002060"/>
                </a:solidFill>
              </a:rPr>
              <a:t>Sau Đại hội XII, XIII của Đảng, Ban Chấp hành Trung ương đã ban hành nhiều nghị quyết chuyên đề liên quan đến tổ chức bộ máy, đổi mới phương thức hoạt động của hệ thống chính trị, xây dựng đội ngũ cán bộ các cấp của hệ thống chính trị, trong đó có tổ chức và hoạt động của Công đoàn Việt Nam trong tình hình mới, như: </a:t>
            </a:r>
            <a:endParaRPr lang="en-US" dirty="0">
              <a:solidFill>
                <a:srgbClr val="002060"/>
              </a:solidFill>
            </a:endParaRPr>
          </a:p>
          <a:p>
            <a:pPr marL="285750" indent="-285750" algn="just">
              <a:spcBef>
                <a:spcPts val="400"/>
              </a:spcBef>
              <a:buFont typeface="Wingdings" panose="05000000000000000000" pitchFamily="2" charset="2"/>
              <a:buChar char="Ø"/>
            </a:pPr>
            <a:r>
              <a:rPr lang="vi-VN" dirty="0">
                <a:solidFill>
                  <a:srgbClr val="002060"/>
                </a:solidFill>
              </a:rPr>
              <a:t>Nghị quyết 06-NQ/TW ngày 05/11/2016 khóa XII về “Thực hiện có hiệu quả tiến trình hội nhập kinh tế quốc tế, giữ vững ổn định chính trị - xã hội trong bối cảnh nước ta tham gia các hiệp định thương mại tự do thế hệ mới”</a:t>
            </a:r>
            <a:r>
              <a:rPr lang="en-US" dirty="0">
                <a:solidFill>
                  <a:srgbClr val="002060"/>
                </a:solidFill>
              </a:rPr>
              <a:t>.</a:t>
            </a:r>
          </a:p>
          <a:p>
            <a:pPr marL="285750" indent="-285750" algn="just">
              <a:spcBef>
                <a:spcPts val="400"/>
              </a:spcBef>
              <a:buFont typeface="Wingdings" panose="05000000000000000000" pitchFamily="2" charset="2"/>
              <a:buChar char="Ø"/>
            </a:pPr>
            <a:r>
              <a:rPr lang="vi-VN" dirty="0">
                <a:solidFill>
                  <a:srgbClr val="002060"/>
                </a:solidFill>
              </a:rPr>
              <a:t>Nghị quyết 18-NQ/TW ngày 25/10/2017 khóa XII về “Một số vấn đề về tiếp tục đổi mới, sắp xếp tổ chức bộ máy của hệ thống chính trị tinh gọn, hoạt động hiệu lực, hiệu quả”</a:t>
            </a:r>
            <a:r>
              <a:rPr lang="en-US" dirty="0">
                <a:solidFill>
                  <a:srgbClr val="002060"/>
                </a:solidFill>
              </a:rPr>
              <a:t>.</a:t>
            </a:r>
          </a:p>
          <a:p>
            <a:pPr marL="285750" indent="-285750" algn="just">
              <a:spcBef>
                <a:spcPts val="400"/>
              </a:spcBef>
              <a:buFont typeface="Wingdings" panose="05000000000000000000" pitchFamily="2" charset="2"/>
              <a:buChar char="Ø"/>
            </a:pPr>
            <a:r>
              <a:rPr lang="vi-VN" dirty="0">
                <a:solidFill>
                  <a:srgbClr val="002060"/>
                </a:solidFill>
              </a:rPr>
              <a:t>Chỉ thị 37-CT/TW ngày 03/9/2019 của Ban Bí thư về “Tăng cường sự lãnh đạo, chỉ đạo xây dựng quan hệ lao động hài hòa, ổn định và tiến bộ trong tình hình mới”</a:t>
            </a:r>
            <a:r>
              <a:rPr lang="en-US" dirty="0">
                <a:solidFill>
                  <a:srgbClr val="002060"/>
                </a:solidFill>
              </a:rPr>
              <a:t>.</a:t>
            </a:r>
          </a:p>
          <a:p>
            <a:pPr marL="285750" indent="-285750" algn="just">
              <a:spcBef>
                <a:spcPts val="400"/>
              </a:spcBef>
              <a:buFont typeface="Wingdings" panose="05000000000000000000" pitchFamily="2" charset="2"/>
              <a:buChar char="Ø"/>
            </a:pPr>
            <a:r>
              <a:rPr lang="vi-VN" dirty="0">
                <a:solidFill>
                  <a:srgbClr val="002060"/>
                </a:solidFill>
              </a:rPr>
              <a:t>Nghị quyết 02-NQ/TW ngày 12/6/2021 của Bộ Chính trị về </a:t>
            </a:r>
            <a:r>
              <a:rPr lang="en-US" dirty="0">
                <a:solidFill>
                  <a:srgbClr val="002060"/>
                </a:solidFill>
              </a:rPr>
              <a:t>“</a:t>
            </a:r>
            <a:r>
              <a:rPr lang="en-US" dirty="0">
                <a:solidFill>
                  <a:srgbClr val="002060"/>
                </a:solidFill>
                <a:latin typeface="Arial" panose="020B0604020202020204" pitchFamily="34" charset="0"/>
                <a:cs typeface="Arial" panose="020B0604020202020204" pitchFamily="34" charset="0"/>
              </a:rPr>
              <a:t>Đ</a:t>
            </a:r>
            <a:r>
              <a:rPr lang="vi-VN" dirty="0">
                <a:solidFill>
                  <a:srgbClr val="002060"/>
                </a:solidFill>
              </a:rPr>
              <a:t>ổi mới tổ chức và hoạt động của Công đoàn Việt Nam trong tình hình mới</a:t>
            </a:r>
            <a:r>
              <a:rPr lang="en-US" dirty="0">
                <a:solidFill>
                  <a:srgbClr val="002060"/>
                </a:solidFill>
              </a:rPr>
              <a:t>”</a:t>
            </a:r>
            <a:r>
              <a:rPr lang="vi-VN" dirty="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334266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C0E0-90B8-4B57-BEBC-829441A64AFF}"/>
              </a:ext>
            </a:extLst>
          </p:cNvPr>
          <p:cNvSpPr>
            <a:spLocks noGrp="1"/>
          </p:cNvSpPr>
          <p:nvPr>
            <p:ph type="title"/>
          </p:nvPr>
        </p:nvSpPr>
        <p:spPr>
          <a:xfrm>
            <a:off x="838200" y="399630"/>
            <a:ext cx="10515600" cy="575154"/>
          </a:xfrm>
        </p:spPr>
        <p:txBody>
          <a:bodyPr>
            <a:normAutofit/>
          </a:bodyPr>
          <a:lstStyle/>
          <a:p>
            <a:pPr algn="ctr"/>
            <a:r>
              <a:rPr lang="en-US" sz="3000" b="1" dirty="0">
                <a:solidFill>
                  <a:srgbClr val="C00000"/>
                </a:solidFill>
                <a:latin typeface="Arial" panose="020B0604020202020204" pitchFamily="34" charset="0"/>
                <a:cs typeface="Arial" panose="020B0604020202020204" pitchFamily="34" charset="0"/>
              </a:rPr>
              <a:t>SỰ CẦN THIẾT BAN HÀNH</a:t>
            </a:r>
          </a:p>
        </p:txBody>
      </p:sp>
      <p:sp>
        <p:nvSpPr>
          <p:cNvPr id="5" name="TextBox 4">
            <a:extLst>
              <a:ext uri="{FF2B5EF4-FFF2-40B4-BE49-F238E27FC236}">
                <a16:creationId xmlns:a16="http://schemas.microsoft.com/office/drawing/2014/main" id="{68085363-855F-46BF-A7F5-67096D0CA1EF}"/>
              </a:ext>
            </a:extLst>
          </p:cNvPr>
          <p:cNvSpPr txBox="1"/>
          <p:nvPr/>
        </p:nvSpPr>
        <p:spPr>
          <a:xfrm>
            <a:off x="432764" y="1078296"/>
            <a:ext cx="4087477" cy="400110"/>
          </a:xfrm>
          <a:prstGeom prst="rect">
            <a:avLst/>
          </a:prstGeom>
          <a:noFill/>
        </p:spPr>
        <p:txBody>
          <a:bodyPr wrap="square">
            <a:spAutoFit/>
          </a:bodyPr>
          <a:lstStyle/>
          <a:p>
            <a:r>
              <a:rPr lang="vi-VN" sz="2000" b="1" dirty="0">
                <a:solidFill>
                  <a:srgbClr val="002060"/>
                </a:solidFill>
              </a:rPr>
              <a:t>1. Cơ sở chính trị, pháp lý</a:t>
            </a:r>
            <a:r>
              <a:rPr lang="en-US" sz="2000" b="1" dirty="0">
                <a:solidFill>
                  <a:srgbClr val="002060"/>
                </a:solidFill>
              </a:rPr>
              <a:t> </a:t>
            </a:r>
            <a:r>
              <a:rPr lang="en-US" sz="2000" b="1" dirty="0">
                <a:solidFill>
                  <a:srgbClr val="002060"/>
                </a:solidFill>
                <a:latin typeface="Arial" panose="020B0604020202020204" pitchFamily="34" charset="0"/>
                <a:cs typeface="Arial" panose="020B0604020202020204" pitchFamily="34" charset="0"/>
              </a:rPr>
              <a:t>(</a:t>
            </a:r>
            <a:r>
              <a:rPr lang="en-US" sz="2000" b="1" dirty="0" err="1">
                <a:solidFill>
                  <a:srgbClr val="002060"/>
                </a:solidFill>
                <a:latin typeface="Arial" panose="020B0604020202020204" pitchFamily="34" charset="0"/>
                <a:cs typeface="Arial" panose="020B0604020202020204" pitchFamily="34" charset="0"/>
              </a:rPr>
              <a:t>tiếp</a:t>
            </a:r>
            <a:r>
              <a:rPr lang="en-US" sz="2000" b="1" dirty="0">
                <a:solidFill>
                  <a:srgbClr val="002060"/>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C9A2447A-0C14-4DE0-8C9A-B369E1326D2B}"/>
              </a:ext>
            </a:extLst>
          </p:cNvPr>
          <p:cNvSpPr txBox="1"/>
          <p:nvPr/>
        </p:nvSpPr>
        <p:spPr>
          <a:xfrm>
            <a:off x="3597215" y="1549938"/>
            <a:ext cx="8203721" cy="4278094"/>
          </a:xfrm>
          <a:prstGeom prst="rect">
            <a:avLst/>
          </a:prstGeom>
          <a:noFill/>
        </p:spPr>
        <p:txBody>
          <a:bodyPr wrap="square">
            <a:spAutoFit/>
          </a:bodyPr>
          <a:lstStyle/>
          <a:p>
            <a:pPr algn="just">
              <a:spcBef>
                <a:spcPts val="600"/>
              </a:spcBef>
              <a:spcAft>
                <a:spcPts val="600"/>
              </a:spcAft>
            </a:pPr>
            <a:r>
              <a:rPr lang="vi-VN" dirty="0">
                <a:solidFill>
                  <a:srgbClr val="002060"/>
                </a:solidFill>
              </a:rPr>
              <a:t>Luật Công đoàn 2012 được ban hành trước khi Hiến pháp năm 2013 được thông qua, nên có những quy định của Luật Công đoàn 2012 chưa hoàn toàn phù hợp với Hiến pháp. </a:t>
            </a:r>
            <a:endParaRPr lang="en-US" dirty="0">
              <a:solidFill>
                <a:srgbClr val="002060"/>
              </a:solidFill>
            </a:endParaRPr>
          </a:p>
          <a:p>
            <a:pPr algn="just">
              <a:spcBef>
                <a:spcPts val="600"/>
              </a:spcBef>
              <a:spcAft>
                <a:spcPts val="600"/>
              </a:spcAft>
            </a:pPr>
            <a:r>
              <a:rPr lang="en-US" dirty="0">
                <a:solidFill>
                  <a:srgbClr val="002060"/>
                </a:solidFill>
                <a:latin typeface="Arial" panose="020B0604020202020204" pitchFamily="34" charset="0"/>
                <a:cs typeface="Arial" panose="020B0604020202020204" pitchFamily="34" charset="0"/>
              </a:rPr>
              <a:t>Tr</a:t>
            </a:r>
            <a:r>
              <a:rPr lang="vi-VN" dirty="0">
                <a:solidFill>
                  <a:srgbClr val="002060"/>
                </a:solidFill>
              </a:rPr>
              <a:t>ong những năm gần đây, Quốc hội đã ban hành nhiều luật mới có nội dung liên quan đến quyền và lợi ích của </a:t>
            </a:r>
            <a:r>
              <a:rPr lang="en-US" dirty="0">
                <a:solidFill>
                  <a:srgbClr val="002060"/>
                </a:solidFill>
                <a:cs typeface="Arial" panose="020B0604020202020204" pitchFamily="34" charset="0"/>
              </a:rPr>
              <a:t>NLĐ</a:t>
            </a:r>
            <a:r>
              <a:rPr lang="en-US" dirty="0">
                <a:solidFill>
                  <a:srgbClr val="002060"/>
                </a:solidFill>
              </a:rPr>
              <a:t> </a:t>
            </a:r>
            <a:r>
              <a:rPr lang="vi-VN" dirty="0">
                <a:solidFill>
                  <a:srgbClr val="002060"/>
                </a:solidFill>
              </a:rPr>
              <a:t>và tổ chức công đoàn, như: Luật Việc làm (năm 2013), Luật Bảo hiểm xã hội (năm 2014, năm 2024), Luật Doanh nghiệp (năm 2014), Luật An toàn, vệ sinh lao động (năm 2015), Bộ luật Tố tụng dân sự (năm 2015), Luật Thực hiện dân chủ ở cơ sở (năm 2022), Luật Nhà ở (năm 2023)... Đặc biệt, Bộ luật Lao động 2019 với nhiều nội dung mới về quan hệ lao động, về quyền công đoàn tại doanh nghiệp, khác biệt so với các quy định của Luật Công đoàn 2012. </a:t>
            </a:r>
            <a:endParaRPr lang="en-US" dirty="0">
              <a:solidFill>
                <a:srgbClr val="002060"/>
              </a:solidFill>
            </a:endParaRPr>
          </a:p>
          <a:p>
            <a:pPr algn="just">
              <a:spcBef>
                <a:spcPts val="600"/>
              </a:spcBef>
              <a:spcAft>
                <a:spcPts val="600"/>
              </a:spcAft>
            </a:pPr>
            <a:r>
              <a:rPr lang="en-US" b="1" dirty="0">
                <a:solidFill>
                  <a:srgbClr val="002060"/>
                </a:solidFill>
              </a:rPr>
              <a:t>=&gt; </a:t>
            </a:r>
            <a:r>
              <a:rPr lang="vi-VN" b="1" dirty="0">
                <a:solidFill>
                  <a:srgbClr val="002060"/>
                </a:solidFill>
              </a:rPr>
              <a:t>Luật Công đoàn cần tiếp tục được sửa đổi, bổ sung nhằm thể chế hóa các chủ trương, nghị quyết của Đảng và bảo đảm sự thống nhất, đồng bộ với Hiến pháp và hệ thống pháp luật.</a:t>
            </a:r>
            <a:endParaRPr lang="en-US" b="1" dirty="0">
              <a:solidFill>
                <a:srgbClr val="002060"/>
              </a:solidFill>
            </a:endParaRPr>
          </a:p>
        </p:txBody>
      </p:sp>
      <p:pic>
        <p:nvPicPr>
          <p:cNvPr id="3" name="Picture 2">
            <a:extLst>
              <a:ext uri="{FF2B5EF4-FFF2-40B4-BE49-F238E27FC236}">
                <a16:creationId xmlns:a16="http://schemas.microsoft.com/office/drawing/2014/main" id="{2622D26F-5F84-40A5-BAAA-B189FCE3C95A}"/>
              </a:ext>
            </a:extLst>
          </p:cNvPr>
          <p:cNvPicPr>
            <a:picLocks noChangeAspect="1"/>
          </p:cNvPicPr>
          <p:nvPr/>
        </p:nvPicPr>
        <p:blipFill>
          <a:blip r:embed="rId2"/>
          <a:stretch>
            <a:fillRect/>
          </a:stretch>
        </p:blipFill>
        <p:spPr>
          <a:xfrm>
            <a:off x="1212066" y="1549938"/>
            <a:ext cx="1680932" cy="1713320"/>
          </a:xfrm>
          <a:prstGeom prst="rect">
            <a:avLst/>
          </a:prstGeom>
        </p:spPr>
      </p:pic>
    </p:spTree>
    <p:extLst>
      <p:ext uri="{BB962C8B-B14F-4D97-AF65-F5344CB8AC3E}">
        <p14:creationId xmlns:p14="http://schemas.microsoft.com/office/powerpoint/2010/main" val="115922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C0E0-90B8-4B57-BEBC-829441A64AFF}"/>
              </a:ext>
            </a:extLst>
          </p:cNvPr>
          <p:cNvSpPr>
            <a:spLocks noGrp="1"/>
          </p:cNvSpPr>
          <p:nvPr>
            <p:ph type="title"/>
          </p:nvPr>
        </p:nvSpPr>
        <p:spPr>
          <a:xfrm>
            <a:off x="838200" y="399630"/>
            <a:ext cx="10515600" cy="575154"/>
          </a:xfrm>
        </p:spPr>
        <p:txBody>
          <a:bodyPr>
            <a:normAutofit/>
          </a:bodyPr>
          <a:lstStyle/>
          <a:p>
            <a:pPr algn="ctr"/>
            <a:r>
              <a:rPr lang="en-US" sz="3000" b="1" dirty="0">
                <a:solidFill>
                  <a:srgbClr val="C00000"/>
                </a:solidFill>
                <a:latin typeface="Arial" panose="020B0604020202020204" pitchFamily="34" charset="0"/>
                <a:cs typeface="Arial" panose="020B0604020202020204" pitchFamily="34" charset="0"/>
              </a:rPr>
              <a:t>SỰ CẦN THIẾT BAN HÀNH</a:t>
            </a:r>
          </a:p>
        </p:txBody>
      </p:sp>
      <p:sp>
        <p:nvSpPr>
          <p:cNvPr id="5" name="TextBox 4">
            <a:extLst>
              <a:ext uri="{FF2B5EF4-FFF2-40B4-BE49-F238E27FC236}">
                <a16:creationId xmlns:a16="http://schemas.microsoft.com/office/drawing/2014/main" id="{68085363-855F-46BF-A7F5-67096D0CA1EF}"/>
              </a:ext>
            </a:extLst>
          </p:cNvPr>
          <p:cNvSpPr txBox="1"/>
          <p:nvPr/>
        </p:nvSpPr>
        <p:spPr>
          <a:xfrm>
            <a:off x="432765" y="1078296"/>
            <a:ext cx="3449122" cy="400110"/>
          </a:xfrm>
          <a:prstGeom prst="rect">
            <a:avLst/>
          </a:prstGeom>
          <a:noFill/>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2</a:t>
            </a:r>
            <a:r>
              <a:rPr lang="vi-VN" sz="2000" b="1" dirty="0">
                <a:solidFill>
                  <a:srgbClr val="002060"/>
                </a:solidFill>
                <a:latin typeface="Arial" panose="020B0604020202020204" pitchFamily="34" charset="0"/>
                <a:cs typeface="Arial" panose="020B0604020202020204" pitchFamily="34" charset="0"/>
              </a:rPr>
              <a:t>. Cơ sở </a:t>
            </a:r>
            <a:r>
              <a:rPr lang="en-US" sz="2000" b="1" dirty="0" err="1">
                <a:solidFill>
                  <a:srgbClr val="002060"/>
                </a:solidFill>
                <a:latin typeface="Arial" panose="020B0604020202020204" pitchFamily="34" charset="0"/>
                <a:cs typeface="Arial" panose="020B0604020202020204" pitchFamily="34" charset="0"/>
              </a:rPr>
              <a:t>thực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tiễn</a:t>
            </a:r>
            <a:endParaRPr lang="en-US" sz="2000" b="1"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55472A-CD16-43AB-926E-DED6153D3699}"/>
              </a:ext>
            </a:extLst>
          </p:cNvPr>
          <p:cNvSpPr txBox="1"/>
          <p:nvPr/>
        </p:nvSpPr>
        <p:spPr>
          <a:xfrm>
            <a:off x="432764" y="1478406"/>
            <a:ext cx="11169763" cy="646331"/>
          </a:xfrm>
          <a:prstGeom prst="rect">
            <a:avLst/>
          </a:prstGeom>
          <a:noFill/>
        </p:spPr>
        <p:txBody>
          <a:bodyPr wrap="square">
            <a:spAutoFit/>
          </a:bodyPr>
          <a:lstStyle/>
          <a:p>
            <a:pPr algn="just"/>
            <a:r>
              <a:rPr lang="en-US" b="1" dirty="0" err="1">
                <a:solidFill>
                  <a:srgbClr val="C00000"/>
                </a:solidFill>
                <a:latin typeface="Arial" panose="020B0604020202020204" pitchFamily="34" charset="0"/>
                <a:cs typeface="Arial" panose="020B0604020202020204" pitchFamily="34" charset="0"/>
              </a:rPr>
              <a:t>Thứ</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nhất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xuất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phát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từ</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yêu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cầu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khắc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phục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một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số</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hạn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chế</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bất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cập</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của</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Luật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Công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đoàn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đáp</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ứng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hoạt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động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của</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tổ</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chức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Công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đoàn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trong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thời</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kỳ</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mới</a:t>
            </a:r>
            <a:endParaRPr lang="en-US" b="1" dirty="0">
              <a:solidFill>
                <a:srgbClr val="C00000"/>
              </a:solidFill>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79886B1A-66F9-47EC-8090-273386C78865}"/>
              </a:ext>
            </a:extLst>
          </p:cNvPr>
          <p:cNvGraphicFramePr/>
          <p:nvPr>
            <p:extLst>
              <p:ext uri="{D42A27DB-BD31-4B8C-83A1-F6EECF244321}">
                <p14:modId xmlns:p14="http://schemas.microsoft.com/office/powerpoint/2010/main" val="2158493325"/>
              </p:ext>
            </p:extLst>
          </p:nvPr>
        </p:nvGraphicFramePr>
        <p:xfrm>
          <a:off x="543463" y="2346385"/>
          <a:ext cx="11059063" cy="351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27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C0E0-90B8-4B57-BEBC-829441A64AFF}"/>
              </a:ext>
            </a:extLst>
          </p:cNvPr>
          <p:cNvSpPr>
            <a:spLocks noGrp="1"/>
          </p:cNvSpPr>
          <p:nvPr>
            <p:ph type="title"/>
          </p:nvPr>
        </p:nvSpPr>
        <p:spPr>
          <a:xfrm>
            <a:off x="838200" y="399630"/>
            <a:ext cx="10515600" cy="575154"/>
          </a:xfrm>
        </p:spPr>
        <p:txBody>
          <a:bodyPr>
            <a:normAutofit/>
          </a:bodyPr>
          <a:lstStyle/>
          <a:p>
            <a:pPr algn="ctr"/>
            <a:r>
              <a:rPr lang="en-US" sz="3000" b="1" dirty="0">
                <a:solidFill>
                  <a:srgbClr val="C00000"/>
                </a:solidFill>
                <a:latin typeface="Arial" panose="020B0604020202020204" pitchFamily="34" charset="0"/>
                <a:cs typeface="Arial" panose="020B0604020202020204" pitchFamily="34" charset="0"/>
              </a:rPr>
              <a:t>SỰ CẦN THIẾT BAN HÀNH</a:t>
            </a:r>
          </a:p>
        </p:txBody>
      </p:sp>
      <p:sp>
        <p:nvSpPr>
          <p:cNvPr id="5" name="TextBox 4">
            <a:extLst>
              <a:ext uri="{FF2B5EF4-FFF2-40B4-BE49-F238E27FC236}">
                <a16:creationId xmlns:a16="http://schemas.microsoft.com/office/drawing/2014/main" id="{68085363-855F-46BF-A7F5-67096D0CA1EF}"/>
              </a:ext>
            </a:extLst>
          </p:cNvPr>
          <p:cNvSpPr txBox="1"/>
          <p:nvPr/>
        </p:nvSpPr>
        <p:spPr>
          <a:xfrm>
            <a:off x="432765" y="1078296"/>
            <a:ext cx="3449122" cy="400110"/>
          </a:xfrm>
          <a:prstGeom prst="rect">
            <a:avLst/>
          </a:prstGeom>
          <a:noFill/>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2</a:t>
            </a:r>
            <a:r>
              <a:rPr lang="vi-VN" sz="2000" b="1" dirty="0">
                <a:solidFill>
                  <a:srgbClr val="002060"/>
                </a:solidFill>
                <a:latin typeface="Arial" panose="020B0604020202020204" pitchFamily="34" charset="0"/>
                <a:cs typeface="Arial" panose="020B0604020202020204" pitchFamily="34" charset="0"/>
              </a:rPr>
              <a:t>. Cơ sở </a:t>
            </a:r>
            <a:r>
              <a:rPr lang="en-US" sz="2000" b="1" dirty="0" err="1">
                <a:solidFill>
                  <a:srgbClr val="002060"/>
                </a:solidFill>
                <a:latin typeface="Arial" panose="020B0604020202020204" pitchFamily="34" charset="0"/>
                <a:cs typeface="Arial" panose="020B0604020202020204" pitchFamily="34" charset="0"/>
              </a:rPr>
              <a:t>thực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tiễn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tiếp</a:t>
            </a:r>
            <a:r>
              <a:rPr lang="en-US" sz="2000" b="1" dirty="0">
                <a:solidFill>
                  <a:srgbClr val="002060"/>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7255472A-CD16-43AB-926E-DED6153D3699}"/>
              </a:ext>
            </a:extLst>
          </p:cNvPr>
          <p:cNvSpPr txBox="1"/>
          <p:nvPr/>
        </p:nvSpPr>
        <p:spPr>
          <a:xfrm>
            <a:off x="432764" y="1478406"/>
            <a:ext cx="11169763" cy="369332"/>
          </a:xfrm>
          <a:prstGeom prst="rect">
            <a:avLst/>
          </a:prstGeom>
          <a:noFill/>
        </p:spPr>
        <p:txBody>
          <a:bodyPr wrap="square">
            <a:spAutoFit/>
          </a:bodyPr>
          <a:lstStyle/>
          <a:p>
            <a:pPr algn="just"/>
            <a:r>
              <a:rPr lang="en-US" b="1" dirty="0" err="1">
                <a:solidFill>
                  <a:srgbClr val="C00000"/>
                </a:solidFill>
                <a:latin typeface="Arial" panose="020B0604020202020204" pitchFamily="34" charset="0"/>
                <a:cs typeface="Arial" panose="020B0604020202020204" pitchFamily="34" charset="0"/>
              </a:rPr>
              <a:t>Thứ</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hai</a:t>
            </a:r>
            <a:r>
              <a:rPr lang="en-US"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xuất</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phát</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từ</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yêu</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cầu</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của</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hội</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nhập</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quốc</a:t>
            </a:r>
            <a:r>
              <a:rPr lang="en-US" sz="1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tế</a:t>
            </a:r>
            <a:endParaRPr lang="en-US" b="1" dirty="0">
              <a:solidFill>
                <a:srgbClr val="C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E336017-E68A-4C28-A1A9-B3A6651E9DD9}"/>
              </a:ext>
            </a:extLst>
          </p:cNvPr>
          <p:cNvSpPr txBox="1"/>
          <p:nvPr/>
        </p:nvSpPr>
        <p:spPr>
          <a:xfrm>
            <a:off x="4497957" y="1982028"/>
            <a:ext cx="7104570" cy="3693319"/>
          </a:xfrm>
          <a:prstGeom prst="rect">
            <a:avLst/>
          </a:prstGeom>
          <a:noFill/>
        </p:spPr>
        <p:txBody>
          <a:bodyPr wrap="square">
            <a:spAutoFit/>
          </a:bodyPr>
          <a:lstStyle/>
          <a:p>
            <a:pPr algn="just"/>
            <a:r>
              <a:rPr lang="vi-VN" dirty="0">
                <a:solidFill>
                  <a:srgbClr val="002060"/>
                </a:solidFill>
              </a:rPr>
              <a:t>Việt Nam đã phê chuẩn Hiệp định Đối tác Toàn diện và Tiến bộ xuyên Thái Bình Dương (CPTPP), Hiệp định thương mại tự do Việt Nam - EU (EVFTA) và Công ước số 98 của ILO về quyền tổ chức và thương lượng tập thể. </a:t>
            </a:r>
            <a:endParaRPr lang="en-US" dirty="0">
              <a:solidFill>
                <a:srgbClr val="002060"/>
              </a:solidFill>
            </a:endParaRPr>
          </a:p>
          <a:p>
            <a:pPr algn="just"/>
            <a:r>
              <a:rPr lang="vi-VN" dirty="0">
                <a:solidFill>
                  <a:srgbClr val="002060"/>
                </a:solidFill>
              </a:rPr>
              <a:t>Cam kết về lao động trong các Hiệp định này yêu cầu các quốc gia thành viên có nghĩa vụ tuân thủ các nguyên tắc và quyền cơ bản trong lao động của </a:t>
            </a:r>
            <a:r>
              <a:rPr lang="en-US" dirty="0">
                <a:solidFill>
                  <a:srgbClr val="002060"/>
                </a:solidFill>
                <a:latin typeface="Arial" panose="020B0604020202020204" pitchFamily="34" charset="0"/>
                <a:cs typeface="Arial" panose="020B0604020202020204" pitchFamily="34" charset="0"/>
              </a:rPr>
              <a:t>NLĐ</a:t>
            </a:r>
            <a:r>
              <a:rPr lang="en-US" dirty="0">
                <a:solidFill>
                  <a:srgbClr val="002060"/>
                </a:solidFill>
              </a:rPr>
              <a:t> </a:t>
            </a:r>
            <a:r>
              <a:rPr lang="vi-VN" dirty="0">
                <a:solidFill>
                  <a:srgbClr val="002060"/>
                </a:solidFill>
              </a:rPr>
              <a:t>theo Tuyên bố năm 1998 của ILO. </a:t>
            </a:r>
            <a:endParaRPr lang="en-US" dirty="0">
              <a:solidFill>
                <a:srgbClr val="002060"/>
              </a:solidFill>
            </a:endParaRPr>
          </a:p>
          <a:p>
            <a:pPr algn="just"/>
            <a:r>
              <a:rPr lang="vi-VN" dirty="0">
                <a:solidFill>
                  <a:srgbClr val="002060"/>
                </a:solidFill>
              </a:rPr>
              <a:t>Những cam kết trong các Hiệp định thương mại tự do nêu trên đã đặt ra yêu cầu rà soát và hoàn thiện khung pháp lý điều chỉnh các quan hệ xã hội, đặc biệt là quan hệ lao động và </a:t>
            </a:r>
            <a:r>
              <a:rPr lang="vi-VN" b="1" dirty="0">
                <a:solidFill>
                  <a:srgbClr val="002060"/>
                </a:solidFill>
              </a:rPr>
              <a:t>“nội luật hóa theo lộ trình phù hợp những điều ước quốc tế mà Việt Nam là thành viên, trước hết là luật pháp về thương mại, đầu tư, sở hữu trí tuệ và chuyển giao công nghệ, lao động - công đoàn”</a:t>
            </a:r>
            <a:r>
              <a:rPr lang="vi-VN" dirty="0">
                <a:solidFill>
                  <a:srgbClr val="002060"/>
                </a:solidFill>
              </a:rPr>
              <a:t>. </a:t>
            </a:r>
            <a:endParaRPr lang="en-US" dirty="0">
              <a:solidFill>
                <a:srgbClr val="002060"/>
              </a:solidFill>
            </a:endParaRPr>
          </a:p>
        </p:txBody>
      </p:sp>
      <p:pic>
        <p:nvPicPr>
          <p:cNvPr id="4" name="Picture 3">
            <a:extLst>
              <a:ext uri="{FF2B5EF4-FFF2-40B4-BE49-F238E27FC236}">
                <a16:creationId xmlns:a16="http://schemas.microsoft.com/office/drawing/2014/main" id="{7CE3DC60-6582-4BEB-BA28-F8781C0F4E7A}"/>
              </a:ext>
            </a:extLst>
          </p:cNvPr>
          <p:cNvPicPr>
            <a:picLocks noChangeAspect="1"/>
          </p:cNvPicPr>
          <p:nvPr/>
        </p:nvPicPr>
        <p:blipFill>
          <a:blip r:embed="rId2"/>
          <a:stretch>
            <a:fillRect/>
          </a:stretch>
        </p:blipFill>
        <p:spPr>
          <a:xfrm>
            <a:off x="548137" y="2102798"/>
            <a:ext cx="3333750" cy="2286000"/>
          </a:xfrm>
          <a:prstGeom prst="rect">
            <a:avLst/>
          </a:prstGeom>
        </p:spPr>
      </p:pic>
    </p:spTree>
    <p:extLst>
      <p:ext uri="{BB962C8B-B14F-4D97-AF65-F5344CB8AC3E}">
        <p14:creationId xmlns:p14="http://schemas.microsoft.com/office/powerpoint/2010/main" val="248605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C0E0-90B8-4B57-BEBC-829441A64AFF}"/>
              </a:ext>
            </a:extLst>
          </p:cNvPr>
          <p:cNvSpPr>
            <a:spLocks noGrp="1"/>
          </p:cNvSpPr>
          <p:nvPr>
            <p:ph type="title"/>
          </p:nvPr>
        </p:nvSpPr>
        <p:spPr>
          <a:xfrm>
            <a:off x="612475" y="399630"/>
            <a:ext cx="10741325" cy="575154"/>
          </a:xfrm>
        </p:spPr>
        <p:txBody>
          <a:bodyPr>
            <a:normAutofit/>
          </a:bodyPr>
          <a:lstStyle/>
          <a:p>
            <a:pPr algn="ctr"/>
            <a:r>
              <a:rPr lang="en-US" sz="3000" b="1" dirty="0">
                <a:solidFill>
                  <a:srgbClr val="C00000"/>
                </a:solidFill>
                <a:latin typeface="Arial" panose="020B0604020202020204" pitchFamily="34" charset="0"/>
                <a:cs typeface="Arial" panose="020B0604020202020204" pitchFamily="34" charset="0"/>
              </a:rPr>
              <a:t>MỤC ĐÍCH, QUAN ĐIỂM CHỈ ĐẠO</a:t>
            </a:r>
          </a:p>
        </p:txBody>
      </p:sp>
      <p:sp>
        <p:nvSpPr>
          <p:cNvPr id="5" name="TextBox 4">
            <a:extLst>
              <a:ext uri="{FF2B5EF4-FFF2-40B4-BE49-F238E27FC236}">
                <a16:creationId xmlns:a16="http://schemas.microsoft.com/office/drawing/2014/main" id="{68085363-855F-46BF-A7F5-67096D0CA1EF}"/>
              </a:ext>
            </a:extLst>
          </p:cNvPr>
          <p:cNvSpPr txBox="1"/>
          <p:nvPr/>
        </p:nvSpPr>
        <p:spPr>
          <a:xfrm>
            <a:off x="432765" y="1078296"/>
            <a:ext cx="3449122" cy="400110"/>
          </a:xfrm>
          <a:prstGeom prst="rect">
            <a:avLst/>
          </a:prstGeom>
          <a:noFill/>
        </p:spPr>
        <p:txBody>
          <a:bodyPr wrap="square">
            <a:spAutoFit/>
          </a:bodyPr>
          <a:lstStyle/>
          <a:p>
            <a:r>
              <a:rPr lang="en-US" sz="2000" b="1" dirty="0">
                <a:solidFill>
                  <a:srgbClr val="002060"/>
                </a:solidFill>
                <a:latin typeface="Arial" panose="020B0604020202020204" pitchFamily="34" charset="0"/>
                <a:cs typeface="Arial" panose="020B0604020202020204" pitchFamily="34" charset="0"/>
              </a:rPr>
              <a:t>1</a:t>
            </a:r>
            <a:r>
              <a:rPr lang="vi-VN" sz="2000" b="1" dirty="0">
                <a:solidFill>
                  <a:srgbClr val="002060"/>
                </a:solidFill>
                <a:latin typeface="Arial" panose="020B0604020202020204" pitchFamily="34" charset="0"/>
                <a:cs typeface="Arial" panose="020B0604020202020204" pitchFamily="34" charset="0"/>
              </a:rPr>
              <a:t>. Mục đích </a:t>
            </a:r>
            <a:endParaRPr lang="en-US" sz="2000" b="1" dirty="0">
              <a:solidFill>
                <a:srgbClr val="002060"/>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F8DE355C-700C-486D-9152-F7ABABFF3568}"/>
              </a:ext>
            </a:extLst>
          </p:cNvPr>
          <p:cNvGraphicFramePr/>
          <p:nvPr>
            <p:extLst>
              <p:ext uri="{D42A27DB-BD31-4B8C-83A1-F6EECF244321}">
                <p14:modId xmlns:p14="http://schemas.microsoft.com/office/powerpoint/2010/main" val="1193730583"/>
              </p:ext>
            </p:extLst>
          </p:nvPr>
        </p:nvGraphicFramePr>
        <p:xfrm>
          <a:off x="612474" y="1380225"/>
          <a:ext cx="11015933" cy="4925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835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4445</Words>
  <Application>Microsoft Office PowerPoint</Application>
  <PresentationFormat>Widescreen</PresentationFormat>
  <Paragraphs>146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NHỮNG NỘI DUNG MỚI CỦA LUẬT CÔNG ĐOÀN SỐ 50/2024/QH15</vt:lpstr>
      <vt:lpstr>PowerPoint Presentation</vt:lpstr>
      <vt:lpstr>PowerPoint Presentation</vt:lpstr>
      <vt:lpstr>PowerPoint Presentation</vt:lpstr>
      <vt:lpstr>SỰ CẦN THIẾT BAN HÀNH</vt:lpstr>
      <vt:lpstr>SỰ CẦN THIẾT BAN HÀNH</vt:lpstr>
      <vt:lpstr>SỰ CẦN THIẾT BAN HÀNH</vt:lpstr>
      <vt:lpstr>SỰ CẦN THIẾT BAN HÀNH</vt:lpstr>
      <vt:lpstr>MỤC ĐÍCH, QUAN ĐIỂM CHỈ ĐẠO</vt:lpstr>
      <vt:lpstr>MỤC ĐÍCH, QUAN ĐIỂM CHỈ ĐẠO</vt:lpstr>
      <vt:lpstr>PowerPoint Presentation</vt:lpstr>
      <vt:lpstr>PowerPoint Presentation</vt:lpstr>
      <vt:lpstr>PHẠM VI ĐIỀU CHỈNH, ĐỐI TƯỢNG ÁP DỤNG</vt:lpstr>
      <vt:lpstr>1. Mở rộng quyền thành lập, gia nhập và hoạt động công đoàn cho “người làm việc không có quan hệ lao động” (Điều 5) </vt:lpstr>
      <vt:lpstr>2. Mở rộng quyền gia nhập và hoạt động công đoàn của người lao động là công dân nước ngoài (Điều 5)</vt:lpstr>
      <vt:lpstr>3. Bổ sung quyền gia nhập Công đoàn Việt Nam của tổ chức của người lao động tại doanh nghiệp (Điều 6)</vt:lpstr>
      <vt:lpstr>4. Bổ sung nguyên tắc tổ chức và hoạt động của Công đoàn Việt Nam và làm rõ hơn nguyên tắc, nội dung hợp tác quốc tế về công đoàn (Điều 7, Điều 9)</vt:lpstr>
      <vt:lpstr>5. Quy định cụ thể hệ thống tổ chức Công đoàn Việt Nam (Điều 8)</vt:lpstr>
      <vt:lpstr>6. Bổ sung và quy định rõ các hành vi bị nghiêm cấm (Điều 10)</vt:lpstr>
      <vt:lpstr>7. Quy định cụ thể hơn quyền, trách nhiệm đại diện, chăm lo và bảo vệ quyền, lợi ích hợp pháp, chính đáng của đoàn viên công đoàn và người lao động (Điều 11)</vt:lpstr>
      <vt:lpstr>8. Bổ sung quyền giám sát, phản biện xã hội của Công đoàn (Điều 16, Điều 17)</vt:lpstr>
      <vt:lpstr>9. Bổ sung quy định về quyền, trách nhiệm của đoàn viên công đoàn (Điều 21, Điều 22)</vt:lpstr>
      <vt:lpstr>10. Về bảo đảm cho cán bộ công đoàn (Điều 28)</vt:lpstr>
      <vt:lpstr>11. Bổ sung các trường hợp miễn, giảm, tạm dừng đóng kinh phí công đoàn (Điều 30)</vt:lpstr>
      <vt:lpstr>PowerPoint Presentation</vt:lpstr>
      <vt:lpstr>12. Sửa đổi, bổ sung các quy định nhằm làm rõ nguyên tắc quản lý, sử dụng tài chính công đoàn (Điều 31, Điều 33, Điều 34)</vt:lpstr>
      <vt:lpstr>12. Sửa đổi, bổ sung các quy định nhằm làm rõ nguyên tắc quản lý, sử dụng tài chính công đoàn (Điều 31, Điều 33, Điều 34)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VẤN ĐỀ LỚN CỦA ĐIỀU LỆ CÔNG ĐOÀN VIỆT NAM (KHOÁ XIII) VÀ DỰ THẢO LUẬT CÔNG ĐOÀN (SỬA ĐỔI)</dc:title>
  <dc:creator>Admin</dc:creator>
  <cp:lastModifiedBy>STD_LINH</cp:lastModifiedBy>
  <cp:revision>54</cp:revision>
  <cp:lastPrinted>2025-02-04T10:23:57Z</cp:lastPrinted>
  <dcterms:created xsi:type="dcterms:W3CDTF">2024-06-11T01:23:48Z</dcterms:created>
  <dcterms:modified xsi:type="dcterms:W3CDTF">2025-02-18T05:55:53Z</dcterms:modified>
</cp:coreProperties>
</file>