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59" r:id="rId3"/>
    <p:sldId id="264" r:id="rId4"/>
    <p:sldId id="341" r:id="rId5"/>
    <p:sldId id="344" r:id="rId6"/>
    <p:sldId id="265" r:id="rId7"/>
    <p:sldId id="266" r:id="rId8"/>
    <p:sldId id="351" r:id="rId9"/>
    <p:sldId id="267" r:id="rId10"/>
    <p:sldId id="350" r:id="rId11"/>
    <p:sldId id="347" r:id="rId12"/>
    <p:sldId id="349"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Muli Bold" panose="020B0604020202020204" charset="0"/>
      <p:regular r:id="rId23"/>
    </p:embeddedFont>
    <p:embeddedFont>
      <p:font typeface="Cooper BT Bold" panose="020B0604020202020204" charset="0"/>
      <p:regular r:id="rId24"/>
    </p:embeddedFont>
    <p:embeddedFont>
      <p:font typeface="Calibri" panose="020F0502020204030204" pitchFamily="34" charset="0"/>
      <p:regular r:id="rId25"/>
      <p:bold r:id="rId26"/>
      <p:italic r:id="rId27"/>
      <p:boldItalic r:id="rId28"/>
    </p:embeddedFont>
    <p:embeddedFont>
      <p:font typeface="Calisto MT" panose="02040603050505030304" pitchFamily="18" charset="0"/>
      <p:regular r:id="rId29"/>
      <p:bold r:id="rId30"/>
      <p:italic r:id="rId31"/>
      <p:boldItalic r:id="rId32"/>
    </p:embeddedFont>
    <p:embeddedFont>
      <p:font typeface="Muli"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AAC"/>
    <a:srgbClr val="C2D69A"/>
    <a:srgbClr val="C4D79D"/>
    <a:srgbClr val="B2CB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84" y="36"/>
      </p:cViewPr>
      <p:guideLst>
        <p:guide orient="horz" pos="2184"/>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7A33DA-C828-452B-8DFC-37E7CA2A05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9F4E2DA-35FE-4970-927C-1E63B5E3703C}">
      <dgm:prSet custT="1"/>
      <dgm:spPr/>
      <dgm:t>
        <a:bodyPr/>
        <a:lstStyle/>
        <a:p>
          <a:r>
            <a:rPr lang="en-US" sz="4500" dirty="0">
              <a:latin typeface="Times New Roman" panose="02020603050405020304" pitchFamily="18" charset="0"/>
              <a:cs typeface="Times New Roman" panose="02020603050405020304" pitchFamily="18" charset="0"/>
            </a:rPr>
            <a:t>1. </a:t>
          </a:r>
          <a:r>
            <a:rPr lang="en-US" sz="4500" dirty="0" err="1">
              <a:latin typeface="Times New Roman" panose="02020603050405020304" pitchFamily="18" charset="0"/>
              <a:cs typeface="Times New Roman" panose="02020603050405020304" pitchFamily="18" charset="0"/>
            </a:rPr>
            <a:t>Diện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bao</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phủ</a:t>
          </a:r>
          <a:r>
            <a:rPr lang="en-US" sz="4500" dirty="0">
              <a:latin typeface="Times New Roman" panose="02020603050405020304" pitchFamily="18" charset="0"/>
              <a:cs typeface="Times New Roman" panose="02020603050405020304" pitchFamily="18" charset="0"/>
            </a:rPr>
            <a:t> BHXH </a:t>
          </a:r>
          <a:r>
            <a:rPr lang="en-US" sz="4500" dirty="0" err="1">
              <a:latin typeface="Times New Roman" panose="02020603050405020304" pitchFamily="18" charset="0"/>
              <a:cs typeface="Times New Roman" panose="02020603050405020304" pitchFamily="18" charset="0"/>
            </a:rPr>
            <a:t>trên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thực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tế</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còn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thấp</a:t>
          </a:r>
          <a:r>
            <a:rPr lang="en-US" sz="4500" dirty="0">
              <a:latin typeface="Times New Roman" panose="02020603050405020304" pitchFamily="18" charset="0"/>
              <a:cs typeface="Times New Roman" panose="02020603050405020304" pitchFamily="18" charset="0"/>
            </a:rPr>
            <a:t> so </a:t>
          </a:r>
          <a:r>
            <a:rPr lang="en-US" sz="4500" dirty="0" err="1">
              <a:latin typeface="Times New Roman" panose="02020603050405020304" pitchFamily="18" charset="0"/>
              <a:cs typeface="Times New Roman" panose="02020603050405020304" pitchFamily="18" charset="0"/>
            </a:rPr>
            <a:t>với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tiềm</a:t>
          </a:r>
          <a:r>
            <a:rPr lang="en-US" sz="4500" dirty="0">
              <a:latin typeface="Times New Roman" panose="02020603050405020304" pitchFamily="18" charset="0"/>
              <a:cs typeface="Times New Roman" panose="02020603050405020304" pitchFamily="18" charset="0"/>
            </a:rPr>
            <a:t> </a:t>
          </a:r>
          <a:r>
            <a:rPr lang="en-US" sz="4500" dirty="0" err="1" smtClean="0">
              <a:latin typeface="Times New Roman" panose="02020603050405020304" pitchFamily="18" charset="0"/>
              <a:cs typeface="Times New Roman" panose="02020603050405020304" pitchFamily="18" charset="0"/>
            </a:rPr>
            <a:t>năng</a:t>
          </a:r>
          <a:r>
            <a:rPr lang="en-US" sz="4500" dirty="0" smtClean="0">
              <a:latin typeface="Times New Roman" panose="02020603050405020304" pitchFamily="18" charset="0"/>
              <a:cs typeface="Times New Roman" panose="02020603050405020304" pitchFamily="18" charset="0"/>
            </a:rPr>
            <a:t> (</a:t>
          </a:r>
          <a:r>
            <a:rPr lang="en-US" sz="4500" dirty="0" err="1" smtClean="0">
              <a:latin typeface="Times New Roman" panose="02020603050405020304" pitchFamily="18" charset="0"/>
              <a:cs typeface="Times New Roman" panose="02020603050405020304" pitchFamily="18" charset="0"/>
            </a:rPr>
            <a:t>Năm</a:t>
          </a:r>
          <a:r>
            <a:rPr lang="en-US" sz="4500" dirty="0" smtClean="0">
              <a:latin typeface="Times New Roman" panose="02020603050405020304" pitchFamily="18" charset="0"/>
              <a:cs typeface="Times New Roman" panose="02020603050405020304" pitchFamily="18" charset="0"/>
            </a:rPr>
            <a:t> 2017 </a:t>
          </a:r>
          <a:r>
            <a:rPr lang="en-US" sz="4500" dirty="0" err="1" smtClean="0">
              <a:latin typeface="Times New Roman" panose="02020603050405020304" pitchFamily="18" charset="0"/>
              <a:cs typeface="Times New Roman" panose="02020603050405020304" pitchFamily="18" charset="0"/>
            </a:rPr>
            <a:t>là</a:t>
          </a:r>
          <a:r>
            <a:rPr lang="en-US" sz="4500" dirty="0" smtClean="0">
              <a:latin typeface="Times New Roman" panose="02020603050405020304" pitchFamily="18" charset="0"/>
              <a:cs typeface="Times New Roman" panose="02020603050405020304" pitchFamily="18" charset="0"/>
            </a:rPr>
            <a:t> 24%, </a:t>
          </a:r>
          <a:r>
            <a:rPr lang="en-US" sz="4500" dirty="0" err="1" smtClean="0">
              <a:latin typeface="Times New Roman" panose="02020603050405020304" pitchFamily="18" charset="0"/>
              <a:cs typeface="Times New Roman" panose="02020603050405020304" pitchFamily="18" charset="0"/>
            </a:rPr>
            <a:t>Năm</a:t>
          </a:r>
          <a:r>
            <a:rPr lang="en-US" sz="4500" dirty="0" smtClean="0">
              <a:latin typeface="Times New Roman" panose="02020603050405020304" pitchFamily="18" charset="0"/>
              <a:cs typeface="Times New Roman" panose="02020603050405020304" pitchFamily="18" charset="0"/>
            </a:rPr>
            <a:t> 2023 </a:t>
          </a:r>
          <a:r>
            <a:rPr lang="en-US" sz="4500" dirty="0" err="1" smtClean="0">
              <a:latin typeface="Times New Roman" panose="02020603050405020304" pitchFamily="18" charset="0"/>
              <a:cs typeface="Times New Roman" panose="02020603050405020304" pitchFamily="18" charset="0"/>
            </a:rPr>
            <a:t>là</a:t>
          </a:r>
          <a:r>
            <a:rPr lang="en-US" sz="4500" dirty="0" smtClean="0">
              <a:latin typeface="Times New Roman" panose="02020603050405020304" pitchFamily="18" charset="0"/>
              <a:cs typeface="Times New Roman" panose="02020603050405020304" pitchFamily="18" charset="0"/>
            </a:rPr>
            <a:t> 38%).</a:t>
          </a:r>
          <a:endParaRPr lang="en-US" sz="4500" dirty="0">
            <a:latin typeface="Times New Roman" panose="02020603050405020304" pitchFamily="18" charset="0"/>
            <a:cs typeface="Times New Roman" panose="02020603050405020304" pitchFamily="18" charset="0"/>
          </a:endParaRPr>
        </a:p>
      </dgm:t>
    </dgm:pt>
    <dgm:pt modelId="{72607D94-2C7F-4261-8AF5-9BFADBB73277}" type="parTrans" cxnId="{126FA617-C52F-401C-BF04-70F6FAB1DE72}">
      <dgm:prSet/>
      <dgm:spPr/>
      <dgm:t>
        <a:bodyPr/>
        <a:lstStyle/>
        <a:p>
          <a:endParaRPr lang="en-US"/>
        </a:p>
      </dgm:t>
    </dgm:pt>
    <dgm:pt modelId="{FEB6BD4B-173E-4122-A88E-27197DD7102F}" type="sibTrans" cxnId="{126FA617-C52F-401C-BF04-70F6FAB1DE72}">
      <dgm:prSet/>
      <dgm:spPr/>
      <dgm:t>
        <a:bodyPr/>
        <a:lstStyle/>
        <a:p>
          <a:endParaRPr lang="en-US"/>
        </a:p>
      </dgm:t>
    </dgm:pt>
    <dgm:pt modelId="{C4451942-CA8A-4099-8C8F-779618A43548}">
      <dgm:prSet custT="1"/>
      <dgm:spPr/>
      <dgm:t>
        <a:bodyPr/>
        <a:lstStyle/>
        <a:p>
          <a:r>
            <a:rPr lang="en-US" sz="4500">
              <a:latin typeface="Times New Roman" panose="02020603050405020304" pitchFamily="18" charset="0"/>
              <a:cs typeface="Times New Roman" panose="02020603050405020304" pitchFamily="18" charset="0"/>
            </a:rPr>
            <a:t>2. Hệ thống BHXH cơ bản chưa hình thành đa tầng</a:t>
          </a:r>
        </a:p>
      </dgm:t>
    </dgm:pt>
    <dgm:pt modelId="{AEFB30A6-3790-4D67-B8B5-29C91793C712}" type="parTrans" cxnId="{ADC9A628-2673-4463-9BE4-4228F03CA7B4}">
      <dgm:prSet/>
      <dgm:spPr/>
      <dgm:t>
        <a:bodyPr/>
        <a:lstStyle/>
        <a:p>
          <a:endParaRPr lang="en-US"/>
        </a:p>
      </dgm:t>
    </dgm:pt>
    <dgm:pt modelId="{FE0974C9-E9AA-4DA3-BFCB-FF1809B36F70}" type="sibTrans" cxnId="{ADC9A628-2673-4463-9BE4-4228F03CA7B4}">
      <dgm:prSet/>
      <dgm:spPr/>
      <dgm:t>
        <a:bodyPr/>
        <a:lstStyle/>
        <a:p>
          <a:endParaRPr lang="en-US"/>
        </a:p>
      </dgm:t>
    </dgm:pt>
    <dgm:pt modelId="{C3CBF5ED-74DD-4CE5-83BC-384294A7614C}">
      <dgm:prSet custT="1"/>
      <dgm:spPr/>
      <dgm:t>
        <a:bodyPr/>
        <a:lstStyle/>
        <a:p>
          <a:r>
            <a:rPr lang="en-US" sz="4500">
              <a:latin typeface="Times New Roman" panose="02020603050405020304" pitchFamily="18" charset="0"/>
              <a:cs typeface="Times New Roman" panose="02020603050405020304" pitchFamily="18" charset="0"/>
            </a:rPr>
            <a:t>3. Tính tuân thủ pháp luật về BHXH còn chưa cao</a:t>
          </a:r>
        </a:p>
      </dgm:t>
    </dgm:pt>
    <dgm:pt modelId="{E22D07A8-D05C-4CF7-9C5B-48DDAA90DD37}" type="parTrans" cxnId="{C3BF68CA-F569-4701-9A0A-5F8844C5E50B}">
      <dgm:prSet/>
      <dgm:spPr/>
      <dgm:t>
        <a:bodyPr/>
        <a:lstStyle/>
        <a:p>
          <a:endParaRPr lang="en-US"/>
        </a:p>
      </dgm:t>
    </dgm:pt>
    <dgm:pt modelId="{97755CAF-1A72-4CAA-A00B-206ABB51A328}" type="sibTrans" cxnId="{C3BF68CA-F569-4701-9A0A-5F8844C5E50B}">
      <dgm:prSet/>
      <dgm:spPr/>
      <dgm:t>
        <a:bodyPr/>
        <a:lstStyle/>
        <a:p>
          <a:endParaRPr lang="en-US"/>
        </a:p>
      </dgm:t>
    </dgm:pt>
    <dgm:pt modelId="{81145970-0684-409B-84FE-E45DB9200970}">
      <dgm:prSet custT="1"/>
      <dgm:spPr/>
      <dgm:t>
        <a:bodyPr/>
        <a:lstStyle/>
        <a:p>
          <a:r>
            <a:rPr lang="en-US" sz="4500">
              <a:latin typeface="Times New Roman" panose="02020603050405020304" pitchFamily="18" charset="0"/>
              <a:cs typeface="Times New Roman" panose="02020603050405020304" pitchFamily="18" charset="0"/>
            </a:rPr>
            <a:t>4. Chính sách BHXH tự nguyện chưa thật sự hấp dẫn</a:t>
          </a:r>
        </a:p>
      </dgm:t>
    </dgm:pt>
    <dgm:pt modelId="{E521B22B-7930-42CD-B04A-9350AB2E8E33}" type="parTrans" cxnId="{0F5FA826-7AD2-4134-8732-A3D27E36E50A}">
      <dgm:prSet/>
      <dgm:spPr/>
      <dgm:t>
        <a:bodyPr/>
        <a:lstStyle/>
        <a:p>
          <a:endParaRPr lang="en-US"/>
        </a:p>
      </dgm:t>
    </dgm:pt>
    <dgm:pt modelId="{085E5561-BDAE-4BCE-A87A-8559749C4BEA}" type="sibTrans" cxnId="{0F5FA826-7AD2-4134-8732-A3D27E36E50A}">
      <dgm:prSet/>
      <dgm:spPr/>
      <dgm:t>
        <a:bodyPr/>
        <a:lstStyle/>
        <a:p>
          <a:endParaRPr lang="en-US"/>
        </a:p>
      </dgm:t>
    </dgm:pt>
    <dgm:pt modelId="{B9C3E498-2488-4DAC-9DF5-955A4BD26E94}">
      <dgm:prSet custT="1"/>
      <dgm:spPr/>
      <dgm:t>
        <a:bodyPr/>
        <a:lstStyle/>
        <a:p>
          <a:r>
            <a:rPr lang="en-US" sz="4500">
              <a:latin typeface="Times New Roman" panose="02020603050405020304" pitchFamily="18" charset="0"/>
              <a:cs typeface="Times New Roman" panose="02020603050405020304" pitchFamily="18" charset="0"/>
            </a:rPr>
            <a:t>5. </a:t>
          </a:r>
          <a:r>
            <a:rPr lang="en-US" sz="4300">
              <a:latin typeface="Times New Roman" panose="02020603050405020304" pitchFamily="18" charset="0"/>
              <a:cs typeface="Times New Roman" panose="02020603050405020304" pitchFamily="18" charset="0"/>
            </a:rPr>
            <a:t>Chưa thích ứng hiệu quả với quá trình già hóa dân số</a:t>
          </a:r>
        </a:p>
      </dgm:t>
    </dgm:pt>
    <dgm:pt modelId="{D9672EA0-8D1E-4CDB-9914-41272E9A8365}" type="parTrans" cxnId="{84930DB9-6942-4181-B90F-FE7AAC086C07}">
      <dgm:prSet/>
      <dgm:spPr/>
      <dgm:t>
        <a:bodyPr/>
        <a:lstStyle/>
        <a:p>
          <a:endParaRPr lang="en-US"/>
        </a:p>
      </dgm:t>
    </dgm:pt>
    <dgm:pt modelId="{905256EF-283F-4F56-BEE6-658F0F0DBAB5}" type="sibTrans" cxnId="{84930DB9-6942-4181-B90F-FE7AAC086C07}">
      <dgm:prSet/>
      <dgm:spPr/>
      <dgm:t>
        <a:bodyPr/>
        <a:lstStyle/>
        <a:p>
          <a:endParaRPr lang="en-US"/>
        </a:p>
      </dgm:t>
    </dgm:pt>
    <dgm:pt modelId="{35B326F7-2D37-4675-B540-ADD51FD70EC5}" type="pres">
      <dgm:prSet presAssocID="{5E7A33DA-C828-452B-8DFC-37E7CA2A0519}" presName="vert0" presStyleCnt="0">
        <dgm:presLayoutVars>
          <dgm:dir/>
          <dgm:animOne val="branch"/>
          <dgm:animLvl val="lvl"/>
        </dgm:presLayoutVars>
      </dgm:prSet>
      <dgm:spPr/>
      <dgm:t>
        <a:bodyPr/>
        <a:lstStyle/>
        <a:p>
          <a:endParaRPr lang="en-US"/>
        </a:p>
      </dgm:t>
    </dgm:pt>
    <dgm:pt modelId="{62C3B17C-3824-4F26-B53E-7DC6869D2F88}" type="pres">
      <dgm:prSet presAssocID="{A9F4E2DA-35FE-4970-927C-1E63B5E3703C}" presName="thickLine" presStyleLbl="alignNode1" presStyleIdx="0" presStyleCnt="5"/>
      <dgm:spPr/>
    </dgm:pt>
    <dgm:pt modelId="{8E61FD77-2016-4426-9685-3537000AA8F3}" type="pres">
      <dgm:prSet presAssocID="{A9F4E2DA-35FE-4970-927C-1E63B5E3703C}" presName="horz1" presStyleCnt="0"/>
      <dgm:spPr/>
    </dgm:pt>
    <dgm:pt modelId="{31CD3528-DF67-4796-A106-D5C3A3674BAE}" type="pres">
      <dgm:prSet presAssocID="{A9F4E2DA-35FE-4970-927C-1E63B5E3703C}" presName="tx1" presStyleLbl="revTx" presStyleIdx="0" presStyleCnt="5"/>
      <dgm:spPr/>
      <dgm:t>
        <a:bodyPr/>
        <a:lstStyle/>
        <a:p>
          <a:endParaRPr lang="en-US"/>
        </a:p>
      </dgm:t>
    </dgm:pt>
    <dgm:pt modelId="{D2AFF181-B318-4C23-87CD-E777A81A08E3}" type="pres">
      <dgm:prSet presAssocID="{A9F4E2DA-35FE-4970-927C-1E63B5E3703C}" presName="vert1" presStyleCnt="0"/>
      <dgm:spPr/>
    </dgm:pt>
    <dgm:pt modelId="{14242834-3B8F-4DE2-B47E-617A0733A4C1}" type="pres">
      <dgm:prSet presAssocID="{C4451942-CA8A-4099-8C8F-779618A43548}" presName="thickLine" presStyleLbl="alignNode1" presStyleIdx="1" presStyleCnt="5"/>
      <dgm:spPr/>
    </dgm:pt>
    <dgm:pt modelId="{C3553B3A-F5A0-485E-B2CA-124CD2A4D84C}" type="pres">
      <dgm:prSet presAssocID="{C4451942-CA8A-4099-8C8F-779618A43548}" presName="horz1" presStyleCnt="0"/>
      <dgm:spPr/>
    </dgm:pt>
    <dgm:pt modelId="{7A70DFDF-F35D-4729-BD74-B7C552E6C42E}" type="pres">
      <dgm:prSet presAssocID="{C4451942-CA8A-4099-8C8F-779618A43548}" presName="tx1" presStyleLbl="revTx" presStyleIdx="1" presStyleCnt="5"/>
      <dgm:spPr/>
      <dgm:t>
        <a:bodyPr/>
        <a:lstStyle/>
        <a:p>
          <a:endParaRPr lang="en-US"/>
        </a:p>
      </dgm:t>
    </dgm:pt>
    <dgm:pt modelId="{6352EA8C-BAE4-4CC3-882F-144FF7B8C984}" type="pres">
      <dgm:prSet presAssocID="{C4451942-CA8A-4099-8C8F-779618A43548}" presName="vert1" presStyleCnt="0"/>
      <dgm:spPr/>
    </dgm:pt>
    <dgm:pt modelId="{B81C2FF7-E2D5-4346-A599-1715B368EFB3}" type="pres">
      <dgm:prSet presAssocID="{C3CBF5ED-74DD-4CE5-83BC-384294A7614C}" presName="thickLine" presStyleLbl="alignNode1" presStyleIdx="2" presStyleCnt="5"/>
      <dgm:spPr/>
    </dgm:pt>
    <dgm:pt modelId="{A66C87E5-B89D-4DFC-999F-70469366A50F}" type="pres">
      <dgm:prSet presAssocID="{C3CBF5ED-74DD-4CE5-83BC-384294A7614C}" presName="horz1" presStyleCnt="0"/>
      <dgm:spPr/>
    </dgm:pt>
    <dgm:pt modelId="{7A328E5B-E481-4A78-8DC4-253E2CA8F41D}" type="pres">
      <dgm:prSet presAssocID="{C3CBF5ED-74DD-4CE5-83BC-384294A7614C}" presName="tx1" presStyleLbl="revTx" presStyleIdx="2" presStyleCnt="5"/>
      <dgm:spPr/>
      <dgm:t>
        <a:bodyPr/>
        <a:lstStyle/>
        <a:p>
          <a:endParaRPr lang="en-US"/>
        </a:p>
      </dgm:t>
    </dgm:pt>
    <dgm:pt modelId="{8702F0E5-FA06-4654-A9AE-6DC0ECC8CE7B}" type="pres">
      <dgm:prSet presAssocID="{C3CBF5ED-74DD-4CE5-83BC-384294A7614C}" presName="vert1" presStyleCnt="0"/>
      <dgm:spPr/>
    </dgm:pt>
    <dgm:pt modelId="{08B94E91-BE7C-4D92-93EB-879625FA84B6}" type="pres">
      <dgm:prSet presAssocID="{81145970-0684-409B-84FE-E45DB9200970}" presName="thickLine" presStyleLbl="alignNode1" presStyleIdx="3" presStyleCnt="5"/>
      <dgm:spPr/>
    </dgm:pt>
    <dgm:pt modelId="{1A4F78DF-EF3B-4C46-BC85-4337843F9E11}" type="pres">
      <dgm:prSet presAssocID="{81145970-0684-409B-84FE-E45DB9200970}" presName="horz1" presStyleCnt="0"/>
      <dgm:spPr/>
    </dgm:pt>
    <dgm:pt modelId="{62A1A326-EF20-4C08-BE2D-2BA2FAC8BEDF}" type="pres">
      <dgm:prSet presAssocID="{81145970-0684-409B-84FE-E45DB9200970}" presName="tx1" presStyleLbl="revTx" presStyleIdx="3" presStyleCnt="5"/>
      <dgm:spPr/>
      <dgm:t>
        <a:bodyPr/>
        <a:lstStyle/>
        <a:p>
          <a:endParaRPr lang="en-US"/>
        </a:p>
      </dgm:t>
    </dgm:pt>
    <dgm:pt modelId="{70C16938-D6FE-469B-BCA2-EC750BAFC52C}" type="pres">
      <dgm:prSet presAssocID="{81145970-0684-409B-84FE-E45DB9200970}" presName="vert1" presStyleCnt="0"/>
      <dgm:spPr/>
    </dgm:pt>
    <dgm:pt modelId="{7DDF4E7A-3CF9-4428-B374-4C43C23C8770}" type="pres">
      <dgm:prSet presAssocID="{B9C3E498-2488-4DAC-9DF5-955A4BD26E94}" presName="thickLine" presStyleLbl="alignNode1" presStyleIdx="4" presStyleCnt="5"/>
      <dgm:spPr/>
    </dgm:pt>
    <dgm:pt modelId="{B0BF1357-6BDD-4B65-B015-18985D169569}" type="pres">
      <dgm:prSet presAssocID="{B9C3E498-2488-4DAC-9DF5-955A4BD26E94}" presName="horz1" presStyleCnt="0"/>
      <dgm:spPr/>
    </dgm:pt>
    <dgm:pt modelId="{9B855E8E-B274-48F2-BC38-E44DEA3283A9}" type="pres">
      <dgm:prSet presAssocID="{B9C3E498-2488-4DAC-9DF5-955A4BD26E94}" presName="tx1" presStyleLbl="revTx" presStyleIdx="4" presStyleCnt="5"/>
      <dgm:spPr/>
      <dgm:t>
        <a:bodyPr/>
        <a:lstStyle/>
        <a:p>
          <a:endParaRPr lang="en-US"/>
        </a:p>
      </dgm:t>
    </dgm:pt>
    <dgm:pt modelId="{52F4A71F-68C7-48D9-9066-D78EAB0E8DC6}" type="pres">
      <dgm:prSet presAssocID="{B9C3E498-2488-4DAC-9DF5-955A4BD26E94}" presName="vert1" presStyleCnt="0"/>
      <dgm:spPr/>
    </dgm:pt>
  </dgm:ptLst>
  <dgm:cxnLst>
    <dgm:cxn modelId="{0F5FA826-7AD2-4134-8732-A3D27E36E50A}" srcId="{5E7A33DA-C828-452B-8DFC-37E7CA2A0519}" destId="{81145970-0684-409B-84FE-E45DB9200970}" srcOrd="3" destOrd="0" parTransId="{E521B22B-7930-42CD-B04A-9350AB2E8E33}" sibTransId="{085E5561-BDAE-4BCE-A87A-8559749C4BEA}"/>
    <dgm:cxn modelId="{7B09B5A0-3E38-440C-A970-8536A48207EC}" type="presOf" srcId="{C4451942-CA8A-4099-8C8F-779618A43548}" destId="{7A70DFDF-F35D-4729-BD74-B7C552E6C42E}" srcOrd="0" destOrd="0" presId="urn:microsoft.com/office/officeart/2008/layout/LinedList"/>
    <dgm:cxn modelId="{C3BF68CA-F569-4701-9A0A-5F8844C5E50B}" srcId="{5E7A33DA-C828-452B-8DFC-37E7CA2A0519}" destId="{C3CBF5ED-74DD-4CE5-83BC-384294A7614C}" srcOrd="2" destOrd="0" parTransId="{E22D07A8-D05C-4CF7-9C5B-48DDAA90DD37}" sibTransId="{97755CAF-1A72-4CAA-A00B-206ABB51A328}"/>
    <dgm:cxn modelId="{ADC9A628-2673-4463-9BE4-4228F03CA7B4}" srcId="{5E7A33DA-C828-452B-8DFC-37E7CA2A0519}" destId="{C4451942-CA8A-4099-8C8F-779618A43548}" srcOrd="1" destOrd="0" parTransId="{AEFB30A6-3790-4D67-B8B5-29C91793C712}" sibTransId="{FE0974C9-E9AA-4DA3-BFCB-FF1809B36F70}"/>
    <dgm:cxn modelId="{A7BA6560-8D0D-4BC1-AF67-EAF0A498A1E3}" type="presOf" srcId="{B9C3E498-2488-4DAC-9DF5-955A4BD26E94}" destId="{9B855E8E-B274-48F2-BC38-E44DEA3283A9}" srcOrd="0" destOrd="0" presId="urn:microsoft.com/office/officeart/2008/layout/LinedList"/>
    <dgm:cxn modelId="{71F1DC9C-8416-4161-8D1C-E6F903AD73DE}" type="presOf" srcId="{5E7A33DA-C828-452B-8DFC-37E7CA2A0519}" destId="{35B326F7-2D37-4675-B540-ADD51FD70EC5}" srcOrd="0" destOrd="0" presId="urn:microsoft.com/office/officeart/2008/layout/LinedList"/>
    <dgm:cxn modelId="{126FA617-C52F-401C-BF04-70F6FAB1DE72}" srcId="{5E7A33DA-C828-452B-8DFC-37E7CA2A0519}" destId="{A9F4E2DA-35FE-4970-927C-1E63B5E3703C}" srcOrd="0" destOrd="0" parTransId="{72607D94-2C7F-4261-8AF5-9BFADBB73277}" sibTransId="{FEB6BD4B-173E-4122-A88E-27197DD7102F}"/>
    <dgm:cxn modelId="{84930DB9-6942-4181-B90F-FE7AAC086C07}" srcId="{5E7A33DA-C828-452B-8DFC-37E7CA2A0519}" destId="{B9C3E498-2488-4DAC-9DF5-955A4BD26E94}" srcOrd="4" destOrd="0" parTransId="{D9672EA0-8D1E-4CDB-9914-41272E9A8365}" sibTransId="{905256EF-283F-4F56-BEE6-658F0F0DBAB5}"/>
    <dgm:cxn modelId="{96C2CD0D-56CB-4655-9417-3EA1D1F2F346}" type="presOf" srcId="{81145970-0684-409B-84FE-E45DB9200970}" destId="{62A1A326-EF20-4C08-BE2D-2BA2FAC8BEDF}" srcOrd="0" destOrd="0" presId="urn:microsoft.com/office/officeart/2008/layout/LinedList"/>
    <dgm:cxn modelId="{E9394E1A-DC56-4B12-98DC-3F223D5FB528}" type="presOf" srcId="{C3CBF5ED-74DD-4CE5-83BC-384294A7614C}" destId="{7A328E5B-E481-4A78-8DC4-253E2CA8F41D}" srcOrd="0" destOrd="0" presId="urn:microsoft.com/office/officeart/2008/layout/LinedList"/>
    <dgm:cxn modelId="{6C034427-C678-4409-A900-0D0BB8A9AC09}" type="presOf" srcId="{A9F4E2DA-35FE-4970-927C-1E63B5E3703C}" destId="{31CD3528-DF67-4796-A106-D5C3A3674BAE}" srcOrd="0" destOrd="0" presId="urn:microsoft.com/office/officeart/2008/layout/LinedList"/>
    <dgm:cxn modelId="{C1DFB4C1-9E73-4364-9D5C-71F3E6B3C806}" type="presParOf" srcId="{35B326F7-2D37-4675-B540-ADD51FD70EC5}" destId="{62C3B17C-3824-4F26-B53E-7DC6869D2F88}" srcOrd="0" destOrd="0" presId="urn:microsoft.com/office/officeart/2008/layout/LinedList"/>
    <dgm:cxn modelId="{79A8F379-A3E3-435E-A180-2D068839E64A}" type="presParOf" srcId="{35B326F7-2D37-4675-B540-ADD51FD70EC5}" destId="{8E61FD77-2016-4426-9685-3537000AA8F3}" srcOrd="1" destOrd="0" presId="urn:microsoft.com/office/officeart/2008/layout/LinedList"/>
    <dgm:cxn modelId="{DE1E2AE7-6391-4E5A-9971-0A70B31025AC}" type="presParOf" srcId="{8E61FD77-2016-4426-9685-3537000AA8F3}" destId="{31CD3528-DF67-4796-A106-D5C3A3674BAE}" srcOrd="0" destOrd="0" presId="urn:microsoft.com/office/officeart/2008/layout/LinedList"/>
    <dgm:cxn modelId="{81628A35-0E94-4224-91B7-A6180FF43E65}" type="presParOf" srcId="{8E61FD77-2016-4426-9685-3537000AA8F3}" destId="{D2AFF181-B318-4C23-87CD-E777A81A08E3}" srcOrd="1" destOrd="0" presId="urn:microsoft.com/office/officeart/2008/layout/LinedList"/>
    <dgm:cxn modelId="{E0115436-DBD6-4EE1-9A96-5894D7134587}" type="presParOf" srcId="{35B326F7-2D37-4675-B540-ADD51FD70EC5}" destId="{14242834-3B8F-4DE2-B47E-617A0733A4C1}" srcOrd="2" destOrd="0" presId="urn:microsoft.com/office/officeart/2008/layout/LinedList"/>
    <dgm:cxn modelId="{D363DD5F-4E25-45DB-8A47-CA550D2CBE83}" type="presParOf" srcId="{35B326F7-2D37-4675-B540-ADD51FD70EC5}" destId="{C3553B3A-F5A0-485E-B2CA-124CD2A4D84C}" srcOrd="3" destOrd="0" presId="urn:microsoft.com/office/officeart/2008/layout/LinedList"/>
    <dgm:cxn modelId="{202919D7-B4B5-41EF-A619-17D32B9EBE47}" type="presParOf" srcId="{C3553B3A-F5A0-485E-B2CA-124CD2A4D84C}" destId="{7A70DFDF-F35D-4729-BD74-B7C552E6C42E}" srcOrd="0" destOrd="0" presId="urn:microsoft.com/office/officeart/2008/layout/LinedList"/>
    <dgm:cxn modelId="{BDF3F7F3-80A0-4461-A956-E1A7BED2B659}" type="presParOf" srcId="{C3553B3A-F5A0-485E-B2CA-124CD2A4D84C}" destId="{6352EA8C-BAE4-4CC3-882F-144FF7B8C984}" srcOrd="1" destOrd="0" presId="urn:microsoft.com/office/officeart/2008/layout/LinedList"/>
    <dgm:cxn modelId="{13B837A7-2C4C-477D-8B74-7AFACF1B378E}" type="presParOf" srcId="{35B326F7-2D37-4675-B540-ADD51FD70EC5}" destId="{B81C2FF7-E2D5-4346-A599-1715B368EFB3}" srcOrd="4" destOrd="0" presId="urn:microsoft.com/office/officeart/2008/layout/LinedList"/>
    <dgm:cxn modelId="{8E27ADDF-0B6F-4550-B639-387B9121EBBC}" type="presParOf" srcId="{35B326F7-2D37-4675-B540-ADD51FD70EC5}" destId="{A66C87E5-B89D-4DFC-999F-70469366A50F}" srcOrd="5" destOrd="0" presId="urn:microsoft.com/office/officeart/2008/layout/LinedList"/>
    <dgm:cxn modelId="{16D8798D-7F94-41DE-A274-5D6CB7502C25}" type="presParOf" srcId="{A66C87E5-B89D-4DFC-999F-70469366A50F}" destId="{7A328E5B-E481-4A78-8DC4-253E2CA8F41D}" srcOrd="0" destOrd="0" presId="urn:microsoft.com/office/officeart/2008/layout/LinedList"/>
    <dgm:cxn modelId="{51269B9D-C387-4752-88FE-178D8A6A31B8}" type="presParOf" srcId="{A66C87E5-B89D-4DFC-999F-70469366A50F}" destId="{8702F0E5-FA06-4654-A9AE-6DC0ECC8CE7B}" srcOrd="1" destOrd="0" presId="urn:microsoft.com/office/officeart/2008/layout/LinedList"/>
    <dgm:cxn modelId="{2C534D62-688E-4757-B841-E666BC177F0B}" type="presParOf" srcId="{35B326F7-2D37-4675-B540-ADD51FD70EC5}" destId="{08B94E91-BE7C-4D92-93EB-879625FA84B6}" srcOrd="6" destOrd="0" presId="urn:microsoft.com/office/officeart/2008/layout/LinedList"/>
    <dgm:cxn modelId="{3D09B03A-CD60-4A90-91B5-FD7984EA5573}" type="presParOf" srcId="{35B326F7-2D37-4675-B540-ADD51FD70EC5}" destId="{1A4F78DF-EF3B-4C46-BC85-4337843F9E11}" srcOrd="7" destOrd="0" presId="urn:microsoft.com/office/officeart/2008/layout/LinedList"/>
    <dgm:cxn modelId="{2DF24DBA-A09F-47DE-B1E7-261B44375DAB}" type="presParOf" srcId="{1A4F78DF-EF3B-4C46-BC85-4337843F9E11}" destId="{62A1A326-EF20-4C08-BE2D-2BA2FAC8BEDF}" srcOrd="0" destOrd="0" presId="urn:microsoft.com/office/officeart/2008/layout/LinedList"/>
    <dgm:cxn modelId="{F3B64788-FB7F-44AC-8A6D-2E8D4314E11D}" type="presParOf" srcId="{1A4F78DF-EF3B-4C46-BC85-4337843F9E11}" destId="{70C16938-D6FE-469B-BCA2-EC750BAFC52C}" srcOrd="1" destOrd="0" presId="urn:microsoft.com/office/officeart/2008/layout/LinedList"/>
    <dgm:cxn modelId="{169FF102-E377-46C8-AFDD-2C08CFE65F5A}" type="presParOf" srcId="{35B326F7-2D37-4675-B540-ADD51FD70EC5}" destId="{7DDF4E7A-3CF9-4428-B374-4C43C23C8770}" srcOrd="8" destOrd="0" presId="urn:microsoft.com/office/officeart/2008/layout/LinedList"/>
    <dgm:cxn modelId="{E132F463-F2F2-466C-90F3-C8B01E6DAC44}" type="presParOf" srcId="{35B326F7-2D37-4675-B540-ADD51FD70EC5}" destId="{B0BF1357-6BDD-4B65-B015-18985D169569}" srcOrd="9" destOrd="0" presId="urn:microsoft.com/office/officeart/2008/layout/LinedList"/>
    <dgm:cxn modelId="{1087D266-1D12-4FE0-8071-4FBE0EEF3D9E}" type="presParOf" srcId="{B0BF1357-6BDD-4B65-B015-18985D169569}" destId="{9B855E8E-B274-48F2-BC38-E44DEA3283A9}" srcOrd="0" destOrd="0" presId="urn:microsoft.com/office/officeart/2008/layout/LinedList"/>
    <dgm:cxn modelId="{D2E46437-6373-4870-9244-1F32D41FEA0D}" type="presParOf" srcId="{B0BF1357-6BDD-4B65-B015-18985D169569}" destId="{52F4A71F-68C7-48D9-9066-D78EAB0E8DC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3B17C-3824-4F26-B53E-7DC6869D2F88}">
      <dsp:nvSpPr>
        <dsp:cNvPr id="0" name=""/>
        <dsp:cNvSpPr/>
      </dsp:nvSpPr>
      <dsp:spPr>
        <a:xfrm>
          <a:off x="0" y="1045"/>
          <a:ext cx="12725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CD3528-DF67-4796-A106-D5C3A3674BAE}">
      <dsp:nvSpPr>
        <dsp:cNvPr id="0" name=""/>
        <dsp:cNvSpPr/>
      </dsp:nvSpPr>
      <dsp:spPr>
        <a:xfrm>
          <a:off x="0" y="1045"/>
          <a:ext cx="12725400" cy="1711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dirty="0">
              <a:latin typeface="Times New Roman" panose="02020603050405020304" pitchFamily="18" charset="0"/>
              <a:cs typeface="Times New Roman" panose="02020603050405020304" pitchFamily="18" charset="0"/>
            </a:rPr>
            <a:t>1. </a:t>
          </a:r>
          <a:r>
            <a:rPr lang="en-US" sz="4500" kern="1200" dirty="0" err="1">
              <a:latin typeface="Times New Roman" panose="02020603050405020304" pitchFamily="18" charset="0"/>
              <a:cs typeface="Times New Roman" panose="02020603050405020304" pitchFamily="18" charset="0"/>
            </a:rPr>
            <a:t>Diện</a:t>
          </a:r>
          <a:r>
            <a:rPr lang="en-US" sz="4500" kern="1200" dirty="0">
              <a:latin typeface="Times New Roman" panose="02020603050405020304" pitchFamily="18" charset="0"/>
              <a:cs typeface="Times New Roman" panose="02020603050405020304" pitchFamily="18" charset="0"/>
            </a:rPr>
            <a:t> </a:t>
          </a:r>
          <a:r>
            <a:rPr lang="en-US" sz="4500" kern="1200" dirty="0" err="1">
              <a:latin typeface="Times New Roman" panose="02020603050405020304" pitchFamily="18" charset="0"/>
              <a:cs typeface="Times New Roman" panose="02020603050405020304" pitchFamily="18" charset="0"/>
            </a:rPr>
            <a:t>bao</a:t>
          </a:r>
          <a:r>
            <a:rPr lang="en-US" sz="4500" kern="1200" dirty="0">
              <a:latin typeface="Times New Roman" panose="02020603050405020304" pitchFamily="18" charset="0"/>
              <a:cs typeface="Times New Roman" panose="02020603050405020304" pitchFamily="18" charset="0"/>
            </a:rPr>
            <a:t> </a:t>
          </a:r>
          <a:r>
            <a:rPr lang="en-US" sz="4500" kern="1200" dirty="0" err="1">
              <a:latin typeface="Times New Roman" panose="02020603050405020304" pitchFamily="18" charset="0"/>
              <a:cs typeface="Times New Roman" panose="02020603050405020304" pitchFamily="18" charset="0"/>
            </a:rPr>
            <a:t>phủ</a:t>
          </a:r>
          <a:r>
            <a:rPr lang="en-US" sz="4500" kern="1200" dirty="0">
              <a:latin typeface="Times New Roman" panose="02020603050405020304" pitchFamily="18" charset="0"/>
              <a:cs typeface="Times New Roman" panose="02020603050405020304" pitchFamily="18" charset="0"/>
            </a:rPr>
            <a:t> BHXH </a:t>
          </a:r>
          <a:r>
            <a:rPr lang="en-US" sz="4500" kern="1200" dirty="0" err="1">
              <a:latin typeface="Times New Roman" panose="02020603050405020304" pitchFamily="18" charset="0"/>
              <a:cs typeface="Times New Roman" panose="02020603050405020304" pitchFamily="18" charset="0"/>
            </a:rPr>
            <a:t>trên</a:t>
          </a:r>
          <a:r>
            <a:rPr lang="en-US" sz="4500" kern="1200" dirty="0">
              <a:latin typeface="Times New Roman" panose="02020603050405020304" pitchFamily="18" charset="0"/>
              <a:cs typeface="Times New Roman" panose="02020603050405020304" pitchFamily="18" charset="0"/>
            </a:rPr>
            <a:t> </a:t>
          </a:r>
          <a:r>
            <a:rPr lang="en-US" sz="4500" kern="1200" dirty="0" err="1">
              <a:latin typeface="Times New Roman" panose="02020603050405020304" pitchFamily="18" charset="0"/>
              <a:cs typeface="Times New Roman" panose="02020603050405020304" pitchFamily="18" charset="0"/>
            </a:rPr>
            <a:t>thực</a:t>
          </a:r>
          <a:r>
            <a:rPr lang="en-US" sz="4500" kern="1200" dirty="0">
              <a:latin typeface="Times New Roman" panose="02020603050405020304" pitchFamily="18" charset="0"/>
              <a:cs typeface="Times New Roman" panose="02020603050405020304" pitchFamily="18" charset="0"/>
            </a:rPr>
            <a:t> </a:t>
          </a:r>
          <a:r>
            <a:rPr lang="en-US" sz="4500" kern="1200" dirty="0" err="1">
              <a:latin typeface="Times New Roman" panose="02020603050405020304" pitchFamily="18" charset="0"/>
              <a:cs typeface="Times New Roman" panose="02020603050405020304" pitchFamily="18" charset="0"/>
            </a:rPr>
            <a:t>tế</a:t>
          </a:r>
          <a:r>
            <a:rPr lang="en-US" sz="4500" kern="1200" dirty="0">
              <a:latin typeface="Times New Roman" panose="02020603050405020304" pitchFamily="18" charset="0"/>
              <a:cs typeface="Times New Roman" panose="02020603050405020304" pitchFamily="18" charset="0"/>
            </a:rPr>
            <a:t> </a:t>
          </a:r>
          <a:r>
            <a:rPr lang="en-US" sz="4500" kern="1200" dirty="0" err="1">
              <a:latin typeface="Times New Roman" panose="02020603050405020304" pitchFamily="18" charset="0"/>
              <a:cs typeface="Times New Roman" panose="02020603050405020304" pitchFamily="18" charset="0"/>
            </a:rPr>
            <a:t>còn</a:t>
          </a:r>
          <a:r>
            <a:rPr lang="en-US" sz="4500" kern="1200" dirty="0">
              <a:latin typeface="Times New Roman" panose="02020603050405020304" pitchFamily="18" charset="0"/>
              <a:cs typeface="Times New Roman" panose="02020603050405020304" pitchFamily="18" charset="0"/>
            </a:rPr>
            <a:t> </a:t>
          </a:r>
          <a:r>
            <a:rPr lang="en-US" sz="4500" kern="1200" dirty="0" err="1">
              <a:latin typeface="Times New Roman" panose="02020603050405020304" pitchFamily="18" charset="0"/>
              <a:cs typeface="Times New Roman" panose="02020603050405020304" pitchFamily="18" charset="0"/>
            </a:rPr>
            <a:t>thấp</a:t>
          </a:r>
          <a:r>
            <a:rPr lang="en-US" sz="4500" kern="1200" dirty="0">
              <a:latin typeface="Times New Roman" panose="02020603050405020304" pitchFamily="18" charset="0"/>
              <a:cs typeface="Times New Roman" panose="02020603050405020304" pitchFamily="18" charset="0"/>
            </a:rPr>
            <a:t> so </a:t>
          </a:r>
          <a:r>
            <a:rPr lang="en-US" sz="4500" kern="1200" dirty="0" err="1">
              <a:latin typeface="Times New Roman" panose="02020603050405020304" pitchFamily="18" charset="0"/>
              <a:cs typeface="Times New Roman" panose="02020603050405020304" pitchFamily="18" charset="0"/>
            </a:rPr>
            <a:t>với</a:t>
          </a:r>
          <a:r>
            <a:rPr lang="en-US" sz="4500" kern="1200" dirty="0">
              <a:latin typeface="Times New Roman" panose="02020603050405020304" pitchFamily="18" charset="0"/>
              <a:cs typeface="Times New Roman" panose="02020603050405020304" pitchFamily="18" charset="0"/>
            </a:rPr>
            <a:t> </a:t>
          </a:r>
          <a:r>
            <a:rPr lang="en-US" sz="4500" kern="1200" dirty="0" err="1">
              <a:latin typeface="Times New Roman" panose="02020603050405020304" pitchFamily="18" charset="0"/>
              <a:cs typeface="Times New Roman" panose="02020603050405020304" pitchFamily="18" charset="0"/>
            </a:rPr>
            <a:t>tiềm</a:t>
          </a:r>
          <a:r>
            <a:rPr lang="en-US" sz="4500" kern="1200" dirty="0">
              <a:latin typeface="Times New Roman" panose="02020603050405020304" pitchFamily="18" charset="0"/>
              <a:cs typeface="Times New Roman" panose="02020603050405020304" pitchFamily="18" charset="0"/>
            </a:rPr>
            <a:t> </a:t>
          </a:r>
          <a:r>
            <a:rPr lang="en-US" sz="4500" kern="1200" dirty="0" err="1" smtClean="0">
              <a:latin typeface="Times New Roman" panose="02020603050405020304" pitchFamily="18" charset="0"/>
              <a:cs typeface="Times New Roman" panose="02020603050405020304" pitchFamily="18" charset="0"/>
            </a:rPr>
            <a:t>năng</a:t>
          </a:r>
          <a:r>
            <a:rPr lang="en-US" sz="4500" kern="1200" dirty="0" smtClean="0">
              <a:latin typeface="Times New Roman" panose="02020603050405020304" pitchFamily="18" charset="0"/>
              <a:cs typeface="Times New Roman" panose="02020603050405020304" pitchFamily="18" charset="0"/>
            </a:rPr>
            <a:t> (</a:t>
          </a:r>
          <a:r>
            <a:rPr lang="en-US" sz="4500" kern="1200" dirty="0" err="1" smtClean="0">
              <a:latin typeface="Times New Roman" panose="02020603050405020304" pitchFamily="18" charset="0"/>
              <a:cs typeface="Times New Roman" panose="02020603050405020304" pitchFamily="18" charset="0"/>
            </a:rPr>
            <a:t>Năm</a:t>
          </a:r>
          <a:r>
            <a:rPr lang="en-US" sz="4500" kern="1200" dirty="0" smtClean="0">
              <a:latin typeface="Times New Roman" panose="02020603050405020304" pitchFamily="18" charset="0"/>
              <a:cs typeface="Times New Roman" panose="02020603050405020304" pitchFamily="18" charset="0"/>
            </a:rPr>
            <a:t> 2017 </a:t>
          </a:r>
          <a:r>
            <a:rPr lang="en-US" sz="4500" kern="1200" dirty="0" err="1" smtClean="0">
              <a:latin typeface="Times New Roman" panose="02020603050405020304" pitchFamily="18" charset="0"/>
              <a:cs typeface="Times New Roman" panose="02020603050405020304" pitchFamily="18" charset="0"/>
            </a:rPr>
            <a:t>là</a:t>
          </a:r>
          <a:r>
            <a:rPr lang="en-US" sz="4500" kern="1200" dirty="0" smtClean="0">
              <a:latin typeface="Times New Roman" panose="02020603050405020304" pitchFamily="18" charset="0"/>
              <a:cs typeface="Times New Roman" panose="02020603050405020304" pitchFamily="18" charset="0"/>
            </a:rPr>
            <a:t> 24%, </a:t>
          </a:r>
          <a:r>
            <a:rPr lang="en-US" sz="4500" kern="1200" dirty="0" err="1" smtClean="0">
              <a:latin typeface="Times New Roman" panose="02020603050405020304" pitchFamily="18" charset="0"/>
              <a:cs typeface="Times New Roman" panose="02020603050405020304" pitchFamily="18" charset="0"/>
            </a:rPr>
            <a:t>Năm</a:t>
          </a:r>
          <a:r>
            <a:rPr lang="en-US" sz="4500" kern="1200" dirty="0" smtClean="0">
              <a:latin typeface="Times New Roman" panose="02020603050405020304" pitchFamily="18" charset="0"/>
              <a:cs typeface="Times New Roman" panose="02020603050405020304" pitchFamily="18" charset="0"/>
            </a:rPr>
            <a:t> 2023 </a:t>
          </a:r>
          <a:r>
            <a:rPr lang="en-US" sz="4500" kern="1200" dirty="0" err="1" smtClean="0">
              <a:latin typeface="Times New Roman" panose="02020603050405020304" pitchFamily="18" charset="0"/>
              <a:cs typeface="Times New Roman" panose="02020603050405020304" pitchFamily="18" charset="0"/>
            </a:rPr>
            <a:t>là</a:t>
          </a:r>
          <a:r>
            <a:rPr lang="en-US" sz="4500" kern="1200" dirty="0" smtClean="0">
              <a:latin typeface="Times New Roman" panose="02020603050405020304" pitchFamily="18" charset="0"/>
              <a:cs typeface="Times New Roman" panose="02020603050405020304" pitchFamily="18" charset="0"/>
            </a:rPr>
            <a:t> 38%).</a:t>
          </a:r>
          <a:endParaRPr lang="en-US" sz="4500" kern="1200" dirty="0">
            <a:latin typeface="Times New Roman" panose="02020603050405020304" pitchFamily="18" charset="0"/>
            <a:cs typeface="Times New Roman" panose="02020603050405020304" pitchFamily="18" charset="0"/>
          </a:endParaRPr>
        </a:p>
      </dsp:txBody>
      <dsp:txXfrm>
        <a:off x="0" y="1045"/>
        <a:ext cx="12725400" cy="1711973"/>
      </dsp:txXfrm>
    </dsp:sp>
    <dsp:sp modelId="{14242834-3B8F-4DE2-B47E-617A0733A4C1}">
      <dsp:nvSpPr>
        <dsp:cNvPr id="0" name=""/>
        <dsp:cNvSpPr/>
      </dsp:nvSpPr>
      <dsp:spPr>
        <a:xfrm>
          <a:off x="0" y="1713018"/>
          <a:ext cx="12725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0DFDF-F35D-4729-BD74-B7C552E6C42E}">
      <dsp:nvSpPr>
        <dsp:cNvPr id="0" name=""/>
        <dsp:cNvSpPr/>
      </dsp:nvSpPr>
      <dsp:spPr>
        <a:xfrm>
          <a:off x="0" y="1713018"/>
          <a:ext cx="12725400" cy="1711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a:latin typeface="Times New Roman" panose="02020603050405020304" pitchFamily="18" charset="0"/>
              <a:cs typeface="Times New Roman" panose="02020603050405020304" pitchFamily="18" charset="0"/>
            </a:rPr>
            <a:t>2. Hệ thống BHXH cơ bản chưa hình thành đa tầng</a:t>
          </a:r>
        </a:p>
      </dsp:txBody>
      <dsp:txXfrm>
        <a:off x="0" y="1713018"/>
        <a:ext cx="12725400" cy="1711973"/>
      </dsp:txXfrm>
    </dsp:sp>
    <dsp:sp modelId="{B81C2FF7-E2D5-4346-A599-1715B368EFB3}">
      <dsp:nvSpPr>
        <dsp:cNvPr id="0" name=""/>
        <dsp:cNvSpPr/>
      </dsp:nvSpPr>
      <dsp:spPr>
        <a:xfrm>
          <a:off x="0" y="3424992"/>
          <a:ext cx="12725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328E5B-E481-4A78-8DC4-253E2CA8F41D}">
      <dsp:nvSpPr>
        <dsp:cNvPr id="0" name=""/>
        <dsp:cNvSpPr/>
      </dsp:nvSpPr>
      <dsp:spPr>
        <a:xfrm>
          <a:off x="0" y="3424992"/>
          <a:ext cx="12725400" cy="1711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a:latin typeface="Times New Roman" panose="02020603050405020304" pitchFamily="18" charset="0"/>
              <a:cs typeface="Times New Roman" panose="02020603050405020304" pitchFamily="18" charset="0"/>
            </a:rPr>
            <a:t>3. Tính tuân thủ pháp luật về BHXH còn chưa cao</a:t>
          </a:r>
        </a:p>
      </dsp:txBody>
      <dsp:txXfrm>
        <a:off x="0" y="3424992"/>
        <a:ext cx="12725400" cy="1711973"/>
      </dsp:txXfrm>
    </dsp:sp>
    <dsp:sp modelId="{08B94E91-BE7C-4D92-93EB-879625FA84B6}">
      <dsp:nvSpPr>
        <dsp:cNvPr id="0" name=""/>
        <dsp:cNvSpPr/>
      </dsp:nvSpPr>
      <dsp:spPr>
        <a:xfrm>
          <a:off x="0" y="5136966"/>
          <a:ext cx="12725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1A326-EF20-4C08-BE2D-2BA2FAC8BEDF}">
      <dsp:nvSpPr>
        <dsp:cNvPr id="0" name=""/>
        <dsp:cNvSpPr/>
      </dsp:nvSpPr>
      <dsp:spPr>
        <a:xfrm>
          <a:off x="0" y="5136966"/>
          <a:ext cx="12725400" cy="1711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a:latin typeface="Times New Roman" panose="02020603050405020304" pitchFamily="18" charset="0"/>
              <a:cs typeface="Times New Roman" panose="02020603050405020304" pitchFamily="18" charset="0"/>
            </a:rPr>
            <a:t>4. Chính sách BHXH tự nguyện chưa thật sự hấp dẫn</a:t>
          </a:r>
        </a:p>
      </dsp:txBody>
      <dsp:txXfrm>
        <a:off x="0" y="5136966"/>
        <a:ext cx="12725400" cy="1711973"/>
      </dsp:txXfrm>
    </dsp:sp>
    <dsp:sp modelId="{7DDF4E7A-3CF9-4428-B374-4C43C23C8770}">
      <dsp:nvSpPr>
        <dsp:cNvPr id="0" name=""/>
        <dsp:cNvSpPr/>
      </dsp:nvSpPr>
      <dsp:spPr>
        <a:xfrm>
          <a:off x="0" y="6848940"/>
          <a:ext cx="12725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855E8E-B274-48F2-BC38-E44DEA3283A9}">
      <dsp:nvSpPr>
        <dsp:cNvPr id="0" name=""/>
        <dsp:cNvSpPr/>
      </dsp:nvSpPr>
      <dsp:spPr>
        <a:xfrm>
          <a:off x="0" y="6848940"/>
          <a:ext cx="12725400" cy="1711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a:latin typeface="Times New Roman" panose="02020603050405020304" pitchFamily="18" charset="0"/>
              <a:cs typeface="Times New Roman" panose="02020603050405020304" pitchFamily="18" charset="0"/>
            </a:rPr>
            <a:t>5. </a:t>
          </a:r>
          <a:r>
            <a:rPr lang="en-US" sz="4300" kern="1200">
              <a:latin typeface="Times New Roman" panose="02020603050405020304" pitchFamily="18" charset="0"/>
              <a:cs typeface="Times New Roman" panose="02020603050405020304" pitchFamily="18" charset="0"/>
            </a:rPr>
            <a:t>Chưa thích ứng hiệu quả với quá trình già hóa dân số</a:t>
          </a:r>
        </a:p>
      </dsp:txBody>
      <dsp:txXfrm>
        <a:off x="0" y="6848940"/>
        <a:ext cx="12725400" cy="171197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sv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BEAAC"/>
        </a:solidFill>
        <a:effectLst/>
      </p:bgPr>
    </p:bg>
    <p:spTree>
      <p:nvGrpSpPr>
        <p:cNvPr id="1" name=""/>
        <p:cNvGrpSpPr/>
        <p:nvPr/>
      </p:nvGrpSpPr>
      <p:grpSpPr>
        <a:xfrm>
          <a:off x="0" y="0"/>
          <a:ext cx="0" cy="0"/>
          <a:chOff x="0" y="0"/>
          <a:chExt cx="0" cy="0"/>
        </a:xfrm>
      </p:grpSpPr>
      <p:sp>
        <p:nvSpPr>
          <p:cNvPr id="2" name="TextBox 2"/>
          <p:cNvSpPr txBox="1"/>
          <p:nvPr/>
        </p:nvSpPr>
        <p:spPr>
          <a:xfrm>
            <a:off x="0" y="1705621"/>
            <a:ext cx="11802681" cy="6617196"/>
          </a:xfrm>
          <a:prstGeom prst="rect">
            <a:avLst/>
          </a:prstGeom>
        </p:spPr>
        <p:txBody>
          <a:bodyPr wrap="square" lIns="0" tIns="0" rIns="0" bIns="0" rtlCol="0" anchor="t">
            <a:spAutoFit/>
          </a:bodyPr>
          <a:lstStyle/>
          <a:p>
            <a:pPr algn="ctr">
              <a:lnSpc>
                <a:spcPts val="6074"/>
              </a:lnSpc>
            </a:pPr>
            <a:r>
              <a:rPr lang="en-US" sz="4400" b="1" dirty="0">
                <a:solidFill>
                  <a:srgbClr val="0D3330"/>
                </a:solidFill>
                <a:latin typeface="Times New Roman" panose="02020603050405020304" pitchFamily="18" charset="0"/>
                <a:ea typeface="Muli Bold"/>
                <a:cs typeface="Times New Roman" panose="02020603050405020304" pitchFamily="18" charset="0"/>
                <a:sym typeface="Muli Bold"/>
              </a:rPr>
              <a:t>GIỚI THIỆU </a:t>
            </a:r>
          </a:p>
          <a:p>
            <a:pPr algn="ctr">
              <a:lnSpc>
                <a:spcPts val="9084"/>
              </a:lnSpc>
            </a:pPr>
            <a:r>
              <a:rPr lang="en-US" sz="4400" b="1" dirty="0">
                <a:solidFill>
                  <a:srgbClr val="0D3330"/>
                </a:solidFill>
                <a:latin typeface="Times New Roman" panose="02020603050405020304" pitchFamily="18" charset="0"/>
                <a:ea typeface="Cooper BT Bold"/>
                <a:cs typeface="Times New Roman" panose="02020603050405020304" pitchFamily="18" charset="0"/>
                <a:sym typeface="Cooper BT Bold"/>
              </a:rPr>
              <a:t>VỀ NHỮNG NỘI DUNG CƠ BẢN, ĐIỂM MỚI QUAN TRỌNG LIÊN QUAN ĐẾN NGƯỜI LAO ĐỘNG VÀ TỔ CHỨC CÔNG ĐOÀN TẠI LUẬT BẢO HIỂM XÃ HỘI SỐ 41/2024/QH15</a:t>
            </a:r>
          </a:p>
          <a:p>
            <a:pPr algn="l">
              <a:lnSpc>
                <a:spcPts val="9084"/>
              </a:lnSpc>
            </a:pPr>
            <a:endParaRPr lang="en-US" sz="7570" dirty="0">
              <a:solidFill>
                <a:srgbClr val="0D3330"/>
              </a:solidFill>
              <a:latin typeface="Times New Roman" panose="02020603050405020304" pitchFamily="18" charset="0"/>
              <a:ea typeface="Cooper BT Bold"/>
              <a:cs typeface="Times New Roman" panose="02020603050405020304" pitchFamily="18" charset="0"/>
              <a:sym typeface="Cooper BT Bold"/>
            </a:endParaRPr>
          </a:p>
        </p:txBody>
      </p:sp>
      <p:sp>
        <p:nvSpPr>
          <p:cNvPr id="3" name="Freeform 3"/>
          <p:cNvSpPr/>
          <p:nvPr/>
        </p:nvSpPr>
        <p:spPr>
          <a:xfrm>
            <a:off x="11802681" y="199212"/>
            <a:ext cx="10913239" cy="10814027"/>
          </a:xfrm>
          <a:custGeom>
            <a:avLst/>
            <a:gdLst/>
            <a:ahLst/>
            <a:cxnLst/>
            <a:rect l="l" t="t" r="r" b="b"/>
            <a:pathLst>
              <a:path w="10913239" h="10814027">
                <a:moveTo>
                  <a:pt x="0" y="0"/>
                </a:moveTo>
                <a:lnTo>
                  <a:pt x="10913238" y="0"/>
                </a:lnTo>
                <a:lnTo>
                  <a:pt x="10913238" y="10814027"/>
                </a:lnTo>
                <a:lnTo>
                  <a:pt x="0" y="108140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TextBox 4"/>
          <p:cNvSpPr txBox="1"/>
          <p:nvPr/>
        </p:nvSpPr>
        <p:spPr>
          <a:xfrm>
            <a:off x="2335564" y="7562718"/>
            <a:ext cx="9246836" cy="2410916"/>
          </a:xfrm>
          <a:prstGeom prst="rect">
            <a:avLst/>
          </a:prstGeom>
        </p:spPr>
        <p:txBody>
          <a:bodyPr wrap="square" lIns="0" tIns="0" rIns="0" bIns="0" rtlCol="0" anchor="t">
            <a:spAutoFit/>
          </a:bodyPr>
          <a:lstStyle/>
          <a:p>
            <a:pPr algn="ctr">
              <a:lnSpc>
                <a:spcPts val="4654"/>
              </a:lnSpc>
            </a:pPr>
            <a:r>
              <a:rPr lang="en-US" sz="3002" dirty="0">
                <a:solidFill>
                  <a:srgbClr val="0D3330"/>
                </a:solidFill>
                <a:latin typeface="Times New Roman" panose="02020603050405020304" pitchFamily="18" charset="0"/>
                <a:ea typeface="Muli Bold"/>
                <a:cs typeface="Times New Roman" panose="02020603050405020304" pitchFamily="18" charset="0"/>
                <a:sym typeface="Muli Bold"/>
              </a:rPr>
              <a:t>NGƯỜI TRÌNH BÀY: </a:t>
            </a:r>
            <a:r>
              <a:rPr lang="en-US" sz="3002" dirty="0" err="1">
                <a:solidFill>
                  <a:srgbClr val="0D3330"/>
                </a:solidFill>
                <a:latin typeface="Times New Roman" panose="02020603050405020304" pitchFamily="18" charset="0"/>
                <a:ea typeface="Muli Bold"/>
                <a:cs typeface="Times New Roman" panose="02020603050405020304" pitchFamily="18" charset="0"/>
                <a:sym typeface="Muli Bold"/>
              </a:rPr>
              <a:t>Phạm</a:t>
            </a:r>
            <a:r>
              <a:rPr lang="en-US" sz="3002"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002" dirty="0" err="1">
                <a:solidFill>
                  <a:srgbClr val="0D3330"/>
                </a:solidFill>
                <a:latin typeface="Times New Roman" panose="02020603050405020304" pitchFamily="18" charset="0"/>
                <a:ea typeface="Muli Bold"/>
                <a:cs typeface="Times New Roman" panose="02020603050405020304" pitchFamily="18" charset="0"/>
                <a:sym typeface="Muli Bold"/>
              </a:rPr>
              <a:t>Trường</a:t>
            </a:r>
            <a:r>
              <a:rPr lang="en-US" sz="3002"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002" dirty="0" err="1">
                <a:solidFill>
                  <a:srgbClr val="0D3330"/>
                </a:solidFill>
                <a:latin typeface="Times New Roman" panose="02020603050405020304" pitchFamily="18" charset="0"/>
                <a:ea typeface="Muli Bold"/>
                <a:cs typeface="Times New Roman" panose="02020603050405020304" pitchFamily="18" charset="0"/>
                <a:sym typeface="Muli Bold"/>
              </a:rPr>
              <a:t>Giang</a:t>
            </a:r>
            <a:endParaRPr lang="en-US" sz="3002" dirty="0">
              <a:solidFill>
                <a:srgbClr val="0D3330"/>
              </a:solidFill>
              <a:latin typeface="Times New Roman" panose="02020603050405020304" pitchFamily="18" charset="0"/>
              <a:ea typeface="Muli Bold"/>
              <a:cs typeface="Times New Roman" panose="02020603050405020304" pitchFamily="18" charset="0"/>
              <a:sym typeface="Muli Bold"/>
            </a:endParaRPr>
          </a:p>
          <a:p>
            <a:pPr algn="ctr">
              <a:lnSpc>
                <a:spcPts val="4654"/>
              </a:lnSpc>
            </a:pPr>
            <a:r>
              <a:rPr lang="en-US" sz="3002" dirty="0" err="1">
                <a:solidFill>
                  <a:srgbClr val="0D3330"/>
                </a:solidFill>
                <a:latin typeface="Times New Roman" panose="02020603050405020304" pitchFamily="18" charset="0"/>
                <a:ea typeface="Muli Bold"/>
                <a:cs typeface="Times New Roman" panose="02020603050405020304" pitchFamily="18" charset="0"/>
                <a:sym typeface="Muli Bold"/>
              </a:rPr>
              <a:t>Vụ</a:t>
            </a:r>
            <a:r>
              <a:rPr lang="en-US" sz="3002"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002" dirty="0" err="1">
                <a:solidFill>
                  <a:srgbClr val="0D3330"/>
                </a:solidFill>
                <a:latin typeface="Times New Roman" panose="02020603050405020304" pitchFamily="18" charset="0"/>
                <a:ea typeface="Muli Bold"/>
                <a:cs typeface="Times New Roman" panose="02020603050405020304" pitchFamily="18" charset="0"/>
                <a:sym typeface="Muli Bold"/>
              </a:rPr>
              <a:t>trưởng</a:t>
            </a:r>
            <a:r>
              <a:rPr lang="en-US" sz="3002"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002" dirty="0" err="1">
                <a:solidFill>
                  <a:srgbClr val="0D3330"/>
                </a:solidFill>
                <a:latin typeface="Times New Roman" panose="02020603050405020304" pitchFamily="18" charset="0"/>
                <a:ea typeface="Muli Bold"/>
                <a:cs typeface="Times New Roman" panose="02020603050405020304" pitchFamily="18" charset="0"/>
                <a:sym typeface="Muli Bold"/>
              </a:rPr>
              <a:t>Vụ</a:t>
            </a:r>
            <a:r>
              <a:rPr lang="en-US" sz="3002" dirty="0">
                <a:solidFill>
                  <a:srgbClr val="0D3330"/>
                </a:solidFill>
                <a:latin typeface="Times New Roman" panose="02020603050405020304" pitchFamily="18" charset="0"/>
                <a:ea typeface="Muli Bold"/>
                <a:cs typeface="Times New Roman" panose="02020603050405020304" pitchFamily="18" charset="0"/>
                <a:sym typeface="Muli Bold"/>
              </a:rPr>
              <a:t> BHXH, </a:t>
            </a:r>
            <a:r>
              <a:rPr lang="en-US" sz="3002" dirty="0" err="1">
                <a:solidFill>
                  <a:srgbClr val="0D3330"/>
                </a:solidFill>
                <a:latin typeface="Times New Roman" panose="02020603050405020304" pitchFamily="18" charset="0"/>
                <a:ea typeface="Muli Bold"/>
                <a:cs typeface="Times New Roman" panose="02020603050405020304" pitchFamily="18" charset="0"/>
                <a:sym typeface="Muli Bold"/>
              </a:rPr>
              <a:t>Thành</a:t>
            </a:r>
            <a:r>
              <a:rPr lang="en-US" sz="3002"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002" dirty="0" err="1">
                <a:solidFill>
                  <a:srgbClr val="0D3330"/>
                </a:solidFill>
                <a:latin typeface="Times New Roman" panose="02020603050405020304" pitchFamily="18" charset="0"/>
                <a:ea typeface="Muli Bold"/>
                <a:cs typeface="Times New Roman" panose="02020603050405020304" pitchFamily="18" charset="0"/>
                <a:sym typeface="Muli Bold"/>
              </a:rPr>
              <a:t>viên</a:t>
            </a:r>
            <a:r>
              <a:rPr lang="en-US" sz="3002" dirty="0">
                <a:solidFill>
                  <a:srgbClr val="0D3330"/>
                </a:solidFill>
                <a:latin typeface="Times New Roman" panose="02020603050405020304" pitchFamily="18" charset="0"/>
                <a:ea typeface="Muli Bold"/>
                <a:cs typeface="Times New Roman" panose="02020603050405020304" pitchFamily="18" charset="0"/>
                <a:sym typeface="Muli Bold"/>
              </a:rPr>
              <a:t> Ban </a:t>
            </a:r>
            <a:r>
              <a:rPr lang="en-US" sz="3002" dirty="0" err="1">
                <a:solidFill>
                  <a:srgbClr val="0D3330"/>
                </a:solidFill>
                <a:latin typeface="Times New Roman" panose="02020603050405020304" pitchFamily="18" charset="0"/>
                <a:ea typeface="Muli Bold"/>
                <a:cs typeface="Times New Roman" panose="02020603050405020304" pitchFamily="18" charset="0"/>
                <a:sym typeface="Muli Bold"/>
              </a:rPr>
              <a:t>soạn</a:t>
            </a:r>
            <a:r>
              <a:rPr lang="en-US" sz="3002"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002" dirty="0" err="1">
                <a:solidFill>
                  <a:srgbClr val="0D3330"/>
                </a:solidFill>
                <a:latin typeface="Times New Roman" panose="02020603050405020304" pitchFamily="18" charset="0"/>
                <a:ea typeface="Muli Bold"/>
                <a:cs typeface="Times New Roman" panose="02020603050405020304" pitchFamily="18" charset="0"/>
                <a:sym typeface="Muli Bold"/>
              </a:rPr>
              <a:t>thảo</a:t>
            </a:r>
            <a:r>
              <a:rPr lang="en-US" sz="3002" dirty="0">
                <a:solidFill>
                  <a:srgbClr val="0D3330"/>
                </a:solidFill>
                <a:latin typeface="Times New Roman" panose="02020603050405020304" pitchFamily="18" charset="0"/>
                <a:ea typeface="Muli Bold"/>
                <a:cs typeface="Times New Roman" panose="02020603050405020304" pitchFamily="18" charset="0"/>
                <a:sym typeface="Muli Bold"/>
              </a:rPr>
              <a:t>, </a:t>
            </a:r>
          </a:p>
          <a:p>
            <a:pPr algn="ctr">
              <a:lnSpc>
                <a:spcPts val="4654"/>
              </a:lnSpc>
            </a:pPr>
            <a:r>
              <a:rPr lang="en-US" sz="3002" dirty="0" err="1">
                <a:solidFill>
                  <a:srgbClr val="0D3330"/>
                </a:solidFill>
                <a:latin typeface="Times New Roman" panose="02020603050405020304" pitchFamily="18" charset="0"/>
                <a:ea typeface="Muli Bold"/>
                <a:cs typeface="Times New Roman" panose="02020603050405020304" pitchFamily="18" charset="0"/>
                <a:sym typeface="Muli Bold"/>
              </a:rPr>
              <a:t>Tổ</a:t>
            </a:r>
            <a:r>
              <a:rPr lang="en-US" sz="3002"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002" dirty="0" err="1">
                <a:solidFill>
                  <a:srgbClr val="0D3330"/>
                </a:solidFill>
                <a:latin typeface="Times New Roman" panose="02020603050405020304" pitchFamily="18" charset="0"/>
                <a:ea typeface="Muli Bold"/>
                <a:cs typeface="Times New Roman" panose="02020603050405020304" pitchFamily="18" charset="0"/>
                <a:sym typeface="Muli Bold"/>
              </a:rPr>
              <a:t>trưởng</a:t>
            </a:r>
            <a:r>
              <a:rPr lang="en-US" sz="3002"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002" dirty="0" err="1">
                <a:solidFill>
                  <a:srgbClr val="0D3330"/>
                </a:solidFill>
                <a:latin typeface="Times New Roman" panose="02020603050405020304" pitchFamily="18" charset="0"/>
                <a:ea typeface="Muli Bold"/>
                <a:cs typeface="Times New Roman" panose="02020603050405020304" pitchFamily="18" charset="0"/>
                <a:sym typeface="Muli Bold"/>
              </a:rPr>
              <a:t>Tổ</a:t>
            </a:r>
            <a:r>
              <a:rPr lang="en-US" sz="3002"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002" dirty="0" err="1">
                <a:solidFill>
                  <a:srgbClr val="0D3330"/>
                </a:solidFill>
                <a:latin typeface="Times New Roman" panose="02020603050405020304" pitchFamily="18" charset="0"/>
                <a:ea typeface="Muli Bold"/>
                <a:cs typeface="Times New Roman" panose="02020603050405020304" pitchFamily="18" charset="0"/>
                <a:sym typeface="Muli Bold"/>
              </a:rPr>
              <a:t>biên</a:t>
            </a:r>
            <a:r>
              <a:rPr lang="en-US" sz="3002"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002" dirty="0" err="1">
                <a:solidFill>
                  <a:srgbClr val="0D3330"/>
                </a:solidFill>
                <a:latin typeface="Times New Roman" panose="02020603050405020304" pitchFamily="18" charset="0"/>
                <a:ea typeface="Muli Bold"/>
                <a:cs typeface="Times New Roman" panose="02020603050405020304" pitchFamily="18" charset="0"/>
                <a:sym typeface="Muli Bold"/>
              </a:rPr>
              <a:t>tập</a:t>
            </a:r>
            <a:r>
              <a:rPr lang="en-US" sz="3002"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002" dirty="0" err="1">
                <a:solidFill>
                  <a:srgbClr val="0D3330"/>
                </a:solidFill>
                <a:latin typeface="Times New Roman" panose="02020603050405020304" pitchFamily="18" charset="0"/>
                <a:ea typeface="Muli Bold"/>
                <a:cs typeface="Times New Roman" panose="02020603050405020304" pitchFamily="18" charset="0"/>
                <a:sym typeface="Muli Bold"/>
              </a:rPr>
              <a:t>Luật</a:t>
            </a:r>
            <a:r>
              <a:rPr lang="en-US" sz="3002" dirty="0">
                <a:solidFill>
                  <a:srgbClr val="0D3330"/>
                </a:solidFill>
                <a:latin typeface="Times New Roman" panose="02020603050405020304" pitchFamily="18" charset="0"/>
                <a:ea typeface="Muli Bold"/>
                <a:cs typeface="Times New Roman" panose="02020603050405020304" pitchFamily="18" charset="0"/>
                <a:sym typeface="Muli Bold"/>
              </a:rPr>
              <a:t> BHXH (</a:t>
            </a:r>
            <a:r>
              <a:rPr lang="en-US" sz="3002" dirty="0" err="1">
                <a:solidFill>
                  <a:srgbClr val="0D3330"/>
                </a:solidFill>
                <a:latin typeface="Times New Roman" panose="02020603050405020304" pitchFamily="18" charset="0"/>
                <a:ea typeface="Muli Bold"/>
                <a:cs typeface="Times New Roman" panose="02020603050405020304" pitchFamily="18" charset="0"/>
                <a:sym typeface="Muli Bold"/>
              </a:rPr>
              <a:t>sửa</a:t>
            </a:r>
            <a:r>
              <a:rPr lang="en-US" sz="3002"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002" dirty="0" err="1">
                <a:solidFill>
                  <a:srgbClr val="0D3330"/>
                </a:solidFill>
                <a:latin typeface="Times New Roman" panose="02020603050405020304" pitchFamily="18" charset="0"/>
                <a:ea typeface="Muli Bold"/>
                <a:cs typeface="Times New Roman" panose="02020603050405020304" pitchFamily="18" charset="0"/>
                <a:sym typeface="Muli Bold"/>
              </a:rPr>
              <a:t>đổi</a:t>
            </a:r>
            <a:r>
              <a:rPr lang="en-US" sz="3002" dirty="0">
                <a:solidFill>
                  <a:srgbClr val="0D3330"/>
                </a:solidFill>
                <a:latin typeface="Times New Roman" panose="02020603050405020304" pitchFamily="18" charset="0"/>
                <a:ea typeface="Muli Bold"/>
                <a:cs typeface="Times New Roman" panose="02020603050405020304" pitchFamily="18" charset="0"/>
                <a:sym typeface="Muli Bold"/>
              </a:rPr>
              <a:t>)</a:t>
            </a:r>
          </a:p>
          <a:p>
            <a:pPr algn="ctr">
              <a:lnSpc>
                <a:spcPts val="4654"/>
              </a:lnSpc>
            </a:pPr>
            <a:endParaRPr lang="en-US" sz="3002" dirty="0">
              <a:solidFill>
                <a:srgbClr val="0D3330"/>
              </a:solidFill>
              <a:latin typeface="Times New Roman" panose="02020603050405020304" pitchFamily="18" charset="0"/>
              <a:ea typeface="Muli Bold"/>
              <a:cs typeface="Times New Roman" panose="02020603050405020304" pitchFamily="18" charset="0"/>
              <a:sym typeface="Muli Bold"/>
            </a:endParaRPr>
          </a:p>
        </p:txBody>
      </p:sp>
      <p:sp>
        <p:nvSpPr>
          <p:cNvPr id="5" name="TextBox 5"/>
          <p:cNvSpPr txBox="1"/>
          <p:nvPr/>
        </p:nvSpPr>
        <p:spPr>
          <a:xfrm>
            <a:off x="7162800" y="332019"/>
            <a:ext cx="5446692" cy="620397"/>
          </a:xfrm>
          <a:prstGeom prst="rect">
            <a:avLst/>
          </a:prstGeom>
        </p:spPr>
        <p:txBody>
          <a:bodyPr lIns="0" tIns="0" rIns="0" bIns="0" rtlCol="0" anchor="t">
            <a:spAutoFit/>
          </a:bodyPr>
          <a:lstStyle/>
          <a:p>
            <a:pPr algn="ctr">
              <a:lnSpc>
                <a:spcPts val="5269"/>
              </a:lnSpc>
            </a:pPr>
            <a:r>
              <a:rPr lang="en-US" sz="3399">
                <a:solidFill>
                  <a:srgbClr val="0D3330"/>
                </a:solidFill>
                <a:latin typeface="Times New Roman" panose="02020603050405020304" pitchFamily="18" charset="0"/>
                <a:ea typeface="Muli Bold"/>
                <a:cs typeface="Times New Roman" panose="02020603050405020304" pitchFamily="18" charset="0"/>
                <a:sym typeface="Muli Bold"/>
              </a:rPr>
              <a:t>VỤ BẢO HIỂM XÃ HỘI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EAAC"/>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D07147AA-5AEE-7E87-AB49-CD8FD3CE5D94}"/>
              </a:ext>
            </a:extLst>
          </p:cNvPr>
          <p:cNvSpPr txBox="1">
            <a:spLocks/>
          </p:cNvSpPr>
          <p:nvPr/>
        </p:nvSpPr>
        <p:spPr>
          <a:xfrm>
            <a:off x="1600200" y="2494020"/>
            <a:ext cx="6553200" cy="26670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ts val="600"/>
              </a:spcAft>
              <a:buNone/>
            </a:pPr>
            <a:r>
              <a:rPr lang="en-US" sz="7000" kern="1200">
                <a:latin typeface="Times New Roman" panose="02020603050405020304" pitchFamily="18" charset="0"/>
                <a:ea typeface="+mj-ea"/>
                <a:cs typeface="Times New Roman" panose="02020603050405020304" pitchFamily="18" charset="0"/>
              </a:rPr>
              <a:t>&gt; 108.000 </a:t>
            </a:r>
          </a:p>
        </p:txBody>
      </p:sp>
      <p:sp>
        <p:nvSpPr>
          <p:cNvPr id="3" name="Content Placeholder 2">
            <a:extLst>
              <a:ext uri="{FF2B5EF4-FFF2-40B4-BE49-F238E27FC236}">
                <a16:creationId xmlns:a16="http://schemas.microsoft.com/office/drawing/2014/main" xmlns="" id="{37143040-E79F-A536-A559-EFDCBFCEE69E}"/>
              </a:ext>
            </a:extLst>
          </p:cNvPr>
          <p:cNvSpPr txBox="1">
            <a:spLocks/>
          </p:cNvSpPr>
          <p:nvPr/>
        </p:nvSpPr>
        <p:spPr>
          <a:xfrm>
            <a:off x="8057534" y="2899643"/>
            <a:ext cx="8839200" cy="19050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spcBef>
                <a:spcPts val="1000"/>
              </a:spcBef>
              <a:buFont typeface="Arial" pitchFamily="34" charset="0"/>
              <a:buNone/>
            </a:pPr>
            <a:r>
              <a:rPr lang="en-US" sz="3500">
                <a:latin typeface="Times New Roman" panose="02020603050405020304" pitchFamily="18" charset="0"/>
                <a:cs typeface="Times New Roman" panose="02020603050405020304" pitchFamily="18" charset="0"/>
              </a:rPr>
              <a:t>NLĐ (cả nam và nữ) tham gia BHXH tự nguyện được hưởng trợ cấp thai sản mỗi năm</a:t>
            </a:r>
          </a:p>
        </p:txBody>
      </p:sp>
      <p:sp>
        <p:nvSpPr>
          <p:cNvPr id="4" name="Content Placeholder 2">
            <a:extLst>
              <a:ext uri="{FF2B5EF4-FFF2-40B4-BE49-F238E27FC236}">
                <a16:creationId xmlns:a16="http://schemas.microsoft.com/office/drawing/2014/main" xmlns="" id="{48A5D24F-90D6-62C8-687C-3074E30F7F7F}"/>
              </a:ext>
            </a:extLst>
          </p:cNvPr>
          <p:cNvSpPr txBox="1">
            <a:spLocks/>
          </p:cNvSpPr>
          <p:nvPr/>
        </p:nvSpPr>
        <p:spPr>
          <a:xfrm>
            <a:off x="1752600" y="5143500"/>
            <a:ext cx="5638799" cy="26670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ts val="600"/>
              </a:spcAft>
              <a:buNone/>
            </a:pPr>
            <a:r>
              <a:rPr lang="en-US" sz="7000" kern="1200">
                <a:latin typeface="Times New Roman" panose="02020603050405020304" pitchFamily="18" charset="0"/>
                <a:ea typeface="+mj-ea"/>
                <a:cs typeface="Times New Roman" panose="02020603050405020304" pitchFamily="18" charset="0"/>
              </a:rPr>
              <a:t>~ 1.300</a:t>
            </a:r>
          </a:p>
        </p:txBody>
      </p:sp>
      <p:sp>
        <p:nvSpPr>
          <p:cNvPr id="5" name="Content Placeholder 2">
            <a:extLst>
              <a:ext uri="{FF2B5EF4-FFF2-40B4-BE49-F238E27FC236}">
                <a16:creationId xmlns:a16="http://schemas.microsoft.com/office/drawing/2014/main" xmlns="" id="{89FEF7EF-970D-22BD-E337-8DBCB49374AD}"/>
              </a:ext>
            </a:extLst>
          </p:cNvPr>
          <p:cNvSpPr txBox="1">
            <a:spLocks/>
          </p:cNvSpPr>
          <p:nvPr/>
        </p:nvSpPr>
        <p:spPr>
          <a:xfrm>
            <a:off x="8045244" y="5531303"/>
            <a:ext cx="8947356" cy="19050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spcBef>
                <a:spcPts val="1000"/>
              </a:spcBef>
              <a:buFont typeface="Arial" pitchFamily="34" charset="0"/>
              <a:buNone/>
            </a:pPr>
            <a:r>
              <a:rPr lang="en-US" sz="4000">
                <a:latin typeface="Times New Roman" panose="02020603050405020304" pitchFamily="18" charset="0"/>
                <a:ea typeface="Muli Bold"/>
                <a:cs typeface="Times New Roman" panose="02020603050405020304" pitchFamily="18" charset="0"/>
                <a:sym typeface="Muli Bold"/>
              </a:rPr>
              <a:t>Tỷ đồng (kinh phí chi trả từ NSNN trong giai đoạn 2025-2030)</a:t>
            </a:r>
            <a:endParaRPr lang="en-US" sz="40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75F7F99E-FDDC-F5BE-00EA-48A1BF035545}"/>
              </a:ext>
            </a:extLst>
          </p:cNvPr>
          <p:cNvSpPr txBox="1"/>
          <p:nvPr/>
        </p:nvSpPr>
        <p:spPr>
          <a:xfrm>
            <a:off x="1981199" y="849544"/>
            <a:ext cx="14554201" cy="1323439"/>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BỔ SUNG CHẾ ĐỘ THAI SẢN ĐỐI VỚI NGƯỜI THAM GIA BHXH TỰ NGUYỆN</a:t>
            </a:r>
          </a:p>
        </p:txBody>
      </p:sp>
    </p:spTree>
    <p:extLst>
      <p:ext uri="{BB962C8B-B14F-4D97-AF65-F5344CB8AC3E}">
        <p14:creationId xmlns:p14="http://schemas.microsoft.com/office/powerpoint/2010/main" val="2711790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EAAC"/>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C6113BA5-94AF-3E71-D35C-105C950B7D62}"/>
              </a:ext>
            </a:extLst>
          </p:cNvPr>
          <p:cNvSpPr txBox="1">
            <a:spLocks/>
          </p:cNvSpPr>
          <p:nvPr/>
        </p:nvSpPr>
        <p:spPr>
          <a:xfrm>
            <a:off x="1523999" y="1602767"/>
            <a:ext cx="6553200" cy="26670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ts val="600"/>
              </a:spcAft>
              <a:buNone/>
            </a:pPr>
            <a:r>
              <a:rPr lang="en-US" sz="7000" kern="1200">
                <a:latin typeface="Times New Roman" panose="02020603050405020304" pitchFamily="18" charset="0"/>
                <a:ea typeface="+mj-ea"/>
                <a:cs typeface="Times New Roman" panose="02020603050405020304" pitchFamily="18" charset="0"/>
              </a:rPr>
              <a:t>&gt;109.000</a:t>
            </a:r>
          </a:p>
        </p:txBody>
      </p:sp>
      <p:sp>
        <p:nvSpPr>
          <p:cNvPr id="3" name="Content Placeholder 2">
            <a:extLst>
              <a:ext uri="{FF2B5EF4-FFF2-40B4-BE49-F238E27FC236}">
                <a16:creationId xmlns:a16="http://schemas.microsoft.com/office/drawing/2014/main" xmlns="" id="{27415D03-255C-9AB6-3554-250A80A8BCAD}"/>
              </a:ext>
            </a:extLst>
          </p:cNvPr>
          <p:cNvSpPr>
            <a:spLocks noGrp="1"/>
          </p:cNvSpPr>
          <p:nvPr>
            <p:ph idx="1"/>
          </p:nvPr>
        </p:nvSpPr>
        <p:spPr>
          <a:xfrm>
            <a:off x="8153400" y="1898198"/>
            <a:ext cx="8839200" cy="1905000"/>
          </a:xfrm>
        </p:spPr>
        <p:txBody>
          <a:bodyPr vert="horz" lIns="91440" tIns="45720" rIns="91440" bIns="45720" rtlCol="0" anchor="ctr">
            <a:noAutofit/>
          </a:bodyPr>
          <a:lstStyle/>
          <a:p>
            <a:pPr marL="0" indent="0" algn="just">
              <a:lnSpc>
                <a:spcPct val="90000"/>
              </a:lnSpc>
              <a:spcBef>
                <a:spcPts val="1000"/>
              </a:spcBef>
              <a:buNone/>
            </a:pPr>
            <a:r>
              <a:rPr lang="en-US" sz="3500">
                <a:latin typeface="Times New Roman" panose="02020603050405020304" pitchFamily="18" charset="0"/>
                <a:cs typeface="Times New Roman" panose="02020603050405020304" pitchFamily="18" charset="0"/>
              </a:rPr>
              <a:t>NLĐ lựa chọn hưởng BHXH một lần với thời gian đã đóng BHXH từ 15 năm đến dưới 20 năm</a:t>
            </a:r>
            <a:endParaRPr lang="en-US" sz="3500" kern="120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xmlns="" id="{B521C210-F8D4-77A0-BD93-141BC3490A39}"/>
              </a:ext>
            </a:extLst>
          </p:cNvPr>
          <p:cNvSpPr txBox="1">
            <a:spLocks/>
          </p:cNvSpPr>
          <p:nvPr/>
        </p:nvSpPr>
        <p:spPr>
          <a:xfrm>
            <a:off x="1981199" y="4077956"/>
            <a:ext cx="5638799" cy="26670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ts val="600"/>
              </a:spcAft>
              <a:buNone/>
            </a:pPr>
            <a:r>
              <a:rPr lang="en-US" sz="7000" kern="1200">
                <a:latin typeface="Times New Roman" panose="02020603050405020304" pitchFamily="18" charset="0"/>
                <a:ea typeface="+mj-ea"/>
                <a:cs typeface="Times New Roman" panose="02020603050405020304" pitchFamily="18" charset="0"/>
              </a:rPr>
              <a:t>=16,3%</a:t>
            </a:r>
          </a:p>
        </p:txBody>
      </p:sp>
      <p:sp>
        <p:nvSpPr>
          <p:cNvPr id="4" name="Content Placeholder 2">
            <a:extLst>
              <a:ext uri="{FF2B5EF4-FFF2-40B4-BE49-F238E27FC236}">
                <a16:creationId xmlns:a16="http://schemas.microsoft.com/office/drawing/2014/main" xmlns="" id="{7478995F-6FB5-DDD3-F8B3-E7E264FA3FE1}"/>
              </a:ext>
            </a:extLst>
          </p:cNvPr>
          <p:cNvSpPr txBox="1">
            <a:spLocks/>
          </p:cNvSpPr>
          <p:nvPr/>
        </p:nvSpPr>
        <p:spPr>
          <a:xfrm>
            <a:off x="8153400" y="4474978"/>
            <a:ext cx="8153400" cy="19050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spcBef>
                <a:spcPts val="1000"/>
              </a:spcBef>
              <a:buFont typeface="Arial" pitchFamily="34" charset="0"/>
              <a:buNone/>
            </a:pPr>
            <a:r>
              <a:rPr lang="en-US" sz="4000">
                <a:latin typeface="Times New Roman" panose="02020603050405020304" pitchFamily="18" charset="0"/>
                <a:cs typeface="Times New Roman" panose="02020603050405020304" pitchFamily="18" charset="0"/>
              </a:rPr>
              <a:t>NLĐ được giải quyết hưởng lương hưu trong cùng giai đoạn</a:t>
            </a:r>
          </a:p>
        </p:txBody>
      </p:sp>
      <p:sp>
        <p:nvSpPr>
          <p:cNvPr id="5" name="Content Placeholder 2">
            <a:extLst>
              <a:ext uri="{FF2B5EF4-FFF2-40B4-BE49-F238E27FC236}">
                <a16:creationId xmlns:a16="http://schemas.microsoft.com/office/drawing/2014/main" xmlns="" id="{764F0735-253E-9A22-AB63-F02FA7AA01C0}"/>
              </a:ext>
            </a:extLst>
          </p:cNvPr>
          <p:cNvSpPr txBox="1">
            <a:spLocks/>
          </p:cNvSpPr>
          <p:nvPr/>
        </p:nvSpPr>
        <p:spPr>
          <a:xfrm>
            <a:off x="1954930" y="6670758"/>
            <a:ext cx="5638799" cy="26670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ts val="600"/>
              </a:spcAft>
              <a:buNone/>
            </a:pPr>
            <a:r>
              <a:rPr lang="en-US" sz="7000" kern="1200">
                <a:latin typeface="Times New Roman" panose="02020603050405020304" pitchFamily="18" charset="0"/>
                <a:ea typeface="+mj-ea"/>
                <a:cs typeface="Times New Roman" panose="02020603050405020304" pitchFamily="18" charset="0"/>
              </a:rPr>
              <a:t>48%</a:t>
            </a:r>
          </a:p>
        </p:txBody>
      </p:sp>
      <p:sp>
        <p:nvSpPr>
          <p:cNvPr id="6" name="Content Placeholder 2">
            <a:extLst>
              <a:ext uri="{FF2B5EF4-FFF2-40B4-BE49-F238E27FC236}">
                <a16:creationId xmlns:a16="http://schemas.microsoft.com/office/drawing/2014/main" xmlns="" id="{EE68D20C-FD8B-FDE8-6314-0FAE4196EBC1}"/>
              </a:ext>
            </a:extLst>
          </p:cNvPr>
          <p:cNvSpPr txBox="1">
            <a:spLocks/>
          </p:cNvSpPr>
          <p:nvPr/>
        </p:nvSpPr>
        <p:spPr>
          <a:xfrm>
            <a:off x="8177212" y="7051758"/>
            <a:ext cx="8153400" cy="19050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spcBef>
                <a:spcPts val="1000"/>
              </a:spcBef>
              <a:buFont typeface="Arial" pitchFamily="34" charset="0"/>
              <a:buNone/>
            </a:pPr>
            <a:r>
              <a:rPr lang="en-US" sz="4000">
                <a:latin typeface="Times New Roman" panose="02020603050405020304" pitchFamily="18" charset="0"/>
                <a:cs typeface="Times New Roman" panose="02020603050405020304" pitchFamily="18" charset="0"/>
              </a:rPr>
              <a:t>NLĐ hưởng là nữ</a:t>
            </a:r>
          </a:p>
        </p:txBody>
      </p:sp>
      <p:sp>
        <p:nvSpPr>
          <p:cNvPr id="7" name="TextBox 6">
            <a:extLst>
              <a:ext uri="{FF2B5EF4-FFF2-40B4-BE49-F238E27FC236}">
                <a16:creationId xmlns:a16="http://schemas.microsoft.com/office/drawing/2014/main" xmlns="" id="{D8B19910-86D6-E1C8-06D3-D47F06C9E719}"/>
              </a:ext>
            </a:extLst>
          </p:cNvPr>
          <p:cNvSpPr txBox="1"/>
          <p:nvPr/>
        </p:nvSpPr>
        <p:spPr>
          <a:xfrm>
            <a:off x="2209799" y="395444"/>
            <a:ext cx="14554201" cy="1323439"/>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Số NLĐ hưởng BHXH một lần với thời gian đã đóng BHXH từ 15 năm đến dưới 20 năm giai đoạn 2016-2022</a:t>
            </a:r>
          </a:p>
        </p:txBody>
      </p:sp>
    </p:spTree>
    <p:extLst>
      <p:ext uri="{BB962C8B-B14F-4D97-AF65-F5344CB8AC3E}">
        <p14:creationId xmlns:p14="http://schemas.microsoft.com/office/powerpoint/2010/main" val="3738401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BEAAC"/>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C6113BA5-94AF-3E71-D35C-105C950B7D62}"/>
              </a:ext>
            </a:extLst>
          </p:cNvPr>
          <p:cNvSpPr txBox="1">
            <a:spLocks/>
          </p:cNvSpPr>
          <p:nvPr/>
        </p:nvSpPr>
        <p:spPr>
          <a:xfrm>
            <a:off x="1499418" y="2850698"/>
            <a:ext cx="6553200" cy="26670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ts val="600"/>
              </a:spcAft>
              <a:buNone/>
            </a:pPr>
            <a:r>
              <a:rPr lang="en-US" sz="7000" kern="1200">
                <a:latin typeface="Times New Roman" panose="02020603050405020304" pitchFamily="18" charset="0"/>
                <a:ea typeface="+mj-ea"/>
                <a:cs typeface="Times New Roman" panose="02020603050405020304" pitchFamily="18" charset="0"/>
              </a:rPr>
              <a:t>&gt; 578.000</a:t>
            </a:r>
          </a:p>
        </p:txBody>
      </p:sp>
      <p:sp>
        <p:nvSpPr>
          <p:cNvPr id="3" name="Content Placeholder 2">
            <a:extLst>
              <a:ext uri="{FF2B5EF4-FFF2-40B4-BE49-F238E27FC236}">
                <a16:creationId xmlns:a16="http://schemas.microsoft.com/office/drawing/2014/main" xmlns="" id="{27415D03-255C-9AB6-3554-250A80A8BCAD}"/>
              </a:ext>
            </a:extLst>
          </p:cNvPr>
          <p:cNvSpPr>
            <a:spLocks noGrp="1"/>
          </p:cNvSpPr>
          <p:nvPr>
            <p:ph idx="1"/>
          </p:nvPr>
        </p:nvSpPr>
        <p:spPr>
          <a:xfrm>
            <a:off x="8052618" y="3264310"/>
            <a:ext cx="8839200" cy="1905000"/>
          </a:xfrm>
        </p:spPr>
        <p:txBody>
          <a:bodyPr vert="horz" lIns="91440" tIns="45720" rIns="91440" bIns="45720" rtlCol="0" anchor="ctr">
            <a:noAutofit/>
          </a:bodyPr>
          <a:lstStyle/>
          <a:p>
            <a:pPr marL="0" indent="0" algn="just">
              <a:lnSpc>
                <a:spcPct val="90000"/>
              </a:lnSpc>
              <a:spcBef>
                <a:spcPts val="1000"/>
              </a:spcBef>
              <a:buNone/>
            </a:pPr>
            <a:r>
              <a:rPr lang="en-US" sz="3500">
                <a:latin typeface="Times New Roman" panose="02020603050405020304" pitchFamily="18" charset="0"/>
                <a:cs typeface="Times New Roman" panose="02020603050405020304" pitchFamily="18" charset="0"/>
              </a:rPr>
              <a:t>Người từ 45 tuổi trở lên đang tham gia BHXH tự nguyện từ năm 2016 đến nay</a:t>
            </a:r>
            <a:endParaRPr lang="en-US" sz="3500" kern="120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xmlns="" id="{764F0735-253E-9A22-AB63-F02FA7AA01C0}"/>
              </a:ext>
            </a:extLst>
          </p:cNvPr>
          <p:cNvSpPr txBox="1">
            <a:spLocks/>
          </p:cNvSpPr>
          <p:nvPr/>
        </p:nvSpPr>
        <p:spPr>
          <a:xfrm>
            <a:off x="1523999" y="5691219"/>
            <a:ext cx="5638799" cy="26670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ts val="600"/>
              </a:spcAft>
              <a:buNone/>
            </a:pPr>
            <a:r>
              <a:rPr lang="en-US" sz="7000" kern="1200">
                <a:latin typeface="Times New Roman" panose="02020603050405020304" pitchFamily="18" charset="0"/>
                <a:ea typeface="+mj-ea"/>
                <a:cs typeface="Times New Roman" panose="02020603050405020304" pitchFamily="18" charset="0"/>
              </a:rPr>
              <a:t>và</a:t>
            </a:r>
          </a:p>
        </p:txBody>
      </p:sp>
      <p:sp>
        <p:nvSpPr>
          <p:cNvPr id="7" name="TextBox 6">
            <a:extLst>
              <a:ext uri="{FF2B5EF4-FFF2-40B4-BE49-F238E27FC236}">
                <a16:creationId xmlns:a16="http://schemas.microsoft.com/office/drawing/2014/main" xmlns="" id="{D8B19910-86D6-E1C8-06D3-D47F06C9E719}"/>
              </a:ext>
            </a:extLst>
          </p:cNvPr>
          <p:cNvSpPr txBox="1"/>
          <p:nvPr/>
        </p:nvSpPr>
        <p:spPr>
          <a:xfrm>
            <a:off x="1866899" y="1219482"/>
            <a:ext cx="14554201" cy="1631216"/>
          </a:xfrm>
          <a:prstGeom prst="rect">
            <a:avLst/>
          </a:prstGeom>
          <a:noFill/>
        </p:spPr>
        <p:txBody>
          <a:bodyPr wrap="square" rtlCol="0">
            <a:spAutoFit/>
          </a:bodyPr>
          <a:lstStyle/>
          <a:p>
            <a:pPr algn="ctr"/>
            <a:r>
              <a:rPr lang="en-US" sz="5000">
                <a:latin typeface="Times New Roman" panose="02020603050405020304" pitchFamily="18" charset="0"/>
                <a:cs typeface="Times New Roman" panose="02020603050405020304" pitchFamily="18" charset="0"/>
              </a:rPr>
              <a:t>Tăng cơ hội nghỉ hưu đúng tuổi đối với những người tham gia BHXH “muộn”</a:t>
            </a:r>
          </a:p>
        </p:txBody>
      </p:sp>
      <p:sp>
        <p:nvSpPr>
          <p:cNvPr id="8" name="Content Placeholder 2">
            <a:extLst>
              <a:ext uri="{FF2B5EF4-FFF2-40B4-BE49-F238E27FC236}">
                <a16:creationId xmlns:a16="http://schemas.microsoft.com/office/drawing/2014/main" xmlns="" id="{BCAB43AB-C6ED-656C-49BC-5CE1667D2719}"/>
              </a:ext>
            </a:extLst>
          </p:cNvPr>
          <p:cNvSpPr txBox="1">
            <a:spLocks/>
          </p:cNvSpPr>
          <p:nvPr/>
        </p:nvSpPr>
        <p:spPr>
          <a:xfrm>
            <a:off x="8052618" y="6072219"/>
            <a:ext cx="8839200" cy="19050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spcBef>
                <a:spcPts val="1000"/>
              </a:spcBef>
              <a:buFont typeface="Arial" pitchFamily="34" charset="0"/>
              <a:buNone/>
            </a:pPr>
            <a:r>
              <a:rPr lang="en-US" sz="3500">
                <a:latin typeface="Times New Roman" panose="02020603050405020304" pitchFamily="18" charset="0"/>
                <a:cs typeface="Times New Roman" panose="02020603050405020304" pitchFamily="18" charset="0"/>
              </a:rPr>
              <a:t>Những người từ 45 tuổi trở lên mới bắt đầu tham gia BHXH</a:t>
            </a:r>
          </a:p>
        </p:txBody>
      </p:sp>
    </p:spTree>
    <p:extLst>
      <p:ext uri="{BB962C8B-B14F-4D97-AF65-F5344CB8AC3E}">
        <p14:creationId xmlns:p14="http://schemas.microsoft.com/office/powerpoint/2010/main" val="2229533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BEAAC"/>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907853082"/>
              </p:ext>
            </p:extLst>
          </p:nvPr>
        </p:nvGraphicFramePr>
        <p:xfrm>
          <a:off x="786767" y="2971227"/>
          <a:ext cx="16968895" cy="6905624"/>
        </p:xfrm>
        <a:graphic>
          <a:graphicData uri="http://schemas.openxmlformats.org/drawingml/2006/table">
            <a:tbl>
              <a:tblPr/>
              <a:tblGrid>
                <a:gridCol w="2430755">
                  <a:extLst>
                    <a:ext uri="{9D8B030D-6E8A-4147-A177-3AD203B41FA5}">
                      <a16:colId xmlns:a16="http://schemas.microsoft.com/office/drawing/2014/main" xmlns="" val="20000"/>
                    </a:ext>
                  </a:extLst>
                </a:gridCol>
                <a:gridCol w="2212987">
                  <a:extLst>
                    <a:ext uri="{9D8B030D-6E8A-4147-A177-3AD203B41FA5}">
                      <a16:colId xmlns:a16="http://schemas.microsoft.com/office/drawing/2014/main" xmlns="" val="20001"/>
                    </a:ext>
                  </a:extLst>
                </a:gridCol>
                <a:gridCol w="2430755">
                  <a:extLst>
                    <a:ext uri="{9D8B030D-6E8A-4147-A177-3AD203B41FA5}">
                      <a16:colId xmlns:a16="http://schemas.microsoft.com/office/drawing/2014/main" xmlns="" val="20002"/>
                    </a:ext>
                  </a:extLst>
                </a:gridCol>
                <a:gridCol w="2662924">
                  <a:extLst>
                    <a:ext uri="{9D8B030D-6E8A-4147-A177-3AD203B41FA5}">
                      <a16:colId xmlns:a16="http://schemas.microsoft.com/office/drawing/2014/main" xmlns="" val="20003"/>
                    </a:ext>
                  </a:extLst>
                </a:gridCol>
                <a:gridCol w="3293438">
                  <a:extLst>
                    <a:ext uri="{9D8B030D-6E8A-4147-A177-3AD203B41FA5}">
                      <a16:colId xmlns:a16="http://schemas.microsoft.com/office/drawing/2014/main" xmlns="" val="20004"/>
                    </a:ext>
                  </a:extLst>
                </a:gridCol>
                <a:gridCol w="3938036">
                  <a:extLst>
                    <a:ext uri="{9D8B030D-6E8A-4147-A177-3AD203B41FA5}">
                      <a16:colId xmlns:a16="http://schemas.microsoft.com/office/drawing/2014/main" xmlns="" val="20005"/>
                    </a:ext>
                  </a:extLst>
                </a:gridCol>
              </a:tblGrid>
              <a:tr h="734437">
                <a:tc>
                  <a:txBody>
                    <a:bodyPr/>
                    <a:lstStyle/>
                    <a:p>
                      <a:pPr algn="ctr">
                        <a:lnSpc>
                          <a:spcPts val="3359"/>
                        </a:lnSpc>
                        <a:defRPr/>
                      </a:pPr>
                      <a:r>
                        <a:rPr lang="en-US" sz="2399">
                          <a:solidFill>
                            <a:srgbClr val="0D3330"/>
                          </a:solidFill>
                          <a:latin typeface="Times New Roman" panose="02020603050405020304" pitchFamily="18" charset="0"/>
                          <a:ea typeface="Muli Bold"/>
                          <a:cs typeface="Times New Roman" panose="02020603050405020304" pitchFamily="18" charset="0"/>
                          <a:sym typeface="Muli Bold"/>
                        </a:rPr>
                        <a:t>1</a:t>
                      </a:r>
                      <a:endParaRPr lang="en-US" sz="1100">
                        <a:latin typeface="Times New Roman" panose="02020603050405020304" pitchFamily="18" charset="0"/>
                        <a:cs typeface="Times New Roman" panose="02020603050405020304" pitchFamily="18" charset="0"/>
                      </a:endParaRPr>
                    </a:p>
                  </a:txBody>
                  <a:tcPr marL="114300" marR="114300" marT="114300" marB="114300" anchor="ctr">
                    <a:lnL w="9525" cap="flat" cmpd="sng" algn="ctr">
                      <a:solidFill>
                        <a:srgbClr val="0D3330"/>
                      </a:solidFill>
                      <a:prstDash val="solid"/>
                      <a:round/>
                      <a:headEnd type="none" w="med" len="med"/>
                      <a:tailEnd type="none" w="med" len="med"/>
                    </a:lnL>
                    <a:lnR w="9525" cap="flat" cmpd="sng" algn="ctr">
                      <a:solidFill>
                        <a:srgbClr val="0D3330"/>
                      </a:solidFill>
                      <a:prstDash val="solid"/>
                      <a:round/>
                      <a:headEnd type="none" w="med" len="med"/>
                      <a:tailEnd type="none" w="med" len="med"/>
                    </a:lnR>
                    <a:lnT w="9525" cap="flat" cmpd="sng" algn="ctr">
                      <a:solidFill>
                        <a:srgbClr val="0D3330"/>
                      </a:solidFill>
                      <a:prstDash val="solid"/>
                      <a:round/>
                      <a:headEnd type="none" w="med" len="med"/>
                      <a:tailEnd type="none" w="med" len="med"/>
                    </a:lnT>
                    <a:lnB w="9525" cap="flat" cmpd="sng" algn="ctr">
                      <a:solidFill>
                        <a:srgbClr val="0D3330"/>
                      </a:solidFill>
                      <a:prstDash val="solid"/>
                      <a:round/>
                      <a:headEnd type="none" w="med" len="med"/>
                      <a:tailEnd type="none" w="med" len="med"/>
                    </a:lnB>
                  </a:tcPr>
                </a:tc>
                <a:tc>
                  <a:txBody>
                    <a:bodyPr/>
                    <a:lstStyle/>
                    <a:p>
                      <a:pPr algn="ctr">
                        <a:lnSpc>
                          <a:spcPts val="3359"/>
                        </a:lnSpc>
                        <a:defRPr/>
                      </a:pPr>
                      <a:r>
                        <a:rPr lang="en-US" sz="2399">
                          <a:solidFill>
                            <a:srgbClr val="0D3330"/>
                          </a:solidFill>
                          <a:latin typeface="Times New Roman" panose="02020603050405020304" pitchFamily="18" charset="0"/>
                          <a:ea typeface="Muli Bold"/>
                          <a:cs typeface="Times New Roman" panose="02020603050405020304" pitchFamily="18" charset="0"/>
                          <a:sym typeface="Muli Bold"/>
                        </a:rPr>
                        <a:t>2</a:t>
                      </a:r>
                      <a:endParaRPr lang="en-US" sz="1100">
                        <a:latin typeface="Times New Roman" panose="02020603050405020304" pitchFamily="18" charset="0"/>
                        <a:cs typeface="Times New Roman" panose="02020603050405020304" pitchFamily="18" charset="0"/>
                      </a:endParaRPr>
                    </a:p>
                  </a:txBody>
                  <a:tcPr marL="114300" marR="114300" marT="114300" marB="114300" anchor="ctr">
                    <a:lnL w="9525" cap="flat" cmpd="sng" algn="ctr">
                      <a:solidFill>
                        <a:srgbClr val="0D3330"/>
                      </a:solidFill>
                      <a:prstDash val="solid"/>
                      <a:round/>
                      <a:headEnd type="none" w="med" len="med"/>
                      <a:tailEnd type="none" w="med" len="med"/>
                    </a:lnL>
                    <a:lnR w="9525" cap="flat" cmpd="sng" algn="ctr">
                      <a:solidFill>
                        <a:srgbClr val="0D3330"/>
                      </a:solidFill>
                      <a:prstDash val="solid"/>
                      <a:round/>
                      <a:headEnd type="none" w="med" len="med"/>
                      <a:tailEnd type="none" w="med" len="med"/>
                    </a:lnR>
                    <a:lnT w="9525" cap="flat" cmpd="sng" algn="ctr">
                      <a:solidFill>
                        <a:srgbClr val="0D3330"/>
                      </a:solidFill>
                      <a:prstDash val="solid"/>
                      <a:round/>
                      <a:headEnd type="none" w="med" len="med"/>
                      <a:tailEnd type="none" w="med" len="med"/>
                    </a:lnT>
                    <a:lnB w="9525" cap="flat" cmpd="sng" algn="ctr">
                      <a:solidFill>
                        <a:srgbClr val="0D3330"/>
                      </a:solidFill>
                      <a:prstDash val="solid"/>
                      <a:round/>
                      <a:headEnd type="none" w="med" len="med"/>
                      <a:tailEnd type="none" w="med" len="med"/>
                    </a:lnB>
                  </a:tcPr>
                </a:tc>
                <a:tc>
                  <a:txBody>
                    <a:bodyPr/>
                    <a:lstStyle/>
                    <a:p>
                      <a:pPr algn="ctr">
                        <a:lnSpc>
                          <a:spcPts val="3359"/>
                        </a:lnSpc>
                        <a:defRPr/>
                      </a:pPr>
                      <a:r>
                        <a:rPr lang="en-US" sz="2399">
                          <a:solidFill>
                            <a:srgbClr val="0D3330"/>
                          </a:solidFill>
                          <a:latin typeface="Times New Roman" panose="02020603050405020304" pitchFamily="18" charset="0"/>
                          <a:ea typeface="Muli Bold"/>
                          <a:cs typeface="Times New Roman" panose="02020603050405020304" pitchFamily="18" charset="0"/>
                          <a:sym typeface="Muli Bold"/>
                        </a:rPr>
                        <a:t>3</a:t>
                      </a:r>
                      <a:endParaRPr lang="en-US" sz="1100">
                        <a:latin typeface="Times New Roman" panose="02020603050405020304" pitchFamily="18" charset="0"/>
                        <a:cs typeface="Times New Roman" panose="02020603050405020304" pitchFamily="18" charset="0"/>
                      </a:endParaRPr>
                    </a:p>
                  </a:txBody>
                  <a:tcPr marL="114300" marR="114300" marT="114300" marB="114300" anchor="ctr">
                    <a:lnL w="9525" cap="flat" cmpd="sng" algn="ctr">
                      <a:solidFill>
                        <a:srgbClr val="0D3330"/>
                      </a:solidFill>
                      <a:prstDash val="solid"/>
                      <a:round/>
                      <a:headEnd type="none" w="med" len="med"/>
                      <a:tailEnd type="none" w="med" len="med"/>
                    </a:lnL>
                    <a:lnR w="9525" cap="flat" cmpd="sng" algn="ctr">
                      <a:solidFill>
                        <a:srgbClr val="0D3330"/>
                      </a:solidFill>
                      <a:prstDash val="solid"/>
                      <a:round/>
                      <a:headEnd type="none" w="med" len="med"/>
                      <a:tailEnd type="none" w="med" len="med"/>
                    </a:lnR>
                    <a:lnT w="9525" cap="flat" cmpd="sng" algn="ctr">
                      <a:solidFill>
                        <a:srgbClr val="0D3330"/>
                      </a:solidFill>
                      <a:prstDash val="solid"/>
                      <a:round/>
                      <a:headEnd type="none" w="med" len="med"/>
                      <a:tailEnd type="none" w="med" len="med"/>
                    </a:lnT>
                    <a:lnB w="9525" cap="flat" cmpd="sng" algn="ctr">
                      <a:solidFill>
                        <a:srgbClr val="0D3330"/>
                      </a:solidFill>
                      <a:prstDash val="solid"/>
                      <a:round/>
                      <a:headEnd type="none" w="med" len="med"/>
                      <a:tailEnd type="none" w="med" len="med"/>
                    </a:lnB>
                  </a:tcPr>
                </a:tc>
                <a:tc>
                  <a:txBody>
                    <a:bodyPr/>
                    <a:lstStyle/>
                    <a:p>
                      <a:pPr algn="ctr">
                        <a:lnSpc>
                          <a:spcPts val="3359"/>
                        </a:lnSpc>
                        <a:defRPr/>
                      </a:pPr>
                      <a:r>
                        <a:rPr lang="en-US" sz="2399">
                          <a:solidFill>
                            <a:srgbClr val="0D3330"/>
                          </a:solidFill>
                          <a:latin typeface="Times New Roman" panose="02020603050405020304" pitchFamily="18" charset="0"/>
                          <a:ea typeface="Muli Bold"/>
                          <a:cs typeface="Times New Roman" panose="02020603050405020304" pitchFamily="18" charset="0"/>
                          <a:sym typeface="Muli Bold"/>
                        </a:rPr>
                        <a:t>4</a:t>
                      </a:r>
                      <a:endParaRPr lang="en-US" sz="1100">
                        <a:latin typeface="Times New Roman" panose="02020603050405020304" pitchFamily="18" charset="0"/>
                        <a:cs typeface="Times New Roman" panose="02020603050405020304" pitchFamily="18" charset="0"/>
                      </a:endParaRPr>
                    </a:p>
                  </a:txBody>
                  <a:tcPr marL="114300" marR="114300" marT="114300" marB="114300" anchor="ctr">
                    <a:lnL w="9525" cap="flat" cmpd="sng" algn="ctr">
                      <a:solidFill>
                        <a:srgbClr val="0D3330"/>
                      </a:solidFill>
                      <a:prstDash val="solid"/>
                      <a:round/>
                      <a:headEnd type="none" w="med" len="med"/>
                      <a:tailEnd type="none" w="med" len="med"/>
                    </a:lnL>
                    <a:lnR w="9525" cap="flat" cmpd="sng" algn="ctr">
                      <a:solidFill>
                        <a:srgbClr val="0D3330"/>
                      </a:solidFill>
                      <a:prstDash val="solid"/>
                      <a:round/>
                      <a:headEnd type="none" w="med" len="med"/>
                      <a:tailEnd type="none" w="med" len="med"/>
                    </a:lnR>
                    <a:lnT w="9525" cap="flat" cmpd="sng" algn="ctr">
                      <a:solidFill>
                        <a:srgbClr val="0D3330"/>
                      </a:solidFill>
                      <a:prstDash val="solid"/>
                      <a:round/>
                      <a:headEnd type="none" w="med" len="med"/>
                      <a:tailEnd type="none" w="med" len="med"/>
                    </a:lnT>
                    <a:lnB w="9525" cap="flat" cmpd="sng" algn="ctr">
                      <a:solidFill>
                        <a:srgbClr val="0D3330"/>
                      </a:solidFill>
                      <a:prstDash val="solid"/>
                      <a:round/>
                      <a:headEnd type="none" w="med" len="med"/>
                      <a:tailEnd type="none" w="med" len="med"/>
                    </a:lnB>
                  </a:tcPr>
                </a:tc>
                <a:tc>
                  <a:txBody>
                    <a:bodyPr/>
                    <a:lstStyle/>
                    <a:p>
                      <a:pPr algn="ctr">
                        <a:lnSpc>
                          <a:spcPts val="3359"/>
                        </a:lnSpc>
                        <a:defRPr/>
                      </a:pPr>
                      <a:r>
                        <a:rPr lang="en-US" sz="2399">
                          <a:solidFill>
                            <a:srgbClr val="0D3330"/>
                          </a:solidFill>
                          <a:latin typeface="Times New Roman" panose="02020603050405020304" pitchFamily="18" charset="0"/>
                          <a:ea typeface="Muli Bold"/>
                          <a:cs typeface="Times New Roman" panose="02020603050405020304" pitchFamily="18" charset="0"/>
                          <a:sym typeface="Muli Bold"/>
                        </a:rPr>
                        <a:t>5</a:t>
                      </a:r>
                      <a:endParaRPr lang="en-US" sz="1100">
                        <a:latin typeface="Times New Roman" panose="02020603050405020304" pitchFamily="18" charset="0"/>
                        <a:cs typeface="Times New Roman" panose="02020603050405020304" pitchFamily="18" charset="0"/>
                      </a:endParaRPr>
                    </a:p>
                  </a:txBody>
                  <a:tcPr marL="114300" marR="114300" marT="114300" marB="114300" anchor="ctr">
                    <a:lnL w="9525" cap="flat" cmpd="sng" algn="ctr">
                      <a:solidFill>
                        <a:srgbClr val="0D3330"/>
                      </a:solidFill>
                      <a:prstDash val="solid"/>
                      <a:round/>
                      <a:headEnd type="none" w="med" len="med"/>
                      <a:tailEnd type="none" w="med" len="med"/>
                    </a:lnL>
                    <a:lnR w="9525" cap="flat" cmpd="sng" algn="ctr">
                      <a:solidFill>
                        <a:srgbClr val="0D3330"/>
                      </a:solidFill>
                      <a:prstDash val="solid"/>
                      <a:round/>
                      <a:headEnd type="none" w="med" len="med"/>
                      <a:tailEnd type="none" w="med" len="med"/>
                    </a:lnR>
                    <a:lnT w="9525" cap="flat" cmpd="sng" algn="ctr">
                      <a:solidFill>
                        <a:srgbClr val="0D3330"/>
                      </a:solidFill>
                      <a:prstDash val="solid"/>
                      <a:round/>
                      <a:headEnd type="none" w="med" len="med"/>
                      <a:tailEnd type="none" w="med" len="med"/>
                    </a:lnT>
                    <a:lnB w="9525" cap="flat" cmpd="sng" algn="ctr">
                      <a:solidFill>
                        <a:srgbClr val="0D3330"/>
                      </a:solidFill>
                      <a:prstDash val="solid"/>
                      <a:round/>
                      <a:headEnd type="none" w="med" len="med"/>
                      <a:tailEnd type="none" w="med" len="med"/>
                    </a:lnB>
                  </a:tcPr>
                </a:tc>
                <a:tc>
                  <a:txBody>
                    <a:bodyPr/>
                    <a:lstStyle/>
                    <a:p>
                      <a:pPr algn="ctr">
                        <a:lnSpc>
                          <a:spcPts val="3359"/>
                        </a:lnSpc>
                        <a:defRPr/>
                      </a:pPr>
                      <a:r>
                        <a:rPr lang="en-US" sz="2399">
                          <a:solidFill>
                            <a:srgbClr val="0D3330"/>
                          </a:solidFill>
                          <a:latin typeface="Times New Roman" panose="02020603050405020304" pitchFamily="18" charset="0"/>
                          <a:ea typeface="Muli Bold"/>
                          <a:cs typeface="Times New Roman" panose="02020603050405020304" pitchFamily="18" charset="0"/>
                          <a:sym typeface="Muli Bold"/>
                        </a:rPr>
                        <a:t>6</a:t>
                      </a:r>
                      <a:endParaRPr lang="en-US" sz="1100">
                        <a:latin typeface="Times New Roman" panose="02020603050405020304" pitchFamily="18" charset="0"/>
                        <a:cs typeface="Times New Roman" panose="02020603050405020304" pitchFamily="18" charset="0"/>
                      </a:endParaRPr>
                    </a:p>
                  </a:txBody>
                  <a:tcPr marL="114300" marR="114300" marT="114300" marB="114300" anchor="ctr">
                    <a:lnL w="9525" cap="flat" cmpd="sng" algn="ctr">
                      <a:solidFill>
                        <a:srgbClr val="0D3330"/>
                      </a:solidFill>
                      <a:prstDash val="solid"/>
                      <a:round/>
                      <a:headEnd type="none" w="med" len="med"/>
                      <a:tailEnd type="none" w="med" len="med"/>
                    </a:lnL>
                    <a:lnR w="9525" cap="flat" cmpd="sng" algn="ctr">
                      <a:solidFill>
                        <a:srgbClr val="0D3330"/>
                      </a:solidFill>
                      <a:prstDash val="solid"/>
                      <a:round/>
                      <a:headEnd type="none" w="med" len="med"/>
                      <a:tailEnd type="none" w="med" len="med"/>
                    </a:lnR>
                    <a:lnT w="9525" cap="flat" cmpd="sng" algn="ctr">
                      <a:solidFill>
                        <a:srgbClr val="0D3330"/>
                      </a:solidFill>
                      <a:prstDash val="solid"/>
                      <a:round/>
                      <a:headEnd type="none" w="med" len="med"/>
                      <a:tailEnd type="none" w="med" len="med"/>
                    </a:lnT>
                    <a:lnB w="9525" cap="flat" cmpd="sng" algn="ctr">
                      <a:solidFill>
                        <a:srgbClr val="0D3330"/>
                      </a:solidFill>
                      <a:prstDash val="solid"/>
                      <a:round/>
                      <a:headEnd type="none" w="med" len="med"/>
                      <a:tailEnd type="none" w="med" len="med"/>
                    </a:lnB>
                  </a:tcPr>
                </a:tc>
                <a:extLst>
                  <a:ext uri="{0D108BD9-81ED-4DB2-BD59-A6C34878D82A}">
                    <a16:rowId xmlns:a16="http://schemas.microsoft.com/office/drawing/2014/main" xmlns="" val="10000"/>
                  </a:ext>
                </a:extLst>
              </a:tr>
              <a:tr h="6171187">
                <a:tc>
                  <a:txBody>
                    <a:bodyPr/>
                    <a:lstStyle/>
                    <a:p>
                      <a:pPr algn="l">
                        <a:lnSpc>
                          <a:spcPts val="3359"/>
                        </a:lnSpc>
                        <a:defRPr/>
                      </a:pP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Đủ</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tuổi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hưởng</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lương</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hưu</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mà chưa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đủ</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15 năm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đóng</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bảo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hiểm</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xã</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hội</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endParaRPr lang="en-US" sz="1100" dirty="0">
                        <a:latin typeface="Times New Roman" panose="02020603050405020304" pitchFamily="18" charset="0"/>
                        <a:cs typeface="Times New Roman" panose="02020603050405020304" pitchFamily="18" charset="0"/>
                      </a:endParaRPr>
                    </a:p>
                    <a:p>
                      <a:pPr algn="l">
                        <a:lnSpc>
                          <a:spcPts val="3359"/>
                        </a:lnSpc>
                      </a:pPr>
                      <a:endParaRPr lang="en-US" sz="1100" dirty="0">
                        <a:latin typeface="Times New Roman" panose="02020603050405020304" pitchFamily="18" charset="0"/>
                        <a:cs typeface="Times New Roman" panose="02020603050405020304" pitchFamily="18" charset="0"/>
                      </a:endParaRPr>
                    </a:p>
                  </a:txBody>
                  <a:tcPr marL="114300" marR="114300" marT="114300" marB="114300">
                    <a:lnL w="9525" cap="flat" cmpd="sng" algn="ctr">
                      <a:solidFill>
                        <a:srgbClr val="0D3330"/>
                      </a:solidFill>
                      <a:prstDash val="solid"/>
                      <a:round/>
                      <a:headEnd type="none" w="med" len="med"/>
                      <a:tailEnd type="none" w="med" len="med"/>
                    </a:lnL>
                    <a:lnR w="9525" cap="flat" cmpd="sng" algn="ctr">
                      <a:solidFill>
                        <a:srgbClr val="0D3330"/>
                      </a:solidFill>
                      <a:prstDash val="solid"/>
                      <a:round/>
                      <a:headEnd type="none" w="med" len="med"/>
                      <a:tailEnd type="none" w="med" len="med"/>
                    </a:lnR>
                    <a:lnT w="9525" cap="flat" cmpd="sng" algn="ctr">
                      <a:solidFill>
                        <a:srgbClr val="0D3330"/>
                      </a:solidFill>
                      <a:prstDash val="solid"/>
                      <a:round/>
                      <a:headEnd type="none" w="med" len="med"/>
                      <a:tailEnd type="none" w="med" len="med"/>
                    </a:lnT>
                    <a:lnB w="9525" cap="flat" cmpd="sng" algn="ctr">
                      <a:solidFill>
                        <a:srgbClr val="0D3330"/>
                      </a:solidFill>
                      <a:prstDash val="solid"/>
                      <a:round/>
                      <a:headEnd type="none" w="med" len="med"/>
                      <a:tailEnd type="none" w="med" len="med"/>
                    </a:lnB>
                  </a:tcPr>
                </a:tc>
                <a:tc>
                  <a:txBody>
                    <a:bodyPr/>
                    <a:lstStyle/>
                    <a:p>
                      <a:pPr algn="l">
                        <a:lnSpc>
                          <a:spcPts val="3359"/>
                        </a:lnSpc>
                        <a:defRPr/>
                      </a:pPr>
                      <a:r>
                        <a:rPr lang="en-US" sz="2399">
                          <a:solidFill>
                            <a:srgbClr val="0D3330"/>
                          </a:solidFill>
                          <a:latin typeface="Times New Roman" panose="02020603050405020304" pitchFamily="18" charset="0"/>
                          <a:ea typeface="Muli Bold"/>
                          <a:cs typeface="Times New Roman" panose="02020603050405020304" pitchFamily="18" charset="0"/>
                          <a:sym typeface="Muli Bold"/>
                        </a:rPr>
                        <a:t>Ra nước ngoài để định cư; </a:t>
                      </a:r>
                      <a:endParaRPr lang="en-US" sz="1100">
                        <a:latin typeface="Times New Roman" panose="02020603050405020304" pitchFamily="18" charset="0"/>
                        <a:cs typeface="Times New Roman" panose="02020603050405020304" pitchFamily="18" charset="0"/>
                      </a:endParaRPr>
                    </a:p>
                    <a:p>
                      <a:pPr algn="l">
                        <a:lnSpc>
                          <a:spcPts val="3359"/>
                        </a:lnSpc>
                      </a:pPr>
                      <a:endParaRPr lang="en-US" sz="1100">
                        <a:latin typeface="Times New Roman" panose="02020603050405020304" pitchFamily="18" charset="0"/>
                        <a:cs typeface="Times New Roman" panose="02020603050405020304" pitchFamily="18" charset="0"/>
                      </a:endParaRPr>
                    </a:p>
                  </a:txBody>
                  <a:tcPr marL="114300" marR="114300" marT="114300" marB="114300">
                    <a:lnL w="9525" cap="flat" cmpd="sng" algn="ctr">
                      <a:solidFill>
                        <a:srgbClr val="0D3330"/>
                      </a:solidFill>
                      <a:prstDash val="solid"/>
                      <a:round/>
                      <a:headEnd type="none" w="med" len="med"/>
                      <a:tailEnd type="none" w="med" len="med"/>
                    </a:lnL>
                    <a:lnR w="9525" cap="flat" cmpd="sng" algn="ctr">
                      <a:solidFill>
                        <a:srgbClr val="0D3330"/>
                      </a:solidFill>
                      <a:prstDash val="solid"/>
                      <a:round/>
                      <a:headEnd type="none" w="med" len="med"/>
                      <a:tailEnd type="none" w="med" len="med"/>
                    </a:lnR>
                    <a:lnT w="9525" cap="flat" cmpd="sng" algn="ctr">
                      <a:solidFill>
                        <a:srgbClr val="0D3330"/>
                      </a:solidFill>
                      <a:prstDash val="solid"/>
                      <a:round/>
                      <a:headEnd type="none" w="med" len="med"/>
                      <a:tailEnd type="none" w="med" len="med"/>
                    </a:lnT>
                    <a:lnB w="9525" cap="flat" cmpd="sng" algn="ctr">
                      <a:solidFill>
                        <a:srgbClr val="0D3330"/>
                      </a:solidFill>
                      <a:prstDash val="solid"/>
                      <a:round/>
                      <a:headEnd type="none" w="med" len="med"/>
                      <a:tailEnd type="none" w="med" len="med"/>
                    </a:lnB>
                  </a:tcPr>
                </a:tc>
                <a:tc>
                  <a:txBody>
                    <a:bodyPr/>
                    <a:lstStyle/>
                    <a:p>
                      <a:pPr algn="l">
                        <a:lnSpc>
                          <a:spcPts val="3359"/>
                        </a:lnSpc>
                        <a:defRPr/>
                      </a:pPr>
                      <a:r>
                        <a:rPr lang="en-US" sz="2399">
                          <a:solidFill>
                            <a:srgbClr val="0D3330"/>
                          </a:solidFill>
                          <a:latin typeface="Times New Roman" panose="02020603050405020304" pitchFamily="18" charset="0"/>
                          <a:ea typeface="Muli Bold"/>
                          <a:cs typeface="Times New Roman" panose="02020603050405020304" pitchFamily="18" charset="0"/>
                          <a:sym typeface="Muli Bold"/>
                        </a:rPr>
                        <a:t>Người đang mắc một trong những bệnh ung thư, bại liệt, xơ gan mất bù, lao nặng, AIDS; </a:t>
                      </a:r>
                      <a:endParaRPr lang="en-US" sz="1100">
                        <a:latin typeface="Times New Roman" panose="02020603050405020304" pitchFamily="18" charset="0"/>
                        <a:cs typeface="Times New Roman" panose="02020603050405020304" pitchFamily="18" charset="0"/>
                      </a:endParaRPr>
                    </a:p>
                    <a:p>
                      <a:pPr algn="l">
                        <a:lnSpc>
                          <a:spcPts val="3359"/>
                        </a:lnSpc>
                      </a:pPr>
                      <a:endParaRPr lang="en-US" sz="1100">
                        <a:latin typeface="Times New Roman" panose="02020603050405020304" pitchFamily="18" charset="0"/>
                        <a:cs typeface="Times New Roman" panose="02020603050405020304" pitchFamily="18" charset="0"/>
                      </a:endParaRPr>
                    </a:p>
                  </a:txBody>
                  <a:tcPr marL="114300" marR="114300" marT="114300" marB="114300">
                    <a:lnL w="9525" cap="flat" cmpd="sng" algn="ctr">
                      <a:solidFill>
                        <a:srgbClr val="0D3330"/>
                      </a:solidFill>
                      <a:prstDash val="solid"/>
                      <a:round/>
                      <a:headEnd type="none" w="med" len="med"/>
                      <a:tailEnd type="none" w="med" len="med"/>
                    </a:lnL>
                    <a:lnR w="9525" cap="flat" cmpd="sng" algn="ctr">
                      <a:solidFill>
                        <a:srgbClr val="0D3330"/>
                      </a:solidFill>
                      <a:prstDash val="solid"/>
                      <a:round/>
                      <a:headEnd type="none" w="med" len="med"/>
                      <a:tailEnd type="none" w="med" len="med"/>
                    </a:lnR>
                    <a:lnT w="9525" cap="flat" cmpd="sng" algn="ctr">
                      <a:solidFill>
                        <a:srgbClr val="0D3330"/>
                      </a:solidFill>
                      <a:prstDash val="solid"/>
                      <a:round/>
                      <a:headEnd type="none" w="med" len="med"/>
                      <a:tailEnd type="none" w="med" len="med"/>
                    </a:lnT>
                    <a:lnB w="9525" cap="flat" cmpd="sng" algn="ctr">
                      <a:solidFill>
                        <a:srgbClr val="0D3330"/>
                      </a:solidFill>
                      <a:prstDash val="solid"/>
                      <a:round/>
                      <a:headEnd type="none" w="med" len="med"/>
                      <a:tailEnd type="none" w="med" len="med"/>
                    </a:lnB>
                  </a:tcPr>
                </a:tc>
                <a:tc>
                  <a:txBody>
                    <a:bodyPr/>
                    <a:lstStyle/>
                    <a:p>
                      <a:pPr algn="l">
                        <a:lnSpc>
                          <a:spcPts val="3359"/>
                        </a:lnSpc>
                        <a:defRPr/>
                      </a:pPr>
                      <a:r>
                        <a:rPr lang="en-US" sz="2399">
                          <a:solidFill>
                            <a:srgbClr val="0D3330"/>
                          </a:solidFill>
                          <a:latin typeface="Times New Roman" panose="02020603050405020304" pitchFamily="18" charset="0"/>
                          <a:ea typeface="Muli Bold"/>
                          <a:cs typeface="Times New Roman" panose="02020603050405020304" pitchFamily="18" charset="0"/>
                          <a:sym typeface="Muli Bold"/>
                        </a:rPr>
                        <a:t>Người có mức suy giảm khả năng lao động từ 81% trở lên; người khuyết tật đặc biệt nặng; </a:t>
                      </a:r>
                      <a:endParaRPr lang="en-US" sz="1100">
                        <a:latin typeface="Times New Roman" panose="02020603050405020304" pitchFamily="18" charset="0"/>
                        <a:cs typeface="Times New Roman" panose="02020603050405020304" pitchFamily="18" charset="0"/>
                      </a:endParaRPr>
                    </a:p>
                    <a:p>
                      <a:pPr algn="l">
                        <a:lnSpc>
                          <a:spcPts val="3359"/>
                        </a:lnSpc>
                      </a:pPr>
                      <a:endParaRPr lang="en-US" sz="1100">
                        <a:latin typeface="Times New Roman" panose="02020603050405020304" pitchFamily="18" charset="0"/>
                        <a:cs typeface="Times New Roman" panose="02020603050405020304" pitchFamily="18" charset="0"/>
                      </a:endParaRPr>
                    </a:p>
                  </a:txBody>
                  <a:tcPr marL="114300" marR="114300" marT="114300" marB="114300">
                    <a:lnL w="9525" cap="flat" cmpd="sng" algn="ctr">
                      <a:solidFill>
                        <a:srgbClr val="0D3330"/>
                      </a:solidFill>
                      <a:prstDash val="solid"/>
                      <a:round/>
                      <a:headEnd type="none" w="med" len="med"/>
                      <a:tailEnd type="none" w="med" len="med"/>
                    </a:lnL>
                    <a:lnR w="9525" cap="flat" cmpd="sng" algn="ctr">
                      <a:solidFill>
                        <a:srgbClr val="0D3330"/>
                      </a:solidFill>
                      <a:prstDash val="solid"/>
                      <a:round/>
                      <a:headEnd type="none" w="med" len="med"/>
                      <a:tailEnd type="none" w="med" len="med"/>
                    </a:lnR>
                    <a:lnT w="9525" cap="flat" cmpd="sng" algn="ctr">
                      <a:solidFill>
                        <a:srgbClr val="0D3330"/>
                      </a:solidFill>
                      <a:prstDash val="solid"/>
                      <a:round/>
                      <a:headEnd type="none" w="med" len="med"/>
                      <a:tailEnd type="none" w="med" len="med"/>
                    </a:lnT>
                    <a:lnB w="9525" cap="flat" cmpd="sng" algn="ctr">
                      <a:solidFill>
                        <a:srgbClr val="0D3330"/>
                      </a:solidFill>
                      <a:prstDash val="solid"/>
                      <a:round/>
                      <a:headEnd type="none" w="med" len="med"/>
                      <a:tailEnd type="none" w="med" len="med"/>
                    </a:lnB>
                  </a:tcPr>
                </a:tc>
                <a:tc>
                  <a:txBody>
                    <a:bodyPr/>
                    <a:lstStyle/>
                    <a:p>
                      <a:pPr algn="just">
                        <a:lnSpc>
                          <a:spcPts val="3359"/>
                        </a:lnSpc>
                        <a:defRPr/>
                      </a:pPr>
                      <a:r>
                        <a:rPr lang="en-US" sz="2399">
                          <a:solidFill>
                            <a:srgbClr val="0D3330"/>
                          </a:solidFill>
                          <a:latin typeface="Times New Roman" panose="02020603050405020304" pitchFamily="18" charset="0"/>
                          <a:ea typeface="Muli Bold"/>
                          <a:cs typeface="Times New Roman" panose="02020603050405020304" pitchFamily="18" charset="0"/>
                          <a:sym typeface="Muli Bold"/>
                        </a:rPr>
                        <a:t>Người lao động có thời gian đóng bảo hiểm xã hội trước 1/7/2025, sau 12 tháng không thuộc đối tượng tham gia bảo hiểm xã hội bắt buộc mà cũng không tham gia bảo hiểm xã hội tự nguyện và có thời gian đóng bảo hiểm xã hội chưa đủ 20 năm; </a:t>
                      </a:r>
                      <a:endParaRPr lang="en-US" sz="1100">
                        <a:latin typeface="Times New Roman" panose="02020603050405020304" pitchFamily="18" charset="0"/>
                        <a:cs typeface="Times New Roman" panose="02020603050405020304" pitchFamily="18" charset="0"/>
                      </a:endParaRPr>
                    </a:p>
                    <a:p>
                      <a:pPr algn="just">
                        <a:lnSpc>
                          <a:spcPts val="3359"/>
                        </a:lnSpc>
                      </a:pPr>
                      <a:endParaRPr lang="en-US" sz="1100">
                        <a:latin typeface="Times New Roman" panose="02020603050405020304" pitchFamily="18" charset="0"/>
                        <a:cs typeface="Times New Roman" panose="02020603050405020304" pitchFamily="18" charset="0"/>
                      </a:endParaRPr>
                    </a:p>
                  </a:txBody>
                  <a:tcPr marL="114300" marR="114300" marT="114300" marB="114300">
                    <a:lnL w="9525" cap="flat" cmpd="sng" algn="ctr">
                      <a:solidFill>
                        <a:srgbClr val="0D3330"/>
                      </a:solidFill>
                      <a:prstDash val="solid"/>
                      <a:round/>
                      <a:headEnd type="none" w="med" len="med"/>
                      <a:tailEnd type="none" w="med" len="med"/>
                    </a:lnL>
                    <a:lnR w="9525" cap="flat" cmpd="sng" algn="ctr">
                      <a:solidFill>
                        <a:srgbClr val="0D3330"/>
                      </a:solidFill>
                      <a:prstDash val="solid"/>
                      <a:round/>
                      <a:headEnd type="none" w="med" len="med"/>
                      <a:tailEnd type="none" w="med" len="med"/>
                    </a:lnR>
                    <a:lnT w="9525" cap="flat" cmpd="sng" algn="ctr">
                      <a:solidFill>
                        <a:srgbClr val="0D3330"/>
                      </a:solidFill>
                      <a:prstDash val="solid"/>
                      <a:round/>
                      <a:headEnd type="none" w="med" len="med"/>
                      <a:tailEnd type="none" w="med" len="med"/>
                    </a:lnT>
                    <a:lnB w="9525" cap="flat" cmpd="sng" algn="ctr">
                      <a:solidFill>
                        <a:srgbClr val="0D3330"/>
                      </a:solidFill>
                      <a:prstDash val="solid"/>
                      <a:round/>
                      <a:headEnd type="none" w="med" len="med"/>
                      <a:tailEnd type="none" w="med" len="med"/>
                    </a:lnB>
                  </a:tcPr>
                </a:tc>
                <a:tc>
                  <a:txBody>
                    <a:bodyPr/>
                    <a:lstStyle/>
                    <a:p>
                      <a:pPr algn="just">
                        <a:lnSpc>
                          <a:spcPts val="3359"/>
                        </a:lnSpc>
                        <a:defRPr/>
                      </a:pP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Trường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hợp</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NLĐ trong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lực</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lượng</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vũ</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trang</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khi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phục</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viên</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xuất</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ngũ</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thôi việc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không</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thuộc</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đối</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tượng</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tham</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gia</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bảo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hiểm</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xã</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hội</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bắt</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buộc</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mà cũng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không</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tham</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gia</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bảo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hiểm</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xã</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hội</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tự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nguyện</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và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không</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đủ</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điều</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kiện</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để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hưởng</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lương</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399" dirty="0" err="1">
                          <a:solidFill>
                            <a:srgbClr val="0D3330"/>
                          </a:solidFill>
                          <a:latin typeface="Times New Roman" panose="02020603050405020304" pitchFamily="18" charset="0"/>
                          <a:ea typeface="Muli Bold"/>
                          <a:cs typeface="Times New Roman" panose="02020603050405020304" pitchFamily="18" charset="0"/>
                          <a:sym typeface="Muli Bold"/>
                        </a:rPr>
                        <a:t>hưu</a:t>
                      </a:r>
                      <a:r>
                        <a:rPr lang="en-US" sz="2399" dirty="0">
                          <a:solidFill>
                            <a:srgbClr val="0D3330"/>
                          </a:solidFill>
                          <a:latin typeface="Times New Roman" panose="02020603050405020304" pitchFamily="18" charset="0"/>
                          <a:ea typeface="Muli Bold"/>
                          <a:cs typeface="Times New Roman" panose="02020603050405020304" pitchFamily="18" charset="0"/>
                          <a:sym typeface="Muli Bold"/>
                        </a:rPr>
                        <a:t>.</a:t>
                      </a:r>
                      <a:endParaRPr lang="en-US" sz="1100" dirty="0">
                        <a:latin typeface="Times New Roman" panose="02020603050405020304" pitchFamily="18" charset="0"/>
                        <a:cs typeface="Times New Roman" panose="02020603050405020304" pitchFamily="18" charset="0"/>
                      </a:endParaRPr>
                    </a:p>
                    <a:p>
                      <a:pPr algn="just">
                        <a:lnSpc>
                          <a:spcPts val="3359"/>
                        </a:lnSpc>
                      </a:pPr>
                      <a:endParaRPr lang="en-US" sz="1100" dirty="0">
                        <a:latin typeface="Times New Roman" panose="02020603050405020304" pitchFamily="18" charset="0"/>
                        <a:cs typeface="Times New Roman" panose="02020603050405020304" pitchFamily="18" charset="0"/>
                      </a:endParaRPr>
                    </a:p>
                  </a:txBody>
                  <a:tcPr marL="114300" marR="114300" marT="114300" marB="114300">
                    <a:lnL w="9525" cap="flat" cmpd="sng" algn="ctr">
                      <a:solidFill>
                        <a:srgbClr val="0D3330"/>
                      </a:solidFill>
                      <a:prstDash val="solid"/>
                      <a:round/>
                      <a:headEnd type="none" w="med" len="med"/>
                      <a:tailEnd type="none" w="med" len="med"/>
                    </a:lnL>
                    <a:lnR w="9525" cap="flat" cmpd="sng" algn="ctr">
                      <a:solidFill>
                        <a:srgbClr val="0D3330"/>
                      </a:solidFill>
                      <a:prstDash val="solid"/>
                      <a:round/>
                      <a:headEnd type="none" w="med" len="med"/>
                      <a:tailEnd type="none" w="med" len="med"/>
                    </a:lnR>
                    <a:lnT w="9525" cap="flat" cmpd="sng" algn="ctr">
                      <a:solidFill>
                        <a:srgbClr val="0D3330"/>
                      </a:solidFill>
                      <a:prstDash val="solid"/>
                      <a:round/>
                      <a:headEnd type="none" w="med" len="med"/>
                      <a:tailEnd type="none" w="med" len="med"/>
                    </a:lnT>
                    <a:lnB w="9525" cap="flat" cmpd="sng" algn="ctr">
                      <a:solidFill>
                        <a:srgbClr val="0D333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3" name="TextBox 3"/>
          <p:cNvSpPr txBox="1"/>
          <p:nvPr/>
        </p:nvSpPr>
        <p:spPr>
          <a:xfrm>
            <a:off x="730385" y="1280441"/>
            <a:ext cx="16230600" cy="1009379"/>
          </a:xfrm>
          <a:prstGeom prst="rect">
            <a:avLst/>
          </a:prstGeom>
        </p:spPr>
        <p:txBody>
          <a:bodyPr lIns="0" tIns="0" rIns="0" bIns="0" rtlCol="0" anchor="t">
            <a:spAutoFit/>
          </a:bodyPr>
          <a:lstStyle/>
          <a:p>
            <a:pPr algn="ctr">
              <a:lnSpc>
                <a:spcPts val="3959"/>
              </a:lnSpc>
            </a:pP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7. </a:t>
            </a:r>
            <a:r>
              <a:rPr lang="en-US" sz="3000" dirty="0" err="1">
                <a:solidFill>
                  <a:srgbClr val="0D3330"/>
                </a:solidFill>
                <a:latin typeface="Times New Roman" panose="02020603050405020304" pitchFamily="18" charset="0"/>
                <a:ea typeface="Cooper BT Bold"/>
                <a:cs typeface="Times New Roman" panose="02020603050405020304" pitchFamily="18" charset="0"/>
                <a:sym typeface="Cooper BT Bold"/>
              </a:rPr>
              <a:t>Bổ</a:t>
            </a: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 sung </a:t>
            </a:r>
            <a:r>
              <a:rPr lang="en-US" sz="3000" dirty="0" err="1">
                <a:solidFill>
                  <a:srgbClr val="0D3330"/>
                </a:solidFill>
                <a:latin typeface="Times New Roman" panose="02020603050405020304" pitchFamily="18" charset="0"/>
                <a:ea typeface="Cooper BT Bold"/>
                <a:cs typeface="Times New Roman" panose="02020603050405020304" pitchFamily="18" charset="0"/>
                <a:sym typeface="Cooper BT Bold"/>
              </a:rPr>
              <a:t>theo</a:t>
            </a: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3000" dirty="0" err="1">
                <a:solidFill>
                  <a:srgbClr val="0D3330"/>
                </a:solidFill>
                <a:latin typeface="Times New Roman" panose="02020603050405020304" pitchFamily="18" charset="0"/>
                <a:ea typeface="Cooper BT Bold"/>
                <a:cs typeface="Times New Roman" panose="02020603050405020304" pitchFamily="18" charset="0"/>
                <a:sym typeface="Cooper BT Bold"/>
              </a:rPr>
              <a:t>hướng</a:t>
            </a: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3000" dirty="0" err="1">
                <a:solidFill>
                  <a:srgbClr val="0D3330"/>
                </a:solidFill>
                <a:latin typeface="Times New Roman" panose="02020603050405020304" pitchFamily="18" charset="0"/>
                <a:ea typeface="Cooper BT Bold"/>
                <a:cs typeface="Times New Roman" panose="02020603050405020304" pitchFamily="18" charset="0"/>
                <a:sym typeface="Cooper BT Bold"/>
              </a:rPr>
              <a:t>gia</a:t>
            </a: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3000" dirty="0" err="1">
                <a:solidFill>
                  <a:srgbClr val="0D3330"/>
                </a:solidFill>
                <a:latin typeface="Times New Roman" panose="02020603050405020304" pitchFamily="18" charset="0"/>
                <a:ea typeface="Cooper BT Bold"/>
                <a:cs typeface="Times New Roman" panose="02020603050405020304" pitchFamily="18" charset="0"/>
                <a:sym typeface="Cooper BT Bold"/>
              </a:rPr>
              <a:t>tăng</a:t>
            </a: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3000" dirty="0" err="1">
                <a:solidFill>
                  <a:srgbClr val="0D3330"/>
                </a:solidFill>
                <a:latin typeface="Times New Roman" panose="02020603050405020304" pitchFamily="18" charset="0"/>
                <a:ea typeface="Cooper BT Bold"/>
                <a:cs typeface="Times New Roman" panose="02020603050405020304" pitchFamily="18" charset="0"/>
                <a:sym typeface="Cooper BT Bold"/>
              </a:rPr>
              <a:t>quyền</a:t>
            </a: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3000" dirty="0" err="1">
                <a:solidFill>
                  <a:srgbClr val="0D3330"/>
                </a:solidFill>
                <a:latin typeface="Times New Roman" panose="02020603050405020304" pitchFamily="18" charset="0"/>
                <a:ea typeface="Cooper BT Bold"/>
                <a:cs typeface="Times New Roman" panose="02020603050405020304" pitchFamily="18" charset="0"/>
                <a:sym typeface="Cooper BT Bold"/>
              </a:rPr>
              <a:t>lợi</a:t>
            </a: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3000" dirty="0" err="1">
                <a:solidFill>
                  <a:srgbClr val="0D3330"/>
                </a:solidFill>
                <a:latin typeface="Times New Roman" panose="02020603050405020304" pitchFamily="18" charset="0"/>
                <a:ea typeface="Cooper BT Bold"/>
                <a:cs typeface="Times New Roman" panose="02020603050405020304" pitchFamily="18" charset="0"/>
                <a:sym typeface="Cooper BT Bold"/>
              </a:rPr>
              <a:t>khuyến</a:t>
            </a: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3000" dirty="0" err="1">
                <a:solidFill>
                  <a:srgbClr val="0D3330"/>
                </a:solidFill>
                <a:latin typeface="Times New Roman" panose="02020603050405020304" pitchFamily="18" charset="0"/>
                <a:ea typeface="Cooper BT Bold"/>
                <a:cs typeface="Times New Roman" panose="02020603050405020304" pitchFamily="18" charset="0"/>
                <a:sym typeface="Cooper BT Bold"/>
              </a:rPr>
              <a:t>khích</a:t>
            </a: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3000" dirty="0" err="1">
                <a:solidFill>
                  <a:srgbClr val="0D3330"/>
                </a:solidFill>
                <a:latin typeface="Times New Roman" panose="02020603050405020304" pitchFamily="18" charset="0"/>
                <a:ea typeface="Cooper BT Bold"/>
                <a:cs typeface="Times New Roman" panose="02020603050405020304" pitchFamily="18" charset="0"/>
                <a:sym typeface="Cooper BT Bold"/>
              </a:rPr>
              <a:t>người</a:t>
            </a: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 lao </a:t>
            </a:r>
            <a:r>
              <a:rPr lang="en-US" sz="3000" dirty="0" err="1">
                <a:solidFill>
                  <a:srgbClr val="0D3330"/>
                </a:solidFill>
                <a:latin typeface="Times New Roman" panose="02020603050405020304" pitchFamily="18" charset="0"/>
                <a:ea typeface="Cooper BT Bold"/>
                <a:cs typeface="Times New Roman" panose="02020603050405020304" pitchFamily="18" charset="0"/>
                <a:sym typeface="Cooper BT Bold"/>
              </a:rPr>
              <a:t>động</a:t>
            </a: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 bảo </a:t>
            </a:r>
            <a:r>
              <a:rPr lang="en-US" sz="3000" dirty="0" err="1">
                <a:solidFill>
                  <a:srgbClr val="0D3330"/>
                </a:solidFill>
                <a:latin typeface="Times New Roman" panose="02020603050405020304" pitchFamily="18" charset="0"/>
                <a:ea typeface="Cooper BT Bold"/>
                <a:cs typeface="Times New Roman" panose="02020603050405020304" pitchFamily="18" charset="0"/>
                <a:sym typeface="Cooper BT Bold"/>
              </a:rPr>
              <a:t>lưu</a:t>
            </a: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3000" dirty="0" err="1">
                <a:solidFill>
                  <a:srgbClr val="0D3330"/>
                </a:solidFill>
                <a:latin typeface="Times New Roman" panose="02020603050405020304" pitchFamily="18" charset="0"/>
                <a:ea typeface="Cooper BT Bold"/>
                <a:cs typeface="Times New Roman" panose="02020603050405020304" pitchFamily="18" charset="0"/>
                <a:sym typeface="Cooper BT Bold"/>
              </a:rPr>
              <a:t>thời</a:t>
            </a: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3000" dirty="0" err="1">
                <a:solidFill>
                  <a:srgbClr val="0D3330"/>
                </a:solidFill>
                <a:latin typeface="Times New Roman" panose="02020603050405020304" pitchFamily="18" charset="0"/>
                <a:ea typeface="Cooper BT Bold"/>
                <a:cs typeface="Times New Roman" panose="02020603050405020304" pitchFamily="18" charset="0"/>
                <a:sym typeface="Cooper BT Bold"/>
              </a:rPr>
              <a:t>gian</a:t>
            </a: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3000" dirty="0" err="1">
                <a:solidFill>
                  <a:srgbClr val="0D3330"/>
                </a:solidFill>
                <a:latin typeface="Times New Roman" panose="02020603050405020304" pitchFamily="18" charset="0"/>
                <a:ea typeface="Cooper BT Bold"/>
                <a:cs typeface="Times New Roman" panose="02020603050405020304" pitchFamily="18" charset="0"/>
                <a:sym typeface="Cooper BT Bold"/>
              </a:rPr>
              <a:t>đóng</a:t>
            </a: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 để </a:t>
            </a:r>
            <a:r>
              <a:rPr lang="en-US" sz="3000" dirty="0" err="1">
                <a:solidFill>
                  <a:srgbClr val="0D3330"/>
                </a:solidFill>
                <a:latin typeface="Times New Roman" panose="02020603050405020304" pitchFamily="18" charset="0"/>
                <a:ea typeface="Cooper BT Bold"/>
                <a:cs typeface="Times New Roman" panose="02020603050405020304" pitchFamily="18" charset="0"/>
                <a:sym typeface="Cooper BT Bold"/>
              </a:rPr>
              <a:t>hưởng</a:t>
            </a: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3000" dirty="0" err="1">
                <a:solidFill>
                  <a:srgbClr val="0D3330"/>
                </a:solidFill>
                <a:latin typeface="Times New Roman" panose="02020603050405020304" pitchFamily="18" charset="0"/>
                <a:ea typeface="Cooper BT Bold"/>
                <a:cs typeface="Times New Roman" panose="02020603050405020304" pitchFamily="18" charset="0"/>
                <a:sym typeface="Cooper BT Bold"/>
              </a:rPr>
              <a:t>lương</a:t>
            </a: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3000" dirty="0" err="1">
                <a:solidFill>
                  <a:srgbClr val="0D3330"/>
                </a:solidFill>
                <a:latin typeface="Times New Roman" panose="02020603050405020304" pitchFamily="18" charset="0"/>
                <a:ea typeface="Cooper BT Bold"/>
                <a:cs typeface="Times New Roman" panose="02020603050405020304" pitchFamily="18" charset="0"/>
                <a:sym typeface="Cooper BT Bold"/>
              </a:rPr>
              <a:t>hưu</a:t>
            </a: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3000" dirty="0" err="1">
                <a:solidFill>
                  <a:srgbClr val="0D3330"/>
                </a:solidFill>
                <a:latin typeface="Times New Roman" panose="02020603050405020304" pitchFamily="18" charset="0"/>
                <a:ea typeface="Cooper BT Bold"/>
                <a:cs typeface="Times New Roman" panose="02020603050405020304" pitchFamily="18" charset="0"/>
                <a:sym typeface="Cooper BT Bold"/>
              </a:rPr>
              <a:t>thay</a:t>
            </a: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 vì nhận BHXH </a:t>
            </a:r>
            <a:r>
              <a:rPr lang="en-US" sz="3000" dirty="0" err="1">
                <a:solidFill>
                  <a:srgbClr val="0D3330"/>
                </a:solidFill>
                <a:latin typeface="Times New Roman" panose="02020603050405020304" pitchFamily="18" charset="0"/>
                <a:ea typeface="Cooper BT Bold"/>
                <a:cs typeface="Times New Roman" panose="02020603050405020304" pitchFamily="18" charset="0"/>
                <a:sym typeface="Cooper BT Bold"/>
              </a:rPr>
              <a:t>một</a:t>
            </a:r>
            <a:r>
              <a:rPr lang="en-US" sz="3000" dirty="0">
                <a:solidFill>
                  <a:srgbClr val="0D3330"/>
                </a:solidFill>
                <a:latin typeface="Times New Roman" panose="02020603050405020304" pitchFamily="18" charset="0"/>
                <a:ea typeface="Cooper BT Bold"/>
                <a:cs typeface="Times New Roman" panose="02020603050405020304" pitchFamily="18" charset="0"/>
                <a:sym typeface="Cooper BT Bold"/>
              </a:rPr>
              <a:t> lần</a:t>
            </a:r>
          </a:p>
        </p:txBody>
      </p:sp>
      <p:sp>
        <p:nvSpPr>
          <p:cNvPr id="4" name="TextBox 4"/>
          <p:cNvSpPr txBox="1"/>
          <p:nvPr/>
        </p:nvSpPr>
        <p:spPr>
          <a:xfrm>
            <a:off x="0" y="2289820"/>
            <a:ext cx="17691371" cy="478155"/>
          </a:xfrm>
          <a:prstGeom prst="rect">
            <a:avLst/>
          </a:prstGeom>
        </p:spPr>
        <p:txBody>
          <a:bodyPr lIns="0" tIns="0" rIns="0" bIns="0" rtlCol="0" anchor="t">
            <a:spAutoFit/>
          </a:bodyPr>
          <a:lstStyle/>
          <a:p>
            <a:pPr algn="ctr">
              <a:lnSpc>
                <a:spcPts val="4049"/>
              </a:lnSpc>
              <a:spcBef>
                <a:spcPct val="0"/>
              </a:spcBef>
            </a:pPr>
            <a:r>
              <a:rPr lang="en-US" sz="2699">
                <a:solidFill>
                  <a:srgbClr val="0D3330"/>
                </a:solidFill>
                <a:latin typeface="Times New Roman" panose="02020603050405020304" pitchFamily="18" charset="0"/>
                <a:ea typeface="Muli Bold"/>
                <a:cs typeface="Times New Roman" panose="02020603050405020304" pitchFamily="18" charset="0"/>
                <a:sym typeface="Muli Bold"/>
              </a:rPr>
              <a:t>NLĐ đã chấm dứt tham gia BHXH mà có đề nghị thì được hưởng một lần nếu thuộc một trong 6 TH sau đây: </a:t>
            </a:r>
          </a:p>
        </p:txBody>
      </p:sp>
      <p:sp>
        <p:nvSpPr>
          <p:cNvPr id="6" name="TextBox 8">
            <a:extLst>
              <a:ext uri="{FF2B5EF4-FFF2-40B4-BE49-F238E27FC236}">
                <a16:creationId xmlns:a16="http://schemas.microsoft.com/office/drawing/2014/main" xmlns="" id="{8E37673F-6184-3D33-D6E1-1431DF8D5DAF}"/>
              </a:ext>
            </a:extLst>
          </p:cNvPr>
          <p:cNvSpPr txBox="1"/>
          <p:nvPr/>
        </p:nvSpPr>
        <p:spPr>
          <a:xfrm>
            <a:off x="1028700" y="410149"/>
            <a:ext cx="16230600" cy="746615"/>
          </a:xfrm>
          <a:prstGeom prst="rect">
            <a:avLst/>
          </a:prstGeom>
        </p:spPr>
        <p:txBody>
          <a:bodyPr lIns="0" tIns="0" rIns="0" bIns="0" rtlCol="0" anchor="t">
            <a:spAutoFit/>
          </a:bodyPr>
          <a:lstStyle/>
          <a:p>
            <a:pPr algn="ctr">
              <a:lnSpc>
                <a:spcPts val="6239"/>
              </a:lnSpc>
            </a:pPr>
            <a:r>
              <a:rPr lang="en-US" sz="5000" b="1">
                <a:solidFill>
                  <a:srgbClr val="0D3330"/>
                </a:solidFill>
                <a:latin typeface="Times New Roman" panose="02020603050405020304" pitchFamily="18" charset="0"/>
                <a:ea typeface="Cooper BT Bold"/>
                <a:cs typeface="Times New Roman" panose="02020603050405020304" pitchFamily="18" charset="0"/>
                <a:sym typeface="Cooper BT Bold"/>
              </a:rPr>
              <a:t>II. MỘT </a:t>
            </a:r>
            <a:r>
              <a:rPr lang="en-US" sz="5000" b="1" dirty="0">
                <a:solidFill>
                  <a:srgbClr val="0D3330"/>
                </a:solidFill>
                <a:latin typeface="Times New Roman" panose="02020603050405020304" pitchFamily="18" charset="0"/>
                <a:ea typeface="Cooper BT Bold"/>
                <a:cs typeface="Times New Roman" panose="02020603050405020304" pitchFamily="18" charset="0"/>
                <a:sym typeface="Cooper BT Bold"/>
              </a:rPr>
              <a:t>SỐ NỘI DUNG LỚN LUẬT BHXH SỐ 41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BEAA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4242696"/>
            <a:ext cx="5002819" cy="4665034"/>
            <a:chOff x="0" y="0"/>
            <a:chExt cx="1317615" cy="1228651"/>
          </a:xfrm>
        </p:grpSpPr>
        <p:sp>
          <p:nvSpPr>
            <p:cNvPr id="3" name="Freeform 3"/>
            <p:cNvSpPr/>
            <p:nvPr/>
          </p:nvSpPr>
          <p:spPr>
            <a:xfrm>
              <a:off x="0" y="0"/>
              <a:ext cx="1317615" cy="1228651"/>
            </a:xfrm>
            <a:custGeom>
              <a:avLst/>
              <a:gdLst/>
              <a:ahLst/>
              <a:cxnLst/>
              <a:rect l="l" t="t" r="r" b="b"/>
              <a:pathLst>
                <a:path w="1317615" h="1228651">
                  <a:moveTo>
                    <a:pt x="77376" y="0"/>
                  </a:moveTo>
                  <a:lnTo>
                    <a:pt x="1240239" y="0"/>
                  </a:lnTo>
                  <a:cubicBezTo>
                    <a:pt x="1260761" y="0"/>
                    <a:pt x="1280442" y="8152"/>
                    <a:pt x="1294952" y="22663"/>
                  </a:cubicBezTo>
                  <a:cubicBezTo>
                    <a:pt x="1309463" y="37174"/>
                    <a:pt x="1317615" y="56854"/>
                    <a:pt x="1317615" y="77376"/>
                  </a:cubicBezTo>
                  <a:lnTo>
                    <a:pt x="1317615" y="1151275"/>
                  </a:lnTo>
                  <a:cubicBezTo>
                    <a:pt x="1317615" y="1171797"/>
                    <a:pt x="1309463" y="1191477"/>
                    <a:pt x="1294952" y="1205988"/>
                  </a:cubicBezTo>
                  <a:cubicBezTo>
                    <a:pt x="1280442" y="1220499"/>
                    <a:pt x="1260761" y="1228651"/>
                    <a:pt x="1240239" y="1228651"/>
                  </a:cubicBezTo>
                  <a:lnTo>
                    <a:pt x="77376" y="1228651"/>
                  </a:lnTo>
                  <a:cubicBezTo>
                    <a:pt x="56854" y="1228651"/>
                    <a:pt x="37174" y="1220499"/>
                    <a:pt x="22663" y="1205988"/>
                  </a:cubicBezTo>
                  <a:cubicBezTo>
                    <a:pt x="8152" y="1191477"/>
                    <a:pt x="0" y="1171797"/>
                    <a:pt x="0" y="1151275"/>
                  </a:cubicBezTo>
                  <a:lnTo>
                    <a:pt x="0" y="77376"/>
                  </a:lnTo>
                  <a:cubicBezTo>
                    <a:pt x="0" y="56854"/>
                    <a:pt x="8152" y="37174"/>
                    <a:pt x="22663" y="22663"/>
                  </a:cubicBezTo>
                  <a:cubicBezTo>
                    <a:pt x="37174" y="8152"/>
                    <a:pt x="56854" y="0"/>
                    <a:pt x="77376" y="0"/>
                  </a:cubicBezTo>
                  <a:close/>
                </a:path>
              </a:pathLst>
            </a:custGeom>
            <a:solidFill>
              <a:srgbClr val="F6F4EE"/>
            </a:solidFill>
            <a:ln cap="rnd">
              <a:noFill/>
              <a:prstDash val="solid"/>
              <a:round/>
            </a:ln>
          </p:spPr>
          <p:txBody>
            <a:bodyPr/>
            <a:lstStyle/>
            <a:p>
              <a:endParaRPr lang="en-US"/>
            </a:p>
          </p:txBody>
        </p:sp>
        <p:sp>
          <p:nvSpPr>
            <p:cNvPr id="4" name="TextBox 4"/>
            <p:cNvSpPr txBox="1"/>
            <p:nvPr/>
          </p:nvSpPr>
          <p:spPr>
            <a:xfrm>
              <a:off x="0" y="-28575"/>
              <a:ext cx="1317615" cy="1257226"/>
            </a:xfrm>
            <a:prstGeom prst="rect">
              <a:avLst/>
            </a:prstGeom>
          </p:spPr>
          <p:txBody>
            <a:bodyPr lIns="50800" tIns="50800" rIns="50800" bIns="50800" rtlCol="0" anchor="ctr"/>
            <a:lstStyle/>
            <a:p>
              <a:pPr marL="0" lvl="0" indent="0" algn="ctr">
                <a:lnSpc>
                  <a:spcPts val="3120"/>
                </a:lnSpc>
                <a:spcBef>
                  <a:spcPct val="0"/>
                </a:spcBef>
              </a:pPr>
              <a:endParaRPr/>
            </a:p>
          </p:txBody>
        </p:sp>
      </p:grpSp>
      <p:grpSp>
        <p:nvGrpSpPr>
          <p:cNvPr id="5" name="Group 5"/>
          <p:cNvGrpSpPr/>
          <p:nvPr/>
        </p:nvGrpSpPr>
        <p:grpSpPr>
          <a:xfrm>
            <a:off x="6642590" y="4242696"/>
            <a:ext cx="5002819" cy="4665034"/>
            <a:chOff x="0" y="0"/>
            <a:chExt cx="1317615" cy="1228651"/>
          </a:xfrm>
        </p:grpSpPr>
        <p:sp>
          <p:nvSpPr>
            <p:cNvPr id="6" name="Freeform 6"/>
            <p:cNvSpPr/>
            <p:nvPr/>
          </p:nvSpPr>
          <p:spPr>
            <a:xfrm>
              <a:off x="0" y="0"/>
              <a:ext cx="1317615" cy="1228651"/>
            </a:xfrm>
            <a:custGeom>
              <a:avLst/>
              <a:gdLst/>
              <a:ahLst/>
              <a:cxnLst/>
              <a:rect l="l" t="t" r="r" b="b"/>
              <a:pathLst>
                <a:path w="1317615" h="1228651">
                  <a:moveTo>
                    <a:pt x="77376" y="0"/>
                  </a:moveTo>
                  <a:lnTo>
                    <a:pt x="1240239" y="0"/>
                  </a:lnTo>
                  <a:cubicBezTo>
                    <a:pt x="1260761" y="0"/>
                    <a:pt x="1280442" y="8152"/>
                    <a:pt x="1294952" y="22663"/>
                  </a:cubicBezTo>
                  <a:cubicBezTo>
                    <a:pt x="1309463" y="37174"/>
                    <a:pt x="1317615" y="56854"/>
                    <a:pt x="1317615" y="77376"/>
                  </a:cubicBezTo>
                  <a:lnTo>
                    <a:pt x="1317615" y="1151275"/>
                  </a:lnTo>
                  <a:cubicBezTo>
                    <a:pt x="1317615" y="1171797"/>
                    <a:pt x="1309463" y="1191477"/>
                    <a:pt x="1294952" y="1205988"/>
                  </a:cubicBezTo>
                  <a:cubicBezTo>
                    <a:pt x="1280442" y="1220499"/>
                    <a:pt x="1260761" y="1228651"/>
                    <a:pt x="1240239" y="1228651"/>
                  </a:cubicBezTo>
                  <a:lnTo>
                    <a:pt x="77376" y="1228651"/>
                  </a:lnTo>
                  <a:cubicBezTo>
                    <a:pt x="56854" y="1228651"/>
                    <a:pt x="37174" y="1220499"/>
                    <a:pt x="22663" y="1205988"/>
                  </a:cubicBezTo>
                  <a:cubicBezTo>
                    <a:pt x="8152" y="1191477"/>
                    <a:pt x="0" y="1171797"/>
                    <a:pt x="0" y="1151275"/>
                  </a:cubicBezTo>
                  <a:lnTo>
                    <a:pt x="0" y="77376"/>
                  </a:lnTo>
                  <a:cubicBezTo>
                    <a:pt x="0" y="56854"/>
                    <a:pt x="8152" y="37174"/>
                    <a:pt x="22663" y="22663"/>
                  </a:cubicBezTo>
                  <a:cubicBezTo>
                    <a:pt x="37174" y="8152"/>
                    <a:pt x="56854" y="0"/>
                    <a:pt x="77376" y="0"/>
                  </a:cubicBezTo>
                  <a:close/>
                </a:path>
              </a:pathLst>
            </a:custGeom>
            <a:solidFill>
              <a:srgbClr val="F6F4EE"/>
            </a:solidFill>
            <a:ln cap="rnd">
              <a:noFill/>
              <a:prstDash val="solid"/>
              <a:round/>
            </a:ln>
          </p:spPr>
          <p:txBody>
            <a:bodyPr/>
            <a:lstStyle/>
            <a:p>
              <a:endParaRPr lang="en-US"/>
            </a:p>
          </p:txBody>
        </p:sp>
        <p:sp>
          <p:nvSpPr>
            <p:cNvPr id="7" name="TextBox 7"/>
            <p:cNvSpPr txBox="1"/>
            <p:nvPr/>
          </p:nvSpPr>
          <p:spPr>
            <a:xfrm>
              <a:off x="0" y="-28575"/>
              <a:ext cx="1317615" cy="1257226"/>
            </a:xfrm>
            <a:prstGeom prst="rect">
              <a:avLst/>
            </a:prstGeom>
          </p:spPr>
          <p:txBody>
            <a:bodyPr lIns="50800" tIns="50800" rIns="50800" bIns="50800" rtlCol="0" anchor="ctr"/>
            <a:lstStyle/>
            <a:p>
              <a:pPr marL="0" lvl="0" indent="0" algn="ctr">
                <a:lnSpc>
                  <a:spcPts val="3120"/>
                </a:lnSpc>
                <a:spcBef>
                  <a:spcPct val="0"/>
                </a:spcBef>
              </a:pPr>
              <a:endParaRPr/>
            </a:p>
          </p:txBody>
        </p:sp>
      </p:grpSp>
      <p:grpSp>
        <p:nvGrpSpPr>
          <p:cNvPr id="8" name="Group 8"/>
          <p:cNvGrpSpPr/>
          <p:nvPr/>
        </p:nvGrpSpPr>
        <p:grpSpPr>
          <a:xfrm>
            <a:off x="12255010" y="4242696"/>
            <a:ext cx="5002819" cy="4665034"/>
            <a:chOff x="0" y="0"/>
            <a:chExt cx="1317615" cy="1228651"/>
          </a:xfrm>
        </p:grpSpPr>
        <p:sp>
          <p:nvSpPr>
            <p:cNvPr id="9" name="Freeform 9"/>
            <p:cNvSpPr/>
            <p:nvPr/>
          </p:nvSpPr>
          <p:spPr>
            <a:xfrm>
              <a:off x="0" y="0"/>
              <a:ext cx="1317615" cy="1228651"/>
            </a:xfrm>
            <a:custGeom>
              <a:avLst/>
              <a:gdLst/>
              <a:ahLst/>
              <a:cxnLst/>
              <a:rect l="l" t="t" r="r" b="b"/>
              <a:pathLst>
                <a:path w="1317615" h="1228651">
                  <a:moveTo>
                    <a:pt x="77376" y="0"/>
                  </a:moveTo>
                  <a:lnTo>
                    <a:pt x="1240239" y="0"/>
                  </a:lnTo>
                  <a:cubicBezTo>
                    <a:pt x="1260761" y="0"/>
                    <a:pt x="1280442" y="8152"/>
                    <a:pt x="1294952" y="22663"/>
                  </a:cubicBezTo>
                  <a:cubicBezTo>
                    <a:pt x="1309463" y="37174"/>
                    <a:pt x="1317615" y="56854"/>
                    <a:pt x="1317615" y="77376"/>
                  </a:cubicBezTo>
                  <a:lnTo>
                    <a:pt x="1317615" y="1151275"/>
                  </a:lnTo>
                  <a:cubicBezTo>
                    <a:pt x="1317615" y="1171797"/>
                    <a:pt x="1309463" y="1191477"/>
                    <a:pt x="1294952" y="1205988"/>
                  </a:cubicBezTo>
                  <a:cubicBezTo>
                    <a:pt x="1280442" y="1220499"/>
                    <a:pt x="1260761" y="1228651"/>
                    <a:pt x="1240239" y="1228651"/>
                  </a:cubicBezTo>
                  <a:lnTo>
                    <a:pt x="77376" y="1228651"/>
                  </a:lnTo>
                  <a:cubicBezTo>
                    <a:pt x="56854" y="1228651"/>
                    <a:pt x="37174" y="1220499"/>
                    <a:pt x="22663" y="1205988"/>
                  </a:cubicBezTo>
                  <a:cubicBezTo>
                    <a:pt x="8152" y="1191477"/>
                    <a:pt x="0" y="1171797"/>
                    <a:pt x="0" y="1151275"/>
                  </a:cubicBezTo>
                  <a:lnTo>
                    <a:pt x="0" y="77376"/>
                  </a:lnTo>
                  <a:cubicBezTo>
                    <a:pt x="0" y="56854"/>
                    <a:pt x="8152" y="37174"/>
                    <a:pt x="22663" y="22663"/>
                  </a:cubicBezTo>
                  <a:cubicBezTo>
                    <a:pt x="37174" y="8152"/>
                    <a:pt x="56854" y="0"/>
                    <a:pt x="77376" y="0"/>
                  </a:cubicBezTo>
                  <a:close/>
                </a:path>
              </a:pathLst>
            </a:custGeom>
            <a:solidFill>
              <a:srgbClr val="F6F4EE"/>
            </a:solidFill>
            <a:ln cap="rnd">
              <a:noFill/>
              <a:prstDash val="solid"/>
              <a:round/>
            </a:ln>
          </p:spPr>
          <p:txBody>
            <a:bodyPr/>
            <a:lstStyle/>
            <a:p>
              <a:endParaRPr lang="en-US"/>
            </a:p>
          </p:txBody>
        </p:sp>
        <p:sp>
          <p:nvSpPr>
            <p:cNvPr id="10" name="TextBox 10"/>
            <p:cNvSpPr txBox="1"/>
            <p:nvPr/>
          </p:nvSpPr>
          <p:spPr>
            <a:xfrm>
              <a:off x="0" y="-28575"/>
              <a:ext cx="1317615" cy="1257226"/>
            </a:xfrm>
            <a:prstGeom prst="rect">
              <a:avLst/>
            </a:prstGeom>
          </p:spPr>
          <p:txBody>
            <a:bodyPr lIns="50800" tIns="50800" rIns="50800" bIns="50800" rtlCol="0" anchor="ctr"/>
            <a:lstStyle/>
            <a:p>
              <a:pPr marL="0" lvl="0" indent="0" algn="ctr">
                <a:lnSpc>
                  <a:spcPts val="3120"/>
                </a:lnSpc>
                <a:spcBef>
                  <a:spcPct val="0"/>
                </a:spcBef>
              </a:pPr>
              <a:endParaRPr/>
            </a:p>
          </p:txBody>
        </p:sp>
      </p:grpSp>
      <p:grpSp>
        <p:nvGrpSpPr>
          <p:cNvPr id="11" name="Group 11"/>
          <p:cNvGrpSpPr/>
          <p:nvPr/>
        </p:nvGrpSpPr>
        <p:grpSpPr>
          <a:xfrm>
            <a:off x="3130635" y="3843221"/>
            <a:ext cx="798950" cy="7989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330"/>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400"/>
                </a:lnSpc>
              </a:pPr>
              <a:endParaRPr/>
            </a:p>
          </p:txBody>
        </p:sp>
      </p:grpSp>
      <p:sp>
        <p:nvSpPr>
          <p:cNvPr id="14" name="TextBox 14"/>
          <p:cNvSpPr txBox="1"/>
          <p:nvPr/>
        </p:nvSpPr>
        <p:spPr>
          <a:xfrm>
            <a:off x="3181425" y="3942659"/>
            <a:ext cx="697369" cy="533400"/>
          </a:xfrm>
          <a:prstGeom prst="rect">
            <a:avLst/>
          </a:prstGeom>
        </p:spPr>
        <p:txBody>
          <a:bodyPr lIns="0" tIns="0" rIns="0" bIns="0" rtlCol="0" anchor="t">
            <a:spAutoFit/>
          </a:bodyPr>
          <a:lstStyle/>
          <a:p>
            <a:pPr marL="0" lvl="0" indent="0" algn="ctr">
              <a:lnSpc>
                <a:spcPts val="4200"/>
              </a:lnSpc>
              <a:spcBef>
                <a:spcPct val="0"/>
              </a:spcBef>
            </a:pPr>
            <a:r>
              <a:rPr lang="en-US" sz="3500">
                <a:solidFill>
                  <a:srgbClr val="F6F4EE"/>
                </a:solidFill>
                <a:latin typeface="Muli"/>
                <a:ea typeface="Muli"/>
                <a:cs typeface="Muli"/>
                <a:sym typeface="Muli"/>
              </a:rPr>
              <a:t>1</a:t>
            </a:r>
          </a:p>
        </p:txBody>
      </p:sp>
      <p:grpSp>
        <p:nvGrpSpPr>
          <p:cNvPr id="15" name="Group 15"/>
          <p:cNvGrpSpPr/>
          <p:nvPr/>
        </p:nvGrpSpPr>
        <p:grpSpPr>
          <a:xfrm>
            <a:off x="8743789" y="3843221"/>
            <a:ext cx="798950" cy="79895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330"/>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400"/>
                </a:lnSpc>
              </a:pPr>
              <a:endParaRPr/>
            </a:p>
          </p:txBody>
        </p:sp>
      </p:grpSp>
      <p:sp>
        <p:nvSpPr>
          <p:cNvPr id="18" name="TextBox 18"/>
          <p:cNvSpPr txBox="1"/>
          <p:nvPr/>
        </p:nvSpPr>
        <p:spPr>
          <a:xfrm>
            <a:off x="8794580" y="3942659"/>
            <a:ext cx="697369" cy="533400"/>
          </a:xfrm>
          <a:prstGeom prst="rect">
            <a:avLst/>
          </a:prstGeom>
        </p:spPr>
        <p:txBody>
          <a:bodyPr lIns="0" tIns="0" rIns="0" bIns="0" rtlCol="0" anchor="t">
            <a:spAutoFit/>
          </a:bodyPr>
          <a:lstStyle/>
          <a:p>
            <a:pPr marL="0" lvl="0" indent="0" algn="ctr">
              <a:lnSpc>
                <a:spcPts val="4200"/>
              </a:lnSpc>
              <a:spcBef>
                <a:spcPct val="0"/>
              </a:spcBef>
            </a:pPr>
            <a:r>
              <a:rPr lang="en-US" sz="3500">
                <a:solidFill>
                  <a:srgbClr val="F6F4EE"/>
                </a:solidFill>
                <a:latin typeface="Muli"/>
                <a:ea typeface="Muli"/>
                <a:cs typeface="Muli"/>
                <a:sym typeface="Muli"/>
              </a:rPr>
              <a:t>2</a:t>
            </a:r>
          </a:p>
        </p:txBody>
      </p:sp>
      <p:grpSp>
        <p:nvGrpSpPr>
          <p:cNvPr id="19" name="Group 19"/>
          <p:cNvGrpSpPr/>
          <p:nvPr/>
        </p:nvGrpSpPr>
        <p:grpSpPr>
          <a:xfrm>
            <a:off x="14356944" y="3843221"/>
            <a:ext cx="798950" cy="798950"/>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330"/>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400"/>
                </a:lnSpc>
              </a:pPr>
              <a:endParaRPr/>
            </a:p>
          </p:txBody>
        </p:sp>
      </p:grpSp>
      <p:sp>
        <p:nvSpPr>
          <p:cNvPr id="22" name="TextBox 22"/>
          <p:cNvSpPr txBox="1"/>
          <p:nvPr/>
        </p:nvSpPr>
        <p:spPr>
          <a:xfrm>
            <a:off x="14407735" y="3942659"/>
            <a:ext cx="697369" cy="533400"/>
          </a:xfrm>
          <a:prstGeom prst="rect">
            <a:avLst/>
          </a:prstGeom>
        </p:spPr>
        <p:txBody>
          <a:bodyPr lIns="0" tIns="0" rIns="0" bIns="0" rtlCol="0" anchor="t">
            <a:spAutoFit/>
          </a:bodyPr>
          <a:lstStyle/>
          <a:p>
            <a:pPr marL="0" lvl="0" indent="0" algn="ctr">
              <a:lnSpc>
                <a:spcPts val="4200"/>
              </a:lnSpc>
              <a:spcBef>
                <a:spcPct val="0"/>
              </a:spcBef>
            </a:pPr>
            <a:r>
              <a:rPr lang="en-US" sz="3500">
                <a:solidFill>
                  <a:srgbClr val="F6F4EE"/>
                </a:solidFill>
                <a:latin typeface="Muli"/>
                <a:ea typeface="Muli"/>
                <a:cs typeface="Muli"/>
                <a:sym typeface="Muli"/>
              </a:rPr>
              <a:t>3</a:t>
            </a:r>
          </a:p>
        </p:txBody>
      </p:sp>
      <p:sp>
        <p:nvSpPr>
          <p:cNvPr id="23" name="TextBox 23"/>
          <p:cNvSpPr txBox="1"/>
          <p:nvPr/>
        </p:nvSpPr>
        <p:spPr>
          <a:xfrm>
            <a:off x="1544205" y="5468177"/>
            <a:ext cx="4033850" cy="1815369"/>
          </a:xfrm>
          <a:prstGeom prst="rect">
            <a:avLst/>
          </a:prstGeom>
        </p:spPr>
        <p:txBody>
          <a:bodyPr lIns="0" tIns="0" rIns="0" bIns="0" rtlCol="0" anchor="t">
            <a:spAutoFit/>
          </a:bodyPr>
          <a:lstStyle/>
          <a:p>
            <a:pPr algn="just">
              <a:lnSpc>
                <a:spcPts val="3639"/>
              </a:lnSpc>
            </a:pPr>
            <a:r>
              <a:rPr lang="en-US" sz="2799">
                <a:solidFill>
                  <a:srgbClr val="0D3330"/>
                </a:solidFill>
                <a:latin typeface="Times New Roman" panose="02020603050405020304" pitchFamily="18" charset="0"/>
                <a:ea typeface="Muli Bold"/>
                <a:cs typeface="Times New Roman" panose="02020603050405020304" pitchFamily="18" charset="0"/>
                <a:sym typeface="Muli Bold"/>
              </a:rPr>
              <a:t>Chính sách hỗ trợ về tín dụng cho người lao động có thời gian đóng bảo hiểm xã hội mà bị mất việc làm; </a:t>
            </a:r>
          </a:p>
        </p:txBody>
      </p:sp>
      <p:sp>
        <p:nvSpPr>
          <p:cNvPr id="24" name="TextBox 24"/>
          <p:cNvSpPr txBox="1"/>
          <p:nvPr/>
        </p:nvSpPr>
        <p:spPr>
          <a:xfrm>
            <a:off x="7158095" y="5468177"/>
            <a:ext cx="4033850" cy="1815369"/>
          </a:xfrm>
          <a:prstGeom prst="rect">
            <a:avLst/>
          </a:prstGeom>
        </p:spPr>
        <p:txBody>
          <a:bodyPr lIns="0" tIns="0" rIns="0" bIns="0" rtlCol="0" anchor="t">
            <a:spAutoFit/>
          </a:bodyPr>
          <a:lstStyle/>
          <a:p>
            <a:pPr algn="l">
              <a:lnSpc>
                <a:spcPts val="3639"/>
              </a:lnSpc>
            </a:pPr>
            <a:r>
              <a:rPr lang="en-US" sz="2799">
                <a:solidFill>
                  <a:srgbClr val="0D3330"/>
                </a:solidFill>
                <a:latin typeface="Times New Roman" panose="02020603050405020304" pitchFamily="18" charset="0"/>
                <a:ea typeface="Muli Bold"/>
                <a:cs typeface="Times New Roman" panose="02020603050405020304" pitchFamily="18" charset="0"/>
                <a:sym typeface="Muli Bold"/>
              </a:rPr>
              <a:t>Cơ hội được hưởng trợ cấp hàng tháng từ chính khoản đóng của mình ngay từ khi đủ tuổi nghỉ hưu; </a:t>
            </a:r>
          </a:p>
        </p:txBody>
      </p:sp>
      <p:sp>
        <p:nvSpPr>
          <p:cNvPr id="25" name="TextBox 25"/>
          <p:cNvSpPr txBox="1"/>
          <p:nvPr/>
        </p:nvSpPr>
        <p:spPr>
          <a:xfrm>
            <a:off x="12770514" y="5468177"/>
            <a:ext cx="3921078" cy="1815369"/>
          </a:xfrm>
          <a:prstGeom prst="rect">
            <a:avLst/>
          </a:prstGeom>
        </p:spPr>
        <p:txBody>
          <a:bodyPr lIns="0" tIns="0" rIns="0" bIns="0" rtlCol="0" anchor="t">
            <a:spAutoFit/>
          </a:bodyPr>
          <a:lstStyle/>
          <a:p>
            <a:pPr algn="just">
              <a:lnSpc>
                <a:spcPts val="3639"/>
              </a:lnSpc>
            </a:pPr>
            <a:r>
              <a:rPr lang="en-US" sz="2799">
                <a:solidFill>
                  <a:srgbClr val="0D3330"/>
                </a:solidFill>
                <a:latin typeface="Times New Roman" panose="02020603050405020304" pitchFamily="18" charset="0"/>
                <a:ea typeface="Muli Bold"/>
                <a:cs typeface="Times New Roman" panose="02020603050405020304" pitchFamily="18" charset="0"/>
                <a:sym typeface="Muli Bold"/>
              </a:rPr>
              <a:t>Trong thời gian hưởng trợ cấp hằng tháng thì được hưởng BHYT do ngân sách nhà nước đóng.</a:t>
            </a:r>
          </a:p>
        </p:txBody>
      </p:sp>
      <p:sp>
        <p:nvSpPr>
          <p:cNvPr id="26" name="TextBox 26"/>
          <p:cNvSpPr txBox="1"/>
          <p:nvPr/>
        </p:nvSpPr>
        <p:spPr>
          <a:xfrm>
            <a:off x="649635" y="1387676"/>
            <a:ext cx="16608194" cy="1032719"/>
          </a:xfrm>
          <a:prstGeom prst="rect">
            <a:avLst/>
          </a:prstGeom>
        </p:spPr>
        <p:txBody>
          <a:bodyPr lIns="0" tIns="0" rIns="0" bIns="0" rtlCol="0" anchor="t">
            <a:spAutoFit/>
          </a:bodyPr>
          <a:lstStyle/>
          <a:p>
            <a:pPr marL="0" lvl="0" indent="0" algn="l">
              <a:lnSpc>
                <a:spcPts val="4199"/>
              </a:lnSpc>
              <a:spcBef>
                <a:spcPct val="0"/>
              </a:spcBef>
            </a:pP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7. </a:t>
            </a:r>
            <a:r>
              <a:rPr lang="en-US" sz="2999" dirty="0" err="1">
                <a:solidFill>
                  <a:srgbClr val="0D3330"/>
                </a:solidFill>
                <a:latin typeface="Times New Roman" panose="02020603050405020304" pitchFamily="18" charset="0"/>
                <a:ea typeface="Muli Bold"/>
                <a:cs typeface="Times New Roman" panose="02020603050405020304" pitchFamily="18" charset="0"/>
                <a:sym typeface="Muli Bold"/>
              </a:rPr>
              <a:t>Bổ</a:t>
            </a: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 sung </a:t>
            </a:r>
            <a:r>
              <a:rPr lang="en-US" sz="2999" dirty="0" err="1">
                <a:solidFill>
                  <a:srgbClr val="0D3330"/>
                </a:solidFill>
                <a:latin typeface="Times New Roman" panose="02020603050405020304" pitchFamily="18" charset="0"/>
                <a:ea typeface="Muli Bold"/>
                <a:cs typeface="Times New Roman" panose="02020603050405020304" pitchFamily="18" charset="0"/>
                <a:sym typeface="Muli Bold"/>
              </a:rPr>
              <a:t>theo</a:t>
            </a: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dirty="0" err="1">
                <a:solidFill>
                  <a:srgbClr val="0D3330"/>
                </a:solidFill>
                <a:latin typeface="Times New Roman" panose="02020603050405020304" pitchFamily="18" charset="0"/>
                <a:ea typeface="Muli Bold"/>
                <a:cs typeface="Times New Roman" panose="02020603050405020304" pitchFamily="18" charset="0"/>
                <a:sym typeface="Muli Bold"/>
              </a:rPr>
              <a:t>hướng</a:t>
            </a: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dirty="0" err="1">
                <a:solidFill>
                  <a:srgbClr val="0D3330"/>
                </a:solidFill>
                <a:latin typeface="Times New Roman" panose="02020603050405020304" pitchFamily="18" charset="0"/>
                <a:ea typeface="Muli Bold"/>
                <a:cs typeface="Times New Roman" panose="02020603050405020304" pitchFamily="18" charset="0"/>
                <a:sym typeface="Muli Bold"/>
              </a:rPr>
              <a:t>gia</a:t>
            </a: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dirty="0" err="1">
                <a:solidFill>
                  <a:srgbClr val="0D3330"/>
                </a:solidFill>
                <a:latin typeface="Times New Roman" panose="02020603050405020304" pitchFamily="18" charset="0"/>
                <a:ea typeface="Muli Bold"/>
                <a:cs typeface="Times New Roman" panose="02020603050405020304" pitchFamily="18" charset="0"/>
                <a:sym typeface="Muli Bold"/>
              </a:rPr>
              <a:t>tăng</a:t>
            </a: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dirty="0" err="1">
                <a:solidFill>
                  <a:srgbClr val="0D3330"/>
                </a:solidFill>
                <a:latin typeface="Times New Roman" panose="02020603050405020304" pitchFamily="18" charset="0"/>
                <a:ea typeface="Muli Bold"/>
                <a:cs typeface="Times New Roman" panose="02020603050405020304" pitchFamily="18" charset="0"/>
                <a:sym typeface="Muli Bold"/>
              </a:rPr>
              <a:t>quyền</a:t>
            </a: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dirty="0" err="1">
                <a:solidFill>
                  <a:srgbClr val="0D3330"/>
                </a:solidFill>
                <a:latin typeface="Times New Roman" panose="02020603050405020304" pitchFamily="18" charset="0"/>
                <a:ea typeface="Muli Bold"/>
                <a:cs typeface="Times New Roman" panose="02020603050405020304" pitchFamily="18" charset="0"/>
                <a:sym typeface="Muli Bold"/>
              </a:rPr>
              <a:t>lợi</a:t>
            </a: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dirty="0" err="1">
                <a:solidFill>
                  <a:srgbClr val="0D3330"/>
                </a:solidFill>
                <a:latin typeface="Times New Roman" panose="02020603050405020304" pitchFamily="18" charset="0"/>
                <a:ea typeface="Muli Bold"/>
                <a:cs typeface="Times New Roman" panose="02020603050405020304" pitchFamily="18" charset="0"/>
                <a:sym typeface="Muli Bold"/>
              </a:rPr>
              <a:t>khuyến</a:t>
            </a: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dirty="0" err="1">
                <a:solidFill>
                  <a:srgbClr val="0D3330"/>
                </a:solidFill>
                <a:latin typeface="Times New Roman" panose="02020603050405020304" pitchFamily="18" charset="0"/>
                <a:ea typeface="Muli Bold"/>
                <a:cs typeface="Times New Roman" panose="02020603050405020304" pitchFamily="18" charset="0"/>
                <a:sym typeface="Muli Bold"/>
              </a:rPr>
              <a:t>khích</a:t>
            </a: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dirty="0" err="1">
                <a:solidFill>
                  <a:srgbClr val="0D3330"/>
                </a:solidFill>
                <a:latin typeface="Times New Roman" panose="02020603050405020304" pitchFamily="18" charset="0"/>
                <a:ea typeface="Muli Bold"/>
                <a:cs typeface="Times New Roman" panose="02020603050405020304" pitchFamily="18" charset="0"/>
                <a:sym typeface="Muli Bold"/>
              </a:rPr>
              <a:t>người</a:t>
            </a: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 lao </a:t>
            </a:r>
            <a:r>
              <a:rPr lang="en-US" sz="2999" dirty="0" err="1">
                <a:solidFill>
                  <a:srgbClr val="0D3330"/>
                </a:solidFill>
                <a:latin typeface="Times New Roman" panose="02020603050405020304" pitchFamily="18" charset="0"/>
                <a:ea typeface="Muli Bold"/>
                <a:cs typeface="Times New Roman" panose="02020603050405020304" pitchFamily="18" charset="0"/>
                <a:sym typeface="Muli Bold"/>
              </a:rPr>
              <a:t>động</a:t>
            </a: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 bảo </a:t>
            </a:r>
            <a:r>
              <a:rPr lang="en-US" sz="2999" dirty="0" err="1">
                <a:solidFill>
                  <a:srgbClr val="0D3330"/>
                </a:solidFill>
                <a:latin typeface="Times New Roman" panose="02020603050405020304" pitchFamily="18" charset="0"/>
                <a:ea typeface="Muli Bold"/>
                <a:cs typeface="Times New Roman" panose="02020603050405020304" pitchFamily="18" charset="0"/>
                <a:sym typeface="Muli Bold"/>
              </a:rPr>
              <a:t>lưu</a:t>
            </a: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dirty="0" err="1">
                <a:solidFill>
                  <a:srgbClr val="0D3330"/>
                </a:solidFill>
                <a:latin typeface="Times New Roman" panose="02020603050405020304" pitchFamily="18" charset="0"/>
                <a:ea typeface="Muli Bold"/>
                <a:cs typeface="Times New Roman" panose="02020603050405020304" pitchFamily="18" charset="0"/>
                <a:sym typeface="Muli Bold"/>
              </a:rPr>
              <a:t>thời</a:t>
            </a: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dirty="0" err="1">
                <a:solidFill>
                  <a:srgbClr val="0D3330"/>
                </a:solidFill>
                <a:latin typeface="Times New Roman" panose="02020603050405020304" pitchFamily="18" charset="0"/>
                <a:ea typeface="Muli Bold"/>
                <a:cs typeface="Times New Roman" panose="02020603050405020304" pitchFamily="18" charset="0"/>
                <a:sym typeface="Muli Bold"/>
              </a:rPr>
              <a:t>gian</a:t>
            </a: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dirty="0" err="1">
                <a:solidFill>
                  <a:srgbClr val="0D3330"/>
                </a:solidFill>
                <a:latin typeface="Times New Roman" panose="02020603050405020304" pitchFamily="18" charset="0"/>
                <a:ea typeface="Muli Bold"/>
                <a:cs typeface="Times New Roman" panose="02020603050405020304" pitchFamily="18" charset="0"/>
                <a:sym typeface="Muli Bold"/>
              </a:rPr>
              <a:t>đóng</a:t>
            </a: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 để </a:t>
            </a:r>
            <a:r>
              <a:rPr lang="en-US" sz="2999" dirty="0" err="1">
                <a:solidFill>
                  <a:srgbClr val="0D3330"/>
                </a:solidFill>
                <a:latin typeface="Times New Roman" panose="02020603050405020304" pitchFamily="18" charset="0"/>
                <a:ea typeface="Muli Bold"/>
                <a:cs typeface="Times New Roman" panose="02020603050405020304" pitchFamily="18" charset="0"/>
                <a:sym typeface="Muli Bold"/>
              </a:rPr>
              <a:t>hưởng</a:t>
            </a: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dirty="0" err="1">
                <a:solidFill>
                  <a:srgbClr val="0D3330"/>
                </a:solidFill>
                <a:latin typeface="Times New Roman" panose="02020603050405020304" pitchFamily="18" charset="0"/>
                <a:ea typeface="Muli Bold"/>
                <a:cs typeface="Times New Roman" panose="02020603050405020304" pitchFamily="18" charset="0"/>
                <a:sym typeface="Muli Bold"/>
              </a:rPr>
              <a:t>lương</a:t>
            </a: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dirty="0" err="1">
                <a:solidFill>
                  <a:srgbClr val="0D3330"/>
                </a:solidFill>
                <a:latin typeface="Times New Roman" panose="02020603050405020304" pitchFamily="18" charset="0"/>
                <a:ea typeface="Muli Bold"/>
                <a:cs typeface="Times New Roman" panose="02020603050405020304" pitchFamily="18" charset="0"/>
                <a:sym typeface="Muli Bold"/>
              </a:rPr>
              <a:t>hưu</a:t>
            </a: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dirty="0" err="1">
                <a:solidFill>
                  <a:srgbClr val="0D3330"/>
                </a:solidFill>
                <a:latin typeface="Times New Roman" panose="02020603050405020304" pitchFamily="18" charset="0"/>
                <a:ea typeface="Muli Bold"/>
                <a:cs typeface="Times New Roman" panose="02020603050405020304" pitchFamily="18" charset="0"/>
                <a:sym typeface="Muli Bold"/>
              </a:rPr>
              <a:t>thay</a:t>
            </a: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 vì nhận BHXH </a:t>
            </a:r>
            <a:r>
              <a:rPr lang="en-US" sz="2999" dirty="0" err="1">
                <a:solidFill>
                  <a:srgbClr val="0D3330"/>
                </a:solidFill>
                <a:latin typeface="Times New Roman" panose="02020603050405020304" pitchFamily="18" charset="0"/>
                <a:ea typeface="Muli Bold"/>
                <a:cs typeface="Times New Roman" panose="02020603050405020304" pitchFamily="18" charset="0"/>
                <a:sym typeface="Muli Bold"/>
              </a:rPr>
              <a:t>một</a:t>
            </a:r>
            <a:r>
              <a:rPr lang="en-US" sz="2999" dirty="0">
                <a:solidFill>
                  <a:srgbClr val="0D3330"/>
                </a:solidFill>
                <a:latin typeface="Times New Roman" panose="02020603050405020304" pitchFamily="18" charset="0"/>
                <a:ea typeface="Muli Bold"/>
                <a:cs typeface="Times New Roman" panose="02020603050405020304" pitchFamily="18" charset="0"/>
                <a:sym typeface="Muli Bold"/>
              </a:rPr>
              <a:t> lần</a:t>
            </a:r>
          </a:p>
        </p:txBody>
      </p:sp>
      <p:sp>
        <p:nvSpPr>
          <p:cNvPr id="28" name="TextBox 28"/>
          <p:cNvSpPr txBox="1"/>
          <p:nvPr/>
        </p:nvSpPr>
        <p:spPr>
          <a:xfrm>
            <a:off x="739007" y="2652596"/>
            <a:ext cx="16230600" cy="953338"/>
          </a:xfrm>
          <a:prstGeom prst="rect">
            <a:avLst/>
          </a:prstGeom>
        </p:spPr>
        <p:txBody>
          <a:bodyPr lIns="0" tIns="0" rIns="0" bIns="0" rtlCol="0" anchor="t">
            <a:spAutoFit/>
          </a:bodyPr>
          <a:lstStyle/>
          <a:p>
            <a:pPr algn="just">
              <a:lnSpc>
                <a:spcPts val="3899"/>
              </a:lnSpc>
              <a:spcBef>
                <a:spcPct val="0"/>
              </a:spcBef>
            </a:pPr>
            <a:r>
              <a:rPr lang="en-US" sz="2599">
                <a:solidFill>
                  <a:srgbClr val="000000"/>
                </a:solidFill>
                <a:latin typeface="Times New Roman" panose="02020603050405020304" pitchFamily="18" charset="0"/>
                <a:ea typeface="Muli Bold"/>
                <a:cs typeface="Times New Roman" panose="02020603050405020304" pitchFamily="18" charset="0"/>
                <a:sym typeface="Muli Bold"/>
              </a:rPr>
              <a:t>Người lao động bảo lưu thời gian tham gia BHXH để hưởng lương hưu thay vì nhận BHXH một lần có cơ hội được thụ hưởng 3 quyền lợi: </a:t>
            </a:r>
          </a:p>
        </p:txBody>
      </p:sp>
      <p:sp>
        <p:nvSpPr>
          <p:cNvPr id="29" name="TextBox 8">
            <a:extLst>
              <a:ext uri="{FF2B5EF4-FFF2-40B4-BE49-F238E27FC236}">
                <a16:creationId xmlns:a16="http://schemas.microsoft.com/office/drawing/2014/main" xmlns="" id="{2C904099-00F2-E6CA-D35D-08C2D1537CD9}"/>
              </a:ext>
            </a:extLst>
          </p:cNvPr>
          <p:cNvSpPr txBox="1"/>
          <p:nvPr/>
        </p:nvSpPr>
        <p:spPr>
          <a:xfrm>
            <a:off x="762000" y="400554"/>
            <a:ext cx="16230600" cy="746615"/>
          </a:xfrm>
          <a:prstGeom prst="rect">
            <a:avLst/>
          </a:prstGeom>
        </p:spPr>
        <p:txBody>
          <a:bodyPr lIns="0" tIns="0" rIns="0" bIns="0" rtlCol="0" anchor="t">
            <a:spAutoFit/>
          </a:bodyPr>
          <a:lstStyle/>
          <a:p>
            <a:pPr algn="ctr">
              <a:lnSpc>
                <a:spcPts val="6239"/>
              </a:lnSpc>
            </a:pPr>
            <a:r>
              <a:rPr lang="en-US" sz="5000" b="1">
                <a:solidFill>
                  <a:srgbClr val="0D3330"/>
                </a:solidFill>
                <a:latin typeface="Times New Roman" panose="02020603050405020304" pitchFamily="18" charset="0"/>
                <a:ea typeface="Cooper BT Bold"/>
                <a:cs typeface="Times New Roman" panose="02020603050405020304" pitchFamily="18" charset="0"/>
                <a:sym typeface="Cooper BT Bold"/>
              </a:rPr>
              <a:t>II. MỘT </a:t>
            </a:r>
            <a:r>
              <a:rPr lang="en-US" sz="5000" b="1" dirty="0">
                <a:solidFill>
                  <a:srgbClr val="0D3330"/>
                </a:solidFill>
                <a:latin typeface="Times New Roman" panose="02020603050405020304" pitchFamily="18" charset="0"/>
                <a:ea typeface="Cooper BT Bold"/>
                <a:cs typeface="Times New Roman" panose="02020603050405020304" pitchFamily="18" charset="0"/>
                <a:sym typeface="Cooper BT Bold"/>
              </a:rPr>
              <a:t>SỐ NỘI DUNG LỚN LUẬT BHXH SỐ 41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BEAA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132504" y="1787384"/>
            <a:ext cx="47625" cy="2312632"/>
            <a:chOff x="0" y="0"/>
            <a:chExt cx="12543" cy="609088"/>
          </a:xfrm>
        </p:grpSpPr>
        <p:sp>
          <p:nvSpPr>
            <p:cNvPr id="3" name="Freeform 3"/>
            <p:cNvSpPr/>
            <p:nvPr/>
          </p:nvSpPr>
          <p:spPr>
            <a:xfrm>
              <a:off x="0" y="0"/>
              <a:ext cx="12543" cy="609088"/>
            </a:xfrm>
            <a:custGeom>
              <a:avLst/>
              <a:gdLst/>
              <a:ahLst/>
              <a:cxnLst/>
              <a:rect l="l" t="t" r="r" b="b"/>
              <a:pathLst>
                <a:path w="12543" h="609088">
                  <a:moveTo>
                    <a:pt x="6272" y="0"/>
                  </a:moveTo>
                  <a:lnTo>
                    <a:pt x="6272" y="0"/>
                  </a:lnTo>
                  <a:cubicBezTo>
                    <a:pt x="7935" y="0"/>
                    <a:pt x="9530" y="661"/>
                    <a:pt x="10706" y="1837"/>
                  </a:cubicBezTo>
                  <a:cubicBezTo>
                    <a:pt x="11882" y="3013"/>
                    <a:pt x="12543" y="4608"/>
                    <a:pt x="12543" y="6272"/>
                  </a:cubicBezTo>
                  <a:lnTo>
                    <a:pt x="12543" y="602817"/>
                  </a:lnTo>
                  <a:cubicBezTo>
                    <a:pt x="12543" y="604480"/>
                    <a:pt x="11882" y="606075"/>
                    <a:pt x="10706" y="607251"/>
                  </a:cubicBezTo>
                  <a:cubicBezTo>
                    <a:pt x="9530" y="608428"/>
                    <a:pt x="7935" y="609088"/>
                    <a:pt x="6272" y="609088"/>
                  </a:cubicBezTo>
                  <a:lnTo>
                    <a:pt x="6272" y="609088"/>
                  </a:lnTo>
                  <a:cubicBezTo>
                    <a:pt x="4608" y="609088"/>
                    <a:pt x="3013" y="608428"/>
                    <a:pt x="1837" y="607251"/>
                  </a:cubicBezTo>
                  <a:cubicBezTo>
                    <a:pt x="661" y="606075"/>
                    <a:pt x="0" y="604480"/>
                    <a:pt x="0" y="602817"/>
                  </a:cubicBezTo>
                  <a:lnTo>
                    <a:pt x="0" y="6272"/>
                  </a:lnTo>
                  <a:cubicBezTo>
                    <a:pt x="0" y="4608"/>
                    <a:pt x="661" y="3013"/>
                    <a:pt x="1837" y="1837"/>
                  </a:cubicBezTo>
                  <a:cubicBezTo>
                    <a:pt x="3013" y="661"/>
                    <a:pt x="4608" y="0"/>
                    <a:pt x="6272" y="0"/>
                  </a:cubicBezTo>
                  <a:close/>
                </a:path>
              </a:pathLst>
            </a:custGeom>
            <a:solidFill>
              <a:srgbClr val="0D3330"/>
            </a:solidFill>
          </p:spPr>
          <p:txBody>
            <a:bodyPr/>
            <a:lstStyle/>
            <a:p>
              <a:endParaRPr lang="en-US"/>
            </a:p>
          </p:txBody>
        </p:sp>
        <p:sp>
          <p:nvSpPr>
            <p:cNvPr id="4" name="TextBox 4"/>
            <p:cNvSpPr txBox="1"/>
            <p:nvPr/>
          </p:nvSpPr>
          <p:spPr>
            <a:xfrm>
              <a:off x="0" y="-38100"/>
              <a:ext cx="12543" cy="64718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6156549" y="4815872"/>
            <a:ext cx="47625" cy="2312632"/>
            <a:chOff x="0" y="0"/>
            <a:chExt cx="12543" cy="609088"/>
          </a:xfrm>
        </p:grpSpPr>
        <p:sp>
          <p:nvSpPr>
            <p:cNvPr id="6" name="Freeform 6"/>
            <p:cNvSpPr/>
            <p:nvPr/>
          </p:nvSpPr>
          <p:spPr>
            <a:xfrm>
              <a:off x="0" y="0"/>
              <a:ext cx="12543" cy="609088"/>
            </a:xfrm>
            <a:custGeom>
              <a:avLst/>
              <a:gdLst/>
              <a:ahLst/>
              <a:cxnLst/>
              <a:rect l="l" t="t" r="r" b="b"/>
              <a:pathLst>
                <a:path w="12543" h="609088">
                  <a:moveTo>
                    <a:pt x="6272" y="0"/>
                  </a:moveTo>
                  <a:lnTo>
                    <a:pt x="6272" y="0"/>
                  </a:lnTo>
                  <a:cubicBezTo>
                    <a:pt x="7935" y="0"/>
                    <a:pt x="9530" y="661"/>
                    <a:pt x="10706" y="1837"/>
                  </a:cubicBezTo>
                  <a:cubicBezTo>
                    <a:pt x="11882" y="3013"/>
                    <a:pt x="12543" y="4608"/>
                    <a:pt x="12543" y="6272"/>
                  </a:cubicBezTo>
                  <a:lnTo>
                    <a:pt x="12543" y="602817"/>
                  </a:lnTo>
                  <a:cubicBezTo>
                    <a:pt x="12543" y="604480"/>
                    <a:pt x="11882" y="606075"/>
                    <a:pt x="10706" y="607251"/>
                  </a:cubicBezTo>
                  <a:cubicBezTo>
                    <a:pt x="9530" y="608428"/>
                    <a:pt x="7935" y="609088"/>
                    <a:pt x="6272" y="609088"/>
                  </a:cubicBezTo>
                  <a:lnTo>
                    <a:pt x="6272" y="609088"/>
                  </a:lnTo>
                  <a:cubicBezTo>
                    <a:pt x="4608" y="609088"/>
                    <a:pt x="3013" y="608428"/>
                    <a:pt x="1837" y="607251"/>
                  </a:cubicBezTo>
                  <a:cubicBezTo>
                    <a:pt x="661" y="606075"/>
                    <a:pt x="0" y="604480"/>
                    <a:pt x="0" y="602817"/>
                  </a:cubicBezTo>
                  <a:lnTo>
                    <a:pt x="0" y="6272"/>
                  </a:lnTo>
                  <a:cubicBezTo>
                    <a:pt x="0" y="4608"/>
                    <a:pt x="661" y="3013"/>
                    <a:pt x="1837" y="1837"/>
                  </a:cubicBezTo>
                  <a:cubicBezTo>
                    <a:pt x="3013" y="661"/>
                    <a:pt x="4608" y="0"/>
                    <a:pt x="6272" y="0"/>
                  </a:cubicBezTo>
                  <a:close/>
                </a:path>
              </a:pathLst>
            </a:custGeom>
            <a:solidFill>
              <a:srgbClr val="0D3330"/>
            </a:solidFill>
            <a:ln w="238125" cap="rnd">
              <a:solidFill>
                <a:srgbClr val="000000"/>
              </a:solidFill>
              <a:prstDash val="solid"/>
              <a:round/>
            </a:ln>
          </p:spPr>
          <p:txBody>
            <a:bodyPr/>
            <a:lstStyle/>
            <a:p>
              <a:endParaRPr lang="en-US"/>
            </a:p>
          </p:txBody>
        </p:sp>
        <p:sp>
          <p:nvSpPr>
            <p:cNvPr id="7" name="TextBox 7"/>
            <p:cNvSpPr txBox="1"/>
            <p:nvPr/>
          </p:nvSpPr>
          <p:spPr>
            <a:xfrm>
              <a:off x="0" y="-38100"/>
              <a:ext cx="12543" cy="64718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628439" y="1392917"/>
            <a:ext cx="3667941" cy="1227093"/>
          </a:xfrm>
          <a:custGeom>
            <a:avLst/>
            <a:gdLst/>
            <a:ahLst/>
            <a:cxnLst/>
            <a:rect l="l" t="t" r="r" b="b"/>
            <a:pathLst>
              <a:path w="3667941" h="1227093">
                <a:moveTo>
                  <a:pt x="0" y="0"/>
                </a:moveTo>
                <a:lnTo>
                  <a:pt x="3667942" y="0"/>
                </a:lnTo>
                <a:lnTo>
                  <a:pt x="3667942" y="1227093"/>
                </a:lnTo>
                <a:lnTo>
                  <a:pt x="0" y="122709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9" name="TextBox 9"/>
          <p:cNvSpPr txBox="1"/>
          <p:nvPr/>
        </p:nvSpPr>
        <p:spPr>
          <a:xfrm>
            <a:off x="1156316" y="3186587"/>
            <a:ext cx="14653008" cy="2103909"/>
          </a:xfrm>
          <a:prstGeom prst="rect">
            <a:avLst/>
          </a:prstGeom>
        </p:spPr>
        <p:txBody>
          <a:bodyPr lIns="0" tIns="0" rIns="0" bIns="0" rtlCol="0" anchor="t">
            <a:spAutoFit/>
          </a:bodyPr>
          <a:lstStyle/>
          <a:p>
            <a:pPr algn="just">
              <a:lnSpc>
                <a:spcPts val="4199"/>
              </a:lnSpc>
            </a:pPr>
            <a:r>
              <a:rPr lang="en-US" sz="3000" spc="109">
                <a:solidFill>
                  <a:srgbClr val="0D3330"/>
                </a:solidFill>
                <a:latin typeface="Times New Roman" panose="02020603050405020304" pitchFamily="18" charset="0"/>
                <a:ea typeface="Muli Bold"/>
                <a:cs typeface="Times New Roman" panose="02020603050405020304" pitchFamily="18" charset="0"/>
                <a:sym typeface="Muli Bold"/>
              </a:rPr>
              <a:t>8. Gia tăng cơ hội được hưởng lương hưu đối với người lao động Việt Nam tham gia BHXH ở nước ngoài và lao động nước ngoài tham gia BHXH ở Việt Nam thông qua việc bổ sung quy định tính lương hưu tương ứng với mỗi năm đóng BHXH để làm cơ sở ghi nhận tính cộng gộp thời gian tham gia BHXH cả ở Việt Nam và nước ngoài.</a:t>
            </a:r>
          </a:p>
        </p:txBody>
      </p:sp>
      <p:sp>
        <p:nvSpPr>
          <p:cNvPr id="10" name="Freeform 10"/>
          <p:cNvSpPr/>
          <p:nvPr/>
        </p:nvSpPr>
        <p:spPr>
          <a:xfrm flipV="1">
            <a:off x="14271812" y="9061779"/>
            <a:ext cx="3662344" cy="1225221"/>
          </a:xfrm>
          <a:custGeom>
            <a:avLst/>
            <a:gdLst/>
            <a:ahLst/>
            <a:cxnLst/>
            <a:rect l="l" t="t" r="r" b="b"/>
            <a:pathLst>
              <a:path w="3662344" h="1225221">
                <a:moveTo>
                  <a:pt x="0" y="1225221"/>
                </a:moveTo>
                <a:lnTo>
                  <a:pt x="3662344" y="1225221"/>
                </a:lnTo>
                <a:lnTo>
                  <a:pt x="3662344" y="0"/>
                </a:lnTo>
                <a:lnTo>
                  <a:pt x="0" y="0"/>
                </a:lnTo>
                <a:lnTo>
                  <a:pt x="0" y="1225221"/>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1" name="TextBox 11"/>
          <p:cNvSpPr txBox="1"/>
          <p:nvPr/>
        </p:nvSpPr>
        <p:spPr>
          <a:xfrm>
            <a:off x="628439" y="602342"/>
            <a:ext cx="16230600" cy="746615"/>
          </a:xfrm>
          <a:prstGeom prst="rect">
            <a:avLst/>
          </a:prstGeom>
        </p:spPr>
        <p:txBody>
          <a:bodyPr lIns="0" tIns="0" rIns="0" bIns="0" rtlCol="0" anchor="t">
            <a:spAutoFit/>
          </a:bodyPr>
          <a:lstStyle/>
          <a:p>
            <a:pPr algn="ctr">
              <a:lnSpc>
                <a:spcPts val="6239"/>
              </a:lnSpc>
            </a:pPr>
            <a:r>
              <a:rPr lang="en-US" sz="5000" b="1">
                <a:solidFill>
                  <a:srgbClr val="0D3330"/>
                </a:solidFill>
                <a:latin typeface="Times New Roman" panose="02020603050405020304" pitchFamily="18" charset="0"/>
                <a:ea typeface="Muli Bold"/>
                <a:cs typeface="Times New Roman" panose="02020603050405020304" pitchFamily="18" charset="0"/>
                <a:sym typeface="Muli Bold"/>
              </a:rPr>
              <a:t>II. MỘT SỐ NỘI DUNG LỚN LUẬT BHXH SỐ 41</a:t>
            </a:r>
          </a:p>
        </p:txBody>
      </p:sp>
      <p:sp>
        <p:nvSpPr>
          <p:cNvPr id="12" name="TextBox 12"/>
          <p:cNvSpPr txBox="1"/>
          <p:nvPr/>
        </p:nvSpPr>
        <p:spPr>
          <a:xfrm>
            <a:off x="5038332" y="6595976"/>
            <a:ext cx="10541394" cy="2465803"/>
          </a:xfrm>
          <a:prstGeom prst="rect">
            <a:avLst/>
          </a:prstGeom>
        </p:spPr>
        <p:txBody>
          <a:bodyPr lIns="0" tIns="0" rIns="0" bIns="0" rtlCol="0" anchor="t">
            <a:spAutoFit/>
          </a:bodyPr>
          <a:lstStyle/>
          <a:p>
            <a:pPr algn="l">
              <a:lnSpc>
                <a:spcPts val="3919"/>
              </a:lnSpc>
            </a:pPr>
            <a:r>
              <a:rPr lang="en-US" sz="3000">
                <a:solidFill>
                  <a:srgbClr val="0D3330"/>
                </a:solidFill>
                <a:latin typeface="Times New Roman" panose="02020603050405020304" pitchFamily="18" charset="0"/>
                <a:ea typeface="Muli Bold"/>
                <a:cs typeface="Times New Roman" panose="02020603050405020304" pitchFamily="18" charset="0"/>
                <a:sym typeface="Muli Bold"/>
              </a:rPr>
              <a:t>9. Nâng cao hiệu quả đầu tư quỹ BHXH thông qua việc: </a:t>
            </a:r>
          </a:p>
          <a:p>
            <a:pPr algn="just">
              <a:lnSpc>
                <a:spcPts val="3919"/>
              </a:lnSpc>
            </a:pPr>
            <a:r>
              <a:rPr lang="en-US" sz="3000">
                <a:solidFill>
                  <a:srgbClr val="0D3330"/>
                </a:solidFill>
                <a:latin typeface="Times New Roman" panose="02020603050405020304" pitchFamily="18" charset="0"/>
                <a:ea typeface="Muli Bold"/>
                <a:cs typeface="Times New Roman" panose="02020603050405020304" pitchFamily="18" charset="0"/>
                <a:sym typeface="Muli Bold"/>
              </a:rPr>
              <a:t>(1) Bổ sung quy định việc duyệt, thẩm định, phê chuẩn quyết toán chi tổ chức và hoạt động BHXH;</a:t>
            </a:r>
          </a:p>
          <a:p>
            <a:pPr algn="l">
              <a:lnSpc>
                <a:spcPts val="3919"/>
              </a:lnSpc>
            </a:pPr>
            <a:r>
              <a:rPr lang="en-US" sz="3000">
                <a:solidFill>
                  <a:srgbClr val="0D3330"/>
                </a:solidFill>
                <a:latin typeface="Times New Roman" panose="02020603050405020304" pitchFamily="18" charset="0"/>
                <a:ea typeface="Muli Bold"/>
                <a:cs typeface="Times New Roman" panose="02020603050405020304" pitchFamily="18" charset="0"/>
                <a:sym typeface="Muli Bold"/>
              </a:rPr>
              <a:t> (2) Kiện toàn và nâng cao trách nhiệm của Hội đồng quản lý BHXH.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BEAAC"/>
        </a:solidFill>
        <a:effectLst/>
      </p:bgPr>
    </p:bg>
    <p:spTree>
      <p:nvGrpSpPr>
        <p:cNvPr id="1" name=""/>
        <p:cNvGrpSpPr/>
        <p:nvPr/>
      </p:nvGrpSpPr>
      <p:grpSpPr>
        <a:xfrm>
          <a:off x="0" y="0"/>
          <a:ext cx="0" cy="0"/>
          <a:chOff x="0" y="0"/>
          <a:chExt cx="0" cy="0"/>
        </a:xfrm>
      </p:grpSpPr>
      <p:sp>
        <p:nvSpPr>
          <p:cNvPr id="2" name="TextBox 2"/>
          <p:cNvSpPr txBox="1"/>
          <p:nvPr/>
        </p:nvSpPr>
        <p:spPr>
          <a:xfrm>
            <a:off x="1600200" y="3730940"/>
            <a:ext cx="11949605" cy="663067"/>
          </a:xfrm>
          <a:prstGeom prst="rect">
            <a:avLst/>
          </a:prstGeom>
        </p:spPr>
        <p:txBody>
          <a:bodyPr lIns="0" tIns="0" rIns="0" bIns="0" rtlCol="0" anchor="ctr">
            <a:spAutoFit/>
          </a:bodyPr>
          <a:lstStyle/>
          <a:p>
            <a:pPr algn="ctr">
              <a:lnSpc>
                <a:spcPts val="5775"/>
              </a:lnSpc>
            </a:pPr>
            <a:r>
              <a:rPr lang="en-US" sz="3500" dirty="0">
                <a:solidFill>
                  <a:srgbClr val="0D3330"/>
                </a:solidFill>
                <a:latin typeface="Times New Roman" panose="02020603050405020304" pitchFamily="18" charset="0"/>
                <a:ea typeface="Cooper BT Bold"/>
                <a:cs typeface="Times New Roman" panose="02020603050405020304" pitchFamily="18" charset="0"/>
                <a:sym typeface="Cooper BT Bold"/>
              </a:rPr>
              <a:t>10. Mở </a:t>
            </a:r>
            <a:r>
              <a:rPr lang="en-US" sz="3500" dirty="0" err="1">
                <a:solidFill>
                  <a:srgbClr val="0D3330"/>
                </a:solidFill>
                <a:latin typeface="Times New Roman" panose="02020603050405020304" pitchFamily="18" charset="0"/>
                <a:ea typeface="Cooper BT Bold"/>
                <a:cs typeface="Times New Roman" panose="02020603050405020304" pitchFamily="18" charset="0"/>
                <a:sym typeface="Cooper BT Bold"/>
              </a:rPr>
              <a:t>rộng</a:t>
            </a:r>
            <a:r>
              <a:rPr lang="en-US" sz="3500"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3500" dirty="0" err="1">
                <a:solidFill>
                  <a:srgbClr val="0D3330"/>
                </a:solidFill>
                <a:latin typeface="Times New Roman" panose="02020603050405020304" pitchFamily="18" charset="0"/>
                <a:ea typeface="Cooper BT Bold"/>
                <a:cs typeface="Times New Roman" panose="02020603050405020304" pitchFamily="18" charset="0"/>
                <a:sym typeface="Cooper BT Bold"/>
              </a:rPr>
              <a:t>danh</a:t>
            </a:r>
            <a:r>
              <a:rPr lang="en-US" sz="3500"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3500" dirty="0" err="1">
                <a:solidFill>
                  <a:srgbClr val="0D3330"/>
                </a:solidFill>
                <a:latin typeface="Times New Roman" panose="02020603050405020304" pitchFamily="18" charset="0"/>
                <a:ea typeface="Cooper BT Bold"/>
                <a:cs typeface="Times New Roman" panose="02020603050405020304" pitchFamily="18" charset="0"/>
                <a:sym typeface="Cooper BT Bold"/>
              </a:rPr>
              <a:t>mục</a:t>
            </a:r>
            <a:r>
              <a:rPr lang="en-US" sz="3500" dirty="0">
                <a:solidFill>
                  <a:srgbClr val="0D3330"/>
                </a:solidFill>
                <a:latin typeface="Times New Roman" panose="02020603050405020304" pitchFamily="18" charset="0"/>
                <a:ea typeface="Cooper BT Bold"/>
                <a:cs typeface="Times New Roman" panose="02020603050405020304" pitchFamily="18" charset="0"/>
                <a:sym typeface="Cooper BT Bold"/>
              </a:rPr>
              <a:t> và </a:t>
            </a:r>
            <a:r>
              <a:rPr lang="en-US" sz="3500" dirty="0" err="1">
                <a:solidFill>
                  <a:srgbClr val="0D3330"/>
                </a:solidFill>
                <a:latin typeface="Times New Roman" panose="02020603050405020304" pitchFamily="18" charset="0"/>
                <a:ea typeface="Cooper BT Bold"/>
                <a:cs typeface="Times New Roman" panose="02020603050405020304" pitchFamily="18" charset="0"/>
                <a:sym typeface="Cooper BT Bold"/>
              </a:rPr>
              <a:t>phương</a:t>
            </a:r>
            <a:r>
              <a:rPr lang="en-US" sz="3500"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3500" dirty="0" err="1">
                <a:solidFill>
                  <a:srgbClr val="0D3330"/>
                </a:solidFill>
                <a:latin typeface="Times New Roman" panose="02020603050405020304" pitchFamily="18" charset="0"/>
                <a:ea typeface="Cooper BT Bold"/>
                <a:cs typeface="Times New Roman" panose="02020603050405020304" pitchFamily="18" charset="0"/>
                <a:sym typeface="Cooper BT Bold"/>
              </a:rPr>
              <a:t>thức</a:t>
            </a:r>
            <a:r>
              <a:rPr lang="en-US" sz="3500" dirty="0">
                <a:solidFill>
                  <a:srgbClr val="0D3330"/>
                </a:solidFill>
                <a:latin typeface="Times New Roman" panose="02020603050405020304" pitchFamily="18" charset="0"/>
                <a:ea typeface="Cooper BT Bold"/>
                <a:cs typeface="Times New Roman" panose="02020603050405020304" pitchFamily="18" charset="0"/>
                <a:sym typeface="Cooper BT Bold"/>
              </a:rPr>
              <a:t> đầu </a:t>
            </a:r>
            <a:r>
              <a:rPr lang="en-US" sz="3500" dirty="0" err="1">
                <a:solidFill>
                  <a:srgbClr val="0D3330"/>
                </a:solidFill>
                <a:latin typeface="Times New Roman" panose="02020603050405020304" pitchFamily="18" charset="0"/>
                <a:ea typeface="Cooper BT Bold"/>
                <a:cs typeface="Times New Roman" panose="02020603050405020304" pitchFamily="18" charset="0"/>
                <a:sym typeface="Cooper BT Bold"/>
              </a:rPr>
              <a:t>tư</a:t>
            </a:r>
            <a:r>
              <a:rPr lang="en-US" sz="3500"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3500" dirty="0" err="1">
                <a:solidFill>
                  <a:srgbClr val="0D3330"/>
                </a:solidFill>
                <a:latin typeface="Times New Roman" panose="02020603050405020304" pitchFamily="18" charset="0"/>
                <a:ea typeface="Cooper BT Bold"/>
                <a:cs typeface="Times New Roman" panose="02020603050405020304" pitchFamily="18" charset="0"/>
                <a:sym typeface="Cooper BT Bold"/>
              </a:rPr>
              <a:t>quỹ</a:t>
            </a:r>
            <a:r>
              <a:rPr lang="en-US" sz="3500" dirty="0">
                <a:solidFill>
                  <a:srgbClr val="0D3330"/>
                </a:solidFill>
                <a:latin typeface="Times New Roman" panose="02020603050405020304" pitchFamily="18" charset="0"/>
                <a:ea typeface="Cooper BT Bold"/>
                <a:cs typeface="Times New Roman" panose="02020603050405020304" pitchFamily="18" charset="0"/>
                <a:sym typeface="Cooper BT Bold"/>
              </a:rPr>
              <a:t> BHXH </a:t>
            </a:r>
          </a:p>
        </p:txBody>
      </p:sp>
      <p:grpSp>
        <p:nvGrpSpPr>
          <p:cNvPr id="6" name="Group 6"/>
          <p:cNvGrpSpPr/>
          <p:nvPr/>
        </p:nvGrpSpPr>
        <p:grpSpPr>
          <a:xfrm rot="5400000">
            <a:off x="9120188" y="1397832"/>
            <a:ext cx="47625" cy="2312632"/>
            <a:chOff x="0" y="0"/>
            <a:chExt cx="12543" cy="609088"/>
          </a:xfrm>
        </p:grpSpPr>
        <p:sp>
          <p:nvSpPr>
            <p:cNvPr id="7" name="Freeform 7"/>
            <p:cNvSpPr/>
            <p:nvPr/>
          </p:nvSpPr>
          <p:spPr>
            <a:xfrm>
              <a:off x="0" y="0"/>
              <a:ext cx="12543" cy="609088"/>
            </a:xfrm>
            <a:custGeom>
              <a:avLst/>
              <a:gdLst/>
              <a:ahLst/>
              <a:cxnLst/>
              <a:rect l="l" t="t" r="r" b="b"/>
              <a:pathLst>
                <a:path w="12543" h="609088">
                  <a:moveTo>
                    <a:pt x="6272" y="0"/>
                  </a:moveTo>
                  <a:lnTo>
                    <a:pt x="6272" y="0"/>
                  </a:lnTo>
                  <a:cubicBezTo>
                    <a:pt x="7935" y="0"/>
                    <a:pt x="9530" y="661"/>
                    <a:pt x="10706" y="1837"/>
                  </a:cubicBezTo>
                  <a:cubicBezTo>
                    <a:pt x="11882" y="3013"/>
                    <a:pt x="12543" y="4608"/>
                    <a:pt x="12543" y="6272"/>
                  </a:cubicBezTo>
                  <a:lnTo>
                    <a:pt x="12543" y="602817"/>
                  </a:lnTo>
                  <a:cubicBezTo>
                    <a:pt x="12543" y="604480"/>
                    <a:pt x="11882" y="606075"/>
                    <a:pt x="10706" y="607251"/>
                  </a:cubicBezTo>
                  <a:cubicBezTo>
                    <a:pt x="9530" y="608428"/>
                    <a:pt x="7935" y="609088"/>
                    <a:pt x="6272" y="609088"/>
                  </a:cubicBezTo>
                  <a:lnTo>
                    <a:pt x="6272" y="609088"/>
                  </a:lnTo>
                  <a:cubicBezTo>
                    <a:pt x="4608" y="609088"/>
                    <a:pt x="3013" y="608428"/>
                    <a:pt x="1837" y="607251"/>
                  </a:cubicBezTo>
                  <a:cubicBezTo>
                    <a:pt x="661" y="606075"/>
                    <a:pt x="0" y="604480"/>
                    <a:pt x="0" y="602817"/>
                  </a:cubicBezTo>
                  <a:lnTo>
                    <a:pt x="0" y="6272"/>
                  </a:lnTo>
                  <a:cubicBezTo>
                    <a:pt x="0" y="4608"/>
                    <a:pt x="661" y="3013"/>
                    <a:pt x="1837" y="1837"/>
                  </a:cubicBezTo>
                  <a:cubicBezTo>
                    <a:pt x="3013" y="661"/>
                    <a:pt x="4608" y="0"/>
                    <a:pt x="6272" y="0"/>
                  </a:cubicBezTo>
                  <a:close/>
                </a:path>
              </a:pathLst>
            </a:custGeom>
            <a:solidFill>
              <a:srgbClr val="0D3330"/>
            </a:solidFill>
          </p:spPr>
          <p:txBody>
            <a:bodyPr/>
            <a:lstStyle/>
            <a:p>
              <a:endParaRPr lang="en-US"/>
            </a:p>
          </p:txBody>
        </p:sp>
        <p:sp>
          <p:nvSpPr>
            <p:cNvPr id="8" name="TextBox 8"/>
            <p:cNvSpPr txBox="1"/>
            <p:nvPr/>
          </p:nvSpPr>
          <p:spPr>
            <a:xfrm>
              <a:off x="0" y="-38100"/>
              <a:ext cx="12543" cy="647188"/>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093166" y="-48974"/>
            <a:ext cx="3279801" cy="3202278"/>
          </a:xfrm>
          <a:custGeom>
            <a:avLst/>
            <a:gdLst/>
            <a:ahLst/>
            <a:cxnLst/>
            <a:rect l="l" t="t" r="r" b="b"/>
            <a:pathLst>
              <a:path w="3279801" h="3202278">
                <a:moveTo>
                  <a:pt x="0" y="0"/>
                </a:moveTo>
                <a:lnTo>
                  <a:pt x="3279800" y="0"/>
                </a:lnTo>
                <a:lnTo>
                  <a:pt x="3279800" y="3202278"/>
                </a:lnTo>
                <a:lnTo>
                  <a:pt x="0" y="32022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0" name="TextBox 10"/>
          <p:cNvSpPr txBox="1"/>
          <p:nvPr/>
        </p:nvSpPr>
        <p:spPr>
          <a:xfrm>
            <a:off x="3169198" y="5242924"/>
            <a:ext cx="11144259" cy="1106072"/>
          </a:xfrm>
          <a:prstGeom prst="rect">
            <a:avLst/>
          </a:prstGeom>
        </p:spPr>
        <p:txBody>
          <a:bodyPr lIns="0" tIns="0" rIns="0" bIns="0" rtlCol="0" anchor="t">
            <a:spAutoFit/>
          </a:bodyPr>
          <a:lstStyle/>
          <a:p>
            <a:pPr algn="just">
              <a:lnSpc>
                <a:spcPts val="4480"/>
              </a:lnSpc>
            </a:pPr>
            <a:r>
              <a:rPr lang="en-US" sz="3500" dirty="0">
                <a:solidFill>
                  <a:srgbClr val="0D3330"/>
                </a:solidFill>
                <a:latin typeface="Times New Roman" panose="02020603050405020304" pitchFamily="18" charset="0"/>
                <a:ea typeface="Muli Bold"/>
                <a:cs typeface="Times New Roman" panose="02020603050405020304" pitchFamily="18" charset="0"/>
                <a:sym typeface="Muli Bold"/>
              </a:rPr>
              <a:t>(1) Đầu </a:t>
            </a:r>
            <a:r>
              <a:rPr lang="en-US" sz="3500" dirty="0" err="1">
                <a:solidFill>
                  <a:srgbClr val="0D3330"/>
                </a:solidFill>
                <a:latin typeface="Times New Roman" panose="02020603050405020304" pitchFamily="18" charset="0"/>
                <a:ea typeface="Muli Bold"/>
                <a:cs typeface="Times New Roman" panose="02020603050405020304" pitchFamily="18" charset="0"/>
                <a:sym typeface="Muli Bold"/>
              </a:rPr>
              <a:t>tư</a:t>
            </a:r>
            <a:r>
              <a:rPr lang="en-US" sz="35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500" dirty="0" err="1">
                <a:solidFill>
                  <a:srgbClr val="0D3330"/>
                </a:solidFill>
                <a:latin typeface="Times New Roman" panose="02020603050405020304" pitchFamily="18" charset="0"/>
                <a:ea typeface="Muli Bold"/>
                <a:cs typeface="Times New Roman" panose="02020603050405020304" pitchFamily="18" charset="0"/>
                <a:sym typeface="Muli Bold"/>
              </a:rPr>
              <a:t>quỹ</a:t>
            </a:r>
            <a:r>
              <a:rPr lang="en-US" sz="3500" dirty="0">
                <a:solidFill>
                  <a:srgbClr val="0D3330"/>
                </a:solidFill>
                <a:latin typeface="Times New Roman" panose="02020603050405020304" pitchFamily="18" charset="0"/>
                <a:ea typeface="Muli Bold"/>
                <a:cs typeface="Times New Roman" panose="02020603050405020304" pitchFamily="18" charset="0"/>
                <a:sym typeface="Muli Bold"/>
              </a:rPr>
              <a:t> bảo </a:t>
            </a:r>
            <a:r>
              <a:rPr lang="en-US" sz="3500" dirty="0" err="1">
                <a:solidFill>
                  <a:srgbClr val="0D3330"/>
                </a:solidFill>
                <a:latin typeface="Times New Roman" panose="02020603050405020304" pitchFamily="18" charset="0"/>
                <a:ea typeface="Muli Bold"/>
                <a:cs typeface="Times New Roman" panose="02020603050405020304" pitchFamily="18" charset="0"/>
                <a:sym typeface="Muli Bold"/>
              </a:rPr>
              <a:t>hiểm</a:t>
            </a:r>
            <a:r>
              <a:rPr lang="en-US" sz="35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500" dirty="0" err="1">
                <a:solidFill>
                  <a:srgbClr val="0D3330"/>
                </a:solidFill>
                <a:latin typeface="Times New Roman" panose="02020603050405020304" pitchFamily="18" charset="0"/>
                <a:ea typeface="Muli Bold"/>
                <a:cs typeface="Times New Roman" panose="02020603050405020304" pitchFamily="18" charset="0"/>
                <a:sym typeface="Muli Bold"/>
              </a:rPr>
              <a:t>xã</a:t>
            </a:r>
            <a:r>
              <a:rPr lang="en-US" sz="35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500" dirty="0" err="1">
                <a:solidFill>
                  <a:srgbClr val="0D3330"/>
                </a:solidFill>
                <a:latin typeface="Times New Roman" panose="02020603050405020304" pitchFamily="18" charset="0"/>
                <a:ea typeface="Muli Bold"/>
                <a:cs typeface="Times New Roman" panose="02020603050405020304" pitchFamily="18" charset="0"/>
                <a:sym typeface="Muli Bold"/>
              </a:rPr>
              <a:t>hội</a:t>
            </a:r>
            <a:r>
              <a:rPr lang="en-US" sz="3500" dirty="0">
                <a:solidFill>
                  <a:srgbClr val="0D3330"/>
                </a:solidFill>
                <a:latin typeface="Times New Roman" panose="02020603050405020304" pitchFamily="18" charset="0"/>
                <a:ea typeface="Muli Bold"/>
                <a:cs typeface="Times New Roman" panose="02020603050405020304" pitchFamily="18" charset="0"/>
                <a:sym typeface="Muli Bold"/>
              </a:rPr>
              <a:t> tại </a:t>
            </a:r>
            <a:r>
              <a:rPr lang="en-US" sz="3500" dirty="0" err="1">
                <a:solidFill>
                  <a:srgbClr val="0D3330"/>
                </a:solidFill>
                <a:latin typeface="Times New Roman" panose="02020603050405020304" pitchFamily="18" charset="0"/>
                <a:ea typeface="Muli Bold"/>
                <a:cs typeface="Times New Roman" panose="02020603050405020304" pitchFamily="18" charset="0"/>
                <a:sym typeface="Muli Bold"/>
              </a:rPr>
              <a:t>thị</a:t>
            </a:r>
            <a:r>
              <a:rPr lang="en-US" sz="3500" dirty="0">
                <a:solidFill>
                  <a:srgbClr val="0D3330"/>
                </a:solidFill>
                <a:latin typeface="Times New Roman" panose="02020603050405020304" pitchFamily="18" charset="0"/>
                <a:ea typeface="Muli Bold"/>
                <a:cs typeface="Times New Roman" panose="02020603050405020304" pitchFamily="18" charset="0"/>
                <a:sym typeface="Muli Bold"/>
              </a:rPr>
              <a:t> trường </a:t>
            </a:r>
            <a:r>
              <a:rPr lang="en-US" sz="3500" dirty="0" err="1">
                <a:solidFill>
                  <a:srgbClr val="0D3330"/>
                </a:solidFill>
                <a:latin typeface="Times New Roman" panose="02020603050405020304" pitchFamily="18" charset="0"/>
                <a:ea typeface="Muli Bold"/>
                <a:cs typeface="Times New Roman" panose="02020603050405020304" pitchFamily="18" charset="0"/>
                <a:sym typeface="Muli Bold"/>
              </a:rPr>
              <a:t>quốc</a:t>
            </a:r>
            <a:r>
              <a:rPr lang="en-US" sz="35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500" dirty="0" err="1">
                <a:solidFill>
                  <a:srgbClr val="0D3330"/>
                </a:solidFill>
                <a:latin typeface="Times New Roman" panose="02020603050405020304" pitchFamily="18" charset="0"/>
                <a:ea typeface="Muli Bold"/>
                <a:cs typeface="Times New Roman" panose="02020603050405020304" pitchFamily="18" charset="0"/>
                <a:sym typeface="Muli Bold"/>
              </a:rPr>
              <a:t>tế</a:t>
            </a:r>
            <a:r>
              <a:rPr lang="en-US" sz="3500" dirty="0">
                <a:solidFill>
                  <a:srgbClr val="0D3330"/>
                </a:solidFill>
                <a:latin typeface="Times New Roman" panose="02020603050405020304" pitchFamily="18" charset="0"/>
                <a:ea typeface="Muli Bold"/>
                <a:cs typeface="Times New Roman" panose="02020603050405020304" pitchFamily="18" charset="0"/>
                <a:sym typeface="Muli Bold"/>
              </a:rPr>
              <a:t> là </a:t>
            </a:r>
            <a:r>
              <a:rPr lang="en-US" sz="3500" dirty="0" err="1">
                <a:solidFill>
                  <a:srgbClr val="0D3330"/>
                </a:solidFill>
                <a:latin typeface="Times New Roman" panose="02020603050405020304" pitchFamily="18" charset="0"/>
                <a:ea typeface="Muli Bold"/>
                <a:cs typeface="Times New Roman" panose="02020603050405020304" pitchFamily="18" charset="0"/>
                <a:sym typeface="Muli Bold"/>
              </a:rPr>
              <a:t>trái</a:t>
            </a:r>
            <a:r>
              <a:rPr lang="en-US" sz="35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500" dirty="0" err="1">
                <a:solidFill>
                  <a:srgbClr val="0D3330"/>
                </a:solidFill>
                <a:latin typeface="Times New Roman" panose="02020603050405020304" pitchFamily="18" charset="0"/>
                <a:ea typeface="Muli Bold"/>
                <a:cs typeface="Times New Roman" panose="02020603050405020304" pitchFamily="18" charset="0"/>
                <a:sym typeface="Muli Bold"/>
              </a:rPr>
              <a:t>phiếu</a:t>
            </a:r>
            <a:r>
              <a:rPr lang="en-US" sz="35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500" dirty="0" err="1">
                <a:solidFill>
                  <a:srgbClr val="0D3330"/>
                </a:solidFill>
                <a:latin typeface="Times New Roman" panose="02020603050405020304" pitchFamily="18" charset="0"/>
                <a:ea typeface="Muli Bold"/>
                <a:cs typeface="Times New Roman" panose="02020603050405020304" pitchFamily="18" charset="0"/>
                <a:sym typeface="Muli Bold"/>
              </a:rPr>
              <a:t>Chính</a:t>
            </a:r>
            <a:r>
              <a:rPr lang="en-US" sz="35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500" dirty="0" err="1">
                <a:solidFill>
                  <a:srgbClr val="0D3330"/>
                </a:solidFill>
                <a:latin typeface="Times New Roman" panose="02020603050405020304" pitchFamily="18" charset="0"/>
                <a:ea typeface="Muli Bold"/>
                <a:cs typeface="Times New Roman" panose="02020603050405020304" pitchFamily="18" charset="0"/>
                <a:sym typeface="Muli Bold"/>
              </a:rPr>
              <a:t>phủ</a:t>
            </a:r>
            <a:endParaRPr lang="en-US" sz="3500" dirty="0">
              <a:solidFill>
                <a:srgbClr val="0D3330"/>
              </a:solidFill>
              <a:latin typeface="Times New Roman" panose="02020603050405020304" pitchFamily="18" charset="0"/>
              <a:ea typeface="Muli Bold"/>
              <a:cs typeface="Times New Roman" panose="02020603050405020304" pitchFamily="18" charset="0"/>
              <a:sym typeface="Muli Bold"/>
            </a:endParaRPr>
          </a:p>
        </p:txBody>
      </p:sp>
      <p:sp>
        <p:nvSpPr>
          <p:cNvPr id="11" name="Freeform 11"/>
          <p:cNvSpPr/>
          <p:nvPr/>
        </p:nvSpPr>
        <p:spPr>
          <a:xfrm>
            <a:off x="-1093166" y="3517874"/>
            <a:ext cx="3279801" cy="3202278"/>
          </a:xfrm>
          <a:custGeom>
            <a:avLst/>
            <a:gdLst/>
            <a:ahLst/>
            <a:cxnLst/>
            <a:rect l="l" t="t" r="r" b="b"/>
            <a:pathLst>
              <a:path w="3279801" h="3202278">
                <a:moveTo>
                  <a:pt x="0" y="0"/>
                </a:moveTo>
                <a:lnTo>
                  <a:pt x="3279800" y="0"/>
                </a:lnTo>
                <a:lnTo>
                  <a:pt x="3279800" y="3202278"/>
                </a:lnTo>
                <a:lnTo>
                  <a:pt x="0" y="32022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2" name="Freeform 12"/>
          <p:cNvSpPr/>
          <p:nvPr/>
        </p:nvSpPr>
        <p:spPr>
          <a:xfrm>
            <a:off x="-1093166" y="7084722"/>
            <a:ext cx="3279801" cy="3202278"/>
          </a:xfrm>
          <a:custGeom>
            <a:avLst/>
            <a:gdLst/>
            <a:ahLst/>
            <a:cxnLst/>
            <a:rect l="l" t="t" r="r" b="b"/>
            <a:pathLst>
              <a:path w="3279801" h="3202278">
                <a:moveTo>
                  <a:pt x="0" y="0"/>
                </a:moveTo>
                <a:lnTo>
                  <a:pt x="3279800" y="0"/>
                </a:lnTo>
                <a:lnTo>
                  <a:pt x="3279800" y="3202278"/>
                </a:lnTo>
                <a:lnTo>
                  <a:pt x="0" y="32022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3" name="Freeform 13"/>
          <p:cNvSpPr/>
          <p:nvPr/>
        </p:nvSpPr>
        <p:spPr>
          <a:xfrm>
            <a:off x="16100562" y="0"/>
            <a:ext cx="3279801" cy="3202278"/>
          </a:xfrm>
          <a:custGeom>
            <a:avLst/>
            <a:gdLst/>
            <a:ahLst/>
            <a:cxnLst/>
            <a:rect l="l" t="t" r="r" b="b"/>
            <a:pathLst>
              <a:path w="3279801" h="3202278">
                <a:moveTo>
                  <a:pt x="0" y="0"/>
                </a:moveTo>
                <a:lnTo>
                  <a:pt x="3279801" y="0"/>
                </a:lnTo>
                <a:lnTo>
                  <a:pt x="3279801" y="3202278"/>
                </a:lnTo>
                <a:lnTo>
                  <a:pt x="0" y="32022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4" name="Freeform 14"/>
          <p:cNvSpPr/>
          <p:nvPr/>
        </p:nvSpPr>
        <p:spPr>
          <a:xfrm>
            <a:off x="16100562" y="3566848"/>
            <a:ext cx="3279801" cy="3202278"/>
          </a:xfrm>
          <a:custGeom>
            <a:avLst/>
            <a:gdLst/>
            <a:ahLst/>
            <a:cxnLst/>
            <a:rect l="l" t="t" r="r" b="b"/>
            <a:pathLst>
              <a:path w="3279801" h="3202278">
                <a:moveTo>
                  <a:pt x="0" y="0"/>
                </a:moveTo>
                <a:lnTo>
                  <a:pt x="3279801" y="0"/>
                </a:lnTo>
                <a:lnTo>
                  <a:pt x="3279801" y="3202278"/>
                </a:lnTo>
                <a:lnTo>
                  <a:pt x="0" y="32022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5" name="Freeform 15"/>
          <p:cNvSpPr/>
          <p:nvPr/>
        </p:nvSpPr>
        <p:spPr>
          <a:xfrm>
            <a:off x="16100562" y="7133696"/>
            <a:ext cx="3279801" cy="3202278"/>
          </a:xfrm>
          <a:custGeom>
            <a:avLst/>
            <a:gdLst/>
            <a:ahLst/>
            <a:cxnLst/>
            <a:rect l="l" t="t" r="r" b="b"/>
            <a:pathLst>
              <a:path w="3279801" h="3202278">
                <a:moveTo>
                  <a:pt x="0" y="0"/>
                </a:moveTo>
                <a:lnTo>
                  <a:pt x="3279801" y="0"/>
                </a:lnTo>
                <a:lnTo>
                  <a:pt x="3279801" y="3202278"/>
                </a:lnTo>
                <a:lnTo>
                  <a:pt x="0" y="32022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6" name="TextBox 16"/>
          <p:cNvSpPr txBox="1"/>
          <p:nvPr/>
        </p:nvSpPr>
        <p:spPr>
          <a:xfrm>
            <a:off x="2067256" y="1371972"/>
            <a:ext cx="14152685" cy="756617"/>
          </a:xfrm>
          <a:prstGeom prst="rect">
            <a:avLst/>
          </a:prstGeom>
        </p:spPr>
        <p:txBody>
          <a:bodyPr lIns="0" tIns="0" rIns="0" bIns="0" rtlCol="0" anchor="t">
            <a:spAutoFit/>
          </a:bodyPr>
          <a:lstStyle/>
          <a:p>
            <a:pPr algn="l">
              <a:lnSpc>
                <a:spcPts val="5877"/>
              </a:lnSpc>
            </a:pPr>
            <a:r>
              <a:rPr lang="en-US" sz="5000" b="1">
                <a:solidFill>
                  <a:srgbClr val="0D3330"/>
                </a:solidFill>
                <a:latin typeface="Times New Roman" panose="02020603050405020304" pitchFamily="18" charset="0"/>
                <a:ea typeface="Muli Bold"/>
                <a:cs typeface="Times New Roman" panose="02020603050405020304" pitchFamily="18" charset="0"/>
                <a:sym typeface="Muli Bold"/>
              </a:rPr>
              <a:t>II. MỘT SỐ NỘI DUNG LỚN LUẬT BHXH SỐ 41</a:t>
            </a:r>
          </a:p>
        </p:txBody>
      </p:sp>
      <p:sp>
        <p:nvSpPr>
          <p:cNvPr id="17" name="TextBox 17"/>
          <p:cNvSpPr txBox="1"/>
          <p:nvPr/>
        </p:nvSpPr>
        <p:spPr>
          <a:xfrm>
            <a:off x="3168796" y="7065672"/>
            <a:ext cx="12253293" cy="538032"/>
          </a:xfrm>
          <a:prstGeom prst="rect">
            <a:avLst/>
          </a:prstGeom>
        </p:spPr>
        <p:txBody>
          <a:bodyPr wrap="square" lIns="0" tIns="0" rIns="0" bIns="0" rtlCol="0" anchor="t">
            <a:spAutoFit/>
          </a:bodyPr>
          <a:lstStyle/>
          <a:p>
            <a:pPr algn="just">
              <a:lnSpc>
                <a:spcPts val="4480"/>
              </a:lnSpc>
            </a:pPr>
            <a:r>
              <a:rPr lang="en-US" sz="3500">
                <a:solidFill>
                  <a:srgbClr val="0D3330"/>
                </a:solidFill>
                <a:latin typeface="Times New Roman" panose="02020603050405020304" pitchFamily="18" charset="0"/>
                <a:ea typeface="Muli Bold"/>
                <a:cs typeface="Times New Roman" panose="02020603050405020304" pitchFamily="18" charset="0"/>
                <a:sym typeface="Muli Bold"/>
              </a:rPr>
              <a:t>(2) Ủy thác đầu tư tại thị trường trong nước, thị trường quốc tế.</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BEAAC"/>
        </a:solidFill>
        <a:effectLst/>
      </p:bgPr>
    </p:bg>
    <p:spTree>
      <p:nvGrpSpPr>
        <p:cNvPr id="1" name=""/>
        <p:cNvGrpSpPr/>
        <p:nvPr/>
      </p:nvGrpSpPr>
      <p:grpSpPr>
        <a:xfrm>
          <a:off x="0" y="0"/>
          <a:ext cx="0" cy="0"/>
          <a:chOff x="0" y="0"/>
          <a:chExt cx="0" cy="0"/>
        </a:xfrm>
      </p:grpSpPr>
      <p:sp>
        <p:nvSpPr>
          <p:cNvPr id="2" name="Freeform 2"/>
          <p:cNvSpPr/>
          <p:nvPr/>
        </p:nvSpPr>
        <p:spPr>
          <a:xfrm>
            <a:off x="16584374" y="7172634"/>
            <a:ext cx="2525301" cy="3736415"/>
          </a:xfrm>
          <a:custGeom>
            <a:avLst/>
            <a:gdLst/>
            <a:ahLst/>
            <a:cxnLst/>
            <a:rect l="l" t="t" r="r" b="b"/>
            <a:pathLst>
              <a:path w="2525301" h="3736415">
                <a:moveTo>
                  <a:pt x="0" y="0"/>
                </a:moveTo>
                <a:lnTo>
                  <a:pt x="2525301" y="0"/>
                </a:lnTo>
                <a:lnTo>
                  <a:pt x="2525301" y="3736415"/>
                </a:lnTo>
                <a:lnTo>
                  <a:pt x="0" y="37364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TextBox 3"/>
          <p:cNvSpPr txBox="1"/>
          <p:nvPr/>
        </p:nvSpPr>
        <p:spPr>
          <a:xfrm>
            <a:off x="1143000" y="2282353"/>
            <a:ext cx="15240000" cy="2325317"/>
          </a:xfrm>
          <a:prstGeom prst="rect">
            <a:avLst/>
          </a:prstGeom>
        </p:spPr>
        <p:txBody>
          <a:bodyPr wrap="square" lIns="0" tIns="0" rIns="0" bIns="0" rtlCol="0" anchor="t">
            <a:spAutoFit/>
          </a:bodyPr>
          <a:lstStyle/>
          <a:p>
            <a:pPr algn="ctr">
              <a:lnSpc>
                <a:spcPts val="5460"/>
              </a:lnSpc>
            </a:pPr>
            <a:r>
              <a:rPr lang="en-US" sz="5200" b="1">
                <a:solidFill>
                  <a:srgbClr val="0D3330"/>
                </a:solidFill>
                <a:latin typeface="Times New Roman" panose="02020603050405020304" pitchFamily="18" charset="0"/>
                <a:ea typeface="Cooper BT Bold"/>
                <a:cs typeface="Times New Roman" panose="02020603050405020304" pitchFamily="18" charset="0"/>
                <a:sym typeface="Cooper BT Bold"/>
              </a:rPr>
              <a:t>II. MỘT </a:t>
            </a:r>
            <a:r>
              <a:rPr lang="en-US" sz="5200" b="1" dirty="0">
                <a:solidFill>
                  <a:srgbClr val="0D3330"/>
                </a:solidFill>
                <a:latin typeface="Times New Roman" panose="02020603050405020304" pitchFamily="18" charset="0"/>
                <a:ea typeface="Cooper BT Bold"/>
                <a:cs typeface="Times New Roman" panose="02020603050405020304" pitchFamily="18" charset="0"/>
                <a:sym typeface="Cooper BT Bold"/>
              </a:rPr>
              <a:t>SỐ NỘI DUNG LỚN </a:t>
            </a:r>
          </a:p>
          <a:p>
            <a:pPr algn="ctr">
              <a:lnSpc>
                <a:spcPts val="5460"/>
              </a:lnSpc>
            </a:pPr>
            <a:r>
              <a:rPr lang="en-US" sz="5200" b="1" dirty="0">
                <a:solidFill>
                  <a:srgbClr val="0D3330"/>
                </a:solidFill>
                <a:latin typeface="Times New Roman" panose="02020603050405020304" pitchFamily="18" charset="0"/>
                <a:ea typeface="Cooper BT Bold"/>
                <a:cs typeface="Times New Roman" panose="02020603050405020304" pitchFamily="18" charset="0"/>
                <a:sym typeface="Cooper BT Bold"/>
              </a:rPr>
              <a:t>LUẬT BHXH SỐ 41</a:t>
            </a:r>
          </a:p>
          <a:p>
            <a:pPr algn="ctr">
              <a:lnSpc>
                <a:spcPts val="7875"/>
              </a:lnSpc>
            </a:pPr>
            <a:endParaRPr lang="en-US" sz="5200" dirty="0">
              <a:solidFill>
                <a:srgbClr val="0D3330"/>
              </a:solidFill>
              <a:latin typeface="Times New Roman" panose="02020603050405020304" pitchFamily="18" charset="0"/>
              <a:ea typeface="Cooper BT Bold"/>
              <a:cs typeface="Times New Roman" panose="02020603050405020304" pitchFamily="18" charset="0"/>
              <a:sym typeface="Cooper BT Bold"/>
            </a:endParaRPr>
          </a:p>
        </p:txBody>
      </p:sp>
      <p:sp>
        <p:nvSpPr>
          <p:cNvPr id="4" name="TextBox 4"/>
          <p:cNvSpPr txBox="1"/>
          <p:nvPr/>
        </p:nvSpPr>
        <p:spPr>
          <a:xfrm>
            <a:off x="3352800" y="4914525"/>
            <a:ext cx="12035794" cy="2128788"/>
          </a:xfrm>
          <a:prstGeom prst="rect">
            <a:avLst/>
          </a:prstGeom>
        </p:spPr>
        <p:txBody>
          <a:bodyPr lIns="0" tIns="0" rIns="0" bIns="0" rtlCol="0" anchor="t">
            <a:spAutoFit/>
          </a:bodyPr>
          <a:lstStyle/>
          <a:p>
            <a:pPr algn="ctr">
              <a:lnSpc>
                <a:spcPts val="5984"/>
              </a:lnSpc>
            </a:pPr>
            <a:r>
              <a:rPr lang="en-US" sz="4000">
                <a:solidFill>
                  <a:srgbClr val="0D3330"/>
                </a:solidFill>
                <a:latin typeface="Times New Roman" panose="02020603050405020304" pitchFamily="18" charset="0"/>
                <a:ea typeface="Muli Bold"/>
                <a:cs typeface="Times New Roman" panose="02020603050405020304" pitchFamily="18" charset="0"/>
                <a:sym typeface="Muli Bold"/>
              </a:rPr>
              <a:t>11. Bổ sung quy định về đối tượng, nguyên tắc, quỹ, chính sách của nhà nước đối với bảo hiểm hưu trí bổ sung.</a:t>
            </a:r>
          </a:p>
          <a:p>
            <a:pPr algn="ctr">
              <a:lnSpc>
                <a:spcPts val="4620"/>
              </a:lnSpc>
            </a:pPr>
            <a:endParaRPr lang="en-US" sz="4000">
              <a:solidFill>
                <a:srgbClr val="0D3330"/>
              </a:solidFill>
              <a:latin typeface="Times New Roman" panose="02020603050405020304" pitchFamily="18" charset="0"/>
              <a:ea typeface="Muli Bold"/>
              <a:cs typeface="Times New Roman" panose="02020603050405020304" pitchFamily="18" charset="0"/>
              <a:sym typeface="Muli Bold"/>
            </a:endParaRPr>
          </a:p>
        </p:txBody>
      </p:sp>
      <p:grpSp>
        <p:nvGrpSpPr>
          <p:cNvPr id="5" name="Group 5"/>
          <p:cNvGrpSpPr/>
          <p:nvPr/>
        </p:nvGrpSpPr>
        <p:grpSpPr>
          <a:xfrm rot="5400000">
            <a:off x="9120188" y="2971987"/>
            <a:ext cx="47625" cy="2312632"/>
            <a:chOff x="0" y="0"/>
            <a:chExt cx="12543" cy="609088"/>
          </a:xfrm>
        </p:grpSpPr>
        <p:sp>
          <p:nvSpPr>
            <p:cNvPr id="6" name="Freeform 6"/>
            <p:cNvSpPr/>
            <p:nvPr/>
          </p:nvSpPr>
          <p:spPr>
            <a:xfrm>
              <a:off x="0" y="0"/>
              <a:ext cx="12543" cy="609088"/>
            </a:xfrm>
            <a:custGeom>
              <a:avLst/>
              <a:gdLst/>
              <a:ahLst/>
              <a:cxnLst/>
              <a:rect l="l" t="t" r="r" b="b"/>
              <a:pathLst>
                <a:path w="12543" h="609088">
                  <a:moveTo>
                    <a:pt x="6272" y="0"/>
                  </a:moveTo>
                  <a:lnTo>
                    <a:pt x="6272" y="0"/>
                  </a:lnTo>
                  <a:cubicBezTo>
                    <a:pt x="7935" y="0"/>
                    <a:pt x="9530" y="661"/>
                    <a:pt x="10706" y="1837"/>
                  </a:cubicBezTo>
                  <a:cubicBezTo>
                    <a:pt x="11882" y="3013"/>
                    <a:pt x="12543" y="4608"/>
                    <a:pt x="12543" y="6272"/>
                  </a:cubicBezTo>
                  <a:lnTo>
                    <a:pt x="12543" y="602817"/>
                  </a:lnTo>
                  <a:cubicBezTo>
                    <a:pt x="12543" y="604480"/>
                    <a:pt x="11882" y="606075"/>
                    <a:pt x="10706" y="607251"/>
                  </a:cubicBezTo>
                  <a:cubicBezTo>
                    <a:pt x="9530" y="608428"/>
                    <a:pt x="7935" y="609088"/>
                    <a:pt x="6272" y="609088"/>
                  </a:cubicBezTo>
                  <a:lnTo>
                    <a:pt x="6272" y="609088"/>
                  </a:lnTo>
                  <a:cubicBezTo>
                    <a:pt x="4608" y="609088"/>
                    <a:pt x="3013" y="608428"/>
                    <a:pt x="1837" y="607251"/>
                  </a:cubicBezTo>
                  <a:cubicBezTo>
                    <a:pt x="661" y="606075"/>
                    <a:pt x="0" y="604480"/>
                    <a:pt x="0" y="602817"/>
                  </a:cubicBezTo>
                  <a:lnTo>
                    <a:pt x="0" y="6272"/>
                  </a:lnTo>
                  <a:cubicBezTo>
                    <a:pt x="0" y="4608"/>
                    <a:pt x="661" y="3013"/>
                    <a:pt x="1837" y="1837"/>
                  </a:cubicBezTo>
                  <a:cubicBezTo>
                    <a:pt x="3013" y="661"/>
                    <a:pt x="4608" y="0"/>
                    <a:pt x="6272" y="0"/>
                  </a:cubicBezTo>
                  <a:close/>
                </a:path>
              </a:pathLst>
            </a:custGeom>
            <a:solidFill>
              <a:srgbClr val="0D3330"/>
            </a:solidFill>
          </p:spPr>
          <p:txBody>
            <a:bodyPr/>
            <a:lstStyle/>
            <a:p>
              <a:endParaRPr lang="en-US"/>
            </a:p>
          </p:txBody>
        </p:sp>
        <p:sp>
          <p:nvSpPr>
            <p:cNvPr id="7" name="TextBox 7"/>
            <p:cNvSpPr txBox="1"/>
            <p:nvPr/>
          </p:nvSpPr>
          <p:spPr>
            <a:xfrm>
              <a:off x="0" y="-38100"/>
              <a:ext cx="12543" cy="647188"/>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5400000">
            <a:off x="9119206" y="545216"/>
            <a:ext cx="47625" cy="2312632"/>
            <a:chOff x="0" y="0"/>
            <a:chExt cx="12543" cy="609088"/>
          </a:xfrm>
        </p:grpSpPr>
        <p:sp>
          <p:nvSpPr>
            <p:cNvPr id="9" name="Freeform 9"/>
            <p:cNvSpPr/>
            <p:nvPr/>
          </p:nvSpPr>
          <p:spPr>
            <a:xfrm>
              <a:off x="0" y="0"/>
              <a:ext cx="12543" cy="609088"/>
            </a:xfrm>
            <a:custGeom>
              <a:avLst/>
              <a:gdLst/>
              <a:ahLst/>
              <a:cxnLst/>
              <a:rect l="l" t="t" r="r" b="b"/>
              <a:pathLst>
                <a:path w="12543" h="609088">
                  <a:moveTo>
                    <a:pt x="6272" y="0"/>
                  </a:moveTo>
                  <a:lnTo>
                    <a:pt x="6272" y="0"/>
                  </a:lnTo>
                  <a:cubicBezTo>
                    <a:pt x="7935" y="0"/>
                    <a:pt x="9530" y="661"/>
                    <a:pt x="10706" y="1837"/>
                  </a:cubicBezTo>
                  <a:cubicBezTo>
                    <a:pt x="11882" y="3013"/>
                    <a:pt x="12543" y="4608"/>
                    <a:pt x="12543" y="6272"/>
                  </a:cubicBezTo>
                  <a:lnTo>
                    <a:pt x="12543" y="602817"/>
                  </a:lnTo>
                  <a:cubicBezTo>
                    <a:pt x="12543" y="604480"/>
                    <a:pt x="11882" y="606075"/>
                    <a:pt x="10706" y="607251"/>
                  </a:cubicBezTo>
                  <a:cubicBezTo>
                    <a:pt x="9530" y="608428"/>
                    <a:pt x="7935" y="609088"/>
                    <a:pt x="6272" y="609088"/>
                  </a:cubicBezTo>
                  <a:lnTo>
                    <a:pt x="6272" y="609088"/>
                  </a:lnTo>
                  <a:cubicBezTo>
                    <a:pt x="4608" y="609088"/>
                    <a:pt x="3013" y="608428"/>
                    <a:pt x="1837" y="607251"/>
                  </a:cubicBezTo>
                  <a:cubicBezTo>
                    <a:pt x="661" y="606075"/>
                    <a:pt x="0" y="604480"/>
                    <a:pt x="0" y="602817"/>
                  </a:cubicBezTo>
                  <a:lnTo>
                    <a:pt x="0" y="6272"/>
                  </a:lnTo>
                  <a:cubicBezTo>
                    <a:pt x="0" y="4608"/>
                    <a:pt x="661" y="3013"/>
                    <a:pt x="1837" y="1837"/>
                  </a:cubicBezTo>
                  <a:cubicBezTo>
                    <a:pt x="3013" y="661"/>
                    <a:pt x="4608" y="0"/>
                    <a:pt x="6272" y="0"/>
                  </a:cubicBezTo>
                  <a:close/>
                </a:path>
              </a:pathLst>
            </a:custGeom>
            <a:solidFill>
              <a:srgbClr val="0D3330"/>
            </a:solidFill>
          </p:spPr>
          <p:txBody>
            <a:bodyPr/>
            <a:lstStyle/>
            <a:p>
              <a:endParaRPr lang="en-US"/>
            </a:p>
          </p:txBody>
        </p:sp>
        <p:sp>
          <p:nvSpPr>
            <p:cNvPr id="10" name="TextBox 10"/>
            <p:cNvSpPr txBox="1"/>
            <p:nvPr/>
          </p:nvSpPr>
          <p:spPr>
            <a:xfrm>
              <a:off x="0" y="-38100"/>
              <a:ext cx="12543" cy="647188"/>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16584374" y="3275293"/>
            <a:ext cx="2525301" cy="3736415"/>
          </a:xfrm>
          <a:custGeom>
            <a:avLst/>
            <a:gdLst/>
            <a:ahLst/>
            <a:cxnLst/>
            <a:rect l="l" t="t" r="r" b="b"/>
            <a:pathLst>
              <a:path w="2525301" h="3736415">
                <a:moveTo>
                  <a:pt x="0" y="0"/>
                </a:moveTo>
                <a:lnTo>
                  <a:pt x="2525301" y="0"/>
                </a:lnTo>
                <a:lnTo>
                  <a:pt x="2525301" y="3736414"/>
                </a:lnTo>
                <a:lnTo>
                  <a:pt x="0" y="37364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2" name="Freeform 12"/>
          <p:cNvSpPr/>
          <p:nvPr/>
        </p:nvSpPr>
        <p:spPr>
          <a:xfrm>
            <a:off x="16584374" y="-622049"/>
            <a:ext cx="2525301" cy="3736415"/>
          </a:xfrm>
          <a:custGeom>
            <a:avLst/>
            <a:gdLst/>
            <a:ahLst/>
            <a:cxnLst/>
            <a:rect l="l" t="t" r="r" b="b"/>
            <a:pathLst>
              <a:path w="2525301" h="3736415">
                <a:moveTo>
                  <a:pt x="0" y="0"/>
                </a:moveTo>
                <a:lnTo>
                  <a:pt x="2525301" y="0"/>
                </a:lnTo>
                <a:lnTo>
                  <a:pt x="2525301" y="3736415"/>
                </a:lnTo>
                <a:lnTo>
                  <a:pt x="0" y="37364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3" name="Freeform 13"/>
          <p:cNvSpPr/>
          <p:nvPr/>
        </p:nvSpPr>
        <p:spPr>
          <a:xfrm>
            <a:off x="-823638" y="7172634"/>
            <a:ext cx="2525301" cy="3736415"/>
          </a:xfrm>
          <a:custGeom>
            <a:avLst/>
            <a:gdLst/>
            <a:ahLst/>
            <a:cxnLst/>
            <a:rect l="l" t="t" r="r" b="b"/>
            <a:pathLst>
              <a:path w="2525301" h="3736415">
                <a:moveTo>
                  <a:pt x="0" y="0"/>
                </a:moveTo>
                <a:lnTo>
                  <a:pt x="2525301" y="0"/>
                </a:lnTo>
                <a:lnTo>
                  <a:pt x="2525301" y="3736415"/>
                </a:lnTo>
                <a:lnTo>
                  <a:pt x="0" y="37364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4" name="Freeform 14"/>
          <p:cNvSpPr/>
          <p:nvPr/>
        </p:nvSpPr>
        <p:spPr>
          <a:xfrm>
            <a:off x="-823638" y="3275293"/>
            <a:ext cx="2525301" cy="3736415"/>
          </a:xfrm>
          <a:custGeom>
            <a:avLst/>
            <a:gdLst/>
            <a:ahLst/>
            <a:cxnLst/>
            <a:rect l="l" t="t" r="r" b="b"/>
            <a:pathLst>
              <a:path w="2525301" h="3736415">
                <a:moveTo>
                  <a:pt x="0" y="0"/>
                </a:moveTo>
                <a:lnTo>
                  <a:pt x="2525301" y="0"/>
                </a:lnTo>
                <a:lnTo>
                  <a:pt x="2525301" y="3736414"/>
                </a:lnTo>
                <a:lnTo>
                  <a:pt x="0" y="37364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5" name="Freeform 15"/>
          <p:cNvSpPr/>
          <p:nvPr/>
        </p:nvSpPr>
        <p:spPr>
          <a:xfrm>
            <a:off x="-823638" y="-622049"/>
            <a:ext cx="2525301" cy="3736415"/>
          </a:xfrm>
          <a:custGeom>
            <a:avLst/>
            <a:gdLst/>
            <a:ahLst/>
            <a:cxnLst/>
            <a:rect l="l" t="t" r="r" b="b"/>
            <a:pathLst>
              <a:path w="2525301" h="3736415">
                <a:moveTo>
                  <a:pt x="0" y="0"/>
                </a:moveTo>
                <a:lnTo>
                  <a:pt x="2525301" y="0"/>
                </a:lnTo>
                <a:lnTo>
                  <a:pt x="2525301" y="3736415"/>
                </a:lnTo>
                <a:lnTo>
                  <a:pt x="0" y="37364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BEAAC"/>
        </a:solidFill>
        <a:effectLst/>
      </p:bgPr>
    </p:bg>
    <p:spTree>
      <p:nvGrpSpPr>
        <p:cNvPr id="1" name=""/>
        <p:cNvGrpSpPr/>
        <p:nvPr/>
      </p:nvGrpSpPr>
      <p:grpSpPr>
        <a:xfrm>
          <a:off x="0" y="0"/>
          <a:ext cx="0" cy="0"/>
          <a:chOff x="0" y="0"/>
          <a:chExt cx="0" cy="0"/>
        </a:xfrm>
      </p:grpSpPr>
      <p:sp>
        <p:nvSpPr>
          <p:cNvPr id="2" name="TextBox 2"/>
          <p:cNvSpPr txBox="1"/>
          <p:nvPr/>
        </p:nvSpPr>
        <p:spPr>
          <a:xfrm>
            <a:off x="6371669" y="2721558"/>
            <a:ext cx="11520315" cy="1127770"/>
          </a:xfrm>
          <a:prstGeom prst="rect">
            <a:avLst/>
          </a:prstGeom>
        </p:spPr>
        <p:txBody>
          <a:bodyPr lIns="0" tIns="0" rIns="0" bIns="0" rtlCol="0" anchor="t">
            <a:spAutoFit/>
          </a:bodyPr>
          <a:lstStyle/>
          <a:p>
            <a:pPr algn="l">
              <a:lnSpc>
                <a:spcPts val="4410"/>
              </a:lnSpc>
            </a:pPr>
            <a:r>
              <a:rPr lang="en-US" sz="4200">
                <a:solidFill>
                  <a:srgbClr val="0D3330"/>
                </a:solidFill>
                <a:latin typeface="Times New Roman" panose="02020603050405020304" pitchFamily="18" charset="0"/>
                <a:ea typeface="Muli Bold"/>
                <a:cs typeface="Times New Roman" panose="02020603050405020304" pitchFamily="18" charset="0"/>
                <a:sym typeface="Muli Bold"/>
              </a:rPr>
              <a:t>12. Quy định “mức tham chiếu” thay cho “mức lương cơ sở” </a:t>
            </a:r>
          </a:p>
        </p:txBody>
      </p:sp>
      <p:sp>
        <p:nvSpPr>
          <p:cNvPr id="3" name="TextBox 3"/>
          <p:cNvSpPr txBox="1"/>
          <p:nvPr/>
        </p:nvSpPr>
        <p:spPr>
          <a:xfrm>
            <a:off x="7641929" y="4689758"/>
            <a:ext cx="10250055" cy="4568558"/>
          </a:xfrm>
          <a:prstGeom prst="rect">
            <a:avLst/>
          </a:prstGeom>
        </p:spPr>
        <p:txBody>
          <a:bodyPr lIns="0" tIns="0" rIns="0" bIns="0" rtlCol="0" anchor="t">
            <a:spAutoFit/>
          </a:bodyPr>
          <a:lstStyle/>
          <a:p>
            <a:pPr algn="just">
              <a:lnSpc>
                <a:spcPts val="4480"/>
              </a:lnSpc>
            </a:pPr>
            <a:r>
              <a:rPr lang="en-US" sz="3200">
                <a:solidFill>
                  <a:srgbClr val="0D3330"/>
                </a:solidFill>
                <a:latin typeface="Times New Roman" panose="02020603050405020304" pitchFamily="18" charset="0"/>
                <a:ea typeface="Muli Bold"/>
                <a:cs typeface="Times New Roman" panose="02020603050405020304" pitchFamily="18" charset="0"/>
                <a:sym typeface="Muli Bold"/>
              </a:rPr>
              <a:t>Trong một số trường hợp cụ thể và bổ sung quy định về việc giao Chính phủ trình Quốc hội xem xét điều chỉnh một số quy định liên quan đến căn cứ đóng BHXH bắt buộc, cách tính mức bình quân tiền lương làm căn cứ tính lương hưu, trợ cấp BHXH và điều chỉnh tiền lương làm căn cứ đóng BHXH bắt buộc khi Nhà nước áp dụng chế độ tiền lương mới theo vị trí việc làm, chức danh và chức vụ lãnh đạo thay thế cho hệ thống bảng lương hiện hành.</a:t>
            </a:r>
          </a:p>
        </p:txBody>
      </p:sp>
      <p:grpSp>
        <p:nvGrpSpPr>
          <p:cNvPr id="4" name="Group 4"/>
          <p:cNvGrpSpPr/>
          <p:nvPr/>
        </p:nvGrpSpPr>
        <p:grpSpPr>
          <a:xfrm rot="5400000">
            <a:off x="9120187" y="3087972"/>
            <a:ext cx="47625" cy="2312632"/>
            <a:chOff x="0" y="0"/>
            <a:chExt cx="12543" cy="609088"/>
          </a:xfrm>
        </p:grpSpPr>
        <p:sp>
          <p:nvSpPr>
            <p:cNvPr id="5" name="Freeform 5"/>
            <p:cNvSpPr/>
            <p:nvPr/>
          </p:nvSpPr>
          <p:spPr>
            <a:xfrm>
              <a:off x="0" y="0"/>
              <a:ext cx="12543" cy="609088"/>
            </a:xfrm>
            <a:custGeom>
              <a:avLst/>
              <a:gdLst/>
              <a:ahLst/>
              <a:cxnLst/>
              <a:rect l="l" t="t" r="r" b="b"/>
              <a:pathLst>
                <a:path w="12543" h="609088">
                  <a:moveTo>
                    <a:pt x="6272" y="0"/>
                  </a:moveTo>
                  <a:lnTo>
                    <a:pt x="6272" y="0"/>
                  </a:lnTo>
                  <a:cubicBezTo>
                    <a:pt x="7935" y="0"/>
                    <a:pt x="9530" y="661"/>
                    <a:pt x="10706" y="1837"/>
                  </a:cubicBezTo>
                  <a:cubicBezTo>
                    <a:pt x="11882" y="3013"/>
                    <a:pt x="12543" y="4608"/>
                    <a:pt x="12543" y="6272"/>
                  </a:cubicBezTo>
                  <a:lnTo>
                    <a:pt x="12543" y="602817"/>
                  </a:lnTo>
                  <a:cubicBezTo>
                    <a:pt x="12543" y="604480"/>
                    <a:pt x="11882" y="606075"/>
                    <a:pt x="10706" y="607251"/>
                  </a:cubicBezTo>
                  <a:cubicBezTo>
                    <a:pt x="9530" y="608428"/>
                    <a:pt x="7935" y="609088"/>
                    <a:pt x="6272" y="609088"/>
                  </a:cubicBezTo>
                  <a:lnTo>
                    <a:pt x="6272" y="609088"/>
                  </a:lnTo>
                  <a:cubicBezTo>
                    <a:pt x="4608" y="609088"/>
                    <a:pt x="3013" y="608428"/>
                    <a:pt x="1837" y="607251"/>
                  </a:cubicBezTo>
                  <a:cubicBezTo>
                    <a:pt x="661" y="606075"/>
                    <a:pt x="0" y="604480"/>
                    <a:pt x="0" y="602817"/>
                  </a:cubicBezTo>
                  <a:lnTo>
                    <a:pt x="0" y="6272"/>
                  </a:lnTo>
                  <a:cubicBezTo>
                    <a:pt x="0" y="4608"/>
                    <a:pt x="661" y="3013"/>
                    <a:pt x="1837" y="1837"/>
                  </a:cubicBezTo>
                  <a:cubicBezTo>
                    <a:pt x="3013" y="661"/>
                    <a:pt x="4608" y="0"/>
                    <a:pt x="6272" y="0"/>
                  </a:cubicBezTo>
                  <a:close/>
                </a:path>
              </a:pathLst>
            </a:custGeom>
            <a:solidFill>
              <a:srgbClr val="0D3330"/>
            </a:solidFill>
          </p:spPr>
          <p:txBody>
            <a:bodyPr/>
            <a:lstStyle/>
            <a:p>
              <a:endParaRPr lang="en-US"/>
            </a:p>
          </p:txBody>
        </p:sp>
        <p:sp>
          <p:nvSpPr>
            <p:cNvPr id="6" name="TextBox 6"/>
            <p:cNvSpPr txBox="1"/>
            <p:nvPr/>
          </p:nvSpPr>
          <p:spPr>
            <a:xfrm>
              <a:off x="0" y="-38100"/>
              <a:ext cx="12543" cy="647188"/>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3808452" y="2621229"/>
            <a:ext cx="999204" cy="1478414"/>
          </a:xfrm>
          <a:custGeom>
            <a:avLst/>
            <a:gdLst/>
            <a:ahLst/>
            <a:cxnLst/>
            <a:rect l="l" t="t" r="r" b="b"/>
            <a:pathLst>
              <a:path w="999204" h="1478414">
                <a:moveTo>
                  <a:pt x="0" y="0"/>
                </a:moveTo>
                <a:lnTo>
                  <a:pt x="999204" y="0"/>
                </a:lnTo>
                <a:lnTo>
                  <a:pt x="999204" y="1478415"/>
                </a:lnTo>
                <a:lnTo>
                  <a:pt x="0" y="14784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Freeform 8"/>
          <p:cNvSpPr/>
          <p:nvPr/>
        </p:nvSpPr>
        <p:spPr>
          <a:xfrm rot="2041212">
            <a:off x="5118301" y="3056118"/>
            <a:ext cx="999204" cy="1478414"/>
          </a:xfrm>
          <a:custGeom>
            <a:avLst/>
            <a:gdLst/>
            <a:ahLst/>
            <a:cxnLst/>
            <a:rect l="l" t="t" r="r" b="b"/>
            <a:pathLst>
              <a:path w="999204" h="1478414">
                <a:moveTo>
                  <a:pt x="0" y="0"/>
                </a:moveTo>
                <a:lnTo>
                  <a:pt x="999204" y="0"/>
                </a:lnTo>
                <a:lnTo>
                  <a:pt x="999204" y="1478414"/>
                </a:lnTo>
                <a:lnTo>
                  <a:pt x="0" y="147841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9" name="Freeform 9"/>
          <p:cNvSpPr/>
          <p:nvPr/>
        </p:nvSpPr>
        <p:spPr>
          <a:xfrm rot="5399999">
            <a:off x="5764945" y="4373945"/>
            <a:ext cx="999204" cy="1478414"/>
          </a:xfrm>
          <a:custGeom>
            <a:avLst/>
            <a:gdLst/>
            <a:ahLst/>
            <a:cxnLst/>
            <a:rect l="l" t="t" r="r" b="b"/>
            <a:pathLst>
              <a:path w="999204" h="1478414">
                <a:moveTo>
                  <a:pt x="0" y="0"/>
                </a:moveTo>
                <a:lnTo>
                  <a:pt x="999204" y="0"/>
                </a:lnTo>
                <a:lnTo>
                  <a:pt x="999204" y="1478415"/>
                </a:lnTo>
                <a:lnTo>
                  <a:pt x="0" y="14784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0" name="Freeform 10"/>
          <p:cNvSpPr/>
          <p:nvPr/>
        </p:nvSpPr>
        <p:spPr>
          <a:xfrm rot="5399999" flipV="1">
            <a:off x="1918307" y="4414671"/>
            <a:ext cx="999204" cy="1478414"/>
          </a:xfrm>
          <a:custGeom>
            <a:avLst/>
            <a:gdLst/>
            <a:ahLst/>
            <a:cxnLst/>
            <a:rect l="l" t="t" r="r" b="b"/>
            <a:pathLst>
              <a:path w="999204" h="1478414">
                <a:moveTo>
                  <a:pt x="0" y="1478415"/>
                </a:moveTo>
                <a:lnTo>
                  <a:pt x="999204" y="1478415"/>
                </a:lnTo>
                <a:lnTo>
                  <a:pt x="999204" y="0"/>
                </a:lnTo>
                <a:lnTo>
                  <a:pt x="0" y="0"/>
                </a:lnTo>
                <a:lnTo>
                  <a:pt x="0" y="1478415"/>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1" name="Freeform 11"/>
          <p:cNvSpPr/>
          <p:nvPr/>
        </p:nvSpPr>
        <p:spPr>
          <a:xfrm rot="-2374899">
            <a:off x="2505781" y="3110121"/>
            <a:ext cx="999204" cy="1478414"/>
          </a:xfrm>
          <a:custGeom>
            <a:avLst/>
            <a:gdLst/>
            <a:ahLst/>
            <a:cxnLst/>
            <a:rect l="l" t="t" r="r" b="b"/>
            <a:pathLst>
              <a:path w="999204" h="1478414">
                <a:moveTo>
                  <a:pt x="0" y="0"/>
                </a:moveTo>
                <a:lnTo>
                  <a:pt x="999204" y="0"/>
                </a:lnTo>
                <a:lnTo>
                  <a:pt x="999204" y="1478414"/>
                </a:lnTo>
                <a:lnTo>
                  <a:pt x="0" y="147841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2" name="Freeform 12"/>
          <p:cNvSpPr/>
          <p:nvPr/>
        </p:nvSpPr>
        <p:spPr>
          <a:xfrm rot="-10800000">
            <a:off x="3797845" y="6187356"/>
            <a:ext cx="999204" cy="1478414"/>
          </a:xfrm>
          <a:custGeom>
            <a:avLst/>
            <a:gdLst/>
            <a:ahLst/>
            <a:cxnLst/>
            <a:rect l="l" t="t" r="r" b="b"/>
            <a:pathLst>
              <a:path w="999204" h="1478414">
                <a:moveTo>
                  <a:pt x="0" y="0"/>
                </a:moveTo>
                <a:lnTo>
                  <a:pt x="999204" y="0"/>
                </a:lnTo>
                <a:lnTo>
                  <a:pt x="999204" y="1478415"/>
                </a:lnTo>
                <a:lnTo>
                  <a:pt x="0" y="14784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3" name="Freeform 13"/>
          <p:cNvSpPr/>
          <p:nvPr/>
        </p:nvSpPr>
        <p:spPr>
          <a:xfrm rot="-8758787">
            <a:off x="2487996" y="5752468"/>
            <a:ext cx="999204" cy="1478414"/>
          </a:xfrm>
          <a:custGeom>
            <a:avLst/>
            <a:gdLst/>
            <a:ahLst/>
            <a:cxnLst/>
            <a:rect l="l" t="t" r="r" b="b"/>
            <a:pathLst>
              <a:path w="999204" h="1478414">
                <a:moveTo>
                  <a:pt x="0" y="0"/>
                </a:moveTo>
                <a:lnTo>
                  <a:pt x="999204" y="0"/>
                </a:lnTo>
                <a:lnTo>
                  <a:pt x="999204" y="1478414"/>
                </a:lnTo>
                <a:lnTo>
                  <a:pt x="0" y="147841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4" name="Freeform 14"/>
          <p:cNvSpPr/>
          <p:nvPr/>
        </p:nvSpPr>
        <p:spPr>
          <a:xfrm rot="8425100">
            <a:off x="5100516" y="5698465"/>
            <a:ext cx="999204" cy="1478414"/>
          </a:xfrm>
          <a:custGeom>
            <a:avLst/>
            <a:gdLst/>
            <a:ahLst/>
            <a:cxnLst/>
            <a:rect l="l" t="t" r="r" b="b"/>
            <a:pathLst>
              <a:path w="999204" h="1478414">
                <a:moveTo>
                  <a:pt x="0" y="0"/>
                </a:moveTo>
                <a:lnTo>
                  <a:pt x="999204" y="0"/>
                </a:lnTo>
                <a:lnTo>
                  <a:pt x="999204" y="1478414"/>
                </a:lnTo>
                <a:lnTo>
                  <a:pt x="0" y="147841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6" name="TextBox 8">
            <a:extLst>
              <a:ext uri="{FF2B5EF4-FFF2-40B4-BE49-F238E27FC236}">
                <a16:creationId xmlns:a16="http://schemas.microsoft.com/office/drawing/2014/main" xmlns="" id="{3DA0E866-302B-2924-83AC-065A29F55CAD}"/>
              </a:ext>
            </a:extLst>
          </p:cNvPr>
          <p:cNvSpPr txBox="1"/>
          <p:nvPr/>
        </p:nvSpPr>
        <p:spPr>
          <a:xfrm>
            <a:off x="1101030" y="816840"/>
            <a:ext cx="16230600" cy="746615"/>
          </a:xfrm>
          <a:prstGeom prst="rect">
            <a:avLst/>
          </a:prstGeom>
        </p:spPr>
        <p:txBody>
          <a:bodyPr lIns="0" tIns="0" rIns="0" bIns="0" rtlCol="0" anchor="t">
            <a:spAutoFit/>
          </a:bodyPr>
          <a:lstStyle/>
          <a:p>
            <a:pPr algn="ctr">
              <a:lnSpc>
                <a:spcPts val="6239"/>
              </a:lnSpc>
            </a:pPr>
            <a:r>
              <a:rPr lang="en-US" sz="5000" b="1">
                <a:solidFill>
                  <a:srgbClr val="0D3330"/>
                </a:solidFill>
                <a:latin typeface="Times New Roman" panose="02020603050405020304" pitchFamily="18" charset="0"/>
                <a:ea typeface="Cooper BT Bold"/>
                <a:cs typeface="Times New Roman" panose="02020603050405020304" pitchFamily="18" charset="0"/>
                <a:sym typeface="Cooper BT Bold"/>
              </a:rPr>
              <a:t>II. MỘT </a:t>
            </a:r>
            <a:r>
              <a:rPr lang="en-US" sz="5000" b="1" dirty="0">
                <a:solidFill>
                  <a:srgbClr val="0D3330"/>
                </a:solidFill>
                <a:latin typeface="Times New Roman" panose="02020603050405020304" pitchFamily="18" charset="0"/>
                <a:ea typeface="Cooper BT Bold"/>
                <a:cs typeface="Times New Roman" panose="02020603050405020304" pitchFamily="18" charset="0"/>
                <a:sym typeface="Cooper BT Bold"/>
              </a:rPr>
              <a:t>SỐ NỘI DUNG LỚN LUẬT BHXH SỐ 41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BEAAC"/>
        </a:solidFill>
        <a:effectLst/>
      </p:bgPr>
    </p:bg>
    <p:spTree>
      <p:nvGrpSpPr>
        <p:cNvPr id="1" name=""/>
        <p:cNvGrpSpPr/>
        <p:nvPr/>
      </p:nvGrpSpPr>
      <p:grpSpPr>
        <a:xfrm>
          <a:off x="0" y="0"/>
          <a:ext cx="0" cy="0"/>
          <a:chOff x="0" y="0"/>
          <a:chExt cx="0" cy="0"/>
        </a:xfrm>
      </p:grpSpPr>
      <p:sp>
        <p:nvSpPr>
          <p:cNvPr id="2" name="Freeform 2"/>
          <p:cNvSpPr/>
          <p:nvPr/>
        </p:nvSpPr>
        <p:spPr>
          <a:xfrm>
            <a:off x="10779835" y="2230900"/>
            <a:ext cx="10005264" cy="10324381"/>
          </a:xfrm>
          <a:custGeom>
            <a:avLst/>
            <a:gdLst/>
            <a:ahLst/>
            <a:cxnLst/>
            <a:rect l="l" t="t" r="r" b="b"/>
            <a:pathLst>
              <a:path w="10005264" h="10324381">
                <a:moveTo>
                  <a:pt x="0" y="0"/>
                </a:moveTo>
                <a:lnTo>
                  <a:pt x="10005264" y="0"/>
                </a:lnTo>
                <a:lnTo>
                  <a:pt x="10005264" y="10324381"/>
                </a:lnTo>
                <a:lnTo>
                  <a:pt x="0" y="103243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TextBox 3"/>
          <p:cNvSpPr txBox="1"/>
          <p:nvPr/>
        </p:nvSpPr>
        <p:spPr>
          <a:xfrm>
            <a:off x="628439" y="1865055"/>
            <a:ext cx="13291436" cy="642035"/>
          </a:xfrm>
          <a:prstGeom prst="rect">
            <a:avLst/>
          </a:prstGeom>
        </p:spPr>
        <p:txBody>
          <a:bodyPr lIns="0" tIns="0" rIns="0" bIns="0" rtlCol="0" anchor="t">
            <a:spAutoFit/>
          </a:bodyPr>
          <a:lstStyle/>
          <a:p>
            <a:pPr algn="l">
              <a:lnSpc>
                <a:spcPts val="5280"/>
              </a:lnSpc>
            </a:pPr>
            <a:r>
              <a:rPr lang="en-US" sz="4400">
                <a:solidFill>
                  <a:srgbClr val="0D3330"/>
                </a:solidFill>
                <a:latin typeface="Times New Roman" panose="02020603050405020304" pitchFamily="18" charset="0"/>
                <a:ea typeface="Muli Bold"/>
                <a:cs typeface="Times New Roman" panose="02020603050405020304" pitchFamily="18" charset="0"/>
                <a:sym typeface="Muli Bold"/>
              </a:rPr>
              <a:t>13. Gia tăng bảo vệ quyền lợi hợp pháp của người lao động </a:t>
            </a:r>
          </a:p>
        </p:txBody>
      </p:sp>
      <p:sp>
        <p:nvSpPr>
          <p:cNvPr id="4" name="TextBox 4"/>
          <p:cNvSpPr txBox="1"/>
          <p:nvPr/>
        </p:nvSpPr>
        <p:spPr>
          <a:xfrm>
            <a:off x="628439" y="3391722"/>
            <a:ext cx="9894957" cy="5030223"/>
          </a:xfrm>
          <a:prstGeom prst="rect">
            <a:avLst/>
          </a:prstGeom>
        </p:spPr>
        <p:txBody>
          <a:bodyPr lIns="0" tIns="0" rIns="0" bIns="0" rtlCol="0" anchor="t">
            <a:spAutoFit/>
          </a:bodyPr>
          <a:lstStyle/>
          <a:p>
            <a:pPr algn="just">
              <a:lnSpc>
                <a:spcPts val="5695"/>
              </a:lnSpc>
            </a:pPr>
            <a:r>
              <a:rPr lang="en-US" sz="3199">
                <a:solidFill>
                  <a:srgbClr val="0D3330"/>
                </a:solidFill>
                <a:latin typeface="Times New Roman" panose="02020603050405020304" pitchFamily="18" charset="0"/>
                <a:ea typeface="Muli Bold"/>
                <a:cs typeface="Times New Roman" panose="02020603050405020304" pitchFamily="18" charset="0"/>
                <a:sym typeface="Muli Bold"/>
              </a:rPr>
              <a:t>Bằng việc bổ sung quy định cơ quan BHXH có trách nhiệm đôn đốc và hướng dẫn việc lập hồ sơ đăng ký tham gia bảo hiểm xã hội bắt buộc; bổ sung các biện pháp xử lý hành vi chậm đóng, trốn đóng BHXH nhằm tăng cường tính tuân thủ pháp luật về BHXH. Đặc biệt trường hợp trốn đóng BHXH có thể bị xem xét truy cứu trách nhiệm hình sự.</a:t>
            </a:r>
          </a:p>
          <a:p>
            <a:pPr algn="just">
              <a:lnSpc>
                <a:spcPts val="5695"/>
              </a:lnSpc>
            </a:pPr>
            <a:endParaRPr lang="en-US" sz="3199">
              <a:solidFill>
                <a:srgbClr val="0D3330"/>
              </a:solidFill>
              <a:latin typeface="Times New Roman" panose="02020603050405020304" pitchFamily="18" charset="0"/>
              <a:ea typeface="Muli Bold"/>
              <a:cs typeface="Times New Roman" panose="02020603050405020304" pitchFamily="18" charset="0"/>
              <a:sym typeface="Muli Bold"/>
            </a:endParaRPr>
          </a:p>
        </p:txBody>
      </p:sp>
      <p:sp>
        <p:nvSpPr>
          <p:cNvPr id="6" name="TextBox 8">
            <a:extLst>
              <a:ext uri="{FF2B5EF4-FFF2-40B4-BE49-F238E27FC236}">
                <a16:creationId xmlns:a16="http://schemas.microsoft.com/office/drawing/2014/main" xmlns="" id="{E477FC03-1BF8-86B6-B550-EBD29DBEC393}"/>
              </a:ext>
            </a:extLst>
          </p:cNvPr>
          <p:cNvSpPr txBox="1"/>
          <p:nvPr/>
        </p:nvSpPr>
        <p:spPr>
          <a:xfrm>
            <a:off x="533400" y="451913"/>
            <a:ext cx="16230600" cy="746615"/>
          </a:xfrm>
          <a:prstGeom prst="rect">
            <a:avLst/>
          </a:prstGeom>
        </p:spPr>
        <p:txBody>
          <a:bodyPr lIns="0" tIns="0" rIns="0" bIns="0" rtlCol="0" anchor="t">
            <a:spAutoFit/>
          </a:bodyPr>
          <a:lstStyle/>
          <a:p>
            <a:pPr algn="ctr">
              <a:lnSpc>
                <a:spcPts val="6239"/>
              </a:lnSpc>
            </a:pPr>
            <a:r>
              <a:rPr lang="en-US" sz="5000" b="1">
                <a:solidFill>
                  <a:srgbClr val="0D3330"/>
                </a:solidFill>
                <a:latin typeface="Times New Roman" panose="02020603050405020304" pitchFamily="18" charset="0"/>
                <a:ea typeface="Cooper BT Bold"/>
                <a:cs typeface="Times New Roman" panose="02020603050405020304" pitchFamily="18" charset="0"/>
                <a:sym typeface="Cooper BT Bold"/>
              </a:rPr>
              <a:t>II. MỘT </a:t>
            </a:r>
            <a:r>
              <a:rPr lang="en-US" sz="5000" b="1" dirty="0">
                <a:solidFill>
                  <a:srgbClr val="0D3330"/>
                </a:solidFill>
                <a:latin typeface="Times New Roman" panose="02020603050405020304" pitchFamily="18" charset="0"/>
                <a:ea typeface="Cooper BT Bold"/>
                <a:cs typeface="Times New Roman" panose="02020603050405020304" pitchFamily="18" charset="0"/>
                <a:sym typeface="Cooper BT Bold"/>
              </a:rPr>
              <a:t>SỐ NỘI DUNG LỚN LUẬT BHXH SỐ 41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EAAC"/>
        </a:solidFill>
        <a:effectLst/>
      </p:bgPr>
    </p:bg>
    <p:spTree>
      <p:nvGrpSpPr>
        <p:cNvPr id="1" name="">
          <a:extLst>
            <a:ext uri="{FF2B5EF4-FFF2-40B4-BE49-F238E27FC236}">
              <a16:creationId xmlns:a16="http://schemas.microsoft.com/office/drawing/2014/main" xmlns="" id="{E3F9FA6D-8601-DC3B-3B9F-4C328784742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DA003F2D-B948-97CD-11E0-D3D9742C36A1}"/>
              </a:ext>
            </a:extLst>
          </p:cNvPr>
          <p:cNvSpPr/>
          <p:nvPr/>
        </p:nvSpPr>
        <p:spPr>
          <a:xfrm>
            <a:off x="10779835" y="6910206"/>
            <a:ext cx="7788045" cy="4216734"/>
          </a:xfrm>
          <a:custGeom>
            <a:avLst/>
            <a:gdLst/>
            <a:ahLst/>
            <a:cxnLst/>
            <a:rect l="l" t="t" r="r" b="b"/>
            <a:pathLst>
              <a:path w="7788045" h="4216734">
                <a:moveTo>
                  <a:pt x="0" y="0"/>
                </a:moveTo>
                <a:lnTo>
                  <a:pt x="7788045" y="0"/>
                </a:lnTo>
                <a:lnTo>
                  <a:pt x="7788045" y="4216734"/>
                </a:lnTo>
                <a:lnTo>
                  <a:pt x="0" y="4216734"/>
                </a:lnTo>
                <a:lnTo>
                  <a:pt x="0" y="0"/>
                </a:lnTo>
                <a:close/>
              </a:path>
            </a:pathLst>
          </a:custGeom>
          <a:blipFill>
            <a:blip r:embed="rId2">
              <a:extLst>
                <a:ext uri="{96DAC541-7B7A-43D3-8B79-37D633B846F1}">
                  <asvg:svgBlip xmlns:asvg="http://schemas.microsoft.com/office/drawing/2016/SVG/main" xmlns="" r:embed="rId3"/>
                </a:ext>
              </a:extLst>
            </a:blip>
            <a:stretch>
              <a:fillRect b="-155230"/>
            </a:stretch>
          </a:blipFill>
        </p:spPr>
        <p:txBody>
          <a:bodyPr/>
          <a:lstStyle/>
          <a:p>
            <a:endParaRPr lang="en-US"/>
          </a:p>
        </p:txBody>
      </p:sp>
      <p:sp>
        <p:nvSpPr>
          <p:cNvPr id="3" name="TextBox 3">
            <a:extLst>
              <a:ext uri="{FF2B5EF4-FFF2-40B4-BE49-F238E27FC236}">
                <a16:creationId xmlns:a16="http://schemas.microsoft.com/office/drawing/2014/main" xmlns="" id="{D656C74C-C8EB-2A78-F91C-856BE98FEA45}"/>
              </a:ext>
            </a:extLst>
          </p:cNvPr>
          <p:cNvSpPr txBox="1"/>
          <p:nvPr/>
        </p:nvSpPr>
        <p:spPr>
          <a:xfrm>
            <a:off x="860323" y="460414"/>
            <a:ext cx="16230600" cy="1457325"/>
          </a:xfrm>
          <a:prstGeom prst="rect">
            <a:avLst/>
          </a:prstGeom>
        </p:spPr>
        <p:txBody>
          <a:bodyPr lIns="0" tIns="0" rIns="0" bIns="0" rtlCol="0" anchor="t">
            <a:spAutoFit/>
          </a:bodyPr>
          <a:lstStyle/>
          <a:p>
            <a:pPr>
              <a:lnSpc>
                <a:spcPts val="5759"/>
              </a:lnSpc>
            </a:pPr>
            <a:r>
              <a:rPr lang="en-US" sz="4000" b="1">
                <a:solidFill>
                  <a:srgbClr val="0D3330"/>
                </a:solidFill>
                <a:latin typeface="Times New Roman" panose="02020603050405020304" pitchFamily="18" charset="0"/>
                <a:ea typeface="Cooper BT Bold"/>
                <a:cs typeface="Times New Roman" panose="02020603050405020304" pitchFamily="18" charset="0"/>
                <a:sym typeface="Cooper BT Bold"/>
              </a:rPr>
              <a:t>I. LUẬT BHXH NĂM 2014 TỒN TẠI, HẠN CHẾ</a:t>
            </a:r>
          </a:p>
          <a:p>
            <a:pPr>
              <a:lnSpc>
                <a:spcPts val="5759"/>
              </a:lnSpc>
            </a:pPr>
            <a:endParaRPr lang="en-US" sz="4800" dirty="0">
              <a:solidFill>
                <a:srgbClr val="0D3330"/>
              </a:solidFill>
              <a:latin typeface="Times New Roman" panose="02020603050405020304" pitchFamily="18" charset="0"/>
              <a:ea typeface="Cooper BT Bold"/>
              <a:cs typeface="Times New Roman" panose="02020603050405020304" pitchFamily="18" charset="0"/>
              <a:sym typeface="Cooper BT Bold"/>
            </a:endParaRPr>
          </a:p>
        </p:txBody>
      </p:sp>
      <p:graphicFrame>
        <p:nvGraphicFramePr>
          <p:cNvPr id="6" name="TextBox 4">
            <a:extLst>
              <a:ext uri="{FF2B5EF4-FFF2-40B4-BE49-F238E27FC236}">
                <a16:creationId xmlns:a16="http://schemas.microsoft.com/office/drawing/2014/main" xmlns="" id="{44B73D69-B9F6-6768-EE53-0FDDD8A104F2}"/>
              </a:ext>
            </a:extLst>
          </p:cNvPr>
          <p:cNvGraphicFramePr/>
          <p:nvPr>
            <p:extLst>
              <p:ext uri="{D42A27DB-BD31-4B8C-83A1-F6EECF244321}">
                <p14:modId xmlns:p14="http://schemas.microsoft.com/office/powerpoint/2010/main" val="3587911496"/>
              </p:ext>
            </p:extLst>
          </p:nvPr>
        </p:nvGraphicFramePr>
        <p:xfrm>
          <a:off x="838200" y="1248650"/>
          <a:ext cx="12725400" cy="85619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55354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BEAAC"/>
        </a:solidFill>
        <a:effectLst/>
      </p:bgPr>
    </p:bg>
    <p:spTree>
      <p:nvGrpSpPr>
        <p:cNvPr id="1" name=""/>
        <p:cNvGrpSpPr/>
        <p:nvPr/>
      </p:nvGrpSpPr>
      <p:grpSpPr>
        <a:xfrm>
          <a:off x="0" y="0"/>
          <a:ext cx="0" cy="0"/>
          <a:chOff x="0" y="0"/>
          <a:chExt cx="0" cy="0"/>
        </a:xfrm>
      </p:grpSpPr>
      <p:sp>
        <p:nvSpPr>
          <p:cNvPr id="2" name="TextBox 2"/>
          <p:cNvSpPr txBox="1"/>
          <p:nvPr/>
        </p:nvSpPr>
        <p:spPr>
          <a:xfrm>
            <a:off x="1712827" y="2582545"/>
            <a:ext cx="14192010" cy="3270126"/>
          </a:xfrm>
          <a:prstGeom prst="rect">
            <a:avLst/>
          </a:prstGeom>
        </p:spPr>
        <p:txBody>
          <a:bodyPr lIns="0" tIns="0" rIns="0" bIns="0" rtlCol="0" anchor="t">
            <a:spAutoFit/>
          </a:bodyPr>
          <a:lstStyle/>
          <a:p>
            <a:pPr algn="just">
              <a:lnSpc>
                <a:spcPts val="6560"/>
              </a:lnSpc>
            </a:pPr>
            <a:r>
              <a:rPr lang="en-US" sz="3200">
                <a:solidFill>
                  <a:srgbClr val="0D3330"/>
                </a:solidFill>
                <a:latin typeface="Times New Roman" panose="02020603050405020304" pitchFamily="18" charset="0"/>
                <a:ea typeface="Muli Bold"/>
                <a:cs typeface="Times New Roman" panose="02020603050405020304" pitchFamily="18" charset="0"/>
                <a:sym typeface="Muli Bold"/>
              </a:rPr>
              <a:t>14. Tạo điều kiện thuận lợi cho người tham gia và thụ hưởng quyền lợi BHXH bằng cách:</a:t>
            </a:r>
          </a:p>
          <a:p>
            <a:pPr algn="just">
              <a:lnSpc>
                <a:spcPts val="6560"/>
              </a:lnSpc>
            </a:pPr>
            <a:r>
              <a:rPr lang="en-US" sz="3200">
                <a:solidFill>
                  <a:srgbClr val="0D3330"/>
                </a:solidFill>
                <a:latin typeface="Times New Roman" panose="02020603050405020304" pitchFamily="18" charset="0"/>
                <a:ea typeface="Muli Bold"/>
                <a:cs typeface="Times New Roman" panose="02020603050405020304" pitchFamily="18" charset="0"/>
                <a:sym typeface="Muli Bold"/>
              </a:rPr>
              <a:t>(i) Bổ sung quy định về sổ BHXH điện tử và giao dịch điện tử; </a:t>
            </a:r>
          </a:p>
          <a:p>
            <a:pPr algn="just">
              <a:lnSpc>
                <a:spcPts val="6560"/>
              </a:lnSpc>
            </a:pPr>
            <a:r>
              <a:rPr lang="en-US" sz="3200">
                <a:solidFill>
                  <a:srgbClr val="0D3330"/>
                </a:solidFill>
                <a:latin typeface="Times New Roman" panose="02020603050405020304" pitchFamily="18" charset="0"/>
                <a:ea typeface="Muli Bold"/>
                <a:cs typeface="Times New Roman" panose="02020603050405020304" pitchFamily="18" charset="0"/>
                <a:sym typeface="Muli Bold"/>
              </a:rPr>
              <a:t>(ii) Điều chỉnh, cắt giảm, đơn giản hóa hồ sơ, thủ tục thực hiện bảo hiểm xã hội.</a:t>
            </a:r>
          </a:p>
        </p:txBody>
      </p:sp>
      <p:sp>
        <p:nvSpPr>
          <p:cNvPr id="3" name="Freeform 3"/>
          <p:cNvSpPr/>
          <p:nvPr/>
        </p:nvSpPr>
        <p:spPr>
          <a:xfrm>
            <a:off x="13168878" y="7967282"/>
            <a:ext cx="1387853" cy="1870881"/>
          </a:xfrm>
          <a:custGeom>
            <a:avLst/>
            <a:gdLst/>
            <a:ahLst/>
            <a:cxnLst/>
            <a:rect l="l" t="t" r="r" b="b"/>
            <a:pathLst>
              <a:path w="1387853" h="1870881">
                <a:moveTo>
                  <a:pt x="0" y="0"/>
                </a:moveTo>
                <a:lnTo>
                  <a:pt x="1387853" y="0"/>
                </a:lnTo>
                <a:lnTo>
                  <a:pt x="1387853" y="1870881"/>
                </a:lnTo>
                <a:lnTo>
                  <a:pt x="0" y="18708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5325839" y="8314467"/>
            <a:ext cx="1674392" cy="1523696"/>
          </a:xfrm>
          <a:custGeom>
            <a:avLst/>
            <a:gdLst/>
            <a:ahLst/>
            <a:cxnLst/>
            <a:rect l="l" t="t" r="r" b="b"/>
            <a:pathLst>
              <a:path w="1674392" h="1523696">
                <a:moveTo>
                  <a:pt x="0" y="0"/>
                </a:moveTo>
                <a:lnTo>
                  <a:pt x="1674391" y="0"/>
                </a:lnTo>
                <a:lnTo>
                  <a:pt x="1674391" y="1523696"/>
                </a:lnTo>
                <a:lnTo>
                  <a:pt x="0" y="15236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TextBox 8">
            <a:extLst>
              <a:ext uri="{FF2B5EF4-FFF2-40B4-BE49-F238E27FC236}">
                <a16:creationId xmlns:a16="http://schemas.microsoft.com/office/drawing/2014/main" xmlns="" id="{78F82697-EF0E-3F07-D916-18200C4E0E0E}"/>
              </a:ext>
            </a:extLst>
          </p:cNvPr>
          <p:cNvSpPr txBox="1"/>
          <p:nvPr/>
        </p:nvSpPr>
        <p:spPr>
          <a:xfrm>
            <a:off x="693532" y="876300"/>
            <a:ext cx="16230600" cy="746615"/>
          </a:xfrm>
          <a:prstGeom prst="rect">
            <a:avLst/>
          </a:prstGeom>
        </p:spPr>
        <p:txBody>
          <a:bodyPr lIns="0" tIns="0" rIns="0" bIns="0" rtlCol="0" anchor="t">
            <a:spAutoFit/>
          </a:bodyPr>
          <a:lstStyle/>
          <a:p>
            <a:pPr algn="ctr">
              <a:lnSpc>
                <a:spcPts val="6239"/>
              </a:lnSpc>
            </a:pPr>
            <a:r>
              <a:rPr lang="en-US" sz="5000" b="1">
                <a:solidFill>
                  <a:srgbClr val="0D3330"/>
                </a:solidFill>
                <a:latin typeface="Times New Roman" panose="02020603050405020304" pitchFamily="18" charset="0"/>
                <a:ea typeface="Cooper BT Bold"/>
                <a:cs typeface="Times New Roman" panose="02020603050405020304" pitchFamily="18" charset="0"/>
                <a:sym typeface="Cooper BT Bold"/>
              </a:rPr>
              <a:t>II. MỘT </a:t>
            </a:r>
            <a:r>
              <a:rPr lang="en-US" sz="5000" b="1" dirty="0">
                <a:solidFill>
                  <a:srgbClr val="0D3330"/>
                </a:solidFill>
                <a:latin typeface="Times New Roman" panose="02020603050405020304" pitchFamily="18" charset="0"/>
                <a:ea typeface="Cooper BT Bold"/>
                <a:cs typeface="Times New Roman" panose="02020603050405020304" pitchFamily="18" charset="0"/>
                <a:sym typeface="Cooper BT Bold"/>
              </a:rPr>
              <a:t>SỐ NỘI DUNG LỚN LUẬT BHXH SỐ 41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BEAAC"/>
        </a:solidFill>
        <a:effectLst/>
      </p:bgPr>
    </p:bg>
    <p:spTree>
      <p:nvGrpSpPr>
        <p:cNvPr id="1" name=""/>
        <p:cNvGrpSpPr/>
        <p:nvPr/>
      </p:nvGrpSpPr>
      <p:grpSpPr>
        <a:xfrm>
          <a:off x="0" y="0"/>
          <a:ext cx="0" cy="0"/>
          <a:chOff x="0" y="0"/>
          <a:chExt cx="0" cy="0"/>
        </a:xfrm>
      </p:grpSpPr>
      <p:sp>
        <p:nvSpPr>
          <p:cNvPr id="2" name="Freeform 2"/>
          <p:cNvSpPr/>
          <p:nvPr/>
        </p:nvSpPr>
        <p:spPr>
          <a:xfrm flipH="1">
            <a:off x="10214202" y="0"/>
            <a:ext cx="10287000" cy="10287000"/>
          </a:xfrm>
          <a:custGeom>
            <a:avLst/>
            <a:gdLst/>
            <a:ahLst/>
            <a:cxnLst/>
            <a:rect l="l" t="t" r="r" b="b"/>
            <a:pathLst>
              <a:path w="10287000" h="10287000">
                <a:moveTo>
                  <a:pt x="10287000" y="0"/>
                </a:moveTo>
                <a:lnTo>
                  <a:pt x="0" y="0"/>
                </a:lnTo>
                <a:lnTo>
                  <a:pt x="0" y="10287000"/>
                </a:lnTo>
                <a:lnTo>
                  <a:pt x="10287000" y="10287000"/>
                </a:lnTo>
                <a:lnTo>
                  <a:pt x="1028700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TextBox 3"/>
          <p:cNvSpPr txBox="1"/>
          <p:nvPr/>
        </p:nvSpPr>
        <p:spPr>
          <a:xfrm>
            <a:off x="1028700" y="4089125"/>
            <a:ext cx="8831125" cy="1800225"/>
          </a:xfrm>
          <a:prstGeom prst="rect">
            <a:avLst/>
          </a:prstGeom>
        </p:spPr>
        <p:txBody>
          <a:bodyPr lIns="0" tIns="0" rIns="0" bIns="0" rtlCol="0" anchor="t">
            <a:spAutoFit/>
          </a:bodyPr>
          <a:lstStyle/>
          <a:p>
            <a:pPr algn="l">
              <a:lnSpc>
                <a:spcPts val="7079"/>
              </a:lnSpc>
            </a:pPr>
            <a:r>
              <a:rPr lang="en-US" sz="5899" b="1" dirty="0">
                <a:solidFill>
                  <a:srgbClr val="0D3330"/>
                </a:solidFill>
                <a:latin typeface="Calisto MT" panose="02040603050505030304" pitchFamily="18" charset="0"/>
                <a:ea typeface="Cooper BT Bold"/>
                <a:cs typeface="Cooper BT Bold"/>
                <a:sym typeface="Cooper BT Bold"/>
              </a:rPr>
              <a:t>Xin </a:t>
            </a:r>
            <a:r>
              <a:rPr lang="en-US" sz="5899" b="1" dirty="0" err="1">
                <a:solidFill>
                  <a:srgbClr val="0D3330"/>
                </a:solidFill>
                <a:latin typeface="Calisto MT" panose="02040603050505030304" pitchFamily="18" charset="0"/>
                <a:ea typeface="Cooper BT Bold"/>
                <a:cs typeface="Cooper BT Bold"/>
                <a:sym typeface="Cooper BT Bold"/>
              </a:rPr>
              <a:t>trân</a:t>
            </a:r>
            <a:r>
              <a:rPr lang="en-US" sz="5899" b="1" dirty="0">
                <a:solidFill>
                  <a:srgbClr val="0D3330"/>
                </a:solidFill>
                <a:latin typeface="Calisto MT" panose="02040603050505030304" pitchFamily="18" charset="0"/>
                <a:ea typeface="Cooper BT Bold"/>
                <a:cs typeface="Cooper BT Bold"/>
                <a:sym typeface="Cooper BT Bold"/>
              </a:rPr>
              <a:t> </a:t>
            </a:r>
            <a:r>
              <a:rPr lang="en-US" sz="5899" b="1" dirty="0" err="1">
                <a:solidFill>
                  <a:srgbClr val="0D3330"/>
                </a:solidFill>
                <a:latin typeface="Calisto MT" panose="02040603050505030304" pitchFamily="18" charset="0"/>
                <a:ea typeface="Cooper BT Bold"/>
                <a:cs typeface="Cooper BT Bold"/>
                <a:sym typeface="Cooper BT Bold"/>
              </a:rPr>
              <a:t>trọng</a:t>
            </a:r>
            <a:r>
              <a:rPr lang="en-US" sz="5899" b="1" dirty="0">
                <a:solidFill>
                  <a:srgbClr val="0D3330"/>
                </a:solidFill>
                <a:latin typeface="Calisto MT" panose="02040603050505030304" pitchFamily="18" charset="0"/>
                <a:ea typeface="Cooper BT Bold"/>
                <a:cs typeface="Cooper BT Bold"/>
                <a:sym typeface="Cooper BT Bold"/>
              </a:rPr>
              <a:t> cảm ơn!</a:t>
            </a:r>
          </a:p>
          <a:p>
            <a:pPr algn="l">
              <a:lnSpc>
                <a:spcPts val="7079"/>
              </a:lnSpc>
            </a:pPr>
            <a:endParaRPr lang="en-US" sz="5899" dirty="0">
              <a:solidFill>
                <a:srgbClr val="0D3330"/>
              </a:solidFill>
              <a:latin typeface="Cooper BT Bold"/>
              <a:ea typeface="Cooper BT Bold"/>
              <a:cs typeface="Cooper BT Bold"/>
              <a:sym typeface="Cooper BT Bo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EAAC"/>
        </a:solidFill>
        <a:effectLst/>
      </p:bgPr>
    </p:bg>
    <p:spTree>
      <p:nvGrpSpPr>
        <p:cNvPr id="1" name=""/>
        <p:cNvGrpSpPr/>
        <p:nvPr/>
      </p:nvGrpSpPr>
      <p:grpSpPr>
        <a:xfrm>
          <a:off x="0" y="0"/>
          <a:ext cx="0" cy="0"/>
          <a:chOff x="0" y="0"/>
          <a:chExt cx="0" cy="0"/>
        </a:xfrm>
      </p:grpSpPr>
      <p:sp>
        <p:nvSpPr>
          <p:cNvPr id="5" name="TextBox 5"/>
          <p:cNvSpPr txBox="1"/>
          <p:nvPr/>
        </p:nvSpPr>
        <p:spPr>
          <a:xfrm>
            <a:off x="1028700" y="5143500"/>
            <a:ext cx="5246249" cy="4562531"/>
          </a:xfrm>
          <a:prstGeom prst="rect">
            <a:avLst/>
          </a:prstGeom>
        </p:spPr>
        <p:txBody>
          <a:bodyPr lIns="0" tIns="0" rIns="0" bIns="0" rtlCol="0" anchor="t">
            <a:spAutoFit/>
          </a:bodyPr>
          <a:lstStyle/>
          <a:p>
            <a:pPr algn="just">
              <a:lnSpc>
                <a:spcPts val="4499"/>
              </a:lnSpc>
            </a:pP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Người</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từ</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đủ</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75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tuổi</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mà</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không</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có</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lương</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hưu</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trợ</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cấp</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BHXH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hằng</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tháng</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trợ</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cấp</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xã</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hội</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hằng</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tháng</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hưởng</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trợ</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cấp</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hưu</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trí</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xã</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hội</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500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nghìn</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người</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tháng</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và</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bảo</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hiểm</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y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tế</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do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ngân</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sách</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Nhà</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nước</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bảo</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đảm</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a:t>
            </a:r>
          </a:p>
          <a:p>
            <a:pPr algn="just">
              <a:lnSpc>
                <a:spcPts val="4499"/>
              </a:lnSpc>
            </a:pPr>
            <a:endParaRPr lang="en-US" sz="2999" dirty="0">
              <a:solidFill>
                <a:srgbClr val="0D3330"/>
              </a:solidFill>
              <a:latin typeface="Times New Roman" panose="02020603050405020304" pitchFamily="18" charset="0"/>
              <a:ea typeface="Muli Bold"/>
              <a:cs typeface="Times New Roman" panose="02020603050405020304" pitchFamily="18" charset="0"/>
              <a:sym typeface="Muli Bold"/>
            </a:endParaRPr>
          </a:p>
        </p:txBody>
      </p:sp>
      <p:sp>
        <p:nvSpPr>
          <p:cNvPr id="6" name="TextBox 6"/>
          <p:cNvSpPr txBox="1"/>
          <p:nvPr/>
        </p:nvSpPr>
        <p:spPr>
          <a:xfrm>
            <a:off x="6862982" y="5220643"/>
            <a:ext cx="5246249" cy="3408369"/>
          </a:xfrm>
          <a:prstGeom prst="rect">
            <a:avLst/>
          </a:prstGeom>
        </p:spPr>
        <p:txBody>
          <a:bodyPr lIns="0" tIns="0" rIns="0" bIns="0" rtlCol="0" anchor="t">
            <a:spAutoFit/>
          </a:bodyPr>
          <a:lstStyle/>
          <a:p>
            <a:pPr algn="just">
              <a:lnSpc>
                <a:spcPts val="4499"/>
              </a:lnSpc>
            </a:pP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Công</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dân</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Việt</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Nam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từ</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đủ</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70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tuổi</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đến</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dưới</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75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tuổi</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thuộc</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hộ</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nghèo</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hộ</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cận</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nghèo</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và</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đáp</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ứng</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đủ</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điều</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kiện</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quy</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định</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hưởng</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trợ</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cấp</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hưu</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trí</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xã</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hội</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a:t>
            </a:r>
          </a:p>
          <a:p>
            <a:pPr algn="just">
              <a:lnSpc>
                <a:spcPts val="4499"/>
              </a:lnSpc>
            </a:pPr>
            <a:endParaRPr lang="en-US" sz="2999" dirty="0">
              <a:solidFill>
                <a:srgbClr val="0D3330"/>
              </a:solidFill>
              <a:latin typeface="Times New Roman" panose="02020603050405020304" pitchFamily="18" charset="0"/>
              <a:ea typeface="Muli Bold"/>
              <a:cs typeface="Times New Roman" panose="02020603050405020304" pitchFamily="18" charset="0"/>
              <a:sym typeface="Muli Bold"/>
            </a:endParaRPr>
          </a:p>
        </p:txBody>
      </p:sp>
      <p:sp>
        <p:nvSpPr>
          <p:cNvPr id="7" name="TextBox 7"/>
          <p:cNvSpPr txBox="1"/>
          <p:nvPr/>
        </p:nvSpPr>
        <p:spPr>
          <a:xfrm>
            <a:off x="12451347" y="5196359"/>
            <a:ext cx="5246249" cy="5139612"/>
          </a:xfrm>
          <a:prstGeom prst="rect">
            <a:avLst/>
          </a:prstGeom>
        </p:spPr>
        <p:txBody>
          <a:bodyPr lIns="0" tIns="0" rIns="0" bIns="0" rtlCol="0" anchor="t">
            <a:spAutoFit/>
          </a:bodyPr>
          <a:lstStyle/>
          <a:p>
            <a:pPr algn="just">
              <a:lnSpc>
                <a:spcPts val="4499"/>
              </a:lnSpc>
            </a:pP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Ủy</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ban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Thường</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vụ</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Quốc</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hội</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quyết</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định</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điều</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chỉnh</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giảm</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dần</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độ</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tuổi</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hưởng</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trợ</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cấp</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hưu</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trí</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xã</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hội</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trên</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cơ</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sở</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đề</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nghị</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của</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Chính</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phủ</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phù</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hợp</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với</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điều</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kiện</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phát</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triển</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kinh</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tế</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xã</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hội</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và</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khả</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năng</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của</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ngân</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sách</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nhà</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nước</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từng</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thời</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2999" b="1" dirty="0" err="1">
                <a:solidFill>
                  <a:srgbClr val="0D3330"/>
                </a:solidFill>
                <a:latin typeface="Times New Roman" panose="02020603050405020304" pitchFamily="18" charset="0"/>
                <a:ea typeface="Muli Bold"/>
                <a:cs typeface="Times New Roman" panose="02020603050405020304" pitchFamily="18" charset="0"/>
                <a:sym typeface="Muli Bold"/>
              </a:rPr>
              <a:t>kỳ</a:t>
            </a:r>
            <a:r>
              <a:rPr lang="en-US" sz="2999" b="1" dirty="0">
                <a:solidFill>
                  <a:srgbClr val="0D3330"/>
                </a:solidFill>
                <a:latin typeface="Times New Roman" panose="02020603050405020304" pitchFamily="18" charset="0"/>
                <a:ea typeface="Muli Bold"/>
                <a:cs typeface="Times New Roman" panose="02020603050405020304" pitchFamily="18" charset="0"/>
                <a:sym typeface="Muli Bold"/>
              </a:rPr>
              <a:t>.</a:t>
            </a:r>
          </a:p>
          <a:p>
            <a:pPr algn="just">
              <a:lnSpc>
                <a:spcPts val="4499"/>
              </a:lnSpc>
            </a:pPr>
            <a:endParaRPr lang="en-US" sz="2999" dirty="0">
              <a:solidFill>
                <a:srgbClr val="0D3330"/>
              </a:solidFill>
              <a:latin typeface="Times New Roman" panose="02020603050405020304" pitchFamily="18" charset="0"/>
              <a:ea typeface="Muli Bold"/>
              <a:cs typeface="Times New Roman" panose="02020603050405020304" pitchFamily="18" charset="0"/>
              <a:sym typeface="Muli Bold"/>
            </a:endParaRPr>
          </a:p>
        </p:txBody>
      </p:sp>
      <p:sp>
        <p:nvSpPr>
          <p:cNvPr id="8" name="TextBox 8"/>
          <p:cNvSpPr txBox="1"/>
          <p:nvPr/>
        </p:nvSpPr>
        <p:spPr>
          <a:xfrm>
            <a:off x="1028700" y="754445"/>
            <a:ext cx="16230600" cy="746615"/>
          </a:xfrm>
          <a:prstGeom prst="rect">
            <a:avLst/>
          </a:prstGeom>
        </p:spPr>
        <p:txBody>
          <a:bodyPr lIns="0" tIns="0" rIns="0" bIns="0" rtlCol="0" anchor="t">
            <a:spAutoFit/>
          </a:bodyPr>
          <a:lstStyle/>
          <a:p>
            <a:pPr algn="ctr">
              <a:lnSpc>
                <a:spcPts val="6239"/>
              </a:lnSpc>
            </a:pPr>
            <a:r>
              <a:rPr lang="en-US" sz="5000" b="1">
                <a:solidFill>
                  <a:srgbClr val="0D3330"/>
                </a:solidFill>
                <a:latin typeface="Times New Roman" panose="02020603050405020304" pitchFamily="18" charset="0"/>
                <a:ea typeface="Cooper BT Bold"/>
                <a:cs typeface="Times New Roman" panose="02020603050405020304" pitchFamily="18" charset="0"/>
                <a:sym typeface="Cooper BT Bold"/>
              </a:rPr>
              <a:t>II. MỘT </a:t>
            </a:r>
            <a:r>
              <a:rPr lang="en-US" sz="5000" b="1" dirty="0">
                <a:solidFill>
                  <a:srgbClr val="0D3330"/>
                </a:solidFill>
                <a:latin typeface="Times New Roman" panose="02020603050405020304" pitchFamily="18" charset="0"/>
                <a:ea typeface="Cooper BT Bold"/>
                <a:cs typeface="Times New Roman" panose="02020603050405020304" pitchFamily="18" charset="0"/>
                <a:sym typeface="Cooper BT Bold"/>
              </a:rPr>
              <a:t>SỐ NỘI DUNG LỚN LUẬT BHXH SỐ 41</a:t>
            </a:r>
          </a:p>
        </p:txBody>
      </p:sp>
      <p:sp>
        <p:nvSpPr>
          <p:cNvPr id="9" name="TextBox 9"/>
          <p:cNvSpPr txBox="1"/>
          <p:nvPr/>
        </p:nvSpPr>
        <p:spPr>
          <a:xfrm>
            <a:off x="1028700" y="1902208"/>
            <a:ext cx="16230600" cy="1354456"/>
          </a:xfrm>
          <a:prstGeom prst="rect">
            <a:avLst/>
          </a:prstGeom>
        </p:spPr>
        <p:txBody>
          <a:bodyPr lIns="0" tIns="0" rIns="0" bIns="0" rtlCol="0" anchor="t">
            <a:spAutoFit/>
          </a:bodyPr>
          <a:lstStyle/>
          <a:p>
            <a:pPr algn="l">
              <a:lnSpc>
                <a:spcPts val="5549"/>
              </a:lnSpc>
            </a:pPr>
            <a:r>
              <a:rPr lang="en-US" sz="4000" b="1" dirty="0">
                <a:solidFill>
                  <a:srgbClr val="0D3330"/>
                </a:solidFill>
                <a:latin typeface="Times New Roman" panose="02020603050405020304" pitchFamily="18" charset="0"/>
                <a:ea typeface="Muli Bold"/>
                <a:cs typeface="Times New Roman" panose="02020603050405020304" pitchFamily="18" charset="0"/>
                <a:sym typeface="Muli Bold"/>
              </a:rPr>
              <a:t>1. </a:t>
            </a:r>
            <a:r>
              <a:rPr lang="en-US" sz="4000" b="1" dirty="0" err="1">
                <a:solidFill>
                  <a:srgbClr val="0D3330"/>
                </a:solidFill>
                <a:latin typeface="Times New Roman" panose="02020603050405020304" pitchFamily="18" charset="0"/>
                <a:ea typeface="Muli Bold"/>
                <a:cs typeface="Times New Roman" panose="02020603050405020304" pitchFamily="18" charset="0"/>
                <a:sym typeface="Muli Bold"/>
              </a:rPr>
              <a:t>Bổ</a:t>
            </a:r>
            <a:r>
              <a:rPr lang="en-US" sz="4000" b="1" dirty="0">
                <a:solidFill>
                  <a:srgbClr val="0D3330"/>
                </a:solidFill>
                <a:latin typeface="Times New Roman" panose="02020603050405020304" pitchFamily="18" charset="0"/>
                <a:ea typeface="Muli Bold"/>
                <a:cs typeface="Times New Roman" panose="02020603050405020304" pitchFamily="18" charset="0"/>
                <a:sym typeface="Muli Bold"/>
              </a:rPr>
              <a:t> sung </a:t>
            </a:r>
            <a:r>
              <a:rPr lang="en-US" sz="4000" b="1" dirty="0" err="1">
                <a:solidFill>
                  <a:srgbClr val="0D3330"/>
                </a:solidFill>
                <a:latin typeface="Times New Roman" panose="02020603050405020304" pitchFamily="18" charset="0"/>
                <a:ea typeface="Muli Bold"/>
                <a:cs typeface="Times New Roman" panose="02020603050405020304" pitchFamily="18" charset="0"/>
                <a:sym typeface="Muli Bold"/>
              </a:rPr>
              <a:t>trợ</a:t>
            </a:r>
            <a:r>
              <a:rPr lang="en-US" sz="4000"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4000" b="1" dirty="0" err="1">
                <a:solidFill>
                  <a:srgbClr val="0D3330"/>
                </a:solidFill>
                <a:latin typeface="Times New Roman" panose="02020603050405020304" pitchFamily="18" charset="0"/>
                <a:ea typeface="Muli Bold"/>
                <a:cs typeface="Times New Roman" panose="02020603050405020304" pitchFamily="18" charset="0"/>
                <a:sym typeface="Muli Bold"/>
              </a:rPr>
              <a:t>cấp</a:t>
            </a:r>
            <a:r>
              <a:rPr lang="en-US" sz="4000"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4000" b="1" dirty="0" err="1">
                <a:solidFill>
                  <a:srgbClr val="0D3330"/>
                </a:solidFill>
                <a:latin typeface="Times New Roman" panose="02020603050405020304" pitchFamily="18" charset="0"/>
                <a:ea typeface="Muli Bold"/>
                <a:cs typeface="Times New Roman" panose="02020603050405020304" pitchFamily="18" charset="0"/>
                <a:sym typeface="Muli Bold"/>
              </a:rPr>
              <a:t>hưu</a:t>
            </a:r>
            <a:r>
              <a:rPr lang="en-US" sz="4000"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4000" b="1" dirty="0" err="1">
                <a:solidFill>
                  <a:srgbClr val="0D3330"/>
                </a:solidFill>
                <a:latin typeface="Times New Roman" panose="02020603050405020304" pitchFamily="18" charset="0"/>
                <a:ea typeface="Muli Bold"/>
                <a:cs typeface="Times New Roman" panose="02020603050405020304" pitchFamily="18" charset="0"/>
                <a:sym typeface="Muli Bold"/>
              </a:rPr>
              <a:t>trí</a:t>
            </a:r>
            <a:r>
              <a:rPr lang="en-US" sz="4000"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4000" b="1" dirty="0" err="1">
                <a:solidFill>
                  <a:srgbClr val="0D3330"/>
                </a:solidFill>
                <a:latin typeface="Times New Roman" panose="02020603050405020304" pitchFamily="18" charset="0"/>
                <a:ea typeface="Muli Bold"/>
                <a:cs typeface="Times New Roman" panose="02020603050405020304" pitchFamily="18" charset="0"/>
                <a:sym typeface="Muli Bold"/>
              </a:rPr>
              <a:t>xã</a:t>
            </a:r>
            <a:r>
              <a:rPr lang="en-US" sz="4000"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4000" b="1" dirty="0" err="1">
                <a:solidFill>
                  <a:srgbClr val="0D3330"/>
                </a:solidFill>
                <a:latin typeface="Times New Roman" panose="02020603050405020304" pitchFamily="18" charset="0"/>
                <a:ea typeface="Muli Bold"/>
                <a:cs typeface="Times New Roman" panose="02020603050405020304" pitchFamily="18" charset="0"/>
                <a:sym typeface="Muli Bold"/>
              </a:rPr>
              <a:t>hội</a:t>
            </a:r>
            <a:r>
              <a:rPr lang="en-US" sz="4000"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4000" b="1" dirty="0" err="1">
                <a:solidFill>
                  <a:srgbClr val="0D3330"/>
                </a:solidFill>
                <a:latin typeface="Times New Roman" panose="02020603050405020304" pitchFamily="18" charset="0"/>
                <a:ea typeface="Muli Bold"/>
                <a:cs typeface="Times New Roman" panose="02020603050405020304" pitchFamily="18" charset="0"/>
                <a:sym typeface="Muli Bold"/>
              </a:rPr>
              <a:t>để</a:t>
            </a:r>
            <a:r>
              <a:rPr lang="en-US" sz="4000"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4000" b="1" dirty="0" err="1">
                <a:solidFill>
                  <a:srgbClr val="0D3330"/>
                </a:solidFill>
                <a:latin typeface="Times New Roman" panose="02020603050405020304" pitchFamily="18" charset="0"/>
                <a:ea typeface="Muli Bold"/>
                <a:cs typeface="Times New Roman" panose="02020603050405020304" pitchFamily="18" charset="0"/>
                <a:sym typeface="Muli Bold"/>
              </a:rPr>
              <a:t>hình</a:t>
            </a:r>
            <a:r>
              <a:rPr lang="en-US" sz="4000"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4000" b="1" dirty="0" err="1">
                <a:solidFill>
                  <a:srgbClr val="0D3330"/>
                </a:solidFill>
                <a:latin typeface="Times New Roman" panose="02020603050405020304" pitchFamily="18" charset="0"/>
                <a:ea typeface="Muli Bold"/>
                <a:cs typeface="Times New Roman" panose="02020603050405020304" pitchFamily="18" charset="0"/>
                <a:sym typeface="Muli Bold"/>
              </a:rPr>
              <a:t>thành</a:t>
            </a:r>
            <a:r>
              <a:rPr lang="en-US" sz="4000"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4000" b="1" dirty="0" err="1">
                <a:solidFill>
                  <a:srgbClr val="0D3330"/>
                </a:solidFill>
                <a:latin typeface="Times New Roman" panose="02020603050405020304" pitchFamily="18" charset="0"/>
                <a:ea typeface="Muli Bold"/>
                <a:cs typeface="Times New Roman" panose="02020603050405020304" pitchFamily="18" charset="0"/>
                <a:sym typeface="Muli Bold"/>
              </a:rPr>
              <a:t>hệ</a:t>
            </a:r>
            <a:r>
              <a:rPr lang="en-US" sz="4000"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4000" b="1" dirty="0" err="1">
                <a:solidFill>
                  <a:srgbClr val="0D3330"/>
                </a:solidFill>
                <a:latin typeface="Times New Roman" panose="02020603050405020304" pitchFamily="18" charset="0"/>
                <a:ea typeface="Muli Bold"/>
                <a:cs typeface="Times New Roman" panose="02020603050405020304" pitchFamily="18" charset="0"/>
                <a:sym typeface="Muli Bold"/>
              </a:rPr>
              <a:t>thống</a:t>
            </a:r>
            <a:r>
              <a:rPr lang="en-US" sz="4000" b="1" dirty="0">
                <a:solidFill>
                  <a:srgbClr val="0D3330"/>
                </a:solidFill>
                <a:latin typeface="Times New Roman" panose="02020603050405020304" pitchFamily="18" charset="0"/>
                <a:ea typeface="Muli Bold"/>
                <a:cs typeface="Times New Roman" panose="02020603050405020304" pitchFamily="18" charset="0"/>
                <a:sym typeface="Muli Bold"/>
              </a:rPr>
              <a:t> BHXH </a:t>
            </a:r>
            <a:r>
              <a:rPr lang="en-US" sz="4000" b="1" dirty="0" err="1">
                <a:solidFill>
                  <a:srgbClr val="0D3330"/>
                </a:solidFill>
                <a:latin typeface="Times New Roman" panose="02020603050405020304" pitchFamily="18" charset="0"/>
                <a:ea typeface="Muli Bold"/>
                <a:cs typeface="Times New Roman" panose="02020603050405020304" pitchFamily="18" charset="0"/>
                <a:sym typeface="Muli Bold"/>
              </a:rPr>
              <a:t>đa</a:t>
            </a:r>
            <a:r>
              <a:rPr lang="en-US" sz="4000" b="1"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4000" b="1" dirty="0" err="1">
                <a:solidFill>
                  <a:srgbClr val="0D3330"/>
                </a:solidFill>
                <a:latin typeface="Times New Roman" panose="02020603050405020304" pitchFamily="18" charset="0"/>
                <a:ea typeface="Muli Bold"/>
                <a:cs typeface="Times New Roman" panose="02020603050405020304" pitchFamily="18" charset="0"/>
                <a:sym typeface="Muli Bold"/>
              </a:rPr>
              <a:t>tầng</a:t>
            </a:r>
            <a:endParaRPr lang="en-US" sz="4000" b="1" dirty="0">
              <a:solidFill>
                <a:srgbClr val="0D3330"/>
              </a:solidFill>
              <a:latin typeface="Times New Roman" panose="02020603050405020304" pitchFamily="18" charset="0"/>
              <a:ea typeface="Muli Bold"/>
              <a:cs typeface="Times New Roman" panose="02020603050405020304" pitchFamily="18" charset="0"/>
              <a:sym typeface="Muli Bold"/>
            </a:endParaRPr>
          </a:p>
          <a:p>
            <a:pPr algn="l">
              <a:lnSpc>
                <a:spcPts val="5549"/>
              </a:lnSpc>
            </a:pPr>
            <a:endParaRPr lang="en-US" sz="4000" dirty="0">
              <a:solidFill>
                <a:srgbClr val="0D3330"/>
              </a:solidFill>
              <a:latin typeface="Times New Roman" panose="02020603050405020304" pitchFamily="18" charset="0"/>
              <a:ea typeface="Muli Bold"/>
              <a:cs typeface="Times New Roman" panose="02020603050405020304" pitchFamily="18" charset="0"/>
              <a:sym typeface="Muli Bold"/>
            </a:endParaRPr>
          </a:p>
        </p:txBody>
      </p:sp>
      <p:grpSp>
        <p:nvGrpSpPr>
          <p:cNvPr id="11" name="Group 10" descr="group of people icon">
            <a:extLst>
              <a:ext uri="{FF2B5EF4-FFF2-40B4-BE49-F238E27FC236}">
                <a16:creationId xmlns:a16="http://schemas.microsoft.com/office/drawing/2014/main" xmlns="" id="{7ED570E7-ADFD-7D09-36F8-6DF2E8AE6432}"/>
              </a:ext>
            </a:extLst>
          </p:cNvPr>
          <p:cNvGrpSpPr/>
          <p:nvPr/>
        </p:nvGrpSpPr>
        <p:grpSpPr>
          <a:xfrm>
            <a:off x="2438400" y="2874575"/>
            <a:ext cx="2133600" cy="2172353"/>
            <a:chOff x="5026025" y="8172450"/>
            <a:chExt cx="631825" cy="631825"/>
          </a:xfrm>
        </p:grpSpPr>
        <p:sp>
          <p:nvSpPr>
            <p:cNvPr id="12" name="Oval 172">
              <a:extLst>
                <a:ext uri="{FF2B5EF4-FFF2-40B4-BE49-F238E27FC236}">
                  <a16:creationId xmlns:a16="http://schemas.microsoft.com/office/drawing/2014/main" xmlns="" id="{808E928C-3858-A9FE-241A-90C7CA26E7CA}"/>
                </a:ext>
              </a:extLst>
            </p:cNvPr>
            <p:cNvSpPr>
              <a:spLocks noChangeArrowheads="1"/>
            </p:cNvSpPr>
            <p:nvPr/>
          </p:nvSpPr>
          <p:spPr bwMode="auto">
            <a:xfrm>
              <a:off x="5026025" y="8172450"/>
              <a:ext cx="631825" cy="6318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93">
              <a:extLst>
                <a:ext uri="{FF2B5EF4-FFF2-40B4-BE49-F238E27FC236}">
                  <a16:creationId xmlns:a16="http://schemas.microsoft.com/office/drawing/2014/main" xmlns="" id="{3F424FAC-CFA9-7E9B-16E0-B08CBBE19238}"/>
                </a:ext>
              </a:extLst>
            </p:cNvPr>
            <p:cNvSpPr>
              <a:spLocks noEditPoints="1"/>
            </p:cNvSpPr>
            <p:nvPr/>
          </p:nvSpPr>
          <p:spPr bwMode="auto">
            <a:xfrm>
              <a:off x="5118100" y="8248650"/>
              <a:ext cx="450850" cy="454025"/>
            </a:xfrm>
            <a:custGeom>
              <a:avLst/>
              <a:gdLst>
                <a:gd name="T0" fmla="*/ 83 w 142"/>
                <a:gd name="T1" fmla="*/ 42 h 143"/>
                <a:gd name="T2" fmla="*/ 39 w 142"/>
                <a:gd name="T3" fmla="*/ 62 h 143"/>
                <a:gd name="T4" fmla="*/ 53 w 142"/>
                <a:gd name="T5" fmla="*/ 104 h 143"/>
                <a:gd name="T6" fmla="*/ 90 w 142"/>
                <a:gd name="T7" fmla="*/ 143 h 143"/>
                <a:gd name="T8" fmla="*/ 104 w 142"/>
                <a:gd name="T9" fmla="*/ 104 h 143"/>
                <a:gd name="T10" fmla="*/ 103 w 142"/>
                <a:gd name="T11" fmla="*/ 62 h 143"/>
                <a:gd name="T12" fmla="*/ 90 w 142"/>
                <a:gd name="T13" fmla="*/ 99 h 143"/>
                <a:gd name="T14" fmla="*/ 85 w 142"/>
                <a:gd name="T15" fmla="*/ 72 h 143"/>
                <a:gd name="T16" fmla="*/ 74 w 142"/>
                <a:gd name="T17" fmla="*/ 138 h 143"/>
                <a:gd name="T18" fmla="*/ 69 w 142"/>
                <a:gd name="T19" fmla="*/ 106 h 143"/>
                <a:gd name="T20" fmla="*/ 58 w 142"/>
                <a:gd name="T21" fmla="*/ 138 h 143"/>
                <a:gd name="T22" fmla="*/ 53 w 142"/>
                <a:gd name="T23" fmla="*/ 72 h 143"/>
                <a:gd name="T24" fmla="*/ 44 w 142"/>
                <a:gd name="T25" fmla="*/ 99 h 143"/>
                <a:gd name="T26" fmla="*/ 60 w 142"/>
                <a:gd name="T27" fmla="*/ 46 h 143"/>
                <a:gd name="T28" fmla="*/ 99 w 142"/>
                <a:gd name="T29" fmla="*/ 62 h 143"/>
                <a:gd name="T30" fmla="*/ 71 w 142"/>
                <a:gd name="T31" fmla="*/ 37 h 143"/>
                <a:gd name="T32" fmla="*/ 71 w 142"/>
                <a:gd name="T33" fmla="*/ 0 h 143"/>
                <a:gd name="T34" fmla="*/ 71 w 142"/>
                <a:gd name="T35" fmla="*/ 37 h 143"/>
                <a:gd name="T36" fmla="*/ 85 w 142"/>
                <a:gd name="T37" fmla="*/ 19 h 143"/>
                <a:gd name="T38" fmla="*/ 58 w 142"/>
                <a:gd name="T39" fmla="*/ 19 h 143"/>
                <a:gd name="T40" fmla="*/ 44 w 142"/>
                <a:gd name="T41" fmla="*/ 123 h 143"/>
                <a:gd name="T42" fmla="*/ 48 w 142"/>
                <a:gd name="T43" fmla="*/ 108 h 143"/>
                <a:gd name="T44" fmla="*/ 38 w 142"/>
                <a:gd name="T45" fmla="*/ 133 h 143"/>
                <a:gd name="T46" fmla="*/ 12 w 142"/>
                <a:gd name="T47" fmla="*/ 123 h 143"/>
                <a:gd name="T48" fmla="*/ 0 w 142"/>
                <a:gd name="T49" fmla="*/ 99 h 143"/>
                <a:gd name="T50" fmla="*/ 21 w 142"/>
                <a:gd name="T51" fmla="*/ 51 h 143"/>
                <a:gd name="T52" fmla="*/ 37 w 142"/>
                <a:gd name="T53" fmla="*/ 55 h 143"/>
                <a:gd name="T54" fmla="*/ 5 w 142"/>
                <a:gd name="T55" fmla="*/ 72 h 143"/>
                <a:gd name="T56" fmla="*/ 12 w 142"/>
                <a:gd name="T57" fmla="*/ 95 h 143"/>
                <a:gd name="T58" fmla="*/ 16 w 142"/>
                <a:gd name="T59" fmla="*/ 78 h 143"/>
                <a:gd name="T60" fmla="*/ 22 w 142"/>
                <a:gd name="T61" fmla="*/ 129 h 143"/>
                <a:gd name="T62" fmla="*/ 28 w 142"/>
                <a:gd name="T63" fmla="*/ 101 h 143"/>
                <a:gd name="T64" fmla="*/ 32 w 142"/>
                <a:gd name="T65" fmla="*/ 129 h 143"/>
                <a:gd name="T66" fmla="*/ 44 w 142"/>
                <a:gd name="T67" fmla="*/ 123 h 143"/>
                <a:gd name="T68" fmla="*/ 48 w 142"/>
                <a:gd name="T69" fmla="*/ 28 h 143"/>
                <a:gd name="T70" fmla="*/ 12 w 142"/>
                <a:gd name="T71" fmla="*/ 28 h 143"/>
                <a:gd name="T72" fmla="*/ 30 w 142"/>
                <a:gd name="T73" fmla="*/ 14 h 143"/>
                <a:gd name="T74" fmla="*/ 30 w 142"/>
                <a:gd name="T75" fmla="*/ 42 h 143"/>
                <a:gd name="T76" fmla="*/ 30 w 142"/>
                <a:gd name="T77" fmla="*/ 14 h 143"/>
                <a:gd name="T78" fmla="*/ 142 w 142"/>
                <a:gd name="T79" fmla="*/ 99 h 143"/>
                <a:gd name="T80" fmla="*/ 131 w 142"/>
                <a:gd name="T81" fmla="*/ 123 h 143"/>
                <a:gd name="T82" fmla="*/ 105 w 142"/>
                <a:gd name="T83" fmla="*/ 134 h 143"/>
                <a:gd name="T84" fmla="*/ 94 w 142"/>
                <a:gd name="T85" fmla="*/ 108 h 143"/>
                <a:gd name="T86" fmla="*/ 99 w 142"/>
                <a:gd name="T87" fmla="*/ 123 h 143"/>
                <a:gd name="T88" fmla="*/ 110 w 142"/>
                <a:gd name="T89" fmla="*/ 129 h 143"/>
                <a:gd name="T90" fmla="*/ 115 w 142"/>
                <a:gd name="T91" fmla="*/ 101 h 143"/>
                <a:gd name="T92" fmla="*/ 121 w 142"/>
                <a:gd name="T93" fmla="*/ 129 h 143"/>
                <a:gd name="T94" fmla="*/ 126 w 142"/>
                <a:gd name="T95" fmla="*/ 78 h 143"/>
                <a:gd name="T96" fmla="*/ 131 w 142"/>
                <a:gd name="T97" fmla="*/ 95 h 143"/>
                <a:gd name="T98" fmla="*/ 138 w 142"/>
                <a:gd name="T99" fmla="*/ 72 h 143"/>
                <a:gd name="T100" fmla="*/ 106 w 142"/>
                <a:gd name="T101" fmla="*/ 55 h 143"/>
                <a:gd name="T102" fmla="*/ 122 w 142"/>
                <a:gd name="T103" fmla="*/ 51 h 143"/>
                <a:gd name="T104" fmla="*/ 113 w 142"/>
                <a:gd name="T105" fmla="*/ 46 h 143"/>
                <a:gd name="T106" fmla="*/ 113 w 142"/>
                <a:gd name="T107" fmla="*/ 10 h 143"/>
                <a:gd name="T108" fmla="*/ 113 w 142"/>
                <a:gd name="T109" fmla="*/ 46 h 143"/>
                <a:gd name="T110" fmla="*/ 126 w 142"/>
                <a:gd name="T111" fmla="*/ 28 h 143"/>
                <a:gd name="T112" fmla="*/ 99 w 142"/>
                <a:gd name="T113" fmla="*/ 2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 h="143">
                  <a:moveTo>
                    <a:pt x="103" y="62"/>
                  </a:moveTo>
                  <a:cubicBezTo>
                    <a:pt x="103" y="51"/>
                    <a:pt x="94" y="42"/>
                    <a:pt x="83" y="42"/>
                  </a:cubicBezTo>
                  <a:cubicBezTo>
                    <a:pt x="60" y="42"/>
                    <a:pt x="60" y="42"/>
                    <a:pt x="60" y="42"/>
                  </a:cubicBezTo>
                  <a:cubicBezTo>
                    <a:pt x="48" y="42"/>
                    <a:pt x="39" y="51"/>
                    <a:pt x="39" y="62"/>
                  </a:cubicBezTo>
                  <a:cubicBezTo>
                    <a:pt x="39" y="104"/>
                    <a:pt x="39" y="104"/>
                    <a:pt x="39" y="104"/>
                  </a:cubicBezTo>
                  <a:cubicBezTo>
                    <a:pt x="53" y="104"/>
                    <a:pt x="53" y="104"/>
                    <a:pt x="53" y="104"/>
                  </a:cubicBezTo>
                  <a:cubicBezTo>
                    <a:pt x="53" y="143"/>
                    <a:pt x="53" y="143"/>
                    <a:pt x="53" y="143"/>
                  </a:cubicBezTo>
                  <a:cubicBezTo>
                    <a:pt x="90" y="143"/>
                    <a:pt x="90" y="143"/>
                    <a:pt x="90" y="143"/>
                  </a:cubicBezTo>
                  <a:cubicBezTo>
                    <a:pt x="90" y="104"/>
                    <a:pt x="90" y="104"/>
                    <a:pt x="90" y="104"/>
                  </a:cubicBezTo>
                  <a:cubicBezTo>
                    <a:pt x="104" y="104"/>
                    <a:pt x="104" y="104"/>
                    <a:pt x="104" y="104"/>
                  </a:cubicBezTo>
                  <a:cubicBezTo>
                    <a:pt x="104" y="62"/>
                    <a:pt x="104" y="62"/>
                    <a:pt x="104" y="62"/>
                  </a:cubicBezTo>
                  <a:lnTo>
                    <a:pt x="103" y="62"/>
                  </a:lnTo>
                  <a:close/>
                  <a:moveTo>
                    <a:pt x="99" y="99"/>
                  </a:moveTo>
                  <a:cubicBezTo>
                    <a:pt x="90" y="99"/>
                    <a:pt x="90" y="99"/>
                    <a:pt x="90" y="99"/>
                  </a:cubicBezTo>
                  <a:cubicBezTo>
                    <a:pt x="90" y="72"/>
                    <a:pt x="90" y="72"/>
                    <a:pt x="90" y="72"/>
                  </a:cubicBezTo>
                  <a:cubicBezTo>
                    <a:pt x="85" y="72"/>
                    <a:pt x="85" y="72"/>
                    <a:pt x="85" y="72"/>
                  </a:cubicBezTo>
                  <a:cubicBezTo>
                    <a:pt x="85" y="138"/>
                    <a:pt x="85" y="138"/>
                    <a:pt x="85" y="138"/>
                  </a:cubicBezTo>
                  <a:cubicBezTo>
                    <a:pt x="74" y="138"/>
                    <a:pt x="74" y="138"/>
                    <a:pt x="74" y="138"/>
                  </a:cubicBezTo>
                  <a:cubicBezTo>
                    <a:pt x="74" y="106"/>
                    <a:pt x="74" y="106"/>
                    <a:pt x="74" y="106"/>
                  </a:cubicBezTo>
                  <a:cubicBezTo>
                    <a:pt x="69" y="106"/>
                    <a:pt x="69" y="106"/>
                    <a:pt x="69" y="106"/>
                  </a:cubicBezTo>
                  <a:cubicBezTo>
                    <a:pt x="69" y="138"/>
                    <a:pt x="69" y="138"/>
                    <a:pt x="69" y="138"/>
                  </a:cubicBezTo>
                  <a:cubicBezTo>
                    <a:pt x="58" y="138"/>
                    <a:pt x="58" y="138"/>
                    <a:pt x="58" y="138"/>
                  </a:cubicBezTo>
                  <a:cubicBezTo>
                    <a:pt x="58" y="72"/>
                    <a:pt x="58" y="72"/>
                    <a:pt x="58" y="72"/>
                  </a:cubicBezTo>
                  <a:cubicBezTo>
                    <a:pt x="53" y="72"/>
                    <a:pt x="53" y="72"/>
                    <a:pt x="53" y="72"/>
                  </a:cubicBezTo>
                  <a:cubicBezTo>
                    <a:pt x="53" y="99"/>
                    <a:pt x="53" y="99"/>
                    <a:pt x="53" y="99"/>
                  </a:cubicBezTo>
                  <a:cubicBezTo>
                    <a:pt x="44" y="99"/>
                    <a:pt x="44" y="99"/>
                    <a:pt x="44" y="99"/>
                  </a:cubicBezTo>
                  <a:cubicBezTo>
                    <a:pt x="44" y="62"/>
                    <a:pt x="44" y="62"/>
                    <a:pt x="44" y="62"/>
                  </a:cubicBezTo>
                  <a:cubicBezTo>
                    <a:pt x="44" y="54"/>
                    <a:pt x="51" y="46"/>
                    <a:pt x="60" y="46"/>
                  </a:cubicBezTo>
                  <a:cubicBezTo>
                    <a:pt x="83" y="46"/>
                    <a:pt x="83" y="46"/>
                    <a:pt x="83" y="46"/>
                  </a:cubicBezTo>
                  <a:cubicBezTo>
                    <a:pt x="92" y="46"/>
                    <a:pt x="99" y="53"/>
                    <a:pt x="99" y="62"/>
                  </a:cubicBezTo>
                  <a:cubicBezTo>
                    <a:pt x="99" y="99"/>
                    <a:pt x="99" y="99"/>
                    <a:pt x="99" y="99"/>
                  </a:cubicBezTo>
                  <a:close/>
                  <a:moveTo>
                    <a:pt x="71" y="37"/>
                  </a:moveTo>
                  <a:cubicBezTo>
                    <a:pt x="81" y="37"/>
                    <a:pt x="90" y="29"/>
                    <a:pt x="90" y="19"/>
                  </a:cubicBezTo>
                  <a:cubicBezTo>
                    <a:pt x="90" y="9"/>
                    <a:pt x="81" y="0"/>
                    <a:pt x="71" y="0"/>
                  </a:cubicBezTo>
                  <a:cubicBezTo>
                    <a:pt x="61" y="0"/>
                    <a:pt x="53" y="9"/>
                    <a:pt x="53" y="19"/>
                  </a:cubicBezTo>
                  <a:cubicBezTo>
                    <a:pt x="53" y="29"/>
                    <a:pt x="61" y="37"/>
                    <a:pt x="71" y="37"/>
                  </a:cubicBezTo>
                  <a:close/>
                  <a:moveTo>
                    <a:pt x="71" y="5"/>
                  </a:moveTo>
                  <a:cubicBezTo>
                    <a:pt x="79" y="5"/>
                    <a:pt x="85" y="11"/>
                    <a:pt x="85" y="19"/>
                  </a:cubicBezTo>
                  <a:cubicBezTo>
                    <a:pt x="85" y="26"/>
                    <a:pt x="79" y="33"/>
                    <a:pt x="71" y="33"/>
                  </a:cubicBezTo>
                  <a:cubicBezTo>
                    <a:pt x="64" y="33"/>
                    <a:pt x="58" y="26"/>
                    <a:pt x="58" y="19"/>
                  </a:cubicBezTo>
                  <a:cubicBezTo>
                    <a:pt x="58" y="11"/>
                    <a:pt x="64" y="5"/>
                    <a:pt x="71" y="5"/>
                  </a:cubicBezTo>
                  <a:close/>
                  <a:moveTo>
                    <a:pt x="44" y="123"/>
                  </a:moveTo>
                  <a:cubicBezTo>
                    <a:pt x="44" y="108"/>
                    <a:pt x="44" y="108"/>
                    <a:pt x="44" y="108"/>
                  </a:cubicBezTo>
                  <a:cubicBezTo>
                    <a:pt x="48" y="108"/>
                    <a:pt x="48" y="108"/>
                    <a:pt x="48" y="108"/>
                  </a:cubicBezTo>
                  <a:cubicBezTo>
                    <a:pt x="48" y="123"/>
                    <a:pt x="48" y="123"/>
                    <a:pt x="48" y="123"/>
                  </a:cubicBezTo>
                  <a:cubicBezTo>
                    <a:pt x="48" y="129"/>
                    <a:pt x="44" y="133"/>
                    <a:pt x="38" y="133"/>
                  </a:cubicBezTo>
                  <a:cubicBezTo>
                    <a:pt x="22" y="133"/>
                    <a:pt x="22" y="133"/>
                    <a:pt x="22" y="133"/>
                  </a:cubicBezTo>
                  <a:cubicBezTo>
                    <a:pt x="16" y="133"/>
                    <a:pt x="12" y="129"/>
                    <a:pt x="12" y="123"/>
                  </a:cubicBezTo>
                  <a:cubicBezTo>
                    <a:pt x="12" y="99"/>
                    <a:pt x="12" y="99"/>
                    <a:pt x="12" y="99"/>
                  </a:cubicBezTo>
                  <a:cubicBezTo>
                    <a:pt x="0" y="99"/>
                    <a:pt x="0" y="99"/>
                    <a:pt x="0" y="99"/>
                  </a:cubicBezTo>
                  <a:cubicBezTo>
                    <a:pt x="0" y="72"/>
                    <a:pt x="0" y="72"/>
                    <a:pt x="0" y="72"/>
                  </a:cubicBezTo>
                  <a:cubicBezTo>
                    <a:pt x="0" y="60"/>
                    <a:pt x="10" y="51"/>
                    <a:pt x="21" y="51"/>
                  </a:cubicBezTo>
                  <a:cubicBezTo>
                    <a:pt x="37" y="51"/>
                    <a:pt x="37" y="51"/>
                    <a:pt x="37" y="51"/>
                  </a:cubicBezTo>
                  <a:cubicBezTo>
                    <a:pt x="37" y="55"/>
                    <a:pt x="37" y="55"/>
                    <a:pt x="37" y="55"/>
                  </a:cubicBezTo>
                  <a:cubicBezTo>
                    <a:pt x="21" y="55"/>
                    <a:pt x="21" y="55"/>
                    <a:pt x="21" y="55"/>
                  </a:cubicBezTo>
                  <a:cubicBezTo>
                    <a:pt x="12" y="55"/>
                    <a:pt x="5" y="63"/>
                    <a:pt x="5" y="72"/>
                  </a:cubicBezTo>
                  <a:cubicBezTo>
                    <a:pt x="5" y="95"/>
                    <a:pt x="5" y="95"/>
                    <a:pt x="5" y="95"/>
                  </a:cubicBezTo>
                  <a:cubicBezTo>
                    <a:pt x="12" y="95"/>
                    <a:pt x="12" y="95"/>
                    <a:pt x="12" y="95"/>
                  </a:cubicBezTo>
                  <a:cubicBezTo>
                    <a:pt x="12" y="78"/>
                    <a:pt x="12" y="78"/>
                    <a:pt x="12" y="78"/>
                  </a:cubicBezTo>
                  <a:cubicBezTo>
                    <a:pt x="16" y="78"/>
                    <a:pt x="16" y="78"/>
                    <a:pt x="16" y="78"/>
                  </a:cubicBezTo>
                  <a:cubicBezTo>
                    <a:pt x="16" y="123"/>
                    <a:pt x="16" y="123"/>
                    <a:pt x="16" y="123"/>
                  </a:cubicBezTo>
                  <a:cubicBezTo>
                    <a:pt x="16" y="126"/>
                    <a:pt x="19" y="129"/>
                    <a:pt x="22" y="129"/>
                  </a:cubicBezTo>
                  <a:cubicBezTo>
                    <a:pt x="28" y="129"/>
                    <a:pt x="28" y="129"/>
                    <a:pt x="28" y="129"/>
                  </a:cubicBezTo>
                  <a:cubicBezTo>
                    <a:pt x="28" y="101"/>
                    <a:pt x="28" y="101"/>
                    <a:pt x="28" y="101"/>
                  </a:cubicBezTo>
                  <a:cubicBezTo>
                    <a:pt x="32" y="101"/>
                    <a:pt x="32" y="101"/>
                    <a:pt x="32" y="101"/>
                  </a:cubicBezTo>
                  <a:cubicBezTo>
                    <a:pt x="32" y="129"/>
                    <a:pt x="32" y="129"/>
                    <a:pt x="32" y="129"/>
                  </a:cubicBezTo>
                  <a:cubicBezTo>
                    <a:pt x="38" y="129"/>
                    <a:pt x="38" y="129"/>
                    <a:pt x="38" y="129"/>
                  </a:cubicBezTo>
                  <a:cubicBezTo>
                    <a:pt x="41" y="129"/>
                    <a:pt x="44" y="126"/>
                    <a:pt x="44" y="123"/>
                  </a:cubicBezTo>
                  <a:close/>
                  <a:moveTo>
                    <a:pt x="30" y="46"/>
                  </a:moveTo>
                  <a:cubicBezTo>
                    <a:pt x="40" y="46"/>
                    <a:pt x="48" y="38"/>
                    <a:pt x="48" y="28"/>
                  </a:cubicBezTo>
                  <a:cubicBezTo>
                    <a:pt x="48" y="18"/>
                    <a:pt x="40" y="10"/>
                    <a:pt x="30" y="10"/>
                  </a:cubicBezTo>
                  <a:cubicBezTo>
                    <a:pt x="20" y="10"/>
                    <a:pt x="12" y="18"/>
                    <a:pt x="12" y="28"/>
                  </a:cubicBezTo>
                  <a:cubicBezTo>
                    <a:pt x="12" y="38"/>
                    <a:pt x="20" y="46"/>
                    <a:pt x="30" y="46"/>
                  </a:cubicBezTo>
                  <a:close/>
                  <a:moveTo>
                    <a:pt x="30" y="14"/>
                  </a:moveTo>
                  <a:cubicBezTo>
                    <a:pt x="38" y="14"/>
                    <a:pt x="44" y="20"/>
                    <a:pt x="44" y="28"/>
                  </a:cubicBezTo>
                  <a:cubicBezTo>
                    <a:pt x="44" y="36"/>
                    <a:pt x="38" y="42"/>
                    <a:pt x="30" y="42"/>
                  </a:cubicBezTo>
                  <a:cubicBezTo>
                    <a:pt x="22" y="42"/>
                    <a:pt x="16" y="36"/>
                    <a:pt x="16" y="28"/>
                  </a:cubicBezTo>
                  <a:cubicBezTo>
                    <a:pt x="16" y="20"/>
                    <a:pt x="22" y="14"/>
                    <a:pt x="30" y="14"/>
                  </a:cubicBezTo>
                  <a:close/>
                  <a:moveTo>
                    <a:pt x="142" y="72"/>
                  </a:moveTo>
                  <a:cubicBezTo>
                    <a:pt x="142" y="99"/>
                    <a:pt x="142" y="99"/>
                    <a:pt x="142" y="99"/>
                  </a:cubicBezTo>
                  <a:cubicBezTo>
                    <a:pt x="131" y="99"/>
                    <a:pt x="131" y="99"/>
                    <a:pt x="131" y="99"/>
                  </a:cubicBezTo>
                  <a:cubicBezTo>
                    <a:pt x="131" y="123"/>
                    <a:pt x="131" y="123"/>
                    <a:pt x="131" y="123"/>
                  </a:cubicBezTo>
                  <a:cubicBezTo>
                    <a:pt x="131" y="129"/>
                    <a:pt x="126" y="134"/>
                    <a:pt x="121" y="134"/>
                  </a:cubicBezTo>
                  <a:cubicBezTo>
                    <a:pt x="105" y="134"/>
                    <a:pt x="105" y="134"/>
                    <a:pt x="105" y="134"/>
                  </a:cubicBezTo>
                  <a:cubicBezTo>
                    <a:pt x="99" y="134"/>
                    <a:pt x="94" y="129"/>
                    <a:pt x="94" y="123"/>
                  </a:cubicBezTo>
                  <a:cubicBezTo>
                    <a:pt x="94" y="108"/>
                    <a:pt x="94" y="108"/>
                    <a:pt x="94" y="108"/>
                  </a:cubicBezTo>
                  <a:cubicBezTo>
                    <a:pt x="99" y="108"/>
                    <a:pt x="99" y="108"/>
                    <a:pt x="99" y="108"/>
                  </a:cubicBezTo>
                  <a:cubicBezTo>
                    <a:pt x="99" y="123"/>
                    <a:pt x="99" y="123"/>
                    <a:pt x="99" y="123"/>
                  </a:cubicBezTo>
                  <a:cubicBezTo>
                    <a:pt x="99" y="126"/>
                    <a:pt x="101" y="129"/>
                    <a:pt x="105" y="129"/>
                  </a:cubicBezTo>
                  <a:cubicBezTo>
                    <a:pt x="110" y="129"/>
                    <a:pt x="110" y="129"/>
                    <a:pt x="110" y="129"/>
                  </a:cubicBezTo>
                  <a:cubicBezTo>
                    <a:pt x="110" y="101"/>
                    <a:pt x="110" y="101"/>
                    <a:pt x="110" y="101"/>
                  </a:cubicBezTo>
                  <a:cubicBezTo>
                    <a:pt x="115" y="101"/>
                    <a:pt x="115" y="101"/>
                    <a:pt x="115" y="101"/>
                  </a:cubicBezTo>
                  <a:cubicBezTo>
                    <a:pt x="115" y="129"/>
                    <a:pt x="115" y="129"/>
                    <a:pt x="115" y="129"/>
                  </a:cubicBezTo>
                  <a:cubicBezTo>
                    <a:pt x="121" y="129"/>
                    <a:pt x="121" y="129"/>
                    <a:pt x="121" y="129"/>
                  </a:cubicBezTo>
                  <a:cubicBezTo>
                    <a:pt x="124" y="129"/>
                    <a:pt x="126" y="126"/>
                    <a:pt x="126" y="123"/>
                  </a:cubicBezTo>
                  <a:cubicBezTo>
                    <a:pt x="126" y="78"/>
                    <a:pt x="126" y="78"/>
                    <a:pt x="126" y="78"/>
                  </a:cubicBezTo>
                  <a:cubicBezTo>
                    <a:pt x="131" y="78"/>
                    <a:pt x="131" y="78"/>
                    <a:pt x="131" y="78"/>
                  </a:cubicBezTo>
                  <a:cubicBezTo>
                    <a:pt x="131" y="95"/>
                    <a:pt x="131" y="95"/>
                    <a:pt x="131" y="95"/>
                  </a:cubicBezTo>
                  <a:cubicBezTo>
                    <a:pt x="138" y="95"/>
                    <a:pt x="138" y="95"/>
                    <a:pt x="138" y="95"/>
                  </a:cubicBezTo>
                  <a:cubicBezTo>
                    <a:pt x="138" y="72"/>
                    <a:pt x="138" y="72"/>
                    <a:pt x="138" y="72"/>
                  </a:cubicBezTo>
                  <a:cubicBezTo>
                    <a:pt x="138" y="63"/>
                    <a:pt x="131" y="55"/>
                    <a:pt x="122" y="55"/>
                  </a:cubicBezTo>
                  <a:cubicBezTo>
                    <a:pt x="106" y="55"/>
                    <a:pt x="106" y="55"/>
                    <a:pt x="106" y="55"/>
                  </a:cubicBezTo>
                  <a:cubicBezTo>
                    <a:pt x="106" y="51"/>
                    <a:pt x="106" y="51"/>
                    <a:pt x="106" y="51"/>
                  </a:cubicBezTo>
                  <a:cubicBezTo>
                    <a:pt x="122" y="51"/>
                    <a:pt x="122" y="51"/>
                    <a:pt x="122" y="51"/>
                  </a:cubicBezTo>
                  <a:cubicBezTo>
                    <a:pt x="133" y="51"/>
                    <a:pt x="142" y="60"/>
                    <a:pt x="142" y="72"/>
                  </a:cubicBezTo>
                  <a:close/>
                  <a:moveTo>
                    <a:pt x="113" y="46"/>
                  </a:moveTo>
                  <a:cubicBezTo>
                    <a:pt x="123" y="46"/>
                    <a:pt x="131" y="38"/>
                    <a:pt x="131" y="28"/>
                  </a:cubicBezTo>
                  <a:cubicBezTo>
                    <a:pt x="131" y="18"/>
                    <a:pt x="123" y="10"/>
                    <a:pt x="113" y="10"/>
                  </a:cubicBezTo>
                  <a:cubicBezTo>
                    <a:pt x="103" y="10"/>
                    <a:pt x="94" y="18"/>
                    <a:pt x="94" y="28"/>
                  </a:cubicBezTo>
                  <a:cubicBezTo>
                    <a:pt x="94" y="38"/>
                    <a:pt x="103" y="46"/>
                    <a:pt x="113" y="46"/>
                  </a:cubicBezTo>
                  <a:close/>
                  <a:moveTo>
                    <a:pt x="113" y="14"/>
                  </a:moveTo>
                  <a:cubicBezTo>
                    <a:pt x="120" y="14"/>
                    <a:pt x="126" y="20"/>
                    <a:pt x="126" y="28"/>
                  </a:cubicBezTo>
                  <a:cubicBezTo>
                    <a:pt x="126" y="36"/>
                    <a:pt x="120" y="42"/>
                    <a:pt x="113" y="42"/>
                  </a:cubicBezTo>
                  <a:cubicBezTo>
                    <a:pt x="105" y="42"/>
                    <a:pt x="99" y="36"/>
                    <a:pt x="99" y="28"/>
                  </a:cubicBezTo>
                  <a:cubicBezTo>
                    <a:pt x="99" y="20"/>
                    <a:pt x="105" y="14"/>
                    <a:pt x="113" y="14"/>
                  </a:cubicBezTo>
                  <a:close/>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 name="Group 13" descr="service bar with person icon">
            <a:extLst>
              <a:ext uri="{FF2B5EF4-FFF2-40B4-BE49-F238E27FC236}">
                <a16:creationId xmlns:a16="http://schemas.microsoft.com/office/drawing/2014/main" xmlns="" id="{93AA0688-827D-4912-E59B-33D0C881160C}"/>
              </a:ext>
            </a:extLst>
          </p:cNvPr>
          <p:cNvGrpSpPr/>
          <p:nvPr/>
        </p:nvGrpSpPr>
        <p:grpSpPr>
          <a:xfrm>
            <a:off x="14001431" y="2874577"/>
            <a:ext cx="2291646" cy="2172352"/>
            <a:chOff x="3517900" y="8172450"/>
            <a:chExt cx="631825" cy="631825"/>
          </a:xfrm>
        </p:grpSpPr>
        <p:sp>
          <p:nvSpPr>
            <p:cNvPr id="15" name="Oval 170">
              <a:extLst>
                <a:ext uri="{FF2B5EF4-FFF2-40B4-BE49-F238E27FC236}">
                  <a16:creationId xmlns:a16="http://schemas.microsoft.com/office/drawing/2014/main" xmlns="" id="{A4DF32C2-0387-3057-384F-BB5C944AA165}"/>
                </a:ext>
              </a:extLst>
            </p:cNvPr>
            <p:cNvSpPr>
              <a:spLocks noChangeArrowheads="1"/>
            </p:cNvSpPr>
            <p:nvPr/>
          </p:nvSpPr>
          <p:spPr bwMode="auto">
            <a:xfrm>
              <a:off x="3517900" y="8172450"/>
              <a:ext cx="631825" cy="6318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97">
              <a:extLst>
                <a:ext uri="{FF2B5EF4-FFF2-40B4-BE49-F238E27FC236}">
                  <a16:creationId xmlns:a16="http://schemas.microsoft.com/office/drawing/2014/main" xmlns="" id="{DB3C440E-CFCF-D598-5826-BE36D251ED63}"/>
                </a:ext>
              </a:extLst>
            </p:cNvPr>
            <p:cNvSpPr>
              <a:spLocks noEditPoints="1"/>
            </p:cNvSpPr>
            <p:nvPr/>
          </p:nvSpPr>
          <p:spPr bwMode="auto">
            <a:xfrm>
              <a:off x="3609975" y="8280400"/>
              <a:ext cx="450850" cy="365125"/>
            </a:xfrm>
            <a:custGeom>
              <a:avLst/>
              <a:gdLst>
                <a:gd name="T0" fmla="*/ 133 w 142"/>
                <a:gd name="T1" fmla="*/ 16 h 115"/>
                <a:gd name="T2" fmla="*/ 100 w 142"/>
                <a:gd name="T3" fmla="*/ 16 h 115"/>
                <a:gd name="T4" fmla="*/ 117 w 142"/>
                <a:gd name="T5" fmla="*/ 5 h 115"/>
                <a:gd name="T6" fmla="*/ 117 w 142"/>
                <a:gd name="T7" fmla="*/ 28 h 115"/>
                <a:gd name="T8" fmla="*/ 117 w 142"/>
                <a:gd name="T9" fmla="*/ 5 h 115"/>
                <a:gd name="T10" fmla="*/ 103 w 142"/>
                <a:gd name="T11" fmla="*/ 35 h 115"/>
                <a:gd name="T12" fmla="*/ 91 w 142"/>
                <a:gd name="T13" fmla="*/ 83 h 115"/>
                <a:gd name="T14" fmla="*/ 100 w 142"/>
                <a:gd name="T15" fmla="*/ 115 h 115"/>
                <a:gd name="T16" fmla="*/ 133 w 142"/>
                <a:gd name="T17" fmla="*/ 83 h 115"/>
                <a:gd name="T18" fmla="*/ 142 w 142"/>
                <a:gd name="T19" fmla="*/ 46 h 115"/>
                <a:gd name="T20" fmla="*/ 137 w 142"/>
                <a:gd name="T21" fmla="*/ 78 h 115"/>
                <a:gd name="T22" fmla="*/ 128 w 142"/>
                <a:gd name="T23" fmla="*/ 110 h 115"/>
                <a:gd name="T24" fmla="*/ 119 w 142"/>
                <a:gd name="T25" fmla="*/ 90 h 115"/>
                <a:gd name="T26" fmla="*/ 114 w 142"/>
                <a:gd name="T27" fmla="*/ 110 h 115"/>
                <a:gd name="T28" fmla="*/ 105 w 142"/>
                <a:gd name="T29" fmla="*/ 78 h 115"/>
                <a:gd name="T30" fmla="*/ 96 w 142"/>
                <a:gd name="T31" fmla="*/ 46 h 115"/>
                <a:gd name="T32" fmla="*/ 130 w 142"/>
                <a:gd name="T33" fmla="*/ 39 h 115"/>
                <a:gd name="T34" fmla="*/ 137 w 142"/>
                <a:gd name="T35" fmla="*/ 78 h 115"/>
                <a:gd name="T36" fmla="*/ 18 w 142"/>
                <a:gd name="T37" fmla="*/ 115 h 115"/>
                <a:gd name="T38" fmla="*/ 0 w 142"/>
                <a:gd name="T39" fmla="*/ 74 h 115"/>
                <a:gd name="T40" fmla="*/ 4 w 142"/>
                <a:gd name="T41" fmla="*/ 78 h 115"/>
                <a:gd name="T42" fmla="*/ 13 w 142"/>
                <a:gd name="T43" fmla="*/ 110 h 115"/>
                <a:gd name="T44" fmla="*/ 4 w 142"/>
                <a:gd name="T45" fmla="*/ 78 h 115"/>
                <a:gd name="T46" fmla="*/ 41 w 142"/>
                <a:gd name="T47" fmla="*/ 115 h 115"/>
                <a:gd name="T48" fmla="*/ 22 w 142"/>
                <a:gd name="T49" fmla="*/ 64 h 115"/>
                <a:gd name="T50" fmla="*/ 27 w 142"/>
                <a:gd name="T51" fmla="*/ 69 h 115"/>
                <a:gd name="T52" fmla="*/ 36 w 142"/>
                <a:gd name="T53" fmla="*/ 110 h 115"/>
                <a:gd name="T54" fmla="*/ 27 w 142"/>
                <a:gd name="T55" fmla="*/ 69 h 115"/>
                <a:gd name="T56" fmla="*/ 64 w 142"/>
                <a:gd name="T57" fmla="*/ 115 h 115"/>
                <a:gd name="T58" fmla="*/ 45 w 142"/>
                <a:gd name="T59" fmla="*/ 55 h 115"/>
                <a:gd name="T60" fmla="*/ 50 w 142"/>
                <a:gd name="T61" fmla="*/ 60 h 115"/>
                <a:gd name="T62" fmla="*/ 59 w 142"/>
                <a:gd name="T63" fmla="*/ 110 h 115"/>
                <a:gd name="T64" fmla="*/ 50 w 142"/>
                <a:gd name="T65" fmla="*/ 60 h 115"/>
                <a:gd name="T66" fmla="*/ 87 w 142"/>
                <a:gd name="T67" fmla="*/ 115 h 115"/>
                <a:gd name="T68" fmla="*/ 68 w 142"/>
                <a:gd name="T69" fmla="*/ 46 h 115"/>
                <a:gd name="T70" fmla="*/ 73 w 142"/>
                <a:gd name="T71" fmla="*/ 51 h 115"/>
                <a:gd name="T72" fmla="*/ 82 w 142"/>
                <a:gd name="T73" fmla="*/ 110 h 115"/>
                <a:gd name="T74" fmla="*/ 73 w 142"/>
                <a:gd name="T75"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15">
                  <a:moveTo>
                    <a:pt x="117" y="32"/>
                  </a:moveTo>
                  <a:cubicBezTo>
                    <a:pt x="125" y="32"/>
                    <a:pt x="133" y="25"/>
                    <a:pt x="133" y="16"/>
                  </a:cubicBezTo>
                  <a:cubicBezTo>
                    <a:pt x="133" y="7"/>
                    <a:pt x="125" y="0"/>
                    <a:pt x="117" y="0"/>
                  </a:cubicBezTo>
                  <a:cubicBezTo>
                    <a:pt x="108" y="0"/>
                    <a:pt x="100" y="7"/>
                    <a:pt x="100" y="16"/>
                  </a:cubicBezTo>
                  <a:cubicBezTo>
                    <a:pt x="100" y="25"/>
                    <a:pt x="108" y="32"/>
                    <a:pt x="117" y="32"/>
                  </a:cubicBezTo>
                  <a:close/>
                  <a:moveTo>
                    <a:pt x="117" y="5"/>
                  </a:moveTo>
                  <a:cubicBezTo>
                    <a:pt x="123" y="5"/>
                    <a:pt x="128" y="10"/>
                    <a:pt x="128" y="16"/>
                  </a:cubicBezTo>
                  <a:cubicBezTo>
                    <a:pt x="128" y="23"/>
                    <a:pt x="123" y="28"/>
                    <a:pt x="117" y="28"/>
                  </a:cubicBezTo>
                  <a:cubicBezTo>
                    <a:pt x="110" y="28"/>
                    <a:pt x="105" y="23"/>
                    <a:pt x="105" y="16"/>
                  </a:cubicBezTo>
                  <a:cubicBezTo>
                    <a:pt x="105" y="10"/>
                    <a:pt x="110" y="5"/>
                    <a:pt x="117" y="5"/>
                  </a:cubicBezTo>
                  <a:close/>
                  <a:moveTo>
                    <a:pt x="130" y="35"/>
                  </a:moveTo>
                  <a:cubicBezTo>
                    <a:pt x="103" y="35"/>
                    <a:pt x="103" y="35"/>
                    <a:pt x="103" y="35"/>
                  </a:cubicBezTo>
                  <a:cubicBezTo>
                    <a:pt x="96" y="35"/>
                    <a:pt x="91" y="40"/>
                    <a:pt x="91" y="46"/>
                  </a:cubicBezTo>
                  <a:cubicBezTo>
                    <a:pt x="91" y="83"/>
                    <a:pt x="91" y="83"/>
                    <a:pt x="91" y="83"/>
                  </a:cubicBezTo>
                  <a:cubicBezTo>
                    <a:pt x="100" y="83"/>
                    <a:pt x="100" y="83"/>
                    <a:pt x="100" y="83"/>
                  </a:cubicBezTo>
                  <a:cubicBezTo>
                    <a:pt x="100" y="115"/>
                    <a:pt x="100" y="115"/>
                    <a:pt x="100" y="115"/>
                  </a:cubicBezTo>
                  <a:cubicBezTo>
                    <a:pt x="133" y="115"/>
                    <a:pt x="133" y="115"/>
                    <a:pt x="133" y="115"/>
                  </a:cubicBezTo>
                  <a:cubicBezTo>
                    <a:pt x="133" y="83"/>
                    <a:pt x="133" y="83"/>
                    <a:pt x="133" y="83"/>
                  </a:cubicBezTo>
                  <a:cubicBezTo>
                    <a:pt x="142" y="83"/>
                    <a:pt x="142" y="83"/>
                    <a:pt x="142" y="83"/>
                  </a:cubicBezTo>
                  <a:cubicBezTo>
                    <a:pt x="142" y="46"/>
                    <a:pt x="142" y="46"/>
                    <a:pt x="142" y="46"/>
                  </a:cubicBezTo>
                  <a:cubicBezTo>
                    <a:pt x="142" y="40"/>
                    <a:pt x="137" y="35"/>
                    <a:pt x="130" y="35"/>
                  </a:cubicBezTo>
                  <a:close/>
                  <a:moveTo>
                    <a:pt x="137" y="78"/>
                  </a:moveTo>
                  <a:cubicBezTo>
                    <a:pt x="128" y="78"/>
                    <a:pt x="128" y="78"/>
                    <a:pt x="128" y="78"/>
                  </a:cubicBezTo>
                  <a:cubicBezTo>
                    <a:pt x="128" y="110"/>
                    <a:pt x="128" y="110"/>
                    <a:pt x="128" y="110"/>
                  </a:cubicBezTo>
                  <a:cubicBezTo>
                    <a:pt x="119" y="110"/>
                    <a:pt x="119" y="110"/>
                    <a:pt x="119" y="110"/>
                  </a:cubicBezTo>
                  <a:cubicBezTo>
                    <a:pt x="119" y="90"/>
                    <a:pt x="119" y="90"/>
                    <a:pt x="119" y="90"/>
                  </a:cubicBezTo>
                  <a:cubicBezTo>
                    <a:pt x="114" y="90"/>
                    <a:pt x="114" y="90"/>
                    <a:pt x="114" y="90"/>
                  </a:cubicBezTo>
                  <a:cubicBezTo>
                    <a:pt x="114" y="110"/>
                    <a:pt x="114" y="110"/>
                    <a:pt x="114" y="110"/>
                  </a:cubicBezTo>
                  <a:cubicBezTo>
                    <a:pt x="105" y="110"/>
                    <a:pt x="105" y="110"/>
                    <a:pt x="105" y="110"/>
                  </a:cubicBezTo>
                  <a:cubicBezTo>
                    <a:pt x="105" y="78"/>
                    <a:pt x="105" y="78"/>
                    <a:pt x="105" y="78"/>
                  </a:cubicBezTo>
                  <a:cubicBezTo>
                    <a:pt x="96" y="78"/>
                    <a:pt x="96" y="78"/>
                    <a:pt x="96" y="78"/>
                  </a:cubicBezTo>
                  <a:cubicBezTo>
                    <a:pt x="96" y="46"/>
                    <a:pt x="96" y="46"/>
                    <a:pt x="96" y="46"/>
                  </a:cubicBezTo>
                  <a:cubicBezTo>
                    <a:pt x="96" y="42"/>
                    <a:pt x="99" y="39"/>
                    <a:pt x="103" y="39"/>
                  </a:cubicBezTo>
                  <a:cubicBezTo>
                    <a:pt x="130" y="39"/>
                    <a:pt x="130" y="39"/>
                    <a:pt x="130" y="39"/>
                  </a:cubicBezTo>
                  <a:cubicBezTo>
                    <a:pt x="134" y="39"/>
                    <a:pt x="137" y="42"/>
                    <a:pt x="137" y="46"/>
                  </a:cubicBezTo>
                  <a:lnTo>
                    <a:pt x="137" y="78"/>
                  </a:lnTo>
                  <a:close/>
                  <a:moveTo>
                    <a:pt x="0" y="115"/>
                  </a:moveTo>
                  <a:cubicBezTo>
                    <a:pt x="18" y="115"/>
                    <a:pt x="18" y="115"/>
                    <a:pt x="18" y="115"/>
                  </a:cubicBezTo>
                  <a:cubicBezTo>
                    <a:pt x="18" y="74"/>
                    <a:pt x="18" y="74"/>
                    <a:pt x="18" y="74"/>
                  </a:cubicBezTo>
                  <a:cubicBezTo>
                    <a:pt x="0" y="74"/>
                    <a:pt x="0" y="74"/>
                    <a:pt x="0" y="74"/>
                  </a:cubicBezTo>
                  <a:lnTo>
                    <a:pt x="0" y="115"/>
                  </a:lnTo>
                  <a:close/>
                  <a:moveTo>
                    <a:pt x="4" y="78"/>
                  </a:moveTo>
                  <a:cubicBezTo>
                    <a:pt x="13" y="78"/>
                    <a:pt x="13" y="78"/>
                    <a:pt x="13" y="78"/>
                  </a:cubicBezTo>
                  <a:cubicBezTo>
                    <a:pt x="13" y="110"/>
                    <a:pt x="13" y="110"/>
                    <a:pt x="13" y="110"/>
                  </a:cubicBezTo>
                  <a:cubicBezTo>
                    <a:pt x="4" y="110"/>
                    <a:pt x="4" y="110"/>
                    <a:pt x="4" y="110"/>
                  </a:cubicBezTo>
                  <a:lnTo>
                    <a:pt x="4" y="78"/>
                  </a:lnTo>
                  <a:close/>
                  <a:moveTo>
                    <a:pt x="22" y="115"/>
                  </a:moveTo>
                  <a:cubicBezTo>
                    <a:pt x="41" y="115"/>
                    <a:pt x="41" y="115"/>
                    <a:pt x="41" y="115"/>
                  </a:cubicBezTo>
                  <a:cubicBezTo>
                    <a:pt x="41" y="64"/>
                    <a:pt x="41" y="64"/>
                    <a:pt x="41" y="64"/>
                  </a:cubicBezTo>
                  <a:cubicBezTo>
                    <a:pt x="22" y="64"/>
                    <a:pt x="22" y="64"/>
                    <a:pt x="22" y="64"/>
                  </a:cubicBezTo>
                  <a:lnTo>
                    <a:pt x="22" y="115"/>
                  </a:lnTo>
                  <a:close/>
                  <a:moveTo>
                    <a:pt x="27" y="69"/>
                  </a:moveTo>
                  <a:cubicBezTo>
                    <a:pt x="36" y="69"/>
                    <a:pt x="36" y="69"/>
                    <a:pt x="36" y="69"/>
                  </a:cubicBezTo>
                  <a:cubicBezTo>
                    <a:pt x="36" y="110"/>
                    <a:pt x="36" y="110"/>
                    <a:pt x="36" y="110"/>
                  </a:cubicBezTo>
                  <a:cubicBezTo>
                    <a:pt x="27" y="110"/>
                    <a:pt x="27" y="110"/>
                    <a:pt x="27" y="110"/>
                  </a:cubicBezTo>
                  <a:lnTo>
                    <a:pt x="27" y="69"/>
                  </a:lnTo>
                  <a:close/>
                  <a:moveTo>
                    <a:pt x="45" y="115"/>
                  </a:moveTo>
                  <a:cubicBezTo>
                    <a:pt x="64" y="115"/>
                    <a:pt x="64" y="115"/>
                    <a:pt x="64" y="115"/>
                  </a:cubicBezTo>
                  <a:cubicBezTo>
                    <a:pt x="64" y="55"/>
                    <a:pt x="64" y="55"/>
                    <a:pt x="64" y="55"/>
                  </a:cubicBezTo>
                  <a:cubicBezTo>
                    <a:pt x="45" y="55"/>
                    <a:pt x="45" y="55"/>
                    <a:pt x="45" y="55"/>
                  </a:cubicBezTo>
                  <a:lnTo>
                    <a:pt x="45" y="115"/>
                  </a:lnTo>
                  <a:close/>
                  <a:moveTo>
                    <a:pt x="50" y="60"/>
                  </a:moveTo>
                  <a:cubicBezTo>
                    <a:pt x="59" y="60"/>
                    <a:pt x="59" y="60"/>
                    <a:pt x="59" y="60"/>
                  </a:cubicBezTo>
                  <a:cubicBezTo>
                    <a:pt x="59" y="110"/>
                    <a:pt x="59" y="110"/>
                    <a:pt x="59" y="110"/>
                  </a:cubicBezTo>
                  <a:cubicBezTo>
                    <a:pt x="50" y="110"/>
                    <a:pt x="50" y="110"/>
                    <a:pt x="50" y="110"/>
                  </a:cubicBezTo>
                  <a:cubicBezTo>
                    <a:pt x="50" y="60"/>
                    <a:pt x="50" y="60"/>
                    <a:pt x="50" y="60"/>
                  </a:cubicBezTo>
                  <a:close/>
                  <a:moveTo>
                    <a:pt x="68" y="115"/>
                  </a:moveTo>
                  <a:cubicBezTo>
                    <a:pt x="87" y="115"/>
                    <a:pt x="87" y="115"/>
                    <a:pt x="87" y="115"/>
                  </a:cubicBezTo>
                  <a:cubicBezTo>
                    <a:pt x="87" y="46"/>
                    <a:pt x="87" y="46"/>
                    <a:pt x="87" y="46"/>
                  </a:cubicBezTo>
                  <a:cubicBezTo>
                    <a:pt x="68" y="46"/>
                    <a:pt x="68" y="46"/>
                    <a:pt x="68" y="46"/>
                  </a:cubicBezTo>
                  <a:cubicBezTo>
                    <a:pt x="68" y="115"/>
                    <a:pt x="68" y="115"/>
                    <a:pt x="68" y="115"/>
                  </a:cubicBezTo>
                  <a:close/>
                  <a:moveTo>
                    <a:pt x="73" y="51"/>
                  </a:moveTo>
                  <a:cubicBezTo>
                    <a:pt x="82" y="51"/>
                    <a:pt x="82" y="51"/>
                    <a:pt x="82" y="51"/>
                  </a:cubicBezTo>
                  <a:cubicBezTo>
                    <a:pt x="82" y="110"/>
                    <a:pt x="82" y="110"/>
                    <a:pt x="82" y="110"/>
                  </a:cubicBezTo>
                  <a:cubicBezTo>
                    <a:pt x="73" y="110"/>
                    <a:pt x="73" y="110"/>
                    <a:pt x="73" y="110"/>
                  </a:cubicBezTo>
                  <a:lnTo>
                    <a:pt x="73" y="51"/>
                  </a:lnTo>
                  <a:close/>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descr="pencil and paper icon">
            <a:extLst>
              <a:ext uri="{FF2B5EF4-FFF2-40B4-BE49-F238E27FC236}">
                <a16:creationId xmlns:a16="http://schemas.microsoft.com/office/drawing/2014/main" xmlns="" id="{76521C09-CA1B-A78A-1A58-EB900183DECB}"/>
              </a:ext>
            </a:extLst>
          </p:cNvPr>
          <p:cNvGrpSpPr/>
          <p:nvPr/>
        </p:nvGrpSpPr>
        <p:grpSpPr>
          <a:xfrm>
            <a:off x="8229601" y="2874577"/>
            <a:ext cx="2291646" cy="2172352"/>
            <a:chOff x="2765425" y="8172450"/>
            <a:chExt cx="628650" cy="631825"/>
          </a:xfrm>
        </p:grpSpPr>
        <p:sp>
          <p:nvSpPr>
            <p:cNvPr id="18" name="Oval 169">
              <a:extLst>
                <a:ext uri="{FF2B5EF4-FFF2-40B4-BE49-F238E27FC236}">
                  <a16:creationId xmlns:a16="http://schemas.microsoft.com/office/drawing/2014/main" xmlns="" id="{D9F13FBB-97C7-4B71-1697-09A13D394703}"/>
                </a:ext>
              </a:extLst>
            </p:cNvPr>
            <p:cNvSpPr>
              <a:spLocks noChangeArrowheads="1"/>
            </p:cNvSpPr>
            <p:nvPr/>
          </p:nvSpPr>
          <p:spPr bwMode="auto">
            <a:xfrm>
              <a:off x="2765425" y="8172450"/>
              <a:ext cx="628650" cy="6318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92">
              <a:extLst>
                <a:ext uri="{FF2B5EF4-FFF2-40B4-BE49-F238E27FC236}">
                  <a16:creationId xmlns:a16="http://schemas.microsoft.com/office/drawing/2014/main" xmlns="" id="{332B173C-8B3B-318E-91C2-F1CBA1E16932}"/>
                </a:ext>
              </a:extLst>
            </p:cNvPr>
            <p:cNvSpPr>
              <a:spLocks noEditPoints="1"/>
            </p:cNvSpPr>
            <p:nvPr/>
          </p:nvSpPr>
          <p:spPr bwMode="auto">
            <a:xfrm>
              <a:off x="2905125" y="8248650"/>
              <a:ext cx="457200" cy="454025"/>
            </a:xfrm>
            <a:custGeom>
              <a:avLst/>
              <a:gdLst>
                <a:gd name="T0" fmla="*/ 115 w 144"/>
                <a:gd name="T1" fmla="*/ 38 h 143"/>
                <a:gd name="T2" fmla="*/ 110 w 144"/>
                <a:gd name="T3" fmla="*/ 0 h 143"/>
                <a:gd name="T4" fmla="*/ 0 w 144"/>
                <a:gd name="T5" fmla="*/ 143 h 143"/>
                <a:gd name="T6" fmla="*/ 110 w 144"/>
                <a:gd name="T7" fmla="*/ 87 h 143"/>
                <a:gd name="T8" fmla="*/ 137 w 144"/>
                <a:gd name="T9" fmla="*/ 38 h 143"/>
                <a:gd name="T10" fmla="*/ 5 w 144"/>
                <a:gd name="T11" fmla="*/ 138 h 143"/>
                <a:gd name="T12" fmla="*/ 106 w 144"/>
                <a:gd name="T13" fmla="*/ 5 h 143"/>
                <a:gd name="T14" fmla="*/ 97 w 144"/>
                <a:gd name="T15" fmla="*/ 55 h 143"/>
                <a:gd name="T16" fmla="*/ 64 w 144"/>
                <a:gd name="T17" fmla="*/ 60 h 143"/>
                <a:gd name="T18" fmla="*/ 74 w 144"/>
                <a:gd name="T19" fmla="*/ 78 h 143"/>
                <a:gd name="T20" fmla="*/ 14 w 144"/>
                <a:gd name="T21" fmla="*/ 83 h 143"/>
                <a:gd name="T22" fmla="*/ 51 w 144"/>
                <a:gd name="T23" fmla="*/ 101 h 143"/>
                <a:gd name="T24" fmla="*/ 14 w 144"/>
                <a:gd name="T25" fmla="*/ 106 h 143"/>
                <a:gd name="T26" fmla="*/ 46 w 144"/>
                <a:gd name="T27" fmla="*/ 129 h 143"/>
                <a:gd name="T28" fmla="*/ 106 w 144"/>
                <a:gd name="T29" fmla="*/ 92 h 143"/>
                <a:gd name="T30" fmla="*/ 52 w 144"/>
                <a:gd name="T31" fmla="*/ 111 h 143"/>
                <a:gd name="T32" fmla="*/ 51 w 144"/>
                <a:gd name="T33" fmla="*/ 124 h 143"/>
                <a:gd name="T34" fmla="*/ 69 w 144"/>
                <a:gd name="T35" fmla="*/ 122 h 143"/>
                <a:gd name="T36" fmla="*/ 116 w 144"/>
                <a:gd name="T37" fmla="*/ 42 h 143"/>
                <a:gd name="T38" fmla="*/ 69 w 144"/>
                <a:gd name="T39" fmla="*/ 122 h 143"/>
                <a:gd name="T40" fmla="*/ 120 w 144"/>
                <a:gd name="T41" fmla="*/ 39 h 143"/>
                <a:gd name="T42" fmla="*/ 136 w 144"/>
                <a:gd name="T43" fmla="*/ 55 h 143"/>
                <a:gd name="T44" fmla="*/ 120 w 144"/>
                <a:gd name="T45" fmla="*/ 52 h 143"/>
                <a:gd name="T46" fmla="*/ 66 w 144"/>
                <a:gd name="T47" fmla="*/ 112 h 143"/>
                <a:gd name="T48" fmla="*/ 55 w 144"/>
                <a:gd name="T49" fmla="*/ 14 h 143"/>
                <a:gd name="T50" fmla="*/ 14 w 144"/>
                <a:gd name="T51" fmla="*/ 60 h 143"/>
                <a:gd name="T52" fmla="*/ 55 w 144"/>
                <a:gd name="T53" fmla="*/ 14 h 143"/>
                <a:gd name="T54" fmla="*/ 18 w 144"/>
                <a:gd name="T55" fmla="*/ 55 h 143"/>
                <a:gd name="T56" fmla="*/ 50 w 144"/>
                <a:gd name="T57" fmla="*/ 19 h 143"/>
                <a:gd name="T58" fmla="*/ 34 w 144"/>
                <a:gd name="T59" fmla="*/ 44 h 143"/>
                <a:gd name="T60" fmla="*/ 48 w 144"/>
                <a:gd name="T61" fmla="*/ 53 h 143"/>
                <a:gd name="T62" fmla="*/ 44 w 144"/>
                <a:gd name="T63" fmla="*/ 33 h 143"/>
                <a:gd name="T64" fmla="*/ 25 w 144"/>
                <a:gd name="T65" fmla="*/ 33 h 143"/>
                <a:gd name="T66" fmla="*/ 21 w 144"/>
                <a:gd name="T67" fmla="*/ 53 h 143"/>
                <a:gd name="T68" fmla="*/ 34 w 144"/>
                <a:gd name="T69" fmla="*/ 44 h 143"/>
                <a:gd name="T70" fmla="*/ 39 w 144"/>
                <a:gd name="T71" fmla="*/ 33 h 143"/>
                <a:gd name="T72" fmla="*/ 30 w 144"/>
                <a:gd name="T73" fmla="*/ 33 h 143"/>
                <a:gd name="T74" fmla="*/ 64 w 144"/>
                <a:gd name="T75" fmla="*/ 14 h 143"/>
                <a:gd name="T76" fmla="*/ 97 w 144"/>
                <a:gd name="T77" fmla="*/ 19 h 143"/>
                <a:gd name="T78" fmla="*/ 64 w 144"/>
                <a:gd name="T79" fmla="*/ 14 h 143"/>
                <a:gd name="T80" fmla="*/ 97 w 144"/>
                <a:gd name="T81" fmla="*/ 35 h 143"/>
                <a:gd name="T82" fmla="*/ 64 w 144"/>
                <a:gd name="T83" fmla="*/ 39 h 143"/>
                <a:gd name="T84" fmla="*/ 14 w 144"/>
                <a:gd name="T85" fmla="*/ 124 h 143"/>
                <a:gd name="T86" fmla="*/ 18 w 144"/>
                <a:gd name="T87" fmla="*/ 129 h 143"/>
                <a:gd name="T88" fmla="*/ 14 w 144"/>
                <a:gd name="T89" fmla="*/ 124 h 143"/>
                <a:gd name="T90" fmla="*/ 28 w 144"/>
                <a:gd name="T91" fmla="*/ 124 h 143"/>
                <a:gd name="T92" fmla="*/ 23 w 144"/>
                <a:gd name="T93" fmla="*/ 129 h 143"/>
                <a:gd name="T94" fmla="*/ 32 w 144"/>
                <a:gd name="T95" fmla="*/ 124 h 143"/>
                <a:gd name="T96" fmla="*/ 37 w 144"/>
                <a:gd name="T97" fmla="*/ 129 h 143"/>
                <a:gd name="T98" fmla="*/ 32 w 144"/>
                <a:gd name="T99" fmla="*/ 1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43">
                  <a:moveTo>
                    <a:pt x="137" y="38"/>
                  </a:moveTo>
                  <a:cubicBezTo>
                    <a:pt x="129" y="29"/>
                    <a:pt x="118" y="35"/>
                    <a:pt x="115" y="38"/>
                  </a:cubicBezTo>
                  <a:cubicBezTo>
                    <a:pt x="110" y="42"/>
                    <a:pt x="110" y="42"/>
                    <a:pt x="110" y="42"/>
                  </a:cubicBezTo>
                  <a:cubicBezTo>
                    <a:pt x="110" y="0"/>
                    <a:pt x="110" y="0"/>
                    <a:pt x="110" y="0"/>
                  </a:cubicBezTo>
                  <a:cubicBezTo>
                    <a:pt x="0" y="0"/>
                    <a:pt x="0" y="0"/>
                    <a:pt x="0" y="0"/>
                  </a:cubicBezTo>
                  <a:cubicBezTo>
                    <a:pt x="0" y="143"/>
                    <a:pt x="0" y="143"/>
                    <a:pt x="0" y="143"/>
                  </a:cubicBezTo>
                  <a:cubicBezTo>
                    <a:pt x="110" y="143"/>
                    <a:pt x="110" y="143"/>
                    <a:pt x="110" y="143"/>
                  </a:cubicBezTo>
                  <a:cubicBezTo>
                    <a:pt x="110" y="87"/>
                    <a:pt x="110" y="87"/>
                    <a:pt x="110" y="87"/>
                  </a:cubicBezTo>
                  <a:cubicBezTo>
                    <a:pt x="137" y="60"/>
                    <a:pt x="137" y="60"/>
                    <a:pt x="137" y="60"/>
                  </a:cubicBezTo>
                  <a:cubicBezTo>
                    <a:pt x="144" y="54"/>
                    <a:pt x="144" y="44"/>
                    <a:pt x="137" y="38"/>
                  </a:cubicBezTo>
                  <a:close/>
                  <a:moveTo>
                    <a:pt x="106" y="138"/>
                  </a:moveTo>
                  <a:cubicBezTo>
                    <a:pt x="5" y="138"/>
                    <a:pt x="5" y="138"/>
                    <a:pt x="5" y="138"/>
                  </a:cubicBezTo>
                  <a:cubicBezTo>
                    <a:pt x="5" y="5"/>
                    <a:pt x="5" y="5"/>
                    <a:pt x="5" y="5"/>
                  </a:cubicBezTo>
                  <a:cubicBezTo>
                    <a:pt x="106" y="5"/>
                    <a:pt x="106" y="5"/>
                    <a:pt x="106" y="5"/>
                  </a:cubicBezTo>
                  <a:cubicBezTo>
                    <a:pt x="106" y="47"/>
                    <a:pt x="106" y="47"/>
                    <a:pt x="106" y="47"/>
                  </a:cubicBezTo>
                  <a:cubicBezTo>
                    <a:pt x="97" y="55"/>
                    <a:pt x="97" y="55"/>
                    <a:pt x="97" y="55"/>
                  </a:cubicBezTo>
                  <a:cubicBezTo>
                    <a:pt x="64" y="55"/>
                    <a:pt x="64" y="55"/>
                    <a:pt x="64" y="55"/>
                  </a:cubicBezTo>
                  <a:cubicBezTo>
                    <a:pt x="64" y="60"/>
                    <a:pt x="64" y="60"/>
                    <a:pt x="64" y="60"/>
                  </a:cubicBezTo>
                  <a:cubicBezTo>
                    <a:pt x="92" y="60"/>
                    <a:pt x="92" y="60"/>
                    <a:pt x="92" y="60"/>
                  </a:cubicBezTo>
                  <a:cubicBezTo>
                    <a:pt x="74" y="78"/>
                    <a:pt x="74" y="78"/>
                    <a:pt x="74" y="78"/>
                  </a:cubicBezTo>
                  <a:cubicBezTo>
                    <a:pt x="14" y="78"/>
                    <a:pt x="14" y="78"/>
                    <a:pt x="14" y="78"/>
                  </a:cubicBezTo>
                  <a:cubicBezTo>
                    <a:pt x="14" y="83"/>
                    <a:pt x="14" y="83"/>
                    <a:pt x="14" y="83"/>
                  </a:cubicBezTo>
                  <a:cubicBezTo>
                    <a:pt x="69" y="83"/>
                    <a:pt x="69" y="83"/>
                    <a:pt x="69" y="83"/>
                  </a:cubicBezTo>
                  <a:cubicBezTo>
                    <a:pt x="51" y="101"/>
                    <a:pt x="51" y="101"/>
                    <a:pt x="51" y="101"/>
                  </a:cubicBezTo>
                  <a:cubicBezTo>
                    <a:pt x="14" y="101"/>
                    <a:pt x="14" y="101"/>
                    <a:pt x="14" y="101"/>
                  </a:cubicBezTo>
                  <a:cubicBezTo>
                    <a:pt x="14" y="106"/>
                    <a:pt x="14" y="106"/>
                    <a:pt x="14" y="106"/>
                  </a:cubicBezTo>
                  <a:cubicBezTo>
                    <a:pt x="47" y="106"/>
                    <a:pt x="47" y="106"/>
                    <a:pt x="47" y="106"/>
                  </a:cubicBezTo>
                  <a:cubicBezTo>
                    <a:pt x="46" y="129"/>
                    <a:pt x="46" y="129"/>
                    <a:pt x="46" y="129"/>
                  </a:cubicBezTo>
                  <a:cubicBezTo>
                    <a:pt x="70" y="127"/>
                    <a:pt x="70" y="127"/>
                    <a:pt x="70" y="127"/>
                  </a:cubicBezTo>
                  <a:cubicBezTo>
                    <a:pt x="106" y="92"/>
                    <a:pt x="106" y="92"/>
                    <a:pt x="106" y="92"/>
                  </a:cubicBezTo>
                  <a:cubicBezTo>
                    <a:pt x="106" y="138"/>
                    <a:pt x="106" y="138"/>
                    <a:pt x="106" y="138"/>
                  </a:cubicBezTo>
                  <a:close/>
                  <a:moveTo>
                    <a:pt x="52" y="111"/>
                  </a:moveTo>
                  <a:cubicBezTo>
                    <a:pt x="64" y="123"/>
                    <a:pt x="64" y="123"/>
                    <a:pt x="64" y="123"/>
                  </a:cubicBezTo>
                  <a:cubicBezTo>
                    <a:pt x="51" y="124"/>
                    <a:pt x="51" y="124"/>
                    <a:pt x="51" y="124"/>
                  </a:cubicBezTo>
                  <a:lnTo>
                    <a:pt x="52" y="111"/>
                  </a:lnTo>
                  <a:close/>
                  <a:moveTo>
                    <a:pt x="69" y="122"/>
                  </a:moveTo>
                  <a:cubicBezTo>
                    <a:pt x="53" y="106"/>
                    <a:pt x="53" y="106"/>
                    <a:pt x="53" y="106"/>
                  </a:cubicBezTo>
                  <a:cubicBezTo>
                    <a:pt x="116" y="42"/>
                    <a:pt x="116" y="42"/>
                    <a:pt x="116" y="42"/>
                  </a:cubicBezTo>
                  <a:cubicBezTo>
                    <a:pt x="133" y="59"/>
                    <a:pt x="133" y="59"/>
                    <a:pt x="133" y="59"/>
                  </a:cubicBezTo>
                  <a:lnTo>
                    <a:pt x="69" y="122"/>
                  </a:lnTo>
                  <a:close/>
                  <a:moveTo>
                    <a:pt x="136" y="55"/>
                  </a:moveTo>
                  <a:cubicBezTo>
                    <a:pt x="120" y="39"/>
                    <a:pt x="120" y="39"/>
                    <a:pt x="120" y="39"/>
                  </a:cubicBezTo>
                  <a:cubicBezTo>
                    <a:pt x="122" y="38"/>
                    <a:pt x="128" y="35"/>
                    <a:pt x="134" y="41"/>
                  </a:cubicBezTo>
                  <a:cubicBezTo>
                    <a:pt x="138" y="45"/>
                    <a:pt x="139" y="51"/>
                    <a:pt x="136" y="55"/>
                  </a:cubicBezTo>
                  <a:close/>
                  <a:moveTo>
                    <a:pt x="63" y="109"/>
                  </a:moveTo>
                  <a:cubicBezTo>
                    <a:pt x="120" y="52"/>
                    <a:pt x="120" y="52"/>
                    <a:pt x="120" y="52"/>
                  </a:cubicBezTo>
                  <a:cubicBezTo>
                    <a:pt x="123" y="55"/>
                    <a:pt x="123" y="55"/>
                    <a:pt x="123" y="55"/>
                  </a:cubicBezTo>
                  <a:cubicBezTo>
                    <a:pt x="66" y="112"/>
                    <a:pt x="66" y="112"/>
                    <a:pt x="66" y="112"/>
                  </a:cubicBezTo>
                  <a:lnTo>
                    <a:pt x="63" y="109"/>
                  </a:lnTo>
                  <a:close/>
                  <a:moveTo>
                    <a:pt x="55" y="14"/>
                  </a:moveTo>
                  <a:cubicBezTo>
                    <a:pt x="14" y="14"/>
                    <a:pt x="14" y="14"/>
                    <a:pt x="14" y="14"/>
                  </a:cubicBezTo>
                  <a:cubicBezTo>
                    <a:pt x="14" y="60"/>
                    <a:pt x="14" y="60"/>
                    <a:pt x="14" y="60"/>
                  </a:cubicBezTo>
                  <a:cubicBezTo>
                    <a:pt x="55" y="60"/>
                    <a:pt x="55" y="60"/>
                    <a:pt x="55" y="60"/>
                  </a:cubicBezTo>
                  <a:cubicBezTo>
                    <a:pt x="55" y="14"/>
                    <a:pt x="55" y="14"/>
                    <a:pt x="55" y="14"/>
                  </a:cubicBezTo>
                  <a:close/>
                  <a:moveTo>
                    <a:pt x="50" y="55"/>
                  </a:moveTo>
                  <a:cubicBezTo>
                    <a:pt x="18" y="55"/>
                    <a:pt x="18" y="55"/>
                    <a:pt x="18" y="55"/>
                  </a:cubicBezTo>
                  <a:cubicBezTo>
                    <a:pt x="18" y="19"/>
                    <a:pt x="18" y="19"/>
                    <a:pt x="18" y="19"/>
                  </a:cubicBezTo>
                  <a:cubicBezTo>
                    <a:pt x="50" y="19"/>
                    <a:pt x="50" y="19"/>
                    <a:pt x="50" y="19"/>
                  </a:cubicBezTo>
                  <a:cubicBezTo>
                    <a:pt x="50" y="55"/>
                    <a:pt x="50" y="55"/>
                    <a:pt x="50" y="55"/>
                  </a:cubicBezTo>
                  <a:close/>
                  <a:moveTo>
                    <a:pt x="34" y="44"/>
                  </a:moveTo>
                  <a:cubicBezTo>
                    <a:pt x="39" y="44"/>
                    <a:pt x="44" y="48"/>
                    <a:pt x="44" y="53"/>
                  </a:cubicBezTo>
                  <a:cubicBezTo>
                    <a:pt x="48" y="53"/>
                    <a:pt x="48" y="53"/>
                    <a:pt x="48" y="53"/>
                  </a:cubicBezTo>
                  <a:cubicBezTo>
                    <a:pt x="48" y="47"/>
                    <a:pt x="44" y="42"/>
                    <a:pt x="39" y="40"/>
                  </a:cubicBezTo>
                  <a:cubicBezTo>
                    <a:pt x="42" y="39"/>
                    <a:pt x="44" y="36"/>
                    <a:pt x="44" y="33"/>
                  </a:cubicBezTo>
                  <a:cubicBezTo>
                    <a:pt x="44" y="27"/>
                    <a:pt x="39" y="23"/>
                    <a:pt x="34" y="23"/>
                  </a:cubicBezTo>
                  <a:cubicBezTo>
                    <a:pt x="29" y="23"/>
                    <a:pt x="25" y="27"/>
                    <a:pt x="25" y="33"/>
                  </a:cubicBezTo>
                  <a:cubicBezTo>
                    <a:pt x="25" y="36"/>
                    <a:pt x="27" y="39"/>
                    <a:pt x="29" y="40"/>
                  </a:cubicBezTo>
                  <a:cubicBezTo>
                    <a:pt x="24" y="42"/>
                    <a:pt x="21" y="47"/>
                    <a:pt x="21" y="53"/>
                  </a:cubicBezTo>
                  <a:cubicBezTo>
                    <a:pt x="25" y="53"/>
                    <a:pt x="25" y="53"/>
                    <a:pt x="25" y="53"/>
                  </a:cubicBezTo>
                  <a:cubicBezTo>
                    <a:pt x="25" y="48"/>
                    <a:pt x="29" y="44"/>
                    <a:pt x="34" y="44"/>
                  </a:cubicBezTo>
                  <a:close/>
                  <a:moveTo>
                    <a:pt x="34" y="28"/>
                  </a:moveTo>
                  <a:cubicBezTo>
                    <a:pt x="37" y="28"/>
                    <a:pt x="39" y="30"/>
                    <a:pt x="39" y="33"/>
                  </a:cubicBezTo>
                  <a:cubicBezTo>
                    <a:pt x="39" y="35"/>
                    <a:pt x="37" y="37"/>
                    <a:pt x="34" y="37"/>
                  </a:cubicBezTo>
                  <a:cubicBezTo>
                    <a:pt x="32" y="37"/>
                    <a:pt x="30" y="35"/>
                    <a:pt x="30" y="33"/>
                  </a:cubicBezTo>
                  <a:cubicBezTo>
                    <a:pt x="30" y="30"/>
                    <a:pt x="32" y="28"/>
                    <a:pt x="34" y="28"/>
                  </a:cubicBezTo>
                  <a:close/>
                  <a:moveTo>
                    <a:pt x="64" y="14"/>
                  </a:moveTo>
                  <a:cubicBezTo>
                    <a:pt x="97" y="14"/>
                    <a:pt x="97" y="14"/>
                    <a:pt x="97" y="14"/>
                  </a:cubicBezTo>
                  <a:cubicBezTo>
                    <a:pt x="97" y="19"/>
                    <a:pt x="97" y="19"/>
                    <a:pt x="97" y="19"/>
                  </a:cubicBezTo>
                  <a:cubicBezTo>
                    <a:pt x="64" y="19"/>
                    <a:pt x="64" y="19"/>
                    <a:pt x="64" y="19"/>
                  </a:cubicBezTo>
                  <a:lnTo>
                    <a:pt x="64" y="14"/>
                  </a:lnTo>
                  <a:close/>
                  <a:moveTo>
                    <a:pt x="64" y="35"/>
                  </a:moveTo>
                  <a:cubicBezTo>
                    <a:pt x="97" y="35"/>
                    <a:pt x="97" y="35"/>
                    <a:pt x="97" y="35"/>
                  </a:cubicBezTo>
                  <a:cubicBezTo>
                    <a:pt x="97" y="39"/>
                    <a:pt x="97" y="39"/>
                    <a:pt x="97" y="39"/>
                  </a:cubicBezTo>
                  <a:cubicBezTo>
                    <a:pt x="64" y="39"/>
                    <a:pt x="64" y="39"/>
                    <a:pt x="64" y="39"/>
                  </a:cubicBezTo>
                  <a:lnTo>
                    <a:pt x="64" y="35"/>
                  </a:lnTo>
                  <a:close/>
                  <a:moveTo>
                    <a:pt x="14" y="124"/>
                  </a:moveTo>
                  <a:cubicBezTo>
                    <a:pt x="18" y="124"/>
                    <a:pt x="18" y="124"/>
                    <a:pt x="18" y="124"/>
                  </a:cubicBezTo>
                  <a:cubicBezTo>
                    <a:pt x="18" y="129"/>
                    <a:pt x="18" y="129"/>
                    <a:pt x="18" y="129"/>
                  </a:cubicBezTo>
                  <a:cubicBezTo>
                    <a:pt x="14" y="129"/>
                    <a:pt x="14" y="129"/>
                    <a:pt x="14" y="129"/>
                  </a:cubicBezTo>
                  <a:lnTo>
                    <a:pt x="14" y="124"/>
                  </a:lnTo>
                  <a:close/>
                  <a:moveTo>
                    <a:pt x="23" y="124"/>
                  </a:moveTo>
                  <a:cubicBezTo>
                    <a:pt x="28" y="124"/>
                    <a:pt x="28" y="124"/>
                    <a:pt x="28" y="124"/>
                  </a:cubicBezTo>
                  <a:cubicBezTo>
                    <a:pt x="28" y="129"/>
                    <a:pt x="28" y="129"/>
                    <a:pt x="28" y="129"/>
                  </a:cubicBezTo>
                  <a:cubicBezTo>
                    <a:pt x="23" y="129"/>
                    <a:pt x="23" y="129"/>
                    <a:pt x="23" y="129"/>
                  </a:cubicBezTo>
                  <a:lnTo>
                    <a:pt x="23" y="124"/>
                  </a:lnTo>
                  <a:close/>
                  <a:moveTo>
                    <a:pt x="32" y="124"/>
                  </a:moveTo>
                  <a:cubicBezTo>
                    <a:pt x="37" y="124"/>
                    <a:pt x="37" y="124"/>
                    <a:pt x="37" y="124"/>
                  </a:cubicBezTo>
                  <a:cubicBezTo>
                    <a:pt x="37" y="129"/>
                    <a:pt x="37" y="129"/>
                    <a:pt x="37" y="129"/>
                  </a:cubicBezTo>
                  <a:cubicBezTo>
                    <a:pt x="32" y="129"/>
                    <a:pt x="32" y="129"/>
                    <a:pt x="32" y="129"/>
                  </a:cubicBezTo>
                  <a:lnTo>
                    <a:pt x="32" y="124"/>
                  </a:lnTo>
                  <a:close/>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xmlns=""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xmlns="" id="{383D8AAF-292B-D29A-5B71-9CF801B292B6}"/>
              </a:ext>
            </a:extLst>
          </p:cNvPr>
          <p:cNvSpPr>
            <a:spLocks noGrp="1"/>
          </p:cNvSpPr>
          <p:nvPr>
            <p:ph type="title"/>
          </p:nvPr>
        </p:nvSpPr>
        <p:spPr>
          <a:xfrm>
            <a:off x="1257300" y="835782"/>
            <a:ext cx="15773400" cy="1700248"/>
          </a:xfrm>
        </p:spPr>
        <p:txBody>
          <a:bodyPr>
            <a:normAutofit/>
          </a:bodyPr>
          <a:lstStyle/>
          <a:p>
            <a:pPr>
              <a:lnSpc>
                <a:spcPct val="90000"/>
              </a:lnSpc>
            </a:pPr>
            <a:r>
              <a:rPr lang="en-US" sz="6600">
                <a:latin typeface="Times New Roman" panose="02020603050405020304" pitchFamily="18" charset="0"/>
                <a:cs typeface="Times New Roman" panose="02020603050405020304" pitchFamily="18" charset="0"/>
              </a:rPr>
              <a:t>HỆ THỐNG BHXH ĐA TẦNG (NQ-28/TW)</a:t>
            </a:r>
          </a:p>
        </p:txBody>
      </p:sp>
      <p:grpSp>
        <p:nvGrpSpPr>
          <p:cNvPr id="39" name="Nhóm 38">
            <a:extLst>
              <a:ext uri="{FF2B5EF4-FFF2-40B4-BE49-F238E27FC236}">
                <a16:creationId xmlns:a16="http://schemas.microsoft.com/office/drawing/2014/main" xmlns="" id="{98C11890-CBA6-D5D5-FDD6-D48CF9A4AB62}"/>
              </a:ext>
            </a:extLst>
          </p:cNvPr>
          <p:cNvGrpSpPr/>
          <p:nvPr/>
        </p:nvGrpSpPr>
        <p:grpSpPr>
          <a:xfrm>
            <a:off x="2490110" y="2743204"/>
            <a:ext cx="13307781" cy="6528819"/>
            <a:chOff x="1839060" y="2230633"/>
            <a:chExt cx="8529095" cy="4061304"/>
          </a:xfrm>
        </p:grpSpPr>
        <p:sp>
          <p:nvSpPr>
            <p:cNvPr id="30" name="Hộp Văn bản 29">
              <a:extLst>
                <a:ext uri="{FF2B5EF4-FFF2-40B4-BE49-F238E27FC236}">
                  <a16:creationId xmlns:a16="http://schemas.microsoft.com/office/drawing/2014/main" xmlns="" id="{42F5D6EA-6378-1300-4617-514CD86D7DE8}"/>
                </a:ext>
              </a:extLst>
            </p:cNvPr>
            <p:cNvSpPr txBox="1"/>
            <p:nvPr/>
          </p:nvSpPr>
          <p:spPr>
            <a:xfrm>
              <a:off x="9043276" y="3011747"/>
              <a:ext cx="1324879" cy="256895"/>
            </a:xfrm>
            <a:prstGeom prst="rect">
              <a:avLst/>
            </a:prstGeom>
            <a:noFill/>
          </p:spPr>
          <p:txBody>
            <a:bodyPr wrap="square" rtlCol="0">
              <a:spAutoFit/>
            </a:bodyPr>
            <a:lstStyle/>
            <a:p>
              <a:pPr algn="ctr" defTabSz="869713">
                <a:spcAft>
                  <a:spcPts val="732"/>
                </a:spcAft>
              </a:pPr>
              <a:r>
                <a:rPr lang="en-US" sz="1712" kern="1200">
                  <a:solidFill>
                    <a:schemeClr val="tx1"/>
                  </a:solidFill>
                  <a:latin typeface="Times New Roman" panose="02020603050405020304" pitchFamily="18" charset="0"/>
                  <a:ea typeface="+mn-ea"/>
                  <a:cs typeface="Times New Roman" panose="02020603050405020304" pitchFamily="18" charset="0"/>
                </a:rPr>
                <a:t>LH bổ sung</a:t>
              </a:r>
              <a:endParaRPr lang="en-US" sz="2700">
                <a:latin typeface="Times New Roman" panose="02020603050405020304" pitchFamily="18" charset="0"/>
                <a:cs typeface="Times New Roman" panose="02020603050405020304" pitchFamily="18" charset="0"/>
              </a:endParaRPr>
            </a:p>
          </p:txBody>
        </p:sp>
        <p:grpSp>
          <p:nvGrpSpPr>
            <p:cNvPr id="37" name="Nhóm 36">
              <a:extLst>
                <a:ext uri="{FF2B5EF4-FFF2-40B4-BE49-F238E27FC236}">
                  <a16:creationId xmlns:a16="http://schemas.microsoft.com/office/drawing/2014/main" xmlns="" id="{77D37D33-203B-15E9-81E6-47E63EA187DB}"/>
                </a:ext>
              </a:extLst>
            </p:cNvPr>
            <p:cNvGrpSpPr/>
            <p:nvPr/>
          </p:nvGrpSpPr>
          <p:grpSpPr>
            <a:xfrm>
              <a:off x="1839060" y="2230633"/>
              <a:ext cx="8457086" cy="4061304"/>
              <a:chOff x="1324029" y="1554282"/>
              <a:chExt cx="10831426" cy="4970675"/>
            </a:xfrm>
          </p:grpSpPr>
          <p:sp>
            <p:nvSpPr>
              <p:cNvPr id="28" name="Hộp Văn bản 27">
                <a:extLst>
                  <a:ext uri="{FF2B5EF4-FFF2-40B4-BE49-F238E27FC236}">
                    <a16:creationId xmlns:a16="http://schemas.microsoft.com/office/drawing/2014/main" xmlns="" id="{B9B08270-2906-C1D4-D596-D308899648FF}"/>
                  </a:ext>
                </a:extLst>
              </p:cNvPr>
              <p:cNvSpPr txBox="1"/>
              <p:nvPr/>
            </p:nvSpPr>
            <p:spPr>
              <a:xfrm>
                <a:off x="1566929" y="6189855"/>
                <a:ext cx="2052536" cy="314418"/>
              </a:xfrm>
              <a:prstGeom prst="rect">
                <a:avLst/>
              </a:prstGeom>
              <a:noFill/>
            </p:spPr>
            <p:txBody>
              <a:bodyPr wrap="square" rtlCol="0">
                <a:spAutoFit/>
              </a:bodyPr>
              <a:lstStyle/>
              <a:p>
                <a:pPr algn="ctr" defTabSz="869713">
                  <a:spcAft>
                    <a:spcPts val="732"/>
                  </a:spcAft>
                </a:pPr>
                <a:r>
                  <a:rPr lang="en-US" sz="1712" kern="1200">
                    <a:solidFill>
                      <a:schemeClr val="tx1"/>
                    </a:solidFill>
                    <a:latin typeface="Times New Roman" panose="02020603050405020304" pitchFamily="18" charset="0"/>
                    <a:ea typeface="+mn-ea"/>
                    <a:cs typeface="Times New Roman" panose="02020603050405020304" pitchFamily="18" charset="0"/>
                  </a:rPr>
                  <a:t>Không đóng góp</a:t>
                </a:r>
                <a:endParaRPr lang="en-US" sz="2700">
                  <a:latin typeface="Times New Roman" panose="02020603050405020304" pitchFamily="18" charset="0"/>
                  <a:cs typeface="Times New Roman" panose="02020603050405020304" pitchFamily="18" charset="0"/>
                </a:endParaRPr>
              </a:p>
            </p:txBody>
          </p:sp>
          <p:sp>
            <p:nvSpPr>
              <p:cNvPr id="29" name="Hộp Văn bản 28">
                <a:extLst>
                  <a:ext uri="{FF2B5EF4-FFF2-40B4-BE49-F238E27FC236}">
                    <a16:creationId xmlns:a16="http://schemas.microsoft.com/office/drawing/2014/main" xmlns="" id="{8B597765-4C54-B205-C7A8-0CD0EF9137E5}"/>
                  </a:ext>
                </a:extLst>
              </p:cNvPr>
              <p:cNvSpPr txBox="1"/>
              <p:nvPr/>
            </p:nvSpPr>
            <p:spPr>
              <a:xfrm>
                <a:off x="5976185" y="6210539"/>
                <a:ext cx="2052536" cy="314418"/>
              </a:xfrm>
              <a:prstGeom prst="rect">
                <a:avLst/>
              </a:prstGeom>
              <a:noFill/>
            </p:spPr>
            <p:txBody>
              <a:bodyPr wrap="square" rtlCol="0">
                <a:spAutoFit/>
              </a:bodyPr>
              <a:lstStyle/>
              <a:p>
                <a:pPr algn="ctr" defTabSz="869713">
                  <a:spcAft>
                    <a:spcPts val="732"/>
                  </a:spcAft>
                </a:pPr>
                <a:r>
                  <a:rPr lang="en-US" sz="1712" kern="1200">
                    <a:solidFill>
                      <a:schemeClr val="tx1"/>
                    </a:solidFill>
                    <a:latin typeface="Times New Roman" panose="02020603050405020304" pitchFamily="18" charset="0"/>
                    <a:ea typeface="+mn-ea"/>
                    <a:cs typeface="Times New Roman" panose="02020603050405020304" pitchFamily="18" charset="0"/>
                  </a:rPr>
                  <a:t>Có đóng góp</a:t>
                </a:r>
                <a:endParaRPr lang="en-US" sz="2700">
                  <a:latin typeface="Times New Roman" panose="02020603050405020304" pitchFamily="18" charset="0"/>
                  <a:cs typeface="Times New Roman" panose="02020603050405020304" pitchFamily="18" charset="0"/>
                </a:endParaRPr>
              </a:p>
            </p:txBody>
          </p:sp>
          <p:sp>
            <p:nvSpPr>
              <p:cNvPr id="31" name="Hộp Văn bản 30">
                <a:extLst>
                  <a:ext uri="{FF2B5EF4-FFF2-40B4-BE49-F238E27FC236}">
                    <a16:creationId xmlns:a16="http://schemas.microsoft.com/office/drawing/2014/main" xmlns="" id="{223F1218-3F51-439B-23C0-53014229B8A4}"/>
                  </a:ext>
                </a:extLst>
              </p:cNvPr>
              <p:cNvSpPr txBox="1"/>
              <p:nvPr/>
            </p:nvSpPr>
            <p:spPr>
              <a:xfrm>
                <a:off x="10469330" y="4066143"/>
                <a:ext cx="1686125" cy="314418"/>
              </a:xfrm>
              <a:prstGeom prst="rect">
                <a:avLst/>
              </a:prstGeom>
              <a:noFill/>
            </p:spPr>
            <p:txBody>
              <a:bodyPr wrap="square" rtlCol="0">
                <a:spAutoFit/>
              </a:bodyPr>
              <a:lstStyle/>
              <a:p>
                <a:pPr algn="ctr" defTabSz="869713">
                  <a:spcAft>
                    <a:spcPts val="732"/>
                  </a:spcAft>
                </a:pPr>
                <a:r>
                  <a:rPr lang="en-US" sz="1712" kern="1200">
                    <a:solidFill>
                      <a:schemeClr val="tx1"/>
                    </a:solidFill>
                    <a:latin typeface="Times New Roman" panose="02020603050405020304" pitchFamily="18" charset="0"/>
                    <a:ea typeface="+mn-ea"/>
                    <a:cs typeface="Times New Roman" panose="02020603050405020304" pitchFamily="18" charset="0"/>
                  </a:rPr>
                  <a:t>LH cơ bản</a:t>
                </a:r>
                <a:endParaRPr lang="en-US" sz="2700">
                  <a:latin typeface="Times New Roman" panose="02020603050405020304" pitchFamily="18" charset="0"/>
                  <a:cs typeface="Times New Roman" panose="02020603050405020304" pitchFamily="18" charset="0"/>
                </a:endParaRPr>
              </a:p>
            </p:txBody>
          </p:sp>
          <p:sp>
            <p:nvSpPr>
              <p:cNvPr id="32" name="Hộp Văn bản 31">
                <a:extLst>
                  <a:ext uri="{FF2B5EF4-FFF2-40B4-BE49-F238E27FC236}">
                    <a16:creationId xmlns:a16="http://schemas.microsoft.com/office/drawing/2014/main" xmlns="" id="{88426E07-C618-7DC1-1030-12E3B3D0120B}"/>
                  </a:ext>
                </a:extLst>
              </p:cNvPr>
              <p:cNvSpPr txBox="1"/>
              <p:nvPr/>
            </p:nvSpPr>
            <p:spPr>
              <a:xfrm>
                <a:off x="10469330" y="4949561"/>
                <a:ext cx="1686124" cy="715308"/>
              </a:xfrm>
              <a:prstGeom prst="rect">
                <a:avLst/>
              </a:prstGeom>
              <a:noFill/>
            </p:spPr>
            <p:txBody>
              <a:bodyPr wrap="square" rtlCol="0">
                <a:spAutoFit/>
              </a:bodyPr>
              <a:lstStyle/>
              <a:p>
                <a:pPr algn="ctr" defTabSz="869713">
                  <a:spcAft>
                    <a:spcPts val="732"/>
                  </a:spcAft>
                </a:pPr>
                <a:r>
                  <a:rPr lang="en-US" sz="1712" kern="1200">
                    <a:solidFill>
                      <a:schemeClr val="tx1"/>
                    </a:solidFill>
                    <a:latin typeface="Times New Roman" panose="02020603050405020304" pitchFamily="18" charset="0"/>
                    <a:ea typeface="+mn-ea"/>
                    <a:cs typeface="Times New Roman" panose="02020603050405020304" pitchFamily="18" charset="0"/>
                  </a:rPr>
                  <a:t>LH xã hội</a:t>
                </a:r>
              </a:p>
              <a:p>
                <a:pPr algn="ctr">
                  <a:spcAft>
                    <a:spcPts val="900"/>
                  </a:spcAft>
                </a:pPr>
                <a:endParaRPr lang="en-US" sz="2700">
                  <a:latin typeface="Times New Roman" panose="02020603050405020304" pitchFamily="18" charset="0"/>
                  <a:cs typeface="Times New Roman" panose="02020603050405020304" pitchFamily="18" charset="0"/>
                </a:endParaRPr>
              </a:p>
            </p:txBody>
          </p:sp>
          <p:grpSp>
            <p:nvGrpSpPr>
              <p:cNvPr id="36" name="Nhóm 35">
                <a:extLst>
                  <a:ext uri="{FF2B5EF4-FFF2-40B4-BE49-F238E27FC236}">
                    <a16:creationId xmlns:a16="http://schemas.microsoft.com/office/drawing/2014/main" xmlns="" id="{663FDCBF-72D4-EEA1-22A6-6CAB76AD88EE}"/>
                  </a:ext>
                </a:extLst>
              </p:cNvPr>
              <p:cNvGrpSpPr/>
              <p:nvPr/>
            </p:nvGrpSpPr>
            <p:grpSpPr>
              <a:xfrm>
                <a:off x="1324029" y="1554282"/>
                <a:ext cx="10030969" cy="4635572"/>
                <a:chOff x="1437747" y="1826656"/>
                <a:chExt cx="10030969" cy="4635572"/>
              </a:xfrm>
            </p:grpSpPr>
            <p:sp>
              <p:nvSpPr>
                <p:cNvPr id="4" name="Hình chữ nhật 3">
                  <a:extLst>
                    <a:ext uri="{FF2B5EF4-FFF2-40B4-BE49-F238E27FC236}">
                      <a16:creationId xmlns:a16="http://schemas.microsoft.com/office/drawing/2014/main" xmlns="" id="{A9027B95-BA7F-2D37-512D-C582C7E0229F}"/>
                    </a:ext>
                  </a:extLst>
                </p:cNvPr>
                <p:cNvSpPr/>
                <p:nvPr/>
              </p:nvSpPr>
              <p:spPr>
                <a:xfrm>
                  <a:off x="1437748" y="4959597"/>
                  <a:ext cx="2752343" cy="932729"/>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10" name="Đường kết nối Mũi tên Thẳng 9">
                  <a:extLst>
                    <a:ext uri="{FF2B5EF4-FFF2-40B4-BE49-F238E27FC236}">
                      <a16:creationId xmlns:a16="http://schemas.microsoft.com/office/drawing/2014/main" xmlns="" id="{98977F3E-B3E6-B6C8-860F-A601858A1D8B}"/>
                    </a:ext>
                  </a:extLst>
                </p:cNvPr>
                <p:cNvCxnSpPr/>
                <p:nvPr/>
              </p:nvCxnSpPr>
              <p:spPr>
                <a:xfrm>
                  <a:off x="1437748" y="5917830"/>
                  <a:ext cx="10030968" cy="0"/>
                </a:xfrm>
                <a:prstGeom prst="straightConnector1">
                  <a:avLst/>
                </a:prstGeom>
                <a:ln w="444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Đường kết nối Mũi tên Thẳng 11">
                  <a:extLst>
                    <a:ext uri="{FF2B5EF4-FFF2-40B4-BE49-F238E27FC236}">
                      <a16:creationId xmlns:a16="http://schemas.microsoft.com/office/drawing/2014/main" xmlns="" id="{E0AC91A1-9115-6A9D-E11B-1F181333A8FD}"/>
                    </a:ext>
                  </a:extLst>
                </p:cNvPr>
                <p:cNvCxnSpPr/>
                <p:nvPr/>
              </p:nvCxnSpPr>
              <p:spPr>
                <a:xfrm flipV="1">
                  <a:off x="1437748" y="1826656"/>
                  <a:ext cx="0" cy="4041652"/>
                </a:xfrm>
                <a:prstGeom prst="straightConnector1">
                  <a:avLst/>
                </a:prstGeom>
                <a:ln w="444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Đường nối Thẳng 15">
                  <a:extLst>
                    <a:ext uri="{FF2B5EF4-FFF2-40B4-BE49-F238E27FC236}">
                      <a16:creationId xmlns:a16="http://schemas.microsoft.com/office/drawing/2014/main" xmlns="" id="{7086F7A8-BA11-A5F7-CC70-F7DC816FB0CC}"/>
                    </a:ext>
                  </a:extLst>
                </p:cNvPr>
                <p:cNvCxnSpPr>
                  <a:cxnSpLocks/>
                </p:cNvCxnSpPr>
                <p:nvPr/>
              </p:nvCxnSpPr>
              <p:spPr>
                <a:xfrm>
                  <a:off x="1437748" y="4002930"/>
                  <a:ext cx="9727076" cy="0"/>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cxnSp>
              <p:nvCxnSpPr>
                <p:cNvPr id="17" name="Đường nối Thẳng 16">
                  <a:extLst>
                    <a:ext uri="{FF2B5EF4-FFF2-40B4-BE49-F238E27FC236}">
                      <a16:creationId xmlns:a16="http://schemas.microsoft.com/office/drawing/2014/main" xmlns="" id="{B0AE311C-8AB1-4C2E-D490-5C3318482373}"/>
                    </a:ext>
                  </a:extLst>
                </p:cNvPr>
                <p:cNvCxnSpPr>
                  <a:cxnSpLocks/>
                </p:cNvCxnSpPr>
                <p:nvPr/>
              </p:nvCxnSpPr>
              <p:spPr>
                <a:xfrm>
                  <a:off x="1437748" y="2293583"/>
                  <a:ext cx="9727076" cy="0"/>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cxnSp>
              <p:nvCxnSpPr>
                <p:cNvPr id="19" name="Đường kết nối Mũi tên Thẳng 18">
                  <a:extLst>
                    <a:ext uri="{FF2B5EF4-FFF2-40B4-BE49-F238E27FC236}">
                      <a16:creationId xmlns:a16="http://schemas.microsoft.com/office/drawing/2014/main" xmlns="" id="{30C36B3F-3F29-0FDC-6CD0-5DE3C7CCA81B}"/>
                    </a:ext>
                  </a:extLst>
                </p:cNvPr>
                <p:cNvCxnSpPr/>
                <p:nvPr/>
              </p:nvCxnSpPr>
              <p:spPr>
                <a:xfrm>
                  <a:off x="10754252" y="5045347"/>
                  <a:ext cx="0" cy="713232"/>
                </a:xfrm>
                <a:prstGeom prst="straightConnector1">
                  <a:avLst/>
                </a:prstGeom>
                <a:ln w="25400" cmpd="sng">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Đường kết nối Mũi tên Thẳng 21">
                  <a:extLst>
                    <a:ext uri="{FF2B5EF4-FFF2-40B4-BE49-F238E27FC236}">
                      <a16:creationId xmlns:a16="http://schemas.microsoft.com/office/drawing/2014/main" xmlns="" id="{F5DBF62B-12DF-6870-C557-5AE9655BE63F}"/>
                    </a:ext>
                  </a:extLst>
                </p:cNvPr>
                <p:cNvCxnSpPr>
                  <a:cxnSpLocks/>
                </p:cNvCxnSpPr>
                <p:nvPr/>
              </p:nvCxnSpPr>
              <p:spPr>
                <a:xfrm>
                  <a:off x="10399387" y="2293583"/>
                  <a:ext cx="0" cy="1585410"/>
                </a:xfrm>
                <a:prstGeom prst="straightConnector1">
                  <a:avLst/>
                </a:prstGeom>
                <a:ln w="25400" cmpd="sng">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Ngoặc móc Trái 25">
                  <a:extLst>
                    <a:ext uri="{FF2B5EF4-FFF2-40B4-BE49-F238E27FC236}">
                      <a16:creationId xmlns:a16="http://schemas.microsoft.com/office/drawing/2014/main" xmlns="" id="{5706A8BA-FCEE-3A42-C58E-C045013946A8}"/>
                    </a:ext>
                  </a:extLst>
                </p:cNvPr>
                <p:cNvSpPr/>
                <p:nvPr/>
              </p:nvSpPr>
              <p:spPr>
                <a:xfrm rot="16200000">
                  <a:off x="2593199" y="4940627"/>
                  <a:ext cx="366149" cy="2677053"/>
                </a:xfrm>
                <a:prstGeom prst="leftBrace">
                  <a:avLst>
                    <a:gd name="adj1" fmla="val 10628"/>
                    <a:gd name="adj2" fmla="val 5045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700"/>
                </a:p>
              </p:txBody>
            </p:sp>
            <p:sp>
              <p:nvSpPr>
                <p:cNvPr id="27" name="Ngoặc móc Trái 26">
                  <a:extLst>
                    <a:ext uri="{FF2B5EF4-FFF2-40B4-BE49-F238E27FC236}">
                      <a16:creationId xmlns:a16="http://schemas.microsoft.com/office/drawing/2014/main" xmlns="" id="{64963D2E-023D-7270-0FE3-9DBFB0135F57}"/>
                    </a:ext>
                  </a:extLst>
                </p:cNvPr>
                <p:cNvSpPr/>
                <p:nvPr/>
              </p:nvSpPr>
              <p:spPr>
                <a:xfrm rot="16200000">
                  <a:off x="6933097" y="3341885"/>
                  <a:ext cx="366149" cy="5852161"/>
                </a:xfrm>
                <a:prstGeom prst="leftBrace">
                  <a:avLst>
                    <a:gd name="adj1" fmla="val 8333"/>
                    <a:gd name="adj2" fmla="val 5045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700"/>
                </a:p>
              </p:txBody>
            </p:sp>
            <p:grpSp>
              <p:nvGrpSpPr>
                <p:cNvPr id="34" name="Nhóm 33">
                  <a:extLst>
                    <a:ext uri="{FF2B5EF4-FFF2-40B4-BE49-F238E27FC236}">
                      <a16:creationId xmlns:a16="http://schemas.microsoft.com/office/drawing/2014/main" xmlns="" id="{0D21403E-ED84-7DBD-283C-FCAFD98396EB}"/>
                    </a:ext>
                  </a:extLst>
                </p:cNvPr>
                <p:cNvGrpSpPr/>
                <p:nvPr/>
              </p:nvGrpSpPr>
              <p:grpSpPr>
                <a:xfrm>
                  <a:off x="4190093" y="4015313"/>
                  <a:ext cx="5852159" cy="1889394"/>
                  <a:chOff x="4190093" y="3995857"/>
                  <a:chExt cx="5852159" cy="1889394"/>
                </a:xfrm>
              </p:grpSpPr>
              <p:sp>
                <p:nvSpPr>
                  <p:cNvPr id="33" name="Hình chữ nhật 32">
                    <a:extLst>
                      <a:ext uri="{FF2B5EF4-FFF2-40B4-BE49-F238E27FC236}">
                        <a16:creationId xmlns:a16="http://schemas.microsoft.com/office/drawing/2014/main" xmlns="" id="{EB681C63-8CF4-F7E1-ED13-42C0BB3BBA5C}"/>
                      </a:ext>
                    </a:extLst>
                  </p:cNvPr>
                  <p:cNvSpPr/>
                  <p:nvPr/>
                </p:nvSpPr>
                <p:spPr>
                  <a:xfrm>
                    <a:off x="8268316" y="3995857"/>
                    <a:ext cx="1773936" cy="1886738"/>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Hình chữ nhật: Cắt Một Góc 7">
                    <a:extLst>
                      <a:ext uri="{FF2B5EF4-FFF2-40B4-BE49-F238E27FC236}">
                        <a16:creationId xmlns:a16="http://schemas.microsoft.com/office/drawing/2014/main" xmlns="" id="{0B0B63EA-9374-020F-84D0-F1EA3F3265CD}"/>
                      </a:ext>
                    </a:extLst>
                  </p:cNvPr>
                  <p:cNvSpPr/>
                  <p:nvPr/>
                </p:nvSpPr>
                <p:spPr>
                  <a:xfrm rot="16200000">
                    <a:off x="5291068" y="2908004"/>
                    <a:ext cx="1876272" cy="4078222"/>
                  </a:xfrm>
                  <a:custGeom>
                    <a:avLst/>
                    <a:gdLst>
                      <a:gd name="connsiteX0" fmla="*/ 0 w 1865376"/>
                      <a:gd name="connsiteY0" fmla="*/ 0 h 2883408"/>
                      <a:gd name="connsiteX1" fmla="*/ 932688 w 1865376"/>
                      <a:gd name="connsiteY1" fmla="*/ 0 h 2883408"/>
                      <a:gd name="connsiteX2" fmla="*/ 1865376 w 1865376"/>
                      <a:gd name="connsiteY2" fmla="*/ 932688 h 2883408"/>
                      <a:gd name="connsiteX3" fmla="*/ 1865376 w 1865376"/>
                      <a:gd name="connsiteY3" fmla="*/ 2883408 h 2883408"/>
                      <a:gd name="connsiteX4" fmla="*/ 0 w 1865376"/>
                      <a:gd name="connsiteY4" fmla="*/ 2883408 h 2883408"/>
                      <a:gd name="connsiteX5" fmla="*/ 0 w 1865376"/>
                      <a:gd name="connsiteY5" fmla="*/ 0 h 2883408"/>
                      <a:gd name="connsiteX0" fmla="*/ 0 w 1865376"/>
                      <a:gd name="connsiteY0" fmla="*/ 0 h 2883408"/>
                      <a:gd name="connsiteX1" fmla="*/ 932688 w 1865376"/>
                      <a:gd name="connsiteY1" fmla="*/ 0 h 2883408"/>
                      <a:gd name="connsiteX2" fmla="*/ 1682496 w 1865376"/>
                      <a:gd name="connsiteY2" fmla="*/ 1527048 h 2883408"/>
                      <a:gd name="connsiteX3" fmla="*/ 1865376 w 1865376"/>
                      <a:gd name="connsiteY3" fmla="*/ 2883408 h 2883408"/>
                      <a:gd name="connsiteX4" fmla="*/ 0 w 1865376"/>
                      <a:gd name="connsiteY4" fmla="*/ 2883408 h 2883408"/>
                      <a:gd name="connsiteX5" fmla="*/ 0 w 1865376"/>
                      <a:gd name="connsiteY5" fmla="*/ 0 h 2883408"/>
                      <a:gd name="connsiteX0" fmla="*/ 0 w 1865376"/>
                      <a:gd name="connsiteY0" fmla="*/ 0 h 2883408"/>
                      <a:gd name="connsiteX1" fmla="*/ 932688 w 1865376"/>
                      <a:gd name="connsiteY1" fmla="*/ 0 h 2883408"/>
                      <a:gd name="connsiteX2" fmla="*/ 1490472 w 1865376"/>
                      <a:gd name="connsiteY2" fmla="*/ 1539978 h 2883408"/>
                      <a:gd name="connsiteX3" fmla="*/ 1865376 w 1865376"/>
                      <a:gd name="connsiteY3" fmla="*/ 2883408 h 2883408"/>
                      <a:gd name="connsiteX4" fmla="*/ 0 w 1865376"/>
                      <a:gd name="connsiteY4" fmla="*/ 2883408 h 2883408"/>
                      <a:gd name="connsiteX5" fmla="*/ 0 w 1865376"/>
                      <a:gd name="connsiteY5" fmla="*/ 0 h 2883408"/>
                      <a:gd name="connsiteX0" fmla="*/ 0 w 1865376"/>
                      <a:gd name="connsiteY0" fmla="*/ 0 h 2883408"/>
                      <a:gd name="connsiteX1" fmla="*/ 932688 w 1865376"/>
                      <a:gd name="connsiteY1" fmla="*/ 0 h 2883408"/>
                      <a:gd name="connsiteX2" fmla="*/ 1435608 w 1865376"/>
                      <a:gd name="connsiteY2" fmla="*/ 1539978 h 2883408"/>
                      <a:gd name="connsiteX3" fmla="*/ 1865376 w 1865376"/>
                      <a:gd name="connsiteY3" fmla="*/ 2883408 h 2883408"/>
                      <a:gd name="connsiteX4" fmla="*/ 0 w 1865376"/>
                      <a:gd name="connsiteY4" fmla="*/ 2883408 h 2883408"/>
                      <a:gd name="connsiteX5" fmla="*/ 0 w 1865376"/>
                      <a:gd name="connsiteY5" fmla="*/ 0 h 288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5376" h="2883408">
                        <a:moveTo>
                          <a:pt x="0" y="0"/>
                        </a:moveTo>
                        <a:lnTo>
                          <a:pt x="932688" y="0"/>
                        </a:lnTo>
                        <a:lnTo>
                          <a:pt x="1435608" y="1539978"/>
                        </a:lnTo>
                        <a:lnTo>
                          <a:pt x="1865376" y="2883408"/>
                        </a:lnTo>
                        <a:lnTo>
                          <a:pt x="0" y="2883408"/>
                        </a:lnTo>
                        <a:lnTo>
                          <a:pt x="0" y="0"/>
                        </a:lnTo>
                        <a:close/>
                      </a:path>
                    </a:pathLst>
                  </a:cu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35" name="Tam giác Cân 34">
                  <a:extLst>
                    <a:ext uri="{FF2B5EF4-FFF2-40B4-BE49-F238E27FC236}">
                      <a16:creationId xmlns:a16="http://schemas.microsoft.com/office/drawing/2014/main" xmlns="" id="{ACAFB835-FE9D-0C75-4720-2E45A77E5CD3}"/>
                    </a:ext>
                  </a:extLst>
                </p:cNvPr>
                <p:cNvSpPr/>
                <p:nvPr/>
              </p:nvSpPr>
              <p:spPr>
                <a:xfrm>
                  <a:off x="8318864" y="2305610"/>
                  <a:ext cx="1743028" cy="1720594"/>
                </a:xfrm>
                <a:custGeom>
                  <a:avLst/>
                  <a:gdLst>
                    <a:gd name="connsiteX0" fmla="*/ 0 w 1773937"/>
                    <a:gd name="connsiteY0" fmla="*/ 1302305 h 1302305"/>
                    <a:gd name="connsiteX1" fmla="*/ 886969 w 1773937"/>
                    <a:gd name="connsiteY1" fmla="*/ 0 h 1302305"/>
                    <a:gd name="connsiteX2" fmla="*/ 1773937 w 1773937"/>
                    <a:gd name="connsiteY2" fmla="*/ 1302305 h 1302305"/>
                    <a:gd name="connsiteX3" fmla="*/ 0 w 1773937"/>
                    <a:gd name="connsiteY3" fmla="*/ 1302305 h 1302305"/>
                    <a:gd name="connsiteX0" fmla="*/ 0 w 1773937"/>
                    <a:gd name="connsiteY0" fmla="*/ 1691411 h 1691411"/>
                    <a:gd name="connsiteX1" fmla="*/ 1772186 w 1773937"/>
                    <a:gd name="connsiteY1" fmla="*/ 0 h 1691411"/>
                    <a:gd name="connsiteX2" fmla="*/ 1773937 w 1773937"/>
                    <a:gd name="connsiteY2" fmla="*/ 1691411 h 1691411"/>
                    <a:gd name="connsiteX3" fmla="*/ 0 w 1773937"/>
                    <a:gd name="connsiteY3" fmla="*/ 1691411 h 1691411"/>
                    <a:gd name="connsiteX0" fmla="*/ 0 w 1772192"/>
                    <a:gd name="connsiteY0" fmla="*/ 1691411 h 1701138"/>
                    <a:gd name="connsiteX1" fmla="*/ 1772186 w 1772192"/>
                    <a:gd name="connsiteY1" fmla="*/ 0 h 1701138"/>
                    <a:gd name="connsiteX2" fmla="*/ 1735026 w 1772192"/>
                    <a:gd name="connsiteY2" fmla="*/ 1701138 h 1701138"/>
                    <a:gd name="connsiteX3" fmla="*/ 0 w 1772192"/>
                    <a:gd name="connsiteY3" fmla="*/ 1691411 h 1701138"/>
                    <a:gd name="connsiteX0" fmla="*/ 0 w 1743029"/>
                    <a:gd name="connsiteY0" fmla="*/ 1710867 h 1720594"/>
                    <a:gd name="connsiteX1" fmla="*/ 1743003 w 1743029"/>
                    <a:gd name="connsiteY1" fmla="*/ 0 h 1720594"/>
                    <a:gd name="connsiteX2" fmla="*/ 1735026 w 1743029"/>
                    <a:gd name="connsiteY2" fmla="*/ 1720594 h 1720594"/>
                    <a:gd name="connsiteX3" fmla="*/ 0 w 1743029"/>
                    <a:gd name="connsiteY3" fmla="*/ 1710867 h 1720594"/>
                  </a:gdLst>
                  <a:ahLst/>
                  <a:cxnLst>
                    <a:cxn ang="0">
                      <a:pos x="connsiteX0" y="connsiteY0"/>
                    </a:cxn>
                    <a:cxn ang="0">
                      <a:pos x="connsiteX1" y="connsiteY1"/>
                    </a:cxn>
                    <a:cxn ang="0">
                      <a:pos x="connsiteX2" y="connsiteY2"/>
                    </a:cxn>
                    <a:cxn ang="0">
                      <a:pos x="connsiteX3" y="connsiteY3"/>
                    </a:cxn>
                  </a:cxnLst>
                  <a:rect l="l" t="t" r="r" b="b"/>
                  <a:pathLst>
                    <a:path w="1743029" h="1720594">
                      <a:moveTo>
                        <a:pt x="0" y="1710867"/>
                      </a:moveTo>
                      <a:lnTo>
                        <a:pt x="1743003" y="0"/>
                      </a:lnTo>
                      <a:cubicBezTo>
                        <a:pt x="1743587" y="563804"/>
                        <a:pt x="1734442" y="1156790"/>
                        <a:pt x="1735026" y="1720594"/>
                      </a:cubicBezTo>
                      <a:lnTo>
                        <a:pt x="0" y="1710867"/>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20" name="Đường kết nối Mũi tên Thẳng 19">
                  <a:extLst>
                    <a:ext uri="{FF2B5EF4-FFF2-40B4-BE49-F238E27FC236}">
                      <a16:creationId xmlns:a16="http://schemas.microsoft.com/office/drawing/2014/main" xmlns="" id="{56C22F4E-C4DD-E8DC-B218-EE076DE1F4C8}"/>
                    </a:ext>
                  </a:extLst>
                </p:cNvPr>
                <p:cNvCxnSpPr>
                  <a:cxnSpLocks/>
                </p:cNvCxnSpPr>
                <p:nvPr/>
              </p:nvCxnSpPr>
              <p:spPr>
                <a:xfrm>
                  <a:off x="10411448" y="4073748"/>
                  <a:ext cx="0" cy="1684831"/>
                </a:xfrm>
                <a:prstGeom prst="straightConnector1">
                  <a:avLst/>
                </a:prstGeom>
                <a:ln w="25400" cmpd="sng">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Đường nối Thẳng 13">
                  <a:extLst>
                    <a:ext uri="{FF2B5EF4-FFF2-40B4-BE49-F238E27FC236}">
                      <a16:creationId xmlns:a16="http://schemas.microsoft.com/office/drawing/2014/main" xmlns="" id="{615ED432-4A9A-902E-0211-8913334C8EC0}"/>
                    </a:ext>
                  </a:extLst>
                </p:cNvPr>
                <p:cNvCxnSpPr>
                  <a:cxnSpLocks/>
                </p:cNvCxnSpPr>
                <p:nvPr/>
              </p:nvCxnSpPr>
              <p:spPr>
                <a:xfrm>
                  <a:off x="1437747" y="4947960"/>
                  <a:ext cx="9727076" cy="0"/>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2953932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EAAC"/>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C6113BA5-94AF-3E71-D35C-105C950B7D62}"/>
              </a:ext>
            </a:extLst>
          </p:cNvPr>
          <p:cNvSpPr txBox="1">
            <a:spLocks/>
          </p:cNvSpPr>
          <p:nvPr/>
        </p:nvSpPr>
        <p:spPr>
          <a:xfrm>
            <a:off x="1905000" y="723900"/>
            <a:ext cx="6940063" cy="5032131"/>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ts val="600"/>
              </a:spcAft>
              <a:buNone/>
            </a:pPr>
            <a:r>
              <a:rPr lang="en-US" sz="10000" kern="1200">
                <a:latin typeface="Times New Roman" panose="02020603050405020304" pitchFamily="18" charset="0"/>
                <a:ea typeface="+mj-ea"/>
                <a:cs typeface="Times New Roman" panose="02020603050405020304" pitchFamily="18" charset="0"/>
              </a:rPr>
              <a:t>&gt;1,2 triệu</a:t>
            </a:r>
          </a:p>
        </p:txBody>
      </p:sp>
      <p:sp>
        <p:nvSpPr>
          <p:cNvPr id="3" name="Content Placeholder 2">
            <a:extLst>
              <a:ext uri="{FF2B5EF4-FFF2-40B4-BE49-F238E27FC236}">
                <a16:creationId xmlns:a16="http://schemas.microsoft.com/office/drawing/2014/main" xmlns="" id="{27415D03-255C-9AB6-3554-250A80A8BCAD}"/>
              </a:ext>
            </a:extLst>
          </p:cNvPr>
          <p:cNvSpPr>
            <a:spLocks noGrp="1"/>
          </p:cNvSpPr>
          <p:nvPr>
            <p:ph idx="1"/>
          </p:nvPr>
        </p:nvSpPr>
        <p:spPr>
          <a:xfrm>
            <a:off x="8458200" y="1250320"/>
            <a:ext cx="8508264" cy="7642831"/>
          </a:xfrm>
        </p:spPr>
        <p:txBody>
          <a:bodyPr vert="horz" lIns="91440" tIns="45720" rIns="91440" bIns="45720" rtlCol="0" anchor="ctr">
            <a:normAutofit/>
          </a:bodyPr>
          <a:lstStyle/>
          <a:p>
            <a:pPr marL="0" indent="0" algn="just">
              <a:lnSpc>
                <a:spcPct val="90000"/>
              </a:lnSpc>
              <a:spcBef>
                <a:spcPts val="1000"/>
              </a:spcBef>
              <a:buNone/>
            </a:pPr>
            <a:r>
              <a:rPr lang="en-US" sz="5500" kern="1200">
                <a:latin typeface="Times New Roman" panose="02020603050405020304" pitchFamily="18" charset="0"/>
                <a:cs typeface="Times New Roman" panose="02020603050405020304" pitchFamily="18" charset="0"/>
              </a:rPr>
              <a:t>NCT từ đủ 75 tuổi đến dưới 80 tuổi không có lương hưu, trợ cấp BHXH hằng tháng được hưởng trợ cấp HTXH, cấp thẻ BHYT từ ngày 01/7/2025 trở đi.</a:t>
            </a:r>
          </a:p>
        </p:txBody>
      </p:sp>
      <p:sp>
        <p:nvSpPr>
          <p:cNvPr id="2" name="Tiêu đề 1">
            <a:extLst>
              <a:ext uri="{FF2B5EF4-FFF2-40B4-BE49-F238E27FC236}">
                <a16:creationId xmlns:a16="http://schemas.microsoft.com/office/drawing/2014/main" xmlns="" id="{FBBF3C51-173E-4946-4A18-73BB61F3D94C}"/>
              </a:ext>
            </a:extLst>
          </p:cNvPr>
          <p:cNvSpPr>
            <a:spLocks noGrp="1"/>
          </p:cNvSpPr>
          <p:nvPr>
            <p:ph type="title"/>
          </p:nvPr>
        </p:nvSpPr>
        <p:spPr>
          <a:xfrm>
            <a:off x="1321536" y="419100"/>
            <a:ext cx="15773400" cy="1700540"/>
          </a:xfrm>
        </p:spPr>
        <p:txBody>
          <a:bodyPr>
            <a:normAutofit/>
          </a:bodyPr>
          <a:lstStyle/>
          <a:p>
            <a:pPr>
              <a:lnSpc>
                <a:spcPct val="90000"/>
              </a:lnSpc>
            </a:pPr>
            <a:r>
              <a:rPr lang="en-US" sz="6000">
                <a:latin typeface="Times New Roman" panose="02020603050405020304" pitchFamily="18" charset="0"/>
                <a:cs typeface="Times New Roman" panose="02020603050405020304" pitchFamily="18" charset="0"/>
              </a:rPr>
              <a:t>TRỢ CẤP HƯU TRÍ XÃ HỘI</a:t>
            </a:r>
          </a:p>
        </p:txBody>
      </p:sp>
    </p:spTree>
    <p:extLst>
      <p:ext uri="{BB962C8B-B14F-4D97-AF65-F5344CB8AC3E}">
        <p14:creationId xmlns:p14="http://schemas.microsoft.com/office/powerpoint/2010/main" val="983026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BEAAC"/>
        </a:solidFill>
        <a:effectLst/>
      </p:bgPr>
    </p:bg>
    <p:spTree>
      <p:nvGrpSpPr>
        <p:cNvPr id="1" name=""/>
        <p:cNvGrpSpPr/>
        <p:nvPr/>
      </p:nvGrpSpPr>
      <p:grpSpPr>
        <a:xfrm>
          <a:off x="0" y="0"/>
          <a:ext cx="0" cy="0"/>
          <a:chOff x="0" y="0"/>
          <a:chExt cx="0" cy="0"/>
        </a:xfrm>
      </p:grpSpPr>
      <p:sp>
        <p:nvSpPr>
          <p:cNvPr id="2" name="TextBox 2"/>
          <p:cNvSpPr txBox="1"/>
          <p:nvPr/>
        </p:nvSpPr>
        <p:spPr>
          <a:xfrm>
            <a:off x="5387556" y="1797914"/>
            <a:ext cx="12823743" cy="2047885"/>
          </a:xfrm>
          <a:prstGeom prst="rect">
            <a:avLst/>
          </a:prstGeom>
        </p:spPr>
        <p:txBody>
          <a:bodyPr lIns="0" tIns="0" rIns="0" bIns="0" rtlCol="0" anchor="t">
            <a:spAutoFit/>
          </a:bodyPr>
          <a:lstStyle/>
          <a:p>
            <a:pPr algn="l">
              <a:lnSpc>
                <a:spcPts val="5250"/>
              </a:lnSpc>
            </a:pPr>
            <a:r>
              <a:rPr lang="en-US" sz="5000" b="1" dirty="0">
                <a:solidFill>
                  <a:srgbClr val="0D3330"/>
                </a:solidFill>
                <a:latin typeface="Times New Roman" panose="02020603050405020304" pitchFamily="18" charset="0"/>
                <a:ea typeface="Cooper BT Bold"/>
                <a:cs typeface="Times New Roman" panose="02020603050405020304" pitchFamily="18" charset="0"/>
                <a:sym typeface="Cooper BT Bold"/>
              </a:rPr>
              <a:t>2. </a:t>
            </a:r>
            <a:r>
              <a:rPr lang="en-US" sz="5000" b="1" dirty="0" err="1">
                <a:solidFill>
                  <a:srgbClr val="0D3330"/>
                </a:solidFill>
                <a:latin typeface="Times New Roman" panose="02020603050405020304" pitchFamily="18" charset="0"/>
                <a:ea typeface="Cooper BT Bold"/>
                <a:cs typeface="Times New Roman" panose="02020603050405020304" pitchFamily="18" charset="0"/>
                <a:sym typeface="Cooper BT Bold"/>
              </a:rPr>
              <a:t>Liên</a:t>
            </a:r>
            <a:r>
              <a:rPr lang="en-US" sz="5000" b="1"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5000" b="1" dirty="0" err="1">
                <a:solidFill>
                  <a:srgbClr val="0D3330"/>
                </a:solidFill>
                <a:latin typeface="Times New Roman" panose="02020603050405020304" pitchFamily="18" charset="0"/>
                <a:ea typeface="Cooper BT Bold"/>
                <a:cs typeface="Times New Roman" panose="02020603050405020304" pitchFamily="18" charset="0"/>
                <a:sym typeface="Cooper BT Bold"/>
              </a:rPr>
              <a:t>kết</a:t>
            </a:r>
            <a:r>
              <a:rPr lang="en-US" sz="5000" b="1" dirty="0">
                <a:solidFill>
                  <a:srgbClr val="0D3330"/>
                </a:solidFill>
                <a:latin typeface="Times New Roman" panose="02020603050405020304" pitchFamily="18" charset="0"/>
                <a:ea typeface="Cooper BT Bold"/>
                <a:cs typeface="Times New Roman" panose="02020603050405020304" pitchFamily="18" charset="0"/>
                <a:sym typeface="Cooper BT Bold"/>
              </a:rPr>
              <a:t> giữa </a:t>
            </a:r>
            <a:r>
              <a:rPr lang="en-US" sz="5000" b="1" dirty="0" err="1">
                <a:solidFill>
                  <a:srgbClr val="0D3330"/>
                </a:solidFill>
                <a:latin typeface="Times New Roman" panose="02020603050405020304" pitchFamily="18" charset="0"/>
                <a:ea typeface="Cooper BT Bold"/>
                <a:cs typeface="Times New Roman" panose="02020603050405020304" pitchFamily="18" charset="0"/>
                <a:sym typeface="Cooper BT Bold"/>
              </a:rPr>
              <a:t>tầng</a:t>
            </a:r>
            <a:r>
              <a:rPr lang="en-US" sz="5000" b="1"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5000" b="1" dirty="0" err="1">
                <a:solidFill>
                  <a:srgbClr val="0D3330"/>
                </a:solidFill>
                <a:latin typeface="Times New Roman" panose="02020603050405020304" pitchFamily="18" charset="0"/>
                <a:ea typeface="Cooper BT Bold"/>
                <a:cs typeface="Times New Roman" panose="02020603050405020304" pitchFamily="18" charset="0"/>
                <a:sym typeface="Cooper BT Bold"/>
              </a:rPr>
              <a:t>trợ</a:t>
            </a:r>
            <a:r>
              <a:rPr lang="en-US" sz="5000" b="1"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5000" b="1" dirty="0" err="1">
                <a:solidFill>
                  <a:srgbClr val="0D3330"/>
                </a:solidFill>
                <a:latin typeface="Times New Roman" panose="02020603050405020304" pitchFamily="18" charset="0"/>
                <a:ea typeface="Cooper BT Bold"/>
                <a:cs typeface="Times New Roman" panose="02020603050405020304" pitchFamily="18" charset="0"/>
                <a:sym typeface="Cooper BT Bold"/>
              </a:rPr>
              <a:t>cấp</a:t>
            </a:r>
            <a:r>
              <a:rPr lang="en-US" sz="5000" b="1"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5000" b="1" dirty="0" err="1">
                <a:solidFill>
                  <a:srgbClr val="0D3330"/>
                </a:solidFill>
                <a:latin typeface="Times New Roman" panose="02020603050405020304" pitchFamily="18" charset="0"/>
                <a:ea typeface="Cooper BT Bold"/>
                <a:cs typeface="Times New Roman" panose="02020603050405020304" pitchFamily="18" charset="0"/>
                <a:sym typeface="Cooper BT Bold"/>
              </a:rPr>
              <a:t>hưu</a:t>
            </a:r>
            <a:r>
              <a:rPr lang="en-US" sz="5000" b="1"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5000" b="1" dirty="0" err="1">
                <a:solidFill>
                  <a:srgbClr val="0D3330"/>
                </a:solidFill>
                <a:latin typeface="Times New Roman" panose="02020603050405020304" pitchFamily="18" charset="0"/>
                <a:ea typeface="Cooper BT Bold"/>
                <a:cs typeface="Times New Roman" panose="02020603050405020304" pitchFamily="18" charset="0"/>
                <a:sym typeface="Cooper BT Bold"/>
              </a:rPr>
              <a:t>trí</a:t>
            </a:r>
            <a:r>
              <a:rPr lang="en-US" sz="5000" b="1"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5000" b="1" dirty="0" err="1">
                <a:solidFill>
                  <a:srgbClr val="0D3330"/>
                </a:solidFill>
                <a:latin typeface="Times New Roman" panose="02020603050405020304" pitchFamily="18" charset="0"/>
                <a:ea typeface="Cooper BT Bold"/>
                <a:cs typeface="Times New Roman" panose="02020603050405020304" pitchFamily="18" charset="0"/>
                <a:sym typeface="Cooper BT Bold"/>
              </a:rPr>
              <a:t>xã</a:t>
            </a:r>
            <a:r>
              <a:rPr lang="en-US" sz="5000" b="1" dirty="0">
                <a:solidFill>
                  <a:srgbClr val="0D3330"/>
                </a:solidFill>
                <a:latin typeface="Times New Roman" panose="02020603050405020304" pitchFamily="18" charset="0"/>
                <a:ea typeface="Cooper BT Bold"/>
                <a:cs typeface="Times New Roman" panose="02020603050405020304" pitchFamily="18" charset="0"/>
                <a:sym typeface="Cooper BT Bold"/>
              </a:rPr>
              <a:t> </a:t>
            </a:r>
            <a:r>
              <a:rPr lang="en-US" sz="5000" b="1" dirty="0" err="1">
                <a:solidFill>
                  <a:srgbClr val="0D3330"/>
                </a:solidFill>
                <a:latin typeface="Times New Roman" panose="02020603050405020304" pitchFamily="18" charset="0"/>
                <a:ea typeface="Cooper BT Bold"/>
                <a:cs typeface="Times New Roman" panose="02020603050405020304" pitchFamily="18" charset="0"/>
                <a:sym typeface="Cooper BT Bold"/>
              </a:rPr>
              <a:t>hội</a:t>
            </a:r>
            <a:r>
              <a:rPr lang="en-US" sz="5000" b="1" dirty="0">
                <a:solidFill>
                  <a:srgbClr val="0D3330"/>
                </a:solidFill>
                <a:latin typeface="Times New Roman" panose="02020603050405020304" pitchFamily="18" charset="0"/>
                <a:ea typeface="Cooper BT Bold"/>
                <a:cs typeface="Times New Roman" panose="02020603050405020304" pitchFamily="18" charset="0"/>
                <a:sym typeface="Cooper BT Bold"/>
              </a:rPr>
              <a:t> và BHXH cơ bản</a:t>
            </a:r>
          </a:p>
          <a:p>
            <a:pPr algn="l">
              <a:lnSpc>
                <a:spcPts val="5250"/>
              </a:lnSpc>
            </a:pPr>
            <a:endParaRPr lang="en-US" sz="5000" dirty="0">
              <a:solidFill>
                <a:srgbClr val="0D3330"/>
              </a:solidFill>
              <a:latin typeface="Times New Roman" panose="02020603050405020304" pitchFamily="18" charset="0"/>
              <a:ea typeface="Cooper BT Bold"/>
              <a:cs typeface="Times New Roman" panose="02020603050405020304" pitchFamily="18" charset="0"/>
              <a:sym typeface="Cooper BT Bold"/>
            </a:endParaRPr>
          </a:p>
        </p:txBody>
      </p:sp>
      <p:sp>
        <p:nvSpPr>
          <p:cNvPr id="3" name="TextBox 3"/>
          <p:cNvSpPr txBox="1"/>
          <p:nvPr/>
        </p:nvSpPr>
        <p:spPr>
          <a:xfrm>
            <a:off x="5638800" y="4400675"/>
            <a:ext cx="12050279" cy="4081054"/>
          </a:xfrm>
          <a:prstGeom prst="rect">
            <a:avLst/>
          </a:prstGeom>
        </p:spPr>
        <p:txBody>
          <a:bodyPr lIns="0" tIns="0" rIns="0" bIns="0" rtlCol="0" anchor="t">
            <a:spAutoFit/>
          </a:bodyPr>
          <a:lstStyle/>
          <a:p>
            <a:pPr algn="just">
              <a:lnSpc>
                <a:spcPts val="4620"/>
              </a:lnSpc>
            </a:pP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Công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dân</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Việt</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Nam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đủ</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tuổi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nghỉ</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hưu</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chưa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đủ</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15 năm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đóng</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bảo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hiểm</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xã</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hội</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chưa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đủ</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75 tuổi, nếu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không</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hưởng</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bảo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hiểm</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xã</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hội</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một</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lần và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không</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bảo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lưu</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mà có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yêu</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cầu</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thì được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hưởng</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trợ</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cấp</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hằng</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tháng từ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chính</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khoản</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đóng</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của mình</a:t>
            </a:r>
          </a:p>
          <a:p>
            <a:pPr algn="just">
              <a:lnSpc>
                <a:spcPts val="4620"/>
              </a:lnSpc>
            </a:pP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Trong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thời</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gian</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hưởng</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trợ</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cấp</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hằng</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tháng thì được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hưởng</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BHYT do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ngân</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sách</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nhà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nước</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 </a:t>
            </a:r>
            <a:r>
              <a:rPr lang="en-US" sz="3300" dirty="0" err="1">
                <a:solidFill>
                  <a:srgbClr val="0D3330"/>
                </a:solidFill>
                <a:latin typeface="Times New Roman" panose="02020603050405020304" pitchFamily="18" charset="0"/>
                <a:ea typeface="Muli Bold"/>
                <a:cs typeface="Times New Roman" panose="02020603050405020304" pitchFamily="18" charset="0"/>
                <a:sym typeface="Muli Bold"/>
              </a:rPr>
              <a:t>đóng</a:t>
            </a:r>
            <a:r>
              <a:rPr lang="en-US" sz="3300" dirty="0">
                <a:solidFill>
                  <a:srgbClr val="0D3330"/>
                </a:solidFill>
                <a:latin typeface="Times New Roman" panose="02020603050405020304" pitchFamily="18" charset="0"/>
                <a:ea typeface="Muli Bold"/>
                <a:cs typeface="Times New Roman" panose="02020603050405020304" pitchFamily="18" charset="0"/>
                <a:sym typeface="Muli Bold"/>
              </a:rPr>
              <a:t>.</a:t>
            </a:r>
          </a:p>
          <a:p>
            <a:pPr algn="just">
              <a:lnSpc>
                <a:spcPts val="4620"/>
              </a:lnSpc>
            </a:pPr>
            <a:endParaRPr lang="en-US" sz="3300" dirty="0">
              <a:solidFill>
                <a:srgbClr val="0D3330"/>
              </a:solidFill>
              <a:latin typeface="Times New Roman" panose="02020603050405020304" pitchFamily="18" charset="0"/>
              <a:ea typeface="Muli Bold"/>
              <a:cs typeface="Times New Roman" panose="02020603050405020304" pitchFamily="18" charset="0"/>
              <a:sym typeface="Muli Bold"/>
            </a:endParaRPr>
          </a:p>
        </p:txBody>
      </p:sp>
      <p:grpSp>
        <p:nvGrpSpPr>
          <p:cNvPr id="4" name="Group 4"/>
          <p:cNvGrpSpPr/>
          <p:nvPr/>
        </p:nvGrpSpPr>
        <p:grpSpPr>
          <a:xfrm rot="5400000">
            <a:off x="7963871" y="2665670"/>
            <a:ext cx="47625" cy="2312632"/>
            <a:chOff x="0" y="0"/>
            <a:chExt cx="12543" cy="609088"/>
          </a:xfrm>
        </p:grpSpPr>
        <p:sp>
          <p:nvSpPr>
            <p:cNvPr id="5" name="Freeform 5"/>
            <p:cNvSpPr/>
            <p:nvPr/>
          </p:nvSpPr>
          <p:spPr>
            <a:xfrm>
              <a:off x="0" y="0"/>
              <a:ext cx="12543" cy="609088"/>
            </a:xfrm>
            <a:custGeom>
              <a:avLst/>
              <a:gdLst/>
              <a:ahLst/>
              <a:cxnLst/>
              <a:rect l="l" t="t" r="r" b="b"/>
              <a:pathLst>
                <a:path w="12543" h="609088">
                  <a:moveTo>
                    <a:pt x="6272" y="0"/>
                  </a:moveTo>
                  <a:lnTo>
                    <a:pt x="6272" y="0"/>
                  </a:lnTo>
                  <a:cubicBezTo>
                    <a:pt x="7935" y="0"/>
                    <a:pt x="9530" y="661"/>
                    <a:pt x="10706" y="1837"/>
                  </a:cubicBezTo>
                  <a:cubicBezTo>
                    <a:pt x="11882" y="3013"/>
                    <a:pt x="12543" y="4608"/>
                    <a:pt x="12543" y="6272"/>
                  </a:cubicBezTo>
                  <a:lnTo>
                    <a:pt x="12543" y="602817"/>
                  </a:lnTo>
                  <a:cubicBezTo>
                    <a:pt x="12543" y="604480"/>
                    <a:pt x="11882" y="606075"/>
                    <a:pt x="10706" y="607251"/>
                  </a:cubicBezTo>
                  <a:cubicBezTo>
                    <a:pt x="9530" y="608428"/>
                    <a:pt x="7935" y="609088"/>
                    <a:pt x="6272" y="609088"/>
                  </a:cubicBezTo>
                  <a:lnTo>
                    <a:pt x="6272" y="609088"/>
                  </a:lnTo>
                  <a:cubicBezTo>
                    <a:pt x="4608" y="609088"/>
                    <a:pt x="3013" y="608428"/>
                    <a:pt x="1837" y="607251"/>
                  </a:cubicBezTo>
                  <a:cubicBezTo>
                    <a:pt x="661" y="606075"/>
                    <a:pt x="0" y="604480"/>
                    <a:pt x="0" y="602817"/>
                  </a:cubicBezTo>
                  <a:lnTo>
                    <a:pt x="0" y="6272"/>
                  </a:lnTo>
                  <a:cubicBezTo>
                    <a:pt x="0" y="4608"/>
                    <a:pt x="661" y="3013"/>
                    <a:pt x="1837" y="1837"/>
                  </a:cubicBezTo>
                  <a:cubicBezTo>
                    <a:pt x="3013" y="661"/>
                    <a:pt x="4608" y="0"/>
                    <a:pt x="6272" y="0"/>
                  </a:cubicBezTo>
                  <a:close/>
                </a:path>
              </a:pathLst>
            </a:custGeom>
            <a:solidFill>
              <a:srgbClr val="0D3330"/>
            </a:solidFill>
          </p:spPr>
          <p:txBody>
            <a:bodyPr/>
            <a:lstStyle/>
            <a:p>
              <a:endParaRPr lang="en-US"/>
            </a:p>
          </p:txBody>
        </p:sp>
        <p:sp>
          <p:nvSpPr>
            <p:cNvPr id="6" name="TextBox 6"/>
            <p:cNvSpPr txBox="1"/>
            <p:nvPr/>
          </p:nvSpPr>
          <p:spPr>
            <a:xfrm>
              <a:off x="0" y="-38100"/>
              <a:ext cx="12543" cy="647188"/>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047749" y="2788519"/>
            <a:ext cx="4358856" cy="4709962"/>
          </a:xfrm>
          <a:custGeom>
            <a:avLst/>
            <a:gdLst/>
            <a:ahLst/>
            <a:cxnLst/>
            <a:rect l="l" t="t" r="r" b="b"/>
            <a:pathLst>
              <a:path w="4358856" h="4709962">
                <a:moveTo>
                  <a:pt x="0" y="0"/>
                </a:moveTo>
                <a:lnTo>
                  <a:pt x="4358856" y="0"/>
                </a:lnTo>
                <a:lnTo>
                  <a:pt x="4358856" y="4709962"/>
                </a:lnTo>
                <a:lnTo>
                  <a:pt x="0" y="47099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TextBox 8"/>
          <p:cNvSpPr txBox="1"/>
          <p:nvPr/>
        </p:nvSpPr>
        <p:spPr>
          <a:xfrm>
            <a:off x="762000" y="400554"/>
            <a:ext cx="16230600" cy="746615"/>
          </a:xfrm>
          <a:prstGeom prst="rect">
            <a:avLst/>
          </a:prstGeom>
        </p:spPr>
        <p:txBody>
          <a:bodyPr lIns="0" tIns="0" rIns="0" bIns="0" rtlCol="0" anchor="t">
            <a:spAutoFit/>
          </a:bodyPr>
          <a:lstStyle/>
          <a:p>
            <a:pPr algn="ctr">
              <a:lnSpc>
                <a:spcPts val="6239"/>
              </a:lnSpc>
            </a:pPr>
            <a:r>
              <a:rPr lang="en-US" sz="5000" b="1">
                <a:solidFill>
                  <a:srgbClr val="0D3330"/>
                </a:solidFill>
                <a:latin typeface="Times New Roman" panose="02020603050405020304" pitchFamily="18" charset="0"/>
                <a:ea typeface="Cooper BT Bold"/>
                <a:cs typeface="Times New Roman" panose="02020603050405020304" pitchFamily="18" charset="0"/>
                <a:sym typeface="Cooper BT Bold"/>
              </a:rPr>
              <a:t>II. MỘT </a:t>
            </a:r>
            <a:r>
              <a:rPr lang="en-US" sz="5000" b="1" dirty="0">
                <a:solidFill>
                  <a:srgbClr val="0D3330"/>
                </a:solidFill>
                <a:latin typeface="Times New Roman" panose="02020603050405020304" pitchFamily="18" charset="0"/>
                <a:ea typeface="Cooper BT Bold"/>
                <a:cs typeface="Times New Roman" panose="02020603050405020304" pitchFamily="18" charset="0"/>
                <a:sym typeface="Cooper BT Bold"/>
              </a:rPr>
              <a:t>SỐ NỘI DUNG LỚN LUẬT BHXH SỐ 41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BEAAC"/>
        </a:solidFill>
        <a:effectLst/>
      </p:bgPr>
    </p:bg>
    <p:spTree>
      <p:nvGrpSpPr>
        <p:cNvPr id="1" name=""/>
        <p:cNvGrpSpPr/>
        <p:nvPr/>
      </p:nvGrpSpPr>
      <p:grpSpPr>
        <a:xfrm>
          <a:off x="0" y="0"/>
          <a:ext cx="0" cy="0"/>
          <a:chOff x="0" y="0"/>
          <a:chExt cx="0" cy="0"/>
        </a:xfrm>
      </p:grpSpPr>
      <p:sp>
        <p:nvSpPr>
          <p:cNvPr id="2" name="TextBox 2"/>
          <p:cNvSpPr txBox="1"/>
          <p:nvPr/>
        </p:nvSpPr>
        <p:spPr>
          <a:xfrm>
            <a:off x="271449" y="2837817"/>
            <a:ext cx="4420123" cy="3770263"/>
          </a:xfrm>
          <a:prstGeom prst="rect">
            <a:avLst/>
          </a:prstGeom>
        </p:spPr>
        <p:txBody>
          <a:bodyPr lIns="0" tIns="0" rIns="0" bIns="0" rtlCol="0" anchor="t">
            <a:spAutoFit/>
          </a:bodyPr>
          <a:lstStyle/>
          <a:p>
            <a:pPr algn="just">
              <a:lnSpc>
                <a:spcPts val="4199"/>
              </a:lnSpc>
            </a:pPr>
            <a:r>
              <a:rPr lang="en-US" sz="3999">
                <a:solidFill>
                  <a:srgbClr val="0D3330"/>
                </a:solidFill>
                <a:latin typeface="Times New Roman" panose="02020603050405020304" pitchFamily="18" charset="0"/>
                <a:ea typeface="Muli Bold"/>
                <a:cs typeface="Times New Roman" panose="02020603050405020304" pitchFamily="18" charset="0"/>
                <a:sym typeface="Muli Bold"/>
              </a:rPr>
              <a:t>3. Gia tăng quyền lợi của người lao động bằng việc mở rộng đối tượng tham gia BHXH bắt buộc đối với 5 nhóm đối tượng:</a:t>
            </a:r>
          </a:p>
        </p:txBody>
      </p:sp>
      <p:grpSp>
        <p:nvGrpSpPr>
          <p:cNvPr id="3" name="Group 3"/>
          <p:cNvGrpSpPr/>
          <p:nvPr/>
        </p:nvGrpSpPr>
        <p:grpSpPr>
          <a:xfrm rot="5400000">
            <a:off x="2161204" y="1251483"/>
            <a:ext cx="47625" cy="2312632"/>
            <a:chOff x="0" y="0"/>
            <a:chExt cx="12543" cy="609088"/>
          </a:xfrm>
        </p:grpSpPr>
        <p:sp>
          <p:nvSpPr>
            <p:cNvPr id="4" name="Freeform 4"/>
            <p:cNvSpPr/>
            <p:nvPr/>
          </p:nvSpPr>
          <p:spPr>
            <a:xfrm>
              <a:off x="0" y="0"/>
              <a:ext cx="12543" cy="609088"/>
            </a:xfrm>
            <a:custGeom>
              <a:avLst/>
              <a:gdLst/>
              <a:ahLst/>
              <a:cxnLst/>
              <a:rect l="l" t="t" r="r" b="b"/>
              <a:pathLst>
                <a:path w="12543" h="609088">
                  <a:moveTo>
                    <a:pt x="6272" y="0"/>
                  </a:moveTo>
                  <a:lnTo>
                    <a:pt x="6272" y="0"/>
                  </a:lnTo>
                  <a:cubicBezTo>
                    <a:pt x="7935" y="0"/>
                    <a:pt x="9530" y="661"/>
                    <a:pt x="10706" y="1837"/>
                  </a:cubicBezTo>
                  <a:cubicBezTo>
                    <a:pt x="11882" y="3013"/>
                    <a:pt x="12543" y="4608"/>
                    <a:pt x="12543" y="6272"/>
                  </a:cubicBezTo>
                  <a:lnTo>
                    <a:pt x="12543" y="602817"/>
                  </a:lnTo>
                  <a:cubicBezTo>
                    <a:pt x="12543" y="604480"/>
                    <a:pt x="11882" y="606075"/>
                    <a:pt x="10706" y="607251"/>
                  </a:cubicBezTo>
                  <a:cubicBezTo>
                    <a:pt x="9530" y="608428"/>
                    <a:pt x="7935" y="609088"/>
                    <a:pt x="6272" y="609088"/>
                  </a:cubicBezTo>
                  <a:lnTo>
                    <a:pt x="6272" y="609088"/>
                  </a:lnTo>
                  <a:cubicBezTo>
                    <a:pt x="4608" y="609088"/>
                    <a:pt x="3013" y="608428"/>
                    <a:pt x="1837" y="607251"/>
                  </a:cubicBezTo>
                  <a:cubicBezTo>
                    <a:pt x="661" y="606075"/>
                    <a:pt x="0" y="604480"/>
                    <a:pt x="0" y="602817"/>
                  </a:cubicBezTo>
                  <a:lnTo>
                    <a:pt x="0" y="6272"/>
                  </a:lnTo>
                  <a:cubicBezTo>
                    <a:pt x="0" y="4608"/>
                    <a:pt x="661" y="3013"/>
                    <a:pt x="1837" y="1837"/>
                  </a:cubicBezTo>
                  <a:cubicBezTo>
                    <a:pt x="3013" y="661"/>
                    <a:pt x="4608" y="0"/>
                    <a:pt x="6272" y="0"/>
                  </a:cubicBezTo>
                  <a:close/>
                </a:path>
              </a:pathLst>
            </a:custGeom>
            <a:solidFill>
              <a:srgbClr val="0D3330"/>
            </a:solidFill>
          </p:spPr>
          <p:txBody>
            <a:bodyPr/>
            <a:lstStyle/>
            <a:p>
              <a:endParaRPr lang="en-US"/>
            </a:p>
          </p:txBody>
        </p:sp>
        <p:sp>
          <p:nvSpPr>
            <p:cNvPr id="5" name="TextBox 5"/>
            <p:cNvSpPr txBox="1"/>
            <p:nvPr/>
          </p:nvSpPr>
          <p:spPr>
            <a:xfrm>
              <a:off x="0" y="-38100"/>
              <a:ext cx="12543" cy="647188"/>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5400000">
            <a:off x="2355128" y="6439239"/>
            <a:ext cx="47625" cy="2312632"/>
            <a:chOff x="0" y="0"/>
            <a:chExt cx="12543" cy="609088"/>
          </a:xfrm>
        </p:grpSpPr>
        <p:sp>
          <p:nvSpPr>
            <p:cNvPr id="7" name="Freeform 7"/>
            <p:cNvSpPr/>
            <p:nvPr/>
          </p:nvSpPr>
          <p:spPr>
            <a:xfrm>
              <a:off x="0" y="0"/>
              <a:ext cx="12543" cy="609088"/>
            </a:xfrm>
            <a:custGeom>
              <a:avLst/>
              <a:gdLst/>
              <a:ahLst/>
              <a:cxnLst/>
              <a:rect l="l" t="t" r="r" b="b"/>
              <a:pathLst>
                <a:path w="12543" h="609088">
                  <a:moveTo>
                    <a:pt x="6272" y="0"/>
                  </a:moveTo>
                  <a:lnTo>
                    <a:pt x="6272" y="0"/>
                  </a:lnTo>
                  <a:cubicBezTo>
                    <a:pt x="7935" y="0"/>
                    <a:pt x="9530" y="661"/>
                    <a:pt x="10706" y="1837"/>
                  </a:cubicBezTo>
                  <a:cubicBezTo>
                    <a:pt x="11882" y="3013"/>
                    <a:pt x="12543" y="4608"/>
                    <a:pt x="12543" y="6272"/>
                  </a:cubicBezTo>
                  <a:lnTo>
                    <a:pt x="12543" y="602817"/>
                  </a:lnTo>
                  <a:cubicBezTo>
                    <a:pt x="12543" y="604480"/>
                    <a:pt x="11882" y="606075"/>
                    <a:pt x="10706" y="607251"/>
                  </a:cubicBezTo>
                  <a:cubicBezTo>
                    <a:pt x="9530" y="608428"/>
                    <a:pt x="7935" y="609088"/>
                    <a:pt x="6272" y="609088"/>
                  </a:cubicBezTo>
                  <a:lnTo>
                    <a:pt x="6272" y="609088"/>
                  </a:lnTo>
                  <a:cubicBezTo>
                    <a:pt x="4608" y="609088"/>
                    <a:pt x="3013" y="608428"/>
                    <a:pt x="1837" y="607251"/>
                  </a:cubicBezTo>
                  <a:cubicBezTo>
                    <a:pt x="661" y="606075"/>
                    <a:pt x="0" y="604480"/>
                    <a:pt x="0" y="602817"/>
                  </a:cubicBezTo>
                  <a:lnTo>
                    <a:pt x="0" y="6272"/>
                  </a:lnTo>
                  <a:cubicBezTo>
                    <a:pt x="0" y="4608"/>
                    <a:pt x="661" y="3013"/>
                    <a:pt x="1837" y="1837"/>
                  </a:cubicBezTo>
                  <a:cubicBezTo>
                    <a:pt x="3013" y="661"/>
                    <a:pt x="4608" y="0"/>
                    <a:pt x="6272" y="0"/>
                  </a:cubicBezTo>
                  <a:close/>
                </a:path>
              </a:pathLst>
            </a:custGeom>
            <a:solidFill>
              <a:srgbClr val="0D3330"/>
            </a:solidFill>
          </p:spPr>
          <p:txBody>
            <a:bodyPr/>
            <a:lstStyle/>
            <a:p>
              <a:endParaRPr lang="en-US"/>
            </a:p>
          </p:txBody>
        </p:sp>
        <p:sp>
          <p:nvSpPr>
            <p:cNvPr id="8" name="TextBox 8"/>
            <p:cNvSpPr txBox="1"/>
            <p:nvPr/>
          </p:nvSpPr>
          <p:spPr>
            <a:xfrm>
              <a:off x="0" y="-38100"/>
              <a:ext cx="12543" cy="647188"/>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5075020" y="1341317"/>
            <a:ext cx="7678115" cy="1106072"/>
          </a:xfrm>
          <a:prstGeom prst="rect">
            <a:avLst/>
          </a:prstGeom>
        </p:spPr>
        <p:txBody>
          <a:bodyPr lIns="0" tIns="0" rIns="0" bIns="0" rtlCol="0" anchor="t">
            <a:spAutoFit/>
          </a:bodyPr>
          <a:lstStyle/>
          <a:p>
            <a:pPr marL="345441" lvl="1" algn="l">
              <a:lnSpc>
                <a:spcPts val="4480"/>
              </a:lnSpc>
            </a:pPr>
            <a:r>
              <a:rPr lang="en-US" sz="3200">
                <a:solidFill>
                  <a:srgbClr val="0D3330"/>
                </a:solidFill>
                <a:latin typeface="Times New Roman" panose="02020603050405020304" pitchFamily="18" charset="0"/>
                <a:ea typeface="Muli Bold"/>
                <a:cs typeface="Times New Roman" panose="02020603050405020304" pitchFamily="18" charset="0"/>
                <a:sym typeface="Muli Bold"/>
              </a:rPr>
              <a:t>i. Chủ hộ kinh doanh của hộ kinh doanh có đăng ký kinh doanh</a:t>
            </a:r>
          </a:p>
        </p:txBody>
      </p:sp>
      <p:sp>
        <p:nvSpPr>
          <p:cNvPr id="10" name="TextBox 10"/>
          <p:cNvSpPr txBox="1"/>
          <p:nvPr/>
        </p:nvSpPr>
        <p:spPr>
          <a:xfrm>
            <a:off x="5075020" y="2723517"/>
            <a:ext cx="7881091" cy="1047750"/>
          </a:xfrm>
          <a:prstGeom prst="rect">
            <a:avLst/>
          </a:prstGeom>
        </p:spPr>
        <p:txBody>
          <a:bodyPr lIns="0" tIns="0" rIns="0" bIns="0" rtlCol="0" anchor="t">
            <a:spAutoFit/>
          </a:bodyPr>
          <a:lstStyle/>
          <a:p>
            <a:pPr marL="323851" lvl="1" algn="just">
              <a:lnSpc>
                <a:spcPts val="4200"/>
              </a:lnSpc>
            </a:pPr>
            <a:r>
              <a:rPr lang="en-US" sz="3000">
                <a:solidFill>
                  <a:srgbClr val="0D3330"/>
                </a:solidFill>
                <a:latin typeface="Times New Roman" panose="02020603050405020304" pitchFamily="18" charset="0"/>
                <a:ea typeface="Muli Bold"/>
                <a:cs typeface="Times New Roman" panose="02020603050405020304" pitchFamily="18" charset="0"/>
                <a:sym typeface="Muli Bold"/>
              </a:rPr>
              <a:t>ii. Người hoạt động không chuyên trách ở cấp xã, ở thôn, tổ dân phố</a:t>
            </a:r>
          </a:p>
        </p:txBody>
      </p:sp>
      <p:sp>
        <p:nvSpPr>
          <p:cNvPr id="11" name="TextBox 11"/>
          <p:cNvSpPr txBox="1"/>
          <p:nvPr/>
        </p:nvSpPr>
        <p:spPr>
          <a:xfrm>
            <a:off x="5075020" y="4066542"/>
            <a:ext cx="9015506" cy="494110"/>
          </a:xfrm>
          <a:prstGeom prst="rect">
            <a:avLst/>
          </a:prstGeom>
        </p:spPr>
        <p:txBody>
          <a:bodyPr lIns="0" tIns="0" rIns="0" bIns="0" rtlCol="0" anchor="t">
            <a:spAutoFit/>
          </a:bodyPr>
          <a:lstStyle/>
          <a:p>
            <a:pPr marL="323851" lvl="1" algn="l">
              <a:lnSpc>
                <a:spcPts val="4200"/>
              </a:lnSpc>
            </a:pPr>
            <a:r>
              <a:rPr lang="en-US" sz="3000">
                <a:solidFill>
                  <a:srgbClr val="0D3330"/>
                </a:solidFill>
                <a:latin typeface="Times New Roman" panose="02020603050405020304" pitchFamily="18" charset="0"/>
                <a:ea typeface="Muli Bold"/>
                <a:cs typeface="Times New Roman" panose="02020603050405020304" pitchFamily="18" charset="0"/>
                <a:sym typeface="Muli Bold"/>
              </a:rPr>
              <a:t>iii. Người lao động làm việc không trọn thời gian</a:t>
            </a:r>
          </a:p>
        </p:txBody>
      </p:sp>
      <p:sp>
        <p:nvSpPr>
          <p:cNvPr id="12" name="TextBox 12"/>
          <p:cNvSpPr txBox="1"/>
          <p:nvPr/>
        </p:nvSpPr>
        <p:spPr>
          <a:xfrm>
            <a:off x="5075020" y="5048250"/>
            <a:ext cx="8783466" cy="1047750"/>
          </a:xfrm>
          <a:prstGeom prst="rect">
            <a:avLst/>
          </a:prstGeom>
        </p:spPr>
        <p:txBody>
          <a:bodyPr lIns="0" tIns="0" rIns="0" bIns="0" rtlCol="0" anchor="t">
            <a:spAutoFit/>
          </a:bodyPr>
          <a:lstStyle/>
          <a:p>
            <a:pPr marL="323851" lvl="1" algn="l">
              <a:lnSpc>
                <a:spcPts val="4200"/>
              </a:lnSpc>
            </a:pPr>
            <a:r>
              <a:rPr lang="en-US" sz="3000">
                <a:solidFill>
                  <a:srgbClr val="0D3330"/>
                </a:solidFill>
                <a:latin typeface="Times New Roman" panose="02020603050405020304" pitchFamily="18" charset="0"/>
                <a:ea typeface="Muli Bold"/>
                <a:cs typeface="Times New Roman" panose="02020603050405020304" pitchFamily="18" charset="0"/>
                <a:sym typeface="Muli Bold"/>
              </a:rPr>
              <a:t>iv. Người quản lý doanh nghiệp, kiểm soát viên…không hưởng tiền lương</a:t>
            </a:r>
          </a:p>
        </p:txBody>
      </p:sp>
      <p:sp>
        <p:nvSpPr>
          <p:cNvPr id="13" name="TextBox 13"/>
          <p:cNvSpPr txBox="1"/>
          <p:nvPr/>
        </p:nvSpPr>
        <p:spPr>
          <a:xfrm>
            <a:off x="5075020" y="6391275"/>
            <a:ext cx="6934503" cy="3187155"/>
          </a:xfrm>
          <a:prstGeom prst="rect">
            <a:avLst/>
          </a:prstGeom>
        </p:spPr>
        <p:txBody>
          <a:bodyPr lIns="0" tIns="0" rIns="0" bIns="0" rtlCol="0" anchor="t">
            <a:spAutoFit/>
          </a:bodyPr>
          <a:lstStyle/>
          <a:p>
            <a:pPr marL="323851" lvl="1" algn="just">
              <a:lnSpc>
                <a:spcPts val="4200"/>
              </a:lnSpc>
            </a:pPr>
            <a:r>
              <a:rPr lang="en-US" sz="3000">
                <a:solidFill>
                  <a:srgbClr val="0D3330"/>
                </a:solidFill>
                <a:latin typeface="Times New Roman" panose="02020603050405020304" pitchFamily="18" charset="0"/>
                <a:ea typeface="Muli Bold"/>
                <a:cs typeface="Times New Roman" panose="02020603050405020304" pitchFamily="18" charset="0"/>
                <a:sym typeface="Muli Bold"/>
              </a:rPr>
              <a:t>v. Đối tượng khác mà có việc làm, thu nhập ổn định, thường xuyên trên cơ sở đề xuất của Chính phủ phù hợp với điều kiện phát triển kinh tế - xã hội từng thời kỳ báo cáo Ủy ban Thường vụ Quốc hội quyết định</a:t>
            </a:r>
          </a:p>
        </p:txBody>
      </p:sp>
      <p:sp>
        <p:nvSpPr>
          <p:cNvPr id="14" name="Freeform 14"/>
          <p:cNvSpPr/>
          <p:nvPr/>
        </p:nvSpPr>
        <p:spPr>
          <a:xfrm rot="-5400000">
            <a:off x="10346977" y="10177826"/>
            <a:ext cx="7315200" cy="1330036"/>
          </a:xfrm>
          <a:custGeom>
            <a:avLst/>
            <a:gdLst/>
            <a:ahLst/>
            <a:cxnLst/>
            <a:rect l="l" t="t" r="r" b="b"/>
            <a:pathLst>
              <a:path w="7315200" h="1330036">
                <a:moveTo>
                  <a:pt x="0" y="0"/>
                </a:moveTo>
                <a:lnTo>
                  <a:pt x="7315200" y="0"/>
                </a:lnTo>
                <a:lnTo>
                  <a:pt x="7315200" y="1330036"/>
                </a:lnTo>
                <a:lnTo>
                  <a:pt x="0" y="13300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5" name="Freeform 15"/>
          <p:cNvSpPr/>
          <p:nvPr/>
        </p:nvSpPr>
        <p:spPr>
          <a:xfrm rot="-5400000">
            <a:off x="11677014" y="8593282"/>
            <a:ext cx="7315200" cy="1330036"/>
          </a:xfrm>
          <a:custGeom>
            <a:avLst/>
            <a:gdLst/>
            <a:ahLst/>
            <a:cxnLst/>
            <a:rect l="l" t="t" r="r" b="b"/>
            <a:pathLst>
              <a:path w="7315200" h="1330036">
                <a:moveTo>
                  <a:pt x="0" y="0"/>
                </a:moveTo>
                <a:lnTo>
                  <a:pt x="7315200" y="0"/>
                </a:lnTo>
                <a:lnTo>
                  <a:pt x="7315200" y="1330036"/>
                </a:lnTo>
                <a:lnTo>
                  <a:pt x="0" y="13300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6" name="Freeform 16"/>
          <p:cNvSpPr/>
          <p:nvPr/>
        </p:nvSpPr>
        <p:spPr>
          <a:xfrm rot="-5400000">
            <a:off x="13007050" y="7008738"/>
            <a:ext cx="7315200" cy="1330036"/>
          </a:xfrm>
          <a:custGeom>
            <a:avLst/>
            <a:gdLst/>
            <a:ahLst/>
            <a:cxnLst/>
            <a:rect l="l" t="t" r="r" b="b"/>
            <a:pathLst>
              <a:path w="7315200" h="1330036">
                <a:moveTo>
                  <a:pt x="0" y="0"/>
                </a:moveTo>
                <a:lnTo>
                  <a:pt x="7315200" y="0"/>
                </a:lnTo>
                <a:lnTo>
                  <a:pt x="7315200" y="1330036"/>
                </a:lnTo>
                <a:lnTo>
                  <a:pt x="0" y="13300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7" name="Freeform 17"/>
          <p:cNvSpPr/>
          <p:nvPr/>
        </p:nvSpPr>
        <p:spPr>
          <a:xfrm rot="-5400000">
            <a:off x="13888709" y="5872570"/>
            <a:ext cx="8411233" cy="1529315"/>
          </a:xfrm>
          <a:custGeom>
            <a:avLst/>
            <a:gdLst/>
            <a:ahLst/>
            <a:cxnLst/>
            <a:rect l="l" t="t" r="r" b="b"/>
            <a:pathLst>
              <a:path w="8411233" h="1529315">
                <a:moveTo>
                  <a:pt x="0" y="0"/>
                </a:moveTo>
                <a:lnTo>
                  <a:pt x="8411233" y="0"/>
                </a:lnTo>
                <a:lnTo>
                  <a:pt x="8411233" y="1529315"/>
                </a:lnTo>
                <a:lnTo>
                  <a:pt x="0" y="15293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8" name="Freeform 18"/>
          <p:cNvSpPr/>
          <p:nvPr/>
        </p:nvSpPr>
        <p:spPr>
          <a:xfrm rot="-5400000">
            <a:off x="9016941" y="11676543"/>
            <a:ext cx="7315200" cy="1330036"/>
          </a:xfrm>
          <a:custGeom>
            <a:avLst/>
            <a:gdLst/>
            <a:ahLst/>
            <a:cxnLst/>
            <a:rect l="l" t="t" r="r" b="b"/>
            <a:pathLst>
              <a:path w="7315200" h="1330036">
                <a:moveTo>
                  <a:pt x="0" y="0"/>
                </a:moveTo>
                <a:lnTo>
                  <a:pt x="7315200" y="0"/>
                </a:lnTo>
                <a:lnTo>
                  <a:pt x="7315200" y="1330037"/>
                </a:lnTo>
                <a:lnTo>
                  <a:pt x="0" y="133003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20" name="TextBox 8">
            <a:extLst>
              <a:ext uri="{FF2B5EF4-FFF2-40B4-BE49-F238E27FC236}">
                <a16:creationId xmlns:a16="http://schemas.microsoft.com/office/drawing/2014/main" xmlns="" id="{90412983-4D3C-3A0E-10F9-50E8613D5759}"/>
              </a:ext>
            </a:extLst>
          </p:cNvPr>
          <p:cNvSpPr txBox="1"/>
          <p:nvPr/>
        </p:nvSpPr>
        <p:spPr>
          <a:xfrm>
            <a:off x="762000" y="400554"/>
            <a:ext cx="16230600" cy="746615"/>
          </a:xfrm>
          <a:prstGeom prst="rect">
            <a:avLst/>
          </a:prstGeom>
        </p:spPr>
        <p:txBody>
          <a:bodyPr lIns="0" tIns="0" rIns="0" bIns="0" rtlCol="0" anchor="t">
            <a:spAutoFit/>
          </a:bodyPr>
          <a:lstStyle/>
          <a:p>
            <a:pPr algn="ctr">
              <a:lnSpc>
                <a:spcPts val="6239"/>
              </a:lnSpc>
            </a:pPr>
            <a:r>
              <a:rPr lang="en-US" sz="5000" b="1">
                <a:solidFill>
                  <a:srgbClr val="0D3330"/>
                </a:solidFill>
                <a:latin typeface="Times New Roman" panose="02020603050405020304" pitchFamily="18" charset="0"/>
                <a:ea typeface="Cooper BT Bold"/>
                <a:cs typeface="Times New Roman" panose="02020603050405020304" pitchFamily="18" charset="0"/>
                <a:sym typeface="Cooper BT Bold"/>
              </a:rPr>
              <a:t>II. MỘT </a:t>
            </a:r>
            <a:r>
              <a:rPr lang="en-US" sz="5000" b="1" dirty="0">
                <a:solidFill>
                  <a:srgbClr val="0D3330"/>
                </a:solidFill>
                <a:latin typeface="Times New Roman" panose="02020603050405020304" pitchFamily="18" charset="0"/>
                <a:ea typeface="Cooper BT Bold"/>
                <a:cs typeface="Times New Roman" panose="02020603050405020304" pitchFamily="18" charset="0"/>
                <a:sym typeface="Cooper BT Bold"/>
              </a:rPr>
              <a:t>SỐ NỘI DUNG LỚN LUẬT BHXH SỐ 41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EAAC"/>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6668ACA1-0506-EFE4-C01D-B9C3B37302A8}"/>
              </a:ext>
            </a:extLst>
          </p:cNvPr>
          <p:cNvSpPr txBox="1">
            <a:spLocks/>
          </p:cNvSpPr>
          <p:nvPr/>
        </p:nvSpPr>
        <p:spPr>
          <a:xfrm>
            <a:off x="1523999" y="1602767"/>
            <a:ext cx="6553200" cy="26670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ts val="600"/>
              </a:spcAft>
              <a:buNone/>
            </a:pPr>
            <a:r>
              <a:rPr lang="en-US" sz="7000" kern="1200">
                <a:latin typeface="Times New Roman" panose="02020603050405020304" pitchFamily="18" charset="0"/>
                <a:ea typeface="+mj-ea"/>
                <a:cs typeface="Times New Roman" panose="02020603050405020304" pitchFamily="18" charset="0"/>
              </a:rPr>
              <a:t>&gt;2.000.000</a:t>
            </a:r>
          </a:p>
        </p:txBody>
      </p:sp>
      <p:sp>
        <p:nvSpPr>
          <p:cNvPr id="3" name="Content Placeholder 2">
            <a:extLst>
              <a:ext uri="{FF2B5EF4-FFF2-40B4-BE49-F238E27FC236}">
                <a16:creationId xmlns:a16="http://schemas.microsoft.com/office/drawing/2014/main" xmlns="" id="{6B2771D0-B5D1-FAC5-3DA3-A389A7FBF6F8}"/>
              </a:ext>
            </a:extLst>
          </p:cNvPr>
          <p:cNvSpPr txBox="1">
            <a:spLocks/>
          </p:cNvSpPr>
          <p:nvPr/>
        </p:nvSpPr>
        <p:spPr>
          <a:xfrm>
            <a:off x="8153400" y="1898198"/>
            <a:ext cx="8839200" cy="19050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spcBef>
                <a:spcPts val="1000"/>
              </a:spcBef>
              <a:buFont typeface="Arial" pitchFamily="34" charset="0"/>
              <a:buNone/>
            </a:pPr>
            <a:r>
              <a:rPr lang="en-US" sz="3500">
                <a:latin typeface="Times New Roman" panose="02020603050405020304" pitchFamily="18" charset="0"/>
                <a:cs typeface="Times New Roman" panose="02020603050405020304" pitchFamily="18" charset="0"/>
              </a:rPr>
              <a:t>Chủ hộ kinh doanh có đăng ký kinh doanh</a:t>
            </a:r>
          </a:p>
        </p:txBody>
      </p:sp>
      <p:sp>
        <p:nvSpPr>
          <p:cNvPr id="4" name="Content Placeholder 2">
            <a:extLst>
              <a:ext uri="{FF2B5EF4-FFF2-40B4-BE49-F238E27FC236}">
                <a16:creationId xmlns:a16="http://schemas.microsoft.com/office/drawing/2014/main" xmlns="" id="{D4FDF29C-1D60-24EF-6B62-F356B501087C}"/>
              </a:ext>
            </a:extLst>
          </p:cNvPr>
          <p:cNvSpPr txBox="1">
            <a:spLocks/>
          </p:cNvSpPr>
          <p:nvPr/>
        </p:nvSpPr>
        <p:spPr>
          <a:xfrm>
            <a:off x="1981199" y="4077956"/>
            <a:ext cx="5638799" cy="26670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ts val="600"/>
              </a:spcAft>
              <a:buNone/>
            </a:pPr>
            <a:r>
              <a:rPr lang="en-US" sz="7000" kern="1200">
                <a:latin typeface="Times New Roman" panose="02020603050405020304" pitchFamily="18" charset="0"/>
                <a:ea typeface="+mj-ea"/>
                <a:cs typeface="Times New Roman" panose="02020603050405020304" pitchFamily="18" charset="0"/>
              </a:rPr>
              <a:t>&gt; 86.000</a:t>
            </a:r>
          </a:p>
        </p:txBody>
      </p:sp>
      <p:sp>
        <p:nvSpPr>
          <p:cNvPr id="5" name="Content Placeholder 2">
            <a:extLst>
              <a:ext uri="{FF2B5EF4-FFF2-40B4-BE49-F238E27FC236}">
                <a16:creationId xmlns:a16="http://schemas.microsoft.com/office/drawing/2014/main" xmlns="" id="{4A5C1CCA-847A-6124-0FEA-14A917260C66}"/>
              </a:ext>
            </a:extLst>
          </p:cNvPr>
          <p:cNvSpPr txBox="1">
            <a:spLocks/>
          </p:cNvSpPr>
          <p:nvPr/>
        </p:nvSpPr>
        <p:spPr>
          <a:xfrm>
            <a:off x="8153400" y="4474978"/>
            <a:ext cx="8153400" cy="19050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spcBef>
                <a:spcPts val="1000"/>
              </a:spcBef>
              <a:buFont typeface="Arial" pitchFamily="34" charset="0"/>
              <a:buNone/>
            </a:pPr>
            <a:r>
              <a:rPr lang="en-US" sz="4000">
                <a:latin typeface="Times New Roman" panose="02020603050405020304" pitchFamily="18" charset="0"/>
                <a:ea typeface="Muli Bold"/>
                <a:cs typeface="Times New Roman" panose="02020603050405020304" pitchFamily="18" charset="0"/>
                <a:sym typeface="Muli Bold"/>
              </a:rPr>
              <a:t>Người hoạt động không chuyên trách ở cấp xã</a:t>
            </a:r>
            <a:endParaRPr lang="en-US" sz="400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xmlns="" id="{0A090238-65D8-4366-775C-1385F702594F}"/>
              </a:ext>
            </a:extLst>
          </p:cNvPr>
          <p:cNvSpPr txBox="1">
            <a:spLocks/>
          </p:cNvSpPr>
          <p:nvPr/>
        </p:nvSpPr>
        <p:spPr>
          <a:xfrm>
            <a:off x="1954930" y="6670758"/>
            <a:ext cx="5638799" cy="26670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ts val="600"/>
              </a:spcAft>
              <a:buNone/>
            </a:pPr>
            <a:r>
              <a:rPr lang="en-US" sz="7000" kern="1200">
                <a:latin typeface="Times New Roman" panose="02020603050405020304" pitchFamily="18" charset="0"/>
                <a:ea typeface="+mj-ea"/>
                <a:cs typeface="Times New Roman" panose="02020603050405020304" pitchFamily="18" charset="0"/>
              </a:rPr>
              <a:t>&gt; 270.000</a:t>
            </a:r>
          </a:p>
        </p:txBody>
      </p:sp>
      <p:sp>
        <p:nvSpPr>
          <p:cNvPr id="7" name="Content Placeholder 2">
            <a:extLst>
              <a:ext uri="{FF2B5EF4-FFF2-40B4-BE49-F238E27FC236}">
                <a16:creationId xmlns:a16="http://schemas.microsoft.com/office/drawing/2014/main" xmlns="" id="{C0742800-DDAB-D795-C8D4-346CD0D0DA17}"/>
              </a:ext>
            </a:extLst>
          </p:cNvPr>
          <p:cNvSpPr txBox="1">
            <a:spLocks/>
          </p:cNvSpPr>
          <p:nvPr/>
        </p:nvSpPr>
        <p:spPr>
          <a:xfrm>
            <a:off x="8177212" y="7051758"/>
            <a:ext cx="8153400" cy="19050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spcBef>
                <a:spcPts val="1000"/>
              </a:spcBef>
              <a:buFont typeface="Arial" pitchFamily="34" charset="0"/>
              <a:buNone/>
            </a:pPr>
            <a:r>
              <a:rPr lang="en-US" sz="4000">
                <a:latin typeface="Times New Roman" panose="02020603050405020304" pitchFamily="18" charset="0"/>
                <a:ea typeface="Muli Bold"/>
                <a:cs typeface="Times New Roman" panose="02020603050405020304" pitchFamily="18" charset="0"/>
                <a:sym typeface="Muli Bold"/>
              </a:rPr>
              <a:t>Người hoạt động không chuyên trách ở thôn, tổ dân phố</a:t>
            </a:r>
            <a:endParaRPr lang="en-US" sz="40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67B2709-1086-D7B9-D0F9-8545AB64FE19}"/>
              </a:ext>
            </a:extLst>
          </p:cNvPr>
          <p:cNvSpPr txBox="1"/>
          <p:nvPr/>
        </p:nvSpPr>
        <p:spPr>
          <a:xfrm>
            <a:off x="1981199" y="854422"/>
            <a:ext cx="14554201"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MỞ RỘNG ĐỐI TƯỢNG THAM GIA BHXH BẮT BUỘC</a:t>
            </a:r>
          </a:p>
        </p:txBody>
      </p:sp>
    </p:spTree>
    <p:extLst>
      <p:ext uri="{BB962C8B-B14F-4D97-AF65-F5344CB8AC3E}">
        <p14:creationId xmlns:p14="http://schemas.microsoft.com/office/powerpoint/2010/main" val="3334389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BEAAC"/>
        </a:solidFill>
        <a:effectLst/>
      </p:bgPr>
    </p:bg>
    <p:spTree>
      <p:nvGrpSpPr>
        <p:cNvPr id="1" name=""/>
        <p:cNvGrpSpPr/>
        <p:nvPr/>
      </p:nvGrpSpPr>
      <p:grpSpPr>
        <a:xfrm>
          <a:off x="0" y="0"/>
          <a:ext cx="0" cy="0"/>
          <a:chOff x="0" y="0"/>
          <a:chExt cx="0" cy="0"/>
        </a:xfrm>
      </p:grpSpPr>
      <p:grpSp>
        <p:nvGrpSpPr>
          <p:cNvPr id="2" name="Group 2"/>
          <p:cNvGrpSpPr/>
          <p:nvPr/>
        </p:nvGrpSpPr>
        <p:grpSpPr>
          <a:xfrm>
            <a:off x="5327036" y="3896112"/>
            <a:ext cx="47625" cy="2312632"/>
            <a:chOff x="0" y="0"/>
            <a:chExt cx="12543" cy="609088"/>
          </a:xfrm>
        </p:grpSpPr>
        <p:sp>
          <p:nvSpPr>
            <p:cNvPr id="3" name="Freeform 3"/>
            <p:cNvSpPr/>
            <p:nvPr/>
          </p:nvSpPr>
          <p:spPr>
            <a:xfrm>
              <a:off x="0" y="0"/>
              <a:ext cx="12543" cy="609088"/>
            </a:xfrm>
            <a:custGeom>
              <a:avLst/>
              <a:gdLst/>
              <a:ahLst/>
              <a:cxnLst/>
              <a:rect l="l" t="t" r="r" b="b"/>
              <a:pathLst>
                <a:path w="12543" h="609088">
                  <a:moveTo>
                    <a:pt x="6272" y="0"/>
                  </a:moveTo>
                  <a:lnTo>
                    <a:pt x="6272" y="0"/>
                  </a:lnTo>
                  <a:cubicBezTo>
                    <a:pt x="7935" y="0"/>
                    <a:pt x="9530" y="661"/>
                    <a:pt x="10706" y="1837"/>
                  </a:cubicBezTo>
                  <a:cubicBezTo>
                    <a:pt x="11882" y="3013"/>
                    <a:pt x="12543" y="4608"/>
                    <a:pt x="12543" y="6272"/>
                  </a:cubicBezTo>
                  <a:lnTo>
                    <a:pt x="12543" y="602817"/>
                  </a:lnTo>
                  <a:cubicBezTo>
                    <a:pt x="12543" y="604480"/>
                    <a:pt x="11882" y="606075"/>
                    <a:pt x="10706" y="607251"/>
                  </a:cubicBezTo>
                  <a:cubicBezTo>
                    <a:pt x="9530" y="608428"/>
                    <a:pt x="7935" y="609088"/>
                    <a:pt x="6272" y="609088"/>
                  </a:cubicBezTo>
                  <a:lnTo>
                    <a:pt x="6272" y="609088"/>
                  </a:lnTo>
                  <a:cubicBezTo>
                    <a:pt x="4608" y="609088"/>
                    <a:pt x="3013" y="608428"/>
                    <a:pt x="1837" y="607251"/>
                  </a:cubicBezTo>
                  <a:cubicBezTo>
                    <a:pt x="661" y="606075"/>
                    <a:pt x="0" y="604480"/>
                    <a:pt x="0" y="602817"/>
                  </a:cubicBezTo>
                  <a:lnTo>
                    <a:pt x="0" y="6272"/>
                  </a:lnTo>
                  <a:cubicBezTo>
                    <a:pt x="0" y="4608"/>
                    <a:pt x="661" y="3013"/>
                    <a:pt x="1837" y="1837"/>
                  </a:cubicBezTo>
                  <a:cubicBezTo>
                    <a:pt x="3013" y="661"/>
                    <a:pt x="4608" y="0"/>
                    <a:pt x="6272" y="0"/>
                  </a:cubicBezTo>
                  <a:close/>
                </a:path>
              </a:pathLst>
            </a:custGeom>
            <a:solidFill>
              <a:srgbClr val="0D3330"/>
            </a:solidFill>
          </p:spPr>
          <p:txBody>
            <a:bodyPr/>
            <a:lstStyle/>
            <a:p>
              <a:endParaRPr lang="en-US"/>
            </a:p>
          </p:txBody>
        </p:sp>
        <p:sp>
          <p:nvSpPr>
            <p:cNvPr id="4" name="TextBox 4"/>
            <p:cNvSpPr txBox="1"/>
            <p:nvPr/>
          </p:nvSpPr>
          <p:spPr>
            <a:xfrm>
              <a:off x="0" y="-38100"/>
              <a:ext cx="12543" cy="64718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238893" y="3987184"/>
            <a:ext cx="47625" cy="2312632"/>
            <a:chOff x="0" y="0"/>
            <a:chExt cx="12543" cy="609088"/>
          </a:xfrm>
        </p:grpSpPr>
        <p:sp>
          <p:nvSpPr>
            <p:cNvPr id="6" name="Freeform 6"/>
            <p:cNvSpPr/>
            <p:nvPr/>
          </p:nvSpPr>
          <p:spPr>
            <a:xfrm>
              <a:off x="0" y="0"/>
              <a:ext cx="12543" cy="609088"/>
            </a:xfrm>
            <a:custGeom>
              <a:avLst/>
              <a:gdLst/>
              <a:ahLst/>
              <a:cxnLst/>
              <a:rect l="l" t="t" r="r" b="b"/>
              <a:pathLst>
                <a:path w="12543" h="609088">
                  <a:moveTo>
                    <a:pt x="6272" y="0"/>
                  </a:moveTo>
                  <a:lnTo>
                    <a:pt x="6272" y="0"/>
                  </a:lnTo>
                  <a:cubicBezTo>
                    <a:pt x="7935" y="0"/>
                    <a:pt x="9530" y="661"/>
                    <a:pt x="10706" y="1837"/>
                  </a:cubicBezTo>
                  <a:cubicBezTo>
                    <a:pt x="11882" y="3013"/>
                    <a:pt x="12543" y="4608"/>
                    <a:pt x="12543" y="6272"/>
                  </a:cubicBezTo>
                  <a:lnTo>
                    <a:pt x="12543" y="602817"/>
                  </a:lnTo>
                  <a:cubicBezTo>
                    <a:pt x="12543" y="604480"/>
                    <a:pt x="11882" y="606075"/>
                    <a:pt x="10706" y="607251"/>
                  </a:cubicBezTo>
                  <a:cubicBezTo>
                    <a:pt x="9530" y="608428"/>
                    <a:pt x="7935" y="609088"/>
                    <a:pt x="6272" y="609088"/>
                  </a:cubicBezTo>
                  <a:lnTo>
                    <a:pt x="6272" y="609088"/>
                  </a:lnTo>
                  <a:cubicBezTo>
                    <a:pt x="4608" y="609088"/>
                    <a:pt x="3013" y="608428"/>
                    <a:pt x="1837" y="607251"/>
                  </a:cubicBezTo>
                  <a:cubicBezTo>
                    <a:pt x="661" y="606075"/>
                    <a:pt x="0" y="604480"/>
                    <a:pt x="0" y="602817"/>
                  </a:cubicBezTo>
                  <a:lnTo>
                    <a:pt x="0" y="6272"/>
                  </a:lnTo>
                  <a:cubicBezTo>
                    <a:pt x="0" y="4608"/>
                    <a:pt x="661" y="3013"/>
                    <a:pt x="1837" y="1837"/>
                  </a:cubicBezTo>
                  <a:cubicBezTo>
                    <a:pt x="3013" y="661"/>
                    <a:pt x="4608" y="0"/>
                    <a:pt x="6272" y="0"/>
                  </a:cubicBezTo>
                  <a:close/>
                </a:path>
              </a:pathLst>
            </a:custGeom>
            <a:solidFill>
              <a:srgbClr val="0D3330"/>
            </a:solidFill>
          </p:spPr>
          <p:txBody>
            <a:bodyPr/>
            <a:lstStyle/>
            <a:p>
              <a:endParaRPr lang="en-US"/>
            </a:p>
          </p:txBody>
        </p:sp>
        <p:sp>
          <p:nvSpPr>
            <p:cNvPr id="7" name="TextBox 7"/>
            <p:cNvSpPr txBox="1"/>
            <p:nvPr/>
          </p:nvSpPr>
          <p:spPr>
            <a:xfrm>
              <a:off x="0" y="-38100"/>
              <a:ext cx="12543" cy="64718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2341343" y="1770011"/>
            <a:ext cx="847858" cy="1392005"/>
          </a:xfrm>
          <a:custGeom>
            <a:avLst/>
            <a:gdLst/>
            <a:ahLst/>
            <a:cxnLst/>
            <a:rect l="l" t="t" r="r" b="b"/>
            <a:pathLst>
              <a:path w="847858" h="1392005">
                <a:moveTo>
                  <a:pt x="0" y="0"/>
                </a:moveTo>
                <a:lnTo>
                  <a:pt x="847857" y="0"/>
                </a:lnTo>
                <a:lnTo>
                  <a:pt x="847857" y="1392005"/>
                </a:lnTo>
                <a:lnTo>
                  <a:pt x="0" y="139200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9" name="Freeform 9"/>
          <p:cNvSpPr/>
          <p:nvPr/>
        </p:nvSpPr>
        <p:spPr>
          <a:xfrm>
            <a:off x="8854307" y="1925375"/>
            <a:ext cx="847858" cy="1392005"/>
          </a:xfrm>
          <a:custGeom>
            <a:avLst/>
            <a:gdLst/>
            <a:ahLst/>
            <a:cxnLst/>
            <a:rect l="l" t="t" r="r" b="b"/>
            <a:pathLst>
              <a:path w="847858" h="1392005">
                <a:moveTo>
                  <a:pt x="0" y="0"/>
                </a:moveTo>
                <a:lnTo>
                  <a:pt x="847858" y="0"/>
                </a:lnTo>
                <a:lnTo>
                  <a:pt x="847858" y="1392005"/>
                </a:lnTo>
                <a:lnTo>
                  <a:pt x="0" y="139200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0" name="Freeform 10"/>
          <p:cNvSpPr/>
          <p:nvPr/>
        </p:nvSpPr>
        <p:spPr>
          <a:xfrm>
            <a:off x="15292879" y="1925375"/>
            <a:ext cx="847858" cy="1392005"/>
          </a:xfrm>
          <a:custGeom>
            <a:avLst/>
            <a:gdLst/>
            <a:ahLst/>
            <a:cxnLst/>
            <a:rect l="l" t="t" r="r" b="b"/>
            <a:pathLst>
              <a:path w="847858" h="1392005">
                <a:moveTo>
                  <a:pt x="0" y="0"/>
                </a:moveTo>
                <a:lnTo>
                  <a:pt x="847858" y="0"/>
                </a:lnTo>
                <a:lnTo>
                  <a:pt x="847858" y="1392005"/>
                </a:lnTo>
                <a:lnTo>
                  <a:pt x="0" y="139200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1" name="TextBox 11"/>
          <p:cNvSpPr txBox="1"/>
          <p:nvPr/>
        </p:nvSpPr>
        <p:spPr>
          <a:xfrm>
            <a:off x="739007" y="3838962"/>
            <a:ext cx="4052528" cy="4264373"/>
          </a:xfrm>
          <a:prstGeom prst="rect">
            <a:avLst/>
          </a:prstGeom>
        </p:spPr>
        <p:txBody>
          <a:bodyPr lIns="0" tIns="0" rIns="0" bIns="0" rtlCol="0" anchor="t">
            <a:spAutoFit/>
          </a:bodyPr>
          <a:lstStyle/>
          <a:p>
            <a:pPr algn="ctr">
              <a:lnSpc>
                <a:spcPts val="4200"/>
              </a:lnSpc>
            </a:pPr>
            <a:r>
              <a:rPr lang="en-US" sz="3000">
                <a:solidFill>
                  <a:srgbClr val="0D3330"/>
                </a:solidFill>
                <a:latin typeface="Times New Roman" panose="02020603050405020304" pitchFamily="18" charset="0"/>
                <a:ea typeface="Muli Bold"/>
                <a:cs typeface="Times New Roman" panose="02020603050405020304" pitchFamily="18" charset="0"/>
                <a:sym typeface="Muli Bold"/>
              </a:rPr>
              <a:t>4. Người hoạt động không chuyên trách ở cấp xã được được thụ hưởng đầy đủ các chế độ BHXH bắt buộc thay vì chỉ hưởng hai chế độ là hưu trí và tử tuất như Luật hiện hành. </a:t>
            </a:r>
          </a:p>
          <a:p>
            <a:pPr algn="ctr">
              <a:lnSpc>
                <a:spcPts val="4200"/>
              </a:lnSpc>
            </a:pPr>
            <a:endParaRPr lang="en-US" sz="3000">
              <a:solidFill>
                <a:srgbClr val="0D3330"/>
              </a:solidFill>
              <a:latin typeface="Times New Roman" panose="02020603050405020304" pitchFamily="18" charset="0"/>
              <a:ea typeface="Muli Bold"/>
              <a:cs typeface="Times New Roman" panose="02020603050405020304" pitchFamily="18" charset="0"/>
              <a:sym typeface="Muli Bold"/>
            </a:endParaRPr>
          </a:p>
        </p:txBody>
      </p:sp>
      <p:sp>
        <p:nvSpPr>
          <p:cNvPr id="12" name="TextBox 12"/>
          <p:cNvSpPr txBox="1"/>
          <p:nvPr/>
        </p:nvSpPr>
        <p:spPr>
          <a:xfrm>
            <a:off x="5699718" y="3683019"/>
            <a:ext cx="7139125" cy="6389954"/>
          </a:xfrm>
          <a:prstGeom prst="rect">
            <a:avLst/>
          </a:prstGeom>
        </p:spPr>
        <p:txBody>
          <a:bodyPr lIns="0" tIns="0" rIns="0" bIns="0" rtlCol="0" anchor="t">
            <a:spAutoFit/>
          </a:bodyPr>
          <a:lstStyle/>
          <a:p>
            <a:pPr algn="ctr">
              <a:lnSpc>
                <a:spcPts val="4200"/>
              </a:lnSpc>
            </a:pPr>
            <a:r>
              <a:rPr lang="en-US" sz="3000">
                <a:solidFill>
                  <a:srgbClr val="0D3330"/>
                </a:solidFill>
                <a:latin typeface="Times New Roman" panose="02020603050405020304" pitchFamily="18" charset="0"/>
                <a:ea typeface="Muli Bold"/>
                <a:cs typeface="Times New Roman" panose="02020603050405020304" pitchFamily="18" charset="0"/>
                <a:sym typeface="Muli Bold"/>
              </a:rPr>
              <a:t>5. Bổ sung chế độ thai sản vào chính sách BHXH tự nguyện </a:t>
            </a:r>
          </a:p>
          <a:p>
            <a:pPr algn="just">
              <a:lnSpc>
                <a:spcPts val="4199"/>
              </a:lnSpc>
            </a:pPr>
            <a:r>
              <a:rPr lang="en-US" sz="2999">
                <a:solidFill>
                  <a:srgbClr val="0D3330"/>
                </a:solidFill>
                <a:latin typeface="Times New Roman" panose="02020603050405020304" pitchFamily="18" charset="0"/>
                <a:ea typeface="Muli Bold"/>
                <a:cs typeface="Times New Roman" panose="02020603050405020304" pitchFamily="18" charset="0"/>
                <a:sym typeface="Muli Bold"/>
              </a:rPr>
              <a:t>Người tham gia BHXH tự nguyện được hưởng trợ cấp thai sản với mức là 02 triệu đồng cho mỗi con mới sinh do ngân sách nhà nước bảo đảm.</a:t>
            </a:r>
          </a:p>
          <a:p>
            <a:pPr algn="just">
              <a:lnSpc>
                <a:spcPts val="4199"/>
              </a:lnSpc>
            </a:pPr>
            <a:r>
              <a:rPr lang="en-US" sz="2999">
                <a:solidFill>
                  <a:srgbClr val="0D3330"/>
                </a:solidFill>
                <a:latin typeface="Times New Roman" panose="02020603050405020304" pitchFamily="18" charset="0"/>
                <a:ea typeface="Muli Bold"/>
                <a:cs typeface="Times New Roman" panose="02020603050405020304" pitchFamily="18" charset="0"/>
                <a:sym typeface="Muli Bold"/>
              </a:rPr>
              <a:t>Lao động nữ là người dân tộc thiểu số hoặc lao động nữ là người dân tộc Kinh có chồng là người dân tộc thiểu số thuộc hộ nghèo khi sinh con còn được hưởng chính sách hỗ trợ khác theo quy định của Chính phủ.</a:t>
            </a:r>
          </a:p>
          <a:p>
            <a:pPr algn="just">
              <a:lnSpc>
                <a:spcPts val="3919"/>
              </a:lnSpc>
            </a:pPr>
            <a:endParaRPr lang="en-US" sz="2999">
              <a:solidFill>
                <a:srgbClr val="0D3330"/>
              </a:solidFill>
              <a:latin typeface="Times New Roman" panose="02020603050405020304" pitchFamily="18" charset="0"/>
              <a:ea typeface="Muli Bold"/>
              <a:cs typeface="Times New Roman" panose="02020603050405020304" pitchFamily="18" charset="0"/>
              <a:sym typeface="Muli Bold"/>
            </a:endParaRPr>
          </a:p>
        </p:txBody>
      </p:sp>
      <p:sp>
        <p:nvSpPr>
          <p:cNvPr id="13" name="TextBox 13"/>
          <p:cNvSpPr txBox="1"/>
          <p:nvPr/>
        </p:nvSpPr>
        <p:spPr>
          <a:xfrm>
            <a:off x="13690544" y="3838962"/>
            <a:ext cx="4052528" cy="4264373"/>
          </a:xfrm>
          <a:prstGeom prst="rect">
            <a:avLst/>
          </a:prstGeom>
        </p:spPr>
        <p:txBody>
          <a:bodyPr lIns="0" tIns="0" rIns="0" bIns="0" rtlCol="0" anchor="t">
            <a:spAutoFit/>
          </a:bodyPr>
          <a:lstStyle/>
          <a:p>
            <a:pPr algn="just">
              <a:lnSpc>
                <a:spcPts val="4200"/>
              </a:lnSpc>
            </a:pPr>
            <a:r>
              <a:rPr lang="en-US" sz="3000">
                <a:solidFill>
                  <a:srgbClr val="0D3330"/>
                </a:solidFill>
                <a:latin typeface="Times New Roman" panose="02020603050405020304" pitchFamily="18" charset="0"/>
                <a:ea typeface="Muli Bold"/>
                <a:cs typeface="Times New Roman" panose="02020603050405020304" pitchFamily="18" charset="0"/>
                <a:sym typeface="Muli Bold"/>
              </a:rPr>
              <a:t>6. Gia tăng cơ hội được hưởng quyền lợi hưu trí bằng cách giảm điều kiện về số năm đóng BHXH tối thiểu để được hưởng lương hưu hằng tháng từ 20 năm xuống 15 năm.</a:t>
            </a:r>
          </a:p>
          <a:p>
            <a:pPr algn="just">
              <a:lnSpc>
                <a:spcPts val="4200"/>
              </a:lnSpc>
            </a:pPr>
            <a:endParaRPr lang="en-US" sz="3000">
              <a:solidFill>
                <a:srgbClr val="0D3330"/>
              </a:solidFill>
              <a:latin typeface="Times New Roman" panose="02020603050405020304" pitchFamily="18" charset="0"/>
              <a:ea typeface="Muli Bold"/>
              <a:cs typeface="Times New Roman" panose="02020603050405020304" pitchFamily="18" charset="0"/>
              <a:sym typeface="Muli Bold"/>
            </a:endParaRPr>
          </a:p>
        </p:txBody>
      </p:sp>
      <p:sp>
        <p:nvSpPr>
          <p:cNvPr id="14" name="TextBox 14"/>
          <p:cNvSpPr txBox="1"/>
          <p:nvPr/>
        </p:nvSpPr>
        <p:spPr>
          <a:xfrm>
            <a:off x="739007" y="466980"/>
            <a:ext cx="16230600" cy="746615"/>
          </a:xfrm>
          <a:prstGeom prst="rect">
            <a:avLst/>
          </a:prstGeom>
        </p:spPr>
        <p:txBody>
          <a:bodyPr lIns="0" tIns="0" rIns="0" bIns="0" rtlCol="0" anchor="t">
            <a:spAutoFit/>
          </a:bodyPr>
          <a:lstStyle/>
          <a:p>
            <a:pPr algn="ctr">
              <a:lnSpc>
                <a:spcPts val="6239"/>
              </a:lnSpc>
            </a:pPr>
            <a:r>
              <a:rPr lang="en-US" sz="5000" b="1">
                <a:solidFill>
                  <a:srgbClr val="0D3330"/>
                </a:solidFill>
                <a:latin typeface="Times New Roman" panose="02020603050405020304" pitchFamily="18" charset="0"/>
                <a:ea typeface="Cooper BT Bold"/>
                <a:cs typeface="Times New Roman" panose="02020603050405020304" pitchFamily="18" charset="0"/>
                <a:sym typeface="Cooper BT Bold"/>
              </a:rPr>
              <a:t>I. MỘT </a:t>
            </a:r>
            <a:r>
              <a:rPr lang="en-US" sz="5000" b="1" dirty="0">
                <a:solidFill>
                  <a:srgbClr val="0D3330"/>
                </a:solidFill>
                <a:latin typeface="Times New Roman" panose="02020603050405020304" pitchFamily="18" charset="0"/>
                <a:ea typeface="Cooper BT Bold"/>
                <a:cs typeface="Times New Roman" panose="02020603050405020304" pitchFamily="18" charset="0"/>
                <a:sym typeface="Cooper BT Bold"/>
              </a:rPr>
              <a:t>SỐ NỘI DUNG LỚN LUẬT BHXH SỐ 41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Toi gian hien dai</Template>
  <TotalTime>680</TotalTime>
  <Words>1959</Words>
  <Application>Microsoft Office PowerPoint</Application>
  <PresentationFormat>Custom</PresentationFormat>
  <Paragraphs>114</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Muli Bold</vt:lpstr>
      <vt:lpstr>Cooper BT Bold</vt:lpstr>
      <vt:lpstr>Calibri</vt:lpstr>
      <vt:lpstr>Times New Roman</vt:lpstr>
      <vt:lpstr>Arial</vt:lpstr>
      <vt:lpstr>Calisto MT</vt:lpstr>
      <vt:lpstr>Muli</vt:lpstr>
      <vt:lpstr>Office Theme</vt:lpstr>
      <vt:lpstr>PowerPoint Presentation</vt:lpstr>
      <vt:lpstr>PowerPoint Presentation</vt:lpstr>
      <vt:lpstr>PowerPoint Presentation</vt:lpstr>
      <vt:lpstr>HỆ THỐNG BHXH ĐA TẦNG (NQ-28/TW)</vt:lpstr>
      <vt:lpstr>TRỢ CẤP HƯU TRÍ XÃ HỘI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VỀ NHỮNG NỘI DUNG LỚN TẠI LUẬT BẢO HIỂM XÃ HỘI SỐ 41/2024/QH15</dc:title>
  <dc:creator>GiangPT</dc:creator>
  <cp:lastModifiedBy>GiangPT</cp:lastModifiedBy>
  <cp:revision>20</cp:revision>
  <dcterms:created xsi:type="dcterms:W3CDTF">2006-08-16T00:00:00Z</dcterms:created>
  <dcterms:modified xsi:type="dcterms:W3CDTF">2025-02-04T07:56:33Z</dcterms:modified>
  <dc:identifier>DAGMCpxurxg</dc:identifier>
</cp:coreProperties>
</file>