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2"/>
  </p:sldMasterIdLst>
  <p:notesMasterIdLst>
    <p:notesMasterId r:id="rId19"/>
  </p:notesMasterIdLst>
  <p:handoutMasterIdLst>
    <p:handoutMasterId r:id="rId20"/>
  </p:handoutMasterIdLst>
  <p:sldIdLst>
    <p:sldId id="256" r:id="rId3"/>
    <p:sldId id="261" r:id="rId4"/>
    <p:sldId id="259" r:id="rId5"/>
    <p:sldId id="307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05" r:id="rId18"/>
  </p:sldIdLst>
  <p:sldSz cx="9144000" cy="6858000" type="screen4x3"/>
  <p:notesSz cx="6858000" cy="9144000"/>
  <p:defaultTextStyle>
    <a:defPPr>
      <a:defRPr lang="ko-KR"/>
    </a:defPPr>
    <a:lvl1pPr marL="0" lvl="0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1pPr>
    <a:lvl2pPr marL="457200" lvl="1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2pPr>
    <a:lvl3pPr marL="914400" lvl="2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3pPr>
    <a:lvl4pPr marL="1371600" lvl="3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4pPr>
    <a:lvl5pPr marL="1828800" lvl="4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5pPr>
    <a:lvl6pPr marL="2286000" lvl="5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6pPr>
    <a:lvl7pPr marL="2743200" lvl="6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7pPr>
    <a:lvl8pPr marL="3200400" lvl="7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8pPr>
    <a:lvl9pPr marL="3657600" lvl="8" indent="0" algn="l" defTabSz="914400" rtl="0" eaLnBrk="1" fontAlgn="base" latinLnBrk="1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anose="020B0600000101010101" charset="-127"/>
        <a:ea typeface="Gulim" panose="020B0600000101010101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9179"/>
  </p:normalViewPr>
  <p:slideViewPr>
    <p:cSldViewPr showGuides="1">
      <p:cViewPr varScale="1">
        <p:scale>
          <a:sx n="66" d="100"/>
          <a:sy n="66" d="100"/>
        </p:scale>
        <p:origin x="1422" y="60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 varScale="1">
      <p:scale>
        <a:sx n="1" d="1"/>
        <a:sy n="1" d="1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7826193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둘째 수준</a:t>
            </a:r>
          </a:p>
          <a:p>
            <a:pPr marL="914400" marR="0" lvl="2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셋째 수준</a:t>
            </a:r>
          </a:p>
          <a:p>
            <a:pPr marL="1371600" marR="0" lvl="3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넷째 수준</a:t>
            </a:r>
          </a:p>
          <a:p>
            <a:pPr marL="1828800" marR="0" lvl="4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/>
            <a:fld id="{9A0DB2DC-4C9A-4742-B13C-FB6460FD3503}" type="slidenum">
              <a:rPr lang="ko-KR" altLang="en-US" sz="1200" dirty="0"/>
              <a:t>‹#›</a:t>
            </a:fld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416567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5241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아초_C\ah\템플릿작업\템플릿_21\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683000"/>
            <a:ext cx="9144000" cy="317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99" name="Picture 3" descr="D:\아초_C\ah\템플릿작업\템플릿_21\png\01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5580063" cy="25495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D:\아초_C\ah\템플릿작업\템플릿_21\png\22.png"/>
          <p:cNvPicPr>
            <a:picLocks noChangeAspect="1"/>
          </p:cNvPicPr>
          <p:nvPr userDrawn="1"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812088" y="728663"/>
            <a:ext cx="755650" cy="5127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3" name="Picture 5" descr="D:\아초_C\ah\템플릿작업\템플릿_21\png\23.png"/>
          <p:cNvPicPr>
            <a:picLocks noChangeAspect="1"/>
          </p:cNvPicPr>
          <p:nvPr userDrawn="1"/>
        </p:nvPicPr>
        <p:blipFill>
          <a:blip r:embed="rId3"/>
          <a:srcRect l="21419" r="20827"/>
          <a:stretch>
            <a:fillRect/>
          </a:stretch>
        </p:blipFill>
        <p:spPr>
          <a:xfrm>
            <a:off x="8423275" y="0"/>
            <a:ext cx="720725" cy="12398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아초_C\ah\템플릿작업\템플릿_21\png\02.png"/>
          <p:cNvPicPr>
            <a:picLocks noChangeAspect="1"/>
          </p:cNvPicPr>
          <p:nvPr userDrawn="1"/>
        </p:nvPicPr>
        <p:blipFill>
          <a:blip r:embed="rId2"/>
          <a:srcRect b="19215"/>
          <a:stretch>
            <a:fillRect/>
          </a:stretch>
        </p:blipFill>
        <p:spPr>
          <a:xfrm>
            <a:off x="0" y="4292600"/>
            <a:ext cx="9144000" cy="25654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/>
            <a:fld id="{9A0DB2DC-4C9A-4742-B13C-FB6460FD3503}" type="slidenum">
              <a:rPr lang="ko-KR" altLang="en-US" dirty="0">
                <a:latin typeface="Malgun Gothic" panose="020B0503020000020004" pitchFamily="50" charset="-127"/>
                <a:ea typeface="Malgun Gothic" panose="020B0503020000020004" pitchFamily="50" charset="-127"/>
              </a:rPr>
              <a:t>‹#›</a:t>
            </a:fld>
            <a:endParaRPr lang="ko-KR" altLang="en-US" dirty="0">
              <a:latin typeface="Malgun Gothic" panose="020B0503020000020004" pitchFamily="50" charset="-127"/>
              <a:ea typeface="Malgun Gothic" panose="020B0503020000020004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260350"/>
            <a:ext cx="2246313" cy="6477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 dirty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8425" y="309563"/>
            <a:ext cx="2147888" cy="5857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PNG FILE</a:t>
            </a:r>
            <a:endParaRPr kumimoji="0" lang="ko-KR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2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10" descr="D:\아초_C\ah\템플릿작업\템플릿_21\png\0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-4894480">
            <a:off x="6005432" y="787590"/>
            <a:ext cx="1502595" cy="10597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7" name="Picture 8" descr="D:\아초_C\ah\템플릿작업\템플릿_21\png\1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20324" y="1369606"/>
            <a:ext cx="1158875" cy="16033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1" name="Picture 3" descr="D:\아초_C\ah\템플릿작업\템플릿_21\png\13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16100" y="417132"/>
            <a:ext cx="1341437" cy="1195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2" name="Picture 4" descr="D:\아초_C\ah\템플릿작업\템플릿_21\png\1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6359" y="1731780"/>
            <a:ext cx="1435100" cy="8921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4" name="Picture 5" descr="D:\아초_C\ah\템플릿작업\템플릿_21\png\1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7910" y="1747805"/>
            <a:ext cx="303160" cy="43006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5" name="Picture 6" descr="D:\아초_C\ah\템플릿작업\템플릿_21\png\17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47382" y="1061572"/>
            <a:ext cx="442703" cy="7405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7" descr="D:\아초_C\ah\템플릿작업\템플릿_21\png\15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39470" y="1059557"/>
            <a:ext cx="571500" cy="43006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Content Placeholder 3"/>
          <p:cNvSpPr>
            <a:spLocks noGrp="1"/>
          </p:cNvSpPr>
          <p:nvPr>
            <p:ph idx="4294967295"/>
          </p:nvPr>
        </p:nvSpPr>
        <p:spPr>
          <a:xfrm>
            <a:off x="1439652" y="2009057"/>
            <a:ext cx="6948772" cy="2836712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</a:rPr>
              <a:t>Lĩnh vực: Phát triển nhận thức</a:t>
            </a:r>
            <a:endParaRPr lang="vi-VN" b="1" kern="10" dirty="0">
              <a:ln w="19050">
                <a:pattFill prst="pct80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vi-VN" dirty="0">
                <a:solidFill>
                  <a:srgbClr val="FF0000"/>
                </a:solidFill>
              </a:rPr>
              <a:t>Đề </a:t>
            </a:r>
            <a:r>
              <a:rPr lang="vi-VN" dirty="0" smtClean="0">
                <a:solidFill>
                  <a:srgbClr val="FF0000"/>
                </a:solidFill>
              </a:rPr>
              <a:t>tài: Khám </a:t>
            </a:r>
            <a:r>
              <a:rPr lang="vi-VN" dirty="0">
                <a:solidFill>
                  <a:srgbClr val="FF0000"/>
                </a:solidFill>
              </a:rPr>
              <a:t>phá một số danh lam </a:t>
            </a:r>
            <a:endParaRPr lang="vi-VN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vi-VN" dirty="0" smtClean="0">
                <a:solidFill>
                  <a:srgbClr val="FF0000"/>
                </a:solidFill>
              </a:rPr>
              <a:t>thắng cảnh </a:t>
            </a:r>
            <a:r>
              <a:rPr lang="vi-VN" dirty="0">
                <a:solidFill>
                  <a:srgbClr val="FF0000"/>
                </a:solidFill>
              </a:rPr>
              <a:t>Hà Nội</a:t>
            </a:r>
            <a:endParaRPr lang="vi-VN" b="1" kern="10" dirty="0">
              <a:ln w="19050">
                <a:pattFill prst="pct80">
                  <a:fgClr>
                    <a:srgbClr val="FF3300"/>
                  </a:fgClr>
                  <a:bgClr>
                    <a:srgbClr val="FFFFFF"/>
                  </a:bgClr>
                </a:patt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vi-VN" dirty="0" smtClean="0">
                <a:solidFill>
                  <a:srgbClr val="FF0000"/>
                </a:solidFill>
              </a:rPr>
              <a:t>Độ tuổi: </a:t>
            </a:r>
            <a:r>
              <a:rPr lang="vi-VN" dirty="0" smtClean="0">
                <a:solidFill>
                  <a:srgbClr val="FF0000"/>
                </a:solidFill>
              </a:rPr>
              <a:t>4-5 tuổi</a:t>
            </a:r>
            <a:endParaRPr lang="vi-VN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vi-VN" dirty="0">
                <a:solidFill>
                  <a:srgbClr val="FF0000"/>
                </a:solidFill>
              </a:rPr>
              <a:t>Giáo </a:t>
            </a:r>
            <a:r>
              <a:rPr lang="vi-VN" dirty="0" smtClean="0">
                <a:solidFill>
                  <a:srgbClr val="FF0000"/>
                </a:solidFill>
              </a:rPr>
              <a:t>viên: Đỗ Thanh Huyền</a:t>
            </a:r>
          </a:p>
          <a:p>
            <a:pPr marL="0" indent="0">
              <a:buNone/>
            </a:pPr>
            <a:r>
              <a:rPr lang="vi-VN" altLang="x-none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           Năm </a:t>
            </a:r>
            <a:r>
              <a:rPr lang="vi-VN" altLang="x-none" dirty="0" smtClean="0">
                <a:ln w="0"/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học: 2024-2025</a:t>
            </a:r>
            <a:endParaRPr lang="vi-VN" altLang="x-none" dirty="0">
              <a:ln w="0"/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8133715" y="6121400"/>
            <a:ext cx="619125" cy="619125"/>
          </a:xfrm>
          <a:prstGeom prst="rect">
            <a:avLst/>
          </a:prstGeom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2483768" y="368660"/>
            <a:ext cx="395781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ctr"/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HUYỆN AN LÃO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en-US" altLang="en-US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MẦM NON </a:t>
            </a:r>
            <a:r>
              <a:rPr lang="vi-VN" alt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 TUẤN</a:t>
            </a:r>
            <a:endParaRPr lang="vi-V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0000" numSld="3" showWhenStopped="0">
                <p:cTn id="3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81928" y="5811520"/>
            <a:ext cx="4672965" cy="58356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200" dirty="0">
                <a:latin typeface="Times New Roman" panose="02020603050405020304" pitchFamily="18" charset="0"/>
              </a:rPr>
              <a:t>Văn Miếu – Quốc Tử Giám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297815" y="154623"/>
            <a:ext cx="8229600" cy="1143000"/>
          </a:xfrm>
        </p:spPr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r>
              <a:rPr lang="vi-VN" altLang="x-none" sz="4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Các món đặc sản Hà Nội</a:t>
            </a:r>
          </a:p>
        </p:txBody>
      </p:sp>
      <p:pic>
        <p:nvPicPr>
          <p:cNvPr id="12291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720" y="1553210"/>
            <a:ext cx="4229100" cy="2438400"/>
          </a:xfrm>
        </p:spPr>
      </p:pic>
      <p:sp>
        <p:nvSpPr>
          <p:cNvPr id="12296" name="TextBox 8"/>
          <p:cNvSpPr txBox="1"/>
          <p:nvPr/>
        </p:nvSpPr>
        <p:spPr>
          <a:xfrm>
            <a:off x="4719320" y="3426460"/>
            <a:ext cx="184731" cy="40011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endParaRPr lang="vi-VN" altLang="x-none" sz="2000" dirty="0">
              <a:latin typeface="Arial" panose="020B0604020202020204" pitchFamily="34" charset="0"/>
            </a:endParaRPr>
          </a:p>
        </p:txBody>
      </p:sp>
      <p:sp>
        <p:nvSpPr>
          <p:cNvPr id="12298" name="TextBox 11"/>
          <p:cNvSpPr txBox="1"/>
          <p:nvPr/>
        </p:nvSpPr>
        <p:spPr>
          <a:xfrm>
            <a:off x="5080953" y="4613910"/>
            <a:ext cx="718820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Cốm</a:t>
            </a:r>
          </a:p>
        </p:txBody>
      </p:sp>
      <p:sp>
        <p:nvSpPr>
          <p:cNvPr id="13" name="TextBox 7"/>
          <p:cNvSpPr txBox="1"/>
          <p:nvPr/>
        </p:nvSpPr>
        <p:spPr>
          <a:xfrm>
            <a:off x="477837" y="3506283"/>
            <a:ext cx="1339215" cy="39878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vi-VN" altLang="x-none" sz="2000" dirty="0">
                <a:latin typeface="Arial" panose="020B0604020202020204" pitchFamily="34" charset="0"/>
              </a:rPr>
              <a:t>Bún thang</a:t>
            </a:r>
          </a:p>
        </p:txBody>
      </p:sp>
      <p:sp>
        <p:nvSpPr>
          <p:cNvPr id="4" name="Rectangle 3"/>
          <p:cNvSpPr/>
          <p:nvPr/>
        </p:nvSpPr>
        <p:spPr>
          <a:xfrm>
            <a:off x="2562790" y="4535696"/>
            <a:ext cx="1617663" cy="31895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</a:rPr>
              <a:t>Nhà át lớn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0501" y="1815817"/>
            <a:ext cx="1092463" cy="437323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>
                <a:solidFill>
                  <a:schemeClr val="bg1"/>
                </a:solidFill>
              </a:rPr>
              <a:t>Hồ Tây</a:t>
            </a:r>
          </a:p>
        </p:txBody>
      </p:sp>
      <p:sp>
        <p:nvSpPr>
          <p:cNvPr id="9" name="Rectangle 8"/>
          <p:cNvSpPr/>
          <p:nvPr/>
        </p:nvSpPr>
        <p:spPr>
          <a:xfrm>
            <a:off x="492658" y="6097518"/>
            <a:ext cx="1324394" cy="60808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Công viên</a:t>
            </a:r>
          </a:p>
          <a:p>
            <a:pPr algn="ctr"/>
            <a:r>
              <a:rPr lang="vi-VN"/>
              <a:t>Thủ Lệ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852489" y="4419600"/>
            <a:ext cx="1663727" cy="59309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vi-VN"/>
              <a:t>Hoàng Thành</a:t>
            </a:r>
          </a:p>
          <a:p>
            <a:pPr algn="ctr"/>
            <a:r>
              <a:rPr lang="vi-VN"/>
              <a:t>Thăng Long</a:t>
            </a:r>
          </a:p>
        </p:txBody>
      </p:sp>
      <p:pic>
        <p:nvPicPr>
          <p:cNvPr id="1027" name="Picture 3" descr="C:\Users\admin\Downloads\món ăn\bun-cha-ha-no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8" y="1592796"/>
            <a:ext cx="3918040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ownloads\món ăn\banh-cu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8" y="1592796"/>
            <a:ext cx="385242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ownloads\món ăn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49" y="4404086"/>
            <a:ext cx="391804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admin\Downloads\món ăn\nhung-mon-an-dac-san-chi-co-vao-mua-thu-o-ha-noi147514048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3989" y="4404085"/>
            <a:ext cx="3852428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6" grpId="0" animBg="1"/>
      <p:bldP spid="12298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/>
        <p:txBody>
          <a:bodyPr vert="horz" wrap="square" lIns="91440" tIns="45720" rIns="91440" bIns="4572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vi-VN" altLang="x-none" sz="4800" dirty="0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31720" y="1645920"/>
            <a:ext cx="4673600" cy="1752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vi-VN" sz="44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Củng cố, ôn luyện</a:t>
            </a:r>
          </a:p>
        </p:txBody>
      </p:sp>
      <p:pic>
        <p:nvPicPr>
          <p:cNvPr id="14340" name="Picture 3" descr="D:\아초_C\ah\템플릿작업\템플릿_21\png\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5700" y="3398520"/>
            <a:ext cx="4672330" cy="213550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627784" y="476672"/>
            <a:ext cx="44702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altLang="x-none" sz="480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Hoạt động 3:</a:t>
            </a:r>
            <a:endParaRPr lang="en-US" sz="48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AutoShape 2"/>
          <p:cNvSpPr/>
          <p:nvPr/>
        </p:nvSpPr>
        <p:spPr>
          <a:xfrm>
            <a:off x="-228600" y="0"/>
            <a:ext cx="10058400" cy="7162800"/>
          </a:xfrm>
          <a:prstGeom prst="irregularSeal2">
            <a:avLst/>
          </a:prstGeom>
          <a:solidFill>
            <a:srgbClr val="FFFF00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vi-VN" altLang="x-none" dirty="0">
              <a:latin typeface="Arial" panose="020B0604020202020204" pitchFamily="34" charset="0"/>
            </a:endParaRPr>
          </a:p>
        </p:txBody>
      </p:sp>
      <p:sp>
        <p:nvSpPr>
          <p:cNvPr id="14339" name="WordArt 3"/>
          <p:cNvSpPr>
            <a:spLocks noTextEdit="1"/>
          </p:cNvSpPr>
          <p:nvPr/>
        </p:nvSpPr>
        <p:spPr>
          <a:xfrm>
            <a:off x="1828800" y="2362200"/>
            <a:ext cx="5410200" cy="289560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  <a:normAutofit/>
          </a:bodyPr>
          <a:lstStyle/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Trò chơi 1:</a:t>
            </a:r>
          </a:p>
          <a:p>
            <a:pPr algn="ctr" eaLnBrk="0" hangingPunct="0"/>
            <a:r>
              <a:rPr lang="en-US" sz="28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University" charset="0"/>
                <a:ea typeface="University" charset="0"/>
              </a:rPr>
              <a:t>Ai thông minh nhất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188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18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>
          <a:xfrm>
            <a:off x="297814" y="261303"/>
            <a:ext cx="8342637" cy="1143000"/>
          </a:xfrm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vi-VN" altLang="x-none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</a:rPr>
              <a:t>Đâu là danh lam thắng cảnh của Hà Nội</a:t>
            </a:r>
          </a:p>
        </p:txBody>
      </p:sp>
      <p:pic>
        <p:nvPicPr>
          <p:cNvPr id="15363" name="Picture 1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600200"/>
            <a:ext cx="4343400" cy="2514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4" name="Picture 5">
            <a:hlinkClick r:id="" action="ppaction://noaction">
              <a:snd r:embed="rId2" name="applause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8024" y="4343400"/>
            <a:ext cx="4267200" cy="22764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7771" y="1705292"/>
            <a:ext cx="4267200" cy="2409825"/>
          </a:xfrm>
          <a:prstGeom prst="rect">
            <a:avLst/>
          </a:prstGeom>
        </p:spPr>
      </p:pic>
      <p:pic>
        <p:nvPicPr>
          <p:cNvPr id="1026" name="Picture 2" descr="https://scontent.fhan4-1.fna.fbcdn.net/v/t1.15752-9/53518735_155744228682507_284059224172920832_n.png?_nc_cat=104&amp;_nc_oc=AQlnsMWct0JK3rZZDfTmqovPTQ_dIJLP4AxG1GYCZSjUzBsV5URj28Srhss6mGcVrlc&amp;_nc_ht=scontent.fhan4-1.fna&amp;oh=11103ae20231fa5746d61bd6ee1c8fee&amp;oe=5D1B7AA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15" y="4343400"/>
            <a:ext cx="4191000" cy="2295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0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6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36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9" name="Picture 9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7288" y="5181600"/>
            <a:ext cx="2163762" cy="13493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16390" name="Picture 10">
            <a:hlinkClick r:id="" action="ppaction://noaction">
              <a:snd r:embed="rId3" name="bomb.wav"/>
            </a:hlinkClick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9443" y="5173028"/>
            <a:ext cx="2103437" cy="13938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sp>
        <p:nvSpPr>
          <p:cNvPr id="3" name="Rectangle 2"/>
          <p:cNvSpPr/>
          <p:nvPr/>
        </p:nvSpPr>
        <p:spPr bwMode="auto">
          <a:xfrm>
            <a:off x="457200" y="255905"/>
            <a:ext cx="7924800" cy="9144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38100">
            <a:solidFill>
              <a:schemeClr val="accent6">
                <a:lumMod val="60000"/>
                <a:lumOff val="40000"/>
              </a:schemeClr>
            </a:solidFill>
            <a:headEnd type="none" w="med" len="med"/>
            <a:tailEnd type="none" w="med" len="med"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noAutofit/>
          </a:bodyPr>
          <a:lstStyle/>
          <a:p>
            <a:pPr algn="ctr"/>
            <a:r>
              <a:rPr lang="vi-VN" altLang="x-none" sz="3200" dirty="0">
                <a:solidFill>
                  <a:srgbClr val="FF0000"/>
                </a:solidFill>
                <a:latin typeface="Times New Roman" panose="02020603050405020304" pitchFamily="18" charset="0"/>
              </a:rPr>
              <a:t>Chọn danh lam thắng cảnh của thủ đô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57200" y="1627505"/>
          <a:ext cx="82296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48000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2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735" y="5136515"/>
            <a:ext cx="2027238" cy="14398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  <p:pic>
        <p:nvPicPr>
          <p:cNvPr id="6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89818" y="5131118"/>
            <a:ext cx="1973262" cy="14779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6041 -0.030186 L 0.149376 -0.392408 " pathEditMode="relative" rAng="0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00" y="-18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667 -0.010370 L 0.082847 -0.393611 " pathEditMode="relative" rAng="0" ptsTypes="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00" y="-191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1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1535" y="2769235"/>
            <a:ext cx="4900930" cy="10147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marR="0" algn="ctr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ko-KR" sz="6000" kern="1200" cap="none" spc="-150" normalizeH="0" baseline="0" noProof="0" dirty="0"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ea typeface="HY견고딕" pitchFamily="18" charset="-127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2"/>
          <a:srcRect t="14146" r="1546" b="18654"/>
          <a:stretch>
            <a:fillRect/>
          </a:stretch>
        </p:blipFill>
        <p:spPr>
          <a:xfrm>
            <a:off x="7262495" y="4790440"/>
            <a:ext cx="1089660" cy="73787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Picture 5" descr="D:\아초_C\ah\템플릿작업\템플릿_21\png\23.png"/>
          <p:cNvPicPr>
            <a:picLocks noChangeAspect="1"/>
          </p:cNvPicPr>
          <p:nvPr/>
        </p:nvPicPr>
        <p:blipFill>
          <a:blip r:embed="rId3"/>
          <a:srcRect l="21419" r="20827"/>
          <a:stretch>
            <a:fillRect/>
          </a:stretch>
        </p:blipFill>
        <p:spPr>
          <a:xfrm>
            <a:off x="7799070" y="2623820"/>
            <a:ext cx="1577975" cy="271970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L -0.708681 -0.063056 " pathEditMode="relative" ptsTypes="">
                                      <p:cBhvr>
                                        <p:cTn id="6" dur="3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직사각형 44"/>
          <p:cNvSpPr/>
          <p:nvPr/>
        </p:nvSpPr>
        <p:spPr>
          <a:xfrm>
            <a:off x="631190" y="297180"/>
            <a:ext cx="5849022" cy="120032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I. Mục đích – Yêu cầu</a:t>
            </a:r>
            <a:endParaRPr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27940" y="973455"/>
            <a:ext cx="9168765" cy="52622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1. Kiến thức: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Trẻ biết Hà Nội là thủ đô của cả nước. Ở Hà Nội có nhi</a:t>
            </a:r>
            <a:r>
              <a:rPr lang="en-US" altLang="vi-VN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ề</a:t>
            </a: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u di </a:t>
            </a: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tích lịch sử, nhiều công trình kiến trúc lớn, nhiều cảnh đẹp. 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Biết tên gọi danh lam của các thắng cảnh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 Kỹ năng:</a:t>
            </a:r>
            <a:endParaRPr lang="vi-VN" altLang="x-none" sz="2800" i="1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Rèn kỹ năng quan sát, ghi có chủ định.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Phát triển ngôn ngữ mạch lạc cho trẻ.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Rèn khả năng làm việc theo nhóm.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3. Thái độ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Giáo dục trẻ yêu quý thủ đô Hà Nội, yêu quý các danh lam </a:t>
            </a:r>
          </a:p>
          <a:p>
            <a:pPr lvl="0" algn="l" eaLnBrk="1" hangingPunct="1"/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thắng cảnh của Hà Nội và cả nước.</a:t>
            </a:r>
            <a:b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</a:br>
            <a:r>
              <a:rPr lang="vi-VN" altLang="x-none" sz="2800" i="1" dirty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sym typeface="+mn-ea"/>
              </a:rPr>
              <a:t>- Trẻ tự hào về đất nước ta.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직사각형 2"/>
          <p:cNvSpPr/>
          <p:nvPr/>
        </p:nvSpPr>
        <p:spPr>
          <a:xfrm>
            <a:off x="538480" y="151130"/>
            <a:ext cx="5476240" cy="13220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endParaRPr sz="4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o-KR" altLang="en-US" sz="4000" dirty="0">
              <a:solidFill>
                <a:srgbClr val="000000"/>
              </a:solidFill>
              <a:latin typeface="Times New Roman" panose="02020603050405020304" pitchFamily="18" charset="0"/>
              <a:ea typeface="Malgun Gothic" panose="020B0503020000020004" pitchFamily="50" charset="-127"/>
              <a:cs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723265" y="1270635"/>
            <a:ext cx="7510145" cy="169277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l"/>
            <a:r>
              <a:rPr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II. Chuẩn bị:</a:t>
            </a:r>
            <a:endParaRPr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har char="-"/>
            </a:pP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Tranh ảnh về các di tích lịch sử của Hà Nội</a:t>
            </a:r>
            <a:endParaRPr lang="vi-VN" altLang="x-none" sz="3200" i="1" dirty="0">
              <a:solidFill>
                <a:srgbClr val="C00000"/>
              </a:soli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buChar char="-"/>
            </a:pP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Nhạc b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i hát Yêu H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à</a:t>
            </a:r>
            <a:r>
              <a:rPr lang="vi-VN" altLang="x-none" sz="3200" i="1" dirty="0">
                <a:solidFill>
                  <a:srgbClr val="C00000"/>
                </a:soli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Nội</a:t>
            </a:r>
          </a:p>
        </p:txBody>
      </p:sp>
      <p:pic>
        <p:nvPicPr>
          <p:cNvPr id="14339" name="Picture 2" descr="D:\아초_C\ah\템플릿작업\템플릿_21\png\0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260" y="3689985"/>
            <a:ext cx="9196070" cy="31915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1" name="Picture 4" descr="D:\아초_C\ah\템플릿작업\템플릿_21\png\22.png"/>
          <p:cNvPicPr>
            <a:picLocks noChangeAspect="1"/>
          </p:cNvPicPr>
          <p:nvPr/>
        </p:nvPicPr>
        <p:blipFill>
          <a:blip r:embed="rId3"/>
          <a:srcRect t="14146" r="1546" b="18654"/>
          <a:stretch>
            <a:fillRect/>
          </a:stretch>
        </p:blipFill>
        <p:spPr>
          <a:xfrm>
            <a:off x="5899150" y="4361180"/>
            <a:ext cx="2405380" cy="162941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0.000000 C -0.116389 0.001204 -0.462778 0.005463 -0.584306 0.005833 C -0.705833 0.006204 -0.614583 0.002870 -0.607569 0.001944 " pathEditMode="relative" ptsTypes="">
                                      <p:cBhvr>
                                        <p:cTn id="9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408940" y="2040255"/>
            <a:ext cx="8331835" cy="47694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- Trò chuyện về nội</a:t>
            </a:r>
            <a:r>
              <a:rPr lang="en-US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 </a:t>
            </a: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d</a:t>
            </a:r>
            <a:r>
              <a:rPr lang="en-US" altLang="x-none" sz="3200" i="1" dirty="0" err="1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ung</a:t>
            </a: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 bài hát:</a:t>
            </a:r>
            <a:b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</a:b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+ Lớp mình vừa hát bài gì? Các con có biết Hà Nội được gọi là gì không?</a:t>
            </a:r>
            <a:endParaRPr lang="vi-VN" altLang="x-none" sz="32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</a:endParaRPr>
          </a:p>
          <a:p>
            <a:pPr algn="l">
              <a:lnSpc>
                <a:spcPct val="10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+ Trong bài hát đã nhắc đến những địa danh nào của thủ đô Hà Nội?</a:t>
            </a:r>
            <a:b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</a:b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- Hà Nội là thủ đô của nước ta, ai biết Hà Nội có những cảnh đẹp nào kể cho cả lớp cùng </a:t>
            </a:r>
            <a:endParaRPr lang="en-US" altLang="x-none" sz="3200" i="1" dirty="0"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sym typeface="+mn-ea"/>
            </a:endParaRPr>
          </a:p>
          <a:p>
            <a:pPr algn="l">
              <a:lnSpc>
                <a:spcPct val="100000"/>
              </a:lnSpc>
            </a:pPr>
            <a:r>
              <a:rPr lang="vi-VN" altLang="x-none" sz="3200" i="1" dirty="0"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sym typeface="+mn-ea"/>
              </a:rPr>
              <a:t>nghe?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860040" y="118110"/>
            <a:ext cx="3100705" cy="110680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altLang="x-none" sz="4400" dirty="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Hoạt động 1: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408940" y="1355725"/>
            <a:ext cx="3656330" cy="107632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altLang="vi-VN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- </a:t>
            </a:r>
            <a:r>
              <a:rPr lang="vi-VN" altLang="x-none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  <a:t>Hát "Yêu Hà Nội".</a:t>
            </a:r>
            <a:br>
              <a:rPr lang="vi-VN" altLang="x-none" sz="3200" i="1" dirty="0"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  <a:sym typeface="+mn-ea"/>
              </a:rPr>
            </a:br>
            <a:endParaRPr lang="vi-VN" altLang="x-none" sz="3200" i="1" dirty="0"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Arial" panose="020B0604020202020204" pitchFamily="34" charset="0"/>
              <a:cs typeface="Arial" panose="020B0604020202020204" pitchFamily="34" charset="0"/>
              <a:sym typeface="+mn-ea"/>
            </a:endParaRPr>
          </a:p>
        </p:txBody>
      </p:sp>
      <p:pic>
        <p:nvPicPr>
          <p:cNvPr id="6" name="YeuHaNoi-V.A-3763010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308725" y="1078865"/>
            <a:ext cx="991235" cy="85788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9" dur="14293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>
                <p:cTn id="25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/>
          <p:nvPr/>
        </p:nvSpPr>
        <p:spPr>
          <a:xfrm>
            <a:off x="161290" y="278130"/>
            <a:ext cx="7218045" cy="119888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vi-VN" altLang="x-none" sz="4400" dirty="0">
                <a:solidFill>
                  <a:schemeClr val="accent1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sym typeface="+mn-ea"/>
              </a:rPr>
              <a:t>Hoạt động 2: </a:t>
            </a:r>
            <a:endParaRPr lang="vi-VN" altLang="x-none" sz="2400" dirty="0">
              <a:solidFill>
                <a:schemeClr val="accent1"/>
              </a:soli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sym typeface="+mn-ea"/>
            </a:endParaRPr>
          </a:p>
          <a:p>
            <a:pPr algn="l"/>
            <a:r>
              <a:rPr lang="vi-VN" altLang="x-none" sz="2800" dirty="0">
                <a:latin typeface="Times New Roman" panose="02020603050405020304" pitchFamily="18" charset="0"/>
                <a:sym typeface="+mn-ea"/>
              </a:rPr>
              <a:t>Tìm hiểu về các danh lam thắng cảnh của Hà Nội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981065" y="586105"/>
            <a:ext cx="2482850" cy="2142490"/>
            <a:chOff x="9419" y="923"/>
            <a:chExt cx="3910" cy="3374"/>
          </a:xfrm>
        </p:grpSpPr>
        <p:pic>
          <p:nvPicPr>
            <p:cNvPr id="14354" name="Picture 12" descr="D:\아초_C\ah\템플릿작업\템플릿_21\png\18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23" y="923"/>
              <a:ext cx="1607" cy="193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3" name="Picture 11" descr="D:\아초_C\ah\템플릿작업\템플릿_21\png\20.png"/>
            <p:cNvPicPr>
              <a:picLocks noChangeAspect="1"/>
            </p:cNvPicPr>
            <p:nvPr/>
          </p:nvPicPr>
          <p:blipFill>
            <a:blip r:embed="rId3"/>
            <a:srcRect l="23439" t="9758" r="3902" b="14130"/>
            <a:stretch>
              <a:fillRect/>
            </a:stretch>
          </p:blipFill>
          <p:spPr>
            <a:xfrm>
              <a:off x="11153" y="2855"/>
              <a:ext cx="1147" cy="1443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55" name="Picture 13" descr="D:\아초_C\ah\템플릿작업\템플릿_21\png\19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419" y="2645"/>
              <a:ext cx="1063" cy="1278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000 -0.051111 L -0.011806 0.563148 " pathEditMode="relative" rAng="0" ptsTypes="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0" y="30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415" y="0"/>
            <a:ext cx="9175115" cy="68814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5558" y="6187440"/>
            <a:ext cx="5275263" cy="6461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i="1" kern="1200" cap="none" spc="0" normalizeH="0" baseline="0" noProof="0">
                <a:solidFill>
                  <a:schemeClr val="bg1"/>
                </a:solidFill>
                <a:latin typeface="+mj-lt"/>
                <a:ea typeface="+mn-ea"/>
                <a:cs typeface="+mn-cs"/>
              </a:rPr>
              <a:t>Tháp Rùa – Hồ Hoàn Kiếm</a:t>
            </a:r>
          </a:p>
        </p:txBody>
      </p:sp>
      <p:pic>
        <p:nvPicPr>
          <p:cNvPr id="3" name="KissTheRain-Yiruma-75858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75" y="0"/>
            <a:ext cx="619125" cy="619125"/>
          </a:xfrm>
          <a:prstGeom prst="rect">
            <a:avLst/>
          </a:prstGeom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1" repeatCount="indefinite" fill="hold" display="1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796280" y="5811520"/>
            <a:ext cx="3185795" cy="76835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4400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Cầu Thê Húc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22288" y="6050280"/>
            <a:ext cx="2646363" cy="646113"/>
          </a:xfrm>
          <a:prstGeom prst="rect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vi-VN" altLang="x-none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Lăng Bác Hồ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5" name="TextBox 4"/>
          <p:cNvSpPr txBox="1"/>
          <p:nvPr/>
        </p:nvSpPr>
        <p:spPr>
          <a:xfrm>
            <a:off x="203200" y="5547360"/>
            <a:ext cx="2825750" cy="646113"/>
          </a:xfrm>
          <a:prstGeom prst="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vi-VN" sz="3600" kern="1200" cap="none" spc="0" normalizeH="0" baseline="0" noProof="0">
                <a:solidFill>
                  <a:srgbClr val="FF0000"/>
                </a:solidFill>
                <a:latin typeface="+mj-lt"/>
                <a:ea typeface="+mn-ea"/>
                <a:cs typeface="+mn-cs"/>
              </a:rPr>
              <a:t>Chùa Một Cột</a:t>
            </a: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224</Words>
  <Application>Microsoft Office PowerPoint</Application>
  <PresentationFormat>On-screen Show (4:3)</PresentationFormat>
  <Paragraphs>46</Paragraphs>
  <Slides>16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Malgun Gothic</vt:lpstr>
      <vt:lpstr>Malgun Gothic</vt:lpstr>
      <vt:lpstr>Arial</vt:lpstr>
      <vt:lpstr>Gulim</vt:lpstr>
      <vt:lpstr>HY견고딕</vt:lpstr>
      <vt:lpstr>Times New Roman</vt:lpstr>
      <vt:lpstr>University</vt:lpstr>
      <vt:lpstr>Office 테마</vt:lpstr>
      <vt:lpstr>디자인 사용자 지정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Các món đặc sản Hà Nội</vt:lpstr>
      <vt:lpstr>PowerPoint Presentation</vt:lpstr>
      <vt:lpstr>PowerPoint Presentation</vt:lpstr>
      <vt:lpstr>Đâu là danh lam thắng cảnh của Hà Nội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asadal</dc:creator>
  <cp:lastModifiedBy>PHUONG</cp:lastModifiedBy>
  <cp:revision>66</cp:revision>
  <dcterms:created xsi:type="dcterms:W3CDTF">2013-09-27T00:27:00Z</dcterms:created>
  <dcterms:modified xsi:type="dcterms:W3CDTF">2025-05-18T13:31:43Z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1033-10.2.0.7635</vt:lpwstr>
  </property>
</Properties>
</file>