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</p:sldIdLst>
  <p:sldSz cx="18288000" cy="10287000"/>
  <p:notesSz cx="6858000" cy="9144000"/>
  <p:embeddedFontLst>
    <p:embeddedFont>
      <p:font typeface="Baloo Thambi" panose="020B0604020202020204" charset="0"/>
      <p:regular r:id="rId8"/>
    </p:embeddedFont>
    <p:embeddedFont>
      <p:font typeface="Effra Italics" panose="020B0604020202020204" charset="0"/>
      <p:regular r:id="rId9"/>
    </p:embeddedFont>
    <p:embeddedFont>
      <p:font typeface="DejaVu Serif Bold" panose="020B0604020202020204" charset="0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79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5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7.svg"/><Relationship Id="rId18" Type="http://schemas.openxmlformats.org/officeDocument/2006/relationships/image" Target="../media/image13.png"/><Relationship Id="rId21" Type="http://schemas.openxmlformats.org/officeDocument/2006/relationships/image" Target="../media/image25.svg"/><Relationship Id="rId7" Type="http://schemas.openxmlformats.org/officeDocument/2006/relationships/image" Target="../media/image11.svg"/><Relationship Id="rId12" Type="http://schemas.openxmlformats.org/officeDocument/2006/relationships/image" Target="../media/image10.png"/><Relationship Id="rId17" Type="http://schemas.openxmlformats.org/officeDocument/2006/relationships/image" Target="../media/image21.svg"/><Relationship Id="rId2" Type="http://schemas.openxmlformats.org/officeDocument/2006/relationships/image" Target="../media/image6.png"/><Relationship Id="rId16" Type="http://schemas.openxmlformats.org/officeDocument/2006/relationships/image" Target="../media/image12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svg"/><Relationship Id="rId23" Type="http://schemas.openxmlformats.org/officeDocument/2006/relationships/image" Target="../media/image27.svg"/><Relationship Id="rId10" Type="http://schemas.openxmlformats.org/officeDocument/2006/relationships/image" Target="../media/image9.png"/><Relationship Id="rId19" Type="http://schemas.openxmlformats.org/officeDocument/2006/relationships/image" Target="../media/image23.svg"/><Relationship Id="rId9" Type="http://schemas.openxmlformats.org/officeDocument/2006/relationships/image" Target="../media/image13.svg"/><Relationship Id="rId14" Type="http://schemas.openxmlformats.org/officeDocument/2006/relationships/image" Target="../media/image11.png"/><Relationship Id="rId22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4.gif"/><Relationship Id="rId5" Type="http://schemas.openxmlformats.org/officeDocument/2006/relationships/image" Target="../media/image29.svg"/><Relationship Id="rId10" Type="http://schemas.openxmlformats.org/officeDocument/2006/relationships/image" Target="../media/image34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svg"/><Relationship Id="rId12" Type="http://schemas.openxmlformats.org/officeDocument/2006/relationships/image" Target="../media/image2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4.gif"/><Relationship Id="rId5" Type="http://schemas.openxmlformats.org/officeDocument/2006/relationships/image" Target="../media/image29.svg"/><Relationship Id="rId10" Type="http://schemas.openxmlformats.org/officeDocument/2006/relationships/image" Target="../media/image34.sv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11" Type="http://schemas.openxmlformats.org/officeDocument/2006/relationships/image" Target="../media/image20.png"/><Relationship Id="rId5" Type="http://schemas.openxmlformats.org/officeDocument/2006/relationships/image" Target="../media/image31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3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microsoft.com/office/2007/relationships/media" Target="../media/media4.mp3"/><Relationship Id="rId7" Type="http://schemas.openxmlformats.org/officeDocument/2006/relationships/image" Target="../media/image2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.svg"/><Relationship Id="rId11" Type="http://schemas.openxmlformats.org/officeDocument/2006/relationships/image" Target="../media/image20.png"/><Relationship Id="rId5" Type="http://schemas.openxmlformats.org/officeDocument/2006/relationships/image" Target="../media/image1.png"/><Relationship Id="rId10" Type="http://schemas.openxmlformats.org/officeDocument/2006/relationships/image" Target="../media/image43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6943" y="1028700"/>
            <a:ext cx="15914113" cy="16176989"/>
          </a:xfrm>
          <a:custGeom>
            <a:avLst/>
            <a:gdLst/>
            <a:ahLst/>
            <a:cxnLst/>
            <a:rect l="l" t="t" r="r" b="b"/>
            <a:pathLst>
              <a:path w="15914113" h="16176989">
                <a:moveTo>
                  <a:pt x="0" y="0"/>
                </a:moveTo>
                <a:lnTo>
                  <a:pt x="15914114" y="0"/>
                </a:lnTo>
                <a:lnTo>
                  <a:pt x="15914114" y="16176989"/>
                </a:lnTo>
                <a:lnTo>
                  <a:pt x="0" y="1617698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9279" y="5942693"/>
            <a:ext cx="5281832" cy="4344307"/>
          </a:xfrm>
          <a:custGeom>
            <a:avLst/>
            <a:gdLst/>
            <a:ahLst/>
            <a:cxnLst/>
            <a:rect l="l" t="t" r="r" b="b"/>
            <a:pathLst>
              <a:path w="5281832" h="4344307">
                <a:moveTo>
                  <a:pt x="0" y="0"/>
                </a:moveTo>
                <a:lnTo>
                  <a:pt x="5281832" y="0"/>
                </a:lnTo>
                <a:lnTo>
                  <a:pt x="5281832" y="4344307"/>
                </a:lnTo>
                <a:lnTo>
                  <a:pt x="0" y="434430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863843" y="5942693"/>
            <a:ext cx="2885344" cy="4344307"/>
          </a:xfrm>
          <a:custGeom>
            <a:avLst/>
            <a:gdLst/>
            <a:ahLst/>
            <a:cxnLst/>
            <a:rect l="l" t="t" r="r" b="b"/>
            <a:pathLst>
              <a:path w="2885344" h="4344307">
                <a:moveTo>
                  <a:pt x="0" y="0"/>
                </a:moveTo>
                <a:lnTo>
                  <a:pt x="2885344" y="0"/>
                </a:lnTo>
                <a:lnTo>
                  <a:pt x="2885344" y="4344307"/>
                </a:lnTo>
                <a:lnTo>
                  <a:pt x="0" y="43443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108530">
            <a:off x="412715" y="1146591"/>
            <a:ext cx="2908467" cy="30777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5099846">
            <a:off x="15011392" y="1118178"/>
            <a:ext cx="2983293" cy="3059788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2819400" y="3009900"/>
            <a:ext cx="12860179" cy="493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0"/>
              </a:lnSpc>
            </a:pPr>
            <a:r>
              <a:rPr lang="en-US" sz="3900" dirty="0" err="1">
                <a:solidFill>
                  <a:srgbClr val="534340"/>
                </a:solidFill>
                <a:latin typeface="DejaVu Serif Bold"/>
              </a:rPr>
              <a:t>Lĩnh</a:t>
            </a:r>
            <a:r>
              <a:rPr lang="en-US" sz="39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>
                <a:solidFill>
                  <a:srgbClr val="534340"/>
                </a:solidFill>
                <a:latin typeface="DejaVu Serif Bold"/>
              </a:rPr>
              <a:t>vực</a:t>
            </a:r>
            <a:r>
              <a:rPr lang="en-US" sz="39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>
                <a:solidFill>
                  <a:srgbClr val="534340"/>
                </a:solidFill>
                <a:latin typeface="DejaVu Serif Bold"/>
              </a:rPr>
              <a:t>phát</a:t>
            </a:r>
            <a:r>
              <a:rPr lang="en-US" sz="39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>
                <a:solidFill>
                  <a:srgbClr val="534340"/>
                </a:solidFill>
                <a:latin typeface="DejaVu Serif Bold"/>
              </a:rPr>
              <a:t>triển</a:t>
            </a:r>
            <a:r>
              <a:rPr lang="en-US" sz="39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>
                <a:solidFill>
                  <a:srgbClr val="534340"/>
                </a:solidFill>
                <a:latin typeface="DejaVu Serif Bold"/>
              </a:rPr>
              <a:t>thẩm</a:t>
            </a:r>
            <a:r>
              <a:rPr lang="en-US" sz="39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>
                <a:solidFill>
                  <a:srgbClr val="534340"/>
                </a:solidFill>
                <a:latin typeface="DejaVu Serif Bold"/>
              </a:rPr>
              <a:t>mỹ</a:t>
            </a:r>
            <a:endParaRPr lang="en-US" sz="3900" dirty="0">
              <a:solidFill>
                <a:srgbClr val="534340"/>
              </a:solidFill>
              <a:latin typeface="DejaVu Serif Bold"/>
            </a:endParaRPr>
          </a:p>
          <a:p>
            <a:pPr algn="ctr">
              <a:lnSpc>
                <a:spcPts val="5460"/>
              </a:lnSpc>
            </a:pPr>
            <a:r>
              <a:rPr lang="en-US" sz="3900" dirty="0" err="1">
                <a:solidFill>
                  <a:srgbClr val="534340"/>
                </a:solidFill>
                <a:latin typeface="DejaVu Serif Bold"/>
              </a:rPr>
              <a:t>Dạy</a:t>
            </a:r>
            <a:r>
              <a:rPr lang="en-US" sz="39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>
                <a:solidFill>
                  <a:srgbClr val="534340"/>
                </a:solidFill>
                <a:latin typeface="DejaVu Serif Bold"/>
              </a:rPr>
              <a:t>hát</a:t>
            </a:r>
            <a:r>
              <a:rPr lang="en-US" sz="3900" dirty="0">
                <a:solidFill>
                  <a:srgbClr val="534340"/>
                </a:solidFill>
                <a:latin typeface="DejaVu Serif Bold"/>
              </a:rPr>
              <a:t>: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Quê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hương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tươi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đẹp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 (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Dân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 ca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Nùng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)</a:t>
            </a:r>
            <a:endParaRPr lang="en-US" sz="3900" dirty="0">
              <a:solidFill>
                <a:srgbClr val="534340"/>
              </a:solidFill>
              <a:latin typeface="DejaVu Serif Bold"/>
            </a:endParaRPr>
          </a:p>
          <a:p>
            <a:pPr algn="ctr">
              <a:lnSpc>
                <a:spcPts val="5460"/>
              </a:lnSpc>
            </a:pPr>
            <a:r>
              <a:rPr lang="en-US" sz="3900" dirty="0" err="1">
                <a:solidFill>
                  <a:srgbClr val="534340"/>
                </a:solidFill>
                <a:latin typeface="DejaVu Serif Bold"/>
              </a:rPr>
              <a:t>Nghe</a:t>
            </a:r>
            <a:r>
              <a:rPr lang="en-US" sz="39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>
                <a:solidFill>
                  <a:srgbClr val="534340"/>
                </a:solidFill>
                <a:latin typeface="DejaVu Serif Bold"/>
              </a:rPr>
              <a:t>hát</a:t>
            </a:r>
            <a:r>
              <a:rPr lang="en-US" sz="3900" dirty="0">
                <a:solidFill>
                  <a:srgbClr val="534340"/>
                </a:solidFill>
                <a:latin typeface="DejaVu Serif Bold"/>
              </a:rPr>
              <a:t>: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Em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yêu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Tổ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quốc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Việt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 Nam</a:t>
            </a:r>
            <a:endParaRPr lang="en-US" sz="3900" dirty="0">
              <a:solidFill>
                <a:srgbClr val="534340"/>
              </a:solidFill>
              <a:latin typeface="DejaVu Serif Bold"/>
            </a:endParaRPr>
          </a:p>
          <a:p>
            <a:pPr algn="ctr">
              <a:lnSpc>
                <a:spcPts val="5460"/>
              </a:lnSpc>
            </a:pPr>
            <a:r>
              <a:rPr lang="en-US" sz="3900" dirty="0">
                <a:solidFill>
                  <a:srgbClr val="534340"/>
                </a:solidFill>
                <a:latin typeface="DejaVu Serif Bold"/>
              </a:rPr>
              <a:t> TCÂN: </a:t>
            </a:r>
            <a:r>
              <a:rPr lang="en-US" sz="3900" dirty="0" err="1">
                <a:solidFill>
                  <a:srgbClr val="534340"/>
                </a:solidFill>
                <a:latin typeface="DejaVu Serif Bold"/>
              </a:rPr>
              <a:t>Nghe</a:t>
            </a:r>
            <a:r>
              <a:rPr lang="en-US" sz="3900" dirty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giai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điệu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đoán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tên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bài</a:t>
            </a:r>
            <a:r>
              <a:rPr lang="en-US" sz="3900" dirty="0" smtClean="0">
                <a:solidFill>
                  <a:srgbClr val="534340"/>
                </a:solidFill>
                <a:latin typeface="DejaVu Serif Bold"/>
              </a:rPr>
              <a:t> </a:t>
            </a:r>
            <a:r>
              <a:rPr lang="en-US" sz="3900" dirty="0" err="1" smtClean="0">
                <a:solidFill>
                  <a:srgbClr val="534340"/>
                </a:solidFill>
                <a:latin typeface="DejaVu Serif Bold"/>
              </a:rPr>
              <a:t>hát</a:t>
            </a:r>
            <a:endParaRPr lang="vi-VN" sz="3900" dirty="0" smtClean="0">
              <a:solidFill>
                <a:srgbClr val="534340"/>
              </a:solidFill>
              <a:latin typeface="DejaVu Serif Bold"/>
            </a:endParaRPr>
          </a:p>
          <a:p>
            <a:pPr algn="ctr">
              <a:lnSpc>
                <a:spcPts val="5460"/>
              </a:lnSpc>
            </a:pPr>
            <a:r>
              <a:rPr lang="vi-VN" sz="3900" dirty="0" smtClean="0">
                <a:solidFill>
                  <a:srgbClr val="534340"/>
                </a:solidFill>
                <a:latin typeface="DejaVu Serif Bold"/>
              </a:rPr>
              <a:t>Độ tuổi: 5-6 tuổi</a:t>
            </a:r>
          </a:p>
          <a:p>
            <a:pPr algn="ctr">
              <a:lnSpc>
                <a:spcPts val="5460"/>
              </a:lnSpc>
            </a:pPr>
            <a:r>
              <a:rPr lang="vi-VN" sz="3900" dirty="0" smtClean="0">
                <a:solidFill>
                  <a:srgbClr val="534340"/>
                </a:solidFill>
                <a:latin typeface="DejaVu Serif Bold"/>
              </a:rPr>
              <a:t>Giáo viên: Đỗ Thị Tuyết Minh</a:t>
            </a:r>
            <a:endParaRPr lang="en-US" sz="3900" dirty="0">
              <a:solidFill>
                <a:srgbClr val="534340"/>
              </a:solidFill>
              <a:latin typeface="DejaVu Serif Bold"/>
            </a:endParaRPr>
          </a:p>
          <a:p>
            <a:pPr algn="ctr">
              <a:lnSpc>
                <a:spcPts val="5460"/>
              </a:lnSpc>
            </a:pPr>
            <a:endParaRPr lang="en-US" sz="3900" dirty="0">
              <a:solidFill>
                <a:srgbClr val="534340"/>
              </a:solidFill>
              <a:latin typeface="DejaVu Serif Bold"/>
            </a:endParaRPr>
          </a:p>
        </p:txBody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2819400" y="723900"/>
            <a:ext cx="116220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AN LÃO</a:t>
            </a:r>
          </a:p>
          <a:p>
            <a:pPr algn="ctr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QUỐC TUẤN</a:t>
            </a:r>
          </a:p>
          <a:p>
            <a:pPr algn="ctr"/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F1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12459" y="-102870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177607" y="6751439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3924" y="862403"/>
            <a:ext cx="15240152" cy="8562194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3110393" y="1800108"/>
            <a:ext cx="12067213" cy="6686783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 rot="1173307">
            <a:off x="12264708" y="6256574"/>
            <a:ext cx="1254944" cy="1223000"/>
          </a:xfrm>
          <a:custGeom>
            <a:avLst/>
            <a:gdLst/>
            <a:ahLst/>
            <a:cxnLst/>
            <a:rect l="l" t="t" r="r" b="b"/>
            <a:pathLst>
              <a:path w="1254944" h="1223000">
                <a:moveTo>
                  <a:pt x="0" y="0"/>
                </a:moveTo>
                <a:lnTo>
                  <a:pt x="1254945" y="0"/>
                </a:lnTo>
                <a:lnTo>
                  <a:pt x="1254945" y="1223001"/>
                </a:lnTo>
                <a:lnTo>
                  <a:pt x="0" y="12230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617294" y="3086100"/>
            <a:ext cx="1257309" cy="1455832"/>
          </a:xfrm>
          <a:custGeom>
            <a:avLst/>
            <a:gdLst/>
            <a:ahLst/>
            <a:cxnLst/>
            <a:rect l="l" t="t" r="r" b="b"/>
            <a:pathLst>
              <a:path w="1257309" h="1455832">
                <a:moveTo>
                  <a:pt x="0" y="0"/>
                </a:moveTo>
                <a:lnTo>
                  <a:pt x="1257310" y="0"/>
                </a:lnTo>
                <a:lnTo>
                  <a:pt x="1257310" y="1455832"/>
                </a:lnTo>
                <a:lnTo>
                  <a:pt x="0" y="145583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211310">
            <a:off x="2575703" y="1515660"/>
            <a:ext cx="1853276" cy="1846537"/>
          </a:xfrm>
          <a:custGeom>
            <a:avLst/>
            <a:gdLst/>
            <a:ahLst/>
            <a:cxnLst/>
            <a:rect l="l" t="t" r="r" b="b"/>
            <a:pathLst>
              <a:path w="1853276" h="1846537">
                <a:moveTo>
                  <a:pt x="0" y="0"/>
                </a:moveTo>
                <a:lnTo>
                  <a:pt x="1853276" y="0"/>
                </a:lnTo>
                <a:lnTo>
                  <a:pt x="1853276" y="1846537"/>
                </a:lnTo>
                <a:lnTo>
                  <a:pt x="0" y="184653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2527578" y="7400827"/>
            <a:ext cx="1885713" cy="13131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5845275" y="4804362"/>
            <a:ext cx="7046905" cy="1664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57"/>
              </a:lnSpc>
            </a:pPr>
            <a:r>
              <a:rPr lang="en-US" sz="13180">
                <a:solidFill>
                  <a:srgbClr val="483A00"/>
                </a:solidFill>
                <a:latin typeface="Baloo Thambi"/>
              </a:rPr>
              <a:t>ỔN ĐỊNH</a:t>
            </a:r>
          </a:p>
        </p:txBody>
      </p:sp>
      <p:sp>
        <p:nvSpPr>
          <p:cNvPr id="13" name="Freeform 13"/>
          <p:cNvSpPr/>
          <p:nvPr/>
        </p:nvSpPr>
        <p:spPr>
          <a:xfrm rot="403428">
            <a:off x="13688137" y="1465407"/>
            <a:ext cx="1993808" cy="205740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417858">
            <a:off x="13973887" y="6993803"/>
            <a:ext cx="1741724" cy="1767432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547271">
            <a:off x="626238" y="4580441"/>
            <a:ext cx="1637406" cy="1708868"/>
          </a:xfrm>
          <a:custGeom>
            <a:avLst/>
            <a:gdLst/>
            <a:ahLst/>
            <a:cxnLst/>
            <a:rect l="l" t="t" r="r" b="b"/>
            <a:pathLst>
              <a:path w="1637406" h="1708868">
                <a:moveTo>
                  <a:pt x="0" y="0"/>
                </a:moveTo>
                <a:lnTo>
                  <a:pt x="1637406" y="0"/>
                </a:lnTo>
                <a:lnTo>
                  <a:pt x="1637406" y="1708867"/>
                </a:lnTo>
                <a:lnTo>
                  <a:pt x="0" y="1708867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808354">
            <a:off x="16000291" y="3907893"/>
            <a:ext cx="1463768" cy="1930629"/>
          </a:xfrm>
          <a:custGeom>
            <a:avLst/>
            <a:gdLst/>
            <a:ahLst/>
            <a:cxnLst/>
            <a:rect l="l" t="t" r="r" b="b"/>
            <a:pathLst>
              <a:path w="1463768" h="1930629">
                <a:moveTo>
                  <a:pt x="0" y="0"/>
                </a:moveTo>
                <a:lnTo>
                  <a:pt x="1463768" y="0"/>
                </a:lnTo>
                <a:lnTo>
                  <a:pt x="1463768" y="1930629"/>
                </a:lnTo>
                <a:lnTo>
                  <a:pt x="0" y="193062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74095" y="-3130486"/>
            <a:ext cx="11139809" cy="19458182"/>
          </a:xfrm>
          <a:custGeom>
            <a:avLst/>
            <a:gdLst/>
            <a:ahLst/>
            <a:cxnLst/>
            <a:rect l="l" t="t" r="r" b="b"/>
            <a:pathLst>
              <a:path w="11139809" h="19458182">
                <a:moveTo>
                  <a:pt x="0" y="0"/>
                </a:moveTo>
                <a:lnTo>
                  <a:pt x="11139810" y="0"/>
                </a:lnTo>
                <a:lnTo>
                  <a:pt x="11139810" y="19458181"/>
                </a:lnTo>
                <a:lnTo>
                  <a:pt x="0" y="19458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65640" y="1334959"/>
            <a:ext cx="16356718" cy="3585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00"/>
              </a:lnSpc>
            </a:pPr>
            <a:r>
              <a:rPr lang="en-US" sz="8800">
                <a:solidFill>
                  <a:srgbClr val="534340"/>
                </a:solidFill>
                <a:latin typeface="Effra Italics"/>
              </a:rPr>
              <a:t>Dạy hát: </a:t>
            </a:r>
            <a:r>
              <a:rPr lang="en-US" sz="8800" smtClean="0">
                <a:solidFill>
                  <a:srgbClr val="534340"/>
                </a:solidFill>
                <a:latin typeface="Effra Italics"/>
              </a:rPr>
              <a:t>Quê hương tươi đẹp</a:t>
            </a:r>
            <a:endParaRPr lang="en-US" sz="8800">
              <a:solidFill>
                <a:srgbClr val="534340"/>
              </a:solidFill>
              <a:latin typeface="Effra Italics"/>
            </a:endParaRPr>
          </a:p>
          <a:p>
            <a:pPr algn="ctr">
              <a:lnSpc>
                <a:spcPts val="14700"/>
              </a:lnSpc>
            </a:pPr>
            <a:r>
              <a:rPr lang="en-US" sz="8800" smtClean="0">
                <a:solidFill>
                  <a:srgbClr val="534340"/>
                </a:solidFill>
                <a:latin typeface="Effra Italics"/>
              </a:rPr>
              <a:t>Dân ca Nùng</a:t>
            </a:r>
            <a:endParaRPr lang="en-US" sz="8800">
              <a:solidFill>
                <a:srgbClr val="534340"/>
              </a:solidFill>
              <a:latin typeface="Effra Italics"/>
            </a:endParaRPr>
          </a:p>
        </p:txBody>
      </p:sp>
      <p:sp>
        <p:nvSpPr>
          <p:cNvPr id="4" name="Freeform 4"/>
          <p:cNvSpPr/>
          <p:nvPr/>
        </p:nvSpPr>
        <p:spPr>
          <a:xfrm rot="8247764">
            <a:off x="-2432392" y="-2760600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77657">
            <a:off x="13427928" y="-3692663"/>
            <a:ext cx="7225517" cy="5662999"/>
          </a:xfrm>
          <a:custGeom>
            <a:avLst/>
            <a:gdLst/>
            <a:ahLst/>
            <a:cxnLst/>
            <a:rect l="l" t="t" r="r" b="b"/>
            <a:pathLst>
              <a:path w="7225517" h="5662999">
                <a:moveTo>
                  <a:pt x="0" y="0"/>
                </a:moveTo>
                <a:lnTo>
                  <a:pt x="7225517" y="0"/>
                </a:lnTo>
                <a:lnTo>
                  <a:pt x="7225517" y="5662999"/>
                </a:lnTo>
                <a:lnTo>
                  <a:pt x="0" y="56629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23646" y="4787583"/>
            <a:ext cx="6840709" cy="5754746"/>
          </a:xfrm>
          <a:custGeom>
            <a:avLst/>
            <a:gdLst/>
            <a:ahLst/>
            <a:cxnLst/>
            <a:rect l="l" t="t" r="r" b="b"/>
            <a:pathLst>
              <a:path w="6840709" h="5754746">
                <a:moveTo>
                  <a:pt x="0" y="0"/>
                </a:moveTo>
                <a:lnTo>
                  <a:pt x="6840708" y="0"/>
                </a:lnTo>
                <a:lnTo>
                  <a:pt x="6840708" y="5754746"/>
                </a:lnTo>
                <a:lnTo>
                  <a:pt x="0" y="5754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79900">
            <a:off x="-184314" y="466036"/>
            <a:ext cx="4401111" cy="2064521"/>
          </a:xfrm>
          <a:custGeom>
            <a:avLst/>
            <a:gdLst/>
            <a:ahLst/>
            <a:cxnLst/>
            <a:rect l="l" t="t" r="r" b="b"/>
            <a:pathLst>
              <a:path w="4401111" h="2064521">
                <a:moveTo>
                  <a:pt x="0" y="0"/>
                </a:moveTo>
                <a:lnTo>
                  <a:pt x="4401111" y="0"/>
                </a:lnTo>
                <a:lnTo>
                  <a:pt x="4401111" y="2064522"/>
                </a:lnTo>
                <a:lnTo>
                  <a:pt x="0" y="20645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385332">
            <a:off x="14793010" y="5965708"/>
            <a:ext cx="2379496" cy="2517985"/>
          </a:xfrm>
          <a:prstGeom prst="rect">
            <a:avLst/>
          </a:prstGeom>
        </p:spPr>
      </p:pic>
      <p:pic>
        <p:nvPicPr>
          <p:cNvPr id="10" name="[KARAOKE] QUÊ HƯƠNG TƯƠI ĐẸP - CD CHUẨN BGD - ÂM NHẠC LỚP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4879" y="8696032"/>
            <a:ext cx="1628614" cy="1628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00000">
            <a:off x="3574095" y="-3130486"/>
            <a:ext cx="11139809" cy="19458182"/>
          </a:xfrm>
          <a:custGeom>
            <a:avLst/>
            <a:gdLst/>
            <a:ahLst/>
            <a:cxnLst/>
            <a:rect l="l" t="t" r="r" b="b"/>
            <a:pathLst>
              <a:path w="11139809" h="19458182">
                <a:moveTo>
                  <a:pt x="0" y="0"/>
                </a:moveTo>
                <a:lnTo>
                  <a:pt x="11139810" y="0"/>
                </a:lnTo>
                <a:lnTo>
                  <a:pt x="11139810" y="19458181"/>
                </a:lnTo>
                <a:lnTo>
                  <a:pt x="0" y="19458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65640" y="1334959"/>
            <a:ext cx="16356718" cy="35852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00"/>
              </a:lnSpc>
            </a:pPr>
            <a:r>
              <a:rPr lang="en-US" sz="8800">
                <a:solidFill>
                  <a:srgbClr val="534340"/>
                </a:solidFill>
                <a:latin typeface="Effra Italics"/>
              </a:rPr>
              <a:t>Dạy hát: </a:t>
            </a:r>
            <a:r>
              <a:rPr lang="en-US" sz="8800" smtClean="0">
                <a:solidFill>
                  <a:srgbClr val="534340"/>
                </a:solidFill>
                <a:latin typeface="Effra Italics"/>
              </a:rPr>
              <a:t>Quê hương tươi đẹp</a:t>
            </a:r>
            <a:endParaRPr lang="en-US" sz="8800">
              <a:solidFill>
                <a:srgbClr val="534340"/>
              </a:solidFill>
              <a:latin typeface="Effra Italics"/>
            </a:endParaRPr>
          </a:p>
          <a:p>
            <a:pPr algn="ctr">
              <a:lnSpc>
                <a:spcPts val="14700"/>
              </a:lnSpc>
            </a:pPr>
            <a:r>
              <a:rPr lang="en-US" sz="8800" smtClean="0">
                <a:solidFill>
                  <a:srgbClr val="534340"/>
                </a:solidFill>
                <a:latin typeface="Effra Italics"/>
              </a:rPr>
              <a:t>Dân ca Nùng</a:t>
            </a:r>
            <a:endParaRPr lang="en-US" sz="8800">
              <a:solidFill>
                <a:srgbClr val="534340"/>
              </a:solidFill>
              <a:latin typeface="Effra Italics"/>
            </a:endParaRPr>
          </a:p>
        </p:txBody>
      </p:sp>
      <p:sp>
        <p:nvSpPr>
          <p:cNvPr id="4" name="Freeform 4"/>
          <p:cNvSpPr/>
          <p:nvPr/>
        </p:nvSpPr>
        <p:spPr>
          <a:xfrm rot="8247764">
            <a:off x="-2432392" y="-2760600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777657">
            <a:off x="13427928" y="-3692663"/>
            <a:ext cx="7225517" cy="5662999"/>
          </a:xfrm>
          <a:custGeom>
            <a:avLst/>
            <a:gdLst/>
            <a:ahLst/>
            <a:cxnLst/>
            <a:rect l="l" t="t" r="r" b="b"/>
            <a:pathLst>
              <a:path w="7225517" h="5662999">
                <a:moveTo>
                  <a:pt x="0" y="0"/>
                </a:moveTo>
                <a:lnTo>
                  <a:pt x="7225517" y="0"/>
                </a:lnTo>
                <a:lnTo>
                  <a:pt x="7225517" y="5662999"/>
                </a:lnTo>
                <a:lnTo>
                  <a:pt x="0" y="56629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723646" y="4787583"/>
            <a:ext cx="6840709" cy="5754746"/>
          </a:xfrm>
          <a:custGeom>
            <a:avLst/>
            <a:gdLst/>
            <a:ahLst/>
            <a:cxnLst/>
            <a:rect l="l" t="t" r="r" b="b"/>
            <a:pathLst>
              <a:path w="6840709" h="5754746">
                <a:moveTo>
                  <a:pt x="0" y="0"/>
                </a:moveTo>
                <a:lnTo>
                  <a:pt x="6840708" y="0"/>
                </a:lnTo>
                <a:lnTo>
                  <a:pt x="6840708" y="5754746"/>
                </a:lnTo>
                <a:lnTo>
                  <a:pt x="0" y="57547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879900">
            <a:off x="-184314" y="466036"/>
            <a:ext cx="4401111" cy="2064521"/>
          </a:xfrm>
          <a:custGeom>
            <a:avLst/>
            <a:gdLst/>
            <a:ahLst/>
            <a:cxnLst/>
            <a:rect l="l" t="t" r="r" b="b"/>
            <a:pathLst>
              <a:path w="4401111" h="2064521">
                <a:moveTo>
                  <a:pt x="0" y="0"/>
                </a:moveTo>
                <a:lnTo>
                  <a:pt x="4401111" y="0"/>
                </a:lnTo>
                <a:lnTo>
                  <a:pt x="4401111" y="2064522"/>
                </a:lnTo>
                <a:lnTo>
                  <a:pt x="0" y="206452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1385332">
            <a:off x="14793010" y="5965708"/>
            <a:ext cx="2379496" cy="2517985"/>
          </a:xfrm>
          <a:prstGeom prst="rect">
            <a:avLst/>
          </a:prstGeom>
        </p:spPr>
      </p:pic>
      <p:pic>
        <p:nvPicPr>
          <p:cNvPr id="10" name="[KARAOKE] QUÊ HƯƠNG TƯƠI ĐẸP - CD CHUẨN BGD - ÂM NHẠC LỚP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14879" y="8696032"/>
            <a:ext cx="1628614" cy="1628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65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777657">
            <a:off x="-3107789" y="8111326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777657">
            <a:off x="14151511" y="-3042801"/>
            <a:ext cx="6034158" cy="4729271"/>
          </a:xfrm>
          <a:custGeom>
            <a:avLst/>
            <a:gdLst/>
            <a:ahLst/>
            <a:cxnLst/>
            <a:rect l="l" t="t" r="r" b="b"/>
            <a:pathLst>
              <a:path w="6034158" h="4729271">
                <a:moveTo>
                  <a:pt x="0" y="0"/>
                </a:moveTo>
                <a:lnTo>
                  <a:pt x="6034158" y="0"/>
                </a:lnTo>
                <a:lnTo>
                  <a:pt x="6034158" y="4729271"/>
                </a:lnTo>
                <a:lnTo>
                  <a:pt x="0" y="4729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74805" y="1950149"/>
            <a:ext cx="16738390" cy="4686749"/>
          </a:xfrm>
          <a:custGeom>
            <a:avLst/>
            <a:gdLst/>
            <a:ahLst/>
            <a:cxnLst/>
            <a:rect l="l" t="t" r="r" b="b"/>
            <a:pathLst>
              <a:path w="16738390" h="4686749">
                <a:moveTo>
                  <a:pt x="0" y="0"/>
                </a:moveTo>
                <a:lnTo>
                  <a:pt x="16738390" y="0"/>
                </a:lnTo>
                <a:lnTo>
                  <a:pt x="16738390" y="4686749"/>
                </a:lnTo>
                <a:lnTo>
                  <a:pt x="0" y="46867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90365" y="2063050"/>
            <a:ext cx="17107271" cy="3428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999"/>
              </a:lnSpc>
            </a:pPr>
            <a:r>
              <a:rPr lang="en-US" sz="11500">
                <a:solidFill>
                  <a:srgbClr val="534340"/>
                </a:solidFill>
                <a:latin typeface="Effra Italics"/>
              </a:rPr>
              <a:t>Nghe hát</a:t>
            </a:r>
          </a:p>
          <a:p>
            <a:pPr algn="ctr">
              <a:lnSpc>
                <a:spcPts val="13999"/>
              </a:lnSpc>
            </a:pPr>
            <a:r>
              <a:rPr lang="en-US" sz="7200">
                <a:solidFill>
                  <a:srgbClr val="534340"/>
                </a:solidFill>
                <a:latin typeface="Effra Italics"/>
              </a:rPr>
              <a:t> </a:t>
            </a:r>
            <a:r>
              <a:rPr lang="en-US" sz="7200" smtClean="0">
                <a:solidFill>
                  <a:srgbClr val="534340"/>
                </a:solidFill>
                <a:latin typeface="Effra Italics"/>
              </a:rPr>
              <a:t>Em yêu Tổ quốc Việt Nam</a:t>
            </a:r>
            <a:endParaRPr lang="en-US" sz="7200">
              <a:solidFill>
                <a:srgbClr val="534340"/>
              </a:solidFill>
              <a:latin typeface="Effra Italics"/>
            </a:endParaRPr>
          </a:p>
        </p:txBody>
      </p:sp>
      <p:sp>
        <p:nvSpPr>
          <p:cNvPr id="6" name="Freeform 6"/>
          <p:cNvSpPr/>
          <p:nvPr/>
        </p:nvSpPr>
        <p:spPr>
          <a:xfrm rot="-5400000">
            <a:off x="1090214" y="2999510"/>
            <a:ext cx="3450945" cy="2428602"/>
          </a:xfrm>
          <a:custGeom>
            <a:avLst/>
            <a:gdLst/>
            <a:ahLst/>
            <a:cxnLst/>
            <a:rect l="l" t="t" r="r" b="b"/>
            <a:pathLst>
              <a:path w="3450945" h="2428602">
                <a:moveTo>
                  <a:pt x="0" y="0"/>
                </a:moveTo>
                <a:lnTo>
                  <a:pt x="3450944" y="0"/>
                </a:lnTo>
                <a:lnTo>
                  <a:pt x="3450944" y="2428602"/>
                </a:lnTo>
                <a:lnTo>
                  <a:pt x="0" y="24286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 flipV="1">
            <a:off x="14070816" y="2817720"/>
            <a:ext cx="3070637" cy="2160961"/>
          </a:xfrm>
          <a:custGeom>
            <a:avLst/>
            <a:gdLst/>
            <a:ahLst/>
            <a:cxnLst/>
            <a:rect l="l" t="t" r="r" b="b"/>
            <a:pathLst>
              <a:path w="3070637" h="2160961">
                <a:moveTo>
                  <a:pt x="0" y="2160961"/>
                </a:moveTo>
                <a:lnTo>
                  <a:pt x="3070637" y="2160961"/>
                </a:lnTo>
                <a:lnTo>
                  <a:pt x="3070637" y="0"/>
                </a:lnTo>
                <a:lnTo>
                  <a:pt x="0" y="0"/>
                </a:lnTo>
                <a:lnTo>
                  <a:pt x="0" y="2160961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5149366" y="5622481"/>
            <a:ext cx="7989269" cy="4853481"/>
          </a:xfrm>
          <a:custGeom>
            <a:avLst/>
            <a:gdLst/>
            <a:ahLst/>
            <a:cxnLst/>
            <a:rect l="l" t="t" r="r" b="b"/>
            <a:pathLst>
              <a:path w="7989269" h="4853481">
                <a:moveTo>
                  <a:pt x="0" y="0"/>
                </a:moveTo>
                <a:lnTo>
                  <a:pt x="7989268" y="0"/>
                </a:lnTo>
                <a:lnTo>
                  <a:pt x="7989268" y="4853481"/>
                </a:lnTo>
                <a:lnTo>
                  <a:pt x="0" y="48534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pic>
        <p:nvPicPr>
          <p:cNvPr id="10" name="EM YÊU TỔ QUỐC VIỆT NAM KARAOKE II NHẠC THIẾU NHI H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41930" y="7377011"/>
            <a:ext cx="1798198" cy="17981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86943" y="1028700"/>
            <a:ext cx="15914113" cy="16176989"/>
          </a:xfrm>
          <a:custGeom>
            <a:avLst/>
            <a:gdLst/>
            <a:ahLst/>
            <a:cxnLst/>
            <a:rect l="l" t="t" r="r" b="b"/>
            <a:pathLst>
              <a:path w="15914113" h="16176989">
                <a:moveTo>
                  <a:pt x="0" y="0"/>
                </a:moveTo>
                <a:lnTo>
                  <a:pt x="15914114" y="0"/>
                </a:lnTo>
                <a:lnTo>
                  <a:pt x="15914114" y="16176989"/>
                </a:lnTo>
                <a:lnTo>
                  <a:pt x="0" y="161769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86943" y="1028700"/>
            <a:ext cx="1849205" cy="2511654"/>
          </a:xfrm>
          <a:custGeom>
            <a:avLst/>
            <a:gdLst/>
            <a:ahLst/>
            <a:cxnLst/>
            <a:rect l="l" t="t" r="r" b="b"/>
            <a:pathLst>
              <a:path w="1849205" h="2511654">
                <a:moveTo>
                  <a:pt x="0" y="0"/>
                </a:moveTo>
                <a:lnTo>
                  <a:pt x="1849206" y="0"/>
                </a:lnTo>
                <a:lnTo>
                  <a:pt x="1849206" y="2511654"/>
                </a:lnTo>
                <a:lnTo>
                  <a:pt x="0" y="25116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5410095" y="3178581"/>
            <a:ext cx="1849205" cy="2511654"/>
          </a:xfrm>
          <a:custGeom>
            <a:avLst/>
            <a:gdLst/>
            <a:ahLst/>
            <a:cxnLst/>
            <a:rect l="l" t="t" r="r" b="b"/>
            <a:pathLst>
              <a:path w="1849205" h="2511654">
                <a:moveTo>
                  <a:pt x="1849205" y="0"/>
                </a:moveTo>
                <a:lnTo>
                  <a:pt x="0" y="0"/>
                </a:lnTo>
                <a:lnTo>
                  <a:pt x="0" y="2511654"/>
                </a:lnTo>
                <a:lnTo>
                  <a:pt x="1849205" y="2511654"/>
                </a:lnTo>
                <a:lnTo>
                  <a:pt x="1849205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143651" y="5690235"/>
            <a:ext cx="8000699" cy="4596765"/>
          </a:xfrm>
          <a:custGeom>
            <a:avLst/>
            <a:gdLst/>
            <a:ahLst/>
            <a:cxnLst/>
            <a:rect l="l" t="t" r="r" b="b"/>
            <a:pathLst>
              <a:path w="8000699" h="4596765">
                <a:moveTo>
                  <a:pt x="0" y="0"/>
                </a:moveTo>
                <a:lnTo>
                  <a:pt x="8000698" y="0"/>
                </a:lnTo>
                <a:lnTo>
                  <a:pt x="8000698" y="4596765"/>
                </a:lnTo>
                <a:lnTo>
                  <a:pt x="0" y="4596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62951" y="2638117"/>
            <a:ext cx="13756363" cy="30521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900"/>
              </a:lnSpc>
            </a:pPr>
            <a:r>
              <a:rPr lang="en-US" sz="8500">
                <a:solidFill>
                  <a:srgbClr val="000000"/>
                </a:solidFill>
                <a:latin typeface="Effra Italics"/>
              </a:rPr>
              <a:t>Trò chơi:</a:t>
            </a:r>
          </a:p>
          <a:p>
            <a:pPr algn="ctr">
              <a:lnSpc>
                <a:spcPts val="11900"/>
              </a:lnSpc>
            </a:pPr>
            <a:r>
              <a:rPr lang="en-US" sz="8500">
                <a:solidFill>
                  <a:srgbClr val="000000"/>
                </a:solidFill>
                <a:latin typeface="Effra Italics"/>
              </a:rPr>
              <a:t>Nghe </a:t>
            </a:r>
            <a:r>
              <a:rPr lang="en-US" sz="8500" smtClean="0">
                <a:solidFill>
                  <a:srgbClr val="000000"/>
                </a:solidFill>
                <a:latin typeface="Effra Italics"/>
              </a:rPr>
              <a:t>gia điệu đoán tên bài hát</a:t>
            </a:r>
            <a:endParaRPr lang="en-US" sz="8500">
              <a:solidFill>
                <a:srgbClr val="000000"/>
              </a:solidFill>
              <a:latin typeface="Effra Italics"/>
            </a:endParaRPr>
          </a:p>
        </p:txBody>
      </p:sp>
      <p:pic>
        <p:nvPicPr>
          <p:cNvPr id="7" name="TRƯỜNG CHÚNG CHÁU LÀ TRƯỜNG MẦM NON - BÀI HÁT CA NHẠC THIẾU NHI VUI NHỘN CHO BÉ RẤT HA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36" end="105996.93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1000" y="8812394"/>
            <a:ext cx="1382292" cy="1382292"/>
          </a:xfrm>
          <a:prstGeom prst="rect">
            <a:avLst/>
          </a:prstGeom>
        </p:spPr>
      </p:pic>
      <p:pic>
        <p:nvPicPr>
          <p:cNvPr id="8" name="Em Yêu Trường E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510" end="86149.06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73803" y="8747278"/>
            <a:ext cx="1539722" cy="15397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63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104</Words>
  <Application>Microsoft Office PowerPoint</Application>
  <PresentationFormat>Custom</PresentationFormat>
  <Paragraphs>17</Paragraphs>
  <Slides>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3" baseType="lpstr">
      <vt:lpstr>Baloo Thambi</vt:lpstr>
      <vt:lpstr>Effra Italics</vt:lpstr>
      <vt:lpstr>Times New Roman</vt:lpstr>
      <vt:lpstr>Arial</vt:lpstr>
      <vt:lpstr>DejaVu Serif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Âm nhạc</dc:title>
  <cp:lastModifiedBy>PHUONG</cp:lastModifiedBy>
  <cp:revision>12</cp:revision>
  <dcterms:created xsi:type="dcterms:W3CDTF">2006-08-16T00:00:00Z</dcterms:created>
  <dcterms:modified xsi:type="dcterms:W3CDTF">2025-05-18T22:27:54Z</dcterms:modified>
  <dc:identifier>DAGA8g0uSIE</dc:identifier>
</cp:coreProperties>
</file>