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media/image3.jpg" ContentType="image/png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99" r:id="rId2"/>
    <p:sldId id="258" r:id="rId3"/>
    <p:sldId id="264" r:id="rId4"/>
    <p:sldId id="265" r:id="rId5"/>
    <p:sldId id="282" r:id="rId6"/>
    <p:sldId id="283" r:id="rId7"/>
    <p:sldId id="284" r:id="rId8"/>
    <p:sldId id="267" r:id="rId9"/>
    <p:sldId id="274" r:id="rId10"/>
    <p:sldId id="275" r:id="rId11"/>
    <p:sldId id="270" r:id="rId12"/>
    <p:sldId id="276" r:id="rId13"/>
    <p:sldId id="271" r:id="rId14"/>
    <p:sldId id="278" r:id="rId15"/>
    <p:sldId id="285" r:id="rId16"/>
    <p:sldId id="287" r:id="rId17"/>
    <p:sldId id="288" r:id="rId18"/>
    <p:sldId id="289" r:id="rId19"/>
    <p:sldId id="279" r:id="rId20"/>
    <p:sldId id="280" r:id="rId21"/>
    <p:sldId id="281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00" r:id="rId31"/>
    <p:sldId id="29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7T21:14:24.364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9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1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25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6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314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5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4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0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5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8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6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6D86-0FD8-419B-9573-A73899D3184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6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2.jpg"/><Relationship Id="rId7" Type="http://schemas.openxmlformats.org/officeDocument/2006/relationships/slide" Target="slide26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audio" Target="../media/audio1.wav"/><Relationship Id="rId10" Type="http://schemas.openxmlformats.org/officeDocument/2006/relationships/slide" Target="slide25.xml"/><Relationship Id="rId4" Type="http://schemas.openxmlformats.org/officeDocument/2006/relationships/slide" Target="slide24.xml"/><Relationship Id="rId9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6384" y="2169366"/>
            <a:ext cx="60789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</a:rPr>
              <a:t>Lĩnh vực: Phát triển ngôn </a:t>
            </a:r>
            <a:r>
              <a:rPr lang="vi-VN" sz="2800" b="1" dirty="0" smtClean="0">
                <a:solidFill>
                  <a:srgbClr val="FF0000"/>
                </a:solidFill>
              </a:rPr>
              <a:t>ngữ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800" b="1" dirty="0" smtClean="0">
                <a:solidFill>
                  <a:srgbClr val="FF0000"/>
                </a:solidFill>
              </a:rPr>
              <a:t>Đề </a:t>
            </a:r>
            <a:r>
              <a:rPr lang="vi-VN" sz="2800" b="1" dirty="0">
                <a:solidFill>
                  <a:srgbClr val="FF0000"/>
                </a:solidFill>
              </a:rPr>
              <a:t>tài: Làm quen với chữ cái i</a:t>
            </a:r>
            <a:r>
              <a:rPr lang="vi-VN" sz="2800" b="1" dirty="0" smtClean="0">
                <a:solidFill>
                  <a:srgbClr val="FF0000"/>
                </a:solidFill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,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</a:rPr>
              <a:t>c</a:t>
            </a:r>
          </a:p>
          <a:p>
            <a:pPr>
              <a:lnSpc>
                <a:spcPct val="150000"/>
              </a:lnSpc>
            </a:pPr>
            <a:r>
              <a:rPr lang="vi-VN" sz="2800" b="1" dirty="0" smtClean="0">
                <a:solidFill>
                  <a:srgbClr val="FF0000"/>
                </a:solidFill>
              </a:rPr>
              <a:t>Chủ đề: Nghề nghiệp</a:t>
            </a:r>
            <a:endParaRPr lang="vi-V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</a:rPr>
              <a:t>Độ tuổi: 5 - 6 tuổi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-101221" y="642013"/>
            <a:ext cx="11622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AN LÃO</a:t>
            </a: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QUỐC TUẤN</a:t>
            </a:r>
          </a:p>
          <a:p>
            <a:pPr algn="ctr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-974678" y="4941058"/>
            <a:ext cx="11622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Phượng</a:t>
            </a:r>
          </a:p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2024-2025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57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" y="-1"/>
            <a:ext cx="9078686" cy="48855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07316" y="5061845"/>
            <a:ext cx="19335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C«</a:t>
            </a:r>
            <a:endParaRPr lang="en-US" sz="9600" dirty="0"/>
          </a:p>
        </p:txBody>
      </p:sp>
      <p:sp>
        <p:nvSpPr>
          <p:cNvPr id="13" name="Rectangle 12"/>
          <p:cNvSpPr/>
          <p:nvPr/>
        </p:nvSpPr>
        <p:spPr>
          <a:xfrm>
            <a:off x="3700302" y="5061845"/>
            <a:ext cx="5533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9600" dirty="0"/>
          </a:p>
        </p:txBody>
      </p:sp>
      <p:sp>
        <p:nvSpPr>
          <p:cNvPr id="14" name="Rectangle 13"/>
          <p:cNvSpPr/>
          <p:nvPr/>
        </p:nvSpPr>
        <p:spPr>
          <a:xfrm>
            <a:off x="4106702" y="5061845"/>
            <a:ext cx="17123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î</a:t>
            </a:r>
            <a:endParaRPr lang="en-US" sz="9600" dirty="0"/>
          </a:p>
        </p:txBody>
      </p:sp>
      <p:sp>
        <p:nvSpPr>
          <p:cNvPr id="15" name="Rectangle 14"/>
          <p:cNvSpPr/>
          <p:nvPr/>
        </p:nvSpPr>
        <p:spPr>
          <a:xfrm>
            <a:off x="6078473" y="5061845"/>
            <a:ext cx="28696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may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873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4040" y="-266462"/>
            <a:ext cx="2106667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300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7" b="65969"/>
          <a:stretch/>
        </p:blipFill>
        <p:spPr>
          <a:xfrm>
            <a:off x="2957346" y="2144889"/>
            <a:ext cx="5599970" cy="773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r="49406"/>
          <a:stretch/>
        </p:blipFill>
        <p:spPr>
          <a:xfrm>
            <a:off x="4979010" y="1232686"/>
            <a:ext cx="778321" cy="576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68333" y="519825"/>
            <a:ext cx="11966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4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4357" y="519825"/>
            <a:ext cx="11966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4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3833" r="32934" b="9056"/>
          <a:stretch/>
        </p:blipFill>
        <p:spPr>
          <a:xfrm>
            <a:off x="248355" y="1095021"/>
            <a:ext cx="3318933" cy="442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312" y="245234"/>
            <a:ext cx="5958597" cy="8142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 SÁNH CHỮ : i, 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1285" y="245234"/>
            <a:ext cx="150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t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1023" y="1466795"/>
            <a:ext cx="7563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3062" y="1466795"/>
            <a:ext cx="11966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212" y="346834"/>
            <a:ext cx="5958597" cy="8142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So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s¸nh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ch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÷: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i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, t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r="49406"/>
          <a:stretch/>
        </p:blipFill>
        <p:spPr>
          <a:xfrm>
            <a:off x="3292935" y="2065075"/>
            <a:ext cx="616245" cy="4637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r="49406"/>
          <a:stretch/>
        </p:blipFill>
        <p:spPr>
          <a:xfrm>
            <a:off x="6952096" y="2707076"/>
            <a:ext cx="616245" cy="3840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18"/>
          <a:stretch/>
        </p:blipFill>
        <p:spPr>
          <a:xfrm>
            <a:off x="6097208" y="1672894"/>
            <a:ext cx="2265675" cy="1013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7" b="65969"/>
          <a:stretch/>
        </p:blipFill>
        <p:spPr>
          <a:xfrm>
            <a:off x="1721151" y="2805109"/>
            <a:ext cx="4376057" cy="5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3" y="161331"/>
            <a:ext cx="8398128" cy="4965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1201" y="5127251"/>
            <a:ext cx="7778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B¸c</a:t>
            </a:r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sü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5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1" y="168850"/>
            <a:ext cx="8378135" cy="4843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4928" y="5012268"/>
            <a:ext cx="1466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8642" y="5012268"/>
            <a:ext cx="1264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9233" y="4990196"/>
            <a:ext cx="1972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1176" y="5012268"/>
            <a:ext cx="2427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sü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707" y="5230794"/>
            <a:ext cx="352474" cy="257211"/>
          </a:xfrm>
          <a:prstGeom prst="rect">
            <a:avLst/>
          </a:prstGeom>
        </p:spPr>
      </p:pic>
      <p:sp>
        <p:nvSpPr>
          <p:cNvPr id="13" name="Minus 12"/>
          <p:cNvSpPr/>
          <p:nvPr/>
        </p:nvSpPr>
        <p:spPr>
          <a:xfrm>
            <a:off x="3656952" y="6400800"/>
            <a:ext cx="904933" cy="56444"/>
          </a:xfrm>
          <a:prstGeom prst="mathMin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2" y="157561"/>
            <a:ext cx="8443283" cy="4881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4928" y="5012268"/>
            <a:ext cx="1796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B¸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8812" y="5038641"/>
            <a:ext cx="1466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8934" y="5012268"/>
            <a:ext cx="2427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sü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4001" y="959555"/>
            <a:ext cx="38833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4" y="1"/>
            <a:ext cx="8948056" cy="45458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9999" y="4876799"/>
            <a:ext cx="5904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C« </a:t>
            </a:r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2878" y="935271"/>
            <a:ext cx="35182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300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7" t="2277" r="31748" b="3722"/>
          <a:stretch/>
        </p:blipFill>
        <p:spPr>
          <a:xfrm>
            <a:off x="801302" y="1700561"/>
            <a:ext cx="2359378" cy="3178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22877" y="935271"/>
            <a:ext cx="35182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6844452" y="935271"/>
            <a:ext cx="35182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5" y="-1"/>
            <a:ext cx="12219215" cy="6920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0974" y="2783541"/>
            <a:ext cx="57938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TRÒ CHƠI:</a:t>
            </a:r>
          </a:p>
          <a:p>
            <a:pPr algn="ctr"/>
            <a:r>
              <a:rPr lang="vi-V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Ô CỬA BÍ MẬT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416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416"/>
            <a:ext cx="12192000" cy="6830758"/>
          </a:xfrm>
          <a:prstGeom prst="rect">
            <a:avLst/>
          </a:prstGeom>
        </p:spPr>
      </p:pic>
      <p:sp>
        <p:nvSpPr>
          <p:cNvPr id="2" name="Rounded Rectangle 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2032170" y="724606"/>
            <a:ext cx="2286000" cy="21161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000" b="1" dirty="0">
                <a:solidFill>
                  <a:srgbClr val="FF0000"/>
                </a:solidFill>
              </a:rPr>
              <a:t>1</a:t>
            </a:r>
            <a:endParaRPr lang="en-US" sz="110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>
            <a:hlinkClick r:id="rId6" action="ppaction://hlinksldjump">
              <a:snd r:embed="rId5" name="chimes.wav"/>
            </a:hlinkClick>
          </p:cNvPr>
          <p:cNvSpPr/>
          <p:nvPr/>
        </p:nvSpPr>
        <p:spPr>
          <a:xfrm>
            <a:off x="8150968" y="3561805"/>
            <a:ext cx="2286000" cy="21161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000" b="1" dirty="0">
                <a:solidFill>
                  <a:srgbClr val="FF0000"/>
                </a:solidFill>
              </a:rPr>
              <a:t>6</a:t>
            </a:r>
            <a:endParaRPr lang="en-US" sz="110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>
            <a:hlinkClick r:id="rId7" action="ppaction://hlinksldjump">
              <a:snd r:embed="rId5" name="chimes.wav"/>
            </a:hlinkClick>
          </p:cNvPr>
          <p:cNvSpPr/>
          <p:nvPr/>
        </p:nvSpPr>
        <p:spPr>
          <a:xfrm>
            <a:off x="8150968" y="714103"/>
            <a:ext cx="2286000" cy="21161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000" b="1" dirty="0">
                <a:solidFill>
                  <a:srgbClr val="FF0000"/>
                </a:solidFill>
              </a:rPr>
              <a:t>3</a:t>
            </a:r>
            <a:endParaRPr lang="en-US" sz="110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hlinkClick r:id="rId8" action="ppaction://hlinksldjump">
              <a:snd r:embed="rId5" name="chimes.wav"/>
            </a:hlinkClick>
          </p:cNvPr>
          <p:cNvSpPr/>
          <p:nvPr/>
        </p:nvSpPr>
        <p:spPr>
          <a:xfrm>
            <a:off x="5091569" y="3561805"/>
            <a:ext cx="2286000" cy="21161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000" b="1" dirty="0">
                <a:solidFill>
                  <a:srgbClr val="FF0000"/>
                </a:solidFill>
              </a:rPr>
              <a:t>5</a:t>
            </a:r>
            <a:endParaRPr lang="en-US" sz="110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>
            <a:hlinkClick r:id="rId9" action="ppaction://hlinksldjump">
              <a:snd r:embed="rId5" name="chimes.wav"/>
            </a:hlinkClick>
          </p:cNvPr>
          <p:cNvSpPr/>
          <p:nvPr/>
        </p:nvSpPr>
        <p:spPr>
          <a:xfrm>
            <a:off x="2032170" y="3582811"/>
            <a:ext cx="2286000" cy="21161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000" b="1" dirty="0">
                <a:solidFill>
                  <a:srgbClr val="FF0000"/>
                </a:solidFill>
              </a:rPr>
              <a:t>4</a:t>
            </a:r>
            <a:endParaRPr lang="en-US" sz="110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>
            <a:hlinkClick r:id="rId10" action="ppaction://hlinksldjump">
              <a:snd r:embed="rId5" name="chimes.wav"/>
            </a:hlinkClick>
          </p:cNvPr>
          <p:cNvSpPr/>
          <p:nvPr/>
        </p:nvSpPr>
        <p:spPr>
          <a:xfrm>
            <a:off x="5091569" y="714103"/>
            <a:ext cx="2286000" cy="21161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000" b="1" dirty="0">
                <a:solidFill>
                  <a:srgbClr val="FF0000"/>
                </a:solidFill>
              </a:rPr>
              <a:t>2</a:t>
            </a:r>
            <a:endParaRPr lang="en-US" sz="1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2" y="1"/>
            <a:ext cx="8554154" cy="4872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0487" y="5083225"/>
            <a:ext cx="39308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Bé</a:t>
            </a:r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éi</a:t>
            </a:r>
            <a:endParaRPr 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8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0"/>
            <a:ext cx="8307977" cy="4715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8414" y="5121931"/>
            <a:ext cx="2451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Y t¸</a:t>
            </a:r>
            <a:endParaRPr 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6" y="0"/>
            <a:ext cx="8513988" cy="4794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1131" y="4924697"/>
            <a:ext cx="53816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C«ng</a:t>
            </a:r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an</a:t>
            </a:r>
            <a:endParaRPr 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31131"/>
            <a:ext cx="7707086" cy="5037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3615" y="5068388"/>
            <a:ext cx="47916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Thî</a:t>
            </a:r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x©y</a:t>
            </a:r>
            <a:endParaRPr 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6" y="0"/>
            <a:ext cx="8321040" cy="5081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5856" y="5081451"/>
            <a:ext cx="3753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Ca </a:t>
            </a:r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sü</a:t>
            </a:r>
            <a:endParaRPr 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2" y="0"/>
            <a:ext cx="8365683" cy="4976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2875" y="5094516"/>
            <a:ext cx="5309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Thî</a:t>
            </a:r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méc</a:t>
            </a:r>
            <a:endParaRPr 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4" y="1"/>
            <a:ext cx="8948056" cy="4545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7363" y="4825257"/>
            <a:ext cx="11448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3851" y="4825257"/>
            <a:ext cx="9733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2454" y="4825257"/>
            <a:ext cx="12939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3706" y="4796795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6394" y="4768333"/>
            <a:ext cx="9733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930" y="4931763"/>
            <a:ext cx="371527" cy="285790"/>
          </a:xfrm>
          <a:prstGeom prst="rect">
            <a:avLst/>
          </a:prstGeom>
        </p:spPr>
      </p:pic>
      <p:sp>
        <p:nvSpPr>
          <p:cNvPr id="17" name="Minus 16"/>
          <p:cNvSpPr/>
          <p:nvPr/>
        </p:nvSpPr>
        <p:spPr>
          <a:xfrm>
            <a:off x="3604311" y="6175022"/>
            <a:ext cx="1022883" cy="21989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5994128" y="6146560"/>
            <a:ext cx="1022883" cy="21989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6836394" y="6154907"/>
            <a:ext cx="1026116" cy="21989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2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0153" y="2026447"/>
            <a:ext cx="84561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endParaRPr lang="en-US" sz="5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Nh÷ng</a:t>
            </a:r>
            <a:r>
              <a:rPr lang="en-US" sz="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÷ </a:t>
            </a:r>
            <a:r>
              <a:rPr lang="en-US" sz="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r>
              <a:rPr lang="en-US" sz="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ngé</a:t>
            </a:r>
            <a:r>
              <a:rPr lang="en-US" sz="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nghÜnh</a:t>
            </a:r>
            <a:endParaRPr lang="en-US" sz="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91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501" y="2840124"/>
            <a:ext cx="762099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i="1" dirty="0" smtClean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Thank you!</a:t>
            </a:r>
            <a:endParaRPr lang="en-US" sz="15000" b="1" i="1" dirty="0">
              <a:solidFill>
                <a:schemeClr val="accent1">
                  <a:lumMod val="5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57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4" y="1"/>
            <a:ext cx="8948056" cy="45458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9956" y="5000978"/>
            <a:ext cx="3070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C« g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846" y="5000978"/>
            <a:ext cx="592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3179" y="5000978"/>
            <a:ext cx="1944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¸o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3710" y="298510"/>
            <a:ext cx="18125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4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18"/>
          <a:stretch/>
        </p:blipFill>
        <p:spPr>
          <a:xfrm>
            <a:off x="3650373" y="846667"/>
            <a:ext cx="3466235" cy="1470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6" b="11380"/>
          <a:stretch/>
        </p:blipFill>
        <p:spPr>
          <a:xfrm>
            <a:off x="3602243" y="2530001"/>
            <a:ext cx="3562494" cy="34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24198" r="13680" b="24280"/>
          <a:stretch/>
        </p:blipFill>
        <p:spPr>
          <a:xfrm>
            <a:off x="631423" y="1185331"/>
            <a:ext cx="3782534" cy="3782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1378" y="1082974"/>
            <a:ext cx="7563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4489" y="1082975"/>
            <a:ext cx="132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" y="-1"/>
            <a:ext cx="9078686" cy="4885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91734" y="4885508"/>
            <a:ext cx="7778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C« </a:t>
            </a:r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thî</a:t>
            </a:r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may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" y="-1"/>
            <a:ext cx="9078686" cy="48855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02811" y="5061845"/>
            <a:ext cx="11448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9600" dirty="0"/>
          </a:p>
        </p:txBody>
      </p:sp>
      <p:sp>
        <p:nvSpPr>
          <p:cNvPr id="12" name="Rectangle 11"/>
          <p:cNvSpPr/>
          <p:nvPr/>
        </p:nvSpPr>
        <p:spPr>
          <a:xfrm>
            <a:off x="2374705" y="5061845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9600" dirty="0"/>
          </a:p>
        </p:txBody>
      </p:sp>
      <p:sp>
        <p:nvSpPr>
          <p:cNvPr id="13" name="Rectangle 12"/>
          <p:cNvSpPr/>
          <p:nvPr/>
        </p:nvSpPr>
        <p:spPr>
          <a:xfrm>
            <a:off x="3641870" y="5061845"/>
            <a:ext cx="12923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endParaRPr lang="en-US" sz="9600" dirty="0"/>
          </a:p>
        </p:txBody>
      </p:sp>
      <p:sp>
        <p:nvSpPr>
          <p:cNvPr id="14" name="Rectangle 13"/>
          <p:cNvSpPr/>
          <p:nvPr/>
        </p:nvSpPr>
        <p:spPr>
          <a:xfrm>
            <a:off x="4709251" y="5061845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9600" dirty="0"/>
          </a:p>
        </p:txBody>
      </p:sp>
      <p:sp>
        <p:nvSpPr>
          <p:cNvPr id="15" name="Rectangle 14"/>
          <p:cNvSpPr/>
          <p:nvPr/>
        </p:nvSpPr>
        <p:spPr>
          <a:xfrm>
            <a:off x="4931266" y="5288340"/>
            <a:ext cx="5293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.</a:t>
            </a:r>
            <a:endParaRPr lang="en-US" sz="9600" dirty="0"/>
          </a:p>
        </p:txBody>
      </p:sp>
      <p:sp>
        <p:nvSpPr>
          <p:cNvPr id="16" name="Rectangle 15"/>
          <p:cNvSpPr/>
          <p:nvPr/>
        </p:nvSpPr>
        <p:spPr>
          <a:xfrm>
            <a:off x="5922200" y="5061845"/>
            <a:ext cx="1203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9600" dirty="0"/>
          </a:p>
        </p:txBody>
      </p:sp>
      <p:sp>
        <p:nvSpPr>
          <p:cNvPr id="17" name="Rectangle 16"/>
          <p:cNvSpPr/>
          <p:nvPr/>
        </p:nvSpPr>
        <p:spPr>
          <a:xfrm>
            <a:off x="7043796" y="5061845"/>
            <a:ext cx="908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9600" dirty="0"/>
          </a:p>
        </p:txBody>
      </p:sp>
      <p:sp>
        <p:nvSpPr>
          <p:cNvPr id="18" name="Rectangle 17"/>
          <p:cNvSpPr/>
          <p:nvPr/>
        </p:nvSpPr>
        <p:spPr>
          <a:xfrm>
            <a:off x="7844168" y="5061845"/>
            <a:ext cx="8996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en-US" sz="9600" dirty="0"/>
          </a:p>
        </p:txBody>
      </p:sp>
      <p:sp>
        <p:nvSpPr>
          <p:cNvPr id="19" name="Minus 18"/>
          <p:cNvSpPr/>
          <p:nvPr/>
        </p:nvSpPr>
        <p:spPr>
          <a:xfrm>
            <a:off x="2349934" y="6411610"/>
            <a:ext cx="1022883" cy="21989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4682971" y="6411610"/>
            <a:ext cx="1022883" cy="21989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7020500" y="6357628"/>
            <a:ext cx="1022883" cy="21989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417</TotalTime>
  <Words>161</Words>
  <Application>Microsoft Office PowerPoint</Application>
  <PresentationFormat>Widescreen</PresentationFormat>
  <Paragraphs>70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.VnAvant</vt:lpstr>
      <vt:lpstr>Arial</vt:lpstr>
      <vt:lpstr>Times New Roman</vt:lpstr>
      <vt:lpstr>Trebuchet MS</vt:lpstr>
      <vt:lpstr>VNI-Avo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CHỮ : i, </vt:lpstr>
      <vt:lpstr>So s¸nh ch÷: i, 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</cp:lastModifiedBy>
  <cp:revision>43</cp:revision>
  <dcterms:created xsi:type="dcterms:W3CDTF">2023-12-04T13:25:47Z</dcterms:created>
  <dcterms:modified xsi:type="dcterms:W3CDTF">2025-05-18T22:32:19Z</dcterms:modified>
</cp:coreProperties>
</file>