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79" r:id="rId3"/>
    <p:sldId id="304" r:id="rId4"/>
    <p:sldId id="260" r:id="rId5"/>
    <p:sldId id="261" r:id="rId6"/>
    <p:sldId id="312" r:id="rId7"/>
    <p:sldId id="305" r:id="rId8"/>
    <p:sldId id="306" r:id="rId9"/>
    <p:sldId id="307" r:id="rId10"/>
    <p:sldId id="308" r:id="rId11"/>
    <p:sldId id="286" r:id="rId12"/>
    <p:sldId id="309" r:id="rId13"/>
    <p:sldId id="288" r:id="rId14"/>
    <p:sldId id="289" r:id="rId15"/>
    <p:sldId id="290" r:id="rId16"/>
    <p:sldId id="292" r:id="rId17"/>
    <p:sldId id="310" r:id="rId18"/>
    <p:sldId id="28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10DE"/>
    <a:srgbClr val="ADA8B4"/>
    <a:srgbClr val="056723"/>
    <a:srgbClr val="DDBFE3"/>
    <a:srgbClr val="8EA616"/>
    <a:srgbClr val="CFA4D8"/>
    <a:srgbClr val="C38CCE"/>
    <a:srgbClr val="E1F430"/>
    <a:srgbClr val="CEDC48"/>
    <a:srgbClr val="AFFC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8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09BDD5-0392-4E45-B346-BE16C541F6D8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C4939-DF73-4361-8F65-E11A4F0714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079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C4939-DF73-4361-8F65-E11A4F0714D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650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C4939-DF73-4361-8F65-E11A4F0714D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963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C4939-DF73-4361-8F65-E11A4F0714D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216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C4939-DF73-4361-8F65-E11A4F0714D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949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C4939-DF73-4361-8F65-E11A4F0714D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6800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C4939-DF73-4361-8F65-E11A4F0714D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303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C4939-DF73-4361-8F65-E11A4F0714D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54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FA03-1DCD-4B42-B4A9-BAFE4D96898B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90608-80B5-4AA4-B4B4-D77539E91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756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FA03-1DCD-4B42-B4A9-BAFE4D96898B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90608-80B5-4AA4-B4B4-D77539E91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601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FA03-1DCD-4B42-B4A9-BAFE4D96898B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90608-80B5-4AA4-B4B4-D77539E91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87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FA03-1DCD-4B42-B4A9-BAFE4D96898B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90608-80B5-4AA4-B4B4-D77539E91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896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FA03-1DCD-4B42-B4A9-BAFE4D96898B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90608-80B5-4AA4-B4B4-D77539E91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809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FA03-1DCD-4B42-B4A9-BAFE4D96898B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90608-80B5-4AA4-B4B4-D77539E91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341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FA03-1DCD-4B42-B4A9-BAFE4D96898B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90608-80B5-4AA4-B4B4-D77539E91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806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FA03-1DCD-4B42-B4A9-BAFE4D96898B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90608-80B5-4AA4-B4B4-D77539E91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080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FA03-1DCD-4B42-B4A9-BAFE4D96898B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90608-80B5-4AA4-B4B4-D77539E91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575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FA03-1DCD-4B42-B4A9-BAFE4D96898B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90608-80B5-4AA4-B4B4-D77539E91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279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CFA03-1DCD-4B42-B4A9-BAFE4D96898B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90608-80B5-4AA4-B4B4-D77539E91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215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CFA03-1DCD-4B42-B4A9-BAFE4D96898B}" type="datetimeFigureOut">
              <a:rPr lang="en-US" smtClean="0"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90608-80B5-4AA4-B4B4-D77539E916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158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10" Type="http://schemas.microsoft.com/office/2007/relationships/hdphoto" Target="../media/hdphoto5.wdp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9.wdp"/><Relationship Id="rId3" Type="http://schemas.openxmlformats.org/officeDocument/2006/relationships/image" Target="../media/image22.jpeg"/><Relationship Id="rId7" Type="http://schemas.microsoft.com/office/2007/relationships/hdphoto" Target="../media/hdphoto7.wdp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microsoft.com/office/2007/relationships/hdphoto" Target="../media/hdphoto6.wdp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35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12" Type="http://schemas.microsoft.com/office/2007/relationships/hdphoto" Target="../media/hdphoto13.wdp"/><Relationship Id="rId2" Type="http://schemas.openxmlformats.org/officeDocument/2006/relationships/slideLayout" Target="../slideLayouts/slideLayout2.xml"/><Relationship Id="rId16" Type="http://schemas.microsoft.com/office/2007/relationships/hdphoto" Target="../media/hdphoto15.wdp"/><Relationship Id="rId1" Type="http://schemas.openxmlformats.org/officeDocument/2006/relationships/tags" Target="../tags/tag15.xml"/><Relationship Id="rId6" Type="http://schemas.openxmlformats.org/officeDocument/2006/relationships/image" Target="../media/image31.png"/><Relationship Id="rId11" Type="http://schemas.openxmlformats.org/officeDocument/2006/relationships/image" Target="../media/image34.png"/><Relationship Id="rId5" Type="http://schemas.microsoft.com/office/2007/relationships/hdphoto" Target="../media/hdphoto10.wdp"/><Relationship Id="rId15" Type="http://schemas.openxmlformats.org/officeDocument/2006/relationships/image" Target="../media/image36.png"/><Relationship Id="rId10" Type="http://schemas.microsoft.com/office/2007/relationships/hdphoto" Target="../media/hdphoto12.wdp"/><Relationship Id="rId4" Type="http://schemas.openxmlformats.org/officeDocument/2006/relationships/image" Target="../media/image30.png"/><Relationship Id="rId9" Type="http://schemas.openxmlformats.org/officeDocument/2006/relationships/image" Target="../media/image33.png"/><Relationship Id="rId14" Type="http://schemas.microsoft.com/office/2007/relationships/hdphoto" Target="../media/hdphoto14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microsoft.com/office/2007/relationships/hdphoto" Target="../media/hdphoto2.wdp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microsoft.com/office/2007/relationships/hdphoto" Target="../media/hdphoto16.wdp"/><Relationship Id="rId11" Type="http://schemas.microsoft.com/office/2007/relationships/hdphoto" Target="../media/hdphoto15.wdp"/><Relationship Id="rId5" Type="http://schemas.openxmlformats.org/officeDocument/2006/relationships/image" Target="../media/image39.png"/><Relationship Id="rId10" Type="http://schemas.openxmlformats.org/officeDocument/2006/relationships/image" Target="../media/image36.png"/><Relationship Id="rId4" Type="http://schemas.openxmlformats.org/officeDocument/2006/relationships/image" Target="../media/image38.png"/><Relationship Id="rId9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3" Type="http://schemas.openxmlformats.org/officeDocument/2006/relationships/audio" Target="../media/media1.m4a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microsoft.com/office/2007/relationships/media" Target="../media/media1.m4a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notesSlide" Target="../notesSlides/notesSlide2.xml"/><Relationship Id="rId10" Type="http://schemas.microsoft.com/office/2007/relationships/hdphoto" Target="../media/hdphoto2.wdp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5" Type="http://schemas.openxmlformats.org/officeDocument/2006/relationships/image" Target="../media/image7.png"/><Relationship Id="rId10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11942"/>
          <a:stretch/>
        </p:blipFill>
        <p:spPr>
          <a:xfrm>
            <a:off x="-12688" y="-13648"/>
            <a:ext cx="12192000" cy="687164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343735" y="2883567"/>
            <a:ext cx="709700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 định phía trước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phía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sau, 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phía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phía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 của đối tượng khác 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82566" y="3990058"/>
            <a:ext cx="3219343" cy="14276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 smtClean="0">
                <a:solidFill>
                  <a:srgbClr val="002060"/>
                </a:solidFill>
              </a:rPr>
              <a:t>Độ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tuổi</a:t>
            </a:r>
            <a:r>
              <a:rPr lang="en-US" sz="2000" b="1" dirty="0">
                <a:solidFill>
                  <a:srgbClr val="002060"/>
                </a:solidFill>
              </a:rPr>
              <a:t>: 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>
                <a:solidFill>
                  <a:srgbClr val="002060"/>
                </a:solidFill>
              </a:rPr>
              <a:t>5-6 </a:t>
            </a:r>
            <a:r>
              <a:rPr lang="en-US" sz="2000" b="1" dirty="0" err="1">
                <a:solidFill>
                  <a:srgbClr val="002060"/>
                </a:solidFill>
              </a:rPr>
              <a:t>tuổi</a:t>
            </a:r>
            <a:endParaRPr lang="en-US" sz="2000" b="1" dirty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000" b="1" dirty="0" err="1">
                <a:solidFill>
                  <a:srgbClr val="002060"/>
                </a:solidFill>
              </a:rPr>
              <a:t>Giáo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en-US" sz="2000" b="1" dirty="0" err="1">
                <a:solidFill>
                  <a:srgbClr val="002060"/>
                </a:solidFill>
              </a:rPr>
              <a:t>viên</a:t>
            </a:r>
            <a:r>
              <a:rPr lang="en-US" sz="2000" b="1" dirty="0">
                <a:solidFill>
                  <a:srgbClr val="002060"/>
                </a:solidFill>
              </a:rPr>
              <a:t>: </a:t>
            </a:r>
            <a:r>
              <a:rPr lang="vi-VN" sz="2000" b="1" dirty="0" smtClean="0">
                <a:solidFill>
                  <a:srgbClr val="002060"/>
                </a:solidFill>
              </a:rPr>
              <a:t>Đặng Thị Tuyền</a:t>
            </a:r>
          </a:p>
          <a:p>
            <a:pPr algn="ctr">
              <a:lnSpc>
                <a:spcPct val="150000"/>
              </a:lnSpc>
            </a:pPr>
            <a:r>
              <a:rPr lang="vi-VN" sz="2000" b="1" dirty="0" smtClean="0">
                <a:solidFill>
                  <a:srgbClr val="002060"/>
                </a:solidFill>
              </a:rPr>
              <a:t>Năm học: 2024-2025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10441" y="1930964"/>
            <a:ext cx="516359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48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8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3858804" y="449943"/>
            <a:ext cx="4097020" cy="66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18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HUYỆN AN LÃO</a:t>
            </a:r>
            <a:r>
              <a:rPr lang="en-US" altLang="en-US" sz="18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18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8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TRƯỜNG MẦM NON </a:t>
            </a:r>
            <a:r>
              <a:rPr lang="vi-VN" altLang="en-US" sz="18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 TUẤN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45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3558"/>
    </mc:Choice>
    <mc:Fallback xmlns="">
      <p:transition advTm="23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3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23272" b="30452"/>
          <a:stretch/>
        </p:blipFill>
        <p:spPr>
          <a:xfrm>
            <a:off x="9096" y="0"/>
            <a:ext cx="12182904" cy="68485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" b="99200" l="962" r="100000">
                        <a14:foregroundMark x1="10577" y1="17600" x2="56250" y2="47200"/>
                        <a14:foregroundMark x1="32212" y1="17600" x2="88942" y2="52400"/>
                        <a14:foregroundMark x1="44231" y1="10400" x2="96154" y2="20800"/>
                        <a14:foregroundMark x1="31250" y1="16000" x2="52404" y2="10000"/>
                        <a14:foregroundMark x1="80769" y1="18800" x2="88942" y2="41200"/>
                        <a14:foregroundMark x1="88942" y1="54400" x2="50962" y2="72400"/>
                        <a14:foregroundMark x1="17788" y1="24800" x2="14423" y2="58000"/>
                        <a14:foregroundMark x1="14423" y1="56800" x2="56731" y2="72400"/>
                        <a14:foregroundMark x1="28365" y1="36000" x2="37500" y2="36000"/>
                        <a14:foregroundMark x1="66827" y1="36000" x2="78365" y2="36000"/>
                        <a14:foregroundMark x1="26923" y1="50800" x2="68269" y2="42000"/>
                        <a14:foregroundMark x1="66827" y1="43200" x2="53846" y2="70400"/>
                        <a14:foregroundMark x1="46154" y1="70800" x2="34615" y2="84400"/>
                        <a14:foregroundMark x1="53365" y1="78000" x2="64904" y2="9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375" y="2339083"/>
            <a:ext cx="1585269" cy="1905371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4345677" y="4429121"/>
            <a:ext cx="4323134" cy="1329500"/>
          </a:xfrm>
          <a:prstGeom prst="ellipse">
            <a:avLst/>
          </a:prstGeom>
          <a:solidFill>
            <a:srgbClr val="00B0F0"/>
          </a:solidFill>
          <a:ln>
            <a:solidFill>
              <a:srgbClr val="4610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000" b="98000" l="2500" r="93889"/>
                    </a14:imgEffect>
                  </a14:imgLayer>
                </a14:imgProps>
              </a:ext>
            </a:extLst>
          </a:blip>
          <a:srcRect l="1588" t="18061" r="6451"/>
          <a:stretch/>
        </p:blipFill>
        <p:spPr>
          <a:xfrm>
            <a:off x="5586620" y="2696756"/>
            <a:ext cx="2129469" cy="237174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/>
          <a:srcRect l="12973" r="17736" b="6763"/>
          <a:stretch/>
        </p:blipFill>
        <p:spPr>
          <a:xfrm>
            <a:off x="5881317" y="1561880"/>
            <a:ext cx="1418671" cy="150166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7361" l="0" r="89073">
                        <a14:foregroundMark x1="36424" y1="6691" x2="57947" y2="9294"/>
                        <a14:foregroundMark x1="38079" y1="7435" x2="39073" y2="29740"/>
                        <a14:foregroundMark x1="47682" y1="13011" x2="47682" y2="36059"/>
                        <a14:foregroundMark x1="18212" y1="30483" x2="35430" y2="34201"/>
                      </a14:backgroundRemoval>
                    </a14:imgEffect>
                  </a14:imgLayer>
                </a14:imgProps>
              </a:ext>
            </a:extLst>
          </a:blip>
          <a:srcRect r="9973" b="10293"/>
          <a:stretch/>
        </p:blipFill>
        <p:spPr>
          <a:xfrm>
            <a:off x="5893793" y="4431304"/>
            <a:ext cx="1406195" cy="11821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72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190"/>
    </mc:Choice>
    <mc:Fallback xmlns="">
      <p:transition advTm="17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t="23272" b="30452"/>
          <a:stretch/>
        </p:blipFill>
        <p:spPr>
          <a:xfrm>
            <a:off x="-16812" y="-11560"/>
            <a:ext cx="12208811" cy="6863088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3579743" y="5164991"/>
            <a:ext cx="4967785" cy="1477109"/>
          </a:xfrm>
          <a:prstGeom prst="ellipse">
            <a:avLst/>
          </a:prstGeom>
          <a:solidFill>
            <a:srgbClr val="00B0F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3340" y="2355341"/>
            <a:ext cx="1603695" cy="192836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778" b="98000" l="556" r="93889">
                        <a14:foregroundMark x1="53333" y1="20667" x2="76111" y2="26000"/>
                        <a14:foregroundMark x1="76111" y1="28667" x2="83611" y2="38222"/>
                        <a14:foregroundMark x1="83056" y1="37778" x2="85556" y2="51778"/>
                        <a14:foregroundMark x1="85556" y1="51778" x2="84167" y2="62889"/>
                        <a14:foregroundMark x1="85278" y1="57333" x2="87778" y2="57111"/>
                        <a14:foregroundMark x1="55833" y1="21556" x2="64722" y2="22667"/>
                        <a14:foregroundMark x1="65833" y1="22000" x2="71111" y2="26000"/>
                      </a14:backgroundRemoval>
                    </a14:imgEffect>
                  </a14:imgLayer>
                </a14:imgProps>
              </a:ext>
            </a:extLst>
          </a:blip>
          <a:srcRect l="1588" t="18061" r="6451"/>
          <a:stretch/>
        </p:blipFill>
        <p:spPr>
          <a:xfrm>
            <a:off x="4732223" y="2885447"/>
            <a:ext cx="2732076" cy="3042912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732223" y="2885447"/>
            <a:ext cx="2732076" cy="3042912"/>
            <a:chOff x="7808936" y="2605092"/>
            <a:chExt cx="2732076" cy="3042912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7778" b="98000" l="556" r="93889">
                          <a14:foregroundMark x1="53333" y1="20667" x2="76111" y2="26000"/>
                          <a14:foregroundMark x1="76111" y1="28667" x2="83611" y2="38222"/>
                          <a14:foregroundMark x1="83056" y1="37778" x2="85556" y2="51778"/>
                          <a14:foregroundMark x1="85556" y1="51778" x2="84167" y2="62889"/>
                          <a14:foregroundMark x1="85278" y1="57333" x2="87778" y2="57111"/>
                          <a14:foregroundMark x1="55833" y1="21556" x2="64722" y2="22667"/>
                          <a14:foregroundMark x1="65833" y1="22000" x2="71111" y2="26000"/>
                        </a14:backgroundRemoval>
                      </a14:imgEffect>
                    </a14:imgLayer>
                  </a14:imgProps>
                </a:ext>
              </a:extLst>
            </a:blip>
            <a:srcRect l="1588" t="18061" r="6451"/>
            <a:stretch/>
          </p:blipFill>
          <p:spPr>
            <a:xfrm>
              <a:off x="7808936" y="2605092"/>
              <a:ext cx="2732076" cy="3042912"/>
            </a:xfrm>
            <a:prstGeom prst="rect">
              <a:avLst/>
            </a:prstGeom>
          </p:spPr>
        </p:pic>
        <p:sp>
          <p:nvSpPr>
            <p:cNvPr id="34" name="Oval 33"/>
            <p:cNvSpPr/>
            <p:nvPr/>
          </p:nvSpPr>
          <p:spPr>
            <a:xfrm>
              <a:off x="7852715" y="2702258"/>
              <a:ext cx="677136" cy="736978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8120419" y="2702257"/>
              <a:ext cx="2060810" cy="186017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/>
          <a:srcRect l="12973" r="17736" b="6763"/>
          <a:stretch/>
        </p:blipFill>
        <p:spPr>
          <a:xfrm>
            <a:off x="5330368" y="1598154"/>
            <a:ext cx="1486656" cy="17632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2916" y="4971098"/>
            <a:ext cx="1861560" cy="15633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598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210"/>
    </mc:Choice>
    <mc:Fallback xmlns="">
      <p:transition spd="slow" advTm="57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7 0 0.031 0.014 0.031 0.031 C 0.031 0.049 0.017 0.063 0 0.063 C -0.017 0.063 -0.031 0.077 -0.031 0.094 C -0.031 0.111 -0.017 0.125 0 0.125 C 0.017 0.125 0.031 0.139 0.031 0.156 C 0.031 0.173 0.017 0.187 0 0.187 C -0.017 0.187 -0.031 0.201 -0.031 0.219 C -0.031 0.236 -0.017 0.25 0 0.25 C 0.017 0.25 0.031 0.236 0.031 0.219 C 0.031 0.201 0.017 0.187 0 0.187 C -0.017 0.187 -0.031 0.173 -0.031 0.156 C -0.031 0.139 -0.017 0.125 0 0.125 C 0.017 0.125 0.031 0.111 0.031 0.094 C 0.031 0.077 0.017 0.063 0 0.063 C -0.017 0.063 -0.031 0.049 -0.031 0.031 C -0.031 0.014 -0.017 0 0 0 Z" pathEditMode="relative" ptsTypes="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80857" y="38100"/>
            <a:ext cx="553946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Lễ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hội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rừng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xanh</a:t>
            </a:r>
            <a:endParaRPr lang="en-US" sz="60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8796" y="1278225"/>
            <a:ext cx="719870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400" b="1" dirty="0">
                <a:solidFill>
                  <a:srgbClr val="8EA616"/>
                </a:solidFill>
              </a:rPr>
              <a:t>TRÒ CHƠI 1: TỚ Ở ĐÂU ?</a:t>
            </a:r>
          </a:p>
          <a:p>
            <a:pPr algn="just"/>
            <a:r>
              <a:rPr lang="vi-VN" sz="2400" b="1" dirty="0">
                <a:solidFill>
                  <a:srgbClr val="4610DE"/>
                </a:solidFill>
              </a:rPr>
              <a:t>- </a:t>
            </a:r>
            <a:r>
              <a:rPr lang="en-US" sz="2400" b="1" dirty="0" err="1">
                <a:solidFill>
                  <a:srgbClr val="4610DE"/>
                </a:solidFill>
              </a:rPr>
              <a:t>Các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bạn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sẽ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quan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sát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những</a:t>
            </a:r>
            <a:r>
              <a:rPr lang="en-US" sz="2400" b="1" dirty="0">
                <a:solidFill>
                  <a:srgbClr val="4610DE"/>
                </a:solidFill>
              </a:rPr>
              <a:t> con </a:t>
            </a:r>
            <a:r>
              <a:rPr lang="en-US" sz="2400" b="1" dirty="0" err="1">
                <a:solidFill>
                  <a:srgbClr val="4610DE"/>
                </a:solidFill>
              </a:rPr>
              <a:t>vật</a:t>
            </a:r>
            <a:r>
              <a:rPr lang="en-US" sz="2400" b="1" dirty="0">
                <a:solidFill>
                  <a:srgbClr val="4610DE"/>
                </a:solidFill>
              </a:rPr>
              <a:t>, </a:t>
            </a:r>
            <a:r>
              <a:rPr lang="en-US" sz="2400" b="1" dirty="0" err="1">
                <a:solidFill>
                  <a:srgbClr val="4610DE"/>
                </a:solidFill>
              </a:rPr>
              <a:t>nhiệm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vụ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của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các</a:t>
            </a:r>
            <a:endParaRPr lang="en-US" sz="2400" b="1" dirty="0">
              <a:solidFill>
                <a:srgbClr val="4610DE"/>
              </a:solidFill>
            </a:endParaRPr>
          </a:p>
          <a:p>
            <a:pPr algn="just"/>
            <a:r>
              <a:rPr lang="en-US" sz="2400" b="1" dirty="0" err="1">
                <a:solidFill>
                  <a:srgbClr val="4610DE"/>
                </a:solidFill>
              </a:rPr>
              <a:t>bạn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là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cùng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đoán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xem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những</a:t>
            </a:r>
            <a:r>
              <a:rPr lang="en-US" sz="2400" b="1" dirty="0">
                <a:solidFill>
                  <a:srgbClr val="4610DE"/>
                </a:solidFill>
              </a:rPr>
              <a:t> con </a:t>
            </a:r>
            <a:r>
              <a:rPr lang="en-US" sz="2400" b="1" dirty="0" err="1">
                <a:solidFill>
                  <a:srgbClr val="4610DE"/>
                </a:solidFill>
              </a:rPr>
              <a:t>vật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đó</a:t>
            </a:r>
            <a:r>
              <a:rPr lang="en-US" sz="2400" b="1" dirty="0">
                <a:solidFill>
                  <a:srgbClr val="4610DE"/>
                </a:solidFill>
              </a:rPr>
              <a:t> ở </a:t>
            </a:r>
            <a:r>
              <a:rPr lang="en-US" sz="2400" b="1" dirty="0" err="1">
                <a:solidFill>
                  <a:srgbClr val="4610DE"/>
                </a:solidFill>
              </a:rPr>
              <a:t>vị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trí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nào</a:t>
            </a:r>
            <a:r>
              <a:rPr lang="en-US" sz="2400" b="1" dirty="0">
                <a:solidFill>
                  <a:srgbClr val="4610DE"/>
                </a:solidFill>
              </a:rPr>
              <a:t>! </a:t>
            </a:r>
            <a:endParaRPr lang="vi-VN" sz="2400" b="1" dirty="0">
              <a:solidFill>
                <a:srgbClr val="4610DE"/>
              </a:solidFill>
            </a:endParaRPr>
          </a:p>
          <a:p>
            <a:pPr algn="just"/>
            <a:r>
              <a:rPr lang="vi-VN" sz="2400" b="1" dirty="0">
                <a:solidFill>
                  <a:srgbClr val="4610D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 Sau 5 giây suy nghĩ, chúng mình hãy cùng trả lời.</a:t>
            </a:r>
            <a:endParaRPr lang="vi-VN" sz="2400" b="1" dirty="0">
              <a:solidFill>
                <a:srgbClr val="4610DE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en-US" sz="2400" b="1" dirty="0" err="1">
                <a:solidFill>
                  <a:srgbClr val="4610DE"/>
                </a:solidFill>
              </a:rPr>
              <a:t>Mỗi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câu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trả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lời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đúng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bạn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sẽ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dành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được</a:t>
            </a:r>
            <a:r>
              <a:rPr lang="en-US" sz="2400" b="1" dirty="0">
                <a:solidFill>
                  <a:srgbClr val="4610DE"/>
                </a:solidFill>
              </a:rPr>
              <a:t> 1 </a:t>
            </a:r>
            <a:r>
              <a:rPr lang="en-US" sz="2400" b="1" dirty="0" err="1">
                <a:solidFill>
                  <a:srgbClr val="4610DE"/>
                </a:solidFill>
              </a:rPr>
              <a:t>ngôi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sao</a:t>
            </a:r>
            <a:r>
              <a:rPr lang="en-US" sz="2400" b="1" dirty="0">
                <a:solidFill>
                  <a:srgbClr val="4610DE"/>
                </a:solidFill>
              </a:rPr>
              <a:t>!</a:t>
            </a:r>
          </a:p>
          <a:p>
            <a:pPr marL="342900" indent="-342900" algn="just">
              <a:buFontTx/>
              <a:buChar char="-"/>
            </a:pPr>
            <a:r>
              <a:rPr lang="en-US" sz="2400" b="1" dirty="0" err="1">
                <a:solidFill>
                  <a:srgbClr val="4610DE"/>
                </a:solidFill>
              </a:rPr>
              <a:t>Kết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thúc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trò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chơi</a:t>
            </a:r>
            <a:r>
              <a:rPr lang="en-US" sz="2400" b="1" dirty="0">
                <a:solidFill>
                  <a:srgbClr val="4610DE"/>
                </a:solidFill>
              </a:rPr>
              <a:t>, </a:t>
            </a:r>
            <a:r>
              <a:rPr lang="en-US" sz="2400" b="1" dirty="0" err="1">
                <a:solidFill>
                  <a:srgbClr val="4610DE"/>
                </a:solidFill>
              </a:rPr>
              <a:t>bạn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nào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giành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được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nhiều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sao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sẽ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</a:p>
          <a:p>
            <a:pPr algn="just"/>
            <a:r>
              <a:rPr lang="en-US" sz="2400" b="1" dirty="0" err="1">
                <a:solidFill>
                  <a:srgbClr val="4610DE"/>
                </a:solidFill>
              </a:rPr>
              <a:t>chiến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thắng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en-US" sz="2400" b="1" dirty="0" err="1">
                <a:solidFill>
                  <a:srgbClr val="4610DE"/>
                </a:solidFill>
              </a:rPr>
              <a:t>đấy</a:t>
            </a:r>
            <a:r>
              <a:rPr lang="en-US" sz="2400" b="1" dirty="0">
                <a:solidFill>
                  <a:srgbClr val="4610DE"/>
                </a:solidFill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9074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5986">
        <p15:prstTrans prst="airplane"/>
      </p:transition>
    </mc:Choice>
    <mc:Fallback xmlns="">
      <p:transition spd="slow" advTm="559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6870" b="2955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72586" t="13694" r="3858" b="53521"/>
          <a:stretch/>
        </p:blipFill>
        <p:spPr>
          <a:xfrm>
            <a:off x="8680446" y="4195020"/>
            <a:ext cx="884194" cy="12305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24" b="33051" l="37119" r="68475">
                        <a14:foregroundMark x1="59153" y1="18136" x2="56441" y2="16441"/>
                        <a14:foregroundMark x1="65593" y1="20508" x2="65593" y2="15085"/>
                        <a14:foregroundMark x1="65593" y1="15424" x2="67288" y2="17797"/>
                        <a14:backgroundMark x1="44915" y1="10678" x2="47288" y2="11356"/>
                      </a14:backgroundRemoval>
                    </a14:imgEffect>
                  </a14:imgLayer>
                </a14:imgProps>
              </a:ext>
            </a:extLst>
          </a:blip>
          <a:srcRect l="37452" t="5983" r="31219" b="67303"/>
          <a:stretch/>
        </p:blipFill>
        <p:spPr>
          <a:xfrm>
            <a:off x="6096000" y="1104737"/>
            <a:ext cx="1261728" cy="10758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797" b="71525" l="38475" r="64407">
                        <a14:foregroundMark x1="43559" y1="48644" x2="46949" y2="51186"/>
                        <a14:foregroundMark x1="52034" y1="47458" x2="54746" y2="52373"/>
                        <a14:foregroundMark x1="40339" y1="55254" x2="41017" y2="51356"/>
                        <a14:backgroundMark x1="41864" y1="57966" x2="44576" y2="59153"/>
                      </a14:backgroundRemoval>
                    </a14:imgEffect>
                  </a14:imgLayer>
                </a14:imgProps>
              </a:ext>
            </a:extLst>
          </a:blip>
          <a:srcRect l="38424" t="38040" r="36076" b="28690"/>
          <a:stretch/>
        </p:blipFill>
        <p:spPr>
          <a:xfrm>
            <a:off x="3583180" y="4049361"/>
            <a:ext cx="930935" cy="121464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216477" y="1235431"/>
            <a:ext cx="627133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</a:t>
            </a:r>
            <a:endParaRPr lang="en-US" sz="2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911028" y="4579478"/>
            <a:ext cx="94238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endParaRPr lang="en-US" sz="2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101194" y="4626624"/>
            <a:ext cx="739837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endParaRPr lang="en-US" sz="2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46195" y="6426397"/>
            <a:ext cx="5439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1. Chú ong nào ở phía trên khỉ con?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13799" y="5372374"/>
            <a:ext cx="1553597" cy="14856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667" l="0" r="99556">
                        <a14:foregroundMark x1="37778" y1="30667" x2="42222" y2="33333"/>
                        <a14:foregroundMark x1="61333" y1="30667" x2="64889" y2="30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82219" y="2090236"/>
            <a:ext cx="4193839" cy="41938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933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83"/>
    </mc:Choice>
    <mc:Fallback xmlns="">
      <p:transition spd="slow" advTm="37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156 -0.05393 L 0.00209 -0.02801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296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iver cartoons in the middle beautiful natural sc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950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5750" r="92500">
                        <a14:foregroundMark x1="32500" y1="27750" x2="42500" y2="38000"/>
                        <a14:foregroundMark x1="38750" y1="25250" x2="44000" y2="29500"/>
                        <a14:foregroundMark x1="31750" y1="34250" x2="35750" y2="38500"/>
                        <a14:foregroundMark x1="59500" y1="26000" x2="66500" y2="27250"/>
                        <a14:foregroundMark x1="54750" y1="33750" x2="60250" y2="40000"/>
                        <a14:foregroundMark x1="58000" y1="31750" x2="63250" y2="31750"/>
                        <a14:foregroundMark x1="57750" y1="29500" x2="66250" y2="31250"/>
                      </a14:backgroundRemoval>
                    </a14:imgEffect>
                  </a14:imgLayer>
                </a14:imgProps>
              </a:ext>
            </a:extLst>
          </a:blip>
          <a:srcRect l="7961" t="18194" r="9650" b="18044"/>
          <a:stretch/>
        </p:blipFill>
        <p:spPr>
          <a:xfrm>
            <a:off x="5660010" y="5298102"/>
            <a:ext cx="1073387" cy="83070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" b="99600" l="0" r="100000">
                        <a14:foregroundMark x1="17600" y1="25200" x2="22000" y2="25600"/>
                        <a14:foregroundMark x1="32000" y1="23600" x2="36400" y2="29200"/>
                        <a14:foregroundMark x1="17600" y1="90000" x2="24400" y2="92400"/>
                        <a14:foregroundMark x1="32000" y1="95600" x2="37600" y2="97600"/>
                        <a14:foregroundMark x1="47200" y1="88400" x2="52000" y2="91600"/>
                        <a14:foregroundMark x1="56400" y1="92800" x2="62400" y2="956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0586" y="2287233"/>
            <a:ext cx="1561396" cy="156139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50" b="90000" l="0" r="100000">
                        <a14:backgroundMark x1="4615" y1="38500" x2="8769" y2="32000"/>
                        <a14:backgroundMark x1="14000" y1="32250" x2="49385" y2="16500"/>
                        <a14:backgroundMark x1="58154" y1="18000" x2="86615" y2="28500"/>
                        <a14:backgroundMark x1="91692" y1="32750" x2="96923" y2="35500"/>
                        <a14:backgroundMark x1="12308" y1="63250" x2="16308" y2="59500"/>
                        <a14:backgroundMark x1="21692" y1="56500" x2="24154" y2="55000"/>
                        <a14:backgroundMark x1="76308" y1="54250" x2="79385" y2="56500"/>
                        <a14:backgroundMark x1="83692" y1="59500" x2="88000" y2="63250"/>
                      </a14:backgroundRemoval>
                    </a14:imgEffect>
                  </a14:imgLayer>
                </a14:imgProps>
              </a:ext>
            </a:extLst>
          </a:blip>
          <a:srcRect t="13851" b="16657"/>
          <a:stretch/>
        </p:blipFill>
        <p:spPr>
          <a:xfrm>
            <a:off x="3199391" y="2652723"/>
            <a:ext cx="6185902" cy="264537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415389" y="136052"/>
            <a:ext cx="5386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 hổ con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03029" y="733769"/>
            <a:ext cx="1178626" cy="11272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99747" y="1409652"/>
            <a:ext cx="3357349" cy="33573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7" b="100000" l="0" r="100000">
                        <a14:foregroundMark x1="82979" y1="6397" x2="90213" y2="18182"/>
                        <a14:foregroundMark x1="5532" y1="4714" x2="8936" y2="5724"/>
                        <a14:foregroundMark x1="8936" y1="2357" x2="2553" y2="6061"/>
                        <a14:backgroundMark x1="9362" y1="5051" x2="0" y2="5051"/>
                        <a14:backgroundMark x1="78298" y1="5387" x2="92766" y2="70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223596">
            <a:off x="1247778" y="1794762"/>
            <a:ext cx="1400910" cy="17705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443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42"/>
    </mc:Choice>
    <mc:Fallback xmlns="">
      <p:transition spd="slow" advTm="28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3648"/>
            <a:ext cx="12192000" cy="6858001"/>
          </a:xfrm>
          <a:prstGeom prst="rect">
            <a:avLst/>
          </a:prstGeom>
          <a:solidFill>
            <a:srgbClr val="DDBFE3"/>
          </a:solidFill>
          <a:ln>
            <a:solidFill>
              <a:srgbClr val="CEDC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36024"/>
            <a:ext cx="4514693" cy="182197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250" b="99625" l="0" r="100000"/>
                    </a14:imgEffect>
                  </a14:imgLayer>
                </a14:imgProps>
              </a:ext>
            </a:extLst>
          </a:blip>
          <a:srcRect t="44775"/>
          <a:stretch/>
        </p:blipFill>
        <p:spPr>
          <a:xfrm>
            <a:off x="1624084" y="4517408"/>
            <a:ext cx="10567916" cy="23554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73020" y="-54592"/>
            <a:ext cx="5044371" cy="691259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61722" l="10000" r="100000">
                        <a14:foregroundMark x1="67538" y1="15568" x2="71846" y2="16117"/>
                        <a14:foregroundMark x1="76615" y1="14652" x2="78154" y2="11538"/>
                      </a14:backgroundRemoval>
                    </a14:imgEffect>
                  </a14:imgLayer>
                </a14:imgProps>
              </a:ext>
            </a:extLst>
          </a:blip>
          <a:srcRect l="53335" b="37183"/>
          <a:stretch/>
        </p:blipFill>
        <p:spPr>
          <a:xfrm rot="20947811" flipH="1">
            <a:off x="7230919" y="39212"/>
            <a:ext cx="952705" cy="107844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1760" t="9385" r="20716" b="17619"/>
          <a:stretch/>
        </p:blipFill>
        <p:spPr>
          <a:xfrm>
            <a:off x="9672149" y="2992986"/>
            <a:ext cx="1641847" cy="208344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600">
                        <a14:foregroundMark x1="34000" y1="37274" x2="39800" y2="31856"/>
                        <a14:foregroundMark x1="65400" y1="39080" x2="61600" y2="30378"/>
                        <a14:foregroundMark x1="18400" y1="41708" x2="66600" y2="64368"/>
                        <a14:foregroundMark x1="60000" y1="40887" x2="50600" y2="55337"/>
                        <a14:foregroundMark x1="78200" y1="39901" x2="59600" y2="58949"/>
                        <a14:foregroundMark x1="41200" y1="40887" x2="48400" y2="47291"/>
                        <a14:foregroundMark x1="49200" y1="49097" x2="52000" y2="50575"/>
                        <a14:foregroundMark x1="49600" y1="39901" x2="50200" y2="45813"/>
                        <a14:foregroundMark x1="15600" y1="62890" x2="25600" y2="91954"/>
                        <a14:foregroundMark x1="19800" y1="64039" x2="26800" y2="70279"/>
                        <a14:foregroundMark x1="46000" y1="55172" x2="50600" y2="81938"/>
                        <a14:foregroundMark x1="87200" y1="61576" x2="75200" y2="92939"/>
                        <a14:foregroundMark x1="80400" y1="65517" x2="68800" y2="848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5513" y="1807813"/>
            <a:ext cx="3259311" cy="39698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1731" t="11806" r="12149" b="11896"/>
          <a:stretch/>
        </p:blipFill>
        <p:spPr>
          <a:xfrm>
            <a:off x="6907295" y="4904046"/>
            <a:ext cx="1717915" cy="167185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7531" l="0" r="100000">
                        <a14:foregroundMark x1="58580" y1="23457" x2="58580" y2="234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8634" y="4020372"/>
            <a:ext cx="1815235" cy="1740049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2808820" y="5174519"/>
            <a:ext cx="298184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2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3. P</a:t>
            </a:r>
            <a:r>
              <a:rPr lang="en-US" sz="24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hía</a:t>
            </a:r>
            <a:r>
              <a:rPr lang="en-US" sz="2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4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trước</a:t>
            </a:r>
            <a:r>
              <a:rPr lang="en-US" sz="2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24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chú</a:t>
            </a:r>
            <a:r>
              <a:rPr lang="en-US" sz="2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4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thỏ</a:t>
            </a:r>
            <a:r>
              <a:rPr lang="en-US" sz="2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4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có</a:t>
            </a:r>
            <a:r>
              <a:rPr lang="en-US" sz="2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4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cái</a:t>
            </a:r>
            <a:r>
              <a:rPr lang="en-US" sz="2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2400" b="1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gì</a:t>
            </a:r>
            <a:r>
              <a:rPr lang="en-US" sz="2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vi-VN" sz="2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4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928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721"/>
    </mc:Choice>
    <mc:Fallback xmlns="">
      <p:transition spd="slow" advTm="31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75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294125" y="4186450"/>
            <a:ext cx="1295073" cy="15694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66" b="98082" l="0" r="99400">
                        <a14:foregroundMark x1="40000" y1="67397" x2="51400" y2="69041"/>
                        <a14:foregroundMark x1="78800" y1="64932" x2="81800" y2="57534"/>
                        <a14:foregroundMark x1="36800" y1="69863" x2="51400" y2="70685"/>
                        <a14:foregroundMark x1="78800" y1="60822" x2="86000" y2="57534"/>
                        <a14:foregroundMark x1="74000" y1="72329" x2="78200" y2="67397"/>
                        <a14:foregroundMark x1="53800" y1="72329" x2="60000" y2="649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07688" y="-1102057"/>
            <a:ext cx="1181510" cy="8625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05250" y="4002957"/>
            <a:ext cx="1245596" cy="184927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76447" y="59735"/>
            <a:ext cx="53322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4. </a:t>
            </a:r>
            <a:r>
              <a:rPr lang="en-US" sz="2400" b="1" dirty="0" err="1">
                <a:solidFill>
                  <a:srgbClr val="FF0000"/>
                </a:solidFill>
              </a:rPr>
              <a:t>Phía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sau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gấu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Miu miu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là</a:t>
            </a:r>
            <a:r>
              <a:rPr lang="en-US" sz="2400" b="1" dirty="0">
                <a:solidFill>
                  <a:srgbClr val="FF0000"/>
                </a:solidFill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</a:rPr>
              <a:t>vật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nào</a:t>
            </a:r>
            <a:r>
              <a:rPr lang="en-US" sz="24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12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73" t="2778" r="32299"/>
          <a:stretch/>
        </p:blipFill>
        <p:spPr bwMode="auto">
          <a:xfrm>
            <a:off x="1487194" y="3609834"/>
            <a:ext cx="1327227" cy="264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7531" l="0" r="100000">
                        <a14:foregroundMark x1="58580" y1="23457" x2="58580" y2="234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46655" y="540859"/>
            <a:ext cx="1815235" cy="17400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7778" b="98000" l="556" r="93889">
                        <a14:foregroundMark x1="53333" y1="20667" x2="76111" y2="26000"/>
                        <a14:foregroundMark x1="76111" y1="28667" x2="83611" y2="38222"/>
                        <a14:foregroundMark x1="83056" y1="37778" x2="85556" y2="51778"/>
                        <a14:foregroundMark x1="85556" y1="51778" x2="84167" y2="62889"/>
                        <a14:foregroundMark x1="85278" y1="57333" x2="87778" y2="57111"/>
                        <a14:foregroundMark x1="55833" y1="21556" x2="64722" y2="22667"/>
                        <a14:foregroundMark x1="65833" y1="22000" x2="71111" y2="26000"/>
                      </a14:backgroundRemoval>
                    </a14:imgEffect>
                  </a14:imgLayer>
                </a14:imgProps>
              </a:ext>
            </a:extLst>
          </a:blip>
          <a:srcRect l="1588" t="18061" r="6451"/>
          <a:stretch/>
        </p:blipFill>
        <p:spPr>
          <a:xfrm>
            <a:off x="4687008" y="4217587"/>
            <a:ext cx="2370692" cy="26404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120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91"/>
    </mc:Choice>
    <mc:Fallback xmlns="">
      <p:transition spd="slow" advTm="44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97 0.03519 C 0.06367 0.02593 0.04948 0.01713 0.0444 0.01713 C 0.01289 0.01713 -0.01953 0.1595 -0.01953 0.30255 C -0.01953 0.23056 -0.03581 0.1595 -0.05091 0.1595 C -0.06732 0.1595 -0.08242 0.23149 -0.08242 0.30255 C -0.08242 0.26667 -0.09049 0.23056 -0.09883 0.23056 C -0.10677 0.23056 -0.11497 0.26575 -0.11497 0.30255 C -0.11497 0.28426 -0.11901 0.26667 -0.12304 0.26667 C -0.12721 0.26667 -0.13112 0.28519 -0.13112 0.30255 C -0.13112 0.29283 -0.13307 0.28426 -0.13528 0.28426 C -0.1362 0.28426 -0.13932 0.29352 -0.13932 0.30255 C -0.13932 0.29792 -0.14036 0.29283 -0.1414 0.29283 C -0.1414 0.2919 -0.14323 0.29746 -0.14323 0.30255 C -0.14323 0.29977 -0.14323 0.29792 -0.14427 0.29792 C -0.14427 0.29885 -0.14544 0.30024 -0.14544 0.30255 C -0.14544 0.30116 -0.14544 0.29977 -0.14544 0.29885 C -0.14648 0.29885 -0.14648 0.29977 -0.14648 0.30116 C -0.14752 0.30116 -0.14752 0.30024 -0.14752 0.29885 C -0.14844 0.29885 -0.14844 0.29977 -0.14844 0.30116 " pathEditMode="relative" rAng="0" ptsTypes="AAAAAAAAAAAAAAAAAAA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20" y="1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07901" y="192007"/>
            <a:ext cx="553946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Lễ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hội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rừng</a:t>
            </a:r>
            <a:r>
              <a:rPr lang="en-US" sz="6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6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xanh</a:t>
            </a:r>
            <a:endParaRPr lang="en-US" sz="60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10447" y="1589807"/>
            <a:ext cx="688271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400" b="1" dirty="0">
                <a:solidFill>
                  <a:srgbClr val="8EA616"/>
                </a:solidFill>
              </a:rPr>
              <a:t>TRÒ CHƠI 2: BẠN NÀO GIỎI NHẤT?</a:t>
            </a:r>
          </a:p>
          <a:p>
            <a:pPr marL="342900" indent="-342900">
              <a:buFontTx/>
              <a:buChar char="-"/>
            </a:pPr>
            <a:r>
              <a:rPr lang="vi-VN" sz="2400" b="1" dirty="0">
                <a:solidFill>
                  <a:srgbClr val="4610D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 mình sẽ cùng quan sát đồ vật xung quanh </a:t>
            </a:r>
          </a:p>
          <a:p>
            <a:r>
              <a:rPr lang="vi-VN" sz="2400" b="1" dirty="0">
                <a:solidFill>
                  <a:srgbClr val="4610D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 mình xem chúng ở vị trí nào và cùng nói cho bố</a:t>
            </a:r>
          </a:p>
          <a:p>
            <a:r>
              <a:rPr lang="vi-VN" sz="2400" b="1" dirty="0">
                <a:solidFill>
                  <a:srgbClr val="4610D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 biết nhé! </a:t>
            </a:r>
          </a:p>
          <a:p>
            <a:pPr marL="342900" indent="-342900">
              <a:buFontTx/>
              <a:buChar char="-"/>
            </a:pPr>
            <a:r>
              <a:rPr lang="vi-VN" sz="2400" b="1" dirty="0">
                <a:solidFill>
                  <a:srgbClr val="4610D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 bây giờ, hãy đứng lên và vận động theo nhạc </a:t>
            </a:r>
          </a:p>
          <a:p>
            <a:r>
              <a:rPr lang="vi-VN" sz="2400" b="1" dirty="0">
                <a:solidFill>
                  <a:srgbClr val="4610D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hát </a:t>
            </a:r>
            <a:r>
              <a:rPr lang="vi-V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“On, In, Under, By” </a:t>
            </a:r>
            <a:r>
              <a:rPr lang="vi-VN" sz="2400" b="1" dirty="0">
                <a:solidFill>
                  <a:srgbClr val="4610D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015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22624">
        <p:blinds dir="vert"/>
      </p:transition>
    </mc:Choice>
    <mc:Fallback xmlns="">
      <p:transition spd="slow" advTm="22624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10984"/>
          <a:stretch/>
        </p:blipFill>
        <p:spPr>
          <a:xfrm>
            <a:off x="800188" y="108898"/>
            <a:ext cx="10468033" cy="67491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90503" y="2967334"/>
            <a:ext cx="5487401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vi-VN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Chào tạm biệt </a:t>
            </a:r>
            <a:r>
              <a:rPr lang="vi-VN" sz="1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 </a:t>
            </a:r>
          </a:p>
          <a:p>
            <a:r>
              <a:rPr lang="vi-VN" sz="1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            </a:t>
            </a:r>
          </a:p>
          <a:p>
            <a:pPr algn="ctr"/>
            <a:r>
              <a:rPr lang="vi-VN" sz="1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                                                    </a:t>
            </a:r>
            <a:r>
              <a:rPr lang="vi-VN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và hẹn gặp lại</a:t>
            </a:r>
            <a:endParaRPr lang="en-US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37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 advTm="18096">
        <p15:prstTrans prst="curtains"/>
      </p:transition>
    </mc:Choice>
    <mc:Fallback xmlns="">
      <p:transition spd="slow" advTm="180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13852" b="64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78" y="646008"/>
            <a:ext cx="3335705" cy="4010513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8177156" y="671606"/>
            <a:ext cx="2630376" cy="1289079"/>
          </a:xfrm>
          <a:prstGeom prst="wedgeEllipseCallout">
            <a:avLst>
              <a:gd name="adj1" fmla="val -70643"/>
              <a:gd name="adj2" fmla="val 7097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FF0000"/>
                </a:solidFill>
              </a:rPr>
              <a:t>Xin chào các bạn! Mình là Gấu Kiki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8" name="Oval Callout 7"/>
          <p:cNvSpPr/>
          <p:nvPr/>
        </p:nvSpPr>
        <p:spPr>
          <a:xfrm flipH="1">
            <a:off x="1053714" y="283513"/>
            <a:ext cx="2999148" cy="1677172"/>
          </a:xfrm>
          <a:prstGeom prst="wedgeEllipseCallout">
            <a:avLst>
              <a:gd name="adj1" fmla="val -57854"/>
              <a:gd name="adj2" fmla="val 580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rgbClr val="FF0000"/>
                </a:solidFill>
              </a:rPr>
              <a:t>Mời các bạn cùng chơi trò chơi </a:t>
            </a:r>
            <a:r>
              <a:rPr lang="vi-VN" sz="2000" b="1" dirty="0">
                <a:solidFill>
                  <a:srgbClr val="4610DE"/>
                </a:solidFill>
              </a:rPr>
              <a:t>“Bé nhanh khỏe khéo” </a:t>
            </a:r>
            <a:r>
              <a:rPr lang="vi-VN" sz="2000" b="1" dirty="0">
                <a:solidFill>
                  <a:srgbClr val="FF0000"/>
                </a:solidFill>
              </a:rPr>
              <a:t>cùng tớ!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2767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5145">
        <p15:prstTrans prst="origami"/>
      </p:transition>
    </mc:Choice>
    <mc:Fallback xmlns="">
      <p:transition spd="slow" advTm="151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3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9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0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2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156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08226" y="382137"/>
            <a:ext cx="49677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000" b="1" dirty="0" err="1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0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0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0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</a:t>
            </a:r>
            <a:r>
              <a:rPr lang="en-US" sz="20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vi-VN" sz="20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nhún nhảy theo </a:t>
            </a:r>
            <a:r>
              <a:rPr lang="en-US" sz="2000" b="1" dirty="0" err="1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vi-VN" sz="20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nhạc </a:t>
            </a:r>
            <a:r>
              <a:rPr lang="en-US" sz="2000" b="1" dirty="0" err="1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vi-VN" sz="20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tớ!</a:t>
            </a:r>
            <a:endParaRPr lang="en-US" sz="2000" b="1" dirty="0">
              <a:solidFill>
                <a:srgbClr val="4610D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vi-VN" sz="2000" b="1" dirty="0">
              <a:solidFill>
                <a:srgbClr val="4610D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Tx/>
              <a:buChar char="-"/>
            </a:pPr>
            <a:r>
              <a:rPr lang="vi-VN" sz="2000" b="1" dirty="0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tớ nói phía nào chúng mình sẽ dùng các bộ phận trên cơ thể của bạn để vận động về phía đó  các bạn nhé!</a:t>
            </a:r>
            <a:endParaRPr lang="en-US" sz="2000" b="1" dirty="0">
              <a:solidFill>
                <a:srgbClr val="4610D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4287" y="3208215"/>
            <a:ext cx="2017958" cy="24261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17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9722"/>
    </mc:Choice>
    <mc:Fallback xmlns="">
      <p:transition advTm="19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21373" y="5677468"/>
            <a:ext cx="3835030" cy="9280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73802" cy="68580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74710" y="2195854"/>
            <a:ext cx="7724633" cy="46621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841844" y="2271264"/>
            <a:ext cx="4490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4610DE"/>
                </a:solidFill>
              </a:rPr>
              <a:t>Sau đây, tớ sẽ kể cho các bạn nghe về </a:t>
            </a:r>
            <a:r>
              <a:rPr lang="en-US" sz="2400" b="1" dirty="0" err="1">
                <a:solidFill>
                  <a:srgbClr val="4610D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400" b="1" dirty="0">
                <a:solidFill>
                  <a:srgbClr val="4610DE"/>
                </a:solidFill>
              </a:rPr>
              <a:t> </a:t>
            </a:r>
            <a:r>
              <a:rPr lang="vi-VN" sz="2400" b="1" dirty="0">
                <a:solidFill>
                  <a:srgbClr val="4610DE"/>
                </a:solidFill>
              </a:rPr>
              <a:t>chuyện </a:t>
            </a:r>
            <a:r>
              <a:rPr lang="vi-VN" sz="2400" b="1" dirty="0">
                <a:solidFill>
                  <a:srgbClr val="FF0000"/>
                </a:solidFill>
              </a:rPr>
              <a:t>“Sinh nhật của Miu miu”</a:t>
            </a:r>
            <a:r>
              <a:rPr lang="vi-VN" sz="2400" b="1" dirty="0">
                <a:solidFill>
                  <a:srgbClr val="4610DE"/>
                </a:solidFill>
              </a:rPr>
              <a:t> nhé!</a:t>
            </a:r>
            <a:endParaRPr lang="en-US" sz="2400" b="1" dirty="0">
              <a:solidFill>
                <a:srgbClr val="4610D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9133" y="4045911"/>
            <a:ext cx="2128925" cy="25596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770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616"/>
    </mc:Choice>
    <mc:Fallback xmlns="">
      <p:transition advTm="9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23272" b="30452"/>
          <a:stretch/>
        </p:blipFill>
        <p:spPr>
          <a:xfrm>
            <a:off x="9096" y="0"/>
            <a:ext cx="12182904" cy="68485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" b="99200" l="962" r="100000">
                        <a14:foregroundMark x1="10577" y1="17600" x2="56250" y2="47200"/>
                        <a14:foregroundMark x1="32212" y1="17600" x2="88942" y2="52400"/>
                        <a14:foregroundMark x1="44231" y1="10400" x2="96154" y2="20800"/>
                        <a14:foregroundMark x1="31250" y1="16000" x2="52404" y2="10000"/>
                        <a14:foregroundMark x1="80769" y1="18800" x2="88942" y2="41200"/>
                        <a14:foregroundMark x1="88942" y1="54400" x2="50962" y2="72400"/>
                        <a14:foregroundMark x1="17788" y1="24800" x2="14423" y2="58000"/>
                        <a14:foregroundMark x1="14423" y1="56800" x2="56731" y2="72400"/>
                        <a14:foregroundMark x1="28365" y1="36000" x2="37500" y2="36000"/>
                        <a14:foregroundMark x1="66827" y1="36000" x2="78365" y2="36000"/>
                        <a14:foregroundMark x1="26923" y1="50800" x2="68269" y2="42000"/>
                        <a14:foregroundMark x1="66827" y1="43200" x2="53846" y2="70400"/>
                        <a14:foregroundMark x1="46154" y1="70800" x2="34615" y2="84400"/>
                        <a14:foregroundMark x1="53365" y1="78000" x2="64904" y2="9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2677" y="253218"/>
            <a:ext cx="1778912" cy="2138115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3751722" y="5286768"/>
            <a:ext cx="4323134" cy="1329500"/>
          </a:xfrm>
          <a:prstGeom prst="ellipse">
            <a:avLst/>
          </a:prstGeom>
          <a:solidFill>
            <a:srgbClr val="00B0F0"/>
          </a:solidFill>
          <a:ln>
            <a:solidFill>
              <a:srgbClr val="4610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000" b="98000" l="2500" r="93889"/>
                    </a14:imgEffect>
                  </a14:imgLayer>
                </a14:imgProps>
              </a:ext>
            </a:extLst>
          </a:blip>
          <a:srcRect l="1588" t="18061" r="6451"/>
          <a:stretch/>
        </p:blipFill>
        <p:spPr>
          <a:xfrm>
            <a:off x="-1618531" y="2561835"/>
            <a:ext cx="1627627" cy="18128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/>
          <a:srcRect l="12973" r="17736" b="6763"/>
          <a:stretch/>
        </p:blipFill>
        <p:spPr>
          <a:xfrm>
            <a:off x="5164647" y="2039815"/>
            <a:ext cx="1479899" cy="156647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7361" l="0" r="89073">
                        <a14:foregroundMark x1="36424" y1="6691" x2="57947" y2="9294"/>
                        <a14:foregroundMark x1="38079" y1="7435" x2="39073" y2="29740"/>
                        <a14:foregroundMark x1="47682" y1="13011" x2="47682" y2="36059"/>
                        <a14:foregroundMark x1="18212" y1="30483" x2="35430" y2="34201"/>
                      </a14:backgroundRemoval>
                    </a14:imgEffect>
                  </a14:imgLayer>
                </a14:imgProps>
              </a:ext>
            </a:extLst>
          </a:blip>
          <a:srcRect r="9973" b="10293"/>
          <a:stretch/>
        </p:blipFill>
        <p:spPr>
          <a:xfrm>
            <a:off x="5022167" y="5118733"/>
            <a:ext cx="1622380" cy="13638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861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2245"/>
    </mc:Choice>
    <mc:Fallback xmlns="">
      <p:transition advTm="72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0.00185 C 0.01003 -0.00764 0.04558 -0.0125 0.05847 -0.0125 C 0.13672 -0.0125 0.21784 0.07754 0.21784 0.16898 C 0.21784 0.12199 0.25873 0.07754 0.29649 0.07754 C 0.33737 0.07754 0.37553 0.12291 0.37553 0.16898 C 0.37553 0.1456 0.39558 0.12199 0.41615 0.12199 C 0.4362 0.12199 0.45691 0.14467 0.45691 0.16898 C 0.45691 0.15671 0.46706 0.1456 0.47696 0.1456 C 0.4875 0.1456 0.4974 0.15694 0.4974 0.16898 C 0.4974 0.16203 0.50222 0.15671 0.50756 0.15671 C 0.51029 0.15671 0.51758 0.16203 0.51758 0.16898 C 0.51758 0.16504 0.52045 0.16203 0.52266 0.16203 C 0.52266 0.16273 0.52761 0.16481 0.52761 0.16898 C 0.52761 0.16643 0.52761 0.16504 0.53047 0.16504 C 0.53047 0.16551 0.53308 0.16643 0.53308 0.16898 C 0.53308 0.16759 0.53308 0.16643 0.53308 0.16551 C 0.53555 0.16551 0.53555 0.16643 0.53555 0.16759 C 0.53829 0.16759 0.53829 0.16643 0.53829 0.16551 C 0.54141 0.16551 0.54141 0.16643 0.54141 0.16759 " pathEditMode="relative" rAng="0" ptsTypes="AAAAAAAAAAAAAAAAA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70" y="80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77 0.12223 C 0.02566 0.11389 -0.00494 0.10764 -0.0164 0.10764 C -0.08489 0.10764 -0.15585 0.20186 -0.15585 0.29005 C -0.15585 0.24584 -0.19114 0.20186 -0.22408 0.20186 C -0.2595 0.20186 -0.29257 0.24584 -0.29257 0.29005 C -0.29257 0.26922 -0.31028 0.24584 -0.32825 0.24584 C -0.34583 0.24584 -0.36367 0.26922 -0.36367 0.29005 C -0.36367 0.27963 -0.37265 0.26922 -0.38085 0.26922 C -0.38997 0.26922 -0.39856 0.27963 -0.39856 0.29005 C -0.39856 0.28588 -0.40286 0.27963 -0.40768 0.27963 C -0.41002 0.27963 -0.4164 0.28588 -0.4164 0.29005 C -0.4164 0.28797 -0.41901 0.28588 -0.4207 0.28588 C -0.4207 0.28357 -0.42526 0.28797 -0.42526 0.29005 C -0.42526 0.28797 -0.42526 0.28588 -0.4276 0.28797 C -0.4276 0.29005 -0.42981 0.29005 -0.42981 0.28797 C -0.42981 0.29005 -0.42981 0.28797 -0.42981 0.29005 C -0.43229 0.29005 -0.43229 0.28797 -0.43229 0.29005 C -0.43437 0.29005 -0.43437 0.28797 -0.43437 0.29005 C -0.43645 0.29005 -0.43645 0.28797 -0.43645 0.29005 " pathEditMode="relative" rAng="0" ptsTypes="AAAAAAAAAAAAAAAAAAA"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68" y="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t="23272" b="30452"/>
          <a:stretch/>
        </p:blipFill>
        <p:spPr>
          <a:xfrm>
            <a:off x="9096" y="0"/>
            <a:ext cx="12182904" cy="68485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" b="99200" l="962" r="100000">
                        <a14:foregroundMark x1="10577" y1="17600" x2="56250" y2="47200"/>
                        <a14:foregroundMark x1="32212" y1="17600" x2="88942" y2="52400"/>
                        <a14:foregroundMark x1="44231" y1="10400" x2="96154" y2="20800"/>
                        <a14:foregroundMark x1="31250" y1="16000" x2="52404" y2="10000"/>
                        <a14:foregroundMark x1="80769" y1="18800" x2="88942" y2="41200"/>
                        <a14:foregroundMark x1="88942" y1="54400" x2="50962" y2="72400"/>
                        <a14:foregroundMark x1="17788" y1="24800" x2="14423" y2="58000"/>
                        <a14:foregroundMark x1="14423" y1="56800" x2="56731" y2="72400"/>
                        <a14:foregroundMark x1="28365" y1="36000" x2="37500" y2="36000"/>
                        <a14:foregroundMark x1="66827" y1="36000" x2="78365" y2="36000"/>
                        <a14:foregroundMark x1="26923" y1="50800" x2="68269" y2="42000"/>
                        <a14:foregroundMark x1="66827" y1="43200" x2="53846" y2="70400"/>
                        <a14:foregroundMark x1="46154" y1="70800" x2="34615" y2="84400"/>
                        <a14:foregroundMark x1="53365" y1="78000" x2="64904" y2="9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2677" y="253218"/>
            <a:ext cx="1778912" cy="2138115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3751722" y="5286768"/>
            <a:ext cx="4323134" cy="1329500"/>
          </a:xfrm>
          <a:prstGeom prst="ellipse">
            <a:avLst/>
          </a:prstGeom>
          <a:solidFill>
            <a:srgbClr val="00B0F0"/>
          </a:solidFill>
          <a:ln>
            <a:solidFill>
              <a:srgbClr val="4610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8000" b="98000" l="2500" r="93889"/>
                    </a14:imgEffect>
                  </a14:imgLayer>
                </a14:imgProps>
              </a:ext>
            </a:extLst>
          </a:blip>
          <a:srcRect l="1588" t="18061" r="6451"/>
          <a:stretch/>
        </p:blipFill>
        <p:spPr>
          <a:xfrm>
            <a:off x="-1618531" y="2561835"/>
            <a:ext cx="1627627" cy="18128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/>
          <a:srcRect l="12973" r="17736" b="6763"/>
          <a:stretch/>
        </p:blipFill>
        <p:spPr>
          <a:xfrm>
            <a:off x="5164647" y="2039815"/>
            <a:ext cx="1479899" cy="156647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87361" l="0" r="89073">
                        <a14:foregroundMark x1="36424" y1="6691" x2="57947" y2="9294"/>
                        <a14:foregroundMark x1="38079" y1="7435" x2="39073" y2="29740"/>
                        <a14:foregroundMark x1="47682" y1="13011" x2="47682" y2="36059"/>
                        <a14:foregroundMark x1="18212" y1="30483" x2="35430" y2="34201"/>
                      </a14:backgroundRemoval>
                    </a14:imgEffect>
                  </a14:imgLayer>
                </a14:imgProps>
              </a:ext>
            </a:extLst>
          </a:blip>
          <a:srcRect r="9973" b="10293"/>
          <a:stretch/>
        </p:blipFill>
        <p:spPr>
          <a:xfrm>
            <a:off x="5022167" y="5118733"/>
            <a:ext cx="1622380" cy="1363889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629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123"/>
    </mc:Choice>
    <mc:Fallback xmlns="">
      <p:transition advTm="17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0.00185 C 0.01003 -0.00764 0.04558 -0.0125 0.05847 -0.0125 C 0.13672 -0.0125 0.21784 0.07754 0.21784 0.16898 C 0.21784 0.12199 0.25873 0.07754 0.29649 0.07754 C 0.33737 0.07754 0.37553 0.12291 0.37553 0.16898 C 0.37553 0.1456 0.39558 0.12199 0.41615 0.12199 C 0.4362 0.12199 0.45691 0.14467 0.45691 0.16898 C 0.45691 0.15671 0.46706 0.1456 0.47696 0.1456 C 0.4875 0.1456 0.4974 0.15694 0.4974 0.16898 C 0.4974 0.16203 0.50222 0.15671 0.50756 0.15671 C 0.51029 0.15671 0.51758 0.16203 0.51758 0.16898 C 0.51758 0.16504 0.52045 0.16203 0.52266 0.16203 C 0.52266 0.16273 0.52761 0.16481 0.52761 0.16898 C 0.52761 0.16643 0.52761 0.16504 0.53047 0.16504 C 0.53047 0.16551 0.53308 0.16643 0.53308 0.16898 C 0.53308 0.16759 0.53308 0.16643 0.53308 0.16551 C 0.53555 0.16551 0.53555 0.16643 0.53555 0.16759 C 0.53829 0.16759 0.53829 0.16643 0.53829 0.16551 C 0.54141 0.16551 0.54141 0.16643 0.54141 0.16759 " pathEditMode="relative" rAng="0" ptsTypes="AAAAAAAAAAAAAAAAAAA">
                                      <p:cBhvr>
                                        <p:cTn id="1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70" y="800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5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77 0.12223 C 0.02566 0.11389 -0.00494 0.10764 -0.0164 0.10764 C -0.08489 0.10764 -0.15585 0.20186 -0.15585 0.29005 C -0.15585 0.24584 -0.19114 0.20186 -0.22408 0.20186 C -0.2595 0.20186 -0.29257 0.24584 -0.29257 0.29005 C -0.29257 0.26922 -0.31028 0.24584 -0.32825 0.24584 C -0.34583 0.24584 -0.36367 0.26922 -0.36367 0.29005 C -0.36367 0.27963 -0.37265 0.26922 -0.38085 0.26922 C -0.38997 0.26922 -0.39856 0.27963 -0.39856 0.29005 C -0.39856 0.28588 -0.40286 0.27963 -0.40768 0.27963 C -0.41002 0.27963 -0.4164 0.28588 -0.4164 0.29005 C -0.4164 0.28797 -0.41901 0.28588 -0.4207 0.28588 C -0.4207 0.28357 -0.42526 0.28797 -0.42526 0.29005 C -0.42526 0.28797 -0.42526 0.28588 -0.4276 0.28797 C -0.4276 0.29005 -0.42981 0.29005 -0.42981 0.28797 C -0.42981 0.29005 -0.42981 0.28797 -0.42981 0.29005 C -0.43229 0.29005 -0.43229 0.28797 -0.43229 0.29005 C -0.43437 0.29005 -0.43437 0.28797 -0.43437 0.29005 C -0.43645 0.29005 -0.43645 0.28797 -0.43645 0.29005 " pathEditMode="relative" rAng="0" ptsTypes="AAAAAAAAAAAAAAAAAAA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68" y="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23272" b="30452"/>
          <a:stretch/>
        </p:blipFill>
        <p:spPr>
          <a:xfrm>
            <a:off x="9096" y="0"/>
            <a:ext cx="12182904" cy="68485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" b="99200" l="962" r="100000">
                        <a14:foregroundMark x1="10577" y1="17600" x2="56250" y2="47200"/>
                        <a14:foregroundMark x1="32212" y1="17600" x2="88942" y2="52400"/>
                        <a14:foregroundMark x1="44231" y1="10400" x2="96154" y2="20800"/>
                        <a14:foregroundMark x1="31250" y1="16000" x2="52404" y2="10000"/>
                        <a14:foregroundMark x1="80769" y1="18800" x2="88942" y2="41200"/>
                        <a14:foregroundMark x1="88942" y1="54400" x2="50962" y2="72400"/>
                        <a14:foregroundMark x1="17788" y1="24800" x2="14423" y2="58000"/>
                        <a14:foregroundMark x1="14423" y1="56800" x2="56731" y2="72400"/>
                        <a14:foregroundMark x1="28365" y1="36000" x2="37500" y2="36000"/>
                        <a14:foregroundMark x1="66827" y1="36000" x2="78365" y2="36000"/>
                        <a14:foregroundMark x1="26923" y1="50800" x2="68269" y2="42000"/>
                        <a14:foregroundMark x1="66827" y1="43200" x2="53846" y2="70400"/>
                        <a14:foregroundMark x1="46154" y1="70800" x2="34615" y2="84400"/>
                        <a14:foregroundMark x1="53365" y1="78000" x2="64904" y2="9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375" y="2339083"/>
            <a:ext cx="1585269" cy="1905371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4345677" y="4429121"/>
            <a:ext cx="4323134" cy="1329500"/>
          </a:xfrm>
          <a:prstGeom prst="ellipse">
            <a:avLst/>
          </a:prstGeom>
          <a:solidFill>
            <a:srgbClr val="00B0F0"/>
          </a:solidFill>
          <a:ln>
            <a:solidFill>
              <a:srgbClr val="4610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000" b="98000" l="2500" r="93889"/>
                    </a14:imgEffect>
                  </a14:imgLayer>
                </a14:imgProps>
              </a:ext>
            </a:extLst>
          </a:blip>
          <a:srcRect l="1588" t="18061" r="6451"/>
          <a:stretch/>
        </p:blipFill>
        <p:spPr>
          <a:xfrm>
            <a:off x="5586620" y="2696756"/>
            <a:ext cx="2129469" cy="237174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/>
          <a:srcRect l="12973" r="17736" b="6763"/>
          <a:stretch/>
        </p:blipFill>
        <p:spPr>
          <a:xfrm>
            <a:off x="5942018" y="1446532"/>
            <a:ext cx="1418671" cy="150166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7361" l="0" r="89073">
                        <a14:foregroundMark x1="36424" y1="6691" x2="57947" y2="9294"/>
                        <a14:foregroundMark x1="38079" y1="7435" x2="39073" y2="29740"/>
                        <a14:foregroundMark x1="47682" y1="13011" x2="47682" y2="36059"/>
                        <a14:foregroundMark x1="18212" y1="30483" x2="35430" y2="34201"/>
                      </a14:backgroundRemoval>
                    </a14:imgEffect>
                  </a14:imgLayer>
                </a14:imgProps>
              </a:ext>
            </a:extLst>
          </a:blip>
          <a:srcRect r="9973" b="10293"/>
          <a:stretch/>
        </p:blipFill>
        <p:spPr>
          <a:xfrm>
            <a:off x="5758880" y="4411926"/>
            <a:ext cx="1622380" cy="13638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04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8121"/>
    </mc:Choice>
    <mc:Fallback xmlns="">
      <p:transition advTm="18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375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75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23272" b="30452"/>
          <a:stretch/>
        </p:blipFill>
        <p:spPr>
          <a:xfrm>
            <a:off x="9096" y="0"/>
            <a:ext cx="12182904" cy="68485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" b="99200" l="962" r="100000">
                        <a14:foregroundMark x1="10577" y1="17600" x2="56250" y2="47200"/>
                        <a14:foregroundMark x1="32212" y1="17600" x2="88942" y2="52400"/>
                        <a14:foregroundMark x1="44231" y1="10400" x2="96154" y2="20800"/>
                        <a14:foregroundMark x1="31250" y1="16000" x2="52404" y2="10000"/>
                        <a14:foregroundMark x1="80769" y1="18800" x2="88942" y2="41200"/>
                        <a14:foregroundMark x1="88942" y1="54400" x2="50962" y2="72400"/>
                        <a14:foregroundMark x1="17788" y1="24800" x2="14423" y2="58000"/>
                        <a14:foregroundMark x1="14423" y1="56800" x2="56731" y2="72400"/>
                        <a14:foregroundMark x1="28365" y1="36000" x2="37500" y2="36000"/>
                        <a14:foregroundMark x1="66827" y1="36000" x2="78365" y2="36000"/>
                        <a14:foregroundMark x1="26923" y1="50800" x2="68269" y2="42000"/>
                        <a14:foregroundMark x1="66827" y1="43200" x2="53846" y2="70400"/>
                        <a14:foregroundMark x1="46154" y1="70800" x2="34615" y2="84400"/>
                        <a14:foregroundMark x1="53365" y1="78000" x2="64904" y2="9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375" y="2339083"/>
            <a:ext cx="1585269" cy="1905371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4345677" y="4429121"/>
            <a:ext cx="4323134" cy="1329500"/>
          </a:xfrm>
          <a:prstGeom prst="ellipse">
            <a:avLst/>
          </a:prstGeom>
          <a:solidFill>
            <a:srgbClr val="00B0F0"/>
          </a:solidFill>
          <a:ln>
            <a:solidFill>
              <a:srgbClr val="4610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000" b="98000" l="2500" r="93889"/>
                    </a14:imgEffect>
                  </a14:imgLayer>
                </a14:imgProps>
              </a:ext>
            </a:extLst>
          </a:blip>
          <a:srcRect l="1588" t="18061" r="6451"/>
          <a:stretch/>
        </p:blipFill>
        <p:spPr>
          <a:xfrm>
            <a:off x="5586620" y="2696756"/>
            <a:ext cx="2129469" cy="237174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87361" l="0" r="89073">
                        <a14:foregroundMark x1="36424" y1="6691" x2="57947" y2="9294"/>
                        <a14:foregroundMark x1="38079" y1="7435" x2="39073" y2="29740"/>
                        <a14:foregroundMark x1="47682" y1="13011" x2="47682" y2="36059"/>
                        <a14:foregroundMark x1="18212" y1="30483" x2="35430" y2="34201"/>
                      </a14:backgroundRemoval>
                    </a14:imgEffect>
                  </a14:imgLayer>
                </a14:imgProps>
              </a:ext>
            </a:extLst>
          </a:blip>
          <a:srcRect r="9973" b="10293"/>
          <a:stretch/>
        </p:blipFill>
        <p:spPr>
          <a:xfrm>
            <a:off x="5899903" y="4385411"/>
            <a:ext cx="1460786" cy="12280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/>
          <a:srcRect l="12973" r="17736" b="6763"/>
          <a:stretch/>
        </p:blipFill>
        <p:spPr>
          <a:xfrm>
            <a:off x="5942018" y="1463727"/>
            <a:ext cx="1418671" cy="15016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11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6130"/>
    </mc:Choice>
    <mc:Fallback xmlns="">
      <p:transition advTm="16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3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5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23272" b="30452"/>
          <a:stretch/>
        </p:blipFill>
        <p:spPr>
          <a:xfrm>
            <a:off x="9096" y="0"/>
            <a:ext cx="12182904" cy="68485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" b="99200" l="962" r="100000">
                        <a14:foregroundMark x1="10577" y1="17600" x2="56250" y2="47200"/>
                        <a14:foregroundMark x1="32212" y1="17600" x2="88942" y2="52400"/>
                        <a14:foregroundMark x1="44231" y1="10400" x2="96154" y2="20800"/>
                        <a14:foregroundMark x1="31250" y1="16000" x2="52404" y2="10000"/>
                        <a14:foregroundMark x1="80769" y1="18800" x2="88942" y2="41200"/>
                        <a14:foregroundMark x1="88942" y1="54400" x2="50962" y2="72400"/>
                        <a14:foregroundMark x1="17788" y1="24800" x2="14423" y2="58000"/>
                        <a14:foregroundMark x1="14423" y1="56800" x2="56731" y2="72400"/>
                        <a14:foregroundMark x1="28365" y1="36000" x2="37500" y2="36000"/>
                        <a14:foregroundMark x1="66827" y1="36000" x2="78365" y2="36000"/>
                        <a14:foregroundMark x1="26923" y1="50800" x2="68269" y2="42000"/>
                        <a14:foregroundMark x1="66827" y1="43200" x2="53846" y2="70400"/>
                        <a14:foregroundMark x1="46154" y1="70800" x2="34615" y2="84400"/>
                        <a14:foregroundMark x1="53365" y1="78000" x2="64904" y2="9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375" y="2339083"/>
            <a:ext cx="1585269" cy="1905371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4345677" y="4429121"/>
            <a:ext cx="4323134" cy="1329500"/>
          </a:xfrm>
          <a:prstGeom prst="ellipse">
            <a:avLst/>
          </a:prstGeom>
          <a:solidFill>
            <a:srgbClr val="00B0F0"/>
          </a:solidFill>
          <a:ln>
            <a:solidFill>
              <a:srgbClr val="4610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8000" b="98000" l="2500" r="93889"/>
                    </a14:imgEffect>
                  </a14:imgLayer>
                </a14:imgProps>
              </a:ext>
            </a:extLst>
          </a:blip>
          <a:srcRect l="1588" t="18061" r="6451"/>
          <a:stretch/>
        </p:blipFill>
        <p:spPr>
          <a:xfrm>
            <a:off x="5586620" y="2696756"/>
            <a:ext cx="2129469" cy="237174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/>
          <a:srcRect l="12973" r="17736" b="6763"/>
          <a:stretch/>
        </p:blipFill>
        <p:spPr>
          <a:xfrm>
            <a:off x="5881317" y="1561880"/>
            <a:ext cx="1418671" cy="150166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7361" l="0" r="89073">
                        <a14:foregroundMark x1="36424" y1="6691" x2="57947" y2="9294"/>
                        <a14:foregroundMark x1="38079" y1="7435" x2="39073" y2="29740"/>
                        <a14:foregroundMark x1="47682" y1="13011" x2="47682" y2="36059"/>
                        <a14:foregroundMark x1="18212" y1="30483" x2="35430" y2="34201"/>
                      </a14:backgroundRemoval>
                    </a14:imgEffect>
                  </a14:imgLayer>
                </a14:imgProps>
              </a:ext>
            </a:extLst>
          </a:blip>
          <a:srcRect r="9973" b="10293"/>
          <a:stretch/>
        </p:blipFill>
        <p:spPr>
          <a:xfrm>
            <a:off x="5866498" y="4465952"/>
            <a:ext cx="1433490" cy="12050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345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8136"/>
    </mc:Choice>
    <mc:Fallback xmlns="">
      <p:transition advTm="18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5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3.4|5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2.6|6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5|3.7|24.3|4.1|5.1|2.3|5.1|2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14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|3.1|1.8|1.9|18|3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8|2.8|1.5|1.6|8.5|4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.8|3.6|1.5|2.1|9.8|5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8|3.2|3.1|1.9|2.1|11|5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7|14.1|7.3|7.5|22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1|0.9|1|1.7|2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7|6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2.3|6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2.2|6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6042</TotalTime>
  <Words>340</Words>
  <Application>Microsoft Office PowerPoint</Application>
  <PresentationFormat>Widescreen</PresentationFormat>
  <Paragraphs>46</Paragraphs>
  <Slides>18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PHUONG</cp:lastModifiedBy>
  <cp:revision>225</cp:revision>
  <dcterms:created xsi:type="dcterms:W3CDTF">2020-04-15T06:20:43Z</dcterms:created>
  <dcterms:modified xsi:type="dcterms:W3CDTF">2025-05-19T02:14:17Z</dcterms:modified>
</cp:coreProperties>
</file>