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58" r:id="rId4"/>
    <p:sldId id="260" r:id="rId5"/>
    <p:sldId id="261" r:id="rId6"/>
    <p:sldId id="263" r:id="rId7"/>
    <p:sldId id="262" r:id="rId8"/>
    <p:sldId id="323" r:id="rId9"/>
    <p:sldId id="324" r:id="rId10"/>
    <p:sldId id="286" r:id="rId11"/>
    <p:sldId id="264" r:id="rId12"/>
    <p:sldId id="344" r:id="rId13"/>
    <p:sldId id="345" r:id="rId14"/>
    <p:sldId id="346" r:id="rId15"/>
    <p:sldId id="347" r:id="rId16"/>
    <p:sldId id="34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6" d="100"/>
          <a:sy n="66" d="100"/>
        </p:scale>
        <p:origin x="9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568D03A-2A35-6B31-4CAA-16A8254CDD9A}"/>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7A10EAD3-A8ED-1D27-F6F4-AF57CF01B2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F3AC5041-22C9-FDB2-4DB8-0ABB3DB4187F}"/>
              </a:ext>
            </a:extLst>
          </p:cNvPr>
          <p:cNvSpPr>
            <a:spLocks noGrp="1"/>
          </p:cNvSpPr>
          <p:nvPr>
            <p:ph type="dt" sz="half" idx="10"/>
          </p:nvPr>
        </p:nvSpPr>
        <p:spPr/>
        <p:txBody>
          <a:bodyPr/>
          <a:lstStyle/>
          <a:p>
            <a:fld id="{EBF7FA14-3D90-4951-B044-465C520026F3}" type="datetimeFigureOut">
              <a:rPr lang="en-US" smtClean="0"/>
              <a:t>5/19/2025</a:t>
            </a:fld>
            <a:endParaRPr lang="en-US"/>
          </a:p>
        </p:txBody>
      </p:sp>
      <p:sp>
        <p:nvSpPr>
          <p:cNvPr id="5" name="Chỗ dành sẵn cho Chân trang 4">
            <a:extLst>
              <a:ext uri="{FF2B5EF4-FFF2-40B4-BE49-F238E27FC236}">
                <a16:creationId xmlns:a16="http://schemas.microsoft.com/office/drawing/2014/main" id="{6DA11007-03D2-AF97-6DFA-380320962A3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4F8E707-2588-EB0E-F7EA-306CCBBBA191}"/>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537758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B612654-49F9-7B47-869E-8858A0CBA35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2299CB35-6090-A112-CAA8-FBC3D168E76A}"/>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3BC29B3-757A-C07A-0971-57F568F35521}"/>
              </a:ext>
            </a:extLst>
          </p:cNvPr>
          <p:cNvSpPr>
            <a:spLocks noGrp="1"/>
          </p:cNvSpPr>
          <p:nvPr>
            <p:ph type="dt" sz="half" idx="10"/>
          </p:nvPr>
        </p:nvSpPr>
        <p:spPr/>
        <p:txBody>
          <a:bodyPr/>
          <a:lstStyle/>
          <a:p>
            <a:fld id="{EBF7FA14-3D90-4951-B044-465C520026F3}" type="datetimeFigureOut">
              <a:rPr lang="en-US" smtClean="0"/>
              <a:t>5/19/2025</a:t>
            </a:fld>
            <a:endParaRPr lang="en-US"/>
          </a:p>
        </p:txBody>
      </p:sp>
      <p:sp>
        <p:nvSpPr>
          <p:cNvPr id="5" name="Chỗ dành sẵn cho Chân trang 4">
            <a:extLst>
              <a:ext uri="{FF2B5EF4-FFF2-40B4-BE49-F238E27FC236}">
                <a16:creationId xmlns:a16="http://schemas.microsoft.com/office/drawing/2014/main" id="{97D93987-05CC-73CB-7571-3F6BCA762D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60A89F4-D824-A877-2CF0-F7AF7215EBE9}"/>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2362511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86FBD0DF-B5B7-B291-1C84-11EC4B5AB97F}"/>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FE36214-C2F5-643A-156C-39F354E85BEE}"/>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2C3BE24-0E51-AD1E-C47E-02F82749A9B3}"/>
              </a:ext>
            </a:extLst>
          </p:cNvPr>
          <p:cNvSpPr>
            <a:spLocks noGrp="1"/>
          </p:cNvSpPr>
          <p:nvPr>
            <p:ph type="dt" sz="half" idx="10"/>
          </p:nvPr>
        </p:nvSpPr>
        <p:spPr/>
        <p:txBody>
          <a:bodyPr/>
          <a:lstStyle/>
          <a:p>
            <a:fld id="{EBF7FA14-3D90-4951-B044-465C520026F3}" type="datetimeFigureOut">
              <a:rPr lang="en-US" smtClean="0"/>
              <a:t>5/19/2025</a:t>
            </a:fld>
            <a:endParaRPr lang="en-US"/>
          </a:p>
        </p:txBody>
      </p:sp>
      <p:sp>
        <p:nvSpPr>
          <p:cNvPr id="5" name="Chỗ dành sẵn cho Chân trang 4">
            <a:extLst>
              <a:ext uri="{FF2B5EF4-FFF2-40B4-BE49-F238E27FC236}">
                <a16:creationId xmlns:a16="http://schemas.microsoft.com/office/drawing/2014/main" id="{D040470E-AC32-00E6-5B5C-5CD5819BC0E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BB199E6-6DD9-60BA-5C2B-15338D54ABCF}"/>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557031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FFEB09F-2CC2-45B6-0A64-E12ED888333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5222C5-74F9-F1DE-2BF2-44FC36E9F9F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A3BA6D4-4131-6852-C117-724A0C970ECF}"/>
              </a:ext>
            </a:extLst>
          </p:cNvPr>
          <p:cNvSpPr>
            <a:spLocks noGrp="1"/>
          </p:cNvSpPr>
          <p:nvPr>
            <p:ph type="dt" sz="half" idx="10"/>
          </p:nvPr>
        </p:nvSpPr>
        <p:spPr/>
        <p:txBody>
          <a:bodyPr/>
          <a:lstStyle/>
          <a:p>
            <a:fld id="{EBF7FA14-3D90-4951-B044-465C520026F3}" type="datetimeFigureOut">
              <a:rPr lang="en-US" smtClean="0"/>
              <a:t>5/19/2025</a:t>
            </a:fld>
            <a:endParaRPr lang="en-US"/>
          </a:p>
        </p:txBody>
      </p:sp>
      <p:sp>
        <p:nvSpPr>
          <p:cNvPr id="5" name="Chỗ dành sẵn cho Chân trang 4">
            <a:extLst>
              <a:ext uri="{FF2B5EF4-FFF2-40B4-BE49-F238E27FC236}">
                <a16:creationId xmlns:a16="http://schemas.microsoft.com/office/drawing/2014/main" id="{EF875649-4297-0311-6FF3-E0C9AB0A839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ED21337-8BC8-7167-4E10-182D8710BD73}"/>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896914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CCF7CE-9A45-9EEA-3B65-F21CDEC9B92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FF99E9F-CB3C-E8B0-51FA-425A6F2D59C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E288E8BC-C893-5C16-AF07-E6A6A31893FF}"/>
              </a:ext>
            </a:extLst>
          </p:cNvPr>
          <p:cNvSpPr>
            <a:spLocks noGrp="1"/>
          </p:cNvSpPr>
          <p:nvPr>
            <p:ph type="dt" sz="half" idx="10"/>
          </p:nvPr>
        </p:nvSpPr>
        <p:spPr/>
        <p:txBody>
          <a:bodyPr/>
          <a:lstStyle/>
          <a:p>
            <a:fld id="{EBF7FA14-3D90-4951-B044-465C520026F3}" type="datetimeFigureOut">
              <a:rPr lang="en-US" smtClean="0"/>
              <a:t>5/19/2025</a:t>
            </a:fld>
            <a:endParaRPr lang="en-US"/>
          </a:p>
        </p:txBody>
      </p:sp>
      <p:sp>
        <p:nvSpPr>
          <p:cNvPr id="5" name="Chỗ dành sẵn cho Chân trang 4">
            <a:extLst>
              <a:ext uri="{FF2B5EF4-FFF2-40B4-BE49-F238E27FC236}">
                <a16:creationId xmlns:a16="http://schemas.microsoft.com/office/drawing/2014/main" id="{FDE32478-9833-2929-C198-F6EB7211D25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0121924-FD7A-5147-0B06-D8CA5AE5369B}"/>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3578995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5C2504D-7DE1-C81F-B3F9-BDF79AA58A2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850C9DB-01C5-624D-F681-D2B3A742843C}"/>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10807CD-53BE-B95A-DED5-F3BF01D09EF1}"/>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55F8D16E-5E0B-6593-CB96-F2F513DBEDBE}"/>
              </a:ext>
            </a:extLst>
          </p:cNvPr>
          <p:cNvSpPr>
            <a:spLocks noGrp="1"/>
          </p:cNvSpPr>
          <p:nvPr>
            <p:ph type="dt" sz="half" idx="10"/>
          </p:nvPr>
        </p:nvSpPr>
        <p:spPr/>
        <p:txBody>
          <a:bodyPr/>
          <a:lstStyle/>
          <a:p>
            <a:fld id="{EBF7FA14-3D90-4951-B044-465C520026F3}" type="datetimeFigureOut">
              <a:rPr lang="en-US" smtClean="0"/>
              <a:t>5/19/2025</a:t>
            </a:fld>
            <a:endParaRPr lang="en-US"/>
          </a:p>
        </p:txBody>
      </p:sp>
      <p:sp>
        <p:nvSpPr>
          <p:cNvPr id="6" name="Chỗ dành sẵn cho Chân trang 5">
            <a:extLst>
              <a:ext uri="{FF2B5EF4-FFF2-40B4-BE49-F238E27FC236}">
                <a16:creationId xmlns:a16="http://schemas.microsoft.com/office/drawing/2014/main" id="{12F2FF41-C850-0BB5-2854-2E782E2C9C24}"/>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17C75CD-2D1A-D58D-EDA0-1C800FF7C8A3}"/>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2682550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B957C94-5A90-F5B4-97C5-99DFF4E4716A}"/>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BA6BAEAC-5164-CBA9-412F-BD9DA5EA81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1673A2E-1915-D432-3868-C3C49C93149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FD8E7A23-C6BC-2525-8FD3-793CEF71F1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5795FCCF-0F14-D536-CB91-EF06859D1BA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1FA34057-2F4E-80CC-0DDA-FB856B8EDB17}"/>
              </a:ext>
            </a:extLst>
          </p:cNvPr>
          <p:cNvSpPr>
            <a:spLocks noGrp="1"/>
          </p:cNvSpPr>
          <p:nvPr>
            <p:ph type="dt" sz="half" idx="10"/>
          </p:nvPr>
        </p:nvSpPr>
        <p:spPr/>
        <p:txBody>
          <a:bodyPr/>
          <a:lstStyle/>
          <a:p>
            <a:fld id="{EBF7FA14-3D90-4951-B044-465C520026F3}" type="datetimeFigureOut">
              <a:rPr lang="en-US" smtClean="0"/>
              <a:t>5/19/2025</a:t>
            </a:fld>
            <a:endParaRPr lang="en-US"/>
          </a:p>
        </p:txBody>
      </p:sp>
      <p:sp>
        <p:nvSpPr>
          <p:cNvPr id="8" name="Chỗ dành sẵn cho Chân trang 7">
            <a:extLst>
              <a:ext uri="{FF2B5EF4-FFF2-40B4-BE49-F238E27FC236}">
                <a16:creationId xmlns:a16="http://schemas.microsoft.com/office/drawing/2014/main" id="{B92F6C2F-EF55-6DFB-E2A1-82C97D31F013}"/>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F84DE61F-BC75-DE6D-39F7-72B28870C325}"/>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3670199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022084A-D2AD-B1B8-6B46-4C30C9BCF8F2}"/>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D188B5B0-4A2E-4937-EBA6-18969B61542F}"/>
              </a:ext>
            </a:extLst>
          </p:cNvPr>
          <p:cNvSpPr>
            <a:spLocks noGrp="1"/>
          </p:cNvSpPr>
          <p:nvPr>
            <p:ph type="dt" sz="half" idx="10"/>
          </p:nvPr>
        </p:nvSpPr>
        <p:spPr/>
        <p:txBody>
          <a:bodyPr/>
          <a:lstStyle/>
          <a:p>
            <a:fld id="{EBF7FA14-3D90-4951-B044-465C520026F3}" type="datetimeFigureOut">
              <a:rPr lang="en-US" smtClean="0"/>
              <a:t>5/19/2025</a:t>
            </a:fld>
            <a:endParaRPr lang="en-US"/>
          </a:p>
        </p:txBody>
      </p:sp>
      <p:sp>
        <p:nvSpPr>
          <p:cNvPr id="4" name="Chỗ dành sẵn cho Chân trang 3">
            <a:extLst>
              <a:ext uri="{FF2B5EF4-FFF2-40B4-BE49-F238E27FC236}">
                <a16:creationId xmlns:a16="http://schemas.microsoft.com/office/drawing/2014/main" id="{B84D3B21-689B-FA14-5040-44B1D2DEB43D}"/>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EA30817D-24FA-D0DC-D170-8CEEEA0644EC}"/>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1097200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0C5721E-29C7-9855-07BE-D2703BA8459E}"/>
              </a:ext>
            </a:extLst>
          </p:cNvPr>
          <p:cNvSpPr>
            <a:spLocks noGrp="1"/>
          </p:cNvSpPr>
          <p:nvPr>
            <p:ph type="dt" sz="half" idx="10"/>
          </p:nvPr>
        </p:nvSpPr>
        <p:spPr/>
        <p:txBody>
          <a:bodyPr/>
          <a:lstStyle/>
          <a:p>
            <a:fld id="{EBF7FA14-3D90-4951-B044-465C520026F3}" type="datetimeFigureOut">
              <a:rPr lang="en-US" smtClean="0"/>
              <a:t>5/19/2025</a:t>
            </a:fld>
            <a:endParaRPr lang="en-US"/>
          </a:p>
        </p:txBody>
      </p:sp>
      <p:sp>
        <p:nvSpPr>
          <p:cNvPr id="3" name="Chỗ dành sẵn cho Chân trang 2">
            <a:extLst>
              <a:ext uri="{FF2B5EF4-FFF2-40B4-BE49-F238E27FC236}">
                <a16:creationId xmlns:a16="http://schemas.microsoft.com/office/drawing/2014/main" id="{347A65CA-BDC1-A39F-AAB4-5CBA1DE0C07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983AF3CD-ED03-6ED1-E653-EE7B3D87E8A1}"/>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1284474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0CDB0A1-8BC6-2CD3-1B8B-B70F84BE377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7F0CCD2-DEF1-3410-2B20-CC2F468121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DB31A7C-C419-064D-3CA9-7AA5F6E48C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D66E644-0180-D567-2E12-397EBDE0F0FD}"/>
              </a:ext>
            </a:extLst>
          </p:cNvPr>
          <p:cNvSpPr>
            <a:spLocks noGrp="1"/>
          </p:cNvSpPr>
          <p:nvPr>
            <p:ph type="dt" sz="half" idx="10"/>
          </p:nvPr>
        </p:nvSpPr>
        <p:spPr/>
        <p:txBody>
          <a:bodyPr/>
          <a:lstStyle/>
          <a:p>
            <a:fld id="{EBF7FA14-3D90-4951-B044-465C520026F3}" type="datetimeFigureOut">
              <a:rPr lang="en-US" smtClean="0"/>
              <a:t>5/19/2025</a:t>
            </a:fld>
            <a:endParaRPr lang="en-US"/>
          </a:p>
        </p:txBody>
      </p:sp>
      <p:sp>
        <p:nvSpPr>
          <p:cNvPr id="6" name="Chỗ dành sẵn cho Chân trang 5">
            <a:extLst>
              <a:ext uri="{FF2B5EF4-FFF2-40B4-BE49-F238E27FC236}">
                <a16:creationId xmlns:a16="http://schemas.microsoft.com/office/drawing/2014/main" id="{AEDB1911-5D4B-328D-EB0C-93CC647EF3F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7180E4A-F9AB-04F8-6EAE-CB7C6DC5F029}"/>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1802271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8D25AD-7AB2-8D7E-4258-00AE63CA4D6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6CDFF9D-2785-A341-2C58-004D0AD7DD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4ED4E2D-4B25-C384-0B1D-367DD28CFE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DF0FA2B-02A7-334F-BE2C-75E20C0C1D56}"/>
              </a:ext>
            </a:extLst>
          </p:cNvPr>
          <p:cNvSpPr>
            <a:spLocks noGrp="1"/>
          </p:cNvSpPr>
          <p:nvPr>
            <p:ph type="dt" sz="half" idx="10"/>
          </p:nvPr>
        </p:nvSpPr>
        <p:spPr/>
        <p:txBody>
          <a:bodyPr/>
          <a:lstStyle/>
          <a:p>
            <a:fld id="{EBF7FA14-3D90-4951-B044-465C520026F3}" type="datetimeFigureOut">
              <a:rPr lang="en-US" smtClean="0"/>
              <a:t>5/19/2025</a:t>
            </a:fld>
            <a:endParaRPr lang="en-US"/>
          </a:p>
        </p:txBody>
      </p:sp>
      <p:sp>
        <p:nvSpPr>
          <p:cNvPr id="6" name="Chỗ dành sẵn cho Chân trang 5">
            <a:extLst>
              <a:ext uri="{FF2B5EF4-FFF2-40B4-BE49-F238E27FC236}">
                <a16:creationId xmlns:a16="http://schemas.microsoft.com/office/drawing/2014/main" id="{20951A66-767A-E251-77F3-066E16A9E4A1}"/>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2B60E0B-D3E3-6950-7CE2-97758DFD5EF7}"/>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141502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0D54801-1203-2D4D-3922-97807EAA97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A0A91B1-0CA2-EB8E-E6FF-4912F724EC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18C219A-1903-E3BA-76EC-A117F8AF96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BF7FA14-3D90-4951-B044-465C520026F3}" type="datetimeFigureOut">
              <a:rPr lang="en-US" smtClean="0"/>
              <a:t>5/19/2025</a:t>
            </a:fld>
            <a:endParaRPr lang="en-US"/>
          </a:p>
        </p:txBody>
      </p:sp>
      <p:sp>
        <p:nvSpPr>
          <p:cNvPr id="5" name="Chỗ dành sẵn cho Chân trang 4">
            <a:extLst>
              <a:ext uri="{FF2B5EF4-FFF2-40B4-BE49-F238E27FC236}">
                <a16:creationId xmlns:a16="http://schemas.microsoft.com/office/drawing/2014/main" id="{C29F8104-32D4-A8DF-80AA-6CB3B7D125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Chỗ dành sẵn cho Số hiệu Bản chiếu 5">
            <a:extLst>
              <a:ext uri="{FF2B5EF4-FFF2-40B4-BE49-F238E27FC236}">
                <a16:creationId xmlns:a16="http://schemas.microsoft.com/office/drawing/2014/main" id="{A1E9728C-30DA-A4F1-2DF5-68FBAF4404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08CBE8-F236-4F10-BBD0-1EA3B0B590FC}" type="slidenum">
              <a:rPr lang="en-US" smtClean="0"/>
              <a:t>‹#›</a:t>
            </a:fld>
            <a:endParaRPr lang="en-US"/>
          </a:p>
        </p:txBody>
      </p:sp>
    </p:spTree>
    <p:extLst>
      <p:ext uri="{BB962C8B-B14F-4D97-AF65-F5344CB8AC3E}">
        <p14:creationId xmlns:p14="http://schemas.microsoft.com/office/powerpoint/2010/main" val="1847766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gif"/><Relationship Id="rId2" Type="http://schemas.openxmlformats.org/officeDocument/2006/relationships/image" Target="../media/image19.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1.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jp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Hình ảnh 4" descr="Ảnh có chứa bầu trời, cánh hoa, thực vật, cỏ&#10;&#10;Mô tả được tạo tự động">
            <a:extLst>
              <a:ext uri="{FF2B5EF4-FFF2-40B4-BE49-F238E27FC236}">
                <a16:creationId xmlns:a16="http://schemas.microsoft.com/office/drawing/2014/main" id="{A1DF86C2-739B-94CD-0823-263336C13E28}"/>
              </a:ext>
            </a:extLst>
          </p:cNvPr>
          <p:cNvPicPr>
            <a:picLocks noChangeAspect="1"/>
          </p:cNvPicPr>
          <p:nvPr/>
        </p:nvPicPr>
        <p:blipFill rotWithShape="1">
          <a:blip r:embed="rId2">
            <a:extLst>
              <a:ext uri="{28A0092B-C50C-407E-A947-70E740481C1C}">
                <a14:useLocalDpi xmlns:a14="http://schemas.microsoft.com/office/drawing/2010/main" val="0"/>
              </a:ext>
            </a:extLst>
          </a:blip>
          <a:srcRect t="18197"/>
          <a:stretch/>
        </p:blipFill>
        <p:spPr>
          <a:xfrm>
            <a:off x="20" y="1282"/>
            <a:ext cx="12191980" cy="6856718"/>
          </a:xfrm>
          <a:prstGeom prst="rect">
            <a:avLst/>
          </a:prstGeom>
          <a:noFill/>
        </p:spPr>
      </p:pic>
      <p:sp>
        <p:nvSpPr>
          <p:cNvPr id="7" name="Hộp Văn bản 6">
            <a:extLst>
              <a:ext uri="{FF2B5EF4-FFF2-40B4-BE49-F238E27FC236}">
                <a16:creationId xmlns:a16="http://schemas.microsoft.com/office/drawing/2014/main" id="{CDC8793F-E9D5-E7BF-23AF-656123A942D5}"/>
              </a:ext>
            </a:extLst>
          </p:cNvPr>
          <p:cNvSpPr txBox="1"/>
          <p:nvPr/>
        </p:nvSpPr>
        <p:spPr>
          <a:xfrm>
            <a:off x="2106510" y="1858067"/>
            <a:ext cx="8211207" cy="523220"/>
          </a:xfrm>
          <a:prstGeom prst="rect">
            <a:avLst/>
          </a:prstGeom>
          <a:noFill/>
        </p:spPr>
        <p:txBody>
          <a:bodyPr wrap="square" rtlCol="0">
            <a:spAutoFit/>
          </a:bodyPr>
          <a:lstStyle/>
          <a:p>
            <a:pPr algn="ctr"/>
            <a:r>
              <a:rPr lang="en-US" sz="2800" b="1" dirty="0">
                <a:solidFill>
                  <a:schemeClr val="accent5">
                    <a:lumMod val="75000"/>
                  </a:schemeClr>
                </a:solidFill>
                <a:latin typeface="Times New Roman" panose="02020603050405020304" pitchFamily="18" charset="0"/>
                <a:ea typeface="Roboto" panose="02000000000000000000" pitchFamily="2" charset="0"/>
                <a:cs typeface="Times New Roman" panose="02020603050405020304" pitchFamily="18" charset="0"/>
              </a:rPr>
              <a:t>LĨNH VỰC PHÁT TRIỂN NHẬN THỨC</a:t>
            </a:r>
          </a:p>
        </p:txBody>
      </p:sp>
      <p:sp>
        <p:nvSpPr>
          <p:cNvPr id="9" name="WordArt 16">
            <a:extLst>
              <a:ext uri="{FF2B5EF4-FFF2-40B4-BE49-F238E27FC236}">
                <a16:creationId xmlns:a16="http://schemas.microsoft.com/office/drawing/2014/main" id="{23D17D6D-1D58-ACF3-310D-CAB971764335}"/>
              </a:ext>
            </a:extLst>
          </p:cNvPr>
          <p:cNvSpPr>
            <a:spLocks noChangeArrowheads="1" noChangeShapeType="1" noTextEdit="1"/>
          </p:cNvSpPr>
          <p:nvPr/>
        </p:nvSpPr>
        <p:spPr bwMode="auto">
          <a:xfrm>
            <a:off x="3785683" y="2776550"/>
            <a:ext cx="7391400" cy="947689"/>
          </a:xfrm>
          <a:prstGeom prst="rect">
            <a:avLst/>
          </a:prstGeom>
        </p:spPr>
        <p:txBody>
          <a:bodyPr wrap="none" fromWordArt="1">
            <a:prstTxWarp prst="textPlain">
              <a:avLst>
                <a:gd name="adj" fmla="val 50000"/>
              </a:avLst>
            </a:prstTxWarp>
          </a:bodyPr>
          <a:lstStyle/>
          <a:p>
            <a:pPr algn="ctr"/>
            <a:r>
              <a:rPr lang="vi-VN" sz="800" kern="10" dirty="0">
                <a:ln w="12700">
                  <a:solidFill>
                    <a:srgbClr val="EAEAEA"/>
                  </a:solidFill>
                  <a:round/>
                  <a:headEnd/>
                  <a:tailEnd/>
                </a:ln>
                <a:solidFill>
                  <a:srgbClr val="9900CC"/>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Đất nước Việt Nam kỳ diệu</a:t>
            </a:r>
            <a:endParaRPr lang="en-US" sz="800" kern="10" dirty="0">
              <a:ln w="12700">
                <a:solidFill>
                  <a:srgbClr val="EAEAEA"/>
                </a:solidFill>
                <a:round/>
                <a:headEnd/>
                <a:tailEnd/>
              </a:ln>
              <a:solidFill>
                <a:srgbClr val="9900CC"/>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1B810F7A-19EC-CFA5-EE93-66B7AF5A627E}"/>
              </a:ext>
            </a:extLst>
          </p:cNvPr>
          <p:cNvSpPr txBox="1"/>
          <p:nvPr/>
        </p:nvSpPr>
        <p:spPr>
          <a:xfrm>
            <a:off x="716513" y="3050694"/>
            <a:ext cx="3766088" cy="646331"/>
          </a:xfrm>
          <a:prstGeom prst="rect">
            <a:avLst/>
          </a:prstGeom>
          <a:noFill/>
        </p:spPr>
        <p:txBody>
          <a:bodyPr wrap="square" rtlCol="0">
            <a:spAutoFit/>
          </a:bodyPr>
          <a:lstStyle/>
          <a:p>
            <a:r>
              <a:rPr lang="en-US" sz="3600" b="1" dirty="0">
                <a:solidFill>
                  <a:schemeClr val="accent5">
                    <a:lumMod val="75000"/>
                  </a:schemeClr>
                </a:solidFill>
                <a:latin typeface="Times New Roman" panose="02020603050405020304" pitchFamily="18" charset="0"/>
                <a:cs typeface="Times New Roman" panose="02020603050405020304" pitchFamily="18" charset="0"/>
              </a:rPr>
              <a:t>KHÁM PHÁ:</a:t>
            </a:r>
          </a:p>
        </p:txBody>
      </p:sp>
      <p:sp>
        <p:nvSpPr>
          <p:cNvPr id="13" name="Rectangle 6"/>
          <p:cNvSpPr>
            <a:spLocks noChangeArrowheads="1"/>
          </p:cNvSpPr>
          <p:nvPr/>
        </p:nvSpPr>
        <p:spPr bwMode="auto">
          <a:xfrm>
            <a:off x="3461657" y="292100"/>
            <a:ext cx="605152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2400" dirty="0">
                <a:solidFill>
                  <a:srgbClr val="FF0000"/>
                </a:solidFill>
                <a:latin typeface="Times New Roman" panose="02020603050405020304" pitchFamily="18" charset="0"/>
                <a:cs typeface="Times New Roman" panose="02020603050405020304" pitchFamily="18" charset="0"/>
              </a:rPr>
              <a:t>UBND HUYỆN AN LÃO</a:t>
            </a:r>
            <a:r>
              <a:rPr lang="en-US" altLang="en-US" sz="2800" b="1" dirty="0">
                <a:solidFill>
                  <a:srgbClr val="FF0000"/>
                </a:solidFill>
                <a:latin typeface="Times New Roman" panose="02020603050405020304" pitchFamily="18" charset="0"/>
                <a:cs typeface="Times New Roman" panose="02020603050405020304" pitchFamily="18" charset="0"/>
              </a:rPr>
              <a:t/>
            </a:r>
            <a:br>
              <a:rPr lang="en-US" altLang="en-US" sz="2800" b="1" dirty="0">
                <a:solidFill>
                  <a:srgbClr val="FF0000"/>
                </a:solidFill>
                <a:latin typeface="Times New Roman" panose="02020603050405020304" pitchFamily="18" charset="0"/>
                <a:cs typeface="Times New Roman" panose="02020603050405020304" pitchFamily="18" charset="0"/>
              </a:rPr>
            </a:br>
            <a:r>
              <a:rPr lang="en-US" altLang="en-US" sz="2800" b="1" dirty="0">
                <a:solidFill>
                  <a:srgbClr val="FF0000"/>
                </a:solidFill>
                <a:latin typeface="Times New Roman" panose="02020603050405020304" pitchFamily="18" charset="0"/>
                <a:cs typeface="Times New Roman" panose="02020603050405020304" pitchFamily="18" charset="0"/>
              </a:rPr>
              <a:t> TRƯỜNG MẦM NON </a:t>
            </a:r>
            <a:r>
              <a:rPr lang="vi-VN" altLang="en-US" sz="2800" b="1" dirty="0">
                <a:solidFill>
                  <a:srgbClr val="FF0000"/>
                </a:solidFill>
                <a:latin typeface="Times New Roman" panose="02020603050405020304" pitchFamily="18" charset="0"/>
                <a:cs typeface="Times New Roman" panose="02020603050405020304" pitchFamily="18" charset="0"/>
              </a:rPr>
              <a:t>QUỐC TUẤN</a:t>
            </a:r>
          </a:p>
        </p:txBody>
      </p:sp>
      <p:sp>
        <p:nvSpPr>
          <p:cNvPr id="3" name="Rectangle 2"/>
          <p:cNvSpPr/>
          <p:nvPr/>
        </p:nvSpPr>
        <p:spPr>
          <a:xfrm>
            <a:off x="3773713" y="3925277"/>
            <a:ext cx="6357257" cy="1754326"/>
          </a:xfrm>
          <a:prstGeom prst="rect">
            <a:avLst/>
          </a:prstGeom>
        </p:spPr>
        <p:txBody>
          <a:bodyPr wrap="square">
            <a:spAutoFit/>
          </a:bodyPr>
          <a:lstStyle/>
          <a:p>
            <a:pPr algn="ctr">
              <a:lnSpc>
                <a:spcPct val="150000"/>
              </a:lnSpc>
            </a:pPr>
            <a:r>
              <a:rPr lang="vi-VN" sz="2400" b="1" dirty="0">
                <a:solidFill>
                  <a:srgbClr val="002060"/>
                </a:solidFill>
                <a:latin typeface="+mj-lt"/>
              </a:rPr>
              <a:t>Độ tuổi: 5-6 T</a:t>
            </a:r>
          </a:p>
          <a:p>
            <a:pPr algn="ctr">
              <a:lnSpc>
                <a:spcPct val="150000"/>
              </a:lnSpc>
            </a:pPr>
            <a:r>
              <a:rPr lang="vi-VN" sz="2400" b="1" dirty="0" smtClean="0">
                <a:solidFill>
                  <a:srgbClr val="002060"/>
                </a:solidFill>
                <a:latin typeface="+mj-lt"/>
              </a:rPr>
              <a:t>Giáo viên: </a:t>
            </a:r>
            <a:r>
              <a:rPr lang="vi-VN" sz="2400" b="1" dirty="0">
                <a:solidFill>
                  <a:srgbClr val="002060"/>
                </a:solidFill>
                <a:latin typeface="+mj-lt"/>
              </a:rPr>
              <a:t>Vũ Thị Thắm</a:t>
            </a:r>
          </a:p>
          <a:p>
            <a:pPr algn="ctr">
              <a:lnSpc>
                <a:spcPct val="150000"/>
              </a:lnSpc>
            </a:pPr>
            <a:r>
              <a:rPr lang="vi-VN" sz="2400" b="1" dirty="0">
                <a:solidFill>
                  <a:srgbClr val="002060"/>
                </a:solidFill>
                <a:latin typeface="+mj-lt"/>
              </a:rPr>
              <a:t>Năm học: 2024-2025</a:t>
            </a:r>
            <a:endParaRPr lang="en-US" sz="2400" b="1" dirty="0">
              <a:solidFill>
                <a:srgbClr val="002060"/>
              </a:solidFill>
              <a:latin typeface="+mj-lt"/>
            </a:endParaRPr>
          </a:p>
        </p:txBody>
      </p:sp>
    </p:spTree>
    <p:extLst>
      <p:ext uri="{BB962C8B-B14F-4D97-AF65-F5344CB8AC3E}">
        <p14:creationId xmlns:p14="http://schemas.microsoft.com/office/powerpoint/2010/main" val="240378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Effect transition="in" filter="fade">
                                      <p:cBhvr>
                                        <p:cTn id="9" dur="2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diamond(in)">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7D7997ED-8AA6-7D6D-CC0E-95003220477B}"/>
              </a:ext>
            </a:extLst>
          </p:cNvPr>
          <p:cNvGrpSpPr/>
          <p:nvPr/>
        </p:nvGrpSpPr>
        <p:grpSpPr>
          <a:xfrm>
            <a:off x="443811" y="477972"/>
            <a:ext cx="3333750" cy="2476500"/>
            <a:chOff x="1524000" y="0"/>
            <a:chExt cx="9144000" cy="7088188"/>
          </a:xfrm>
        </p:grpSpPr>
        <p:pic>
          <p:nvPicPr>
            <p:cNvPr id="37890" name="Picture 2" descr="north_lang_bac_ho_front">
              <a:extLst>
                <a:ext uri="{FF2B5EF4-FFF2-40B4-BE49-F238E27FC236}">
                  <a16:creationId xmlns:a16="http://schemas.microsoft.com/office/drawing/2014/main" id="{898E8499-2F02-0AA1-2414-801A141A8701}"/>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524000" y="0"/>
              <a:ext cx="9144000" cy="708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9" name="WordArt 21">
              <a:extLst>
                <a:ext uri="{FF2B5EF4-FFF2-40B4-BE49-F238E27FC236}">
                  <a16:creationId xmlns:a16="http://schemas.microsoft.com/office/drawing/2014/main" id="{66C17497-B483-6B12-2622-AACE98DD6726}"/>
                </a:ext>
              </a:extLst>
            </p:cNvPr>
            <p:cNvSpPr>
              <a:spLocks noChangeArrowheads="1" noChangeShapeType="1" noTextEdit="1"/>
            </p:cNvSpPr>
            <p:nvPr/>
          </p:nvSpPr>
          <p:spPr bwMode="auto">
            <a:xfrm>
              <a:off x="4419600" y="6096000"/>
              <a:ext cx="3962400" cy="8382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Lăng Bác</a:t>
              </a:r>
            </a:p>
          </p:txBody>
        </p:sp>
      </p:grpSp>
      <p:grpSp>
        <p:nvGrpSpPr>
          <p:cNvPr id="5" name="Nhóm 4">
            <a:extLst>
              <a:ext uri="{FF2B5EF4-FFF2-40B4-BE49-F238E27FC236}">
                <a16:creationId xmlns:a16="http://schemas.microsoft.com/office/drawing/2014/main" id="{A9A58CF5-F785-76D2-4B11-AD8BA6A70670}"/>
              </a:ext>
            </a:extLst>
          </p:cNvPr>
          <p:cNvGrpSpPr/>
          <p:nvPr/>
        </p:nvGrpSpPr>
        <p:grpSpPr>
          <a:xfrm>
            <a:off x="4289424" y="477972"/>
            <a:ext cx="3613151" cy="2479849"/>
            <a:chOff x="0" y="-57150"/>
            <a:chExt cx="9144000" cy="6915150"/>
          </a:xfrm>
        </p:grpSpPr>
        <p:pic>
          <p:nvPicPr>
            <p:cNvPr id="3" name="Picture 2" descr="images451194_hoguom101">
              <a:extLst>
                <a:ext uri="{FF2B5EF4-FFF2-40B4-BE49-F238E27FC236}">
                  <a16:creationId xmlns:a16="http://schemas.microsoft.com/office/drawing/2014/main" id="{312F92D7-175C-368C-2727-4F8C5BD27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150"/>
              <a:ext cx="91440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WordArt 4">
              <a:extLst>
                <a:ext uri="{FF2B5EF4-FFF2-40B4-BE49-F238E27FC236}">
                  <a16:creationId xmlns:a16="http://schemas.microsoft.com/office/drawing/2014/main" id="{32B66F51-CB0B-6F87-77B8-9C5B136F506F}"/>
                </a:ext>
              </a:extLst>
            </p:cNvPr>
            <p:cNvSpPr>
              <a:spLocks noChangeArrowheads="1" noChangeShapeType="1" noTextEdit="1"/>
            </p:cNvSpPr>
            <p:nvPr/>
          </p:nvSpPr>
          <p:spPr bwMode="auto">
            <a:xfrm>
              <a:off x="2590800" y="5572125"/>
              <a:ext cx="4953000" cy="828675"/>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Tháp Rùa</a:t>
              </a:r>
            </a:p>
          </p:txBody>
        </p:sp>
      </p:grpSp>
      <p:grpSp>
        <p:nvGrpSpPr>
          <p:cNvPr id="8" name="Nhóm 7">
            <a:extLst>
              <a:ext uri="{FF2B5EF4-FFF2-40B4-BE49-F238E27FC236}">
                <a16:creationId xmlns:a16="http://schemas.microsoft.com/office/drawing/2014/main" id="{6ABC844F-BBF6-7278-7153-94BBD2019B14}"/>
              </a:ext>
            </a:extLst>
          </p:cNvPr>
          <p:cNvGrpSpPr/>
          <p:nvPr/>
        </p:nvGrpSpPr>
        <p:grpSpPr>
          <a:xfrm>
            <a:off x="8293999" y="556864"/>
            <a:ext cx="3613151" cy="2476500"/>
            <a:chOff x="0" y="-7938"/>
            <a:chExt cx="9144000" cy="6873876"/>
          </a:xfrm>
        </p:grpSpPr>
        <p:pic>
          <p:nvPicPr>
            <p:cNvPr id="6" name="Picture 2" descr="van_mieu">
              <a:extLst>
                <a:ext uri="{FF2B5EF4-FFF2-40B4-BE49-F238E27FC236}">
                  <a16:creationId xmlns:a16="http://schemas.microsoft.com/office/drawing/2014/main" id="{83BE07B3-40EA-2A55-C6BB-C52D0C6D3B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938"/>
              <a:ext cx="9144000" cy="687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a:extLst>
                <a:ext uri="{FF2B5EF4-FFF2-40B4-BE49-F238E27FC236}">
                  <a16:creationId xmlns:a16="http://schemas.microsoft.com/office/drawing/2014/main" id="{A44737FE-3C98-9D05-32E5-0D52BD579CCF}"/>
                </a:ext>
              </a:extLst>
            </p:cNvPr>
            <p:cNvSpPr txBox="1">
              <a:spLocks noChangeArrowheads="1"/>
            </p:cNvSpPr>
            <p:nvPr/>
          </p:nvSpPr>
          <p:spPr bwMode="auto">
            <a:xfrm>
              <a:off x="5089525" y="5160961"/>
              <a:ext cx="4054475" cy="85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FF0000"/>
                  </a:solidFill>
                </a:rPr>
                <a:t>Văn Miếu</a:t>
              </a:r>
            </a:p>
          </p:txBody>
        </p:sp>
      </p:grpSp>
      <p:grpSp>
        <p:nvGrpSpPr>
          <p:cNvPr id="11" name="Nhóm 10">
            <a:extLst>
              <a:ext uri="{FF2B5EF4-FFF2-40B4-BE49-F238E27FC236}">
                <a16:creationId xmlns:a16="http://schemas.microsoft.com/office/drawing/2014/main" id="{DF6BF8A8-A9BA-1405-A429-267A43FE0AFD}"/>
              </a:ext>
            </a:extLst>
          </p:cNvPr>
          <p:cNvGrpSpPr/>
          <p:nvPr/>
        </p:nvGrpSpPr>
        <p:grpSpPr>
          <a:xfrm>
            <a:off x="1213584" y="3670264"/>
            <a:ext cx="4255878" cy="2705100"/>
            <a:chOff x="0" y="0"/>
            <a:chExt cx="8458200" cy="6343650"/>
          </a:xfrm>
        </p:grpSpPr>
        <p:pic>
          <p:nvPicPr>
            <p:cNvPr id="9" name="Picture 4" descr="hanoi1">
              <a:extLst>
                <a:ext uri="{FF2B5EF4-FFF2-40B4-BE49-F238E27FC236}">
                  <a16:creationId xmlns:a16="http://schemas.microsoft.com/office/drawing/2014/main" id="{767DA5CA-A76C-7CFF-62D6-B1EA93B293FC}"/>
                </a:ext>
              </a:extLst>
            </p:cNvPr>
            <p:cNvPicPr>
              <a:picLocks noChangeAspect="1" noChangeArrowheads="1"/>
            </p:cNvPicPr>
            <p:nvPr/>
          </p:nvPicPr>
          <p:blipFill>
            <a:blip r:embed="rId5">
              <a:lum contrast="18000"/>
              <a:extLst>
                <a:ext uri="{28A0092B-C50C-407E-A947-70E740481C1C}">
                  <a14:useLocalDpi xmlns:a14="http://schemas.microsoft.com/office/drawing/2010/main" val="0"/>
                </a:ext>
              </a:extLst>
            </a:blip>
            <a:srcRect/>
            <a:stretch>
              <a:fillRect/>
            </a:stretch>
          </p:blipFill>
          <p:spPr bwMode="auto">
            <a:xfrm>
              <a:off x="0" y="0"/>
              <a:ext cx="8458200"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WordArt 10">
              <a:extLst>
                <a:ext uri="{FF2B5EF4-FFF2-40B4-BE49-F238E27FC236}">
                  <a16:creationId xmlns:a16="http://schemas.microsoft.com/office/drawing/2014/main" id="{E3F97184-BA9A-FCDC-99E8-CAFAE38EC8D2}"/>
                </a:ext>
              </a:extLst>
            </p:cNvPr>
            <p:cNvSpPr>
              <a:spLocks noChangeArrowheads="1" noChangeShapeType="1" noTextEdit="1"/>
            </p:cNvSpPr>
            <p:nvPr/>
          </p:nvSpPr>
          <p:spPr bwMode="auto">
            <a:xfrm>
              <a:off x="1447800" y="4724400"/>
              <a:ext cx="4158615" cy="1044959"/>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Cầu Thê Húc</a:t>
              </a:r>
            </a:p>
          </p:txBody>
        </p:sp>
      </p:grpSp>
      <p:grpSp>
        <p:nvGrpSpPr>
          <p:cNvPr id="14" name="Nhóm 13">
            <a:extLst>
              <a:ext uri="{FF2B5EF4-FFF2-40B4-BE49-F238E27FC236}">
                <a16:creationId xmlns:a16="http://schemas.microsoft.com/office/drawing/2014/main" id="{BF9FB548-174D-E7A8-1246-90C06BFB2CC4}"/>
              </a:ext>
            </a:extLst>
          </p:cNvPr>
          <p:cNvGrpSpPr/>
          <p:nvPr/>
        </p:nvGrpSpPr>
        <p:grpSpPr>
          <a:xfrm>
            <a:off x="6615369" y="3610537"/>
            <a:ext cx="4464438" cy="2758495"/>
            <a:chOff x="0" y="0"/>
            <a:chExt cx="9144000" cy="6858000"/>
          </a:xfrm>
        </p:grpSpPr>
        <p:pic>
          <p:nvPicPr>
            <p:cNvPr id="12" name="Picture 2" descr="Cotco">
              <a:extLst>
                <a:ext uri="{FF2B5EF4-FFF2-40B4-BE49-F238E27FC236}">
                  <a16:creationId xmlns:a16="http://schemas.microsoft.com/office/drawing/2014/main" id="{18C9B14C-F8D0-56C6-837A-0E3C6539C4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
              <a:extLst>
                <a:ext uri="{FF2B5EF4-FFF2-40B4-BE49-F238E27FC236}">
                  <a16:creationId xmlns:a16="http://schemas.microsoft.com/office/drawing/2014/main" id="{8C10BCB9-7B9F-DE00-5540-8F3E2C489F4D}"/>
                </a:ext>
              </a:extLst>
            </p:cNvPr>
            <p:cNvSpPr txBox="1">
              <a:spLocks noChangeArrowheads="1"/>
            </p:cNvSpPr>
            <p:nvPr/>
          </p:nvSpPr>
          <p:spPr bwMode="auto">
            <a:xfrm>
              <a:off x="974724" y="5232400"/>
              <a:ext cx="2713148" cy="1007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rgbClr val="FF0000"/>
                  </a:solidFill>
                </a:rPr>
                <a:t>Cột Cờ</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ỏa sức sống ảo tại làng văn hóa các dân tộc Ba Vì">
            <a:extLst>
              <a:ext uri="{FF2B5EF4-FFF2-40B4-BE49-F238E27FC236}">
                <a16:creationId xmlns:a16="http://schemas.microsoft.com/office/drawing/2014/main" id="{51C05B76-DFEC-4301-644E-E127DCA16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1" y="0"/>
            <a:ext cx="1219802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359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E:\trang phuc dan toc.jpg">
            <a:extLst>
              <a:ext uri="{FF2B5EF4-FFF2-40B4-BE49-F238E27FC236}">
                <a16:creationId xmlns:a16="http://schemas.microsoft.com/office/drawing/2014/main" id="{A765268C-B33C-DCF7-1AF3-36439D86E7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75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E:\trang phuc dan toc1.jpg">
            <a:extLst>
              <a:ext uri="{FF2B5EF4-FFF2-40B4-BE49-F238E27FC236}">
                <a16:creationId xmlns:a16="http://schemas.microsoft.com/office/drawing/2014/main" id="{7CDEFBAF-EBE5-2A3C-7709-8DF56E3ACD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
            <a:ext cx="8915400" cy="615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43D71E61-E4C4-1883-257A-B571ECAD50F1}"/>
              </a:ext>
            </a:extLst>
          </p:cNvPr>
          <p:cNvSpPr txBox="1">
            <a:spLocks noChangeArrowheads="1"/>
          </p:cNvSpPr>
          <p:nvPr/>
        </p:nvSpPr>
        <p:spPr>
          <a:xfrm>
            <a:off x="1981200" y="6248400"/>
            <a:ext cx="8229600" cy="1143000"/>
          </a:xfrm>
          <a:prstGeom prst="rect">
            <a:avLst/>
          </a:prstGeom>
        </p:spPr>
        <p:txBody>
          <a:bodyPr/>
          <a:lstStyle/>
          <a:p>
            <a:pPr algn="ctr" eaLnBrk="1" hangingPunct="1">
              <a:defRPr/>
            </a:pPr>
            <a:r>
              <a:rPr lang="en-US" sz="4400" b="1" i="1" kern="0">
                <a:solidFill>
                  <a:srgbClr val="FF0000"/>
                </a:solidFill>
                <a:latin typeface="+mj-lt"/>
                <a:ea typeface="+mj-ea"/>
                <a:cs typeface="+mj-cs"/>
              </a:rPr>
              <a:t>TP dân tộc Tày,Nùng,Dao…</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E:\trang phuc dan toc2.jpg">
            <a:extLst>
              <a:ext uri="{FF2B5EF4-FFF2-40B4-BE49-F238E27FC236}">
                <a16:creationId xmlns:a16="http://schemas.microsoft.com/office/drawing/2014/main" id="{2D737D43-1D44-086F-6406-14878A1377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5400"/>
            <a:ext cx="89916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AF2186C-9A57-7A4F-40F2-21080A3E4225}"/>
              </a:ext>
            </a:extLst>
          </p:cNvPr>
          <p:cNvSpPr txBox="1">
            <a:spLocks noChangeArrowheads="1"/>
          </p:cNvSpPr>
          <p:nvPr/>
        </p:nvSpPr>
        <p:spPr>
          <a:xfrm>
            <a:off x="1981200" y="5943600"/>
            <a:ext cx="8229600" cy="1143000"/>
          </a:xfrm>
          <a:prstGeom prst="rect">
            <a:avLst/>
          </a:prstGeom>
        </p:spPr>
        <p:txBody>
          <a:bodyPr/>
          <a:lstStyle/>
          <a:p>
            <a:pPr algn="ctr" eaLnBrk="1" hangingPunct="1">
              <a:defRPr/>
            </a:pPr>
            <a:r>
              <a:rPr lang="en-US" sz="4400" b="1" i="1" kern="0">
                <a:solidFill>
                  <a:srgbClr val="FF0000"/>
                </a:solidFill>
                <a:latin typeface="+mj-lt"/>
                <a:ea typeface="+mj-ea"/>
                <a:cs typeface="+mj-cs"/>
              </a:rPr>
              <a:t>TP dân tộc Thái,Mèo,Khme…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48487A6-9233-B3B5-8814-288DE70F45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aphicFrame>
        <p:nvGraphicFramePr>
          <p:cNvPr id="4" name="Bảng 3">
            <a:extLst>
              <a:ext uri="{FF2B5EF4-FFF2-40B4-BE49-F238E27FC236}">
                <a16:creationId xmlns:a16="http://schemas.microsoft.com/office/drawing/2014/main" id="{1D0A6208-56CC-3245-BA76-28622C17CB54}"/>
              </a:ext>
            </a:extLst>
          </p:cNvPr>
          <p:cNvGraphicFramePr>
            <a:graphicFrameLocks noGrp="1"/>
          </p:cNvGraphicFramePr>
          <p:nvPr>
            <p:extLst>
              <p:ext uri="{D42A27DB-BD31-4B8C-83A1-F6EECF244321}">
                <p14:modId xmlns:p14="http://schemas.microsoft.com/office/powerpoint/2010/main" val="1862919570"/>
              </p:ext>
            </p:extLst>
          </p:nvPr>
        </p:nvGraphicFramePr>
        <p:xfrm>
          <a:off x="2420735" y="1200150"/>
          <a:ext cx="7675765" cy="4569632"/>
        </p:xfrm>
        <a:graphic>
          <a:graphicData uri="http://schemas.openxmlformats.org/drawingml/2006/table">
            <a:tbl>
              <a:tblPr firstRow="1" firstCol="1" bandRow="1">
                <a:tableStyleId>{5C22544A-7EE6-4342-B048-85BDC9FD1C3A}</a:tableStyleId>
              </a:tblPr>
              <a:tblGrid>
                <a:gridCol w="7675765">
                  <a:extLst>
                    <a:ext uri="{9D8B030D-6E8A-4147-A177-3AD203B41FA5}">
                      <a16:colId xmlns:a16="http://schemas.microsoft.com/office/drawing/2014/main" val="2561831965"/>
                    </a:ext>
                  </a:extLst>
                </a:gridCol>
              </a:tblGrid>
              <a:tr h="4569632">
                <a:tc>
                  <a:txBody>
                    <a:bodyPr/>
                    <a:lstStyle/>
                    <a:p>
                      <a:pPr marL="0" marR="0" indent="0" algn="ctr">
                        <a:spcBef>
                          <a:spcPts val="0"/>
                        </a:spcBef>
                        <a:spcAft>
                          <a:spcPts val="0"/>
                        </a:spcAft>
                        <a:buNone/>
                      </a:pPr>
                      <a:r>
                        <a:rPr lang="en-US" sz="6600" b="1" i="0" kern="1200">
                          <a:solidFill>
                            <a:srgbClr val="002060"/>
                          </a:solidFill>
                          <a:effectLst/>
                          <a:latin typeface="+mn-lt"/>
                          <a:ea typeface="+mn-ea"/>
                          <a:cs typeface="+mn-cs"/>
                        </a:rPr>
                        <a:t>Trò chơi</a:t>
                      </a:r>
                    </a:p>
                    <a:p>
                      <a:r>
                        <a:rPr lang="vi-VN" sz="2000" b="0" i="0" kern="1200">
                          <a:solidFill>
                            <a:schemeClr val="lt1"/>
                          </a:solidFill>
                          <a:effectLst/>
                          <a:latin typeface="+mn-lt"/>
                          <a:ea typeface="+mn-ea"/>
                          <a:cs typeface="+mn-cs"/>
                        </a:rPr>
                        <a:t> </a:t>
                      </a:r>
                      <a:r>
                        <a:rPr lang="vi-VN" sz="3600" b="0" i="0" kern="1200">
                          <a:solidFill>
                            <a:srgbClr val="002060"/>
                          </a:solidFill>
                          <a:effectLst/>
                          <a:latin typeface="+mj-lt"/>
                          <a:ea typeface="+mn-ea"/>
                          <a:cs typeface="+mn-cs"/>
                        </a:rPr>
                        <a:t>Trò chơi: Thi xem đội nào nhanh</a:t>
                      </a:r>
                    </a:p>
                    <a:p>
                      <a:r>
                        <a:rPr lang="vi-VN" sz="3600" b="0" i="0" kern="1200">
                          <a:solidFill>
                            <a:srgbClr val="002060"/>
                          </a:solidFill>
                          <a:effectLst/>
                          <a:latin typeface="+mj-lt"/>
                          <a:ea typeface="+mn-ea"/>
                          <a:cs typeface="+mn-cs"/>
                        </a:rPr>
                        <a:t>Cách chơi: Hãy Kể tên những địa danh lịch sử và những danh lam thắng cảnh nổi tiếng đội nào kể nhanh và đúng dành chiến thắng.</a:t>
                      </a:r>
                    </a:p>
                    <a:p>
                      <a:pPr marL="0" marR="0" indent="0" algn="ctr">
                        <a:spcBef>
                          <a:spcPts val="0"/>
                        </a:spcBef>
                        <a:spcAft>
                          <a:spcPts val="0"/>
                        </a:spcAft>
                        <a:buNone/>
                      </a:pPr>
                      <a:endParaRPr lang="pt-BR" sz="2000" b="1">
                        <a:solidFill>
                          <a:srgbClr val="002060"/>
                        </a:solidFill>
                        <a:effectLst/>
                        <a:latin typeface="Roboto" panose="02000000000000000000" pitchFamily="2" charset="0"/>
                        <a:ea typeface="Roboto" panose="02000000000000000000" pitchFamily="2" charset="0"/>
                        <a:cs typeface="Roboto" panose="02000000000000000000" pitchFamily="2" charset="0"/>
                      </a:endParaRPr>
                    </a:p>
                    <a:p>
                      <a:pPr marL="0" marR="0" indent="0" algn="l">
                        <a:spcBef>
                          <a:spcPts val="0"/>
                        </a:spcBef>
                        <a:spcAft>
                          <a:spcPts val="0"/>
                        </a:spcAft>
                        <a:buNone/>
                      </a:pPr>
                      <a:r>
                        <a:rPr lang="en-US" sz="1600" b="0" i="0" kern="1200">
                          <a:solidFill>
                            <a:schemeClr val="lt1"/>
                          </a:solidFill>
                          <a:effectLst/>
                          <a:latin typeface="+mn-lt"/>
                          <a:ea typeface="+mn-ea"/>
                          <a:cs typeface="+mn-cs"/>
                        </a:rPr>
                        <a:t> </a:t>
                      </a:r>
                      <a:endParaRPr lang="pt-BR" sz="5400" b="0">
                        <a:solidFill>
                          <a:srgbClr val="002060"/>
                        </a:solidFill>
                        <a:effectLst/>
                        <a:latin typeface="Roboto" panose="02000000000000000000" pitchFamily="2" charset="0"/>
                        <a:ea typeface="Roboto" panose="02000000000000000000" pitchFamily="2" charset="0"/>
                        <a:cs typeface="Roboto" panose="02000000000000000000" pitchFamily="2" charset="0"/>
                      </a:endParaRPr>
                    </a:p>
                  </a:txBody>
                  <a:tcPr marL="52412" marR="52412" marT="0" marB="0">
                    <a:noFill/>
                  </a:tcPr>
                </a:tc>
                <a:extLst>
                  <a:ext uri="{0D108BD9-81ED-4DB2-BD59-A6C34878D82A}">
                    <a16:rowId xmlns:a16="http://schemas.microsoft.com/office/drawing/2014/main" val="4137762180"/>
                  </a:ext>
                </a:extLst>
              </a:tr>
            </a:tbl>
          </a:graphicData>
        </a:graphic>
      </p:graphicFrame>
    </p:spTree>
    <p:extLst>
      <p:ext uri="{BB962C8B-B14F-4D97-AF65-F5344CB8AC3E}">
        <p14:creationId xmlns:p14="http://schemas.microsoft.com/office/powerpoint/2010/main" val="3872625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8CB98550-8499-4016-A518-17B6CABA25FD}"/>
              </a:ext>
            </a:extLst>
          </p:cNvPr>
          <p:cNvPicPr>
            <a:picLocks noChangeAspect="1"/>
          </p:cNvPicPr>
          <p:nvPr/>
        </p:nvPicPr>
        <p:blipFill rotWithShape="1">
          <a:blip r:embed="rId2">
            <a:clrChange>
              <a:clrFrom>
                <a:srgbClr val="FFFFFF"/>
              </a:clrFrom>
              <a:clrTo>
                <a:srgbClr val="FFFFFF">
                  <a:alpha val="0"/>
                </a:srgbClr>
              </a:clrTo>
            </a:clrChange>
          </a:blip>
          <a:srcRect l="3490" t="5719" r="4181" b="5971"/>
          <a:stretch/>
        </p:blipFill>
        <p:spPr>
          <a:xfrm>
            <a:off x="0" y="-1"/>
            <a:ext cx="12160604" cy="6858001"/>
          </a:xfrm>
          <a:prstGeom prst="rect">
            <a:avLst/>
          </a:prstGeom>
        </p:spPr>
      </p:pic>
      <p:sp>
        <p:nvSpPr>
          <p:cNvPr id="4" name="Hộp Văn bản 3">
            <a:extLst>
              <a:ext uri="{FF2B5EF4-FFF2-40B4-BE49-F238E27FC236}">
                <a16:creationId xmlns:a16="http://schemas.microsoft.com/office/drawing/2014/main" id="{554F2A4F-6888-4BE7-B295-A133413E98A3}"/>
              </a:ext>
            </a:extLst>
          </p:cNvPr>
          <p:cNvSpPr txBox="1"/>
          <p:nvPr/>
        </p:nvSpPr>
        <p:spPr>
          <a:xfrm>
            <a:off x="1076758" y="1654465"/>
            <a:ext cx="10322263" cy="6015002"/>
          </a:xfrm>
          <a:prstGeom prst="rect">
            <a:avLst/>
          </a:prstGeom>
          <a:noFill/>
        </p:spPr>
        <p:txBody>
          <a:bodyPr wrap="square" rtlCol="0">
            <a:prstTxWarp prst="textArchUp">
              <a:avLst>
                <a:gd name="adj" fmla="val 13004753"/>
              </a:avLst>
            </a:prstTxWarp>
            <a:spAutoFit/>
          </a:bodyPr>
          <a:lstStyle/>
          <a:p>
            <a:r>
              <a:rPr lang="vi-VN" sz="11500" b="1">
                <a:ln w="12700">
                  <a:solidFill>
                    <a:schemeClr val="accent1"/>
                  </a:solidFill>
                  <a:prstDash val="solid"/>
                </a:ln>
                <a:solidFill>
                  <a:srgbClr val="103AF3"/>
                </a:solidFill>
                <a:effectLst>
                  <a:outerShdw dist="38100" dir="2640000" algn="bl" rotWithShape="0">
                    <a:schemeClr val="accent1"/>
                  </a:outerShdw>
                </a:effectLst>
              </a:rPr>
              <a:t>Chúc các con chăm ngoan học giỏi</a:t>
            </a:r>
            <a:endParaRPr lang="en-US" sz="11500" b="1">
              <a:ln w="12700">
                <a:solidFill>
                  <a:schemeClr val="accent1"/>
                </a:solidFill>
                <a:prstDash val="solid"/>
              </a:ln>
              <a:solidFill>
                <a:srgbClr val="103AF3"/>
              </a:solidFill>
              <a:effectLst>
                <a:outerShdw dist="38100" dir="2640000" algn="bl" rotWithShape="0">
                  <a:schemeClr val="accent1"/>
                </a:outerShdw>
              </a:effectLst>
            </a:endParaRPr>
          </a:p>
        </p:txBody>
      </p:sp>
      <p:sp>
        <p:nvSpPr>
          <p:cNvPr id="6" name="Hộp Văn bản 5">
            <a:extLst>
              <a:ext uri="{FF2B5EF4-FFF2-40B4-BE49-F238E27FC236}">
                <a16:creationId xmlns:a16="http://schemas.microsoft.com/office/drawing/2014/main" id="{5C39495E-C5CB-4EE9-B15E-B50DC6589150}"/>
              </a:ext>
            </a:extLst>
          </p:cNvPr>
          <p:cNvSpPr txBox="1"/>
          <p:nvPr/>
        </p:nvSpPr>
        <p:spPr>
          <a:xfrm>
            <a:off x="4449980" y="2711669"/>
            <a:ext cx="3292039" cy="707886"/>
          </a:xfrm>
          <a:prstGeom prst="rect">
            <a:avLst/>
          </a:prstGeom>
          <a:noFill/>
        </p:spPr>
        <p:txBody>
          <a:bodyPr wrap="square">
            <a:spAutoFit/>
          </a:bodyPr>
          <a:lstStyle/>
          <a:p>
            <a:pPr algn="ctr"/>
            <a:r>
              <a:rPr lang="pt-BR" sz="4000" b="1" u="sng">
                <a:solidFill>
                  <a:srgbClr val="002060"/>
                </a:solidFill>
                <a:effectLst/>
                <a:latin typeface="Roboto" panose="02000000000000000000" pitchFamily="2" charset="0"/>
                <a:ea typeface="Roboto" panose="02000000000000000000" pitchFamily="2" charset="0"/>
                <a:cs typeface="Roboto" panose="02000000000000000000" pitchFamily="2" charset="0"/>
              </a:rPr>
              <a:t>3. Kết thúc</a:t>
            </a:r>
            <a:endParaRPr lang="en-US" sz="4000"/>
          </a:p>
        </p:txBody>
      </p:sp>
      <p:pic>
        <p:nvPicPr>
          <p:cNvPr id="8" name="Hình ảnh 7" descr="Ảnh có chứa cây, hoa&#10;&#10;Mô tả được tạo tự động">
            <a:extLst>
              <a:ext uri="{FF2B5EF4-FFF2-40B4-BE49-F238E27FC236}">
                <a16:creationId xmlns:a16="http://schemas.microsoft.com/office/drawing/2014/main" id="{408CC9E1-2A3D-49ED-A104-E1C7A980EF0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986455" y="3957145"/>
            <a:ext cx="9128787" cy="3346459"/>
          </a:xfrm>
          <a:prstGeom prst="rect">
            <a:avLst/>
          </a:prstGeom>
        </p:spPr>
      </p:pic>
      <p:pic>
        <p:nvPicPr>
          <p:cNvPr id="10" name="Hình ảnh 9">
            <a:extLst>
              <a:ext uri="{FF2B5EF4-FFF2-40B4-BE49-F238E27FC236}">
                <a16:creationId xmlns:a16="http://schemas.microsoft.com/office/drawing/2014/main" id="{09C60DF4-3169-49DC-A811-35F6368008D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44062" y="-139840"/>
            <a:ext cx="2286000" cy="2313432"/>
          </a:xfrm>
          <a:prstGeom prst="rect">
            <a:avLst/>
          </a:prstGeom>
        </p:spPr>
      </p:pic>
      <p:pic>
        <p:nvPicPr>
          <p:cNvPr id="14" name="Hình ảnh 13" descr="Ảnh có chứa bầu trời đêm&#10;&#10;Mô tả được tạo tự động">
            <a:extLst>
              <a:ext uri="{FF2B5EF4-FFF2-40B4-BE49-F238E27FC236}">
                <a16:creationId xmlns:a16="http://schemas.microsoft.com/office/drawing/2014/main" id="{FDDCBB40-98F3-4DB3-A9B8-13F7F9A846E5}"/>
              </a:ext>
            </a:extLst>
          </p:cNvPr>
          <p:cNvPicPr>
            <a:picLocks noChangeAspect="1"/>
          </p:cNvPicPr>
          <p:nvPr/>
        </p:nvPicPr>
        <p:blipFill>
          <a:blip r:embed="rId7"/>
          <a:stretch>
            <a:fillRect/>
          </a:stretch>
        </p:blipFill>
        <p:spPr>
          <a:xfrm>
            <a:off x="2182343" y="2957878"/>
            <a:ext cx="581025" cy="581025"/>
          </a:xfrm>
          <a:prstGeom prst="rect">
            <a:avLst/>
          </a:prstGeom>
        </p:spPr>
      </p:pic>
      <p:pic>
        <p:nvPicPr>
          <p:cNvPr id="15" name="Hình ảnh 14" descr="Ảnh có chứa bầu trời đêm&#10;&#10;Mô tả được tạo tự động">
            <a:extLst>
              <a:ext uri="{FF2B5EF4-FFF2-40B4-BE49-F238E27FC236}">
                <a16:creationId xmlns:a16="http://schemas.microsoft.com/office/drawing/2014/main" id="{EEA5F18C-C62A-473C-91AB-4EFFF6A52B40}"/>
              </a:ext>
            </a:extLst>
          </p:cNvPr>
          <p:cNvPicPr>
            <a:picLocks noChangeAspect="1"/>
          </p:cNvPicPr>
          <p:nvPr/>
        </p:nvPicPr>
        <p:blipFill>
          <a:blip r:embed="rId7"/>
          <a:stretch>
            <a:fillRect/>
          </a:stretch>
        </p:blipFill>
        <p:spPr>
          <a:xfrm>
            <a:off x="4021653" y="906103"/>
            <a:ext cx="581025" cy="581025"/>
          </a:xfrm>
          <a:prstGeom prst="rect">
            <a:avLst/>
          </a:prstGeom>
        </p:spPr>
      </p:pic>
      <p:pic>
        <p:nvPicPr>
          <p:cNvPr id="16" name="Hình ảnh 15" descr="Ảnh có chứa bầu trời đêm&#10;&#10;Mô tả được tạo tự động">
            <a:extLst>
              <a:ext uri="{FF2B5EF4-FFF2-40B4-BE49-F238E27FC236}">
                <a16:creationId xmlns:a16="http://schemas.microsoft.com/office/drawing/2014/main" id="{FE2CC27A-D03D-4E02-9184-4439808B1DC2}"/>
              </a:ext>
            </a:extLst>
          </p:cNvPr>
          <p:cNvPicPr>
            <a:picLocks noChangeAspect="1"/>
          </p:cNvPicPr>
          <p:nvPr/>
        </p:nvPicPr>
        <p:blipFill>
          <a:blip r:embed="rId7"/>
          <a:stretch>
            <a:fillRect/>
          </a:stretch>
        </p:blipFill>
        <p:spPr>
          <a:xfrm>
            <a:off x="7441785" y="1280284"/>
            <a:ext cx="581025" cy="581025"/>
          </a:xfrm>
          <a:prstGeom prst="rect">
            <a:avLst/>
          </a:prstGeom>
        </p:spPr>
      </p:pic>
      <p:pic>
        <p:nvPicPr>
          <p:cNvPr id="17" name="Hình ảnh 16" descr="Ảnh có chứa bầu trời đêm&#10;&#10;Mô tả được tạo tự động">
            <a:extLst>
              <a:ext uri="{FF2B5EF4-FFF2-40B4-BE49-F238E27FC236}">
                <a16:creationId xmlns:a16="http://schemas.microsoft.com/office/drawing/2014/main" id="{FDB58717-1CDC-45F4-B7F2-F8789AFBBAAE}"/>
              </a:ext>
            </a:extLst>
          </p:cNvPr>
          <p:cNvPicPr>
            <a:picLocks noChangeAspect="1"/>
          </p:cNvPicPr>
          <p:nvPr/>
        </p:nvPicPr>
        <p:blipFill>
          <a:blip r:embed="rId7"/>
          <a:stretch>
            <a:fillRect/>
          </a:stretch>
        </p:blipFill>
        <p:spPr>
          <a:xfrm>
            <a:off x="10861917" y="1654465"/>
            <a:ext cx="581025" cy="581025"/>
          </a:xfrm>
          <a:prstGeom prst="rect">
            <a:avLst/>
          </a:prstGeom>
        </p:spPr>
      </p:pic>
      <p:pic>
        <p:nvPicPr>
          <p:cNvPr id="18" name="Hình ảnh 17" descr="Ảnh có chứa bầu trời đêm&#10;&#10;Mô tả được tạo tự động">
            <a:extLst>
              <a:ext uri="{FF2B5EF4-FFF2-40B4-BE49-F238E27FC236}">
                <a16:creationId xmlns:a16="http://schemas.microsoft.com/office/drawing/2014/main" id="{82DD774E-7B51-4B89-AC98-DAB406C37B87}"/>
              </a:ext>
            </a:extLst>
          </p:cNvPr>
          <p:cNvPicPr>
            <a:picLocks noChangeAspect="1"/>
          </p:cNvPicPr>
          <p:nvPr/>
        </p:nvPicPr>
        <p:blipFill>
          <a:blip r:embed="rId7"/>
          <a:stretch>
            <a:fillRect/>
          </a:stretch>
        </p:blipFill>
        <p:spPr>
          <a:xfrm>
            <a:off x="6550848" y="3626762"/>
            <a:ext cx="581025" cy="581025"/>
          </a:xfrm>
          <a:prstGeom prst="rect">
            <a:avLst/>
          </a:prstGeom>
        </p:spPr>
      </p:pic>
      <p:pic>
        <p:nvPicPr>
          <p:cNvPr id="19" name="Hình ảnh 18" descr="Ảnh có chứa bầu trời đêm&#10;&#10;Mô tả được tạo tự động">
            <a:extLst>
              <a:ext uri="{FF2B5EF4-FFF2-40B4-BE49-F238E27FC236}">
                <a16:creationId xmlns:a16="http://schemas.microsoft.com/office/drawing/2014/main" id="{D5C93259-91EB-4D93-ABFE-8D1AE60A9897}"/>
              </a:ext>
            </a:extLst>
          </p:cNvPr>
          <p:cNvPicPr>
            <a:picLocks noChangeAspect="1"/>
          </p:cNvPicPr>
          <p:nvPr/>
        </p:nvPicPr>
        <p:blipFill>
          <a:blip r:embed="rId7"/>
          <a:stretch>
            <a:fillRect/>
          </a:stretch>
        </p:blipFill>
        <p:spPr>
          <a:xfrm>
            <a:off x="2239779" y="5599059"/>
            <a:ext cx="581025" cy="581025"/>
          </a:xfrm>
          <a:prstGeom prst="rect">
            <a:avLst/>
          </a:prstGeom>
        </p:spPr>
      </p:pic>
      <p:pic>
        <p:nvPicPr>
          <p:cNvPr id="20" name="Hình ảnh 19" descr="Ảnh có chứa bầu trời đêm&#10;&#10;Mô tả được tạo tự động">
            <a:extLst>
              <a:ext uri="{FF2B5EF4-FFF2-40B4-BE49-F238E27FC236}">
                <a16:creationId xmlns:a16="http://schemas.microsoft.com/office/drawing/2014/main" id="{A35DD6F3-C3A0-4570-8CF8-404B1F3ED8D9}"/>
              </a:ext>
            </a:extLst>
          </p:cNvPr>
          <p:cNvPicPr>
            <a:picLocks noChangeAspect="1"/>
          </p:cNvPicPr>
          <p:nvPr/>
        </p:nvPicPr>
        <p:blipFill>
          <a:blip r:embed="rId7"/>
          <a:stretch>
            <a:fillRect/>
          </a:stretch>
        </p:blipFill>
        <p:spPr>
          <a:xfrm>
            <a:off x="7732297" y="5889571"/>
            <a:ext cx="581025" cy="581025"/>
          </a:xfrm>
          <a:prstGeom prst="rect">
            <a:avLst/>
          </a:prstGeom>
        </p:spPr>
      </p:pic>
      <p:pic>
        <p:nvPicPr>
          <p:cNvPr id="21" name="Hình ảnh 20" descr="Ảnh có chứa bầu trời đêm&#10;&#10;Mô tả được tạo tự động">
            <a:extLst>
              <a:ext uri="{FF2B5EF4-FFF2-40B4-BE49-F238E27FC236}">
                <a16:creationId xmlns:a16="http://schemas.microsoft.com/office/drawing/2014/main" id="{0D2EC2A4-1CED-4218-AF21-F79204443068}"/>
              </a:ext>
            </a:extLst>
          </p:cNvPr>
          <p:cNvPicPr>
            <a:picLocks noChangeAspect="1"/>
          </p:cNvPicPr>
          <p:nvPr/>
        </p:nvPicPr>
        <p:blipFill>
          <a:blip r:embed="rId7"/>
          <a:stretch>
            <a:fillRect/>
          </a:stretch>
        </p:blipFill>
        <p:spPr>
          <a:xfrm>
            <a:off x="9915032" y="3666632"/>
            <a:ext cx="581025" cy="581025"/>
          </a:xfrm>
          <a:prstGeom prst="rect">
            <a:avLst/>
          </a:prstGeom>
        </p:spPr>
      </p:pic>
      <p:pic>
        <p:nvPicPr>
          <p:cNvPr id="22" name="Hình ảnh 21" descr="Ảnh có chứa bầu trời đêm&#10;&#10;Mô tả được tạo tự động">
            <a:extLst>
              <a:ext uri="{FF2B5EF4-FFF2-40B4-BE49-F238E27FC236}">
                <a16:creationId xmlns:a16="http://schemas.microsoft.com/office/drawing/2014/main" id="{CD3385E6-FACC-4D3D-B151-30608C05EDBE}"/>
              </a:ext>
            </a:extLst>
          </p:cNvPr>
          <p:cNvPicPr>
            <a:picLocks noChangeAspect="1"/>
          </p:cNvPicPr>
          <p:nvPr/>
        </p:nvPicPr>
        <p:blipFill>
          <a:blip r:embed="rId7"/>
          <a:stretch>
            <a:fillRect/>
          </a:stretch>
        </p:blipFill>
        <p:spPr>
          <a:xfrm>
            <a:off x="3019081" y="4741707"/>
            <a:ext cx="581025" cy="581025"/>
          </a:xfrm>
          <a:prstGeom prst="rect">
            <a:avLst/>
          </a:prstGeom>
        </p:spPr>
      </p:pic>
      <p:pic>
        <p:nvPicPr>
          <p:cNvPr id="23" name="Hình ảnh 22" descr="Ảnh có chứa bầu trời đêm&#10;&#10;Mô tả được tạo tự động">
            <a:extLst>
              <a:ext uri="{FF2B5EF4-FFF2-40B4-BE49-F238E27FC236}">
                <a16:creationId xmlns:a16="http://schemas.microsoft.com/office/drawing/2014/main" id="{0BD7E6C5-9CA0-480B-982E-09D1E5CD75A6}"/>
              </a:ext>
            </a:extLst>
          </p:cNvPr>
          <p:cNvPicPr>
            <a:picLocks noChangeAspect="1"/>
          </p:cNvPicPr>
          <p:nvPr/>
        </p:nvPicPr>
        <p:blipFill>
          <a:blip r:embed="rId7"/>
          <a:stretch>
            <a:fillRect/>
          </a:stretch>
        </p:blipFill>
        <p:spPr>
          <a:xfrm>
            <a:off x="5656863" y="4958578"/>
            <a:ext cx="581025" cy="581025"/>
          </a:xfrm>
          <a:prstGeom prst="rect">
            <a:avLst/>
          </a:prstGeom>
        </p:spPr>
      </p:pic>
      <p:pic>
        <p:nvPicPr>
          <p:cNvPr id="24" name="Hình ảnh 23" descr="Ảnh có chứa bầu trời đêm&#10;&#10;Mô tả được tạo tự động">
            <a:extLst>
              <a:ext uri="{FF2B5EF4-FFF2-40B4-BE49-F238E27FC236}">
                <a16:creationId xmlns:a16="http://schemas.microsoft.com/office/drawing/2014/main" id="{E59FCDCC-DBBB-4971-B541-F57BFDF6E4C1}"/>
              </a:ext>
            </a:extLst>
          </p:cNvPr>
          <p:cNvPicPr>
            <a:picLocks noChangeAspect="1"/>
          </p:cNvPicPr>
          <p:nvPr/>
        </p:nvPicPr>
        <p:blipFill>
          <a:blip r:embed="rId7"/>
          <a:stretch>
            <a:fillRect/>
          </a:stretch>
        </p:blipFill>
        <p:spPr>
          <a:xfrm>
            <a:off x="8004132" y="4451194"/>
            <a:ext cx="581025" cy="581025"/>
          </a:xfrm>
          <a:prstGeom prst="rect">
            <a:avLst/>
          </a:prstGeom>
        </p:spPr>
      </p:pic>
      <p:pic>
        <p:nvPicPr>
          <p:cNvPr id="25" name="Hình ảnh 24" descr="Ảnh có chứa bầu trời đêm&#10;&#10;Mô tả được tạo tự động">
            <a:extLst>
              <a:ext uri="{FF2B5EF4-FFF2-40B4-BE49-F238E27FC236}">
                <a16:creationId xmlns:a16="http://schemas.microsoft.com/office/drawing/2014/main" id="{540A739F-EED4-427A-A621-7CF725EF8ACA}"/>
              </a:ext>
            </a:extLst>
          </p:cNvPr>
          <p:cNvPicPr>
            <a:picLocks noChangeAspect="1"/>
          </p:cNvPicPr>
          <p:nvPr/>
        </p:nvPicPr>
        <p:blipFill>
          <a:blip r:embed="rId7"/>
          <a:stretch>
            <a:fillRect/>
          </a:stretch>
        </p:blipFill>
        <p:spPr>
          <a:xfrm>
            <a:off x="8809054" y="5339861"/>
            <a:ext cx="581025" cy="581025"/>
          </a:xfrm>
          <a:prstGeom prst="rect">
            <a:avLst/>
          </a:prstGeom>
        </p:spPr>
      </p:pic>
      <p:pic>
        <p:nvPicPr>
          <p:cNvPr id="26" name="Hình ảnh 25" descr="Ảnh có chứa bầu trời đêm&#10;&#10;Mô tả được tạo tự động">
            <a:extLst>
              <a:ext uri="{FF2B5EF4-FFF2-40B4-BE49-F238E27FC236}">
                <a16:creationId xmlns:a16="http://schemas.microsoft.com/office/drawing/2014/main" id="{5FCC68F9-F17F-4A69-B800-5C998C2F226D}"/>
              </a:ext>
            </a:extLst>
          </p:cNvPr>
          <p:cNvPicPr>
            <a:picLocks noChangeAspect="1"/>
          </p:cNvPicPr>
          <p:nvPr/>
        </p:nvPicPr>
        <p:blipFill>
          <a:blip r:embed="rId7"/>
          <a:stretch>
            <a:fillRect/>
          </a:stretch>
        </p:blipFill>
        <p:spPr>
          <a:xfrm>
            <a:off x="6358627" y="5722598"/>
            <a:ext cx="581025" cy="581025"/>
          </a:xfrm>
          <a:prstGeom prst="rect">
            <a:avLst/>
          </a:prstGeom>
        </p:spPr>
      </p:pic>
      <p:pic>
        <p:nvPicPr>
          <p:cNvPr id="27" name="Hình ảnh 26" descr="Ảnh có chứa bầu trời đêm&#10;&#10;Mô tả được tạo tự động">
            <a:extLst>
              <a:ext uri="{FF2B5EF4-FFF2-40B4-BE49-F238E27FC236}">
                <a16:creationId xmlns:a16="http://schemas.microsoft.com/office/drawing/2014/main" id="{052D28CF-FB0D-458B-A1C1-3F11A1DB5CB6}"/>
              </a:ext>
            </a:extLst>
          </p:cNvPr>
          <p:cNvPicPr>
            <a:picLocks noChangeAspect="1"/>
          </p:cNvPicPr>
          <p:nvPr/>
        </p:nvPicPr>
        <p:blipFill>
          <a:blip r:embed="rId7"/>
          <a:stretch>
            <a:fillRect/>
          </a:stretch>
        </p:blipFill>
        <p:spPr>
          <a:xfrm>
            <a:off x="4580730" y="5223918"/>
            <a:ext cx="581025" cy="581025"/>
          </a:xfrm>
          <a:prstGeom prst="rect">
            <a:avLst/>
          </a:prstGeom>
        </p:spPr>
      </p:pic>
      <p:pic>
        <p:nvPicPr>
          <p:cNvPr id="28" name="Hình ảnh 27" descr="Ảnh có chứa bầu trời đêm&#10;&#10;Mô tả được tạo tự động">
            <a:extLst>
              <a:ext uri="{FF2B5EF4-FFF2-40B4-BE49-F238E27FC236}">
                <a16:creationId xmlns:a16="http://schemas.microsoft.com/office/drawing/2014/main" id="{64E046C5-42C4-46C9-8251-4D90F06307AE}"/>
              </a:ext>
            </a:extLst>
          </p:cNvPr>
          <p:cNvPicPr>
            <a:picLocks noChangeAspect="1"/>
          </p:cNvPicPr>
          <p:nvPr/>
        </p:nvPicPr>
        <p:blipFill>
          <a:blip r:embed="rId7"/>
          <a:stretch>
            <a:fillRect/>
          </a:stretch>
        </p:blipFill>
        <p:spPr>
          <a:xfrm>
            <a:off x="715318" y="4462215"/>
            <a:ext cx="581025" cy="581025"/>
          </a:xfrm>
          <a:prstGeom prst="rect">
            <a:avLst/>
          </a:prstGeom>
        </p:spPr>
      </p:pic>
      <p:pic>
        <p:nvPicPr>
          <p:cNvPr id="29" name="Hình ảnh 28" descr="Ảnh có chứa bầu trời đêm&#10;&#10;Mô tả được tạo tự động">
            <a:extLst>
              <a:ext uri="{FF2B5EF4-FFF2-40B4-BE49-F238E27FC236}">
                <a16:creationId xmlns:a16="http://schemas.microsoft.com/office/drawing/2014/main" id="{FD4B0167-7867-4817-9E6E-32891B77A282}"/>
              </a:ext>
            </a:extLst>
          </p:cNvPr>
          <p:cNvPicPr>
            <a:picLocks noChangeAspect="1"/>
          </p:cNvPicPr>
          <p:nvPr/>
        </p:nvPicPr>
        <p:blipFill>
          <a:blip r:embed="rId7"/>
          <a:stretch>
            <a:fillRect/>
          </a:stretch>
        </p:blipFill>
        <p:spPr>
          <a:xfrm>
            <a:off x="9624519" y="332224"/>
            <a:ext cx="581025" cy="581025"/>
          </a:xfrm>
          <a:prstGeom prst="rect">
            <a:avLst/>
          </a:prstGeom>
        </p:spPr>
      </p:pic>
      <p:pic>
        <p:nvPicPr>
          <p:cNvPr id="30" name="Hình ảnh 29" descr="Ảnh có chứa bầu trời đêm&#10;&#10;Mô tả được tạo tự động">
            <a:extLst>
              <a:ext uri="{FF2B5EF4-FFF2-40B4-BE49-F238E27FC236}">
                <a16:creationId xmlns:a16="http://schemas.microsoft.com/office/drawing/2014/main" id="{4D4A12C1-A322-4CBC-B069-7D49856C8464}"/>
              </a:ext>
            </a:extLst>
          </p:cNvPr>
          <p:cNvPicPr>
            <a:picLocks noChangeAspect="1"/>
          </p:cNvPicPr>
          <p:nvPr/>
        </p:nvPicPr>
        <p:blipFill>
          <a:blip r:embed="rId7"/>
          <a:stretch>
            <a:fillRect/>
          </a:stretch>
        </p:blipFill>
        <p:spPr>
          <a:xfrm>
            <a:off x="6068114" y="61456"/>
            <a:ext cx="581025" cy="581025"/>
          </a:xfrm>
          <a:prstGeom prst="rect">
            <a:avLst/>
          </a:prstGeom>
        </p:spPr>
      </p:pic>
    </p:spTree>
    <p:extLst>
      <p:ext uri="{BB962C8B-B14F-4D97-AF65-F5344CB8AC3E}">
        <p14:creationId xmlns:p14="http://schemas.microsoft.com/office/powerpoint/2010/main" val="2140280893"/>
      </p:ext>
    </p:extLst>
  </p:cSld>
  <p:clrMapOvr>
    <a:masterClrMapping/>
  </p:clrMapOvr>
  <mc:AlternateContent xmlns:mc="http://schemas.openxmlformats.org/markup-compatibility/2006" xmlns:p14="http://schemas.microsoft.com/office/powerpoint/2010/main">
    <mc:Choice Requires="p14">
      <p:transition spd="slow" p14:dur="2000" advTm="39000"/>
    </mc:Choice>
    <mc:Fallback xmlns="">
      <p:transition spd="slow" advTm="3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Hình ảnh 2" descr="Ảnh có chứa Tác phẩm nghệ thuật của trẻ con, hình vẽ, phim hoạt hình, hoa&#10;&#10;Mô tả được tạo tự động">
            <a:extLst>
              <a:ext uri="{FF2B5EF4-FFF2-40B4-BE49-F238E27FC236}">
                <a16:creationId xmlns:a16="http://schemas.microsoft.com/office/drawing/2014/main" id="{E9E49FF3-A971-3E62-80C6-425EE36437CE}"/>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4" name="Hộp Văn bản 3">
            <a:extLst>
              <a:ext uri="{FF2B5EF4-FFF2-40B4-BE49-F238E27FC236}">
                <a16:creationId xmlns:a16="http://schemas.microsoft.com/office/drawing/2014/main" id="{12D87FA2-5890-DFE8-1C5A-50DA947D553E}"/>
              </a:ext>
            </a:extLst>
          </p:cNvPr>
          <p:cNvSpPr txBox="1"/>
          <p:nvPr/>
        </p:nvSpPr>
        <p:spPr>
          <a:xfrm>
            <a:off x="976393" y="797510"/>
            <a:ext cx="10290875" cy="5262979"/>
          </a:xfrm>
          <a:prstGeom prst="rect">
            <a:avLst/>
          </a:prstGeom>
          <a:noFill/>
        </p:spPr>
        <p:txBody>
          <a:bodyPr wrap="square">
            <a:spAutoFit/>
          </a:bodyPr>
          <a:lstStyle/>
          <a:p>
            <a:pPr algn="l"/>
            <a:r>
              <a:rPr lang="vi-VN" sz="2400" b="1" i="0">
                <a:solidFill>
                  <a:srgbClr val="C00000"/>
                </a:solidFill>
                <a:effectLst/>
                <a:highlight>
                  <a:srgbClr val="FFFFFF"/>
                </a:highlight>
                <a:latin typeface="+mj-lt"/>
              </a:rPr>
              <a:t>1. Kiến thức</a:t>
            </a:r>
            <a:r>
              <a:rPr lang="en-US" sz="2400" b="1" i="0">
                <a:solidFill>
                  <a:srgbClr val="C00000"/>
                </a:solidFill>
                <a:effectLst/>
                <a:highlight>
                  <a:srgbClr val="FFFFFF"/>
                </a:highlight>
                <a:latin typeface="+mj-lt"/>
              </a:rPr>
              <a:t>:</a:t>
            </a:r>
            <a:endParaRPr lang="vi-VN" sz="2400" b="0" i="0">
              <a:solidFill>
                <a:srgbClr val="C00000"/>
              </a:solidFill>
              <a:effectLst/>
              <a:highlight>
                <a:srgbClr val="FFFFFF"/>
              </a:highlight>
              <a:latin typeface="+mj-lt"/>
            </a:endParaRPr>
          </a:p>
          <a:p>
            <a:pPr algn="l"/>
            <a:r>
              <a:rPr lang="vi-VN" sz="2400" b="0" i="0">
                <a:solidFill>
                  <a:srgbClr val="7030A0"/>
                </a:solidFill>
                <a:effectLst/>
                <a:highlight>
                  <a:srgbClr val="FFFFFF"/>
                </a:highlight>
                <a:latin typeface="+mj-lt"/>
              </a:rPr>
              <a:t>- Trẻ biết nước Việt Nam có một số địa danh nổi tiếng,nhiều danh lam thắng cảnh và di tích lịch sử, một số ngày lễ hội lớn. </a:t>
            </a:r>
          </a:p>
          <a:p>
            <a:pPr algn="l"/>
            <a:r>
              <a:rPr lang="vi-VN" sz="2400" b="0" i="0">
                <a:solidFill>
                  <a:srgbClr val="7030A0"/>
                </a:solidFill>
                <a:effectLst/>
                <a:highlight>
                  <a:srgbClr val="FFFFFF"/>
                </a:highlight>
                <a:latin typeface="+mj-lt"/>
              </a:rPr>
              <a:t>- Trẻ biết Quốc kỳ của nước Việt Nam, biết Việt Nam có hình chữ S.</a:t>
            </a:r>
          </a:p>
          <a:p>
            <a:pPr algn="l"/>
            <a:r>
              <a:rPr lang="vi-VN" sz="2400" b="0" i="0">
                <a:solidFill>
                  <a:srgbClr val="7030A0"/>
                </a:solidFill>
                <a:effectLst/>
                <a:highlight>
                  <a:srgbClr val="FFFFFF"/>
                </a:highlight>
                <a:latin typeface="+mj-lt"/>
              </a:rPr>
              <a:t>- Trẻ biết Việt Nam có 54 dân tộc sinh sống. </a:t>
            </a:r>
          </a:p>
          <a:p>
            <a:pPr algn="l"/>
            <a:r>
              <a:rPr lang="vi-VN" sz="2400" b="0" i="0">
                <a:solidFill>
                  <a:srgbClr val="7030A0"/>
                </a:solidFill>
                <a:effectLst/>
                <a:highlight>
                  <a:srgbClr val="FFFFFF"/>
                </a:highlight>
                <a:latin typeface="+mj-lt"/>
              </a:rPr>
              <a:t>- Trẻ biết Hà Nội là thủ đô của đất nước Việt Nam. </a:t>
            </a:r>
          </a:p>
          <a:p>
            <a:pPr algn="l"/>
            <a:r>
              <a:rPr lang="vi-VN" sz="2400" b="1" i="0">
                <a:solidFill>
                  <a:srgbClr val="C00000"/>
                </a:solidFill>
                <a:effectLst/>
                <a:highlight>
                  <a:srgbClr val="FFFFFF"/>
                </a:highlight>
                <a:latin typeface="+mj-lt"/>
              </a:rPr>
              <a:t>2.Kĩ năng</a:t>
            </a:r>
            <a:r>
              <a:rPr lang="en-US" sz="2400" b="1" i="0">
                <a:solidFill>
                  <a:srgbClr val="C00000"/>
                </a:solidFill>
                <a:effectLst/>
                <a:highlight>
                  <a:srgbClr val="FFFFFF"/>
                </a:highlight>
                <a:latin typeface="+mj-lt"/>
              </a:rPr>
              <a:t>:</a:t>
            </a:r>
            <a:endParaRPr lang="vi-VN" sz="2400" b="0" i="0">
              <a:solidFill>
                <a:srgbClr val="C00000"/>
              </a:solidFill>
              <a:effectLst/>
              <a:highlight>
                <a:srgbClr val="FFFFFF"/>
              </a:highlight>
              <a:latin typeface="+mj-lt"/>
            </a:endParaRPr>
          </a:p>
          <a:p>
            <a:pPr algn="l"/>
            <a:r>
              <a:rPr lang="vi-VN" sz="2400" b="0" i="0">
                <a:solidFill>
                  <a:srgbClr val="7030A0"/>
                </a:solidFill>
                <a:effectLst/>
                <a:highlight>
                  <a:srgbClr val="FFFFFF"/>
                </a:highlight>
                <a:latin typeface="+mj-lt"/>
              </a:rPr>
              <a:t>- Phát triển vốn từ cho trẻ.</a:t>
            </a:r>
          </a:p>
          <a:p>
            <a:pPr algn="l"/>
            <a:r>
              <a:rPr lang="vi-VN" sz="2400" b="0" i="0">
                <a:solidFill>
                  <a:srgbClr val="7030A0"/>
                </a:solidFill>
                <a:effectLst/>
                <a:highlight>
                  <a:srgbClr val="FFFFFF"/>
                </a:highlight>
                <a:latin typeface="+mj-lt"/>
              </a:rPr>
              <a:t>- Phát triển kỹ năng quan sát, chú ý, ghi nhớ có chủ định.</a:t>
            </a:r>
          </a:p>
          <a:p>
            <a:pPr algn="l"/>
            <a:r>
              <a:rPr lang="vi-VN" sz="2400" b="0" i="0">
                <a:solidFill>
                  <a:srgbClr val="7030A0"/>
                </a:solidFill>
                <a:effectLst/>
                <a:highlight>
                  <a:srgbClr val="FFFFFF"/>
                </a:highlight>
                <a:latin typeface="+mj-lt"/>
              </a:rPr>
              <a:t>- Rèn khả năng làm việc theo nhóm.</a:t>
            </a:r>
          </a:p>
          <a:p>
            <a:pPr algn="l"/>
            <a:r>
              <a:rPr lang="vi-VN" sz="2400" b="1" i="0">
                <a:solidFill>
                  <a:srgbClr val="C00000"/>
                </a:solidFill>
                <a:effectLst/>
                <a:highlight>
                  <a:srgbClr val="FFFFFF"/>
                </a:highlight>
                <a:latin typeface="+mj-lt"/>
              </a:rPr>
              <a:t>3. Thái độ</a:t>
            </a:r>
            <a:r>
              <a:rPr lang="en-US" sz="2400" b="1" i="0">
                <a:solidFill>
                  <a:srgbClr val="C00000"/>
                </a:solidFill>
                <a:effectLst/>
                <a:highlight>
                  <a:srgbClr val="FFFFFF"/>
                </a:highlight>
                <a:latin typeface="+mj-lt"/>
              </a:rPr>
              <a:t>:</a:t>
            </a:r>
            <a:endParaRPr lang="vi-VN" sz="2400" b="0" i="0">
              <a:solidFill>
                <a:srgbClr val="C00000"/>
              </a:solidFill>
              <a:effectLst/>
              <a:highlight>
                <a:srgbClr val="FFFFFF"/>
              </a:highlight>
              <a:latin typeface="+mj-lt"/>
            </a:endParaRPr>
          </a:p>
          <a:p>
            <a:pPr algn="l"/>
            <a:r>
              <a:rPr lang="vi-VN" sz="2400" b="0" i="0">
                <a:solidFill>
                  <a:srgbClr val="7030A0"/>
                </a:solidFill>
                <a:effectLst/>
                <a:highlight>
                  <a:srgbClr val="FFFFFF"/>
                </a:highlight>
                <a:latin typeface="+mj-lt"/>
              </a:rPr>
              <a:t>-  Trẻ có tình cảm yêu mến và tự hào về đất nước Việt Nam, trẻ mong muốn học và thực hiện những nét đẹp văn hóa của dân tộc, trẻ có ý thức giữ gìn cảnh quan thiên nhiên của dân tộc. </a:t>
            </a:r>
          </a:p>
        </p:txBody>
      </p:sp>
    </p:spTree>
    <p:extLst>
      <p:ext uri="{BB962C8B-B14F-4D97-AF65-F5344CB8AC3E}">
        <p14:creationId xmlns:p14="http://schemas.microsoft.com/office/powerpoint/2010/main" val="205168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Hình ảnh 4" descr="Ảnh có chứa khung ảnh, khung&#10;&#10;Mô tả được tạo tự động">
            <a:extLst>
              <a:ext uri="{FF2B5EF4-FFF2-40B4-BE49-F238E27FC236}">
                <a16:creationId xmlns:a16="http://schemas.microsoft.com/office/drawing/2014/main" id="{5ABBDB4F-B6AE-056C-D50C-BAA591125096}"/>
              </a:ext>
            </a:extLst>
          </p:cNvPr>
          <p:cNvPicPr>
            <a:picLocks noChangeAspect="1"/>
          </p:cNvPicPr>
          <p:nvPr/>
        </p:nvPicPr>
        <p:blipFill rotWithShape="1">
          <a:blip r:embed="rId2">
            <a:extLst>
              <a:ext uri="{28A0092B-C50C-407E-A947-70E740481C1C}">
                <a14:useLocalDpi xmlns:a14="http://schemas.microsoft.com/office/drawing/2010/main" val="0"/>
              </a:ext>
            </a:extLst>
          </a:blip>
          <a:srcRect l="7873" r="7873"/>
          <a:stretch/>
        </p:blipFill>
        <p:spPr>
          <a:xfrm rot="5400000">
            <a:off x="2667641" y="-2666359"/>
            <a:ext cx="6856718" cy="12192000"/>
          </a:xfrm>
          <a:prstGeom prst="rect">
            <a:avLst/>
          </a:prstGeom>
        </p:spPr>
      </p:pic>
      <p:sp>
        <p:nvSpPr>
          <p:cNvPr id="7" name="Hộp Văn bản 6">
            <a:extLst>
              <a:ext uri="{FF2B5EF4-FFF2-40B4-BE49-F238E27FC236}">
                <a16:creationId xmlns:a16="http://schemas.microsoft.com/office/drawing/2014/main" id="{6255C8A1-FC48-B14B-A1E7-13C82A7281C8}"/>
              </a:ext>
            </a:extLst>
          </p:cNvPr>
          <p:cNvSpPr txBox="1"/>
          <p:nvPr/>
        </p:nvSpPr>
        <p:spPr>
          <a:xfrm>
            <a:off x="1047750" y="567814"/>
            <a:ext cx="10477500" cy="5509200"/>
          </a:xfrm>
          <a:prstGeom prst="rect">
            <a:avLst/>
          </a:prstGeom>
          <a:noFill/>
        </p:spPr>
        <p:txBody>
          <a:bodyPr wrap="square">
            <a:spAutoFit/>
          </a:bodyPr>
          <a:lstStyle/>
          <a:p>
            <a:pPr algn="l"/>
            <a:r>
              <a:rPr lang="vi-VN" sz="3200" b="1" i="0">
                <a:solidFill>
                  <a:srgbClr val="C00000"/>
                </a:solidFill>
                <a:effectLst/>
                <a:highlight>
                  <a:srgbClr val="FFFFFF"/>
                </a:highlight>
                <a:latin typeface="+mj-lt"/>
              </a:rPr>
              <a:t>II/ Chuẩn bị:</a:t>
            </a:r>
          </a:p>
          <a:p>
            <a:pPr algn="l"/>
            <a:r>
              <a:rPr lang="vi-VN" sz="3200" b="0" i="0">
                <a:solidFill>
                  <a:srgbClr val="0070C0"/>
                </a:solidFill>
                <a:effectLst/>
                <a:highlight>
                  <a:srgbClr val="FFFFFF"/>
                </a:highlight>
                <a:latin typeface="+mj-lt"/>
              </a:rPr>
              <a:t>Video hình ảnh  các danh lam thắng cảnh và di tích lịch sử của Việt Nam</a:t>
            </a:r>
          </a:p>
          <a:p>
            <a:pPr algn="l"/>
            <a:r>
              <a:rPr lang="vi-VN" sz="3200" b="1" i="1">
                <a:solidFill>
                  <a:srgbClr val="0070C0"/>
                </a:solidFill>
                <a:effectLst/>
                <a:highlight>
                  <a:srgbClr val="FFFFFF"/>
                </a:highlight>
                <a:latin typeface="+mj-lt"/>
              </a:rPr>
              <a:t>+ </a:t>
            </a:r>
            <a:r>
              <a:rPr lang="vi-VN" sz="3200" b="0" i="0">
                <a:solidFill>
                  <a:srgbClr val="0070C0"/>
                </a:solidFill>
                <a:effectLst/>
                <a:highlight>
                  <a:srgbClr val="FFFFFF"/>
                </a:highlight>
                <a:latin typeface="+mj-lt"/>
              </a:rPr>
              <a:t>Tranh  ảnh cho trẻ quan sát:</a:t>
            </a:r>
          </a:p>
          <a:p>
            <a:pPr algn="l"/>
            <a:r>
              <a:rPr lang="vi-VN" sz="3200" b="0" i="0">
                <a:solidFill>
                  <a:srgbClr val="0070C0"/>
                </a:solidFill>
                <a:effectLst/>
                <a:highlight>
                  <a:srgbClr val="FFFFFF"/>
                </a:highlight>
                <a:latin typeface="+mj-lt"/>
              </a:rPr>
              <a:t>- Tranh1: Hình ảnh Quốc Kỳ Việt Nam</a:t>
            </a:r>
          </a:p>
          <a:p>
            <a:pPr algn="l"/>
            <a:r>
              <a:rPr lang="vi-VN" sz="3200" b="0" i="0">
                <a:solidFill>
                  <a:srgbClr val="0070C0"/>
                </a:solidFill>
                <a:effectLst/>
                <a:highlight>
                  <a:srgbClr val="FFFFFF"/>
                </a:highlight>
                <a:latin typeface="+mj-lt"/>
              </a:rPr>
              <a:t>- Tranh 2: Tranh ảnh hình ảnh đất nước Việt Nam hình chữ S.</a:t>
            </a:r>
          </a:p>
          <a:p>
            <a:pPr algn="l"/>
            <a:r>
              <a:rPr lang="vi-VN" sz="3200" b="0" i="0">
                <a:solidFill>
                  <a:srgbClr val="0070C0"/>
                </a:solidFill>
                <a:effectLst/>
                <a:highlight>
                  <a:srgbClr val="FFFFFF"/>
                </a:highlight>
                <a:latin typeface="+mj-lt"/>
              </a:rPr>
              <a:t>- Tranh 3: Hình ảnh  những danh lam thắng cảnh và  những di tích lịch sử  của nước Việt Nam: Như Địa danh nổi tiếng Lăng Bác,  Hồ Hoàn Kiếm, chùa một cột..... </a:t>
            </a:r>
          </a:p>
          <a:p>
            <a:pPr algn="l"/>
            <a:r>
              <a:rPr lang="vi-VN" sz="3200" b="0" i="0">
                <a:solidFill>
                  <a:srgbClr val="0070C0"/>
                </a:solidFill>
                <a:effectLst/>
                <a:highlight>
                  <a:srgbClr val="FFFFFF"/>
                </a:highlight>
                <a:latin typeface="+mj-lt"/>
              </a:rPr>
              <a:t>- Tranh4:  Hình ảnh làng văn hóa các dân tộc Việt nam có 54 dân tộc cùng sinh sống.  </a:t>
            </a:r>
          </a:p>
        </p:txBody>
      </p:sp>
    </p:spTree>
    <p:extLst>
      <p:ext uri="{BB962C8B-B14F-4D97-AF65-F5344CB8AC3E}">
        <p14:creationId xmlns:p14="http://schemas.microsoft.com/office/powerpoint/2010/main" val="134371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48487A6-9233-B3B5-8814-288DE70F45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aphicFrame>
        <p:nvGraphicFramePr>
          <p:cNvPr id="4" name="Bảng 3">
            <a:extLst>
              <a:ext uri="{FF2B5EF4-FFF2-40B4-BE49-F238E27FC236}">
                <a16:creationId xmlns:a16="http://schemas.microsoft.com/office/drawing/2014/main" id="{1D0A6208-56CC-3245-BA76-28622C17CB54}"/>
              </a:ext>
            </a:extLst>
          </p:cNvPr>
          <p:cNvGraphicFramePr>
            <a:graphicFrameLocks noGrp="1"/>
          </p:cNvGraphicFramePr>
          <p:nvPr>
            <p:extLst>
              <p:ext uri="{D42A27DB-BD31-4B8C-83A1-F6EECF244321}">
                <p14:modId xmlns:p14="http://schemas.microsoft.com/office/powerpoint/2010/main" val="2077053367"/>
              </p:ext>
            </p:extLst>
          </p:nvPr>
        </p:nvGraphicFramePr>
        <p:xfrm>
          <a:off x="2077835" y="2196002"/>
          <a:ext cx="7675765" cy="1842598"/>
        </p:xfrm>
        <a:graphic>
          <a:graphicData uri="http://schemas.openxmlformats.org/drawingml/2006/table">
            <a:tbl>
              <a:tblPr firstRow="1" firstCol="1" bandRow="1">
                <a:tableStyleId>{5C22544A-7EE6-4342-B048-85BDC9FD1C3A}</a:tableStyleId>
              </a:tblPr>
              <a:tblGrid>
                <a:gridCol w="7675765">
                  <a:extLst>
                    <a:ext uri="{9D8B030D-6E8A-4147-A177-3AD203B41FA5}">
                      <a16:colId xmlns:a16="http://schemas.microsoft.com/office/drawing/2014/main" val="2561831965"/>
                    </a:ext>
                  </a:extLst>
                </a:gridCol>
              </a:tblGrid>
              <a:tr h="1842598">
                <a:tc>
                  <a:txBody>
                    <a:bodyPr/>
                    <a:lstStyle/>
                    <a:p>
                      <a:pPr marL="514350" marR="0" indent="-514350" algn="ctr">
                        <a:spcBef>
                          <a:spcPts val="0"/>
                        </a:spcBef>
                        <a:spcAft>
                          <a:spcPts val="0"/>
                        </a:spcAft>
                        <a:buAutoNum type="arabicPeriod"/>
                      </a:pPr>
                      <a:r>
                        <a:rPr lang="pt-BR" sz="4400" b="1" u="sng">
                          <a:solidFill>
                            <a:srgbClr val="002060"/>
                          </a:solidFill>
                          <a:effectLst/>
                          <a:latin typeface="Roboto" panose="02000000000000000000" pitchFamily="2" charset="0"/>
                          <a:ea typeface="Roboto" panose="02000000000000000000" pitchFamily="2" charset="0"/>
                          <a:cs typeface="Roboto" panose="02000000000000000000" pitchFamily="2" charset="0"/>
                        </a:rPr>
                        <a:t>Ổn định tổ chức</a:t>
                      </a:r>
                      <a:r>
                        <a:rPr lang="pt-BR" sz="4400" b="1">
                          <a:solidFill>
                            <a:srgbClr val="002060"/>
                          </a:solidFill>
                          <a:effectLst/>
                          <a:latin typeface="Roboto" panose="02000000000000000000" pitchFamily="2" charset="0"/>
                          <a:ea typeface="Roboto" panose="02000000000000000000" pitchFamily="2" charset="0"/>
                          <a:cs typeface="Roboto" panose="02000000000000000000" pitchFamily="2" charset="0"/>
                        </a:rPr>
                        <a:t>: </a:t>
                      </a:r>
                    </a:p>
                    <a:p>
                      <a:pPr marL="0" marR="0" indent="0" algn="ctr">
                        <a:spcBef>
                          <a:spcPts val="0"/>
                        </a:spcBef>
                        <a:spcAft>
                          <a:spcPts val="0"/>
                        </a:spcAft>
                        <a:buNone/>
                      </a:pPr>
                      <a:endParaRPr lang="pt-BR" sz="2400" b="1">
                        <a:solidFill>
                          <a:srgbClr val="002060"/>
                        </a:solidFill>
                        <a:effectLst/>
                        <a:latin typeface="Roboto" panose="02000000000000000000" pitchFamily="2" charset="0"/>
                        <a:ea typeface="Roboto" panose="02000000000000000000" pitchFamily="2" charset="0"/>
                        <a:cs typeface="Roboto" panose="02000000000000000000" pitchFamily="2" charset="0"/>
                      </a:endParaRPr>
                    </a:p>
                    <a:p>
                      <a:pPr marL="0" marR="0" indent="0" algn="ctr">
                        <a:spcBef>
                          <a:spcPts val="0"/>
                        </a:spcBef>
                        <a:spcAft>
                          <a:spcPts val="0"/>
                        </a:spcAft>
                        <a:buNone/>
                      </a:pPr>
                      <a:r>
                        <a:rPr lang="en-US" sz="1800" b="0" i="0" kern="1200">
                          <a:solidFill>
                            <a:schemeClr val="lt1"/>
                          </a:solidFill>
                          <a:effectLst/>
                          <a:latin typeface="+mn-lt"/>
                          <a:ea typeface="+mn-ea"/>
                          <a:cs typeface="+mn-cs"/>
                        </a:rPr>
                        <a:t> </a:t>
                      </a:r>
                      <a:r>
                        <a:rPr lang="en-US" sz="3600" b="0" i="0" kern="1200">
                          <a:solidFill>
                            <a:srgbClr val="002060"/>
                          </a:solidFill>
                          <a:effectLst/>
                          <a:latin typeface="+mn-lt"/>
                          <a:ea typeface="+mn-ea"/>
                          <a:cs typeface="+mn-cs"/>
                        </a:rPr>
                        <a:t>Cô và  trẻ hát bài hát : “ Yêu Hà Nội”</a:t>
                      </a:r>
                      <a:endParaRPr lang="pt-BR" sz="6000" b="0">
                        <a:solidFill>
                          <a:srgbClr val="002060"/>
                        </a:solidFill>
                        <a:effectLst/>
                        <a:latin typeface="Roboto" panose="02000000000000000000" pitchFamily="2" charset="0"/>
                        <a:ea typeface="Roboto" panose="02000000000000000000" pitchFamily="2" charset="0"/>
                        <a:cs typeface="Roboto" panose="02000000000000000000" pitchFamily="2" charset="0"/>
                      </a:endParaRPr>
                    </a:p>
                  </a:txBody>
                  <a:tcPr marL="52412" marR="52412" marT="0" marB="0">
                    <a:noFill/>
                  </a:tcPr>
                </a:tc>
                <a:extLst>
                  <a:ext uri="{0D108BD9-81ED-4DB2-BD59-A6C34878D82A}">
                    <a16:rowId xmlns:a16="http://schemas.microsoft.com/office/drawing/2014/main" val="4137762180"/>
                  </a:ext>
                </a:extLst>
              </a:tr>
            </a:tbl>
          </a:graphicData>
        </a:graphic>
      </p:graphicFrame>
    </p:spTree>
    <p:extLst>
      <p:ext uri="{BB962C8B-B14F-4D97-AF65-F5344CB8AC3E}">
        <p14:creationId xmlns:p14="http://schemas.microsoft.com/office/powerpoint/2010/main" val="182052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êu Hà Nội - Tốp ca Thiếu Nhi">
            <a:hlinkClick r:id="" action="ppaction://media"/>
            <a:extLst>
              <a:ext uri="{FF2B5EF4-FFF2-40B4-BE49-F238E27FC236}">
                <a16:creationId xmlns:a16="http://schemas.microsoft.com/office/drawing/2014/main" id="{DA886614-E9D1-851C-EEAE-044B6349B0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5" name="Hình ảnh 4" descr="Ảnh có chứa phương tiện, Phương tiện đường bộ, hình vẽ, hình mẫu&#10;&#10;Mô tả được tạo tự động">
            <a:extLst>
              <a:ext uri="{FF2B5EF4-FFF2-40B4-BE49-F238E27FC236}">
                <a16:creationId xmlns:a16="http://schemas.microsoft.com/office/drawing/2014/main" id="{05A75164-EFD3-1164-AB53-1F8D5143F42D}"/>
              </a:ext>
            </a:extLst>
          </p:cNvPr>
          <p:cNvPicPr>
            <a:picLocks noChangeAspect="1"/>
          </p:cNvPicPr>
          <p:nvPr/>
        </p:nvPicPr>
        <p:blipFill>
          <a:blip r:embed="rId5">
            <a:clrChange>
              <a:clrFrom>
                <a:srgbClr val="FEF7ED"/>
              </a:clrFrom>
              <a:clrTo>
                <a:srgbClr val="FEF7ED">
                  <a:alpha val="0"/>
                </a:srgbClr>
              </a:clrTo>
            </a:clrChange>
            <a:extLst>
              <a:ext uri="{28A0092B-C50C-407E-A947-70E740481C1C}">
                <a14:useLocalDpi xmlns:a14="http://schemas.microsoft.com/office/drawing/2010/main" val="0"/>
              </a:ext>
            </a:extLst>
          </a:blip>
          <a:stretch>
            <a:fillRect/>
          </a:stretch>
        </p:blipFill>
        <p:spPr>
          <a:xfrm>
            <a:off x="0" y="0"/>
            <a:ext cx="12230100" cy="6858000"/>
          </a:xfrm>
          <a:prstGeom prst="rect">
            <a:avLst/>
          </a:prstGeom>
        </p:spPr>
      </p:pic>
    </p:spTree>
    <p:extLst>
      <p:ext uri="{BB962C8B-B14F-4D97-AF65-F5344CB8AC3E}">
        <p14:creationId xmlns:p14="http://schemas.microsoft.com/office/powerpoint/2010/main" val="208506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0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48487A6-9233-B3B5-8814-288DE70F45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aphicFrame>
        <p:nvGraphicFramePr>
          <p:cNvPr id="4" name="Bảng 3">
            <a:extLst>
              <a:ext uri="{FF2B5EF4-FFF2-40B4-BE49-F238E27FC236}">
                <a16:creationId xmlns:a16="http://schemas.microsoft.com/office/drawing/2014/main" id="{1D0A6208-56CC-3245-BA76-28622C17CB54}"/>
              </a:ext>
            </a:extLst>
          </p:cNvPr>
          <p:cNvGraphicFramePr>
            <a:graphicFrameLocks noGrp="1"/>
          </p:cNvGraphicFramePr>
          <p:nvPr>
            <p:extLst>
              <p:ext uri="{D42A27DB-BD31-4B8C-83A1-F6EECF244321}">
                <p14:modId xmlns:p14="http://schemas.microsoft.com/office/powerpoint/2010/main" val="3559219654"/>
              </p:ext>
            </p:extLst>
          </p:nvPr>
        </p:nvGraphicFramePr>
        <p:xfrm>
          <a:off x="2077835" y="2196002"/>
          <a:ext cx="7675765" cy="3048000"/>
        </p:xfrm>
        <a:graphic>
          <a:graphicData uri="http://schemas.openxmlformats.org/drawingml/2006/table">
            <a:tbl>
              <a:tblPr firstRow="1" firstCol="1" bandRow="1">
                <a:tableStyleId>{5C22544A-7EE6-4342-B048-85BDC9FD1C3A}</a:tableStyleId>
              </a:tblPr>
              <a:tblGrid>
                <a:gridCol w="7675765">
                  <a:extLst>
                    <a:ext uri="{9D8B030D-6E8A-4147-A177-3AD203B41FA5}">
                      <a16:colId xmlns:a16="http://schemas.microsoft.com/office/drawing/2014/main" val="2561831965"/>
                    </a:ext>
                  </a:extLst>
                </a:gridCol>
              </a:tblGrid>
              <a:tr h="1842598">
                <a:tc>
                  <a:txBody>
                    <a:bodyPr/>
                    <a:lstStyle/>
                    <a:p>
                      <a:pPr marL="0" marR="0" indent="0" algn="ctr">
                        <a:spcBef>
                          <a:spcPts val="0"/>
                        </a:spcBef>
                        <a:spcAft>
                          <a:spcPts val="0"/>
                        </a:spcAft>
                        <a:buNone/>
                      </a:pPr>
                      <a:r>
                        <a:rPr lang="pt-BR" sz="3600" b="1" u="sng">
                          <a:solidFill>
                            <a:srgbClr val="002060"/>
                          </a:solidFill>
                          <a:effectLst/>
                          <a:latin typeface="Roboto" panose="02000000000000000000" pitchFamily="2" charset="0"/>
                          <a:ea typeface="Roboto" panose="02000000000000000000" pitchFamily="2" charset="0"/>
                          <a:cs typeface="Roboto" panose="02000000000000000000" pitchFamily="2" charset="0"/>
                        </a:rPr>
                        <a:t>2. Phương pháp hình thức tổ chức</a:t>
                      </a:r>
                      <a:r>
                        <a:rPr lang="pt-BR" sz="3600" b="1">
                          <a:solidFill>
                            <a:srgbClr val="002060"/>
                          </a:solidFill>
                          <a:effectLst/>
                          <a:latin typeface="Roboto" panose="02000000000000000000" pitchFamily="2" charset="0"/>
                          <a:ea typeface="Roboto" panose="02000000000000000000" pitchFamily="2" charset="0"/>
                          <a:cs typeface="Roboto" panose="02000000000000000000" pitchFamily="2" charset="0"/>
                        </a:rPr>
                        <a:t>:</a:t>
                      </a:r>
                    </a:p>
                    <a:p>
                      <a:pPr marL="0" marR="0" indent="0" algn="ctr">
                        <a:spcBef>
                          <a:spcPts val="0"/>
                        </a:spcBef>
                        <a:spcAft>
                          <a:spcPts val="0"/>
                        </a:spcAft>
                        <a:buNone/>
                      </a:pPr>
                      <a:endParaRPr lang="en-US" sz="3600" b="0" i="0" kern="1200">
                        <a:solidFill>
                          <a:srgbClr val="002060"/>
                        </a:solidFill>
                        <a:effectLst/>
                        <a:latin typeface="+mn-lt"/>
                        <a:ea typeface="+mn-ea"/>
                        <a:cs typeface="+mn-cs"/>
                      </a:endParaRPr>
                    </a:p>
                    <a:p>
                      <a:pPr marL="0" marR="0" indent="0" algn="ctr">
                        <a:spcBef>
                          <a:spcPts val="0"/>
                        </a:spcBef>
                        <a:spcAft>
                          <a:spcPts val="0"/>
                        </a:spcAft>
                        <a:buNone/>
                      </a:pPr>
                      <a:r>
                        <a:rPr lang="en-US" sz="3600" b="0" i="0" kern="1200">
                          <a:solidFill>
                            <a:srgbClr val="002060"/>
                          </a:solidFill>
                          <a:effectLst/>
                          <a:latin typeface="+mn-lt"/>
                          <a:ea typeface="+mn-ea"/>
                          <a:cs typeface="+mn-cs"/>
                        </a:rPr>
                        <a:t>Trò chuyện tìm hiểu về các danh lam thắng cảnh, di tích lịch sử</a:t>
                      </a:r>
                      <a:r>
                        <a:rPr lang="pt-BR" sz="6000" b="1">
                          <a:solidFill>
                            <a:srgbClr val="002060"/>
                          </a:solidFill>
                          <a:effectLst/>
                          <a:latin typeface="Roboto" panose="02000000000000000000" pitchFamily="2" charset="0"/>
                          <a:ea typeface="Roboto" panose="02000000000000000000" pitchFamily="2" charset="0"/>
                          <a:cs typeface="Roboto" panose="02000000000000000000" pitchFamily="2" charset="0"/>
                        </a:rPr>
                        <a:t> </a:t>
                      </a:r>
                    </a:p>
                    <a:p>
                      <a:pPr marL="0" marR="0" indent="0" algn="ctr">
                        <a:spcBef>
                          <a:spcPts val="0"/>
                        </a:spcBef>
                        <a:spcAft>
                          <a:spcPts val="0"/>
                        </a:spcAft>
                        <a:buNone/>
                      </a:pPr>
                      <a:endParaRPr lang="pt-BR" sz="1800" b="1">
                        <a:solidFill>
                          <a:srgbClr val="002060"/>
                        </a:solidFill>
                        <a:effectLst/>
                        <a:latin typeface="Roboto" panose="02000000000000000000" pitchFamily="2" charset="0"/>
                        <a:ea typeface="Roboto" panose="02000000000000000000" pitchFamily="2" charset="0"/>
                        <a:cs typeface="Roboto" panose="02000000000000000000" pitchFamily="2" charset="0"/>
                      </a:endParaRPr>
                    </a:p>
                    <a:p>
                      <a:pPr marL="0" marR="0" indent="0" algn="l">
                        <a:spcBef>
                          <a:spcPts val="0"/>
                        </a:spcBef>
                        <a:spcAft>
                          <a:spcPts val="0"/>
                        </a:spcAft>
                        <a:buNone/>
                      </a:pPr>
                      <a:r>
                        <a:rPr lang="en-US" sz="1400" b="0" i="0" kern="1200">
                          <a:solidFill>
                            <a:schemeClr val="lt1"/>
                          </a:solidFill>
                          <a:effectLst/>
                          <a:latin typeface="+mn-lt"/>
                          <a:ea typeface="+mn-ea"/>
                          <a:cs typeface="+mn-cs"/>
                        </a:rPr>
                        <a:t> </a:t>
                      </a:r>
                      <a:endParaRPr lang="pt-BR" sz="4800" b="0">
                        <a:solidFill>
                          <a:srgbClr val="002060"/>
                        </a:solidFill>
                        <a:effectLst/>
                        <a:latin typeface="Roboto" panose="02000000000000000000" pitchFamily="2" charset="0"/>
                        <a:ea typeface="Roboto" panose="02000000000000000000" pitchFamily="2" charset="0"/>
                        <a:cs typeface="Roboto" panose="02000000000000000000" pitchFamily="2" charset="0"/>
                      </a:endParaRPr>
                    </a:p>
                  </a:txBody>
                  <a:tcPr marL="52412" marR="52412" marT="0" marB="0">
                    <a:noFill/>
                  </a:tcPr>
                </a:tc>
                <a:extLst>
                  <a:ext uri="{0D108BD9-81ED-4DB2-BD59-A6C34878D82A}">
                    <a16:rowId xmlns:a16="http://schemas.microsoft.com/office/drawing/2014/main" val="4137762180"/>
                  </a:ext>
                </a:extLst>
              </a:tr>
            </a:tbl>
          </a:graphicData>
        </a:graphic>
      </p:graphicFrame>
    </p:spTree>
    <p:extLst>
      <p:ext uri="{BB962C8B-B14F-4D97-AF65-F5344CB8AC3E}">
        <p14:creationId xmlns:p14="http://schemas.microsoft.com/office/powerpoint/2010/main" val="1663390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hình mẫu, Tác phẩm nghệ thuật của trẻ con, minh họa, phim hoạt hình&#10;&#10;Mô tả được tạo tự động">
            <a:extLst>
              <a:ext uri="{FF2B5EF4-FFF2-40B4-BE49-F238E27FC236}">
                <a16:creationId xmlns:a16="http://schemas.microsoft.com/office/drawing/2014/main" id="{9740274E-21AA-6DAC-2492-ED5CC87A60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46428" cy="6858000"/>
          </a:xfrm>
          <a:prstGeom prst="rect">
            <a:avLst/>
          </a:prstGeom>
        </p:spPr>
      </p:pic>
      <p:sp>
        <p:nvSpPr>
          <p:cNvPr id="6" name="Hộp Văn bản 5">
            <a:extLst>
              <a:ext uri="{FF2B5EF4-FFF2-40B4-BE49-F238E27FC236}">
                <a16:creationId xmlns:a16="http://schemas.microsoft.com/office/drawing/2014/main" id="{E60173E8-701D-E67A-1E3F-6E5E3E71A0B8}"/>
              </a:ext>
            </a:extLst>
          </p:cNvPr>
          <p:cNvSpPr txBox="1"/>
          <p:nvPr/>
        </p:nvSpPr>
        <p:spPr>
          <a:xfrm>
            <a:off x="1143000" y="843677"/>
            <a:ext cx="10382250" cy="3539430"/>
          </a:xfrm>
          <a:prstGeom prst="rect">
            <a:avLst/>
          </a:prstGeom>
          <a:noFill/>
        </p:spPr>
        <p:txBody>
          <a:bodyPr wrap="square">
            <a:spAutoFit/>
          </a:bodyPr>
          <a:lstStyle/>
          <a:p>
            <a:pPr marL="457200" indent="-457200" algn="l">
              <a:buFontTx/>
              <a:buChar char="-"/>
            </a:pPr>
            <a:r>
              <a:rPr lang="vi-VN" sz="2800" b="0" i="0">
                <a:solidFill>
                  <a:srgbClr val="002060"/>
                </a:solidFill>
                <a:effectLst/>
                <a:highlight>
                  <a:srgbClr val="FFFFFF"/>
                </a:highlight>
                <a:latin typeface="+mj-lt"/>
              </a:rPr>
              <a:t>Cô chia lớp thành 3 nhóm phát cho mỗi nhóm</a:t>
            </a:r>
            <a:r>
              <a:rPr lang="en-US" sz="2800" b="0" i="0">
                <a:solidFill>
                  <a:srgbClr val="002060"/>
                </a:solidFill>
                <a:effectLst/>
                <a:highlight>
                  <a:srgbClr val="FFFFFF"/>
                </a:highlight>
                <a:latin typeface="+mj-lt"/>
              </a:rPr>
              <a:t> 1 t</a:t>
            </a:r>
            <a:r>
              <a:rPr lang="vi-VN" sz="2800" b="0" i="0">
                <a:solidFill>
                  <a:srgbClr val="002060"/>
                </a:solidFill>
                <a:effectLst/>
                <a:highlight>
                  <a:srgbClr val="FFFFFF"/>
                </a:highlight>
                <a:latin typeface="+mj-lt"/>
              </a:rPr>
              <a:t>ranh </a:t>
            </a:r>
            <a:endParaRPr lang="en-US" sz="2800" b="0" i="0">
              <a:solidFill>
                <a:srgbClr val="002060"/>
              </a:solidFill>
              <a:effectLst/>
              <a:highlight>
                <a:srgbClr val="FFFFFF"/>
              </a:highlight>
              <a:latin typeface="+mj-lt"/>
            </a:endParaRPr>
          </a:p>
          <a:p>
            <a:pPr algn="l"/>
            <a:r>
              <a:rPr lang="en-US" sz="2800">
                <a:solidFill>
                  <a:srgbClr val="002060"/>
                </a:solidFill>
                <a:highlight>
                  <a:srgbClr val="FFFFFF"/>
                </a:highlight>
                <a:latin typeface="+mj-lt"/>
              </a:rPr>
              <a:t> </a:t>
            </a:r>
            <a:r>
              <a:rPr lang="vi-VN" sz="2800" b="0" i="0">
                <a:solidFill>
                  <a:srgbClr val="002060"/>
                </a:solidFill>
                <a:effectLst/>
                <a:highlight>
                  <a:srgbClr val="FFFFFF"/>
                </a:highlight>
                <a:latin typeface="+mj-lt"/>
              </a:rPr>
              <a:t>+ Nhóm 1:  Tranh hình ảnh Quốc Kỳ Việt Nam</a:t>
            </a:r>
          </a:p>
          <a:p>
            <a:pPr algn="l"/>
            <a:r>
              <a:rPr lang="vi-VN" sz="2800" b="0" i="0">
                <a:solidFill>
                  <a:srgbClr val="002060"/>
                </a:solidFill>
                <a:effectLst/>
                <a:highlight>
                  <a:srgbClr val="FFFFFF"/>
                </a:highlight>
                <a:latin typeface="+mj-lt"/>
              </a:rPr>
              <a:t> + Nhóm 2:  Tranh  hình  ảnh hình ảnh đất nước Việt Nam hình chữ S.</a:t>
            </a:r>
          </a:p>
          <a:p>
            <a:pPr algn="l"/>
            <a:r>
              <a:rPr lang="vi-VN" sz="2800" b="0" i="0">
                <a:solidFill>
                  <a:srgbClr val="002060"/>
                </a:solidFill>
                <a:effectLst/>
                <a:highlight>
                  <a:srgbClr val="FFFFFF"/>
                </a:highlight>
                <a:latin typeface="+mj-lt"/>
              </a:rPr>
              <a:t>- Nhóm 3: Tranh 3: Hình ảnh  những danh lam thắng cảnh và  những di tích lịch sử  của nước Việt Nam: Như Địa danh nổi tiếng Lăng Bác,  Hồ Hoàn Kiếm, chùa một cột..... </a:t>
            </a:r>
          </a:p>
          <a:p>
            <a:pPr algn="l"/>
            <a:r>
              <a:rPr lang="vi-VN" sz="2800" b="0" i="0">
                <a:solidFill>
                  <a:srgbClr val="002060"/>
                </a:solidFill>
                <a:effectLst/>
                <a:highlight>
                  <a:srgbClr val="FFFFFF"/>
                </a:highlight>
                <a:latin typeface="+mj-lt"/>
              </a:rPr>
              <a:t>- Nhóm 4:  Tranh 4:  Hình ảnh làng văn hóa các dân tộc Việt nam có 54 dân tộc cùng sinh sống.  </a:t>
            </a:r>
          </a:p>
        </p:txBody>
      </p:sp>
    </p:spTree>
    <p:extLst>
      <p:ext uri="{BB962C8B-B14F-4D97-AF65-F5344CB8AC3E}">
        <p14:creationId xmlns:p14="http://schemas.microsoft.com/office/powerpoint/2010/main" val="2645887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descr="vietnamflag[1]">
            <a:extLst>
              <a:ext uri="{FF2B5EF4-FFF2-40B4-BE49-F238E27FC236}">
                <a16:creationId xmlns:a16="http://schemas.microsoft.com/office/drawing/2014/main" id="{2839CBBE-303A-EE1C-8D38-3B5AEB096F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0"/>
            <a:ext cx="8458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WordArt 5">
            <a:extLst>
              <a:ext uri="{FF2B5EF4-FFF2-40B4-BE49-F238E27FC236}">
                <a16:creationId xmlns:a16="http://schemas.microsoft.com/office/drawing/2014/main" id="{40324E8D-4AA8-A979-3C96-9542F8E44D53}"/>
              </a:ext>
            </a:extLst>
          </p:cNvPr>
          <p:cNvSpPr>
            <a:spLocks noChangeArrowheads="1" noChangeShapeType="1" noTextEdit="1"/>
          </p:cNvSpPr>
          <p:nvPr/>
        </p:nvSpPr>
        <p:spPr bwMode="auto">
          <a:xfrm>
            <a:off x="3048000" y="5943600"/>
            <a:ext cx="6400800" cy="762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Cờ đỏ sao vàng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diamond(in)">
                                      <p:cBhvr>
                                        <p:cTn id="7" dur="2000"/>
                                        <p:tgtEl>
                                          <p:spTgt spid="768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76805"/>
                                        </p:tgtEl>
                                        <p:attrNameLst>
                                          <p:attrName>style.visibility</p:attrName>
                                        </p:attrNameLst>
                                      </p:cBhvr>
                                      <p:to>
                                        <p:strVal val="visible"/>
                                      </p:to>
                                    </p:set>
                                    <p:animEffect transition="in" filter="barn(inHorizontal)">
                                      <p:cBhvr>
                                        <p:cTn id="12" dur="500"/>
                                        <p:tgtEl>
                                          <p:spTgt spid="76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descr="E:\bản đồ VN.jpg">
            <a:extLst>
              <a:ext uri="{FF2B5EF4-FFF2-40B4-BE49-F238E27FC236}">
                <a16:creationId xmlns:a16="http://schemas.microsoft.com/office/drawing/2014/main" id="{08320536-603F-7EC0-0C96-CF24A6F49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1" y="0"/>
            <a:ext cx="4614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WordArt 5">
            <a:extLst>
              <a:ext uri="{FF2B5EF4-FFF2-40B4-BE49-F238E27FC236}">
                <a16:creationId xmlns:a16="http://schemas.microsoft.com/office/drawing/2014/main" id="{67AD5408-290D-551F-39D9-E9A3D6CE7FBF}"/>
              </a:ext>
            </a:extLst>
          </p:cNvPr>
          <p:cNvSpPr>
            <a:spLocks noChangeArrowheads="1" noChangeShapeType="1" noTextEdit="1"/>
          </p:cNvSpPr>
          <p:nvPr/>
        </p:nvSpPr>
        <p:spPr bwMode="auto">
          <a:xfrm>
            <a:off x="1752600" y="2514600"/>
            <a:ext cx="3810000" cy="1524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Cong cong</a:t>
            </a:r>
          </a:p>
          <a:p>
            <a:pPr algn="ctr"/>
            <a:r>
              <a:rPr lang="en-US" sz="3600" kern="1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 hình chữ 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7829"/>
                                        </p:tgtEl>
                                        <p:attrNameLst>
                                          <p:attrName>style.visibility</p:attrName>
                                        </p:attrNameLst>
                                      </p:cBhvr>
                                      <p:to>
                                        <p:strVal val="visible"/>
                                      </p:to>
                                    </p:set>
                                    <p:animEffect transition="in" filter="circle(in)">
                                      <p:cBhvr>
                                        <p:cTn id="7" dur="2000"/>
                                        <p:tgtEl>
                                          <p:spTgt spid="77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220</TotalTime>
  <Words>168</Words>
  <Application>Microsoft Office PowerPoint</Application>
  <PresentationFormat>Widescreen</PresentationFormat>
  <Paragraphs>55</Paragraphs>
  <Slides>16</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Aptos</vt:lpstr>
      <vt:lpstr>Aptos Display</vt:lpstr>
      <vt:lpstr>Arial</vt:lpstr>
      <vt:lpstr>Roboto</vt:lpstr>
      <vt:lpstr>Times New Roman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Huế Đỗ</dc:creator>
  <cp:lastModifiedBy>PHUONG</cp:lastModifiedBy>
  <cp:revision>7</cp:revision>
  <dcterms:created xsi:type="dcterms:W3CDTF">2024-06-16T10:38:27Z</dcterms:created>
  <dcterms:modified xsi:type="dcterms:W3CDTF">2025-05-19T07:25:54Z</dcterms:modified>
</cp:coreProperties>
</file>