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7" r:id="rId2"/>
    <p:sldId id="258" r:id="rId3"/>
    <p:sldId id="259" r:id="rId4"/>
    <p:sldId id="260" r:id="rId5"/>
    <p:sldId id="377" r:id="rId6"/>
    <p:sldId id="378" r:id="rId7"/>
    <p:sldId id="267" r:id="rId8"/>
    <p:sldId id="380" r:id="rId9"/>
    <p:sldId id="381" r:id="rId10"/>
    <p:sldId id="383" r:id="rId11"/>
    <p:sldId id="385" r:id="rId12"/>
    <p:sldId id="386" r:id="rId13"/>
    <p:sldId id="388" r:id="rId14"/>
    <p:sldId id="391" r:id="rId15"/>
    <p:sldId id="393" r:id="rId16"/>
    <p:sldId id="396" r:id="rId17"/>
    <p:sldId id="398" r:id="rId18"/>
    <p:sldId id="274" r:id="rId19"/>
    <p:sldId id="277" r:id="rId20"/>
    <p:sldId id="347" r:id="rId21"/>
    <p:sldId id="281" r:id="rId22"/>
    <p:sldId id="362" r:id="rId23"/>
    <p:sldId id="412" r:id="rId24"/>
    <p:sldId id="400" r:id="rId25"/>
    <p:sldId id="403" r:id="rId26"/>
    <p:sldId id="413" r:id="rId27"/>
    <p:sldId id="370" r:id="rId28"/>
    <p:sldId id="371" r:id="rId29"/>
    <p:sldId id="363" r:id="rId30"/>
    <p:sldId id="375" r:id="rId31"/>
    <p:sldId id="376" r:id="rId32"/>
    <p:sldId id="414" r:id="rId33"/>
    <p:sldId id="405" r:id="rId34"/>
    <p:sldId id="406" r:id="rId35"/>
    <p:sldId id="407" r:id="rId36"/>
    <p:sldId id="325" r:id="rId37"/>
    <p:sldId id="326" r:id="rId38"/>
    <p:sldId id="408" r:id="rId39"/>
    <p:sldId id="409" r:id="rId40"/>
    <p:sldId id="410" r:id="rId41"/>
    <p:sldId id="411" r:id="rId42"/>
    <p:sldId id="345" r:id="rId43"/>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VnTimeH" panose="020B7200000000000000" pitchFamily="34" charset="0"/>
      <p:regular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94622" autoAdjust="0"/>
  </p:normalViewPr>
  <p:slideViewPr>
    <p:cSldViewPr>
      <p:cViewPr varScale="1">
        <p:scale>
          <a:sx n="44" d="100"/>
          <a:sy n="44" d="100"/>
        </p:scale>
        <p:origin x="636"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E5F28C-EC74-4D44-8EFF-A4E4E677168A}" type="datetimeFigureOut">
              <a:rPr lang="en-US" smtClean="0"/>
              <a:t>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1FE57-AA22-4176-AE93-B7AF26BC20F4}" type="slidenum">
              <a:rPr lang="en-US" smtClean="0"/>
              <a:t>‹#›</a:t>
            </a:fld>
            <a:endParaRPr lang="en-US"/>
          </a:p>
        </p:txBody>
      </p:sp>
    </p:spTree>
    <p:extLst>
      <p:ext uri="{BB962C8B-B14F-4D97-AF65-F5344CB8AC3E}">
        <p14:creationId xmlns:p14="http://schemas.microsoft.com/office/powerpoint/2010/main" val="1299228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21FE57-AA22-4176-AE93-B7AF26BC20F4}" type="slidenum">
              <a:rPr lang="en-US" smtClean="0"/>
              <a:t>14</a:t>
            </a:fld>
            <a:endParaRPr lang="en-US"/>
          </a:p>
        </p:txBody>
      </p:sp>
    </p:spTree>
    <p:extLst>
      <p:ext uri="{BB962C8B-B14F-4D97-AF65-F5344CB8AC3E}">
        <p14:creationId xmlns:p14="http://schemas.microsoft.com/office/powerpoint/2010/main" val="2085135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8.png"/><Relationship Id="rId18" Type="http://schemas.openxmlformats.org/officeDocument/2006/relationships/image" Target="../media/image11.png"/><Relationship Id="rId3" Type="http://schemas.openxmlformats.org/officeDocument/2006/relationships/image" Target="../media/image16.svg"/><Relationship Id="rId7" Type="http://schemas.openxmlformats.org/officeDocument/2006/relationships/image" Target="../media/image4.png"/><Relationship Id="rId12" Type="http://schemas.openxmlformats.org/officeDocument/2006/relationships/image" Target="../media/image7.png"/><Relationship Id="rId17" Type="http://schemas.openxmlformats.org/officeDocument/2006/relationships/image" Target="../media/image30.svg"/><Relationship Id="rId2" Type="http://schemas.openxmlformats.org/officeDocument/2006/relationships/image" Target="../media/image1.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27.svg"/></Relationships>
</file>

<file path=ppt/slides/_rels/slide10.xml.rels><?xml version="1.0" encoding="UTF-8" standalone="yes"?>
<Relationships xmlns="http://schemas.openxmlformats.org/package/2006/relationships"><Relationship Id="rId13" Type="http://schemas.openxmlformats.org/officeDocument/2006/relationships/image" Target="../media/image98.svg"/><Relationship Id="rId18" Type="http://schemas.openxmlformats.org/officeDocument/2006/relationships/image" Target="../media/image55.png"/><Relationship Id="rId3" Type="http://schemas.openxmlformats.org/officeDocument/2006/relationships/image" Target="../media/image88.svg"/><Relationship Id="rId12" Type="http://schemas.openxmlformats.org/officeDocument/2006/relationships/image" Target="../media/image53.png"/><Relationship Id="rId17" Type="http://schemas.openxmlformats.org/officeDocument/2006/relationships/image" Target="../media/image102.svg"/><Relationship Id="rId2" Type="http://schemas.openxmlformats.org/officeDocument/2006/relationships/image" Target="../media/image47.png"/><Relationship Id="rId16" Type="http://schemas.openxmlformats.org/officeDocument/2006/relationships/image" Target="../media/image56.png"/><Relationship Id="rId1" Type="http://schemas.openxmlformats.org/officeDocument/2006/relationships/slideLayout" Target="../slideLayouts/slideLayout7.xml"/><Relationship Id="rId11" Type="http://schemas.openxmlformats.org/officeDocument/2006/relationships/image" Target="../media/image52.png"/><Relationship Id="rId15" Type="http://schemas.openxmlformats.org/officeDocument/2006/relationships/image" Target="../media/image100.svg"/><Relationship Id="rId10"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94.svg"/><Relationship Id="rId1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18" Type="http://schemas.openxmlformats.org/officeDocument/2006/relationships/image" Target="../media/image21.svg"/><Relationship Id="rId3" Type="http://schemas.openxmlformats.org/officeDocument/2006/relationships/image" Target="../media/image105.svg"/><Relationship Id="rId7" Type="http://schemas.openxmlformats.org/officeDocument/2006/relationships/image" Target="../media/image109.svg"/><Relationship Id="rId12" Type="http://schemas.openxmlformats.org/officeDocument/2006/relationships/image" Target="../media/image62.png"/><Relationship Id="rId17" Type="http://schemas.openxmlformats.org/officeDocument/2006/relationships/image" Target="../media/image4.png"/><Relationship Id="rId2" Type="http://schemas.openxmlformats.org/officeDocument/2006/relationships/image" Target="../media/image57.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113.svg"/><Relationship Id="rId5" Type="http://schemas.openxmlformats.org/officeDocument/2006/relationships/image" Target="../media/image107.svg"/><Relationship Id="rId15" Type="http://schemas.openxmlformats.org/officeDocument/2006/relationships/image" Target="../media/image65.png"/><Relationship Id="rId10" Type="http://schemas.openxmlformats.org/officeDocument/2006/relationships/image" Target="../media/image61.png"/><Relationship Id="rId19" Type="http://schemas.openxmlformats.org/officeDocument/2006/relationships/image" Target="../media/image41.png"/><Relationship Id="rId4" Type="http://schemas.openxmlformats.org/officeDocument/2006/relationships/image" Target="../media/image58.png"/><Relationship Id="rId9" Type="http://schemas.openxmlformats.org/officeDocument/2006/relationships/image" Target="../media/image111.svg"/><Relationship Id="rId14" Type="http://schemas.openxmlformats.org/officeDocument/2006/relationships/image" Target="../media/image64.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18.svg"/><Relationship Id="rId3" Type="http://schemas.openxmlformats.org/officeDocument/2006/relationships/image" Target="../media/image105.svg"/><Relationship Id="rId7" Type="http://schemas.openxmlformats.org/officeDocument/2006/relationships/image" Target="../media/image111.svg"/><Relationship Id="rId12" Type="http://schemas.openxmlformats.org/officeDocument/2006/relationships/image" Target="../media/image65.png"/><Relationship Id="rId17" Type="http://schemas.openxmlformats.org/officeDocument/2006/relationships/image" Target="../media/image55.png"/><Relationship Id="rId2" Type="http://schemas.openxmlformats.org/officeDocument/2006/relationships/image" Target="../media/image5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107.svg"/><Relationship Id="rId15" Type="http://schemas.openxmlformats.org/officeDocument/2006/relationships/image" Target="../media/image21.sv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113.svg"/><Relationship Id="rId1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18.svg"/><Relationship Id="rId3" Type="http://schemas.openxmlformats.org/officeDocument/2006/relationships/image" Target="../media/image105.svg"/><Relationship Id="rId7" Type="http://schemas.openxmlformats.org/officeDocument/2006/relationships/image" Target="../media/image111.svg"/><Relationship Id="rId12" Type="http://schemas.openxmlformats.org/officeDocument/2006/relationships/image" Target="../media/image65.png"/><Relationship Id="rId17" Type="http://schemas.openxmlformats.org/officeDocument/2006/relationships/image" Target="../media/image55.png"/><Relationship Id="rId2" Type="http://schemas.openxmlformats.org/officeDocument/2006/relationships/image" Target="../media/image5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107.svg"/><Relationship Id="rId15" Type="http://schemas.openxmlformats.org/officeDocument/2006/relationships/image" Target="../media/image21.sv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113.svg"/><Relationship Id="rId1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51.sv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6.svg"/><Relationship Id="rId11" Type="http://schemas.openxmlformats.org/officeDocument/2006/relationships/image" Target="../media/image149.svg"/><Relationship Id="rId5" Type="http://schemas.openxmlformats.org/officeDocument/2006/relationships/image" Target="../media/image67.png"/><Relationship Id="rId10" Type="http://schemas.openxmlformats.org/officeDocument/2006/relationships/image" Target="../media/image70.png"/><Relationship Id="rId4" Type="http://schemas.openxmlformats.org/officeDocument/2006/relationships/image" Target="../media/image2.svg"/><Relationship Id="rId9"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svg"/><Relationship Id="rId7" Type="http://schemas.openxmlformats.org/officeDocument/2006/relationships/image" Target="../media/image13.svg"/><Relationship Id="rId12" Type="http://schemas.openxmlformats.org/officeDocument/2006/relationships/image" Target="../media/image151.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146.svg"/><Relationship Id="rId10" Type="http://schemas.openxmlformats.org/officeDocument/2006/relationships/image" Target="../media/image149.svg"/><Relationship Id="rId4" Type="http://schemas.openxmlformats.org/officeDocument/2006/relationships/image" Target="../media/image67.pn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svg"/><Relationship Id="rId7" Type="http://schemas.openxmlformats.org/officeDocument/2006/relationships/image" Target="../media/image13.svg"/><Relationship Id="rId12" Type="http://schemas.openxmlformats.org/officeDocument/2006/relationships/image" Target="../media/image151.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146.svg"/><Relationship Id="rId10" Type="http://schemas.openxmlformats.org/officeDocument/2006/relationships/image" Target="../media/image149.svg"/><Relationship Id="rId4" Type="http://schemas.openxmlformats.org/officeDocument/2006/relationships/image" Target="../media/image67.png"/><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18.svg"/><Relationship Id="rId3" Type="http://schemas.openxmlformats.org/officeDocument/2006/relationships/image" Target="../media/image105.svg"/><Relationship Id="rId7" Type="http://schemas.openxmlformats.org/officeDocument/2006/relationships/image" Target="../media/image111.svg"/><Relationship Id="rId12" Type="http://schemas.openxmlformats.org/officeDocument/2006/relationships/image" Target="../media/image65.png"/><Relationship Id="rId17" Type="http://schemas.openxmlformats.org/officeDocument/2006/relationships/image" Target="../media/image55.png"/><Relationship Id="rId2" Type="http://schemas.openxmlformats.org/officeDocument/2006/relationships/image" Target="../media/image57.png"/><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107.svg"/><Relationship Id="rId15" Type="http://schemas.openxmlformats.org/officeDocument/2006/relationships/image" Target="../media/image21.sv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113.svg"/><Relationship Id="rId1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139.svg"/><Relationship Id="rId12" Type="http://schemas.openxmlformats.org/officeDocument/2006/relationships/image" Target="../media/image144.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137.svg"/><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141.sv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svg"/><Relationship Id="rId7" Type="http://schemas.openxmlformats.org/officeDocument/2006/relationships/image" Target="../media/image13.svg"/><Relationship Id="rId12" Type="http://schemas.openxmlformats.org/officeDocument/2006/relationships/image" Target="../media/image151.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146.svg"/><Relationship Id="rId10" Type="http://schemas.openxmlformats.org/officeDocument/2006/relationships/image" Target="../media/image149.sv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18.png"/><Relationship Id="rId18" Type="http://schemas.openxmlformats.org/officeDocument/2006/relationships/image" Target="../media/image48.svg"/><Relationship Id="rId26" Type="http://schemas.openxmlformats.org/officeDocument/2006/relationships/image" Target="../media/image56.svg"/><Relationship Id="rId3" Type="http://schemas.openxmlformats.org/officeDocument/2006/relationships/image" Target="../media/image13.png"/><Relationship Id="rId21" Type="http://schemas.openxmlformats.org/officeDocument/2006/relationships/image" Target="../media/image22.png"/><Relationship Id="rId7" Type="http://schemas.openxmlformats.org/officeDocument/2006/relationships/image" Target="../media/image15.png"/><Relationship Id="rId12" Type="http://schemas.openxmlformats.org/officeDocument/2006/relationships/image" Target="../media/image42.svg"/><Relationship Id="rId17" Type="http://schemas.openxmlformats.org/officeDocument/2006/relationships/image" Target="../media/image20.png"/><Relationship Id="rId25" Type="http://schemas.openxmlformats.org/officeDocument/2006/relationships/image" Target="../media/image24.png"/><Relationship Id="rId2" Type="http://schemas.openxmlformats.org/officeDocument/2006/relationships/image" Target="../media/image12.jpeg"/><Relationship Id="rId16" Type="http://schemas.openxmlformats.org/officeDocument/2006/relationships/image" Target="../media/image46.svg"/><Relationship Id="rId20"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17.png"/><Relationship Id="rId24" Type="http://schemas.openxmlformats.org/officeDocument/2006/relationships/image" Target="../media/image54.svg"/><Relationship Id="rId5" Type="http://schemas.openxmlformats.org/officeDocument/2006/relationships/image" Target="../media/image14.png"/><Relationship Id="rId15" Type="http://schemas.openxmlformats.org/officeDocument/2006/relationships/image" Target="../media/image19.png"/><Relationship Id="rId23" Type="http://schemas.openxmlformats.org/officeDocument/2006/relationships/image" Target="../media/image23.png"/><Relationship Id="rId10" Type="http://schemas.openxmlformats.org/officeDocument/2006/relationships/image" Target="../media/image40.svg"/><Relationship Id="rId19" Type="http://schemas.openxmlformats.org/officeDocument/2006/relationships/image" Target="../media/image21.png"/><Relationship Id="rId4" Type="http://schemas.openxmlformats.org/officeDocument/2006/relationships/image" Target="../media/image34.svg"/><Relationship Id="rId9" Type="http://schemas.openxmlformats.org/officeDocument/2006/relationships/image" Target="../media/image16.png"/><Relationship Id="rId14" Type="http://schemas.openxmlformats.org/officeDocument/2006/relationships/image" Target="../media/image44.svg"/><Relationship Id="rId22" Type="http://schemas.openxmlformats.org/officeDocument/2006/relationships/image" Target="../media/image52.svg"/><Relationship Id="rId27"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7.png"/><Relationship Id="rId3" Type="http://schemas.openxmlformats.org/officeDocument/2006/relationships/image" Target="../media/image2.svg"/><Relationship Id="rId7" Type="http://schemas.openxmlformats.org/officeDocument/2006/relationships/image" Target="../media/image13.svg"/><Relationship Id="rId12" Type="http://schemas.openxmlformats.org/officeDocument/2006/relationships/image" Target="../media/image151.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146.svg"/><Relationship Id="rId10" Type="http://schemas.openxmlformats.org/officeDocument/2006/relationships/image" Target="../media/image149.svg"/><Relationship Id="rId4" Type="http://schemas.openxmlformats.org/officeDocument/2006/relationships/image" Target="../media/image67.pn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139.svg"/><Relationship Id="rId12" Type="http://schemas.openxmlformats.org/officeDocument/2006/relationships/image" Target="../media/image144.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137.svg"/><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141.svg"/></Relationships>
</file>

<file path=ppt/slides/_rels/slide22.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139.svg"/><Relationship Id="rId12" Type="http://schemas.openxmlformats.org/officeDocument/2006/relationships/image" Target="../media/image144.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137.svg"/><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141.sv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0.png"/><Relationship Id="rId12" Type="http://schemas.openxmlformats.org/officeDocument/2006/relationships/image" Target="../media/image151.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1.png"/><Relationship Id="rId5" Type="http://schemas.openxmlformats.org/officeDocument/2006/relationships/image" Target="../media/image146.svg"/><Relationship Id="rId10" Type="http://schemas.openxmlformats.org/officeDocument/2006/relationships/image" Target="../media/image149.sv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139.svg"/><Relationship Id="rId12" Type="http://schemas.openxmlformats.org/officeDocument/2006/relationships/image" Target="../media/image144.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137.svg"/><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141.svg"/></Relationships>
</file>

<file path=ppt/slides/_rels/slide28.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11.sv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9.svg"/><Relationship Id="rId18" Type="http://schemas.openxmlformats.org/officeDocument/2006/relationships/image" Target="../media/image34.png"/><Relationship Id="rId3" Type="http://schemas.openxmlformats.org/officeDocument/2006/relationships/image" Target="../media/image59.svg"/><Relationship Id="rId21" Type="http://schemas.openxmlformats.org/officeDocument/2006/relationships/image" Target="../media/image77.svg"/><Relationship Id="rId7" Type="http://schemas.openxmlformats.org/officeDocument/2006/relationships/image" Target="../media/image63.svg"/><Relationship Id="rId12" Type="http://schemas.openxmlformats.org/officeDocument/2006/relationships/image" Target="../media/image31.png"/><Relationship Id="rId17" Type="http://schemas.openxmlformats.org/officeDocument/2006/relationships/image" Target="../media/image73.svg"/><Relationship Id="rId2" Type="http://schemas.openxmlformats.org/officeDocument/2006/relationships/image" Target="../media/image26.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67.svg"/><Relationship Id="rId5" Type="http://schemas.openxmlformats.org/officeDocument/2006/relationships/image" Target="../media/image61.svg"/><Relationship Id="rId15" Type="http://schemas.openxmlformats.org/officeDocument/2006/relationships/image" Target="../media/image71.svg"/><Relationship Id="rId10" Type="http://schemas.openxmlformats.org/officeDocument/2006/relationships/image" Target="../media/image30.png"/><Relationship Id="rId19" Type="http://schemas.openxmlformats.org/officeDocument/2006/relationships/image" Target="../media/image75.svg"/><Relationship Id="rId4" Type="http://schemas.openxmlformats.org/officeDocument/2006/relationships/image" Target="../media/image27.png"/><Relationship Id="rId9" Type="http://schemas.openxmlformats.org/officeDocument/2006/relationships/image" Target="../media/image65.svg"/><Relationship Id="rId14" Type="http://schemas.openxmlformats.org/officeDocument/2006/relationships/image" Target="../media/image32.png"/><Relationship Id="rId22" Type="http://schemas.openxmlformats.org/officeDocument/2006/relationships/image" Target="../media/image36.png"/></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139.svg"/><Relationship Id="rId12" Type="http://schemas.openxmlformats.org/officeDocument/2006/relationships/image" Target="../media/image144.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137.svg"/><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141.svg"/></Relationships>
</file>

<file path=ppt/slides/_rels/slide31.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5.sv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84.png"/><Relationship Id="rId3" Type="http://schemas.openxmlformats.org/officeDocument/2006/relationships/image" Target="../media/image2.svg"/><Relationship Id="rId7" Type="http://schemas.openxmlformats.org/officeDocument/2006/relationships/image" Target="../media/image139.svg"/><Relationship Id="rId12" Type="http://schemas.openxmlformats.org/officeDocument/2006/relationships/image" Target="../media/image144.svg"/><Relationship Id="rId17" Type="http://schemas.openxmlformats.org/officeDocument/2006/relationships/image" Target="../media/image88.png"/><Relationship Id="rId2" Type="http://schemas.openxmlformats.org/officeDocument/2006/relationships/image" Target="../media/image66.png"/><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137.svg"/><Relationship Id="rId15" Type="http://schemas.openxmlformats.org/officeDocument/2006/relationships/image" Target="../media/image86.png"/><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141.svg"/><Relationship Id="rId14" Type="http://schemas.openxmlformats.org/officeDocument/2006/relationships/image" Target="../media/image85.png"/></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84.png"/><Relationship Id="rId3" Type="http://schemas.openxmlformats.org/officeDocument/2006/relationships/image" Target="../media/image2.svg"/><Relationship Id="rId7" Type="http://schemas.openxmlformats.org/officeDocument/2006/relationships/image" Target="../media/image139.svg"/><Relationship Id="rId12" Type="http://schemas.openxmlformats.org/officeDocument/2006/relationships/image" Target="../media/image144.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137.svg"/><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141.sv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139.svg"/><Relationship Id="rId12" Type="http://schemas.openxmlformats.org/officeDocument/2006/relationships/image" Target="../media/image144.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37.sv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141.svg"/></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9.svg"/><Relationship Id="rId18" Type="http://schemas.openxmlformats.org/officeDocument/2006/relationships/image" Target="../media/image34.png"/><Relationship Id="rId3" Type="http://schemas.openxmlformats.org/officeDocument/2006/relationships/image" Target="../media/image59.svg"/><Relationship Id="rId21" Type="http://schemas.openxmlformats.org/officeDocument/2006/relationships/image" Target="../media/image77.svg"/><Relationship Id="rId7" Type="http://schemas.openxmlformats.org/officeDocument/2006/relationships/image" Target="../media/image63.svg"/><Relationship Id="rId12" Type="http://schemas.openxmlformats.org/officeDocument/2006/relationships/image" Target="../media/image31.png"/><Relationship Id="rId17" Type="http://schemas.openxmlformats.org/officeDocument/2006/relationships/image" Target="../media/image73.svg"/><Relationship Id="rId2" Type="http://schemas.openxmlformats.org/officeDocument/2006/relationships/image" Target="../media/image26.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67.svg"/><Relationship Id="rId5" Type="http://schemas.openxmlformats.org/officeDocument/2006/relationships/image" Target="../media/image61.svg"/><Relationship Id="rId15" Type="http://schemas.openxmlformats.org/officeDocument/2006/relationships/image" Target="../media/image71.svg"/><Relationship Id="rId10" Type="http://schemas.openxmlformats.org/officeDocument/2006/relationships/image" Target="../media/image30.png"/><Relationship Id="rId19" Type="http://schemas.openxmlformats.org/officeDocument/2006/relationships/image" Target="../media/image75.svg"/><Relationship Id="rId4" Type="http://schemas.openxmlformats.org/officeDocument/2006/relationships/image" Target="../media/image27.png"/><Relationship Id="rId9" Type="http://schemas.openxmlformats.org/officeDocument/2006/relationships/image" Target="../media/image65.svg"/><Relationship Id="rId14" Type="http://schemas.openxmlformats.org/officeDocument/2006/relationships/image" Target="../media/image32.png"/><Relationship Id="rId22"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openxmlformats.org/officeDocument/2006/relationships/image" Target="../media/image162.svg"/><Relationship Id="rId13" Type="http://schemas.openxmlformats.org/officeDocument/2006/relationships/image" Target="../media/image144.svg"/><Relationship Id="rId3" Type="http://schemas.openxmlformats.org/officeDocument/2006/relationships/image" Target="../media/image2.svg"/><Relationship Id="rId7" Type="http://schemas.openxmlformats.org/officeDocument/2006/relationships/image" Target="../media/image91.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3.png"/><Relationship Id="rId5" Type="http://schemas.openxmlformats.org/officeDocument/2006/relationships/image" Target="../media/image159.svg"/><Relationship Id="rId10" Type="http://schemas.openxmlformats.org/officeDocument/2006/relationships/image" Target="../media/image164.svg"/><Relationship Id="rId4" Type="http://schemas.openxmlformats.org/officeDocument/2006/relationships/image" Target="../media/image89.png"/><Relationship Id="rId9" Type="http://schemas.openxmlformats.org/officeDocument/2006/relationships/image" Target="../media/image92.png"/></Relationships>
</file>

<file path=ppt/slides/_rels/slide38.xml.rels><?xml version="1.0" encoding="UTF-8" standalone="yes"?>
<Relationships xmlns="http://schemas.openxmlformats.org/package/2006/relationships"><Relationship Id="rId8" Type="http://schemas.openxmlformats.org/officeDocument/2006/relationships/image" Target="../media/image162.svg"/><Relationship Id="rId13" Type="http://schemas.openxmlformats.org/officeDocument/2006/relationships/image" Target="../media/image144.svg"/><Relationship Id="rId3" Type="http://schemas.openxmlformats.org/officeDocument/2006/relationships/image" Target="../media/image2.svg"/><Relationship Id="rId7" Type="http://schemas.openxmlformats.org/officeDocument/2006/relationships/image" Target="../media/image9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59.svg"/><Relationship Id="rId4" Type="http://schemas.openxmlformats.org/officeDocument/2006/relationships/image" Target="../media/image89.png"/><Relationship Id="rId9" Type="http://schemas.openxmlformats.org/officeDocument/2006/relationships/image" Target="../media/image76.png"/></Relationships>
</file>

<file path=ppt/slides/_rels/slide39.xml.rels><?xml version="1.0" encoding="UTF-8" standalone="yes"?>
<Relationships xmlns="http://schemas.openxmlformats.org/package/2006/relationships"><Relationship Id="rId8" Type="http://schemas.openxmlformats.org/officeDocument/2006/relationships/image" Target="../media/image162.svg"/><Relationship Id="rId13" Type="http://schemas.openxmlformats.org/officeDocument/2006/relationships/image" Target="../media/image144.svg"/><Relationship Id="rId3" Type="http://schemas.openxmlformats.org/officeDocument/2006/relationships/image" Target="../media/image2.svg"/><Relationship Id="rId7" Type="http://schemas.openxmlformats.org/officeDocument/2006/relationships/image" Target="../media/image91.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3.png"/><Relationship Id="rId5" Type="http://schemas.openxmlformats.org/officeDocument/2006/relationships/image" Target="../media/image159.svg"/><Relationship Id="rId10" Type="http://schemas.openxmlformats.org/officeDocument/2006/relationships/image" Target="../media/image164.svg"/><Relationship Id="rId4" Type="http://schemas.openxmlformats.org/officeDocument/2006/relationships/image" Target="../media/image89.png"/><Relationship Id="rId9"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1.png"/><Relationship Id="rId5" Type="http://schemas.openxmlformats.org/officeDocument/2006/relationships/image" Target="../media/image82.svg"/><Relationship Id="rId10" Type="http://schemas.openxmlformats.org/officeDocument/2006/relationships/image" Target="../media/image5.png"/><Relationship Id="rId4" Type="http://schemas.openxmlformats.org/officeDocument/2006/relationships/image" Target="../media/image38.png"/><Relationship Id="rId9" Type="http://schemas.openxmlformats.org/officeDocument/2006/relationships/image" Target="../media/image40.png"/></Relationships>
</file>

<file path=ppt/slides/_rels/slide40.xml.rels><?xml version="1.0" encoding="UTF-8" standalone="yes"?>
<Relationships xmlns="http://schemas.openxmlformats.org/package/2006/relationships"><Relationship Id="rId8" Type="http://schemas.openxmlformats.org/officeDocument/2006/relationships/image" Target="../media/image162.svg"/><Relationship Id="rId13" Type="http://schemas.openxmlformats.org/officeDocument/2006/relationships/image" Target="../media/image144.svg"/><Relationship Id="rId3" Type="http://schemas.openxmlformats.org/officeDocument/2006/relationships/image" Target="../media/image2.sv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3.png"/><Relationship Id="rId5" Type="http://schemas.openxmlformats.org/officeDocument/2006/relationships/image" Target="../media/image159.svg"/><Relationship Id="rId10" Type="http://schemas.openxmlformats.org/officeDocument/2006/relationships/image" Target="../media/image164.svg"/><Relationship Id="rId4" Type="http://schemas.openxmlformats.org/officeDocument/2006/relationships/image" Target="../media/image89.png"/><Relationship Id="rId9" Type="http://schemas.openxmlformats.org/officeDocument/2006/relationships/image" Target="../media/image92.png"/></Relationships>
</file>

<file path=ppt/slides/_rels/slide41.xml.rels><?xml version="1.0" encoding="UTF-8" standalone="yes"?>
<Relationships xmlns="http://schemas.openxmlformats.org/package/2006/relationships"><Relationship Id="rId13" Type="http://schemas.openxmlformats.org/officeDocument/2006/relationships/image" Target="../media/image144.svg"/><Relationship Id="rId3" Type="http://schemas.openxmlformats.org/officeDocument/2006/relationships/image" Target="../media/image2.svg"/><Relationship Id="rId7" Type="http://schemas.openxmlformats.org/officeDocument/2006/relationships/image" Target="../media/image92.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3.png"/><Relationship Id="rId5" Type="http://schemas.openxmlformats.org/officeDocument/2006/relationships/image" Target="../media/image159.svg"/><Relationship Id="rId10" Type="http://schemas.openxmlformats.org/officeDocument/2006/relationships/image" Target="../media/image164.sv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67.svg"/><Relationship Id="rId7" Type="http://schemas.openxmlformats.org/officeDocument/2006/relationships/image" Target="../media/image171.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169.svg"/><Relationship Id="rId4" Type="http://schemas.openxmlformats.org/officeDocument/2006/relationships/image" Target="../media/image95.png"/><Relationship Id="rId9" Type="http://schemas.openxmlformats.org/officeDocument/2006/relationships/image" Target="../media/image173.svg"/></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9.svg"/><Relationship Id="rId18" Type="http://schemas.openxmlformats.org/officeDocument/2006/relationships/image" Target="../media/image35.png"/><Relationship Id="rId3" Type="http://schemas.openxmlformats.org/officeDocument/2006/relationships/image" Target="../media/image59.svg"/><Relationship Id="rId21" Type="http://schemas.openxmlformats.org/officeDocument/2006/relationships/image" Target="../media/image45.png"/><Relationship Id="rId7" Type="http://schemas.openxmlformats.org/officeDocument/2006/relationships/image" Target="../media/image63.svg"/><Relationship Id="rId12" Type="http://schemas.openxmlformats.org/officeDocument/2006/relationships/image" Target="../media/image31.png"/><Relationship Id="rId17" Type="http://schemas.openxmlformats.org/officeDocument/2006/relationships/image" Target="../media/image73.svg"/><Relationship Id="rId2" Type="http://schemas.openxmlformats.org/officeDocument/2006/relationships/image" Target="../media/image26.png"/><Relationship Id="rId16" Type="http://schemas.openxmlformats.org/officeDocument/2006/relationships/image" Target="../media/image33.png"/><Relationship Id="rId20"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67.svg"/><Relationship Id="rId24" Type="http://schemas.openxmlformats.org/officeDocument/2006/relationships/image" Target="../media/image135.svg"/><Relationship Id="rId5" Type="http://schemas.openxmlformats.org/officeDocument/2006/relationships/image" Target="../media/image61.svg"/><Relationship Id="rId15" Type="http://schemas.openxmlformats.org/officeDocument/2006/relationships/image" Target="../media/image71.svg"/><Relationship Id="rId23" Type="http://schemas.openxmlformats.org/officeDocument/2006/relationships/image" Target="../media/image46.png"/><Relationship Id="rId10" Type="http://schemas.openxmlformats.org/officeDocument/2006/relationships/image" Target="../media/image30.png"/><Relationship Id="rId19" Type="http://schemas.openxmlformats.org/officeDocument/2006/relationships/image" Target="../media/image77.svg"/><Relationship Id="rId4" Type="http://schemas.openxmlformats.org/officeDocument/2006/relationships/image" Target="../media/image27.png"/><Relationship Id="rId9" Type="http://schemas.openxmlformats.org/officeDocument/2006/relationships/image" Target="../media/image65.svg"/><Relationship Id="rId14" Type="http://schemas.openxmlformats.org/officeDocument/2006/relationships/image" Target="../media/image32.png"/><Relationship Id="rId22" Type="http://schemas.openxmlformats.org/officeDocument/2006/relationships/image" Target="../media/image133.svg"/></Relationships>
</file>

<file path=ppt/slides/_rels/slide8.xml.rels><?xml version="1.0" encoding="UTF-8" standalone="yes"?>
<Relationships xmlns="http://schemas.openxmlformats.org/package/2006/relationships"><Relationship Id="rId13" Type="http://schemas.openxmlformats.org/officeDocument/2006/relationships/image" Target="../media/image69.svg"/><Relationship Id="rId18" Type="http://schemas.openxmlformats.org/officeDocument/2006/relationships/image" Target="../media/image35.png"/><Relationship Id="rId3" Type="http://schemas.openxmlformats.org/officeDocument/2006/relationships/image" Target="../media/image59.svg"/><Relationship Id="rId21" Type="http://schemas.openxmlformats.org/officeDocument/2006/relationships/image" Target="../media/image45.png"/><Relationship Id="rId12" Type="http://schemas.openxmlformats.org/officeDocument/2006/relationships/image" Target="../media/image31.png"/><Relationship Id="rId17" Type="http://schemas.openxmlformats.org/officeDocument/2006/relationships/image" Target="../media/image73.svg"/><Relationship Id="rId2" Type="http://schemas.openxmlformats.org/officeDocument/2006/relationships/image" Target="../media/image26.png"/><Relationship Id="rId16" Type="http://schemas.openxmlformats.org/officeDocument/2006/relationships/image" Target="../media/image33.png"/><Relationship Id="rId20"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67.svg"/><Relationship Id="rId24" Type="http://schemas.openxmlformats.org/officeDocument/2006/relationships/image" Target="../media/image135.svg"/><Relationship Id="rId5" Type="http://schemas.openxmlformats.org/officeDocument/2006/relationships/image" Target="../media/image61.svg"/><Relationship Id="rId15" Type="http://schemas.openxmlformats.org/officeDocument/2006/relationships/image" Target="../media/image71.svg"/><Relationship Id="rId23" Type="http://schemas.openxmlformats.org/officeDocument/2006/relationships/image" Target="../media/image46.png"/><Relationship Id="rId10" Type="http://schemas.openxmlformats.org/officeDocument/2006/relationships/image" Target="../media/image30.png"/><Relationship Id="rId19" Type="http://schemas.openxmlformats.org/officeDocument/2006/relationships/image" Target="../media/image77.svg"/><Relationship Id="rId4" Type="http://schemas.openxmlformats.org/officeDocument/2006/relationships/image" Target="../media/image27.png"/><Relationship Id="rId9" Type="http://schemas.openxmlformats.org/officeDocument/2006/relationships/image" Target="../media/image65.svg"/><Relationship Id="rId14" Type="http://schemas.openxmlformats.org/officeDocument/2006/relationships/image" Target="../media/image32.png"/><Relationship Id="rId22" Type="http://schemas.openxmlformats.org/officeDocument/2006/relationships/image" Target="../media/image133.sv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98.sv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53.png"/><Relationship Id="rId2" Type="http://schemas.openxmlformats.org/officeDocument/2006/relationships/image" Target="../media/image47.pn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90.svg"/><Relationship Id="rId15" Type="http://schemas.openxmlformats.org/officeDocument/2006/relationships/image" Target="../media/image100.sv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94.svg"/><Relationship Id="rId1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2014482" y="1736642"/>
            <a:ext cx="14364046" cy="7451349"/>
          </a:xfrm>
          <a:custGeom>
            <a:avLst/>
            <a:gdLst/>
            <a:ahLst/>
            <a:cxnLst/>
            <a:rect l="l" t="t" r="r" b="b"/>
            <a:pathLst>
              <a:path w="14364046" h="7451349">
                <a:moveTo>
                  <a:pt x="0" y="0"/>
                </a:moveTo>
                <a:lnTo>
                  <a:pt x="14364046" y="0"/>
                </a:lnTo>
                <a:lnTo>
                  <a:pt x="14364046" y="7451348"/>
                </a:lnTo>
                <a:lnTo>
                  <a:pt x="0" y="74513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028700" y="5860281"/>
            <a:ext cx="3506660" cy="2958744"/>
          </a:xfrm>
          <a:custGeom>
            <a:avLst/>
            <a:gdLst/>
            <a:ahLst/>
            <a:cxnLst/>
            <a:rect l="l" t="t" r="r" b="b"/>
            <a:pathLst>
              <a:path w="3506660" h="2958744">
                <a:moveTo>
                  <a:pt x="0" y="0"/>
                </a:moveTo>
                <a:lnTo>
                  <a:pt x="3506660" y="0"/>
                </a:lnTo>
                <a:lnTo>
                  <a:pt x="3506660" y="2958744"/>
                </a:lnTo>
                <a:lnTo>
                  <a:pt x="0" y="2958744"/>
                </a:lnTo>
                <a:lnTo>
                  <a:pt x="0" y="0"/>
                </a:lnTo>
                <a:close/>
              </a:path>
            </a:pathLst>
          </a:custGeom>
          <a:blipFill>
            <a:blip r:embed="rId6"/>
            <a:stretch>
              <a:fillRect/>
            </a:stretch>
          </a:blipFill>
        </p:spPr>
        <p:txBody>
          <a:bodyPr/>
          <a:lstStyle/>
          <a:p>
            <a:endParaRPr lang="en-US"/>
          </a:p>
        </p:txBody>
      </p:sp>
      <p:sp>
        <p:nvSpPr>
          <p:cNvPr id="5" name="Freeform 5"/>
          <p:cNvSpPr/>
          <p:nvPr/>
        </p:nvSpPr>
        <p:spPr>
          <a:xfrm rot="4774347">
            <a:off x="15083542" y="-993486"/>
            <a:ext cx="4509939" cy="4509939"/>
          </a:xfrm>
          <a:custGeom>
            <a:avLst/>
            <a:gdLst/>
            <a:ahLst/>
            <a:cxnLst/>
            <a:rect l="l" t="t" r="r" b="b"/>
            <a:pathLst>
              <a:path w="4509939" h="4509939">
                <a:moveTo>
                  <a:pt x="0" y="0"/>
                </a:moveTo>
                <a:lnTo>
                  <a:pt x="4509939" y="0"/>
                </a:lnTo>
                <a:lnTo>
                  <a:pt x="4509939" y="4509940"/>
                </a:lnTo>
                <a:lnTo>
                  <a:pt x="0" y="450994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 name="Freeform 6"/>
          <p:cNvSpPr/>
          <p:nvPr/>
        </p:nvSpPr>
        <p:spPr>
          <a:xfrm rot="-304889">
            <a:off x="16392605" y="1403906"/>
            <a:ext cx="1550637" cy="1572255"/>
          </a:xfrm>
          <a:custGeom>
            <a:avLst/>
            <a:gdLst/>
            <a:ahLst/>
            <a:cxnLst/>
            <a:rect l="l" t="t" r="r" b="b"/>
            <a:pathLst>
              <a:path w="1550637" h="1572255">
                <a:moveTo>
                  <a:pt x="0" y="0"/>
                </a:moveTo>
                <a:lnTo>
                  <a:pt x="1550637" y="0"/>
                </a:lnTo>
                <a:lnTo>
                  <a:pt x="1550637" y="1572255"/>
                </a:lnTo>
                <a:lnTo>
                  <a:pt x="0" y="1572255"/>
                </a:lnTo>
                <a:lnTo>
                  <a:pt x="0" y="0"/>
                </a:lnTo>
                <a:close/>
              </a:path>
            </a:pathLst>
          </a:custGeom>
          <a:blipFill>
            <a:blip r:embed="rId9"/>
            <a:stretch>
              <a:fillRect/>
            </a:stretch>
          </a:blipFill>
        </p:spPr>
        <p:txBody>
          <a:bodyPr/>
          <a:lstStyle/>
          <a:p>
            <a:endParaRPr lang="en-US"/>
          </a:p>
        </p:txBody>
      </p:sp>
      <p:sp>
        <p:nvSpPr>
          <p:cNvPr id="7" name="Freeform 7"/>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8" name="Freeform 8"/>
          <p:cNvSpPr/>
          <p:nvPr/>
        </p:nvSpPr>
        <p:spPr>
          <a:xfrm rot="-332367">
            <a:off x="13778722" y="967869"/>
            <a:ext cx="3594601" cy="2444329"/>
          </a:xfrm>
          <a:custGeom>
            <a:avLst/>
            <a:gdLst/>
            <a:ahLst/>
            <a:cxnLst/>
            <a:rect l="l" t="t" r="r" b="b"/>
            <a:pathLst>
              <a:path w="3594601" h="2444329">
                <a:moveTo>
                  <a:pt x="0" y="0"/>
                </a:moveTo>
                <a:lnTo>
                  <a:pt x="3594601" y="0"/>
                </a:lnTo>
                <a:lnTo>
                  <a:pt x="3594601" y="2444329"/>
                </a:lnTo>
                <a:lnTo>
                  <a:pt x="0" y="2444329"/>
                </a:lnTo>
                <a:lnTo>
                  <a:pt x="0" y="0"/>
                </a:lnTo>
                <a:close/>
              </a:path>
            </a:pathLst>
          </a:custGeom>
          <a:blipFill>
            <a:blip r:embed="rId12"/>
            <a:stretch>
              <a:fillRect/>
            </a:stretch>
          </a:blipFill>
        </p:spPr>
        <p:txBody>
          <a:bodyPr/>
          <a:lstStyle/>
          <a:p>
            <a:endParaRPr lang="en-US"/>
          </a:p>
        </p:txBody>
      </p:sp>
      <p:sp>
        <p:nvSpPr>
          <p:cNvPr id="9" name="TextBox 9"/>
          <p:cNvSpPr txBox="1"/>
          <p:nvPr/>
        </p:nvSpPr>
        <p:spPr>
          <a:xfrm>
            <a:off x="3329651" y="2636051"/>
            <a:ext cx="11733709" cy="5155257"/>
          </a:xfrm>
          <a:prstGeom prst="rect">
            <a:avLst/>
          </a:prstGeom>
        </p:spPr>
        <p:txBody>
          <a:bodyPr lIns="0" tIns="0" rIns="0" bIns="0" rtlCol="0" anchor="t">
            <a:spAutoFit/>
          </a:bodyPr>
          <a:lstStyle/>
          <a:p>
            <a:pPr algn="ctr">
              <a:lnSpc>
                <a:spcPts val="6678"/>
              </a:lnSpc>
            </a:pPr>
            <a:r>
              <a:rPr lang="vi-VN" sz="5342" b="1" dirty="0">
                <a:solidFill>
                  <a:srgbClr val="47232B"/>
                </a:solidFill>
                <a:latin typeface="Times New Roman" panose="02020603050405020304" pitchFamily="18" charset="0"/>
                <a:ea typeface="UTM Times Bold"/>
                <a:cs typeface="Times New Roman" panose="02020603050405020304" pitchFamily="18" charset="0"/>
                <a:sym typeface="UTM Times Bold"/>
              </a:rPr>
              <a:t>BÀI THUYẾT TRÌNH</a:t>
            </a:r>
            <a:r>
              <a:rPr lang="en-US" sz="5342" b="1" dirty="0">
                <a:solidFill>
                  <a:srgbClr val="47232B"/>
                </a:solidFill>
                <a:latin typeface="Times New Roman" panose="02020603050405020304" pitchFamily="18" charset="0"/>
                <a:ea typeface="UTM Times Bold"/>
                <a:cs typeface="Times New Roman" panose="02020603050405020304" pitchFamily="18" charset="0"/>
                <a:sym typeface="UTM Times Bold"/>
              </a:rPr>
              <a:t> </a:t>
            </a:r>
          </a:p>
          <a:p>
            <a:pPr algn="ctr">
              <a:lnSpc>
                <a:spcPts val="6678"/>
              </a:lnSpc>
            </a:pPr>
            <a:r>
              <a:rPr lang="vi-VN" sz="4000" b="1">
                <a:solidFill>
                  <a:srgbClr val="FF0000"/>
                </a:solidFill>
                <a:latin typeface="+mj-lt"/>
              </a:rPr>
              <a:t>KẾT NỐI YÊU THƯƠNG GIỮA GIA ĐÌNH VÀ NHÀ TRƯỜNG NHẰM GIÚP TRẺ MẦM NON CÓ TUỔI THƠ LÀNH MẠNH, KHÔNG PHỤ THUỘC MÀN </a:t>
            </a:r>
            <a:r>
              <a:rPr lang="vi-VN" sz="4000" b="1" smtClean="0">
                <a:solidFill>
                  <a:srgbClr val="FF0000"/>
                </a:solidFill>
                <a:latin typeface="+mj-lt"/>
              </a:rPr>
              <a:t>HÌNH</a:t>
            </a:r>
            <a:endParaRPr lang="en-US" sz="4000" b="1" smtClean="0">
              <a:solidFill>
                <a:srgbClr val="FF0000"/>
              </a:solidFill>
              <a:latin typeface="+mj-lt"/>
            </a:endParaRPr>
          </a:p>
          <a:p>
            <a:pPr algn="ctr">
              <a:lnSpc>
                <a:spcPts val="6678"/>
              </a:lnSpc>
            </a:pPr>
            <a:endParaRPr lang="en-US" sz="4000" b="1" dirty="0">
              <a:solidFill>
                <a:srgbClr val="FF0000"/>
              </a:solidFill>
              <a:latin typeface="+mj-lt"/>
              <a:ea typeface="UTM Times Bold"/>
              <a:cs typeface="Times New Roman" panose="02020603050405020304" pitchFamily="18" charset="0"/>
              <a:sym typeface="UTM Times Bold"/>
            </a:endParaRPr>
          </a:p>
        </p:txBody>
      </p:sp>
      <p:sp>
        <p:nvSpPr>
          <p:cNvPr id="10" name="Freeform 10"/>
          <p:cNvSpPr/>
          <p:nvPr/>
        </p:nvSpPr>
        <p:spPr>
          <a:xfrm rot="-1541354" flipH="1">
            <a:off x="-2373269" y="-911149"/>
            <a:ext cx="5710933" cy="3422461"/>
          </a:xfrm>
          <a:custGeom>
            <a:avLst/>
            <a:gdLst/>
            <a:ahLst/>
            <a:cxnLst/>
            <a:rect l="l" t="t" r="r" b="b"/>
            <a:pathLst>
              <a:path w="5710933" h="3422461">
                <a:moveTo>
                  <a:pt x="5710932" y="0"/>
                </a:moveTo>
                <a:lnTo>
                  <a:pt x="0" y="0"/>
                </a:lnTo>
                <a:lnTo>
                  <a:pt x="0" y="3422460"/>
                </a:lnTo>
                <a:lnTo>
                  <a:pt x="5710932" y="3422460"/>
                </a:lnTo>
                <a:lnTo>
                  <a:pt x="5710932"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1" name="Freeform 11"/>
          <p:cNvSpPr/>
          <p:nvPr/>
        </p:nvSpPr>
        <p:spPr>
          <a:xfrm rot="-272013">
            <a:off x="886449" y="430865"/>
            <a:ext cx="3162312" cy="3099066"/>
          </a:xfrm>
          <a:custGeom>
            <a:avLst/>
            <a:gdLst/>
            <a:ahLst/>
            <a:cxnLst/>
            <a:rect l="l" t="t" r="r" b="b"/>
            <a:pathLst>
              <a:path w="3162312" h="3099066">
                <a:moveTo>
                  <a:pt x="0" y="0"/>
                </a:moveTo>
                <a:lnTo>
                  <a:pt x="3162311" y="0"/>
                </a:lnTo>
                <a:lnTo>
                  <a:pt x="3162311" y="3099065"/>
                </a:lnTo>
                <a:lnTo>
                  <a:pt x="0" y="3099065"/>
                </a:lnTo>
                <a:lnTo>
                  <a:pt x="0" y="0"/>
                </a:lnTo>
                <a:close/>
              </a:path>
            </a:pathLst>
          </a:custGeom>
          <a:blipFill>
            <a:blip r:embed="rId15"/>
            <a:stretch>
              <a:fillRect/>
            </a:stretch>
          </a:blipFill>
        </p:spPr>
        <p:txBody>
          <a:bodyPr/>
          <a:lstStyle/>
          <a:p>
            <a:endParaRPr lang="en-US"/>
          </a:p>
        </p:txBody>
      </p:sp>
      <p:sp>
        <p:nvSpPr>
          <p:cNvPr id="12" name="Freeform 12"/>
          <p:cNvSpPr/>
          <p:nvPr/>
        </p:nvSpPr>
        <p:spPr>
          <a:xfrm rot="-586403">
            <a:off x="14909078" y="9163772"/>
            <a:ext cx="4210552" cy="1740139"/>
          </a:xfrm>
          <a:custGeom>
            <a:avLst/>
            <a:gdLst/>
            <a:ahLst/>
            <a:cxnLst/>
            <a:rect l="l" t="t" r="r" b="b"/>
            <a:pathLst>
              <a:path w="4210552" h="1740139">
                <a:moveTo>
                  <a:pt x="0" y="0"/>
                </a:moveTo>
                <a:lnTo>
                  <a:pt x="4210552" y="0"/>
                </a:lnTo>
                <a:lnTo>
                  <a:pt x="4210552" y="1740139"/>
                </a:lnTo>
                <a:lnTo>
                  <a:pt x="0" y="174013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3" name="Freeform 13"/>
          <p:cNvSpPr/>
          <p:nvPr/>
        </p:nvSpPr>
        <p:spPr>
          <a:xfrm>
            <a:off x="13254048" y="6088816"/>
            <a:ext cx="3618623" cy="3882886"/>
          </a:xfrm>
          <a:custGeom>
            <a:avLst/>
            <a:gdLst/>
            <a:ahLst/>
            <a:cxnLst/>
            <a:rect l="l" t="t" r="r" b="b"/>
            <a:pathLst>
              <a:path w="3618623" h="3882886">
                <a:moveTo>
                  <a:pt x="0" y="0"/>
                </a:moveTo>
                <a:lnTo>
                  <a:pt x="3618623" y="0"/>
                </a:lnTo>
                <a:lnTo>
                  <a:pt x="3618623" y="3882886"/>
                </a:lnTo>
                <a:lnTo>
                  <a:pt x="0" y="3882886"/>
                </a:lnTo>
                <a:lnTo>
                  <a:pt x="0" y="0"/>
                </a:lnTo>
                <a:close/>
              </a:path>
            </a:pathLst>
          </a:custGeom>
          <a:blipFill>
            <a:blip r:embed="rId18"/>
            <a:stretch>
              <a:fillRect r="-5022"/>
            </a:stretch>
          </a:blipFill>
        </p:spPr>
        <p:txBody>
          <a:bodyPr/>
          <a:lstStyle/>
          <a:p>
            <a:endParaRPr lang="en-US"/>
          </a:p>
        </p:txBody>
      </p:sp>
      <p:sp>
        <p:nvSpPr>
          <p:cNvPr id="14" name="TextBox 14"/>
          <p:cNvSpPr txBox="1"/>
          <p:nvPr/>
        </p:nvSpPr>
        <p:spPr>
          <a:xfrm>
            <a:off x="4535361" y="237360"/>
            <a:ext cx="8038334" cy="1231106"/>
          </a:xfrm>
          <a:prstGeom prst="rect">
            <a:avLst/>
          </a:prstGeom>
        </p:spPr>
        <p:txBody>
          <a:bodyPr wrap="square" lIns="0" tIns="0" rIns="0" bIns="0" rtlCol="0" anchor="t">
            <a:spAutoFit/>
          </a:bodyPr>
          <a:lstStyle/>
          <a:p>
            <a:pPr algn="ctr">
              <a:lnSpc>
                <a:spcPts val="4759"/>
              </a:lnSpc>
            </a:pPr>
            <a:r>
              <a:rPr lang="en-US" sz="3399" b="1" smtClean="0">
                <a:solidFill>
                  <a:srgbClr val="C03415"/>
                </a:solidFill>
                <a:latin typeface="Times New Roman" panose="02020603050405020304" pitchFamily="18" charset="0"/>
                <a:ea typeface="UTM Times Bold"/>
                <a:cs typeface="Times New Roman" panose="02020603050405020304" pitchFamily="18" charset="0"/>
                <a:sym typeface="UTM Times Bold"/>
              </a:rPr>
              <a:t>UBND XÃ VĨNH BẢO</a:t>
            </a:r>
            <a:endParaRPr lang="en-US" sz="3399" b="1">
              <a:solidFill>
                <a:srgbClr val="C03415"/>
              </a:solidFill>
              <a:latin typeface="Times New Roman" panose="02020603050405020304" pitchFamily="18" charset="0"/>
              <a:ea typeface="UTM Times Bold"/>
              <a:cs typeface="Times New Roman" panose="02020603050405020304" pitchFamily="18" charset="0"/>
              <a:sym typeface="UTM Times Bold"/>
            </a:endParaRPr>
          </a:p>
          <a:p>
            <a:pPr algn="ctr">
              <a:lnSpc>
                <a:spcPts val="4759"/>
              </a:lnSpc>
            </a:pPr>
            <a:r>
              <a:rPr lang="en-US" sz="3399" b="1" smtClean="0">
                <a:solidFill>
                  <a:srgbClr val="C03415"/>
                </a:solidFill>
                <a:latin typeface="Times New Roman" panose="02020603050405020304" pitchFamily="18" charset="0"/>
                <a:ea typeface="UTM Times Bold"/>
                <a:cs typeface="Times New Roman" panose="02020603050405020304" pitchFamily="18" charset="0"/>
                <a:sym typeface="UTM Times Bold"/>
              </a:rPr>
              <a:t>TRƯỜNG</a:t>
            </a:r>
            <a:r>
              <a:rPr lang="en-US" sz="3399" b="1">
                <a:solidFill>
                  <a:srgbClr val="C03415"/>
                </a:solidFill>
                <a:latin typeface="Times New Roman" panose="02020603050405020304" pitchFamily="18" charset="0"/>
                <a:ea typeface="UTM Times Bold"/>
                <a:cs typeface="Times New Roman" panose="02020603050405020304" pitchFamily="18" charset="0"/>
                <a:sym typeface="UTM Times Bold"/>
              </a:rPr>
              <a:t> </a:t>
            </a:r>
            <a:r>
              <a:rPr lang="en-US" sz="3399" b="1" smtClean="0">
                <a:solidFill>
                  <a:srgbClr val="C03415"/>
                </a:solidFill>
                <a:latin typeface="Times New Roman" panose="02020603050405020304" pitchFamily="18" charset="0"/>
                <a:ea typeface="UTM Times Bold"/>
                <a:cs typeface="Times New Roman" panose="02020603050405020304" pitchFamily="18" charset="0"/>
                <a:sym typeface="UTM Times Bold"/>
              </a:rPr>
              <a:t>MẦM NON TAM ĐA</a:t>
            </a:r>
            <a:endParaRPr lang="en-US" sz="3399" b="1">
              <a:solidFill>
                <a:srgbClr val="C03415"/>
              </a:solidFill>
              <a:latin typeface="Times New Roman" panose="02020603050405020304" pitchFamily="18" charset="0"/>
              <a:ea typeface="UTM Times Bold"/>
              <a:cs typeface="Times New Roman" panose="02020603050405020304" pitchFamily="18" charset="0"/>
              <a:sym typeface="UTM Times Bold"/>
            </a:endParaRPr>
          </a:p>
        </p:txBody>
      </p:sp>
      <p:sp>
        <p:nvSpPr>
          <p:cNvPr id="15" name="TextBox 15"/>
          <p:cNvSpPr txBox="1"/>
          <p:nvPr/>
        </p:nvSpPr>
        <p:spPr>
          <a:xfrm>
            <a:off x="4824086" y="6872783"/>
            <a:ext cx="8845053" cy="858377"/>
          </a:xfrm>
          <a:prstGeom prst="rect">
            <a:avLst/>
          </a:prstGeom>
        </p:spPr>
        <p:txBody>
          <a:bodyPr lIns="0" tIns="0" rIns="0" bIns="0" rtlCol="0" anchor="t">
            <a:spAutoFit/>
          </a:bodyPr>
          <a:lstStyle/>
          <a:p>
            <a:pPr algn="ctr">
              <a:lnSpc>
                <a:spcPts val="7279"/>
              </a:lnSpc>
            </a:pPr>
            <a:r>
              <a:rPr lang="en-US" sz="5199" b="1" smtClean="0">
                <a:solidFill>
                  <a:srgbClr val="000000"/>
                </a:solidFill>
                <a:latin typeface="Times New Roman" panose="02020603050405020304" pitchFamily="18" charset="0"/>
                <a:ea typeface="UTM Times Bold"/>
                <a:cs typeface="Times New Roman" panose="02020603050405020304" pitchFamily="18" charset="0"/>
                <a:sym typeface="UTM Times Bold"/>
              </a:rPr>
              <a:t>Giáo </a:t>
            </a:r>
            <a:r>
              <a:rPr lang="en-US" sz="5199" b="1" err="1">
                <a:solidFill>
                  <a:srgbClr val="000000"/>
                </a:solidFill>
                <a:latin typeface="Times New Roman" panose="02020603050405020304" pitchFamily="18" charset="0"/>
                <a:ea typeface="UTM Times Bold"/>
                <a:cs typeface="Times New Roman" panose="02020603050405020304" pitchFamily="18" charset="0"/>
                <a:sym typeface="UTM Times Bold"/>
              </a:rPr>
              <a:t>viên</a:t>
            </a:r>
            <a:r>
              <a:rPr lang="en-US" sz="5199" b="1" smtClean="0">
                <a:solidFill>
                  <a:srgbClr val="000000"/>
                </a:solidFill>
                <a:latin typeface="Times New Roman" panose="02020603050405020304" pitchFamily="18" charset="0"/>
                <a:ea typeface="UTM Times Bold"/>
                <a:cs typeface="Times New Roman" panose="02020603050405020304" pitchFamily="18" charset="0"/>
                <a:sym typeface="UTM Times Bold"/>
              </a:rPr>
              <a:t>: Nguyễn Thị Thuy</a:t>
            </a:r>
            <a:endParaRPr lang="en-US" sz="5199" b="1" dirty="0">
              <a:solidFill>
                <a:srgbClr val="000000"/>
              </a:solidFill>
              <a:latin typeface="Times New Roman" panose="02020603050405020304" pitchFamily="18" charset="0"/>
              <a:ea typeface="UTM Times Bold"/>
              <a:cs typeface="Times New Roman" panose="02020603050405020304" pitchFamily="18" charset="0"/>
              <a:sym typeface="UTM Times Bold"/>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txBody>
          <a:bodyPr/>
          <a:lstStyle/>
          <a:p>
            <a:endParaRPr lang="en-US"/>
          </a:p>
        </p:txBody>
      </p:sp>
      <p:sp>
        <p:nvSpPr>
          <p:cNvPr id="10" name="TextBox 10"/>
          <p:cNvSpPr txBox="1"/>
          <p:nvPr/>
        </p:nvSpPr>
        <p:spPr>
          <a:xfrm>
            <a:off x="11387597" y="1512266"/>
            <a:ext cx="5066629" cy="1168289"/>
          </a:xfrm>
          <a:prstGeom prst="rect">
            <a:avLst/>
          </a:prstGeom>
        </p:spPr>
        <p:txBody>
          <a:bodyPr lIns="50800" tIns="50800" rIns="50800" bIns="50800" rtlCol="0" anchor="ctr"/>
          <a:lstStyle/>
          <a:p>
            <a:pPr algn="ctr">
              <a:lnSpc>
                <a:spcPts val="2659"/>
              </a:lnSpc>
              <a:spcBef>
                <a:spcPct val="0"/>
              </a:spcBef>
            </a:pPr>
            <a:endParaRPr>
              <a:latin typeface="Times New Roman" panose="02020603050405020304" pitchFamily="18" charset="0"/>
              <a:cs typeface="Times New Roman" panose="02020603050405020304" pitchFamily="18" charset="0"/>
            </a:endParaRPr>
          </a:p>
        </p:txBody>
      </p:sp>
      <p:sp>
        <p:nvSpPr>
          <p:cNvPr id="11" name="Freeform 11"/>
          <p:cNvSpPr/>
          <p:nvPr/>
        </p:nvSpPr>
        <p:spPr>
          <a:xfrm>
            <a:off x="-1860632" y="7703199"/>
            <a:ext cx="4746076" cy="4582121"/>
          </a:xfrm>
          <a:custGeom>
            <a:avLst/>
            <a:gdLst/>
            <a:ahLst/>
            <a:cxnLst/>
            <a:rect l="l" t="t" r="r" b="b"/>
            <a:pathLst>
              <a:path w="4746076" h="4582121">
                <a:moveTo>
                  <a:pt x="0" y="0"/>
                </a:moveTo>
                <a:lnTo>
                  <a:pt x="4746076" y="0"/>
                </a:lnTo>
                <a:lnTo>
                  <a:pt x="4746076" y="4582121"/>
                </a:lnTo>
                <a:lnTo>
                  <a:pt x="0" y="4582121"/>
                </a:lnTo>
                <a:lnTo>
                  <a:pt x="0" y="0"/>
                </a:lnTo>
                <a:close/>
              </a:path>
            </a:pathLst>
          </a:custGeom>
          <a:blipFill>
            <a:blip r:embed="rId4">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Freeform 12"/>
          <p:cNvSpPr/>
          <p:nvPr/>
        </p:nvSpPr>
        <p:spPr>
          <a:xfrm>
            <a:off x="771700" y="6488427"/>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0"/>
            <a:stretch>
              <a:fillRect/>
            </a:stretch>
          </a:blipFill>
        </p:spPr>
        <p:txBody>
          <a:bodyPr/>
          <a:lstStyle/>
          <a:p>
            <a:endParaRPr lang="en-US"/>
          </a:p>
        </p:txBody>
      </p:sp>
      <p:sp>
        <p:nvSpPr>
          <p:cNvPr id="13" name="Freeform 13"/>
          <p:cNvSpPr/>
          <p:nvPr/>
        </p:nvSpPr>
        <p:spPr>
          <a:xfrm rot="705189">
            <a:off x="16134688" y="1703361"/>
            <a:ext cx="1974196" cy="1961857"/>
          </a:xfrm>
          <a:custGeom>
            <a:avLst/>
            <a:gdLst/>
            <a:ahLst/>
            <a:cxnLst/>
            <a:rect l="l" t="t" r="r" b="b"/>
            <a:pathLst>
              <a:path w="1974196" h="1961857">
                <a:moveTo>
                  <a:pt x="0" y="0"/>
                </a:moveTo>
                <a:lnTo>
                  <a:pt x="1974196" y="0"/>
                </a:lnTo>
                <a:lnTo>
                  <a:pt x="1974196" y="1961858"/>
                </a:lnTo>
                <a:lnTo>
                  <a:pt x="0" y="1961858"/>
                </a:lnTo>
                <a:lnTo>
                  <a:pt x="0" y="0"/>
                </a:lnTo>
                <a:close/>
              </a:path>
            </a:pathLst>
          </a:custGeom>
          <a:blipFill>
            <a:blip r:embed="rId11"/>
            <a:stretch>
              <a:fillRect/>
            </a:stretch>
          </a:blipFill>
        </p:spPr>
        <p:txBody>
          <a:bodyPr/>
          <a:lstStyle/>
          <a:p>
            <a:endParaRPr lang="en-US"/>
          </a:p>
        </p:txBody>
      </p:sp>
      <p:sp>
        <p:nvSpPr>
          <p:cNvPr id="14" name="Freeform 14"/>
          <p:cNvSpPr/>
          <p:nvPr/>
        </p:nvSpPr>
        <p:spPr>
          <a:xfrm rot="-1367339">
            <a:off x="-932723" y="60577"/>
            <a:ext cx="3922847" cy="1825907"/>
          </a:xfrm>
          <a:custGeom>
            <a:avLst/>
            <a:gdLst/>
            <a:ahLst/>
            <a:cxnLst/>
            <a:rect l="l" t="t" r="r" b="b"/>
            <a:pathLst>
              <a:path w="3922847" h="1825907">
                <a:moveTo>
                  <a:pt x="0" y="0"/>
                </a:moveTo>
                <a:lnTo>
                  <a:pt x="3922846" y="0"/>
                </a:lnTo>
                <a:lnTo>
                  <a:pt x="3922846" y="1825907"/>
                </a:lnTo>
                <a:lnTo>
                  <a:pt x="0" y="18259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5" name="Freeform 15"/>
          <p:cNvSpPr/>
          <p:nvPr/>
        </p:nvSpPr>
        <p:spPr>
          <a:xfrm flipH="1">
            <a:off x="15581410" y="-1934989"/>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6" name="Freeform 16"/>
          <p:cNvSpPr/>
          <p:nvPr/>
        </p:nvSpPr>
        <p:spPr>
          <a:xfrm>
            <a:off x="1754402" y="1046655"/>
            <a:ext cx="15161998" cy="6963462"/>
          </a:xfrm>
          <a:custGeom>
            <a:avLst/>
            <a:gdLst/>
            <a:ahLst/>
            <a:cxnLst/>
            <a:rect l="l" t="t" r="r" b="b"/>
            <a:pathLst>
              <a:path w="7315200" h="1472184">
                <a:moveTo>
                  <a:pt x="0" y="0"/>
                </a:moveTo>
                <a:lnTo>
                  <a:pt x="7315200" y="0"/>
                </a:lnTo>
                <a:lnTo>
                  <a:pt x="7315200" y="1472184"/>
                </a:lnTo>
                <a:lnTo>
                  <a:pt x="0" y="147218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7" name="Freeform 17"/>
          <p:cNvSpPr/>
          <p:nvPr/>
        </p:nvSpPr>
        <p:spPr>
          <a:xfrm>
            <a:off x="15491257" y="6141337"/>
            <a:ext cx="1889854" cy="3123725"/>
          </a:xfrm>
          <a:custGeom>
            <a:avLst/>
            <a:gdLst/>
            <a:ahLst/>
            <a:cxnLst/>
            <a:rect l="l" t="t" r="r" b="b"/>
            <a:pathLst>
              <a:path w="1889854" h="3123725">
                <a:moveTo>
                  <a:pt x="0" y="0"/>
                </a:moveTo>
                <a:lnTo>
                  <a:pt x="1889854" y="0"/>
                </a:lnTo>
                <a:lnTo>
                  <a:pt x="1889854" y="3123724"/>
                </a:lnTo>
                <a:lnTo>
                  <a:pt x="0" y="3123724"/>
                </a:lnTo>
                <a:lnTo>
                  <a:pt x="0" y="0"/>
                </a:lnTo>
                <a:close/>
              </a:path>
            </a:pathLst>
          </a:custGeom>
          <a:blipFill>
            <a:blip r:embed="rId18"/>
            <a:stretch>
              <a:fillRect/>
            </a:stretch>
          </a:blipFill>
        </p:spPr>
        <p:txBody>
          <a:bodyPr/>
          <a:lstStyle/>
          <a:p>
            <a:endParaRPr lang="en-US"/>
          </a:p>
        </p:txBody>
      </p:sp>
      <p:sp>
        <p:nvSpPr>
          <p:cNvPr id="22" name="TextBox 22"/>
          <p:cNvSpPr txBox="1"/>
          <p:nvPr/>
        </p:nvSpPr>
        <p:spPr>
          <a:xfrm>
            <a:off x="2330528" y="2122909"/>
            <a:ext cx="14173200" cy="3949799"/>
          </a:xfrm>
          <a:prstGeom prst="rect">
            <a:avLst/>
          </a:prstGeom>
        </p:spPr>
        <p:txBody>
          <a:bodyPr wrap="square" lIns="0" tIns="0" rIns="0" bIns="0" rtlCol="0" anchor="t">
            <a:spAutoFit/>
          </a:bodyPr>
          <a:lstStyle/>
          <a:p>
            <a:pPr algn="ctr">
              <a:lnSpc>
                <a:spcPts val="7699"/>
              </a:lnSpc>
            </a:pPr>
            <a:r>
              <a:rPr lang="en-US" sz="5499" b="1" smtClean="0">
                <a:solidFill>
                  <a:srgbClr val="6E3516"/>
                </a:solidFill>
                <a:latin typeface="Times New Roman" panose="02020603050405020304" pitchFamily="18" charset="0"/>
                <a:ea typeface="UTM Times Bold"/>
                <a:cs typeface="Times New Roman" panose="02020603050405020304" pitchFamily="18" charset="0"/>
                <a:sym typeface="UTM Times Bold"/>
              </a:rPr>
              <a:t>Vào đầu năm học tôi đã tiến hành khảo sát trẻ trong lớp để nắm bắt tình hình và lên kế hoạch giúp trẻ giảm thiểu tối đa sự phụ thuộc màn hình, cụ thể bảng khảo sát như sau :</a:t>
            </a:r>
            <a:endParaRPr lang="en-US" sz="5499" b="1" dirty="0">
              <a:solidFill>
                <a:srgbClr val="6E3516"/>
              </a:solidFill>
              <a:latin typeface="Times New Roman" panose="02020603050405020304" pitchFamily="18" charset="0"/>
              <a:ea typeface="UTM Times Bold"/>
              <a:cs typeface="Times New Roman" panose="02020603050405020304" pitchFamily="18" charset="0"/>
              <a:sym typeface="UTM Times Bold"/>
            </a:endParaRPr>
          </a:p>
        </p:txBody>
      </p:sp>
    </p:spTree>
    <p:extLst>
      <p:ext uri="{BB962C8B-B14F-4D97-AF65-F5344CB8AC3E}">
        <p14:creationId xmlns:p14="http://schemas.microsoft.com/office/powerpoint/2010/main" val="1853910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14597" y="-1106110"/>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1563234" y="1210978"/>
            <a:ext cx="16086765" cy="8345009"/>
          </a:xfrm>
          <a:custGeom>
            <a:avLst/>
            <a:gdLst/>
            <a:ahLst/>
            <a:cxnLst/>
            <a:rect l="l" t="t" r="r" b="b"/>
            <a:pathLst>
              <a:path w="16086765" h="8345009">
                <a:moveTo>
                  <a:pt x="0" y="0"/>
                </a:moveTo>
                <a:lnTo>
                  <a:pt x="16086765" y="0"/>
                </a:lnTo>
                <a:lnTo>
                  <a:pt x="16086765" y="8345009"/>
                </a:lnTo>
                <a:lnTo>
                  <a:pt x="0" y="834500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5230686" y="3711"/>
            <a:ext cx="8095595" cy="1177389"/>
          </a:xfrm>
          <a:custGeom>
            <a:avLst/>
            <a:gdLst/>
            <a:ahLst/>
            <a:cxnLst/>
            <a:rect l="l" t="t" r="r" b="b"/>
            <a:pathLst>
              <a:path w="8095595" h="2651307">
                <a:moveTo>
                  <a:pt x="0" y="0"/>
                </a:moveTo>
                <a:lnTo>
                  <a:pt x="8095595" y="0"/>
                </a:lnTo>
                <a:lnTo>
                  <a:pt x="8095595" y="2651308"/>
                </a:lnTo>
                <a:lnTo>
                  <a:pt x="0" y="265130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6"/>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7" name="Freeform 7"/>
          <p:cNvSpPr/>
          <p:nvPr/>
        </p:nvSpPr>
        <p:spPr>
          <a:xfrm>
            <a:off x="1129774" y="1028700"/>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2"/>
            <a:stretch>
              <a:fillRect/>
            </a:stretch>
          </a:blipFill>
        </p:spPr>
        <p:txBody>
          <a:bodyPr/>
          <a:lstStyle/>
          <a:p>
            <a:endParaRPr lang="en-US"/>
          </a:p>
        </p:txBody>
      </p:sp>
      <p:sp>
        <p:nvSpPr>
          <p:cNvPr id="8" name="Freeform 8"/>
          <p:cNvSpPr/>
          <p:nvPr/>
        </p:nvSpPr>
        <p:spPr>
          <a:xfrm>
            <a:off x="14539179" y="6774890"/>
            <a:ext cx="3110820" cy="2745299"/>
          </a:xfrm>
          <a:custGeom>
            <a:avLst/>
            <a:gdLst/>
            <a:ahLst/>
            <a:cxnLst/>
            <a:rect l="l" t="t" r="r" b="b"/>
            <a:pathLst>
              <a:path w="3110820" h="2745299">
                <a:moveTo>
                  <a:pt x="0" y="0"/>
                </a:moveTo>
                <a:lnTo>
                  <a:pt x="3110820" y="0"/>
                </a:lnTo>
                <a:lnTo>
                  <a:pt x="3110820" y="2745298"/>
                </a:lnTo>
                <a:lnTo>
                  <a:pt x="0" y="2745298"/>
                </a:lnTo>
                <a:lnTo>
                  <a:pt x="0" y="0"/>
                </a:lnTo>
                <a:close/>
              </a:path>
            </a:pathLst>
          </a:custGeom>
          <a:blipFill>
            <a:blip r:embed="rId13"/>
            <a:stretch>
              <a:fillRect/>
            </a:stretch>
          </a:blipFill>
        </p:spPr>
        <p:txBody>
          <a:bodyPr/>
          <a:lstStyle/>
          <a:p>
            <a:endParaRPr lang="en-US"/>
          </a:p>
        </p:txBody>
      </p:sp>
      <p:sp>
        <p:nvSpPr>
          <p:cNvPr id="9" name="Freeform 9"/>
          <p:cNvSpPr/>
          <p:nvPr/>
        </p:nvSpPr>
        <p:spPr>
          <a:xfrm rot="-400247">
            <a:off x="1471131" y="5973814"/>
            <a:ext cx="2391642" cy="2952645"/>
          </a:xfrm>
          <a:custGeom>
            <a:avLst/>
            <a:gdLst/>
            <a:ahLst/>
            <a:cxnLst/>
            <a:rect l="l" t="t" r="r" b="b"/>
            <a:pathLst>
              <a:path w="2391642" h="2952645">
                <a:moveTo>
                  <a:pt x="0" y="0"/>
                </a:moveTo>
                <a:lnTo>
                  <a:pt x="2391642" y="0"/>
                </a:lnTo>
                <a:lnTo>
                  <a:pt x="2391642" y="2952645"/>
                </a:lnTo>
                <a:lnTo>
                  <a:pt x="0" y="2952645"/>
                </a:lnTo>
                <a:lnTo>
                  <a:pt x="0" y="0"/>
                </a:lnTo>
                <a:close/>
              </a:path>
            </a:pathLst>
          </a:custGeom>
          <a:blipFill>
            <a:blip r:embed="rId14"/>
            <a:stretch>
              <a:fillRect/>
            </a:stretch>
          </a:blipFill>
        </p:spPr>
        <p:txBody>
          <a:bodyPr/>
          <a:lstStyle/>
          <a:p>
            <a:endParaRPr lang="en-US"/>
          </a:p>
        </p:txBody>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endParaRPr lang="en-US"/>
          </a:p>
        </p:txBody>
      </p:sp>
      <p:sp>
        <p:nvSpPr>
          <p:cNvPr id="11" name="Freeform 11"/>
          <p:cNvSpPr/>
          <p:nvPr/>
        </p:nvSpPr>
        <p:spPr>
          <a:xfrm rot="10477921" flipH="1">
            <a:off x="-1654318" y="-2732633"/>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sp>
        <p:nvSpPr>
          <p:cNvPr id="12" name="Freeform 12"/>
          <p:cNvSpPr/>
          <p:nvPr/>
        </p:nvSpPr>
        <p:spPr>
          <a:xfrm rot="783578">
            <a:off x="14263967" y="1461660"/>
            <a:ext cx="2024106" cy="2431359"/>
          </a:xfrm>
          <a:custGeom>
            <a:avLst/>
            <a:gdLst/>
            <a:ahLst/>
            <a:cxnLst/>
            <a:rect l="l" t="t" r="r" b="b"/>
            <a:pathLst>
              <a:path w="2024106" h="2431359">
                <a:moveTo>
                  <a:pt x="0" y="0"/>
                </a:moveTo>
                <a:lnTo>
                  <a:pt x="2024107" y="0"/>
                </a:lnTo>
                <a:lnTo>
                  <a:pt x="2024107" y="2431359"/>
                </a:lnTo>
                <a:lnTo>
                  <a:pt x="0" y="2431359"/>
                </a:lnTo>
                <a:lnTo>
                  <a:pt x="0" y="0"/>
                </a:lnTo>
                <a:close/>
              </a:path>
            </a:pathLst>
          </a:custGeom>
          <a:blipFill>
            <a:blip r:embed="rId19"/>
            <a:stretch>
              <a:fillRect/>
            </a:stretch>
          </a:blipFill>
        </p:spPr>
        <p:txBody>
          <a:bodyPr/>
          <a:lstStyle/>
          <a:p>
            <a:endParaRPr lang="en-US"/>
          </a:p>
        </p:txBody>
      </p:sp>
      <p:sp>
        <p:nvSpPr>
          <p:cNvPr id="13" name="TextBox 13"/>
          <p:cNvSpPr txBox="1"/>
          <p:nvPr/>
        </p:nvSpPr>
        <p:spPr>
          <a:xfrm>
            <a:off x="6004001" y="118598"/>
            <a:ext cx="5896604" cy="699743"/>
          </a:xfrm>
          <a:prstGeom prst="rect">
            <a:avLst/>
          </a:prstGeom>
        </p:spPr>
        <p:txBody>
          <a:bodyPr lIns="0" tIns="0" rIns="0" bIns="0" rtlCol="0" anchor="t">
            <a:spAutoFit/>
          </a:bodyPr>
          <a:lstStyle/>
          <a:p>
            <a:pPr algn="ctr">
              <a:lnSpc>
                <a:spcPts val="5900"/>
              </a:lnSpc>
            </a:pPr>
            <a:r>
              <a:rPr lang="en-US" sz="4400" b="1" dirty="0" err="1">
                <a:solidFill>
                  <a:srgbClr val="47232B"/>
                </a:solidFill>
                <a:latin typeface="Times New Roman" panose="02020603050405020304" pitchFamily="18" charset="0"/>
                <a:ea typeface="UTM Times Bold"/>
                <a:cs typeface="Times New Roman" panose="02020603050405020304" pitchFamily="18" charset="0"/>
                <a:sym typeface="UTM Times Bold"/>
              </a:rPr>
              <a:t>Tiến</a:t>
            </a:r>
            <a:r>
              <a:rPr lang="en-US" sz="4400" b="1" dirty="0">
                <a:solidFill>
                  <a:srgbClr val="47232B"/>
                </a:solidFill>
                <a:latin typeface="Times New Roman" panose="02020603050405020304" pitchFamily="18" charset="0"/>
                <a:ea typeface="UTM Times Bold"/>
                <a:cs typeface="Times New Roman" panose="02020603050405020304" pitchFamily="18" charset="0"/>
                <a:sym typeface="UTM Times Bold"/>
              </a:rPr>
              <a:t> </a:t>
            </a:r>
            <a:r>
              <a:rPr lang="en-US" sz="4400" b="1" dirty="0" err="1">
                <a:solidFill>
                  <a:srgbClr val="47232B"/>
                </a:solidFill>
                <a:latin typeface="Times New Roman" panose="02020603050405020304" pitchFamily="18" charset="0"/>
                <a:ea typeface="UTM Times Bold"/>
                <a:cs typeface="Times New Roman" panose="02020603050405020304" pitchFamily="18" charset="0"/>
                <a:sym typeface="UTM Times Bold"/>
              </a:rPr>
              <a:t>hành</a:t>
            </a:r>
            <a:r>
              <a:rPr lang="en-US" sz="4400" b="1" dirty="0">
                <a:solidFill>
                  <a:srgbClr val="47232B"/>
                </a:solidFill>
                <a:latin typeface="Times New Roman" panose="02020603050405020304" pitchFamily="18" charset="0"/>
                <a:ea typeface="UTM Times Bold"/>
                <a:cs typeface="Times New Roman" panose="02020603050405020304" pitchFamily="18" charset="0"/>
                <a:sym typeface="UTM Times Bold"/>
              </a:rPr>
              <a:t> </a:t>
            </a:r>
            <a:r>
              <a:rPr lang="en-US" sz="4400" b="1" dirty="0" err="1">
                <a:solidFill>
                  <a:srgbClr val="47232B"/>
                </a:solidFill>
                <a:latin typeface="Times New Roman" panose="02020603050405020304" pitchFamily="18" charset="0"/>
                <a:ea typeface="UTM Times Bold"/>
                <a:cs typeface="Times New Roman" panose="02020603050405020304" pitchFamily="18" charset="0"/>
                <a:sym typeface="UTM Times Bold"/>
              </a:rPr>
              <a:t>khảo</a:t>
            </a:r>
            <a:r>
              <a:rPr lang="en-US" sz="4400" b="1" dirty="0">
                <a:solidFill>
                  <a:srgbClr val="47232B"/>
                </a:solidFill>
                <a:latin typeface="Times New Roman" panose="02020603050405020304" pitchFamily="18" charset="0"/>
                <a:ea typeface="UTM Times Bold"/>
                <a:cs typeface="Times New Roman" panose="02020603050405020304" pitchFamily="18" charset="0"/>
                <a:sym typeface="UTM Times Bold"/>
              </a:rPr>
              <a:t> </a:t>
            </a:r>
            <a:r>
              <a:rPr lang="en-US" sz="4400" b="1" dirty="0" err="1">
                <a:solidFill>
                  <a:srgbClr val="47232B"/>
                </a:solidFill>
                <a:latin typeface="Times New Roman" panose="02020603050405020304" pitchFamily="18" charset="0"/>
                <a:ea typeface="UTM Times Bold"/>
                <a:cs typeface="Times New Roman" panose="02020603050405020304" pitchFamily="18" charset="0"/>
                <a:sym typeface="UTM Times Bold"/>
              </a:rPr>
              <a:t>sát</a:t>
            </a:r>
            <a:r>
              <a:rPr lang="en-US" sz="4400" b="1" dirty="0">
                <a:solidFill>
                  <a:srgbClr val="47232B"/>
                </a:solidFill>
                <a:latin typeface="Times New Roman" panose="02020603050405020304" pitchFamily="18" charset="0"/>
                <a:ea typeface="UTM Times Bold"/>
                <a:cs typeface="Times New Roman" panose="02020603050405020304" pitchFamily="18" charset="0"/>
                <a:sym typeface="UTM Times Bold"/>
              </a:rPr>
              <a:t> </a:t>
            </a:r>
            <a:r>
              <a:rPr lang="en-US" sz="4400" b="1" dirty="0" err="1">
                <a:solidFill>
                  <a:srgbClr val="47232B"/>
                </a:solidFill>
                <a:latin typeface="Times New Roman" panose="02020603050405020304" pitchFamily="18" charset="0"/>
                <a:ea typeface="UTM Times Bold"/>
                <a:cs typeface="Times New Roman" panose="02020603050405020304" pitchFamily="18" charset="0"/>
                <a:sym typeface="UTM Times Bold"/>
              </a:rPr>
              <a:t>trẻ</a:t>
            </a:r>
            <a:endParaRPr lang="en-US" sz="4400" b="1" dirty="0">
              <a:solidFill>
                <a:srgbClr val="47232B"/>
              </a:solidFill>
              <a:latin typeface="Times New Roman" panose="02020603050405020304" pitchFamily="18" charset="0"/>
              <a:ea typeface="UTM Times Bold"/>
              <a:cs typeface="Times New Roman" panose="02020603050405020304" pitchFamily="18" charset="0"/>
              <a:sym typeface="UTM Times Bold"/>
            </a:endParaRPr>
          </a:p>
        </p:txBody>
      </p:sp>
      <p:sp>
        <p:nvSpPr>
          <p:cNvPr id="14" name="TextBox 14"/>
          <p:cNvSpPr txBox="1"/>
          <p:nvPr/>
        </p:nvSpPr>
        <p:spPr>
          <a:xfrm>
            <a:off x="3414597" y="4128862"/>
            <a:ext cx="12679992" cy="1449949"/>
          </a:xfrm>
          <a:prstGeom prst="rect">
            <a:avLst/>
          </a:prstGeom>
        </p:spPr>
        <p:txBody>
          <a:bodyPr lIns="0" tIns="0" rIns="0" bIns="0" rtlCol="0" anchor="t">
            <a:spAutoFit/>
          </a:bodyPr>
          <a:lstStyle/>
          <a:p>
            <a:pPr algn="just">
              <a:lnSpc>
                <a:spcPts val="5862"/>
              </a:lnSpc>
            </a:pPr>
            <a:endParaRPr lang="en-US" sz="4187" b="1" dirty="0">
              <a:solidFill>
                <a:srgbClr val="47232B"/>
              </a:solidFill>
              <a:latin typeface="Times New Roman" panose="02020603050405020304" pitchFamily="18" charset="0"/>
              <a:ea typeface="UTM Times Bold"/>
              <a:cs typeface="Times New Roman" panose="02020603050405020304" pitchFamily="18" charset="0"/>
              <a:sym typeface="UTM Times Bold"/>
            </a:endParaRPr>
          </a:p>
          <a:p>
            <a:pPr algn="just">
              <a:lnSpc>
                <a:spcPts val="5862"/>
              </a:lnSpc>
            </a:pPr>
            <a:endParaRPr lang="en-US" sz="4187" b="1" dirty="0">
              <a:solidFill>
                <a:srgbClr val="47232B"/>
              </a:solidFill>
              <a:latin typeface="Times New Roman" panose="02020603050405020304" pitchFamily="18" charset="0"/>
              <a:ea typeface="UTM Times Bold"/>
              <a:cs typeface="Times New Roman" panose="02020603050405020304" pitchFamily="18" charset="0"/>
              <a:sym typeface="UTM Times Bold"/>
            </a:endParaRPr>
          </a:p>
        </p:txBody>
      </p:sp>
      <p:graphicFrame>
        <p:nvGraphicFramePr>
          <p:cNvPr id="16" name="Table 15">
            <a:extLst>
              <a:ext uri="{FF2B5EF4-FFF2-40B4-BE49-F238E27FC236}">
                <a16:creationId xmlns:a16="http://schemas.microsoft.com/office/drawing/2014/main" id="{7AB8F026-693A-4BF0-901A-82FF0C49754C}"/>
              </a:ext>
            </a:extLst>
          </p:cNvPr>
          <p:cNvGraphicFramePr>
            <a:graphicFrameLocks noGrp="1"/>
          </p:cNvGraphicFramePr>
          <p:nvPr>
            <p:extLst>
              <p:ext uri="{D42A27DB-BD31-4B8C-83A1-F6EECF244321}">
                <p14:modId xmlns:p14="http://schemas.microsoft.com/office/powerpoint/2010/main" val="2265364252"/>
              </p:ext>
            </p:extLst>
          </p:nvPr>
        </p:nvGraphicFramePr>
        <p:xfrm>
          <a:off x="1397575" y="1234368"/>
          <a:ext cx="15730377" cy="8390522"/>
        </p:xfrm>
        <a:graphic>
          <a:graphicData uri="http://schemas.openxmlformats.org/drawingml/2006/table">
            <a:tbl>
              <a:tblPr firstRow="1" firstCol="1" bandRow="1">
                <a:tableStyleId>{5C22544A-7EE6-4342-B048-85BDC9FD1C3A}</a:tableStyleId>
              </a:tblPr>
              <a:tblGrid>
                <a:gridCol w="914400">
                  <a:extLst>
                    <a:ext uri="{9D8B030D-6E8A-4147-A177-3AD203B41FA5}">
                      <a16:colId xmlns:a16="http://schemas.microsoft.com/office/drawing/2014/main" val="2865281128"/>
                    </a:ext>
                  </a:extLst>
                </a:gridCol>
                <a:gridCol w="9331002">
                  <a:extLst>
                    <a:ext uri="{9D8B030D-6E8A-4147-A177-3AD203B41FA5}">
                      <a16:colId xmlns:a16="http://schemas.microsoft.com/office/drawing/2014/main" val="3978989475"/>
                    </a:ext>
                  </a:extLst>
                </a:gridCol>
                <a:gridCol w="2665575">
                  <a:extLst>
                    <a:ext uri="{9D8B030D-6E8A-4147-A177-3AD203B41FA5}">
                      <a16:colId xmlns:a16="http://schemas.microsoft.com/office/drawing/2014/main" val="1662150632"/>
                    </a:ext>
                  </a:extLst>
                </a:gridCol>
                <a:gridCol w="2819400">
                  <a:extLst>
                    <a:ext uri="{9D8B030D-6E8A-4147-A177-3AD203B41FA5}">
                      <a16:colId xmlns:a16="http://schemas.microsoft.com/office/drawing/2014/main" val="141399988"/>
                    </a:ext>
                  </a:extLst>
                </a:gridCol>
              </a:tblGrid>
              <a:tr h="399228">
                <a:tc rowSpan="2">
                  <a:txBody>
                    <a:bodyPr/>
                    <a:lstStyle/>
                    <a:p>
                      <a:pPr algn="ctr">
                        <a:lnSpc>
                          <a:spcPct val="150000"/>
                        </a:lnSpc>
                        <a:tabLst>
                          <a:tab pos="3510915" algn="l"/>
                        </a:tabLst>
                      </a:pPr>
                      <a:r>
                        <a:rPr lang="en-US" sz="2200" dirty="0">
                          <a:effectLst/>
                          <a:latin typeface="Times New Roman" panose="02020603050405020304" pitchFamily="18" charset="0"/>
                          <a:cs typeface="Times New Roman" panose="02020603050405020304" pitchFamily="18" charset="0"/>
                        </a:rPr>
                        <a:t> </a:t>
                      </a:r>
                    </a:p>
                    <a:p>
                      <a:pPr algn="ctr">
                        <a:lnSpc>
                          <a:spcPct val="150000"/>
                        </a:lnSpc>
                        <a:tabLst>
                          <a:tab pos="3510915" algn="l"/>
                        </a:tabLst>
                      </a:pPr>
                      <a:r>
                        <a:rPr lang="en-US" sz="2200" dirty="0">
                          <a:effectLst/>
                          <a:latin typeface="Times New Roman" panose="02020603050405020304" pitchFamily="18" charset="0"/>
                          <a:cs typeface="Times New Roman" panose="02020603050405020304" pitchFamily="18" charset="0"/>
                        </a:rPr>
                        <a:t>STT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tc rowSpan="2">
                  <a:txBody>
                    <a:bodyPr/>
                    <a:lstStyle/>
                    <a:p>
                      <a:pPr algn="just">
                        <a:lnSpc>
                          <a:spcPct val="150000"/>
                        </a:lnSpc>
                        <a:tabLst>
                          <a:tab pos="3510915" algn="l"/>
                        </a:tabLst>
                      </a:pPr>
                      <a:r>
                        <a:rPr lang="en-US" sz="2200" dirty="0">
                          <a:effectLst/>
                          <a:latin typeface="Times New Roman" panose="02020603050405020304" pitchFamily="18" charset="0"/>
                          <a:cs typeface="Times New Roman" panose="02020603050405020304" pitchFamily="18" charset="0"/>
                        </a:rPr>
                        <a:t> </a:t>
                      </a:r>
                    </a:p>
                    <a:p>
                      <a:pPr algn="ctr">
                        <a:lnSpc>
                          <a:spcPct val="150000"/>
                        </a:lnSpc>
                        <a:tabLst>
                          <a:tab pos="3510915" algn="l"/>
                        </a:tabLs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khảo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sát</a:t>
                      </a:r>
                      <a:endParaRPr lang="en-US" sz="2800" dirty="0">
                        <a:effectLst/>
                        <a:latin typeface="Times New Roman" panose="02020603050405020304" pitchFamily="18" charset="0"/>
                        <a:cs typeface="Times New Roman" panose="02020603050405020304" pitchFamily="18" charset="0"/>
                      </a:endParaRPr>
                    </a:p>
                    <a:p>
                      <a:pPr algn="ctr">
                        <a:lnSpc>
                          <a:spcPct val="150000"/>
                        </a:lnSpc>
                        <a:tabLst>
                          <a:tab pos="3510915" algn="l"/>
                        </a:tabLs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Dựa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GDMN)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tc gridSpan="2">
                  <a:txBody>
                    <a:bodyPr/>
                    <a:lstStyle/>
                    <a:p>
                      <a:pPr algn="ctr">
                        <a:lnSpc>
                          <a:spcPct val="150000"/>
                        </a:lnSpc>
                        <a:tabLst>
                          <a:tab pos="3510915" algn="l"/>
                        </a:tabLst>
                      </a:pPr>
                      <a:r>
                        <a:rPr lang="en-US" sz="2400" smtClean="0">
                          <a:effectLst/>
                          <a:latin typeface="+mn-lt"/>
                          <a:ea typeface="+mn-ea"/>
                          <a:cs typeface="+mn-cs"/>
                        </a:rPr>
                        <a:t>Trước</a:t>
                      </a:r>
                      <a:r>
                        <a:rPr lang="en-US" sz="2400" baseline="0" smtClean="0">
                          <a:effectLst/>
                          <a:latin typeface="+mn-lt"/>
                          <a:ea typeface="+mn-ea"/>
                          <a:cs typeface="+mn-cs"/>
                        </a:rPr>
                        <a:t> khi áp dụng</a:t>
                      </a:r>
                      <a:endParaRPr lang="en-US" sz="2400">
                        <a:effectLst/>
                        <a:latin typeface=".VnTimeH"/>
                        <a:ea typeface="Times New Roman" panose="02020603050405020304" pitchFamily="18" charset="0"/>
                        <a:cs typeface="Times New Roman" panose="02020603050405020304" pitchFamily="18" charset="0"/>
                      </a:endParaRPr>
                    </a:p>
                  </a:txBody>
                  <a:tcPr marL="23909" marR="23909" marT="0" marB="0"/>
                </a:tc>
                <a:tc hMerge="1">
                  <a:txBody>
                    <a:bodyPr/>
                    <a:lstStyle/>
                    <a:p>
                      <a:endParaRPr lang="en-US"/>
                    </a:p>
                  </a:txBody>
                  <a:tcPr/>
                </a:tc>
                <a:extLst>
                  <a:ext uri="{0D108BD9-81ED-4DB2-BD59-A6C34878D82A}">
                    <a16:rowId xmlns:a16="http://schemas.microsoft.com/office/drawing/2014/main" val="135812881"/>
                  </a:ext>
                </a:extLst>
              </a:tr>
              <a:tr h="1406708">
                <a:tc vMerge="1">
                  <a:txBody>
                    <a:bodyPr/>
                    <a:lstStyle/>
                    <a:p>
                      <a:endParaRPr lang="en-US"/>
                    </a:p>
                  </a:txBody>
                  <a:tcPr/>
                </a:tc>
                <a:tc vMerge="1">
                  <a:txBody>
                    <a:bodyPr/>
                    <a:lstStyle/>
                    <a:p>
                      <a:endParaRPr lang="en-US"/>
                    </a:p>
                  </a:txBody>
                  <a:tcPr/>
                </a:tc>
                <a:tc>
                  <a:txBody>
                    <a:bodyPr/>
                    <a:lstStyle/>
                    <a:p>
                      <a:pPr algn="ctr">
                        <a:lnSpc>
                          <a:spcPct val="150000"/>
                        </a:lnSpc>
                        <a:tabLst>
                          <a:tab pos="3510915" algn="l"/>
                        </a:tabLst>
                      </a:pPr>
                      <a:r>
                        <a:rPr lang="en-US" sz="2800">
                          <a:effectLst/>
                          <a:latin typeface="Times New Roman" panose="02020603050405020304" pitchFamily="18" charset="0"/>
                          <a:cs typeface="Times New Roman" panose="02020603050405020304" pitchFamily="18" charset="0"/>
                        </a:rPr>
                        <a:t>Số trẻ</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tc>
                  <a:txBody>
                    <a:bodyPr/>
                    <a:lstStyle/>
                    <a:p>
                      <a:pPr algn="ctr">
                        <a:lnSpc>
                          <a:spcPct val="150000"/>
                        </a:lnSpc>
                        <a:tabLst>
                          <a:tab pos="3510915" algn="l"/>
                        </a:tabLst>
                      </a:pPr>
                      <a:r>
                        <a:rPr lang="en-US" sz="2800">
                          <a:effectLst/>
                          <a:latin typeface="Times New Roman" panose="02020603050405020304" pitchFamily="18" charset="0"/>
                          <a:cs typeface="Times New Roman" panose="02020603050405020304" pitchFamily="18" charset="0"/>
                        </a:rPr>
                        <a:t>Tỉ lệ</a:t>
                      </a:r>
                    </a:p>
                    <a:p>
                      <a:pPr algn="ctr">
                        <a:lnSpc>
                          <a:spcPct val="150000"/>
                        </a:lnSpc>
                        <a:tabLst>
                          <a:tab pos="3510915" algn="l"/>
                        </a:tabLs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extLst>
                  <a:ext uri="{0D108BD9-81ED-4DB2-BD59-A6C34878D82A}">
                    <a16:rowId xmlns:a16="http://schemas.microsoft.com/office/drawing/2014/main" val="537211208"/>
                  </a:ext>
                </a:extLst>
              </a:tr>
              <a:tr h="1041039">
                <a:tc>
                  <a:txBody>
                    <a:bodyPr/>
                    <a:lstStyle/>
                    <a:p>
                      <a:pPr algn="ctr">
                        <a:lnSpc>
                          <a:spcPct val="150000"/>
                        </a:lnSpc>
                        <a:tabLst>
                          <a:tab pos="3510915" algn="l"/>
                        </a:tabLst>
                      </a:pPr>
                      <a:r>
                        <a:rPr lang="en-US" sz="2200">
                          <a:effectLst/>
                          <a:latin typeface="Times New Roman" panose="02020603050405020304" pitchFamily="18" charset="0"/>
                          <a:cs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tc>
                  <a:txBody>
                    <a:bodyPr/>
                    <a:lstStyle/>
                    <a:p>
                      <a:pPr marL="0" marR="0" indent="431800" algn="just">
                        <a:lnSpc>
                          <a:spcPct val="130000"/>
                        </a:lnSpc>
                        <a:spcAft>
                          <a:spcPts val="800"/>
                        </a:spcAft>
                        <a:buNone/>
                      </a:pPr>
                      <a:r>
                        <a:rPr lang="en-US" sz="3200" smtClean="0">
                          <a:solidFill>
                            <a:srgbClr val="000000"/>
                          </a:solidFill>
                          <a:effectLst/>
                          <a:latin typeface="Times New Roman" panose="02020603050405020304" pitchFamily="18" charset="0"/>
                          <a:ea typeface="Times New Roman" panose="02020603050405020304" pitchFamily="18" charset="0"/>
                        </a:rPr>
                        <a:t>Thời gian trẻ sử dụng thiết bị số phép (TV, điện thoại, máy tính bảng, máy tính) mỗi ngày cho phép không quá 1h/1 ngày / 1trẻ</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tabLst>
                          <a:tab pos="3510915" algn="l"/>
                        </a:tabLst>
                      </a:pPr>
                      <a:r>
                        <a:rPr lang="en-US" sz="2800" baseline="0">
                          <a:effectLst/>
                          <a:latin typeface="Times New Roman" panose="02020603050405020304" pitchFamily="18" charset="0"/>
                          <a:ea typeface="+mn-ea"/>
                          <a:cs typeface="Times New Roman" panose="02020603050405020304" pitchFamily="18" charset="0"/>
                        </a:rPr>
                        <a:t> </a:t>
                      </a:r>
                      <a:r>
                        <a:rPr lang="en-US" sz="2800" baseline="0" smtClean="0">
                          <a:effectLst/>
                          <a:latin typeface="Times New Roman" panose="02020603050405020304" pitchFamily="18" charset="0"/>
                          <a:ea typeface="+mn-ea"/>
                          <a:cs typeface="Times New Roman" panose="02020603050405020304" pitchFamily="18" charset="0"/>
                        </a:rPr>
                        <a:t>    1/26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tc>
                  <a:txBody>
                    <a:bodyPr/>
                    <a:lstStyle/>
                    <a:p>
                      <a:pPr algn="ctr">
                        <a:lnSpc>
                          <a:spcPct val="150000"/>
                        </a:lnSpc>
                        <a:tabLst>
                          <a:tab pos="3510915" algn="l"/>
                        </a:tabLst>
                      </a:pPr>
                      <a:r>
                        <a:rPr lang="vi-VN" sz="2800">
                          <a:effectLst/>
                          <a:latin typeface="Times New Roman" panose="02020603050405020304" pitchFamily="18" charset="0"/>
                          <a:cs typeface="Times New Roman" panose="02020603050405020304" pitchFamily="18" charset="0"/>
                        </a:rPr>
                        <a:t> </a:t>
                      </a:r>
                      <a:r>
                        <a:rPr lang="en-US" sz="2800" smtClean="0">
                          <a:effectLst/>
                          <a:latin typeface="Times New Roman" panose="02020603050405020304" pitchFamily="18" charset="0"/>
                          <a:cs typeface="Times New Roman" panose="02020603050405020304" pitchFamily="18" charset="0"/>
                        </a:rPr>
                        <a:t>0,4%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extLst>
                  <a:ext uri="{0D108BD9-81ED-4DB2-BD59-A6C34878D82A}">
                    <a16:rowId xmlns:a16="http://schemas.microsoft.com/office/drawing/2014/main" val="800609849"/>
                  </a:ext>
                </a:extLst>
              </a:tr>
              <a:tr h="761442">
                <a:tc>
                  <a:txBody>
                    <a:bodyPr/>
                    <a:lstStyle/>
                    <a:p>
                      <a:pPr algn="ctr">
                        <a:lnSpc>
                          <a:spcPct val="150000"/>
                        </a:lnSpc>
                        <a:tabLst>
                          <a:tab pos="3510915" algn="l"/>
                        </a:tabLst>
                      </a:pPr>
                      <a:r>
                        <a:rPr lang="en-US" sz="2200">
                          <a:effectLst/>
                          <a:latin typeface="Times New Roman" panose="02020603050405020304" pitchFamily="18" charset="0"/>
                          <a:cs typeface="Times New Roman" panose="02020603050405020304" pitchFamily="18" charset="0"/>
                        </a:rPr>
                        <a:t>2</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tc>
                  <a:txBody>
                    <a:bodyPr/>
                    <a:lstStyle/>
                    <a:p>
                      <a:pPr marL="0" marR="0" indent="431800" algn="just">
                        <a:lnSpc>
                          <a:spcPct val="130000"/>
                        </a:lnSpc>
                        <a:spcAft>
                          <a:spcPts val="800"/>
                        </a:spcAft>
                        <a:buNone/>
                      </a:pPr>
                      <a:r>
                        <a:rPr lang="en-US" sz="3200" smtClean="0">
                          <a:solidFill>
                            <a:srgbClr val="000000"/>
                          </a:solidFill>
                          <a:effectLst/>
                          <a:latin typeface="Times New Roman" panose="02020603050405020304" pitchFamily="18" charset="0"/>
                          <a:ea typeface="Times New Roman" panose="02020603050405020304" pitchFamily="18" charset="0"/>
                        </a:rPr>
                        <a:t>Thời gian trẻ sử dụng thiết bị số phép (TV, điện thoại, máy tính bảng, máy tính) mỗi ngày quá giờ cho phép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tabLst>
                          <a:tab pos="3510915" algn="l"/>
                        </a:tabLst>
                      </a:pPr>
                      <a:r>
                        <a:rPr lang="en-US" sz="2800">
                          <a:effectLst/>
                          <a:latin typeface="Times New Roman" panose="02020603050405020304" pitchFamily="18" charset="0"/>
                          <a:cs typeface="Times New Roman" panose="02020603050405020304" pitchFamily="18" charset="0"/>
                        </a:rPr>
                        <a:t> </a:t>
                      </a:r>
                      <a:r>
                        <a:rPr lang="en-US" sz="2800" smtClean="0">
                          <a:effectLst/>
                          <a:latin typeface="Times New Roman" panose="02020603050405020304" pitchFamily="18" charset="0"/>
                          <a:cs typeface="Times New Roman" panose="02020603050405020304" pitchFamily="18" charset="0"/>
                        </a:rPr>
                        <a:t>24/26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tc>
                  <a:txBody>
                    <a:bodyPr/>
                    <a:lstStyle/>
                    <a:p>
                      <a:pPr algn="ctr">
                        <a:lnSpc>
                          <a:spcPct val="150000"/>
                        </a:lnSpc>
                        <a:tabLst>
                          <a:tab pos="3510915" algn="l"/>
                        </a:tabLst>
                      </a:pPr>
                      <a:r>
                        <a:rPr lang="vi-VN" sz="2800">
                          <a:effectLst/>
                          <a:latin typeface="Times New Roman" panose="02020603050405020304" pitchFamily="18" charset="0"/>
                          <a:cs typeface="Times New Roman" panose="02020603050405020304" pitchFamily="18" charset="0"/>
                        </a:rPr>
                        <a:t> </a:t>
                      </a:r>
                      <a:r>
                        <a:rPr lang="en-US" sz="2800" smtClean="0">
                          <a:effectLst/>
                          <a:latin typeface="Times New Roman" panose="02020603050405020304" pitchFamily="18" charset="0"/>
                          <a:cs typeface="Times New Roman" panose="02020603050405020304" pitchFamily="18" charset="0"/>
                        </a:rPr>
                        <a:t>96%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extLst>
                  <a:ext uri="{0D108BD9-81ED-4DB2-BD59-A6C34878D82A}">
                    <a16:rowId xmlns:a16="http://schemas.microsoft.com/office/drawing/2014/main" val="3493732768"/>
                  </a:ext>
                </a:extLst>
              </a:tr>
              <a:tr h="1041039">
                <a:tc>
                  <a:txBody>
                    <a:bodyPr/>
                    <a:lstStyle/>
                    <a:p>
                      <a:pPr algn="ctr">
                        <a:lnSpc>
                          <a:spcPct val="150000"/>
                        </a:lnSpc>
                        <a:tabLst>
                          <a:tab pos="3510915" algn="l"/>
                        </a:tabLst>
                      </a:pPr>
                      <a:r>
                        <a:rPr lang="en-US" sz="2200">
                          <a:effectLst/>
                          <a:latin typeface="Times New Roman" panose="02020603050405020304" pitchFamily="18" charset="0"/>
                          <a:cs typeface="Times New Roman" panose="02020603050405020304" pitchFamily="18" charset="0"/>
                        </a:rPr>
                        <a:t>3</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tc>
                  <a:txBody>
                    <a:bodyPr/>
                    <a:lstStyle/>
                    <a:p>
                      <a:pPr marL="0" marR="0" indent="431800" algn="just">
                        <a:lnSpc>
                          <a:spcPct val="130000"/>
                        </a:lnSpc>
                        <a:spcAft>
                          <a:spcPts val="800"/>
                        </a:spcAft>
                        <a:buNone/>
                      </a:pPr>
                      <a:r>
                        <a:rPr lang="en-US" sz="3200" smtClean="0">
                          <a:solidFill>
                            <a:srgbClr val="000000"/>
                          </a:solidFill>
                          <a:effectLst/>
                          <a:latin typeface="Times New Roman" panose="02020603050405020304" pitchFamily="18" charset="0"/>
                          <a:ea typeface="Times New Roman" panose="02020603050405020304" pitchFamily="18" charset="0"/>
                        </a:rPr>
                        <a:t>Trẻ có hứng thú tham gia trò chơi vận động ngoài trời </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tabLst>
                          <a:tab pos="3510915" algn="l"/>
                        </a:tabLst>
                      </a:pPr>
                      <a:r>
                        <a:rPr lang="en-US" sz="2800">
                          <a:effectLst/>
                          <a:latin typeface="Times New Roman" panose="02020603050405020304" pitchFamily="18" charset="0"/>
                          <a:cs typeface="Times New Roman" panose="02020603050405020304" pitchFamily="18" charset="0"/>
                        </a:rPr>
                        <a:t> </a:t>
                      </a:r>
                      <a:r>
                        <a:rPr lang="en-US" sz="2800" smtClean="0">
                          <a:effectLst/>
                          <a:latin typeface="Times New Roman" panose="02020603050405020304" pitchFamily="18" charset="0"/>
                          <a:cs typeface="Times New Roman" panose="02020603050405020304" pitchFamily="18" charset="0"/>
                        </a:rPr>
                        <a:t>15/26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tc>
                  <a:txBody>
                    <a:bodyPr/>
                    <a:lstStyle/>
                    <a:p>
                      <a:pPr algn="ctr">
                        <a:lnSpc>
                          <a:spcPct val="150000"/>
                        </a:lnSpc>
                        <a:tabLst>
                          <a:tab pos="3510915" algn="l"/>
                        </a:tabLst>
                      </a:pPr>
                      <a:r>
                        <a:rPr lang="vi-VN" sz="2800">
                          <a:effectLst/>
                          <a:latin typeface="Times New Roman" panose="02020603050405020304" pitchFamily="18" charset="0"/>
                          <a:cs typeface="Times New Roman" panose="02020603050405020304" pitchFamily="18" charset="0"/>
                        </a:rPr>
                        <a:t> </a:t>
                      </a:r>
                      <a:r>
                        <a:rPr lang="en-US" sz="2800" smtClean="0">
                          <a:effectLst/>
                          <a:latin typeface="Times New Roman" panose="02020603050405020304" pitchFamily="18" charset="0"/>
                          <a:cs typeface="Times New Roman" panose="02020603050405020304" pitchFamily="18" charset="0"/>
                        </a:rPr>
                        <a:t>57%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extLst>
                  <a:ext uri="{0D108BD9-81ED-4DB2-BD59-A6C34878D82A}">
                    <a16:rowId xmlns:a16="http://schemas.microsoft.com/office/drawing/2014/main" val="2120436385"/>
                  </a:ext>
                </a:extLst>
              </a:tr>
              <a:tr h="787761">
                <a:tc>
                  <a:txBody>
                    <a:bodyPr/>
                    <a:lstStyle/>
                    <a:p>
                      <a:pPr algn="ctr">
                        <a:lnSpc>
                          <a:spcPct val="150000"/>
                        </a:lnSpc>
                        <a:tabLst>
                          <a:tab pos="3510915" algn="l"/>
                        </a:tabLst>
                      </a:pPr>
                      <a:r>
                        <a:rPr lang="en-US" sz="2200">
                          <a:effectLst/>
                          <a:latin typeface="Times New Roman" panose="02020603050405020304" pitchFamily="18" charset="0"/>
                          <a:cs typeface="Times New Roman" panose="02020603050405020304" pitchFamily="18" charset="0"/>
                        </a:rPr>
                        <a:t>4</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tc>
                  <a:txBody>
                    <a:bodyPr/>
                    <a:lstStyle/>
                    <a:p>
                      <a:pPr marL="0" marR="0" indent="431800" algn="just">
                        <a:lnSpc>
                          <a:spcPct val="130000"/>
                        </a:lnSpc>
                        <a:spcAft>
                          <a:spcPts val="800"/>
                        </a:spcAft>
                        <a:buNone/>
                      </a:pPr>
                      <a:r>
                        <a:rPr lang="en-US" sz="3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 có hứng thú tham gia hoạt động sáng tạo (vẽ, nặn, xếp hình, thủ công)</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tabLst>
                          <a:tab pos="3510915" algn="l"/>
                        </a:tabLst>
                      </a:pPr>
                      <a:r>
                        <a:rPr lang="en-US" sz="2800">
                          <a:effectLst/>
                          <a:latin typeface="Times New Roman" panose="02020603050405020304" pitchFamily="18" charset="0"/>
                          <a:cs typeface="Times New Roman" panose="02020603050405020304" pitchFamily="18" charset="0"/>
                        </a:rPr>
                        <a:t> </a:t>
                      </a:r>
                      <a:r>
                        <a:rPr lang="en-US" sz="2800" smtClean="0">
                          <a:effectLst/>
                          <a:latin typeface="Times New Roman" panose="02020603050405020304" pitchFamily="18" charset="0"/>
                          <a:cs typeface="Times New Roman" panose="02020603050405020304" pitchFamily="18" charset="0"/>
                        </a:rPr>
                        <a:t>20/26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tc>
                  <a:txBody>
                    <a:bodyPr/>
                    <a:lstStyle/>
                    <a:p>
                      <a:pPr algn="ctr">
                        <a:lnSpc>
                          <a:spcPct val="150000"/>
                        </a:lnSpc>
                        <a:tabLst>
                          <a:tab pos="3510915" algn="l"/>
                        </a:tabLst>
                      </a:pPr>
                      <a:r>
                        <a:rPr lang="vi-VN" sz="2800">
                          <a:effectLst/>
                          <a:latin typeface="Times New Roman" panose="02020603050405020304" pitchFamily="18" charset="0"/>
                          <a:cs typeface="Times New Roman" panose="02020603050405020304" pitchFamily="18" charset="0"/>
                        </a:rPr>
                        <a:t> </a:t>
                      </a:r>
                      <a:r>
                        <a:rPr lang="en-US" sz="2800" smtClean="0">
                          <a:effectLst/>
                          <a:latin typeface="Times New Roman" panose="02020603050405020304" pitchFamily="18" charset="0"/>
                          <a:cs typeface="Times New Roman" panose="02020603050405020304" pitchFamily="18" charset="0"/>
                        </a:rPr>
                        <a:t>77%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extLst>
                  <a:ext uri="{0D108BD9-81ED-4DB2-BD59-A6C34878D82A}">
                    <a16:rowId xmlns:a16="http://schemas.microsoft.com/office/drawing/2014/main" val="1439063314"/>
                  </a:ext>
                </a:extLst>
              </a:tr>
              <a:tr h="844753">
                <a:tc>
                  <a:txBody>
                    <a:bodyPr/>
                    <a:lstStyle/>
                    <a:p>
                      <a:pPr algn="ctr">
                        <a:lnSpc>
                          <a:spcPct val="150000"/>
                        </a:lnSpc>
                        <a:tabLst>
                          <a:tab pos="3510915" algn="l"/>
                        </a:tabLst>
                      </a:pPr>
                      <a:r>
                        <a:rPr lang="en-US" sz="2200">
                          <a:effectLst/>
                          <a:latin typeface="Times New Roman" panose="02020603050405020304" pitchFamily="18" charset="0"/>
                          <a:cs typeface="Times New Roman" panose="02020603050405020304" pitchFamily="18" charset="0"/>
                        </a:rPr>
                        <a:t>5</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tc>
                  <a:txBody>
                    <a:bodyPr/>
                    <a:lstStyle/>
                    <a:p>
                      <a:pPr marL="0" marR="0" indent="431800" algn="just">
                        <a:lnSpc>
                          <a:spcPct val="130000"/>
                        </a:lnSpc>
                        <a:spcAft>
                          <a:spcPts val="800"/>
                        </a:spcAft>
                        <a:buNone/>
                      </a:pPr>
                      <a:r>
                        <a:rPr lang="en-US" sz="3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 có khả năng hợp tác và bộc lộ cảm xúc khi chơi nhóm hoặc tham gia hoạt động tập thể</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tabLst>
                          <a:tab pos="3510915" algn="l"/>
                        </a:tabLst>
                      </a:pPr>
                      <a:r>
                        <a:rPr lang="en-US" sz="2800">
                          <a:effectLst/>
                          <a:latin typeface="Times New Roman" panose="02020603050405020304" pitchFamily="18" charset="0"/>
                          <a:cs typeface="Times New Roman" panose="02020603050405020304" pitchFamily="18" charset="0"/>
                        </a:rPr>
                        <a:t> </a:t>
                      </a:r>
                      <a:r>
                        <a:rPr lang="en-US" sz="2800" smtClean="0">
                          <a:effectLst/>
                          <a:latin typeface="Times New Roman" panose="02020603050405020304" pitchFamily="18" charset="0"/>
                          <a:cs typeface="Times New Roman" panose="02020603050405020304" pitchFamily="18" charset="0"/>
                        </a:rPr>
                        <a:t>15/26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tc>
                  <a:txBody>
                    <a:bodyPr/>
                    <a:lstStyle/>
                    <a:p>
                      <a:pPr algn="ctr">
                        <a:lnSpc>
                          <a:spcPct val="150000"/>
                        </a:lnSpc>
                        <a:tabLst>
                          <a:tab pos="3510915" algn="l"/>
                        </a:tabLst>
                      </a:pPr>
                      <a:r>
                        <a:rPr lang="vi-VN" sz="2800">
                          <a:effectLst/>
                          <a:latin typeface="Times New Roman" panose="02020603050405020304" pitchFamily="18" charset="0"/>
                          <a:cs typeface="Times New Roman" panose="02020603050405020304" pitchFamily="18" charset="0"/>
                        </a:rPr>
                        <a:t> </a:t>
                      </a:r>
                      <a:r>
                        <a:rPr lang="en-US" sz="2800" smtClean="0">
                          <a:effectLst/>
                          <a:latin typeface="Times New Roman" panose="02020603050405020304" pitchFamily="18" charset="0"/>
                          <a:cs typeface="Times New Roman" panose="02020603050405020304" pitchFamily="18" charset="0"/>
                        </a:rPr>
                        <a:t>57%</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909" marR="23909" marT="0" marB="0"/>
                </a:tc>
                <a:extLst>
                  <a:ext uri="{0D108BD9-81ED-4DB2-BD59-A6C34878D82A}">
                    <a16:rowId xmlns:a16="http://schemas.microsoft.com/office/drawing/2014/main" val="345965378"/>
                  </a:ext>
                </a:extLst>
              </a:tr>
            </a:tbl>
          </a:graphicData>
        </a:graphic>
      </p:graphicFrame>
    </p:spTree>
    <p:extLst>
      <p:ext uri="{BB962C8B-B14F-4D97-AF65-F5344CB8AC3E}">
        <p14:creationId xmlns:p14="http://schemas.microsoft.com/office/powerpoint/2010/main" val="42460429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379243" y="943317"/>
            <a:ext cx="17145000" cy="8619783"/>
          </a:xfrm>
          <a:custGeom>
            <a:avLst/>
            <a:gdLst/>
            <a:ahLst/>
            <a:cxnLst/>
            <a:rect l="l" t="t" r="r" b="b"/>
            <a:pathLst>
              <a:path w="15161532" h="7865045">
                <a:moveTo>
                  <a:pt x="0" y="0"/>
                </a:moveTo>
                <a:lnTo>
                  <a:pt x="15161532" y="0"/>
                </a:lnTo>
                <a:lnTo>
                  <a:pt x="15161532" y="7865044"/>
                </a:lnTo>
                <a:lnTo>
                  <a:pt x="0" y="78650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6"/>
          <p:cNvSpPr/>
          <p:nvPr/>
        </p:nvSpPr>
        <p:spPr>
          <a:xfrm>
            <a:off x="505729" y="943317"/>
            <a:ext cx="2237472" cy="2752383"/>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0"/>
            <a:stretch>
              <a:fillRect/>
            </a:stretch>
          </a:blipFill>
        </p:spPr>
        <p:txBody>
          <a:bodyPr/>
          <a:lstStyle/>
          <a:p>
            <a:endParaRPr lang="en-US"/>
          </a:p>
        </p:txBody>
      </p:sp>
      <p:sp>
        <p:nvSpPr>
          <p:cNvPr id="7" name="Freeform 7"/>
          <p:cNvSpPr/>
          <p:nvPr/>
        </p:nvSpPr>
        <p:spPr>
          <a:xfrm>
            <a:off x="13630907" y="6291092"/>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1"/>
            <a:stretch>
              <a:fillRect/>
            </a:stretch>
          </a:blipFill>
        </p:spPr>
        <p:txBody>
          <a:bodyPr/>
          <a:lstStyle/>
          <a:p>
            <a:endParaRPr lang="en-US"/>
          </a:p>
        </p:txBody>
      </p:sp>
      <p:sp>
        <p:nvSpPr>
          <p:cNvPr id="8" name="Freeform 8"/>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9" name="Freeform 9"/>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0" name="Freeform 10"/>
          <p:cNvSpPr/>
          <p:nvPr/>
        </p:nvSpPr>
        <p:spPr>
          <a:xfrm rot="783578">
            <a:off x="15431625" y="1480901"/>
            <a:ext cx="1608105" cy="1931658"/>
          </a:xfrm>
          <a:custGeom>
            <a:avLst/>
            <a:gdLst/>
            <a:ahLst/>
            <a:cxnLst/>
            <a:rect l="l" t="t" r="r" b="b"/>
            <a:pathLst>
              <a:path w="1608105" h="1931658">
                <a:moveTo>
                  <a:pt x="0" y="0"/>
                </a:moveTo>
                <a:lnTo>
                  <a:pt x="1608105" y="0"/>
                </a:lnTo>
                <a:lnTo>
                  <a:pt x="1608105" y="1931658"/>
                </a:lnTo>
                <a:lnTo>
                  <a:pt x="0" y="1931658"/>
                </a:lnTo>
                <a:lnTo>
                  <a:pt x="0" y="0"/>
                </a:lnTo>
                <a:close/>
              </a:path>
            </a:pathLst>
          </a:custGeom>
          <a:blipFill>
            <a:blip r:embed="rId16"/>
            <a:stretch>
              <a:fillRect/>
            </a:stretch>
          </a:blipFill>
        </p:spPr>
        <p:txBody>
          <a:bodyPr/>
          <a:lstStyle/>
          <a:p>
            <a:endParaRPr lang="en-US"/>
          </a:p>
        </p:txBody>
      </p:sp>
      <p:sp>
        <p:nvSpPr>
          <p:cNvPr id="11" name="Freeform 11"/>
          <p:cNvSpPr/>
          <p:nvPr/>
        </p:nvSpPr>
        <p:spPr>
          <a:xfrm>
            <a:off x="152401" y="5506408"/>
            <a:ext cx="2438400" cy="4681315"/>
          </a:xfrm>
          <a:custGeom>
            <a:avLst/>
            <a:gdLst/>
            <a:ahLst/>
            <a:cxnLst/>
            <a:rect l="l" t="t" r="r" b="b"/>
            <a:pathLst>
              <a:path w="3221884" h="5325427">
                <a:moveTo>
                  <a:pt x="0" y="0"/>
                </a:moveTo>
                <a:lnTo>
                  <a:pt x="3221884" y="0"/>
                </a:lnTo>
                <a:lnTo>
                  <a:pt x="3221884" y="5325427"/>
                </a:lnTo>
                <a:lnTo>
                  <a:pt x="0" y="5325427"/>
                </a:lnTo>
                <a:lnTo>
                  <a:pt x="0" y="0"/>
                </a:lnTo>
                <a:close/>
              </a:path>
            </a:pathLst>
          </a:custGeom>
          <a:blipFill>
            <a:blip r:embed="rId17"/>
            <a:stretch>
              <a:fillRect/>
            </a:stretch>
          </a:blipFill>
        </p:spPr>
        <p:txBody>
          <a:bodyPr/>
          <a:lstStyle/>
          <a:p>
            <a:endParaRPr lang="en-US"/>
          </a:p>
        </p:txBody>
      </p:sp>
      <p:sp>
        <p:nvSpPr>
          <p:cNvPr id="12" name="TextBox 12"/>
          <p:cNvSpPr txBox="1"/>
          <p:nvPr/>
        </p:nvSpPr>
        <p:spPr>
          <a:xfrm>
            <a:off x="2590800" y="1948817"/>
            <a:ext cx="12848371" cy="6481774"/>
          </a:xfrm>
          <a:prstGeom prst="rect">
            <a:avLst/>
          </a:prstGeom>
        </p:spPr>
        <p:txBody>
          <a:bodyPr wrap="square" lIns="0" tIns="0" rIns="0" bIns="0" rtlCol="0" anchor="t">
            <a:spAutoFit/>
          </a:bodyPr>
          <a:lstStyle/>
          <a:p>
            <a:pPr algn="just">
              <a:lnSpc>
                <a:spcPct val="130000"/>
              </a:lnSpc>
              <a:spcBef>
                <a:spcPts val="600"/>
              </a:spcBef>
              <a:spcAft>
                <a:spcPts val="600"/>
              </a:spcAft>
            </a:pPr>
            <a:r>
              <a:rPr lang="en-US" sz="3600" kern="1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 </a:t>
            </a:r>
            <a:r>
              <a:rPr lang="en-US" sz="36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 kháo sát trên cho thấy số lượng trẻ hứng thú với các thiết bị điện tử rất cao và t</a:t>
            </a:r>
            <a:r>
              <a:rPr lang="en-US" sz="3600" kern="1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hời gian trẻ sử dụng thiết bị số mỗi ngày quá giờ cho phép</a:t>
            </a:r>
            <a:r>
              <a:rPr lang="en-US" sz="36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là </a:t>
            </a:r>
            <a:r>
              <a:rPr lang="en-US" sz="3600" kern="1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96%. </a:t>
            </a:r>
            <a:r>
              <a:rPr lang="en-US" sz="3600" kern="0">
                <a:latin typeface="Times New Roman" panose="02020603050405020304" pitchFamily="18" charset="0"/>
                <a:ea typeface="Times New Roman" panose="02020603050405020304" pitchFamily="18" charset="0"/>
                <a:cs typeface="Times New Roman" panose="02020603050405020304" pitchFamily="18" charset="0"/>
              </a:rPr>
              <a:t>Việc lạm dụng màn hình dẫn đến nhiều hệ quả tiêu cực: giảm vận động, hạn chế giao tiếp xã hội, giảm khả năng sáng tạo, ảnh hưởng đến phát triển cảm xúc, giấc ngủ và hình thành thói quen sinh hoạt không lành mạnh. </a:t>
            </a:r>
            <a:r>
              <a:rPr lang="en-US" sz="36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 thực trạng trên tôi đã suy nghĩ tìm ra</a:t>
            </a:r>
            <a:r>
              <a:rPr lang="en-US" sz="3600" kern="100">
                <a:latin typeface="Times New Roman" panose="02020603050405020304" pitchFamily="18" charset="0"/>
                <a:ea typeface="Calibri" panose="020F0502020204030204" pitchFamily="34" charset="0"/>
                <a:cs typeface="Times New Roman" panose="02020603050405020304" pitchFamily="18" charset="0"/>
              </a:rPr>
              <a:t> một số giải pháp:</a:t>
            </a:r>
            <a:r>
              <a:rPr lang="en-US" sz="3600" kern="0" spc="2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spc="20">
                <a:latin typeface="Times New Roman" panose="02020603050405020304" pitchFamily="18" charset="0"/>
                <a:ea typeface="Times New Roman" panose="02020603050405020304" pitchFamily="18" charset="0"/>
                <a:cs typeface="Times New Roman" panose="02020603050405020304" pitchFamily="18" charset="0"/>
              </a:rPr>
              <a:t>"</a:t>
            </a:r>
            <a:r>
              <a:rPr lang="vi-VN" sz="3600" b="1" i="1" kern="0" spc="20">
                <a:latin typeface="Times New Roman" panose="02020603050405020304" pitchFamily="18" charset="0"/>
                <a:ea typeface="Times New Roman" panose="02020603050405020304" pitchFamily="18" charset="0"/>
                <a:cs typeface="Times New Roman" panose="02020603050405020304" pitchFamily="18" charset="0"/>
              </a:rPr>
              <a:t>Kết nối yêu thương giữa gia đình và nhà trường nhằm giúp trẻ mầm non có tuổi thơ lành mạnh, không phụ thuộc màn hình</a:t>
            </a:r>
            <a:r>
              <a:rPr lang="en-US" sz="3600" b="1" i="1" kern="0" spc="2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11849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1563234" y="1210978"/>
            <a:ext cx="15161532" cy="7865045"/>
          </a:xfrm>
          <a:custGeom>
            <a:avLst/>
            <a:gdLst/>
            <a:ahLst/>
            <a:cxnLst/>
            <a:rect l="l" t="t" r="r" b="b"/>
            <a:pathLst>
              <a:path w="15161532" h="7865045">
                <a:moveTo>
                  <a:pt x="0" y="0"/>
                </a:moveTo>
                <a:lnTo>
                  <a:pt x="15161532" y="0"/>
                </a:lnTo>
                <a:lnTo>
                  <a:pt x="15161532" y="7865044"/>
                </a:lnTo>
                <a:lnTo>
                  <a:pt x="0" y="78650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6"/>
          <p:cNvSpPr/>
          <p:nvPr/>
        </p:nvSpPr>
        <p:spPr>
          <a:xfrm>
            <a:off x="1129774" y="1028700"/>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0"/>
            <a:stretch>
              <a:fillRect/>
            </a:stretch>
          </a:blipFill>
        </p:spPr>
        <p:txBody>
          <a:bodyPr/>
          <a:lstStyle/>
          <a:p>
            <a:endParaRPr lang="en-US"/>
          </a:p>
        </p:txBody>
      </p:sp>
      <p:sp>
        <p:nvSpPr>
          <p:cNvPr id="7" name="Freeform 7"/>
          <p:cNvSpPr/>
          <p:nvPr/>
        </p:nvSpPr>
        <p:spPr>
          <a:xfrm>
            <a:off x="13630907" y="6291092"/>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1"/>
            <a:stretch>
              <a:fillRect/>
            </a:stretch>
          </a:blipFill>
        </p:spPr>
        <p:txBody>
          <a:bodyPr/>
          <a:lstStyle/>
          <a:p>
            <a:endParaRPr lang="en-US"/>
          </a:p>
        </p:txBody>
      </p:sp>
      <p:sp>
        <p:nvSpPr>
          <p:cNvPr id="8" name="Freeform 8"/>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9" name="Freeform 9"/>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0" name="Freeform 10"/>
          <p:cNvSpPr/>
          <p:nvPr/>
        </p:nvSpPr>
        <p:spPr>
          <a:xfrm rot="783578">
            <a:off x="14325805" y="1421121"/>
            <a:ext cx="1608105" cy="1931658"/>
          </a:xfrm>
          <a:custGeom>
            <a:avLst/>
            <a:gdLst/>
            <a:ahLst/>
            <a:cxnLst/>
            <a:rect l="l" t="t" r="r" b="b"/>
            <a:pathLst>
              <a:path w="1608105" h="1931658">
                <a:moveTo>
                  <a:pt x="0" y="0"/>
                </a:moveTo>
                <a:lnTo>
                  <a:pt x="1608105" y="0"/>
                </a:lnTo>
                <a:lnTo>
                  <a:pt x="1608105" y="1931658"/>
                </a:lnTo>
                <a:lnTo>
                  <a:pt x="0" y="1931658"/>
                </a:lnTo>
                <a:lnTo>
                  <a:pt x="0" y="0"/>
                </a:lnTo>
                <a:close/>
              </a:path>
            </a:pathLst>
          </a:custGeom>
          <a:blipFill>
            <a:blip r:embed="rId16"/>
            <a:stretch>
              <a:fillRect/>
            </a:stretch>
          </a:blipFill>
        </p:spPr>
        <p:txBody>
          <a:bodyPr/>
          <a:lstStyle/>
          <a:p>
            <a:endParaRPr lang="en-US"/>
          </a:p>
        </p:txBody>
      </p:sp>
      <p:sp>
        <p:nvSpPr>
          <p:cNvPr id="11" name="Freeform 11"/>
          <p:cNvSpPr/>
          <p:nvPr/>
        </p:nvSpPr>
        <p:spPr>
          <a:xfrm>
            <a:off x="1028700" y="4961573"/>
            <a:ext cx="3221884" cy="5325427"/>
          </a:xfrm>
          <a:custGeom>
            <a:avLst/>
            <a:gdLst/>
            <a:ahLst/>
            <a:cxnLst/>
            <a:rect l="l" t="t" r="r" b="b"/>
            <a:pathLst>
              <a:path w="3221884" h="5325427">
                <a:moveTo>
                  <a:pt x="0" y="0"/>
                </a:moveTo>
                <a:lnTo>
                  <a:pt x="3221884" y="0"/>
                </a:lnTo>
                <a:lnTo>
                  <a:pt x="3221884" y="5325427"/>
                </a:lnTo>
                <a:lnTo>
                  <a:pt x="0" y="5325427"/>
                </a:lnTo>
                <a:lnTo>
                  <a:pt x="0" y="0"/>
                </a:lnTo>
                <a:close/>
              </a:path>
            </a:pathLst>
          </a:custGeom>
          <a:blipFill>
            <a:blip r:embed="rId17"/>
            <a:stretch>
              <a:fillRect/>
            </a:stretch>
          </a:blipFill>
        </p:spPr>
        <p:txBody>
          <a:bodyPr/>
          <a:lstStyle/>
          <a:p>
            <a:endParaRPr lang="en-US"/>
          </a:p>
        </p:txBody>
      </p:sp>
      <p:sp>
        <p:nvSpPr>
          <p:cNvPr id="12" name="TextBox 12"/>
          <p:cNvSpPr txBox="1"/>
          <p:nvPr/>
        </p:nvSpPr>
        <p:spPr>
          <a:xfrm>
            <a:off x="2895600" y="2847672"/>
            <a:ext cx="12290717" cy="2590453"/>
          </a:xfrm>
          <a:prstGeom prst="rect">
            <a:avLst/>
          </a:prstGeom>
        </p:spPr>
        <p:txBody>
          <a:bodyPr wrap="square" lIns="0" tIns="0" rIns="0" bIns="0" rtlCol="0" anchor="t">
            <a:spAutoFit/>
          </a:bodyPr>
          <a:lstStyle/>
          <a:p>
            <a:pPr algn="ctr">
              <a:lnSpc>
                <a:spcPts val="10056"/>
              </a:lnSpc>
            </a:pPr>
            <a:r>
              <a:rPr lang="en-US" sz="8899" b="1" smtClean="0">
                <a:solidFill>
                  <a:srgbClr val="47232B"/>
                </a:solidFill>
                <a:latin typeface="Times New Roman" panose="02020603050405020304" pitchFamily="18" charset="0"/>
                <a:ea typeface="UTM Times Bold"/>
                <a:cs typeface="Times New Roman" panose="02020603050405020304" pitchFamily="18" charset="0"/>
                <a:sym typeface="UTM Times Bold"/>
              </a:rPr>
              <a:t>Cơ sở thực tiễn và cơ sở lý luận của biện pháp</a:t>
            </a:r>
            <a:endParaRPr lang="en-US" sz="8899" b="1" dirty="0">
              <a:solidFill>
                <a:srgbClr val="47232B"/>
              </a:solidFill>
              <a:latin typeface="Times New Roman" panose="02020603050405020304" pitchFamily="18" charset="0"/>
              <a:ea typeface="UTM Times Bold"/>
              <a:cs typeface="Times New Roman" panose="02020603050405020304" pitchFamily="18" charset="0"/>
              <a:sym typeface="UTM Times Bold"/>
            </a:endParaRPr>
          </a:p>
        </p:txBody>
      </p:sp>
    </p:spTree>
    <p:extLst>
      <p:ext uri="{BB962C8B-B14F-4D97-AF65-F5344CB8AC3E}">
        <p14:creationId xmlns:p14="http://schemas.microsoft.com/office/powerpoint/2010/main" val="17817210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0401" y="0"/>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sp>
        <p:nvSpPr>
          <p:cNvPr id="5" name="Freeform 5"/>
          <p:cNvSpPr/>
          <p:nvPr/>
        </p:nvSpPr>
        <p:spPr>
          <a:xfrm>
            <a:off x="961677" y="419101"/>
            <a:ext cx="16230600" cy="9610661"/>
          </a:xfrm>
          <a:custGeom>
            <a:avLst/>
            <a:gdLst/>
            <a:ahLst/>
            <a:cxnLst/>
            <a:rect l="l" t="t" r="r" b="b"/>
            <a:pathLst>
              <a:path w="11212322" h="7708471">
                <a:moveTo>
                  <a:pt x="0" y="0"/>
                </a:moveTo>
                <a:lnTo>
                  <a:pt x="11212322" y="0"/>
                </a:lnTo>
                <a:lnTo>
                  <a:pt x="11212322" y="7708471"/>
                </a:lnTo>
                <a:lnTo>
                  <a:pt x="0" y="77084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7" name="Freeform 7"/>
          <p:cNvSpPr/>
          <p:nvPr/>
        </p:nvSpPr>
        <p:spPr>
          <a:xfrm>
            <a:off x="-253610" y="8033667"/>
            <a:ext cx="4587510" cy="3003087"/>
          </a:xfrm>
          <a:custGeom>
            <a:avLst/>
            <a:gdLst/>
            <a:ahLst/>
            <a:cxnLst/>
            <a:rect l="l" t="t" r="r" b="b"/>
            <a:pathLst>
              <a:path w="4587510" h="3003087">
                <a:moveTo>
                  <a:pt x="0" y="0"/>
                </a:moveTo>
                <a:lnTo>
                  <a:pt x="4587510" y="0"/>
                </a:lnTo>
                <a:lnTo>
                  <a:pt x="4587510" y="3003086"/>
                </a:lnTo>
                <a:lnTo>
                  <a:pt x="0" y="300308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Freeform 8"/>
          <p:cNvSpPr/>
          <p:nvPr/>
        </p:nvSpPr>
        <p:spPr>
          <a:xfrm>
            <a:off x="16078200" y="7886700"/>
            <a:ext cx="1981200" cy="2588704"/>
          </a:xfrm>
          <a:custGeom>
            <a:avLst/>
            <a:gdLst/>
            <a:ahLst/>
            <a:cxnLst/>
            <a:rect l="l" t="t" r="r" b="b"/>
            <a:pathLst>
              <a:path w="3626834" h="4926090">
                <a:moveTo>
                  <a:pt x="0" y="0"/>
                </a:moveTo>
                <a:lnTo>
                  <a:pt x="3626834" y="0"/>
                </a:lnTo>
                <a:lnTo>
                  <a:pt x="3626834" y="4926090"/>
                </a:lnTo>
                <a:lnTo>
                  <a:pt x="0" y="4926090"/>
                </a:lnTo>
                <a:lnTo>
                  <a:pt x="0" y="0"/>
                </a:lnTo>
                <a:close/>
              </a:path>
            </a:pathLst>
          </a:custGeom>
          <a:blipFill>
            <a:blip r:embed="rId9"/>
            <a:stretch>
              <a:fillRect/>
            </a:stretch>
          </a:blipFill>
        </p:spPr>
        <p:txBody>
          <a:bodyPr/>
          <a:lstStyle/>
          <a:p>
            <a:endParaRPr lang="en-US"/>
          </a:p>
        </p:txBody>
      </p:sp>
      <p:sp>
        <p:nvSpPr>
          <p:cNvPr id="10" name="Freeform 10"/>
          <p:cNvSpPr/>
          <p:nvPr/>
        </p:nvSpPr>
        <p:spPr>
          <a:xfrm>
            <a:off x="15651766" y="257238"/>
            <a:ext cx="2251625" cy="2328211"/>
          </a:xfrm>
          <a:custGeom>
            <a:avLst/>
            <a:gdLst/>
            <a:ahLst/>
            <a:cxnLst/>
            <a:rect l="l" t="t" r="r" b="b"/>
            <a:pathLst>
              <a:path w="2251625" h="2328211">
                <a:moveTo>
                  <a:pt x="0" y="0"/>
                </a:moveTo>
                <a:lnTo>
                  <a:pt x="2251625" y="0"/>
                </a:lnTo>
                <a:lnTo>
                  <a:pt x="2251625" y="2328211"/>
                </a:lnTo>
                <a:lnTo>
                  <a:pt x="0" y="232821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1" name="Freeform 11"/>
          <p:cNvSpPr/>
          <p:nvPr/>
        </p:nvSpPr>
        <p:spPr>
          <a:xfrm flipH="1">
            <a:off x="-1295400" y="-342899"/>
            <a:ext cx="5029200" cy="2514600"/>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5" name="TextBox 15"/>
          <p:cNvSpPr txBox="1"/>
          <p:nvPr/>
        </p:nvSpPr>
        <p:spPr>
          <a:xfrm>
            <a:off x="587248" y="419101"/>
            <a:ext cx="17308769" cy="9057864"/>
          </a:xfrm>
          <a:prstGeom prst="rect">
            <a:avLst/>
          </a:prstGeom>
        </p:spPr>
        <p:txBody>
          <a:bodyPr wrap="square" lIns="0" tIns="0" rIns="0" bIns="0" rtlCol="0" anchor="t">
            <a:spAutoFit/>
          </a:bodyPr>
          <a:lstStyle/>
          <a:p>
            <a:pPr algn="ctr">
              <a:lnSpc>
                <a:spcPct val="130000"/>
              </a:lnSpc>
              <a:spcBef>
                <a:spcPts val="600"/>
              </a:spcBef>
              <a:spcAft>
                <a:spcPts val="600"/>
              </a:spcAft>
            </a:pPr>
            <a:r>
              <a:rPr lang="en-US" sz="4000" b="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2.1 Cơ sở lý </a:t>
            </a:r>
            <a:r>
              <a:rPr lang="en-US" sz="4000" b="1" kern="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4000" kern="10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spcBef>
                <a:spcPts val="600"/>
              </a:spcBef>
              <a:spcAft>
                <a:spcPts val="600"/>
              </a:spcAft>
            </a:pPr>
            <a:r>
              <a:rPr lang="en-US" sz="3200" b="1" kern="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kern="100">
                <a:solidFill>
                  <a:srgbClr val="212529"/>
                </a:solidFill>
                <a:latin typeface="Times New Roman" panose="02020603050405020304" pitchFamily="18" charset="0"/>
                <a:ea typeface="Calibri" panose="020F0502020204030204" pitchFamily="34" charset="0"/>
                <a:cs typeface="Times New Roman" panose="02020603050405020304" pitchFamily="18" charset="0"/>
              </a:rPr>
              <a:t>Giáo dục mầm non là nền tảng quan trọng cho sự phát triển toàn diện của trẻ, bao gồm các mặt về thể chất, trí tuệ, cảm xúc, kỹ năng xã hội và hình thành thói quen sống. </a:t>
            </a:r>
            <a:endParaRPr lang="nl-NL" sz="3200" kern="100" smtClean="0">
              <a:solidFill>
                <a:srgbClr val="212529"/>
              </a:solidFill>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3200" kern="0">
                <a:solidFill>
                  <a:srgbClr val="212529"/>
                </a:solidFill>
                <a:latin typeface="Times New Roman" panose="02020603050405020304" pitchFamily="18" charset="0"/>
                <a:ea typeface="Times New Roman" panose="02020603050405020304" pitchFamily="18" charset="0"/>
              </a:rPr>
              <a:t>Hiện nay, thực tế xã hội cho thấy trẻ mầm non tiếp xúc sớm và nhiều với các thiết bị thông minh như điện thoại, máy tính bảng, tivi. Việc sử dụng màn hình quá mức gây ra nhiều hệ quả tiêu cực đến sự phát triển toàn diện của </a:t>
            </a:r>
            <a:r>
              <a:rPr lang="nl-NL" sz="3200" kern="0" smtClean="0">
                <a:solidFill>
                  <a:srgbClr val="212529"/>
                </a:solidFill>
                <a:latin typeface="Times New Roman" panose="02020603050405020304" pitchFamily="18" charset="0"/>
                <a:ea typeface="Times New Roman" panose="02020603050405020304" pitchFamily="18" charset="0"/>
              </a:rPr>
              <a:t>trẻ</a:t>
            </a:r>
          </a:p>
          <a:p>
            <a:pPr indent="431800" algn="just">
              <a:lnSpc>
                <a:spcPct val="130000"/>
              </a:lnSpc>
              <a:spcBef>
                <a:spcPts val="600"/>
              </a:spcBef>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nl-NL" sz="3200" kern="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Trong bối cảnh đó, vai trò của gia đình và nhà trường trở nên quan trọng hơn bao giờ hết. Gia đình là môi trường đầu tiên và quan trọng nhất hình thành nhân cách, thói quen và kỹ năng sống cho trẻ. Cha mẹ là hình mẫu, ảnh hưởng trực tiếp đến hành vi, cảm xúc, sự phát triển xã hội và thái độ học tập của trẻ. Trẻ em học hỏi thông qua quan sát hành vi, lời nói và cách ứng xử của người lớn trong gia đình. Khi gia đình chưa thực sự quan tâm hoặc thiếu phối hợp với nhà trường, trẻ có nguy cơ hình thành thói quen sống lệch lạc, phụ thuộc vào các thiết bị số và ít có cơ hội phát triển kỹ năng xã hội.</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3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49584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0401" y="0"/>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961677" y="419101"/>
            <a:ext cx="16230600" cy="9610661"/>
          </a:xfrm>
          <a:custGeom>
            <a:avLst/>
            <a:gdLst/>
            <a:ahLst/>
            <a:cxnLst/>
            <a:rect l="l" t="t" r="r" b="b"/>
            <a:pathLst>
              <a:path w="11212322" h="7708471">
                <a:moveTo>
                  <a:pt x="0" y="0"/>
                </a:moveTo>
                <a:lnTo>
                  <a:pt x="11212322" y="0"/>
                </a:lnTo>
                <a:lnTo>
                  <a:pt x="11212322" y="7708471"/>
                </a:lnTo>
                <a:lnTo>
                  <a:pt x="0" y="7708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a:off x="-253610" y="8033667"/>
            <a:ext cx="4587510" cy="3003087"/>
          </a:xfrm>
          <a:custGeom>
            <a:avLst/>
            <a:gdLst/>
            <a:ahLst/>
            <a:cxnLst/>
            <a:rect l="l" t="t" r="r" b="b"/>
            <a:pathLst>
              <a:path w="4587510" h="3003087">
                <a:moveTo>
                  <a:pt x="0" y="0"/>
                </a:moveTo>
                <a:lnTo>
                  <a:pt x="4587510" y="0"/>
                </a:lnTo>
                <a:lnTo>
                  <a:pt x="4587510" y="3003086"/>
                </a:lnTo>
                <a:lnTo>
                  <a:pt x="0" y="300308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8" name="Freeform 8"/>
          <p:cNvSpPr/>
          <p:nvPr/>
        </p:nvSpPr>
        <p:spPr>
          <a:xfrm>
            <a:off x="14661166" y="5549314"/>
            <a:ext cx="3626834" cy="4926090"/>
          </a:xfrm>
          <a:custGeom>
            <a:avLst/>
            <a:gdLst/>
            <a:ahLst/>
            <a:cxnLst/>
            <a:rect l="l" t="t" r="r" b="b"/>
            <a:pathLst>
              <a:path w="3626834" h="4926090">
                <a:moveTo>
                  <a:pt x="0" y="0"/>
                </a:moveTo>
                <a:lnTo>
                  <a:pt x="3626834" y="0"/>
                </a:lnTo>
                <a:lnTo>
                  <a:pt x="3626834" y="4926090"/>
                </a:lnTo>
                <a:lnTo>
                  <a:pt x="0" y="4926090"/>
                </a:lnTo>
                <a:lnTo>
                  <a:pt x="0" y="0"/>
                </a:lnTo>
                <a:close/>
              </a:path>
            </a:pathLst>
          </a:custGeom>
          <a:blipFill>
            <a:blip r:embed="rId8"/>
            <a:stretch>
              <a:fillRect/>
            </a:stretch>
          </a:blipFill>
        </p:spPr>
        <p:txBody>
          <a:bodyPr/>
          <a:lstStyle/>
          <a:p>
            <a:endParaRPr lang="en-US"/>
          </a:p>
        </p:txBody>
      </p:sp>
      <p:sp>
        <p:nvSpPr>
          <p:cNvPr id="10" name="Freeform 10"/>
          <p:cNvSpPr/>
          <p:nvPr/>
        </p:nvSpPr>
        <p:spPr>
          <a:xfrm>
            <a:off x="15651766" y="257238"/>
            <a:ext cx="2251625" cy="2328211"/>
          </a:xfrm>
          <a:custGeom>
            <a:avLst/>
            <a:gdLst/>
            <a:ahLst/>
            <a:cxnLst/>
            <a:rect l="l" t="t" r="r" b="b"/>
            <a:pathLst>
              <a:path w="2251625" h="2328211">
                <a:moveTo>
                  <a:pt x="0" y="0"/>
                </a:moveTo>
                <a:lnTo>
                  <a:pt x="2251625" y="0"/>
                </a:lnTo>
                <a:lnTo>
                  <a:pt x="2251625" y="2328211"/>
                </a:lnTo>
                <a:lnTo>
                  <a:pt x="0" y="232821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1" name="Freeform 11"/>
          <p:cNvSpPr/>
          <p:nvPr/>
        </p:nvSpPr>
        <p:spPr>
          <a:xfrm flipH="1">
            <a:off x="-1277227" y="-394301"/>
            <a:ext cx="7315200" cy="3888259"/>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5" name="TextBox 15"/>
          <p:cNvSpPr txBox="1"/>
          <p:nvPr/>
        </p:nvSpPr>
        <p:spPr>
          <a:xfrm>
            <a:off x="1447800" y="2312779"/>
            <a:ext cx="14917440" cy="3290901"/>
          </a:xfrm>
          <a:prstGeom prst="rect">
            <a:avLst/>
          </a:prstGeom>
        </p:spPr>
        <p:txBody>
          <a:bodyPr wrap="square" lIns="0" tIns="0" rIns="0" bIns="0" rtlCol="0" anchor="t">
            <a:spAutoFit/>
          </a:bodyPr>
          <a:lstStyle/>
          <a:p>
            <a:pPr algn="just">
              <a:lnSpc>
                <a:spcPct val="130000"/>
              </a:lnSpc>
              <a:spcBef>
                <a:spcPts val="600"/>
              </a:spcBef>
              <a:spcAft>
                <a:spcPts val="600"/>
              </a:spcAft>
            </a:pPr>
            <a:r>
              <a:rPr lang="nl-NL" sz="3200" kern="0" smtClean="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Như </a:t>
            </a:r>
            <a:r>
              <a:rPr lang="nl-NL" sz="3200" kern="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vậy, cơ sở lý luận của đề tài không chỉ dựa trên các nguyên tắc giáo dục hiện đại mà còn phù hợp với đặc điểm tâm sinh lý trẻ mầm non, nhấn mạnh vai trò phối hợp giữa gia đình và nhà trường để xây dựng môi trường tuổi thơ lành mạnh, giàu yêu thương, giúp trẻ phát triển toàn diện, hình thành thói quen sống tích cực và giảm phụ thuộc vào màn hình.</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2503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0401" y="0"/>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961677" y="419101"/>
            <a:ext cx="16230600" cy="9610661"/>
          </a:xfrm>
          <a:custGeom>
            <a:avLst/>
            <a:gdLst/>
            <a:ahLst/>
            <a:cxnLst/>
            <a:rect l="l" t="t" r="r" b="b"/>
            <a:pathLst>
              <a:path w="11212322" h="7708471">
                <a:moveTo>
                  <a:pt x="0" y="0"/>
                </a:moveTo>
                <a:lnTo>
                  <a:pt x="11212322" y="0"/>
                </a:lnTo>
                <a:lnTo>
                  <a:pt x="11212322" y="7708471"/>
                </a:lnTo>
                <a:lnTo>
                  <a:pt x="0" y="7708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a:off x="-253610" y="8033667"/>
            <a:ext cx="4587510" cy="3003087"/>
          </a:xfrm>
          <a:custGeom>
            <a:avLst/>
            <a:gdLst/>
            <a:ahLst/>
            <a:cxnLst/>
            <a:rect l="l" t="t" r="r" b="b"/>
            <a:pathLst>
              <a:path w="4587510" h="3003087">
                <a:moveTo>
                  <a:pt x="0" y="0"/>
                </a:moveTo>
                <a:lnTo>
                  <a:pt x="4587510" y="0"/>
                </a:lnTo>
                <a:lnTo>
                  <a:pt x="4587510" y="3003086"/>
                </a:lnTo>
                <a:lnTo>
                  <a:pt x="0" y="300308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8" name="Freeform 8"/>
          <p:cNvSpPr/>
          <p:nvPr/>
        </p:nvSpPr>
        <p:spPr>
          <a:xfrm>
            <a:off x="15087600" y="6667500"/>
            <a:ext cx="2815791" cy="3807904"/>
          </a:xfrm>
          <a:custGeom>
            <a:avLst/>
            <a:gdLst/>
            <a:ahLst/>
            <a:cxnLst/>
            <a:rect l="l" t="t" r="r" b="b"/>
            <a:pathLst>
              <a:path w="3626834" h="4926090">
                <a:moveTo>
                  <a:pt x="0" y="0"/>
                </a:moveTo>
                <a:lnTo>
                  <a:pt x="3626834" y="0"/>
                </a:lnTo>
                <a:lnTo>
                  <a:pt x="3626834" y="4926090"/>
                </a:lnTo>
                <a:lnTo>
                  <a:pt x="0" y="4926090"/>
                </a:lnTo>
                <a:lnTo>
                  <a:pt x="0" y="0"/>
                </a:lnTo>
                <a:close/>
              </a:path>
            </a:pathLst>
          </a:custGeom>
          <a:blipFill>
            <a:blip r:embed="rId8"/>
            <a:stretch>
              <a:fillRect/>
            </a:stretch>
          </a:blipFill>
        </p:spPr>
        <p:txBody>
          <a:bodyPr/>
          <a:lstStyle/>
          <a:p>
            <a:endParaRPr lang="en-US"/>
          </a:p>
        </p:txBody>
      </p:sp>
      <p:sp>
        <p:nvSpPr>
          <p:cNvPr id="10" name="Freeform 10"/>
          <p:cNvSpPr/>
          <p:nvPr/>
        </p:nvSpPr>
        <p:spPr>
          <a:xfrm>
            <a:off x="15651766" y="257238"/>
            <a:ext cx="2251625" cy="2328211"/>
          </a:xfrm>
          <a:custGeom>
            <a:avLst/>
            <a:gdLst/>
            <a:ahLst/>
            <a:cxnLst/>
            <a:rect l="l" t="t" r="r" b="b"/>
            <a:pathLst>
              <a:path w="2251625" h="2328211">
                <a:moveTo>
                  <a:pt x="0" y="0"/>
                </a:moveTo>
                <a:lnTo>
                  <a:pt x="2251625" y="0"/>
                </a:lnTo>
                <a:lnTo>
                  <a:pt x="2251625" y="2328211"/>
                </a:lnTo>
                <a:lnTo>
                  <a:pt x="0" y="232821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1" name="Freeform 11"/>
          <p:cNvSpPr/>
          <p:nvPr/>
        </p:nvSpPr>
        <p:spPr>
          <a:xfrm flipH="1">
            <a:off x="-1277228" y="-394300"/>
            <a:ext cx="5239628" cy="2642200"/>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5" name="TextBox 15"/>
          <p:cNvSpPr txBox="1"/>
          <p:nvPr/>
        </p:nvSpPr>
        <p:spPr>
          <a:xfrm>
            <a:off x="1039797" y="-742487"/>
            <a:ext cx="15849599" cy="9891939"/>
          </a:xfrm>
          <a:prstGeom prst="rect">
            <a:avLst/>
          </a:prstGeom>
        </p:spPr>
        <p:txBody>
          <a:bodyPr wrap="square" lIns="0" tIns="0" rIns="0" bIns="0" rtlCol="0" anchor="t">
            <a:spAutoFit/>
          </a:bodyPr>
          <a:lstStyle/>
          <a:p>
            <a:pPr algn="just">
              <a:lnSpc>
                <a:spcPct val="130000"/>
              </a:lnSpc>
              <a:spcBef>
                <a:spcPts val="600"/>
              </a:spcBef>
              <a:spcAft>
                <a:spcPts val="600"/>
              </a:spcAft>
            </a:pPr>
            <a:endParaRPr lang="nl-NL" sz="3200" b="1" kern="0" smtClean="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Bef>
                <a:spcPts val="600"/>
              </a:spcBef>
              <a:spcAft>
                <a:spcPts val="600"/>
              </a:spcAft>
            </a:pPr>
            <a:r>
              <a:rPr lang="nl-NL" sz="4000" b="1" kern="0" smtClean="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2.2</a:t>
            </a:r>
            <a:r>
              <a:rPr lang="nl-NL" sz="4000" b="1" kern="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Cơ sở thực tiễn</a:t>
            </a:r>
            <a:endParaRPr lang="en-US" sz="40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pPr>
            <a:r>
              <a:rPr lang="nl-NL" sz="3200" kern="100">
                <a:latin typeface="Times New Roman" panose="02020603050405020304" pitchFamily="18" charset="0"/>
                <a:ea typeface="Calibri" panose="020F0502020204030204" pitchFamily="34" charset="0"/>
                <a:cs typeface="Times New Roman" panose="02020603050405020304" pitchFamily="18" charset="0"/>
              </a:rPr>
              <a:t>Gia đình là môi trường giáo dục đầu tiên và quan trọng nhất đối với trẻ. </a:t>
            </a:r>
            <a:r>
              <a:rPr lang="nl-NL" sz="3200" kern="100" smtClean="0">
                <a:latin typeface="Times New Roman" panose="02020603050405020304" pitchFamily="18" charset="0"/>
                <a:ea typeface="Calibri" panose="020F0502020204030204" pitchFamily="34" charset="0"/>
                <a:cs typeface="Times New Roman" panose="02020603050405020304" pitchFamily="18" charset="0"/>
              </a:rPr>
              <a:t>Thực tế hiện </a:t>
            </a:r>
            <a:r>
              <a:rPr lang="nl-NL" sz="3200" kern="100">
                <a:latin typeface="Times New Roman" panose="02020603050405020304" pitchFamily="18" charset="0"/>
                <a:ea typeface="Calibri" panose="020F0502020204030204" pitchFamily="34" charset="0"/>
                <a:cs typeface="Times New Roman" panose="02020603050405020304" pitchFamily="18" charset="0"/>
              </a:rPr>
              <a:t>nay trẻ dành nhiều thời gian cho màn hình, giảm thời gian vận động, vui chơi ngoài trời và ít tham gia các hoạt động trải nghiệm, khám phá môi trường tự nhiên hay giao tiếp xã hội trực tiếp. Điều này dẫn đến những ảnh hưởng tiêu cực: hạn chế phát triển thể chất, kỹ năng xã hội, khả năng nhận biết cảm xúc và kỹ năng giải quyết vấn đề, đồng thời làm giảm sự gắn kết tình cảm với gia đình và bạn bè</a:t>
            </a:r>
            <a:r>
              <a:rPr lang="nl-NL" sz="3200" kern="100" smtClean="0">
                <a:latin typeface="Times New Roman" panose="02020603050405020304" pitchFamily="18" charset="0"/>
                <a:ea typeface="Calibri" panose="020F0502020204030204" pitchFamily="34" charset="0"/>
                <a:cs typeface="Times New Roman" panose="02020603050405020304" pitchFamily="18" charset="0"/>
              </a:rPr>
              <a:t>.</a:t>
            </a:r>
          </a:p>
          <a:p>
            <a:pPr lvl="0" indent="431800" algn="just">
              <a:lnSpc>
                <a:spcPct val="130000"/>
              </a:lnSpc>
              <a:spcBef>
                <a:spcPts val="600"/>
              </a:spcBef>
              <a:spcAft>
                <a:spcPts val="600"/>
              </a:spcAft>
            </a:pPr>
            <a:r>
              <a:rPr lang="nl-NL" sz="3200" kern="10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Vì vậy nhà trường, với vai trò giáo dục chính thức, cần cung cấp môi trường học tập và vui chơi phong phú, đồng thời hướng dẫn trẻ các kỹ năng cơ bản và phát triển toàn diện.Đây là cơ sở quan trọng để triển khai các biện pháp cụ thể, khả thi, đáp ứng yêu cầu giáo dục mầm non hiện nay.</a:t>
            </a:r>
            <a:endParaRPr lang="en-US" sz="3200" kern="1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pPr>
            <a:endParaRPr lang="nl-NL" sz="3200" kern="100" smtClean="0">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pP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4953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1563234" y="1210978"/>
            <a:ext cx="15161532" cy="7865045"/>
          </a:xfrm>
          <a:custGeom>
            <a:avLst/>
            <a:gdLst/>
            <a:ahLst/>
            <a:cxnLst/>
            <a:rect l="l" t="t" r="r" b="b"/>
            <a:pathLst>
              <a:path w="15161532" h="7865045">
                <a:moveTo>
                  <a:pt x="0" y="0"/>
                </a:moveTo>
                <a:lnTo>
                  <a:pt x="15161532" y="0"/>
                </a:lnTo>
                <a:lnTo>
                  <a:pt x="15161532" y="7865044"/>
                </a:lnTo>
                <a:lnTo>
                  <a:pt x="0" y="78650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6"/>
          <p:cNvSpPr/>
          <p:nvPr/>
        </p:nvSpPr>
        <p:spPr>
          <a:xfrm>
            <a:off x="1129774" y="1028700"/>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0"/>
            <a:stretch>
              <a:fillRect/>
            </a:stretch>
          </a:blipFill>
        </p:spPr>
        <p:txBody>
          <a:bodyPr/>
          <a:lstStyle/>
          <a:p>
            <a:endParaRPr lang="en-US"/>
          </a:p>
        </p:txBody>
      </p:sp>
      <p:sp>
        <p:nvSpPr>
          <p:cNvPr id="7" name="Freeform 7"/>
          <p:cNvSpPr/>
          <p:nvPr/>
        </p:nvSpPr>
        <p:spPr>
          <a:xfrm>
            <a:off x="13630907" y="6291092"/>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1"/>
            <a:stretch>
              <a:fillRect/>
            </a:stretch>
          </a:blipFill>
        </p:spPr>
        <p:txBody>
          <a:bodyPr/>
          <a:lstStyle/>
          <a:p>
            <a:endParaRPr lang="en-US"/>
          </a:p>
        </p:txBody>
      </p:sp>
      <p:sp>
        <p:nvSpPr>
          <p:cNvPr id="8" name="Freeform 8"/>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9" name="Freeform 9"/>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0" name="Freeform 10"/>
          <p:cNvSpPr/>
          <p:nvPr/>
        </p:nvSpPr>
        <p:spPr>
          <a:xfrm rot="783578">
            <a:off x="14325805" y="1421121"/>
            <a:ext cx="1608105" cy="1931658"/>
          </a:xfrm>
          <a:custGeom>
            <a:avLst/>
            <a:gdLst/>
            <a:ahLst/>
            <a:cxnLst/>
            <a:rect l="l" t="t" r="r" b="b"/>
            <a:pathLst>
              <a:path w="1608105" h="1931658">
                <a:moveTo>
                  <a:pt x="0" y="0"/>
                </a:moveTo>
                <a:lnTo>
                  <a:pt x="1608105" y="0"/>
                </a:lnTo>
                <a:lnTo>
                  <a:pt x="1608105" y="1931658"/>
                </a:lnTo>
                <a:lnTo>
                  <a:pt x="0" y="1931658"/>
                </a:lnTo>
                <a:lnTo>
                  <a:pt x="0" y="0"/>
                </a:lnTo>
                <a:close/>
              </a:path>
            </a:pathLst>
          </a:custGeom>
          <a:blipFill>
            <a:blip r:embed="rId16"/>
            <a:stretch>
              <a:fillRect/>
            </a:stretch>
          </a:blipFill>
        </p:spPr>
        <p:txBody>
          <a:bodyPr/>
          <a:lstStyle/>
          <a:p>
            <a:endParaRPr lang="en-US"/>
          </a:p>
        </p:txBody>
      </p:sp>
      <p:sp>
        <p:nvSpPr>
          <p:cNvPr id="11" name="Freeform 11"/>
          <p:cNvSpPr/>
          <p:nvPr/>
        </p:nvSpPr>
        <p:spPr>
          <a:xfrm>
            <a:off x="1028700" y="4961573"/>
            <a:ext cx="3221884" cy="5325427"/>
          </a:xfrm>
          <a:custGeom>
            <a:avLst/>
            <a:gdLst/>
            <a:ahLst/>
            <a:cxnLst/>
            <a:rect l="l" t="t" r="r" b="b"/>
            <a:pathLst>
              <a:path w="3221884" h="5325427">
                <a:moveTo>
                  <a:pt x="0" y="0"/>
                </a:moveTo>
                <a:lnTo>
                  <a:pt x="3221884" y="0"/>
                </a:lnTo>
                <a:lnTo>
                  <a:pt x="3221884" y="5325427"/>
                </a:lnTo>
                <a:lnTo>
                  <a:pt x="0" y="5325427"/>
                </a:lnTo>
                <a:lnTo>
                  <a:pt x="0" y="0"/>
                </a:lnTo>
                <a:close/>
              </a:path>
            </a:pathLst>
          </a:custGeom>
          <a:blipFill>
            <a:blip r:embed="rId17"/>
            <a:stretch>
              <a:fillRect/>
            </a:stretch>
          </a:blipFill>
        </p:spPr>
        <p:txBody>
          <a:bodyPr/>
          <a:lstStyle/>
          <a:p>
            <a:endParaRPr lang="en-US"/>
          </a:p>
        </p:txBody>
      </p:sp>
      <p:sp>
        <p:nvSpPr>
          <p:cNvPr id="12" name="TextBox 12"/>
          <p:cNvSpPr txBox="1"/>
          <p:nvPr/>
        </p:nvSpPr>
        <p:spPr>
          <a:xfrm>
            <a:off x="5306174" y="2847672"/>
            <a:ext cx="7766593" cy="3885679"/>
          </a:xfrm>
          <a:prstGeom prst="rect">
            <a:avLst/>
          </a:prstGeom>
        </p:spPr>
        <p:txBody>
          <a:bodyPr lIns="0" tIns="0" rIns="0" bIns="0" rtlCol="0" anchor="t">
            <a:spAutoFit/>
          </a:bodyPr>
          <a:lstStyle/>
          <a:p>
            <a:pPr algn="ctr">
              <a:lnSpc>
                <a:spcPts val="10056"/>
              </a:lnSpc>
            </a:pPr>
            <a:r>
              <a:rPr lang="en-US" sz="8899" b="1" dirty="0">
                <a:solidFill>
                  <a:srgbClr val="47232B"/>
                </a:solidFill>
                <a:latin typeface="Times New Roman" panose="02020603050405020304" pitchFamily="18" charset="0"/>
                <a:ea typeface="UTM Times Bold"/>
                <a:cs typeface="Times New Roman" panose="02020603050405020304" pitchFamily="18" charset="0"/>
                <a:sym typeface="UTM Times Bold"/>
              </a:rPr>
              <a:t>CÁC </a:t>
            </a:r>
            <a:r>
              <a:rPr lang="en-US" sz="8899" b="1">
                <a:solidFill>
                  <a:srgbClr val="47232B"/>
                </a:solidFill>
                <a:latin typeface="Times New Roman" panose="02020603050405020304" pitchFamily="18" charset="0"/>
                <a:ea typeface="UTM Times Bold"/>
                <a:cs typeface="Times New Roman" panose="02020603050405020304" pitchFamily="18" charset="0"/>
                <a:sym typeface="UTM Times Bold"/>
              </a:rPr>
              <a:t>BIỆN </a:t>
            </a:r>
            <a:r>
              <a:rPr lang="en-US" sz="8899" b="1" smtClean="0">
                <a:solidFill>
                  <a:srgbClr val="47232B"/>
                </a:solidFill>
                <a:latin typeface="Times New Roman" panose="02020603050405020304" pitchFamily="18" charset="0"/>
                <a:ea typeface="UTM Times Bold"/>
                <a:cs typeface="Times New Roman" panose="02020603050405020304" pitchFamily="18" charset="0"/>
                <a:sym typeface="UTM Times Bold"/>
              </a:rPr>
              <a:t>PHÁP THỰC HIỆN</a:t>
            </a:r>
            <a:endParaRPr lang="en-US" sz="8899" b="1" dirty="0">
              <a:solidFill>
                <a:srgbClr val="47232B"/>
              </a:solidFill>
              <a:latin typeface="Times New Roman" panose="02020603050405020304" pitchFamily="18" charset="0"/>
              <a:ea typeface="UTM Times Bold"/>
              <a:cs typeface="Times New Roman" panose="02020603050405020304" pitchFamily="18" charset="0"/>
              <a:sym typeface="UTM Times Bold"/>
            </a:endParaRPr>
          </a:p>
        </p:txBody>
      </p:sp>
    </p:spTree>
    <p:extLst>
      <p:ext uri="{BB962C8B-B14F-4D97-AF65-F5344CB8AC3E}">
        <p14:creationId xmlns:p14="http://schemas.microsoft.com/office/powerpoint/2010/main" val="20343203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grpSp>
        <p:nvGrpSpPr>
          <p:cNvPr id="2" name="Group 2"/>
          <p:cNvGrpSpPr/>
          <p:nvPr/>
        </p:nvGrpSpPr>
        <p:grpSpPr>
          <a:xfrm>
            <a:off x="-930401" y="0"/>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rot="292895">
            <a:off x="1720950" y="55475"/>
            <a:ext cx="13510041" cy="10144812"/>
          </a:xfrm>
          <a:custGeom>
            <a:avLst/>
            <a:gdLst/>
            <a:ahLst/>
            <a:cxnLst/>
            <a:rect l="l" t="t" r="r" b="b"/>
            <a:pathLst>
              <a:path w="13510041" h="10144812">
                <a:moveTo>
                  <a:pt x="0" y="0"/>
                </a:moveTo>
                <a:lnTo>
                  <a:pt x="13510041" y="0"/>
                </a:lnTo>
                <a:lnTo>
                  <a:pt x="13510041" y="10144812"/>
                </a:lnTo>
                <a:lnTo>
                  <a:pt x="0" y="101448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rot="-225904" flipH="1">
            <a:off x="15371636" y="-1854820"/>
            <a:ext cx="3775329" cy="4114800"/>
          </a:xfrm>
          <a:custGeom>
            <a:avLst/>
            <a:gdLst/>
            <a:ahLst/>
            <a:cxnLst/>
            <a:rect l="l" t="t" r="r" b="b"/>
            <a:pathLst>
              <a:path w="3775329" h="4114800">
                <a:moveTo>
                  <a:pt x="3775329" y="0"/>
                </a:moveTo>
                <a:lnTo>
                  <a:pt x="0" y="0"/>
                </a:lnTo>
                <a:lnTo>
                  <a:pt x="0" y="4114800"/>
                </a:lnTo>
                <a:lnTo>
                  <a:pt x="3775329" y="4114800"/>
                </a:lnTo>
                <a:lnTo>
                  <a:pt x="3775329"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rot="-225904" flipV="1">
            <a:off x="-573857" y="7973292"/>
            <a:ext cx="3775329" cy="4114800"/>
          </a:xfrm>
          <a:custGeom>
            <a:avLst/>
            <a:gdLst/>
            <a:ahLst/>
            <a:cxnLst/>
            <a:rect l="l" t="t" r="r" b="b"/>
            <a:pathLst>
              <a:path w="3775329" h="4114800">
                <a:moveTo>
                  <a:pt x="0" y="4114800"/>
                </a:moveTo>
                <a:lnTo>
                  <a:pt x="3775329" y="4114800"/>
                </a:lnTo>
                <a:lnTo>
                  <a:pt x="3775329" y="0"/>
                </a:lnTo>
                <a:lnTo>
                  <a:pt x="0" y="0"/>
                </a:lnTo>
                <a:lnTo>
                  <a:pt x="0" y="411480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rot="358778">
            <a:off x="1151678" y="196479"/>
            <a:ext cx="4099274" cy="6264412"/>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10"/>
            <a:stretch>
              <a:fillRect/>
            </a:stretch>
          </a:blipFill>
        </p:spPr>
        <p:txBody>
          <a:bodyPr/>
          <a:lstStyle/>
          <a:p>
            <a:endParaRPr lang="en-US"/>
          </a:p>
        </p:txBody>
      </p:sp>
      <p:sp>
        <p:nvSpPr>
          <p:cNvPr id="9" name="Freeform 9"/>
          <p:cNvSpPr/>
          <p:nvPr/>
        </p:nvSpPr>
        <p:spPr>
          <a:xfrm>
            <a:off x="11269863" y="4370548"/>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3558016" y="2919660"/>
            <a:ext cx="9771252" cy="4257576"/>
          </a:xfrm>
          <a:prstGeom prst="rect">
            <a:avLst/>
          </a:prstGeom>
        </p:spPr>
        <p:txBody>
          <a:bodyPr wrap="square" lIns="0" tIns="0" rIns="0" bIns="0" rtlCol="0" anchor="t">
            <a:spAutoFit/>
          </a:bodyPr>
          <a:lstStyle/>
          <a:p>
            <a:pPr indent="457200" algn="just">
              <a:spcAft>
                <a:spcPts val="800"/>
              </a:spcAft>
            </a:pPr>
            <a:r>
              <a:rPr lang="en-US" sz="5400" b="1" dirty="0" err="1">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Biện</a:t>
            </a:r>
            <a:r>
              <a:rPr lang="en-US" sz="5400" b="1" dirty="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 </a:t>
            </a:r>
            <a:r>
              <a:rPr lang="en-US" sz="5400" b="1" dirty="0" err="1">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pháp</a:t>
            </a:r>
            <a:r>
              <a:rPr lang="en-US" sz="5400" b="1" dirty="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 </a:t>
            </a:r>
            <a:r>
              <a:rPr lang="en-US" sz="5400" b="1">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1:</a:t>
            </a:r>
            <a:r>
              <a:rPr lang="vi-VN" sz="5400" b="1" kern="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5400" b="1">
                <a:solidFill>
                  <a:schemeClr val="bg2">
                    <a:lumMod val="25000"/>
                  </a:schemeClr>
                </a:solidFill>
                <a:latin typeface="Times New Roman" panose="02020603050405020304" pitchFamily="18" charset="0"/>
                <a:cs typeface="Times New Roman" panose="02020603050405020304" pitchFamily="18" charset="0"/>
              </a:rPr>
              <a:t>Nghiên </a:t>
            </a:r>
            <a:r>
              <a:rPr lang="nl-NL" sz="5400" b="1" smtClean="0">
                <a:solidFill>
                  <a:schemeClr val="bg2">
                    <a:lumMod val="25000"/>
                  </a:schemeClr>
                </a:solidFill>
                <a:latin typeface="Times New Roman" panose="02020603050405020304" pitchFamily="18" charset="0"/>
                <a:cs typeface="Times New Roman" panose="02020603050405020304" pitchFamily="18" charset="0"/>
              </a:rPr>
              <a:t>cứu</a:t>
            </a:r>
            <a:r>
              <a:rPr lang="nl-NL" sz="5400" b="1">
                <a:solidFill>
                  <a:schemeClr val="bg2">
                    <a:lumMod val="25000"/>
                  </a:schemeClr>
                </a:solidFill>
                <a:latin typeface="Times New Roman" panose="02020603050405020304" pitchFamily="18" charset="0"/>
                <a:cs typeface="Times New Roman" panose="02020603050405020304" pitchFamily="18" charset="0"/>
              </a:rPr>
              <a:t> </a:t>
            </a:r>
            <a:r>
              <a:rPr lang="nl-NL" sz="5400" b="1" smtClean="0">
                <a:solidFill>
                  <a:schemeClr val="bg2">
                    <a:lumMod val="25000"/>
                  </a:schemeClr>
                </a:solidFill>
                <a:latin typeface="Times New Roman" panose="02020603050405020304" pitchFamily="18" charset="0"/>
                <a:cs typeface="Times New Roman" panose="02020603050405020304" pitchFamily="18" charset="0"/>
              </a:rPr>
              <a:t>kiến thức và kỹ năng tổ chức các hoạt động thay thế màn hình cho trẻ mầm non</a:t>
            </a:r>
            <a:endParaRPr lang="en-US" sz="5400" b="1" dirty="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endParaRPr>
          </a:p>
          <a:p>
            <a:pPr algn="ctr"/>
            <a:endParaRPr lang="en-US" sz="5400" b="1" dirty="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grpSp>
        <p:nvGrpSpPr>
          <p:cNvPr id="2" name="Group 2"/>
          <p:cNvGrpSpPr/>
          <p:nvPr/>
        </p:nvGrpSpPr>
        <p:grpSpPr>
          <a:xfrm>
            <a:off x="-930401" y="0"/>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961677" y="419101"/>
            <a:ext cx="16230600" cy="9610661"/>
          </a:xfrm>
          <a:custGeom>
            <a:avLst/>
            <a:gdLst/>
            <a:ahLst/>
            <a:cxnLst/>
            <a:rect l="l" t="t" r="r" b="b"/>
            <a:pathLst>
              <a:path w="11212322" h="7708471">
                <a:moveTo>
                  <a:pt x="0" y="0"/>
                </a:moveTo>
                <a:lnTo>
                  <a:pt x="11212322" y="0"/>
                </a:lnTo>
                <a:lnTo>
                  <a:pt x="11212322" y="7708471"/>
                </a:lnTo>
                <a:lnTo>
                  <a:pt x="0" y="7708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a:off x="13128815" y="8578765"/>
            <a:ext cx="4159233" cy="2393487"/>
          </a:xfrm>
          <a:custGeom>
            <a:avLst/>
            <a:gdLst/>
            <a:ahLst/>
            <a:cxnLst/>
            <a:rect l="l" t="t" r="r" b="b"/>
            <a:pathLst>
              <a:path w="4587510" h="3003087">
                <a:moveTo>
                  <a:pt x="0" y="0"/>
                </a:moveTo>
                <a:lnTo>
                  <a:pt x="4587510" y="0"/>
                </a:lnTo>
                <a:lnTo>
                  <a:pt x="4587510" y="3003086"/>
                </a:lnTo>
                <a:lnTo>
                  <a:pt x="0" y="300308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0" name="Freeform 10"/>
          <p:cNvSpPr/>
          <p:nvPr/>
        </p:nvSpPr>
        <p:spPr>
          <a:xfrm>
            <a:off x="15651766" y="257238"/>
            <a:ext cx="2251625" cy="2328211"/>
          </a:xfrm>
          <a:custGeom>
            <a:avLst/>
            <a:gdLst/>
            <a:ahLst/>
            <a:cxnLst/>
            <a:rect l="l" t="t" r="r" b="b"/>
            <a:pathLst>
              <a:path w="2251625" h="2328211">
                <a:moveTo>
                  <a:pt x="0" y="0"/>
                </a:moveTo>
                <a:lnTo>
                  <a:pt x="2251625" y="0"/>
                </a:lnTo>
                <a:lnTo>
                  <a:pt x="2251625" y="2328211"/>
                </a:lnTo>
                <a:lnTo>
                  <a:pt x="0" y="2328211"/>
                </a:lnTo>
                <a:lnTo>
                  <a:pt x="0" y="0"/>
                </a:lnTo>
                <a:close/>
              </a:path>
            </a:pathLst>
          </a:custGeom>
          <a:blipFill>
            <a:blip r:embed="rId8">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1" name="Freeform 11"/>
          <p:cNvSpPr/>
          <p:nvPr/>
        </p:nvSpPr>
        <p:spPr>
          <a:xfrm flipH="1">
            <a:off x="-1277228" y="-394301"/>
            <a:ext cx="4477628" cy="2261201"/>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5" name="TextBox 15"/>
          <p:cNvSpPr txBox="1"/>
          <p:nvPr/>
        </p:nvSpPr>
        <p:spPr>
          <a:xfrm>
            <a:off x="587248" y="419101"/>
            <a:ext cx="17308769" cy="9356408"/>
          </a:xfrm>
          <a:prstGeom prst="rect">
            <a:avLst/>
          </a:prstGeom>
        </p:spPr>
        <p:txBody>
          <a:bodyPr wrap="square" lIns="0" tIns="0" rIns="0" bIns="0" rtlCol="0" anchor="t">
            <a:spAutoFit/>
          </a:bodyPr>
          <a:lstStyle/>
          <a:p>
            <a:r>
              <a:rPr lang="nl-NL" sz="3200" b="1">
                <a:latin typeface="Times New Roman" panose="02020603050405020304" pitchFamily="18" charset="0"/>
                <a:cs typeface="Times New Roman" panose="02020603050405020304" pitchFamily="18" charset="0"/>
              </a:rPr>
              <a:t>2.1.1 Mục đích:</a:t>
            </a:r>
            <a:endParaRPr lang="en-US" sz="3200">
              <a:latin typeface="Times New Roman" panose="02020603050405020304" pitchFamily="18" charset="0"/>
              <a:cs typeface="Times New Roman" panose="02020603050405020304" pitchFamily="18" charset="0"/>
            </a:endParaRPr>
          </a:p>
          <a:p>
            <a:r>
              <a:rPr lang="nl-NL" sz="3200">
                <a:latin typeface="Times New Roman" panose="02020603050405020304" pitchFamily="18" charset="0"/>
                <a:cs typeface="Times New Roman" panose="02020603050405020304" pitchFamily="18" charset="0"/>
              </a:rPr>
              <a:t>-  Nâng cao kiến thức và kỹ năng tổ chức các hoạt động thay thế màn hình cho trẻ mầm </a:t>
            </a:r>
            <a:r>
              <a:rPr lang="nl-NL" sz="3200" smtClean="0">
                <a:latin typeface="Times New Roman" panose="02020603050405020304" pitchFamily="18" charset="0"/>
                <a:cs typeface="Times New Roman" panose="02020603050405020304" pitchFamily="18" charset="0"/>
              </a:rPr>
              <a:t>non</a:t>
            </a:r>
            <a:endParaRPr lang="nl-NL" sz="3200">
              <a:latin typeface="Times New Roman" panose="02020603050405020304" pitchFamily="18" charset="0"/>
              <a:cs typeface="Times New Roman" panose="02020603050405020304" pitchFamily="18" charset="0"/>
            </a:endParaRPr>
          </a:p>
          <a:p>
            <a:r>
              <a:rPr lang="nl-NL" sz="3200" smtClean="0">
                <a:latin typeface="Times New Roman" panose="02020603050405020304" pitchFamily="18" charset="0"/>
                <a:cs typeface="Times New Roman" panose="02020603050405020304" pitchFamily="18" charset="0"/>
              </a:rPr>
              <a:t>-  </a:t>
            </a:r>
            <a:r>
              <a:rPr lang="nl-NL" sz="3200">
                <a:latin typeface="Times New Roman" panose="02020603050405020304" pitchFamily="18" charset="0"/>
                <a:cs typeface="Times New Roman" panose="02020603050405020304" pitchFamily="18" charset="0"/>
              </a:rPr>
              <a:t>Chuẩn bị nền tảng để hướng dẫn trẻ tham gia hoạt động vui chơi, vận động, sáng tạo và trải nghiệm hiệu quả.</a:t>
            </a:r>
            <a:endParaRPr lang="en-US" sz="3200">
              <a:latin typeface="Times New Roman" panose="02020603050405020304" pitchFamily="18" charset="0"/>
              <a:cs typeface="Times New Roman" panose="02020603050405020304" pitchFamily="18" charset="0"/>
            </a:endParaRPr>
          </a:p>
          <a:p>
            <a:r>
              <a:rPr lang="nl-NL" sz="3200" b="1">
                <a:latin typeface="Times New Roman" panose="02020603050405020304" pitchFamily="18" charset="0"/>
                <a:cs typeface="Times New Roman" panose="02020603050405020304" pitchFamily="18" charset="0"/>
              </a:rPr>
              <a:t>2.1.2 Nội dung</a:t>
            </a:r>
            <a:endParaRPr lang="en-US" sz="3200">
              <a:latin typeface="Times New Roman" panose="02020603050405020304" pitchFamily="18" charset="0"/>
              <a:cs typeface="Times New Roman" panose="02020603050405020304" pitchFamily="18" charset="0"/>
            </a:endParaRPr>
          </a:p>
          <a:p>
            <a:r>
              <a:rPr lang="nl-NL" sz="3200">
                <a:latin typeface="Times New Roman" panose="02020603050405020304" pitchFamily="18" charset="0"/>
                <a:cs typeface="Times New Roman" panose="02020603050405020304" pitchFamily="18" charset="0"/>
              </a:rPr>
              <a:t>-   Nghiên cứu lý thuyết giáo dục hiện đại, bao gồm giáo dục trải nghiệm, giáo dục cảm xúc – xã hội và giáo dục kỹ năng sống, phù hợp với trẻ mầm non .</a:t>
            </a:r>
            <a:endParaRPr lang="en-US" sz="3200">
              <a:latin typeface="Times New Roman" panose="02020603050405020304" pitchFamily="18" charset="0"/>
              <a:cs typeface="Times New Roman" panose="02020603050405020304" pitchFamily="18" charset="0"/>
            </a:endParaRPr>
          </a:p>
          <a:p>
            <a:r>
              <a:rPr lang="nl-NL" sz="3200">
                <a:latin typeface="Times New Roman" panose="02020603050405020304" pitchFamily="18" charset="0"/>
                <a:cs typeface="Times New Roman" panose="02020603050405020304" pitchFamily="18" charset="0"/>
              </a:rPr>
              <a:t>-   Tìm hiểu cách tổ chức các hoạt động thay thế màn hình: trò chơi dân gian, vận động ngoài trời, sáng tạo nghệ thuật và kể chuyện dân gian.</a:t>
            </a:r>
            <a:endParaRPr lang="en-US" sz="3200">
              <a:latin typeface="Times New Roman" panose="02020603050405020304" pitchFamily="18" charset="0"/>
              <a:cs typeface="Times New Roman" panose="02020603050405020304" pitchFamily="18" charset="0"/>
            </a:endParaRPr>
          </a:p>
          <a:p>
            <a:r>
              <a:rPr lang="nl-NL" sz="3200" b="1">
                <a:latin typeface="Times New Roman" panose="02020603050405020304" pitchFamily="18" charset="0"/>
                <a:cs typeface="Times New Roman" panose="02020603050405020304" pitchFamily="18" charset="0"/>
              </a:rPr>
              <a:t>2.1.3. Cách thức tiến hành</a:t>
            </a:r>
            <a:endParaRPr lang="en-US" sz="3200">
              <a:latin typeface="Times New Roman" panose="02020603050405020304" pitchFamily="18" charset="0"/>
              <a:cs typeface="Times New Roman" panose="02020603050405020304" pitchFamily="18" charset="0"/>
            </a:endParaRPr>
          </a:p>
          <a:p>
            <a:r>
              <a:rPr lang="nl-NL" sz="3200">
                <a:latin typeface="Times New Roman" panose="02020603050405020304" pitchFamily="18" charset="0"/>
                <a:cs typeface="Times New Roman" panose="02020603050405020304" pitchFamily="18" charset="0"/>
              </a:rPr>
              <a:t>Tôi bắt đầu bằng việc tự học và bồi dưỡng chuyên môn thông qua việc nghiên cứu các tài liệu, sách và video hướng dẫn về giáo dục trải nghiệm, giáo dục cảm xúc – xã hội, giáo dục kỹ năng sống và các phương pháp giảm phụ thuộc màn hình. Sau khi có kiến thức lý thuyết, tôi tiến hành quan sát thực tiễn tại lớp học. Tôi theo dõi mức độ tham gia, hứng thú, khả năng hợp tác và biểu đạt cảm xúc của trẻ trong các hoạt động vận động, trò chơi dân gian, kể chuyện và sáng tạo nghệ thuật. Tiếp theo, tôi thử nghiệm các hoạt động trực tiếp tại lớp. Trong giờ hoạt động ngoài trời, tôi tổ chức trò chơi “Kéo co” kết hợp kể chuyện dân </a:t>
            </a:r>
            <a:r>
              <a:rPr lang="nl-NL" sz="3200" smtClean="0">
                <a:latin typeface="Times New Roman" panose="02020603050405020304" pitchFamily="18" charset="0"/>
                <a:cs typeface="Times New Roman" panose="02020603050405020304" pitchFamily="18" charset="0"/>
              </a:rPr>
              <a:t>gian, </a:t>
            </a:r>
            <a:r>
              <a:rPr lang="nl-NL" sz="3200">
                <a:latin typeface="Times New Roman" panose="02020603050405020304" pitchFamily="18" charset="0"/>
                <a:cs typeface="Times New Roman" panose="02020603050405020304" pitchFamily="18" charset="0"/>
              </a:rPr>
              <a:t>trẻ vừa vận động cơ thể, vừa nghe kể chuyện và học cách phối hợp nhóm. </a:t>
            </a:r>
            <a:endParaRPr lang="vi-VN" sz="3200">
              <a:latin typeface="Times New Roman" panose="02020603050405020304" pitchFamily="18" charset="0"/>
              <a:cs typeface="Times New Roman" panose="02020603050405020304" pitchFamily="18" charset="0"/>
            </a:endParaRPr>
          </a:p>
          <a:p>
            <a:r>
              <a:rPr lang="vi-VN" sz="3200" b="1">
                <a:latin typeface="Times New Roman" panose="02020603050405020304" pitchFamily="18" charset="0"/>
                <a:cs typeface="Times New Roman" panose="02020603050405020304" pitchFamily="18" charset="0"/>
              </a:rPr>
              <a:t>Kết quả:</a:t>
            </a:r>
            <a:r>
              <a:rPr lang="vi-VN" sz="3200">
                <a:latin typeface="Times New Roman" panose="02020603050405020304" pitchFamily="18" charset="0"/>
                <a:cs typeface="Times New Roman" panose="02020603050405020304" pitchFamily="18" charset="0"/>
              </a:rPr>
              <a:t> </a:t>
            </a:r>
            <a:r>
              <a:rPr lang="nl-NL" sz="3200">
                <a:latin typeface="Times New Roman" panose="02020603050405020304" pitchFamily="18" charset="0"/>
                <a:cs typeface="Times New Roman" panose="02020603050405020304" pitchFamily="18" charset="0"/>
              </a:rPr>
              <a:t>Sau khi thực hiện biện pháp, tôi nhận thấy năng lực chuyên môn và kỹ năng tổ chức các hoạt động thay thế màn hình của mình được nâng cao rõ rệt.</a:t>
            </a:r>
            <a:endParaRPr lang="en-US" sz="3200" dirty="0">
              <a:solidFill>
                <a:srgbClr val="4F3B20"/>
              </a:solidFill>
              <a:latin typeface="Times New Roman" panose="02020603050405020304" pitchFamily="18" charset="0"/>
              <a:ea typeface="UTM Times"/>
              <a:cs typeface="Times New Roman" panose="02020603050405020304" pitchFamily="18" charset="0"/>
              <a:sym typeface="UTM Times"/>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907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751054" y="-745237"/>
            <a:ext cx="1839949" cy="2499081"/>
          </a:xfrm>
          <a:custGeom>
            <a:avLst/>
            <a:gdLst/>
            <a:ahLst/>
            <a:cxnLst/>
            <a:rect l="l" t="t" r="r" b="b"/>
            <a:pathLst>
              <a:path w="1839949" h="2499081">
                <a:moveTo>
                  <a:pt x="0" y="0"/>
                </a:moveTo>
                <a:lnTo>
                  <a:pt x="1839948" y="0"/>
                </a:lnTo>
                <a:lnTo>
                  <a:pt x="1839948" y="2499081"/>
                </a:lnTo>
                <a:lnTo>
                  <a:pt x="0" y="2499081"/>
                </a:lnTo>
                <a:lnTo>
                  <a:pt x="0" y="0"/>
                </a:lnTo>
                <a:close/>
              </a:path>
            </a:pathLst>
          </a:custGeom>
          <a:blipFill>
            <a:blip r:embed="rId3">
              <a:alphaModFix amt="19999"/>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Freeform 4"/>
          <p:cNvSpPr/>
          <p:nvPr/>
        </p:nvSpPr>
        <p:spPr>
          <a:xfrm>
            <a:off x="17358448" y="9805122"/>
            <a:ext cx="2516165" cy="2577378"/>
          </a:xfrm>
          <a:custGeom>
            <a:avLst/>
            <a:gdLst/>
            <a:ahLst/>
            <a:cxnLst/>
            <a:rect l="l" t="t" r="r" b="b"/>
            <a:pathLst>
              <a:path w="2516165" h="2577378">
                <a:moveTo>
                  <a:pt x="0" y="0"/>
                </a:moveTo>
                <a:lnTo>
                  <a:pt x="2516165" y="0"/>
                </a:lnTo>
                <a:lnTo>
                  <a:pt x="2516165" y="2577378"/>
                </a:lnTo>
                <a:lnTo>
                  <a:pt x="0" y="257737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Freeform 5"/>
          <p:cNvSpPr/>
          <p:nvPr/>
        </p:nvSpPr>
        <p:spPr>
          <a:xfrm>
            <a:off x="75685" y="10224418"/>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 name="Freeform 6"/>
          <p:cNvSpPr/>
          <p:nvPr/>
        </p:nvSpPr>
        <p:spPr>
          <a:xfrm>
            <a:off x="17852757" y="-326170"/>
            <a:ext cx="870486" cy="870486"/>
          </a:xfrm>
          <a:custGeom>
            <a:avLst/>
            <a:gdLst/>
            <a:ahLst/>
            <a:cxnLst/>
            <a:rect l="l" t="t" r="r" b="b"/>
            <a:pathLst>
              <a:path w="870486" h="870486">
                <a:moveTo>
                  <a:pt x="0" y="0"/>
                </a:moveTo>
                <a:lnTo>
                  <a:pt x="870486" y="0"/>
                </a:lnTo>
                <a:lnTo>
                  <a:pt x="870486" y="870486"/>
                </a:lnTo>
                <a:lnTo>
                  <a:pt x="0" y="87048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7" name="Freeform 7"/>
          <p:cNvSpPr/>
          <p:nvPr/>
        </p:nvSpPr>
        <p:spPr>
          <a:xfrm>
            <a:off x="17476217" y="416162"/>
            <a:ext cx="566284" cy="343310"/>
          </a:xfrm>
          <a:custGeom>
            <a:avLst/>
            <a:gdLst/>
            <a:ahLst/>
            <a:cxnLst/>
            <a:rect l="l" t="t" r="r" b="b"/>
            <a:pathLst>
              <a:path w="566284" h="343310">
                <a:moveTo>
                  <a:pt x="0" y="0"/>
                </a:moveTo>
                <a:lnTo>
                  <a:pt x="566285" y="0"/>
                </a:lnTo>
                <a:lnTo>
                  <a:pt x="566285" y="343310"/>
                </a:lnTo>
                <a:lnTo>
                  <a:pt x="0" y="34331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Freeform 8"/>
          <p:cNvSpPr/>
          <p:nvPr/>
        </p:nvSpPr>
        <p:spPr>
          <a:xfrm>
            <a:off x="11720849" y="2124826"/>
            <a:ext cx="5058245" cy="2021235"/>
          </a:xfrm>
          <a:custGeom>
            <a:avLst/>
            <a:gdLst/>
            <a:ahLst/>
            <a:cxnLst/>
            <a:rect l="l" t="t" r="r" b="b"/>
            <a:pathLst>
              <a:path w="5058245" h="2021235">
                <a:moveTo>
                  <a:pt x="0" y="0"/>
                </a:moveTo>
                <a:lnTo>
                  <a:pt x="5058245" y="0"/>
                </a:lnTo>
                <a:lnTo>
                  <a:pt x="5058245" y="2021235"/>
                </a:lnTo>
                <a:lnTo>
                  <a:pt x="0" y="2021235"/>
                </a:lnTo>
                <a:lnTo>
                  <a:pt x="0" y="0"/>
                </a:lnTo>
                <a:close/>
              </a:path>
            </a:pathLst>
          </a:custGeom>
          <a:blipFill>
            <a:blip r:embed="rId11">
              <a:alphaModFix amt="19999"/>
              <a:extLst>
                <a:ext uri="{96DAC541-7B7A-43D3-8B79-37D633B846F1}">
                  <asvg:svgBlip xmlns="" xmlns:asvg="http://schemas.microsoft.com/office/drawing/2016/SVG/main" r:embed="rId12"/>
                </a:ext>
              </a:extLst>
            </a:blip>
            <a:stretch>
              <a:fillRect l="-1057" t="-100108"/>
            </a:stretch>
          </a:blipFill>
        </p:spPr>
        <p:txBody>
          <a:bodyPr/>
          <a:lstStyle/>
          <a:p>
            <a:endParaRPr lang="en-US"/>
          </a:p>
        </p:txBody>
      </p:sp>
      <p:sp>
        <p:nvSpPr>
          <p:cNvPr id="15" name="Freeform 15"/>
          <p:cNvSpPr/>
          <p:nvPr/>
        </p:nvSpPr>
        <p:spPr>
          <a:xfrm>
            <a:off x="-391634" y="9092313"/>
            <a:ext cx="934638" cy="1417507"/>
          </a:xfrm>
          <a:custGeom>
            <a:avLst/>
            <a:gdLst/>
            <a:ahLst/>
            <a:cxnLst/>
            <a:rect l="l" t="t" r="r" b="b"/>
            <a:pathLst>
              <a:path w="934638" h="1417507">
                <a:moveTo>
                  <a:pt x="0" y="0"/>
                </a:moveTo>
                <a:lnTo>
                  <a:pt x="934638" y="0"/>
                </a:lnTo>
                <a:lnTo>
                  <a:pt x="934638" y="1417507"/>
                </a:lnTo>
                <a:lnTo>
                  <a:pt x="0" y="141750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a:ln cap="sq">
            <a:noFill/>
            <a:prstDash val="solid"/>
            <a:miter/>
          </a:ln>
        </p:spPr>
        <p:txBody>
          <a:bodyPr/>
          <a:lstStyle/>
          <a:p>
            <a:endParaRPr lang="en-US"/>
          </a:p>
        </p:txBody>
      </p:sp>
      <p:grpSp>
        <p:nvGrpSpPr>
          <p:cNvPr id="16" name="Group 16"/>
          <p:cNvGrpSpPr/>
          <p:nvPr/>
        </p:nvGrpSpPr>
        <p:grpSpPr>
          <a:xfrm>
            <a:off x="9654861" y="1348353"/>
            <a:ext cx="7703587" cy="1861619"/>
            <a:chOff x="0" y="0"/>
            <a:chExt cx="10271449" cy="2611997"/>
          </a:xfrm>
        </p:grpSpPr>
        <p:grpSp>
          <p:nvGrpSpPr>
            <p:cNvPr id="17" name="Group 17"/>
            <p:cNvGrpSpPr/>
            <p:nvPr/>
          </p:nvGrpSpPr>
          <p:grpSpPr>
            <a:xfrm>
              <a:off x="2432039" y="120650"/>
              <a:ext cx="7839410" cy="2370697"/>
              <a:chOff x="0" y="0"/>
              <a:chExt cx="1548525" cy="468286"/>
            </a:xfrm>
          </p:grpSpPr>
          <p:sp>
            <p:nvSpPr>
              <p:cNvPr id="18" name="Freeform 18"/>
              <p:cNvSpPr/>
              <p:nvPr/>
            </p:nvSpPr>
            <p:spPr>
              <a:xfrm>
                <a:off x="0" y="0"/>
                <a:ext cx="1548525" cy="468286"/>
              </a:xfrm>
              <a:custGeom>
                <a:avLst/>
                <a:gdLst/>
                <a:ahLst/>
                <a:cxnLst/>
                <a:rect l="l" t="t" r="r" b="b"/>
                <a:pathLst>
                  <a:path w="1548525" h="468286">
                    <a:moveTo>
                      <a:pt x="5267" y="0"/>
                    </a:moveTo>
                    <a:lnTo>
                      <a:pt x="1543258" y="0"/>
                    </a:lnTo>
                    <a:cubicBezTo>
                      <a:pt x="1544655" y="0"/>
                      <a:pt x="1545995" y="555"/>
                      <a:pt x="1546983" y="1543"/>
                    </a:cubicBezTo>
                    <a:cubicBezTo>
                      <a:pt x="1547970" y="2530"/>
                      <a:pt x="1548525" y="3870"/>
                      <a:pt x="1548525" y="5267"/>
                    </a:cubicBezTo>
                    <a:lnTo>
                      <a:pt x="1548525" y="463019"/>
                    </a:lnTo>
                    <a:cubicBezTo>
                      <a:pt x="1548525" y="464416"/>
                      <a:pt x="1547970" y="465755"/>
                      <a:pt x="1546983" y="466743"/>
                    </a:cubicBezTo>
                    <a:cubicBezTo>
                      <a:pt x="1545995" y="467731"/>
                      <a:pt x="1544655" y="468286"/>
                      <a:pt x="1543258" y="468286"/>
                    </a:cubicBezTo>
                    <a:lnTo>
                      <a:pt x="5267" y="468286"/>
                    </a:lnTo>
                    <a:cubicBezTo>
                      <a:pt x="3870" y="468286"/>
                      <a:pt x="2530" y="467731"/>
                      <a:pt x="1543" y="466743"/>
                    </a:cubicBezTo>
                    <a:cubicBezTo>
                      <a:pt x="555" y="465755"/>
                      <a:pt x="0" y="464416"/>
                      <a:pt x="0" y="463019"/>
                    </a:cubicBezTo>
                    <a:lnTo>
                      <a:pt x="0" y="5267"/>
                    </a:lnTo>
                    <a:cubicBezTo>
                      <a:pt x="0" y="3870"/>
                      <a:pt x="555" y="2530"/>
                      <a:pt x="1543" y="1543"/>
                    </a:cubicBezTo>
                    <a:cubicBezTo>
                      <a:pt x="2530" y="555"/>
                      <a:pt x="3870" y="0"/>
                      <a:pt x="5267" y="0"/>
                    </a:cubicBezTo>
                    <a:close/>
                  </a:path>
                </a:pathLst>
              </a:custGeom>
              <a:gradFill rotWithShape="1">
                <a:gsLst>
                  <a:gs pos="0">
                    <a:srgbClr val="FF66C4">
                      <a:alpha val="100000"/>
                    </a:srgbClr>
                  </a:gs>
                  <a:gs pos="100000">
                    <a:srgbClr val="FFDE59">
                      <a:alpha val="100000"/>
                    </a:srgbClr>
                  </a:gs>
                </a:gsLst>
                <a:lin ang="0"/>
              </a:gradFill>
              <a:ln cap="sq">
                <a:noFill/>
                <a:prstDash val="solid"/>
                <a:miter/>
              </a:ln>
            </p:spPr>
            <p:txBody>
              <a:bodyPr/>
              <a:lstStyle/>
              <a:p>
                <a:endParaRPr lang="en-US"/>
              </a:p>
            </p:txBody>
          </p:sp>
          <p:sp>
            <p:nvSpPr>
              <p:cNvPr id="19" name="TextBox 19"/>
              <p:cNvSpPr txBox="1"/>
              <p:nvPr/>
            </p:nvSpPr>
            <p:spPr>
              <a:xfrm>
                <a:off x="0" y="-38100"/>
                <a:ext cx="1548525" cy="506386"/>
              </a:xfrm>
              <a:prstGeom prst="rect">
                <a:avLst/>
              </a:prstGeom>
            </p:spPr>
            <p:txBody>
              <a:bodyPr lIns="50800" tIns="50800" rIns="50800" bIns="50800" rtlCol="0" anchor="ctr"/>
              <a:lstStyle/>
              <a:p>
                <a:pPr algn="ctr">
                  <a:lnSpc>
                    <a:spcPts val="3079"/>
                  </a:lnSpc>
                </a:pPr>
                <a:endParaRPr b="1">
                  <a:latin typeface="Times New Roman" panose="02020603050405020304" pitchFamily="18" charset="0"/>
                  <a:cs typeface="Times New Roman" panose="02020603050405020304" pitchFamily="18" charset="0"/>
                </a:endParaRPr>
              </a:p>
            </p:txBody>
          </p:sp>
        </p:grpSp>
        <p:sp>
          <p:nvSpPr>
            <p:cNvPr id="20" name="Freeform 20"/>
            <p:cNvSpPr/>
            <p:nvPr/>
          </p:nvSpPr>
          <p:spPr>
            <a:xfrm>
              <a:off x="0" y="0"/>
              <a:ext cx="2886848" cy="2611997"/>
            </a:xfrm>
            <a:custGeom>
              <a:avLst/>
              <a:gdLst/>
              <a:ahLst/>
              <a:cxnLst/>
              <a:rect l="l" t="t" r="r" b="b"/>
              <a:pathLst>
                <a:path w="2886848" h="2611997">
                  <a:moveTo>
                    <a:pt x="0" y="0"/>
                  </a:moveTo>
                  <a:lnTo>
                    <a:pt x="2886848" y="0"/>
                  </a:lnTo>
                  <a:lnTo>
                    <a:pt x="2886848" y="2611997"/>
                  </a:lnTo>
                  <a:lnTo>
                    <a:pt x="0" y="2611997"/>
                  </a:lnTo>
                  <a:lnTo>
                    <a:pt x="0" y="0"/>
                  </a:lnTo>
                  <a:close/>
                </a:path>
              </a:pathLst>
            </a:custGeom>
            <a:blipFill>
              <a:blip r:embed="rId15">
                <a:extLst>
                  <a:ext uri="{96DAC541-7B7A-43D3-8B79-37D633B846F1}">
                    <asvg:svgBlip xmlns="" xmlns:asvg="http://schemas.microsoft.com/office/drawing/2016/SVG/main" r:embed="rId16"/>
                  </a:ext>
                </a:extLst>
              </a:blip>
              <a:stretch>
                <a:fillRect r="-38931"/>
              </a:stretch>
            </a:blipFill>
          </p:spPr>
          <p:txBody>
            <a:bodyPr/>
            <a:lstStyle/>
            <a:p>
              <a:endParaRPr lang="en-US"/>
            </a:p>
          </p:txBody>
        </p:sp>
        <p:sp>
          <p:nvSpPr>
            <p:cNvPr id="21" name="Freeform 21"/>
            <p:cNvSpPr/>
            <p:nvPr/>
          </p:nvSpPr>
          <p:spPr>
            <a:xfrm>
              <a:off x="809748" y="774589"/>
              <a:ext cx="894541" cy="894541"/>
            </a:xfrm>
            <a:custGeom>
              <a:avLst/>
              <a:gdLst/>
              <a:ahLst/>
              <a:cxnLst/>
              <a:rect l="l" t="t" r="r" b="b"/>
              <a:pathLst>
                <a:path w="894541" h="894541">
                  <a:moveTo>
                    <a:pt x="0" y="0"/>
                  </a:moveTo>
                  <a:lnTo>
                    <a:pt x="894542" y="0"/>
                  </a:lnTo>
                  <a:lnTo>
                    <a:pt x="894542" y="894542"/>
                  </a:lnTo>
                  <a:lnTo>
                    <a:pt x="0" y="894542"/>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grpSp>
      <p:grpSp>
        <p:nvGrpSpPr>
          <p:cNvPr id="22" name="Group 22"/>
          <p:cNvGrpSpPr/>
          <p:nvPr/>
        </p:nvGrpSpPr>
        <p:grpSpPr>
          <a:xfrm>
            <a:off x="9650865" y="4559369"/>
            <a:ext cx="7565350" cy="1558219"/>
            <a:chOff x="0" y="0"/>
            <a:chExt cx="10271449" cy="2611997"/>
          </a:xfrm>
        </p:grpSpPr>
        <p:grpSp>
          <p:nvGrpSpPr>
            <p:cNvPr id="23" name="Group 23"/>
            <p:cNvGrpSpPr/>
            <p:nvPr/>
          </p:nvGrpSpPr>
          <p:grpSpPr>
            <a:xfrm>
              <a:off x="2432039" y="120650"/>
              <a:ext cx="7839410" cy="2370697"/>
              <a:chOff x="0" y="0"/>
              <a:chExt cx="1548525" cy="468286"/>
            </a:xfrm>
          </p:grpSpPr>
          <p:sp>
            <p:nvSpPr>
              <p:cNvPr id="24" name="Freeform 24"/>
              <p:cNvSpPr/>
              <p:nvPr/>
            </p:nvSpPr>
            <p:spPr>
              <a:xfrm>
                <a:off x="0" y="0"/>
                <a:ext cx="1548525" cy="468286"/>
              </a:xfrm>
              <a:custGeom>
                <a:avLst/>
                <a:gdLst/>
                <a:ahLst/>
                <a:cxnLst/>
                <a:rect l="l" t="t" r="r" b="b"/>
                <a:pathLst>
                  <a:path w="1548525" h="468286">
                    <a:moveTo>
                      <a:pt x="5267" y="0"/>
                    </a:moveTo>
                    <a:lnTo>
                      <a:pt x="1543258" y="0"/>
                    </a:lnTo>
                    <a:cubicBezTo>
                      <a:pt x="1544655" y="0"/>
                      <a:pt x="1545995" y="555"/>
                      <a:pt x="1546983" y="1543"/>
                    </a:cubicBezTo>
                    <a:cubicBezTo>
                      <a:pt x="1547970" y="2530"/>
                      <a:pt x="1548525" y="3870"/>
                      <a:pt x="1548525" y="5267"/>
                    </a:cubicBezTo>
                    <a:lnTo>
                      <a:pt x="1548525" y="463019"/>
                    </a:lnTo>
                    <a:cubicBezTo>
                      <a:pt x="1548525" y="464416"/>
                      <a:pt x="1547970" y="465755"/>
                      <a:pt x="1546983" y="466743"/>
                    </a:cubicBezTo>
                    <a:cubicBezTo>
                      <a:pt x="1545995" y="467731"/>
                      <a:pt x="1544655" y="468286"/>
                      <a:pt x="1543258" y="468286"/>
                    </a:cubicBezTo>
                    <a:lnTo>
                      <a:pt x="5267" y="468286"/>
                    </a:lnTo>
                    <a:cubicBezTo>
                      <a:pt x="3870" y="468286"/>
                      <a:pt x="2530" y="467731"/>
                      <a:pt x="1543" y="466743"/>
                    </a:cubicBezTo>
                    <a:cubicBezTo>
                      <a:pt x="555" y="465755"/>
                      <a:pt x="0" y="464416"/>
                      <a:pt x="0" y="463019"/>
                    </a:cubicBezTo>
                    <a:lnTo>
                      <a:pt x="0" y="5267"/>
                    </a:lnTo>
                    <a:cubicBezTo>
                      <a:pt x="0" y="3870"/>
                      <a:pt x="555" y="2530"/>
                      <a:pt x="1543" y="1543"/>
                    </a:cubicBezTo>
                    <a:cubicBezTo>
                      <a:pt x="2530" y="555"/>
                      <a:pt x="3870" y="0"/>
                      <a:pt x="5267" y="0"/>
                    </a:cubicBezTo>
                    <a:close/>
                  </a:path>
                </a:pathLst>
              </a:custGeom>
              <a:solidFill>
                <a:srgbClr val="ED7E42"/>
              </a:solidFill>
              <a:ln cap="sq">
                <a:noFill/>
                <a:prstDash val="solid"/>
                <a:miter/>
              </a:ln>
            </p:spPr>
            <p:txBody>
              <a:bodyPr/>
              <a:lstStyle/>
              <a:p>
                <a:endParaRPr lang="en-US"/>
              </a:p>
            </p:txBody>
          </p:sp>
          <p:sp>
            <p:nvSpPr>
              <p:cNvPr id="25" name="TextBox 25"/>
              <p:cNvSpPr txBox="1"/>
              <p:nvPr/>
            </p:nvSpPr>
            <p:spPr>
              <a:xfrm>
                <a:off x="0" y="-38100"/>
                <a:ext cx="1548525" cy="506386"/>
              </a:xfrm>
              <a:prstGeom prst="rect">
                <a:avLst/>
              </a:prstGeom>
            </p:spPr>
            <p:txBody>
              <a:bodyPr lIns="50800" tIns="50800" rIns="50800" bIns="50800" rtlCol="0" anchor="ctr"/>
              <a:lstStyle/>
              <a:p>
                <a:pPr marL="0" lvl="0" indent="0" algn="ctr">
                  <a:lnSpc>
                    <a:spcPts val="3079"/>
                  </a:lnSpc>
                  <a:spcBef>
                    <a:spcPct val="0"/>
                  </a:spcBef>
                </a:pPr>
                <a:endParaRPr>
                  <a:latin typeface="Times New Roman" panose="02020603050405020304" pitchFamily="18" charset="0"/>
                  <a:cs typeface="Times New Roman" panose="02020603050405020304" pitchFamily="18" charset="0"/>
                </a:endParaRPr>
              </a:p>
            </p:txBody>
          </p:sp>
        </p:grpSp>
        <p:sp>
          <p:nvSpPr>
            <p:cNvPr id="26" name="Freeform 26"/>
            <p:cNvSpPr/>
            <p:nvPr/>
          </p:nvSpPr>
          <p:spPr>
            <a:xfrm>
              <a:off x="0" y="0"/>
              <a:ext cx="2886848" cy="2611997"/>
            </a:xfrm>
            <a:custGeom>
              <a:avLst/>
              <a:gdLst/>
              <a:ahLst/>
              <a:cxnLst/>
              <a:rect l="l" t="t" r="r" b="b"/>
              <a:pathLst>
                <a:path w="2886848" h="2611997">
                  <a:moveTo>
                    <a:pt x="0" y="0"/>
                  </a:moveTo>
                  <a:lnTo>
                    <a:pt x="2886848" y="0"/>
                  </a:lnTo>
                  <a:lnTo>
                    <a:pt x="2886848" y="2611997"/>
                  </a:lnTo>
                  <a:lnTo>
                    <a:pt x="0" y="2611997"/>
                  </a:lnTo>
                  <a:lnTo>
                    <a:pt x="0" y="0"/>
                  </a:lnTo>
                  <a:close/>
                </a:path>
              </a:pathLst>
            </a:custGeom>
            <a:blipFill>
              <a:blip r:embed="rId19">
                <a:extLst>
                  <a:ext uri="{96DAC541-7B7A-43D3-8B79-37D633B846F1}">
                    <asvg:svgBlip xmlns="" xmlns:asvg="http://schemas.microsoft.com/office/drawing/2016/SVG/main" r:embed="rId20"/>
                  </a:ext>
                </a:extLst>
              </a:blip>
              <a:stretch>
                <a:fillRect r="-38931"/>
              </a:stretch>
            </a:blipFill>
          </p:spPr>
          <p:txBody>
            <a:bodyPr/>
            <a:lstStyle/>
            <a:p>
              <a:endParaRPr lang="en-US"/>
            </a:p>
          </p:txBody>
        </p:sp>
        <p:sp>
          <p:nvSpPr>
            <p:cNvPr id="27" name="Freeform 27"/>
            <p:cNvSpPr/>
            <p:nvPr/>
          </p:nvSpPr>
          <p:spPr>
            <a:xfrm>
              <a:off x="786107" y="868044"/>
              <a:ext cx="755446" cy="880986"/>
            </a:xfrm>
            <a:custGeom>
              <a:avLst/>
              <a:gdLst/>
              <a:ahLst/>
              <a:cxnLst/>
              <a:rect l="l" t="t" r="r" b="b"/>
              <a:pathLst>
                <a:path w="755446" h="880986">
                  <a:moveTo>
                    <a:pt x="0" y="0"/>
                  </a:moveTo>
                  <a:lnTo>
                    <a:pt x="755446" y="0"/>
                  </a:lnTo>
                  <a:lnTo>
                    <a:pt x="755446" y="880986"/>
                  </a:lnTo>
                  <a:lnTo>
                    <a:pt x="0" y="880986"/>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grpSp>
      <p:grpSp>
        <p:nvGrpSpPr>
          <p:cNvPr id="28" name="Group 28"/>
          <p:cNvGrpSpPr/>
          <p:nvPr/>
        </p:nvGrpSpPr>
        <p:grpSpPr>
          <a:xfrm>
            <a:off x="9906209" y="7772483"/>
            <a:ext cx="7360687" cy="1529335"/>
            <a:chOff x="0" y="0"/>
            <a:chExt cx="10271449" cy="2611997"/>
          </a:xfrm>
        </p:grpSpPr>
        <p:grpSp>
          <p:nvGrpSpPr>
            <p:cNvPr id="29" name="Group 29"/>
            <p:cNvGrpSpPr/>
            <p:nvPr/>
          </p:nvGrpSpPr>
          <p:grpSpPr>
            <a:xfrm>
              <a:off x="2432039" y="120650"/>
              <a:ext cx="7839410" cy="2370697"/>
              <a:chOff x="0" y="0"/>
              <a:chExt cx="1548525" cy="468286"/>
            </a:xfrm>
          </p:grpSpPr>
          <p:sp>
            <p:nvSpPr>
              <p:cNvPr id="30" name="Freeform 30"/>
              <p:cNvSpPr/>
              <p:nvPr/>
            </p:nvSpPr>
            <p:spPr>
              <a:xfrm>
                <a:off x="0" y="0"/>
                <a:ext cx="1548525" cy="468286"/>
              </a:xfrm>
              <a:custGeom>
                <a:avLst/>
                <a:gdLst/>
                <a:ahLst/>
                <a:cxnLst/>
                <a:rect l="l" t="t" r="r" b="b"/>
                <a:pathLst>
                  <a:path w="1548525" h="468286">
                    <a:moveTo>
                      <a:pt x="5267" y="0"/>
                    </a:moveTo>
                    <a:lnTo>
                      <a:pt x="1543258" y="0"/>
                    </a:lnTo>
                    <a:cubicBezTo>
                      <a:pt x="1544655" y="0"/>
                      <a:pt x="1545995" y="555"/>
                      <a:pt x="1546983" y="1543"/>
                    </a:cubicBezTo>
                    <a:cubicBezTo>
                      <a:pt x="1547970" y="2530"/>
                      <a:pt x="1548525" y="3870"/>
                      <a:pt x="1548525" y="5267"/>
                    </a:cubicBezTo>
                    <a:lnTo>
                      <a:pt x="1548525" y="463019"/>
                    </a:lnTo>
                    <a:cubicBezTo>
                      <a:pt x="1548525" y="464416"/>
                      <a:pt x="1547970" y="465755"/>
                      <a:pt x="1546983" y="466743"/>
                    </a:cubicBezTo>
                    <a:cubicBezTo>
                      <a:pt x="1545995" y="467731"/>
                      <a:pt x="1544655" y="468286"/>
                      <a:pt x="1543258" y="468286"/>
                    </a:cubicBezTo>
                    <a:lnTo>
                      <a:pt x="5267" y="468286"/>
                    </a:lnTo>
                    <a:cubicBezTo>
                      <a:pt x="3870" y="468286"/>
                      <a:pt x="2530" y="467731"/>
                      <a:pt x="1543" y="466743"/>
                    </a:cubicBezTo>
                    <a:cubicBezTo>
                      <a:pt x="555" y="465755"/>
                      <a:pt x="0" y="464416"/>
                      <a:pt x="0" y="463019"/>
                    </a:cubicBezTo>
                    <a:lnTo>
                      <a:pt x="0" y="5267"/>
                    </a:lnTo>
                    <a:cubicBezTo>
                      <a:pt x="0" y="3870"/>
                      <a:pt x="555" y="2530"/>
                      <a:pt x="1543" y="1543"/>
                    </a:cubicBezTo>
                    <a:cubicBezTo>
                      <a:pt x="2530" y="555"/>
                      <a:pt x="3870" y="0"/>
                      <a:pt x="5267" y="0"/>
                    </a:cubicBezTo>
                    <a:close/>
                  </a:path>
                </a:pathLst>
              </a:custGeom>
              <a:solidFill>
                <a:srgbClr val="FBA1BD"/>
              </a:solidFill>
              <a:ln cap="sq">
                <a:noFill/>
                <a:prstDash val="solid"/>
                <a:miter/>
              </a:ln>
            </p:spPr>
            <p:txBody>
              <a:bodyPr/>
              <a:lstStyle/>
              <a:p>
                <a:endParaRPr lang="en-US"/>
              </a:p>
            </p:txBody>
          </p:sp>
          <p:sp>
            <p:nvSpPr>
              <p:cNvPr id="31" name="TextBox 31"/>
              <p:cNvSpPr txBox="1"/>
              <p:nvPr/>
            </p:nvSpPr>
            <p:spPr>
              <a:xfrm>
                <a:off x="0" y="-38100"/>
                <a:ext cx="1548525" cy="506386"/>
              </a:xfrm>
              <a:prstGeom prst="rect">
                <a:avLst/>
              </a:prstGeom>
            </p:spPr>
            <p:txBody>
              <a:bodyPr lIns="50800" tIns="50800" rIns="50800" bIns="50800" rtlCol="0" anchor="ctr"/>
              <a:lstStyle/>
              <a:p>
                <a:pPr marL="0" lvl="0" indent="0" algn="ctr">
                  <a:lnSpc>
                    <a:spcPts val="3079"/>
                  </a:lnSpc>
                  <a:spcBef>
                    <a:spcPct val="0"/>
                  </a:spcBef>
                </a:pPr>
                <a:endParaRPr>
                  <a:latin typeface="Times New Roman" panose="02020603050405020304" pitchFamily="18" charset="0"/>
                  <a:cs typeface="Times New Roman" panose="02020603050405020304" pitchFamily="18" charset="0"/>
                </a:endParaRPr>
              </a:p>
            </p:txBody>
          </p:sp>
        </p:grpSp>
        <p:sp>
          <p:nvSpPr>
            <p:cNvPr id="32" name="Freeform 32"/>
            <p:cNvSpPr/>
            <p:nvPr/>
          </p:nvSpPr>
          <p:spPr>
            <a:xfrm>
              <a:off x="0" y="0"/>
              <a:ext cx="2886848" cy="2611997"/>
            </a:xfrm>
            <a:custGeom>
              <a:avLst/>
              <a:gdLst/>
              <a:ahLst/>
              <a:cxnLst/>
              <a:rect l="l" t="t" r="r" b="b"/>
              <a:pathLst>
                <a:path w="2886848" h="2611997">
                  <a:moveTo>
                    <a:pt x="0" y="0"/>
                  </a:moveTo>
                  <a:lnTo>
                    <a:pt x="2886848" y="0"/>
                  </a:lnTo>
                  <a:lnTo>
                    <a:pt x="2886848" y="2611997"/>
                  </a:lnTo>
                  <a:lnTo>
                    <a:pt x="0" y="2611997"/>
                  </a:lnTo>
                  <a:lnTo>
                    <a:pt x="0" y="0"/>
                  </a:lnTo>
                  <a:close/>
                </a:path>
              </a:pathLst>
            </a:custGeom>
            <a:blipFill>
              <a:blip r:embed="rId23">
                <a:extLst>
                  <a:ext uri="{96DAC541-7B7A-43D3-8B79-37D633B846F1}">
                    <asvg:svgBlip xmlns="" xmlns:asvg="http://schemas.microsoft.com/office/drawing/2016/SVG/main" r:embed="rId24"/>
                  </a:ext>
                </a:extLst>
              </a:blip>
              <a:stretch>
                <a:fillRect r="-38931"/>
              </a:stretch>
            </a:blipFill>
          </p:spPr>
          <p:txBody>
            <a:bodyPr/>
            <a:lstStyle/>
            <a:p>
              <a:endParaRPr lang="en-US"/>
            </a:p>
          </p:txBody>
        </p:sp>
        <p:sp>
          <p:nvSpPr>
            <p:cNvPr id="33" name="Freeform 33"/>
            <p:cNvSpPr/>
            <p:nvPr/>
          </p:nvSpPr>
          <p:spPr>
            <a:xfrm>
              <a:off x="786107" y="889064"/>
              <a:ext cx="923585" cy="788511"/>
            </a:xfrm>
            <a:custGeom>
              <a:avLst/>
              <a:gdLst/>
              <a:ahLst/>
              <a:cxnLst/>
              <a:rect l="l" t="t" r="r" b="b"/>
              <a:pathLst>
                <a:path w="923585" h="788511">
                  <a:moveTo>
                    <a:pt x="0" y="0"/>
                  </a:moveTo>
                  <a:lnTo>
                    <a:pt x="923586" y="0"/>
                  </a:lnTo>
                  <a:lnTo>
                    <a:pt x="923586" y="788511"/>
                  </a:lnTo>
                  <a:lnTo>
                    <a:pt x="0" y="788511"/>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txBody>
            <a:bodyPr/>
            <a:lstStyle/>
            <a:p>
              <a:endParaRPr lang="en-US"/>
            </a:p>
          </p:txBody>
        </p:sp>
      </p:grpSp>
      <p:sp>
        <p:nvSpPr>
          <p:cNvPr id="34" name="Freeform 34"/>
          <p:cNvSpPr/>
          <p:nvPr/>
        </p:nvSpPr>
        <p:spPr>
          <a:xfrm>
            <a:off x="1028700" y="5035146"/>
            <a:ext cx="7564317" cy="5474675"/>
          </a:xfrm>
          <a:custGeom>
            <a:avLst/>
            <a:gdLst/>
            <a:ahLst/>
            <a:cxnLst/>
            <a:rect l="l" t="t" r="r" b="b"/>
            <a:pathLst>
              <a:path w="7564317" h="5474675">
                <a:moveTo>
                  <a:pt x="0" y="0"/>
                </a:moveTo>
                <a:lnTo>
                  <a:pt x="7564317" y="0"/>
                </a:lnTo>
                <a:lnTo>
                  <a:pt x="7564317" y="5474674"/>
                </a:lnTo>
                <a:lnTo>
                  <a:pt x="0" y="5474674"/>
                </a:lnTo>
                <a:lnTo>
                  <a:pt x="0" y="0"/>
                </a:lnTo>
                <a:close/>
              </a:path>
            </a:pathLst>
          </a:custGeom>
          <a:blipFill>
            <a:blip r:embed="rId27"/>
            <a:stretch>
              <a:fillRect/>
            </a:stretch>
          </a:blipFill>
        </p:spPr>
        <p:txBody>
          <a:bodyPr/>
          <a:lstStyle/>
          <a:p>
            <a:endParaRPr lang="en-US"/>
          </a:p>
        </p:txBody>
      </p:sp>
      <p:sp>
        <p:nvSpPr>
          <p:cNvPr id="35" name="TextBox 35"/>
          <p:cNvSpPr txBox="1"/>
          <p:nvPr/>
        </p:nvSpPr>
        <p:spPr>
          <a:xfrm>
            <a:off x="12405760" y="1900417"/>
            <a:ext cx="3225407" cy="561436"/>
          </a:xfrm>
          <a:prstGeom prst="rect">
            <a:avLst/>
          </a:prstGeom>
        </p:spPr>
        <p:txBody>
          <a:bodyPr lIns="0" tIns="0" rIns="0" bIns="0" rtlCol="0" anchor="t">
            <a:spAutoFit/>
          </a:bodyPr>
          <a:lstStyle/>
          <a:p>
            <a:pPr marL="0" lvl="1" indent="0" algn="l">
              <a:lnSpc>
                <a:spcPts val="4899"/>
              </a:lnSpc>
              <a:spcBef>
                <a:spcPct val="0"/>
              </a:spcBef>
            </a:pPr>
            <a:r>
              <a:rPr lang="en-US" sz="3000" b="1" dirty="0">
                <a:solidFill>
                  <a:srgbClr val="002060"/>
                </a:solidFill>
                <a:latin typeface="Times New Roman" panose="02020603050405020304" pitchFamily="18" charset="0"/>
                <a:ea typeface="UTM Times Bold"/>
                <a:cs typeface="Times New Roman" panose="02020603050405020304" pitchFamily="18" charset="0"/>
                <a:sym typeface="UTM Times Bold"/>
              </a:rPr>
              <a:t>PHẦN I: MỞ ĐẦU </a:t>
            </a:r>
          </a:p>
        </p:txBody>
      </p:sp>
      <p:sp>
        <p:nvSpPr>
          <p:cNvPr id="39" name="TextBox 39"/>
          <p:cNvSpPr txBox="1"/>
          <p:nvPr/>
        </p:nvSpPr>
        <p:spPr>
          <a:xfrm>
            <a:off x="2870751" y="2526223"/>
            <a:ext cx="6273249" cy="2718693"/>
          </a:xfrm>
          <a:prstGeom prst="rect">
            <a:avLst/>
          </a:prstGeom>
        </p:spPr>
        <p:txBody>
          <a:bodyPr lIns="0" tIns="0" rIns="0" bIns="0" rtlCol="0" anchor="t">
            <a:spAutoFit/>
          </a:bodyPr>
          <a:lstStyle/>
          <a:p>
            <a:pPr algn="ctr">
              <a:lnSpc>
                <a:spcPts val="7014"/>
              </a:lnSpc>
            </a:pPr>
            <a:r>
              <a:rPr lang="en-US" sz="6099" b="1" dirty="0">
                <a:solidFill>
                  <a:srgbClr val="0F225B"/>
                </a:solidFill>
                <a:latin typeface="Times New Roman" panose="02020603050405020304" pitchFamily="18" charset="0"/>
                <a:ea typeface="UTM Times Bold"/>
                <a:cs typeface="Times New Roman" panose="02020603050405020304" pitchFamily="18" charset="0"/>
                <a:sym typeface="UTM Times Bold"/>
              </a:rPr>
              <a:t>CẤU TRÚC </a:t>
            </a:r>
          </a:p>
          <a:p>
            <a:pPr marL="0" lvl="1" indent="0" algn="ctr">
              <a:lnSpc>
                <a:spcPts val="7129"/>
              </a:lnSpc>
            </a:pPr>
            <a:r>
              <a:rPr lang="en-US" sz="6199" b="1" dirty="0">
                <a:solidFill>
                  <a:srgbClr val="0F225B"/>
                </a:solidFill>
                <a:latin typeface="Times New Roman" panose="02020603050405020304" pitchFamily="18" charset="0"/>
                <a:ea typeface="UTM Times Bold"/>
                <a:cs typeface="Times New Roman" panose="02020603050405020304" pitchFamily="18" charset="0"/>
                <a:sym typeface="UTM Times Bold"/>
              </a:rPr>
              <a:t>BÀI </a:t>
            </a:r>
            <a:r>
              <a:rPr lang="vi-VN" sz="6199" b="1" dirty="0">
                <a:solidFill>
                  <a:srgbClr val="0F225B"/>
                </a:solidFill>
                <a:latin typeface="Times New Roman" panose="02020603050405020304" pitchFamily="18" charset="0"/>
                <a:ea typeface="UTM Times Bold"/>
                <a:cs typeface="Times New Roman" panose="02020603050405020304" pitchFamily="18" charset="0"/>
                <a:sym typeface="UTM Times Bold"/>
              </a:rPr>
              <a:t>THUYẾT TRÌNH</a:t>
            </a:r>
            <a:endParaRPr lang="en-US" sz="6199" b="1" dirty="0">
              <a:solidFill>
                <a:srgbClr val="0F225B"/>
              </a:solidFill>
              <a:latin typeface="Times New Roman" panose="02020603050405020304" pitchFamily="18" charset="0"/>
              <a:ea typeface="UTM Times Bold"/>
              <a:cs typeface="Times New Roman" panose="02020603050405020304" pitchFamily="18" charset="0"/>
              <a:sym typeface="UTM Times Bold"/>
            </a:endParaRPr>
          </a:p>
        </p:txBody>
      </p:sp>
      <p:sp>
        <p:nvSpPr>
          <p:cNvPr id="40" name="Rectangle 1">
            <a:extLst>
              <a:ext uri="{FF2B5EF4-FFF2-40B4-BE49-F238E27FC236}">
                <a16:creationId xmlns:a16="http://schemas.microsoft.com/office/drawing/2014/main" id="{FCBEC248-F48D-CA82-4123-C27B843EF7B0}"/>
              </a:ext>
            </a:extLst>
          </p:cNvPr>
          <p:cNvSpPr>
            <a:spLocks noChangeArrowheads="1"/>
          </p:cNvSpPr>
          <p:nvPr/>
        </p:nvSpPr>
        <p:spPr bwMode="auto">
          <a:xfrm>
            <a:off x="0" y="-7559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b="1">
              <a:latin typeface="Times New Roman" panose="02020603050405020304" pitchFamily="18" charset="0"/>
              <a:cs typeface="Times New Roman" panose="02020603050405020304" pitchFamily="18" charset="0"/>
            </a:endParaRPr>
          </a:p>
        </p:txBody>
      </p:sp>
      <p:sp>
        <p:nvSpPr>
          <p:cNvPr id="47" name="TextBox 35">
            <a:extLst>
              <a:ext uri="{FF2B5EF4-FFF2-40B4-BE49-F238E27FC236}">
                <a16:creationId xmlns:a16="http://schemas.microsoft.com/office/drawing/2014/main" id="{99BFB57C-B36B-D790-4B17-949F86285F2D}"/>
              </a:ext>
            </a:extLst>
          </p:cNvPr>
          <p:cNvSpPr txBox="1"/>
          <p:nvPr/>
        </p:nvSpPr>
        <p:spPr>
          <a:xfrm>
            <a:off x="12183286" y="5000227"/>
            <a:ext cx="4047314" cy="561436"/>
          </a:xfrm>
          <a:prstGeom prst="rect">
            <a:avLst/>
          </a:prstGeom>
        </p:spPr>
        <p:txBody>
          <a:bodyPr wrap="square" lIns="0" tIns="0" rIns="0" bIns="0" rtlCol="0" anchor="t">
            <a:spAutoFit/>
          </a:bodyPr>
          <a:lstStyle/>
          <a:p>
            <a:pPr marL="0" lvl="1" indent="0" algn="l">
              <a:lnSpc>
                <a:spcPts val="4899"/>
              </a:lnSpc>
              <a:spcBef>
                <a:spcPct val="0"/>
              </a:spcBef>
            </a:pPr>
            <a:r>
              <a:rPr lang="en-US" sz="3000" b="1" dirty="0">
                <a:solidFill>
                  <a:srgbClr val="FFFFFF"/>
                </a:solidFill>
                <a:latin typeface="Times New Roman" panose="02020603050405020304" pitchFamily="18" charset="0"/>
                <a:ea typeface="UTM Times Bold"/>
                <a:cs typeface="Times New Roman" panose="02020603050405020304" pitchFamily="18" charset="0"/>
                <a:sym typeface="UTM Times Bold"/>
              </a:rPr>
              <a:t>PHẦN II: NỘI DUNG</a:t>
            </a:r>
          </a:p>
        </p:txBody>
      </p:sp>
      <p:sp>
        <p:nvSpPr>
          <p:cNvPr id="48" name="TextBox 35">
            <a:extLst>
              <a:ext uri="{FF2B5EF4-FFF2-40B4-BE49-F238E27FC236}">
                <a16:creationId xmlns:a16="http://schemas.microsoft.com/office/drawing/2014/main" id="{A060BF40-2119-E103-F704-453CB7B483DB}"/>
              </a:ext>
            </a:extLst>
          </p:cNvPr>
          <p:cNvSpPr txBox="1"/>
          <p:nvPr/>
        </p:nvSpPr>
        <p:spPr>
          <a:xfrm>
            <a:off x="11974971" y="8256432"/>
            <a:ext cx="4668384" cy="561436"/>
          </a:xfrm>
          <a:prstGeom prst="rect">
            <a:avLst/>
          </a:prstGeom>
        </p:spPr>
        <p:txBody>
          <a:bodyPr wrap="square" lIns="0" tIns="0" rIns="0" bIns="0" rtlCol="0" anchor="t">
            <a:spAutoFit/>
          </a:bodyPr>
          <a:lstStyle/>
          <a:p>
            <a:pPr marL="0" lvl="1" indent="0" algn="l">
              <a:lnSpc>
                <a:spcPts val="4899"/>
              </a:lnSpc>
              <a:spcBef>
                <a:spcPct val="0"/>
              </a:spcBef>
            </a:pPr>
            <a:r>
              <a:rPr lang="en-US" sz="3000" b="1" dirty="0">
                <a:solidFill>
                  <a:srgbClr val="002060"/>
                </a:solidFill>
                <a:latin typeface="Times New Roman" panose="02020603050405020304" pitchFamily="18" charset="0"/>
                <a:ea typeface="UTM Times Bold"/>
                <a:cs typeface="Times New Roman" panose="02020603050405020304" pitchFamily="18" charset="0"/>
                <a:sym typeface="UTM Times Bold"/>
              </a:rPr>
              <a:t>PHẦN III: KẾT LUẬN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par>
                                <p:cTn id="24" presetID="16" presetClass="entr" presetSubtype="21"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7" grpId="0"/>
      <p:bldP spid="4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0401" y="0"/>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961677" y="419101"/>
            <a:ext cx="16230600" cy="9610661"/>
          </a:xfrm>
          <a:custGeom>
            <a:avLst/>
            <a:gdLst/>
            <a:ahLst/>
            <a:cxnLst/>
            <a:rect l="l" t="t" r="r" b="b"/>
            <a:pathLst>
              <a:path w="11212322" h="7708471">
                <a:moveTo>
                  <a:pt x="0" y="0"/>
                </a:moveTo>
                <a:lnTo>
                  <a:pt x="11212322" y="0"/>
                </a:lnTo>
                <a:lnTo>
                  <a:pt x="11212322" y="7708471"/>
                </a:lnTo>
                <a:lnTo>
                  <a:pt x="0" y="7708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a:off x="-253610" y="8033667"/>
            <a:ext cx="4587510" cy="3003087"/>
          </a:xfrm>
          <a:custGeom>
            <a:avLst/>
            <a:gdLst/>
            <a:ahLst/>
            <a:cxnLst/>
            <a:rect l="l" t="t" r="r" b="b"/>
            <a:pathLst>
              <a:path w="4587510" h="3003087">
                <a:moveTo>
                  <a:pt x="0" y="0"/>
                </a:moveTo>
                <a:lnTo>
                  <a:pt x="4587510" y="0"/>
                </a:lnTo>
                <a:lnTo>
                  <a:pt x="4587510" y="3003086"/>
                </a:lnTo>
                <a:lnTo>
                  <a:pt x="0" y="300308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8" name="Freeform 8"/>
          <p:cNvSpPr/>
          <p:nvPr/>
        </p:nvSpPr>
        <p:spPr>
          <a:xfrm>
            <a:off x="14661166" y="5549314"/>
            <a:ext cx="3626834" cy="4926090"/>
          </a:xfrm>
          <a:custGeom>
            <a:avLst/>
            <a:gdLst/>
            <a:ahLst/>
            <a:cxnLst/>
            <a:rect l="l" t="t" r="r" b="b"/>
            <a:pathLst>
              <a:path w="3626834" h="4926090">
                <a:moveTo>
                  <a:pt x="0" y="0"/>
                </a:moveTo>
                <a:lnTo>
                  <a:pt x="3626834" y="0"/>
                </a:lnTo>
                <a:lnTo>
                  <a:pt x="3626834" y="4926090"/>
                </a:lnTo>
                <a:lnTo>
                  <a:pt x="0" y="4926090"/>
                </a:lnTo>
                <a:lnTo>
                  <a:pt x="0" y="0"/>
                </a:lnTo>
                <a:close/>
              </a:path>
            </a:pathLst>
          </a:custGeom>
          <a:blipFill>
            <a:blip r:embed="rId8"/>
            <a:stretch>
              <a:fillRect/>
            </a:stretch>
          </a:blipFill>
        </p:spPr>
        <p:txBody>
          <a:bodyPr/>
          <a:lstStyle/>
          <a:p>
            <a:endParaRPr lang="en-US"/>
          </a:p>
        </p:txBody>
      </p:sp>
      <p:sp>
        <p:nvSpPr>
          <p:cNvPr id="10" name="Freeform 10"/>
          <p:cNvSpPr/>
          <p:nvPr/>
        </p:nvSpPr>
        <p:spPr>
          <a:xfrm>
            <a:off x="15651766" y="257238"/>
            <a:ext cx="2251625" cy="2328211"/>
          </a:xfrm>
          <a:custGeom>
            <a:avLst/>
            <a:gdLst/>
            <a:ahLst/>
            <a:cxnLst/>
            <a:rect l="l" t="t" r="r" b="b"/>
            <a:pathLst>
              <a:path w="2251625" h="2328211">
                <a:moveTo>
                  <a:pt x="0" y="0"/>
                </a:moveTo>
                <a:lnTo>
                  <a:pt x="2251625" y="0"/>
                </a:lnTo>
                <a:lnTo>
                  <a:pt x="2251625" y="2328211"/>
                </a:lnTo>
                <a:lnTo>
                  <a:pt x="0" y="232821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1" name="Freeform 11"/>
          <p:cNvSpPr/>
          <p:nvPr/>
        </p:nvSpPr>
        <p:spPr>
          <a:xfrm flipH="1">
            <a:off x="-1277227" y="-394301"/>
            <a:ext cx="7315200" cy="3888259"/>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5" name="TextBox 15"/>
          <p:cNvSpPr txBox="1"/>
          <p:nvPr/>
        </p:nvSpPr>
        <p:spPr>
          <a:xfrm>
            <a:off x="3886200" y="4844913"/>
            <a:ext cx="23491011" cy="581891"/>
          </a:xfrm>
          <a:prstGeom prst="rect">
            <a:avLst/>
          </a:prstGeom>
        </p:spPr>
        <p:txBody>
          <a:bodyPr wrap="square" lIns="0" tIns="0" rIns="0" bIns="0" rtlCol="0" anchor="t">
            <a:spAutoFit/>
          </a:bodyPr>
          <a:lstStyle/>
          <a:p>
            <a:pPr algn="just">
              <a:lnSpc>
                <a:spcPts val="5280"/>
              </a:lnSpc>
            </a:pPr>
            <a:endParaRPr lang="en-US" sz="2400" dirty="0">
              <a:solidFill>
                <a:srgbClr val="4F3B20"/>
              </a:solidFill>
              <a:latin typeface="Times New Roman" panose="02020603050405020304" pitchFamily="18" charset="0"/>
              <a:ea typeface="UTM Times"/>
              <a:cs typeface="Times New Roman" panose="02020603050405020304" pitchFamily="18" charset="0"/>
              <a:sym typeface="UTM Times"/>
            </a:endParaRPr>
          </a:p>
        </p:txBody>
      </p:sp>
      <p:pic>
        <p:nvPicPr>
          <p:cNvPr id="12" name="Picture 11"/>
          <p:cNvPicPr/>
          <p:nvPr/>
        </p:nvPicPr>
        <p:blipFill>
          <a:blip r:embed="rId13"/>
          <a:stretch>
            <a:fillRect/>
          </a:stretch>
        </p:blipFill>
        <p:spPr>
          <a:xfrm>
            <a:off x="2514600" y="876300"/>
            <a:ext cx="12801600" cy="8686800"/>
          </a:xfrm>
          <a:prstGeom prst="rect">
            <a:avLst/>
          </a:prstGeom>
        </p:spPr>
      </p:pic>
    </p:spTree>
    <p:extLst>
      <p:ext uri="{BB962C8B-B14F-4D97-AF65-F5344CB8AC3E}">
        <p14:creationId xmlns:p14="http://schemas.microsoft.com/office/powerpoint/2010/main" val="1894803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grpSp>
        <p:nvGrpSpPr>
          <p:cNvPr id="2" name="Group 2"/>
          <p:cNvGrpSpPr/>
          <p:nvPr/>
        </p:nvGrpSpPr>
        <p:grpSpPr>
          <a:xfrm>
            <a:off x="-930401" y="0"/>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rot="292895">
            <a:off x="1720950" y="55475"/>
            <a:ext cx="13510041" cy="10144812"/>
          </a:xfrm>
          <a:custGeom>
            <a:avLst/>
            <a:gdLst/>
            <a:ahLst/>
            <a:cxnLst/>
            <a:rect l="l" t="t" r="r" b="b"/>
            <a:pathLst>
              <a:path w="13510041" h="10144812">
                <a:moveTo>
                  <a:pt x="0" y="0"/>
                </a:moveTo>
                <a:lnTo>
                  <a:pt x="13510041" y="0"/>
                </a:lnTo>
                <a:lnTo>
                  <a:pt x="13510041" y="10144812"/>
                </a:lnTo>
                <a:lnTo>
                  <a:pt x="0" y="101448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rot="-225904" flipH="1">
            <a:off x="15371636" y="-1854820"/>
            <a:ext cx="3775329" cy="4114800"/>
          </a:xfrm>
          <a:custGeom>
            <a:avLst/>
            <a:gdLst/>
            <a:ahLst/>
            <a:cxnLst/>
            <a:rect l="l" t="t" r="r" b="b"/>
            <a:pathLst>
              <a:path w="3775329" h="4114800">
                <a:moveTo>
                  <a:pt x="3775329" y="0"/>
                </a:moveTo>
                <a:lnTo>
                  <a:pt x="0" y="0"/>
                </a:lnTo>
                <a:lnTo>
                  <a:pt x="0" y="4114800"/>
                </a:lnTo>
                <a:lnTo>
                  <a:pt x="3775329" y="4114800"/>
                </a:lnTo>
                <a:lnTo>
                  <a:pt x="3775329"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rot="-225904" flipV="1">
            <a:off x="-573857" y="7973292"/>
            <a:ext cx="3775329" cy="4114800"/>
          </a:xfrm>
          <a:custGeom>
            <a:avLst/>
            <a:gdLst/>
            <a:ahLst/>
            <a:cxnLst/>
            <a:rect l="l" t="t" r="r" b="b"/>
            <a:pathLst>
              <a:path w="3775329" h="4114800">
                <a:moveTo>
                  <a:pt x="0" y="4114800"/>
                </a:moveTo>
                <a:lnTo>
                  <a:pt x="3775329" y="4114800"/>
                </a:lnTo>
                <a:lnTo>
                  <a:pt x="3775329" y="0"/>
                </a:lnTo>
                <a:lnTo>
                  <a:pt x="0" y="0"/>
                </a:lnTo>
                <a:lnTo>
                  <a:pt x="0" y="411480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rot="358778">
            <a:off x="1151678" y="196479"/>
            <a:ext cx="4099274" cy="6264412"/>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10"/>
            <a:stretch>
              <a:fillRect/>
            </a:stretch>
          </a:blipFill>
        </p:spPr>
        <p:txBody>
          <a:bodyPr/>
          <a:lstStyle/>
          <a:p>
            <a:endParaRPr lang="en-US"/>
          </a:p>
        </p:txBody>
      </p:sp>
      <p:sp>
        <p:nvSpPr>
          <p:cNvPr id="9" name="Freeform 9"/>
          <p:cNvSpPr/>
          <p:nvPr/>
        </p:nvSpPr>
        <p:spPr>
          <a:xfrm>
            <a:off x="11269863" y="4370548"/>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4375490" y="3896360"/>
            <a:ext cx="8044268" cy="5232202"/>
          </a:xfrm>
          <a:prstGeom prst="rect">
            <a:avLst/>
          </a:prstGeom>
        </p:spPr>
        <p:txBody>
          <a:bodyPr lIns="0" tIns="0" rIns="0" bIns="0" rtlCol="0" anchor="t">
            <a:spAutoFit/>
          </a:bodyPr>
          <a:lstStyle/>
          <a:p>
            <a:pPr algn="ctr">
              <a:lnSpc>
                <a:spcPts val="6815"/>
              </a:lnSpc>
            </a:pPr>
            <a:r>
              <a:rPr lang="en-US" sz="5400" b="1" dirty="0" err="1">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Biện</a:t>
            </a:r>
            <a:r>
              <a:rPr lang="en-US" sz="5400" b="1" dirty="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 </a:t>
            </a:r>
            <a:r>
              <a:rPr lang="en-US" sz="5400" b="1" err="1">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pháp</a:t>
            </a:r>
            <a:r>
              <a:rPr lang="en-US" sz="5400" b="1">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 2</a:t>
            </a:r>
            <a:r>
              <a:rPr lang="en-US" sz="5400" b="1" smtClean="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a:t>
            </a:r>
            <a:r>
              <a:rPr lang="vi-VN" sz="5400" b="1" smtClean="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 </a:t>
            </a:r>
            <a:r>
              <a:rPr lang="nl-NL" sz="5400" b="1">
                <a:solidFill>
                  <a:schemeClr val="bg2">
                    <a:lumMod val="25000"/>
                  </a:schemeClr>
                </a:solidFill>
                <a:latin typeface="Times New Roman" panose="02020603050405020304" pitchFamily="18" charset="0"/>
                <a:cs typeface="Times New Roman" panose="02020603050405020304" pitchFamily="18" charset="0"/>
              </a:rPr>
              <a:t>Xây dựng môi trường lớp học giàu trải nghiệm, thay thế màn hình.</a:t>
            </a:r>
            <a:endParaRPr lang="en-US" sz="5400">
              <a:solidFill>
                <a:schemeClr val="bg2">
                  <a:lumMod val="25000"/>
                </a:schemeClr>
              </a:solidFill>
              <a:latin typeface="Times New Roman" panose="02020603050405020304" pitchFamily="18" charset="0"/>
              <a:cs typeface="Times New Roman" panose="02020603050405020304" pitchFamily="18" charset="0"/>
            </a:endParaRPr>
          </a:p>
          <a:p>
            <a:pPr algn="ctr">
              <a:lnSpc>
                <a:spcPts val="6815"/>
              </a:lnSpc>
            </a:pPr>
            <a:endParaRPr lang="en-US" sz="5400" kern="100">
              <a:solidFill>
                <a:schemeClr val="bg2">
                  <a:lumMod val="25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ts val="6815"/>
              </a:lnSpc>
            </a:pPr>
            <a:endParaRPr lang="en-US" sz="5400" b="1" dirty="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545789" y="7321196"/>
            <a:ext cx="6167662" cy="2965804"/>
          </a:xfrm>
          <a:custGeom>
            <a:avLst/>
            <a:gdLst/>
            <a:ahLst/>
            <a:cxnLst/>
            <a:rect l="l" t="t" r="r" b="b"/>
            <a:pathLst>
              <a:path w="6167662" h="2965804">
                <a:moveTo>
                  <a:pt x="0" y="0"/>
                </a:moveTo>
                <a:lnTo>
                  <a:pt x="6167662" y="0"/>
                </a:lnTo>
                <a:lnTo>
                  <a:pt x="6167662" y="2965804"/>
                </a:lnTo>
                <a:lnTo>
                  <a:pt x="0" y="29658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914400" y="190500"/>
            <a:ext cx="16166564" cy="9848850"/>
          </a:xfrm>
          <a:prstGeom prst="rect">
            <a:avLst/>
          </a:prstGeom>
        </p:spPr>
        <p:txBody>
          <a:bodyPr wrap="square" lIns="0" tIns="0" rIns="0" bIns="0" rtlCol="0" anchor="t">
            <a:spAutoFit/>
          </a:bodyPr>
          <a:lstStyle/>
          <a:p>
            <a:r>
              <a:rPr lang="nl-NL" sz="3200" b="1">
                <a:latin typeface="Times New Roman" panose="02020603050405020304" pitchFamily="18" charset="0"/>
                <a:cs typeface="Times New Roman" panose="02020603050405020304" pitchFamily="18" charset="0"/>
              </a:rPr>
              <a:t>Mục đích:</a:t>
            </a:r>
            <a:endParaRPr lang="en-US" sz="3200">
              <a:latin typeface="Times New Roman" panose="02020603050405020304" pitchFamily="18" charset="0"/>
              <a:cs typeface="Times New Roman" panose="02020603050405020304" pitchFamily="18" charset="0"/>
            </a:endParaRPr>
          </a:p>
          <a:p>
            <a:r>
              <a:rPr lang="nl-NL" sz="3200">
                <a:latin typeface="Times New Roman" panose="02020603050405020304" pitchFamily="18" charset="0"/>
                <a:cs typeface="Times New Roman" panose="02020603050405020304" pitchFamily="18" charset="0"/>
              </a:rPr>
              <a:t>    -  Tạo môi trường lớp học hấp dẫn, an toàn và giàu trải nghiệm để trẻ hứng thú tham gia các hoạt động thay thế màn hình.</a:t>
            </a:r>
            <a:endParaRPr lang="en-US" sz="3200">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Nội dung và cách thực hiện:</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Bố trí các góc học tập – chơi – sáng tạo trong lớp phong phú, sinh động, thân thiện với trẻ.</a:t>
            </a:r>
          </a:p>
          <a:p>
            <a:r>
              <a:rPr lang="en-US" sz="3200">
                <a:latin typeface="Times New Roman" panose="02020603050405020304" pitchFamily="18" charset="0"/>
                <a:cs typeface="Times New Roman" panose="02020603050405020304" pitchFamily="18" charset="0"/>
              </a:rPr>
              <a:t>-  Lồng ghép các hoạt động thay thế màn hình vào chương trình học hàng ngày: trò chơi vận động, kể chuyện, sáng tạo nghệ thuật, trải nghiệm thiên nhiên.</a:t>
            </a:r>
          </a:p>
          <a:p>
            <a:r>
              <a:rPr lang="en-US" sz="3200" b="1">
                <a:latin typeface="Times New Roman" panose="02020603050405020304" pitchFamily="18" charset="0"/>
                <a:cs typeface="Times New Roman" panose="02020603050405020304" pitchFamily="18" charset="0"/>
              </a:rPr>
              <a:t>Cách thực hiện</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Để triển khai biện pháp, tôi bắt đầu bằng việc thiết kế không gian lớp học thân thiện, phong phú. Tôi bố trí các góc học tập – chơi – sáng tạo hợp lý, sử dụng vật liệu an toàn và sinh động để trẻ dễ dàng khám phá và tham gia. </a:t>
            </a:r>
          </a:p>
          <a:p>
            <a:r>
              <a:rPr lang="en-US" sz="3200">
                <a:latin typeface="Times New Roman" panose="02020603050405020304" pitchFamily="18" charset="0"/>
                <a:cs typeface="Times New Roman" panose="02020603050405020304" pitchFamily="18" charset="0"/>
              </a:rPr>
              <a:t>Tiếp theo, tôi lồng ghép các hoạt động thay thế màn hình vào chương trình học hàng ngày. Tôi thiết kế các trò chơi dân gian, vận động ngoài trời, kể chuyện, sáng tạo nghệ thuật và trải nghiệm thiên nhiên phù hợp với độ tuổi trẻ.</a:t>
            </a:r>
          </a:p>
          <a:p>
            <a:r>
              <a:rPr lang="en-US" sz="3200">
                <a:latin typeface="Times New Roman" panose="02020603050405020304" pitchFamily="18" charset="0"/>
                <a:cs typeface="Times New Roman" panose="02020603050405020304" pitchFamily="18" charset="0"/>
              </a:rPr>
              <a:t>Để tăng tính chủ động của trẻ, tôi khuyến khích trẻ tự lựa chọn góc chơi – học theo sở thích và khả năng. Ngoài ra, tôi tổ chức các hoạt động phối hợp giữa nhà trường và gia đình ngay trong lớp học để tăng gắn kết và đồng thuận. </a:t>
            </a:r>
          </a:p>
          <a:p>
            <a:r>
              <a:rPr lang="en-US" sz="3200" b="1">
                <a:latin typeface="Times New Roman" panose="02020603050405020304" pitchFamily="18" charset="0"/>
                <a:cs typeface="Times New Roman" panose="02020603050405020304" pitchFamily="18" charset="0"/>
              </a:rPr>
              <a:t>Kết quả </a:t>
            </a:r>
            <a:r>
              <a:rPr lang="en-US" sz="3200" b="1" smtClean="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từ </a:t>
            </a:r>
            <a:r>
              <a:rPr lang="en-US" sz="3200">
                <a:latin typeface="Times New Roman" panose="02020603050405020304" pitchFamily="18" charset="0"/>
                <a:cs typeface="Times New Roman" panose="02020603050405020304" pitchFamily="18" charset="0"/>
              </a:rPr>
              <a:t>biện pháp này cho thấy trẻ tham gia hăng hái vào các hoạt động trải nghiệm, vận động, sáng tạo và kể chuyện, giảm thời gian sử dụng màn hình, hình thành thói quen sống lành mạnh, tự giác, phát triển toàn diện kỹ năng xã hội, cảm xúc, giao tiếp và tư duy sáng tạo.</a:t>
            </a:r>
            <a:endParaRPr lang="en-US" sz="3200" b="1" dirty="0">
              <a:solidFill>
                <a:srgbClr val="000000"/>
              </a:solidFill>
              <a:latin typeface="Times New Roman" panose="02020603050405020304" pitchFamily="18" charset="0"/>
              <a:ea typeface="UTM Times Bold"/>
              <a:cs typeface="Times New Roman" panose="02020603050405020304" pitchFamily="18" charset="0"/>
              <a:sym typeface="UTM Times Bold"/>
            </a:endParaRPr>
          </a:p>
        </p:txBody>
      </p:sp>
    </p:spTree>
    <p:extLst>
      <p:ext uri="{BB962C8B-B14F-4D97-AF65-F5344CB8AC3E}">
        <p14:creationId xmlns:p14="http://schemas.microsoft.com/office/powerpoint/2010/main" val="26234679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8143" y="38100"/>
            <a:ext cx="18269857" cy="10515600"/>
          </a:xfrm>
          <a:prstGeom prst="rect">
            <a:avLst/>
          </a:prstGeom>
        </p:spPr>
      </p:pic>
    </p:spTree>
    <p:extLst>
      <p:ext uri="{BB962C8B-B14F-4D97-AF65-F5344CB8AC3E}">
        <p14:creationId xmlns:p14="http://schemas.microsoft.com/office/powerpoint/2010/main" val="11628640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0401" y="0"/>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rot="292895">
            <a:off x="1720950" y="55475"/>
            <a:ext cx="13510041" cy="10144812"/>
          </a:xfrm>
          <a:custGeom>
            <a:avLst/>
            <a:gdLst/>
            <a:ahLst/>
            <a:cxnLst/>
            <a:rect l="l" t="t" r="r" b="b"/>
            <a:pathLst>
              <a:path w="13510041" h="10144812">
                <a:moveTo>
                  <a:pt x="0" y="0"/>
                </a:moveTo>
                <a:lnTo>
                  <a:pt x="13510041" y="0"/>
                </a:lnTo>
                <a:lnTo>
                  <a:pt x="13510041" y="10144812"/>
                </a:lnTo>
                <a:lnTo>
                  <a:pt x="0" y="101448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rot="-225904" flipH="1">
            <a:off x="15371636" y="-1854820"/>
            <a:ext cx="3775329" cy="4114800"/>
          </a:xfrm>
          <a:custGeom>
            <a:avLst/>
            <a:gdLst/>
            <a:ahLst/>
            <a:cxnLst/>
            <a:rect l="l" t="t" r="r" b="b"/>
            <a:pathLst>
              <a:path w="3775329" h="4114800">
                <a:moveTo>
                  <a:pt x="3775329" y="0"/>
                </a:moveTo>
                <a:lnTo>
                  <a:pt x="0" y="0"/>
                </a:lnTo>
                <a:lnTo>
                  <a:pt x="0" y="4114800"/>
                </a:lnTo>
                <a:lnTo>
                  <a:pt x="3775329" y="4114800"/>
                </a:lnTo>
                <a:lnTo>
                  <a:pt x="3775329"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rot="-225904" flipV="1">
            <a:off x="-573857" y="7973292"/>
            <a:ext cx="3775329" cy="4114800"/>
          </a:xfrm>
          <a:custGeom>
            <a:avLst/>
            <a:gdLst/>
            <a:ahLst/>
            <a:cxnLst/>
            <a:rect l="l" t="t" r="r" b="b"/>
            <a:pathLst>
              <a:path w="3775329" h="4114800">
                <a:moveTo>
                  <a:pt x="0" y="4114800"/>
                </a:moveTo>
                <a:lnTo>
                  <a:pt x="3775329" y="4114800"/>
                </a:lnTo>
                <a:lnTo>
                  <a:pt x="3775329" y="0"/>
                </a:lnTo>
                <a:lnTo>
                  <a:pt x="0" y="0"/>
                </a:lnTo>
                <a:lnTo>
                  <a:pt x="0" y="411480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rot="358778">
            <a:off x="1151678" y="196479"/>
            <a:ext cx="4099274" cy="6264412"/>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10"/>
            <a:stretch>
              <a:fillRect/>
            </a:stretch>
          </a:blipFill>
        </p:spPr>
        <p:txBody>
          <a:bodyPr/>
          <a:lstStyle/>
          <a:p>
            <a:endParaRPr lang="en-US"/>
          </a:p>
        </p:txBody>
      </p:sp>
      <p:sp>
        <p:nvSpPr>
          <p:cNvPr id="9" name="Freeform 9"/>
          <p:cNvSpPr/>
          <p:nvPr/>
        </p:nvSpPr>
        <p:spPr>
          <a:xfrm>
            <a:off x="11269863" y="4370548"/>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4453837" y="3806160"/>
            <a:ext cx="8044268" cy="3334246"/>
          </a:xfrm>
          <a:prstGeom prst="rect">
            <a:avLst/>
          </a:prstGeom>
        </p:spPr>
        <p:txBody>
          <a:bodyPr lIns="0" tIns="0" rIns="0" bIns="0" rtlCol="0" anchor="t">
            <a:spAutoFit/>
          </a:bodyPr>
          <a:lstStyle/>
          <a:p>
            <a:pPr algn="ctr">
              <a:lnSpc>
                <a:spcPts val="5184"/>
              </a:lnSpc>
            </a:pPr>
            <a:r>
              <a:rPr lang="en-US" sz="5400" b="1" dirty="0" err="1">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Biện</a:t>
            </a:r>
            <a:r>
              <a:rPr lang="en-US" sz="5400" b="1" dirty="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 </a:t>
            </a:r>
            <a:r>
              <a:rPr lang="en-US" sz="5400" b="1" err="1">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pháp</a:t>
            </a:r>
            <a:r>
              <a:rPr lang="en-US" sz="5400" b="1">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 </a:t>
            </a:r>
            <a:r>
              <a:rPr lang="en-US" sz="5400" b="1" smtClean="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3:</a:t>
            </a:r>
            <a:r>
              <a:rPr lang="vi-VN" sz="5400" b="1" smtClean="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 </a:t>
            </a:r>
            <a:r>
              <a:rPr lang="nl-NL" sz="5400" b="1">
                <a:solidFill>
                  <a:schemeClr val="bg2">
                    <a:lumMod val="25000"/>
                  </a:schemeClr>
                </a:solidFill>
                <a:latin typeface="Times New Roman" panose="02020603050405020304" pitchFamily="18" charset="0"/>
                <a:cs typeface="Times New Roman" panose="02020603050405020304" pitchFamily="18" charset="0"/>
              </a:rPr>
              <a:t>Nâng cao nhận thức và tạo sự đồng thuận giữa gia đình – nhà trường.</a:t>
            </a:r>
            <a:endParaRPr lang="en-US" sz="5400">
              <a:solidFill>
                <a:schemeClr val="bg2">
                  <a:lumMod val="25000"/>
                </a:schemeClr>
              </a:solidFill>
              <a:latin typeface="Times New Roman" panose="02020603050405020304" pitchFamily="18" charset="0"/>
              <a:cs typeface="Times New Roman" panose="02020603050405020304" pitchFamily="18" charset="0"/>
            </a:endParaRPr>
          </a:p>
          <a:p>
            <a:pPr algn="ctr">
              <a:lnSpc>
                <a:spcPts val="5184"/>
              </a:lnSpc>
            </a:pPr>
            <a:endParaRPr lang="en-US" sz="5400" b="1" dirty="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endParaRPr>
          </a:p>
        </p:txBody>
      </p:sp>
    </p:spTree>
    <p:extLst>
      <p:ext uri="{BB962C8B-B14F-4D97-AF65-F5344CB8AC3E}">
        <p14:creationId xmlns:p14="http://schemas.microsoft.com/office/powerpoint/2010/main" val="24617950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0401" y="0"/>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961677" y="419101"/>
            <a:ext cx="16230600" cy="9610661"/>
          </a:xfrm>
          <a:custGeom>
            <a:avLst/>
            <a:gdLst/>
            <a:ahLst/>
            <a:cxnLst/>
            <a:rect l="l" t="t" r="r" b="b"/>
            <a:pathLst>
              <a:path w="11212322" h="7708471">
                <a:moveTo>
                  <a:pt x="0" y="0"/>
                </a:moveTo>
                <a:lnTo>
                  <a:pt x="11212322" y="0"/>
                </a:lnTo>
                <a:lnTo>
                  <a:pt x="11212322" y="7708471"/>
                </a:lnTo>
                <a:lnTo>
                  <a:pt x="0" y="770847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16430187" y="7674974"/>
            <a:ext cx="1901391" cy="2207704"/>
          </a:xfrm>
          <a:custGeom>
            <a:avLst/>
            <a:gdLst/>
            <a:ahLst/>
            <a:cxnLst/>
            <a:rect l="l" t="t" r="r" b="b"/>
            <a:pathLst>
              <a:path w="3626834" h="4926090">
                <a:moveTo>
                  <a:pt x="0" y="0"/>
                </a:moveTo>
                <a:lnTo>
                  <a:pt x="3626834" y="0"/>
                </a:lnTo>
                <a:lnTo>
                  <a:pt x="3626834" y="4926090"/>
                </a:lnTo>
                <a:lnTo>
                  <a:pt x="0" y="4926090"/>
                </a:lnTo>
                <a:lnTo>
                  <a:pt x="0" y="0"/>
                </a:lnTo>
                <a:close/>
              </a:path>
            </a:pathLst>
          </a:custGeom>
          <a:blipFill>
            <a:blip r:embed="rId6"/>
            <a:stretch>
              <a:fillRect/>
            </a:stretch>
          </a:blipFill>
        </p:spPr>
        <p:txBody>
          <a:bodyPr/>
          <a:lstStyle/>
          <a:p>
            <a:endParaRPr lang="en-US"/>
          </a:p>
        </p:txBody>
      </p:sp>
      <p:sp>
        <p:nvSpPr>
          <p:cNvPr id="10" name="Freeform 10"/>
          <p:cNvSpPr/>
          <p:nvPr/>
        </p:nvSpPr>
        <p:spPr>
          <a:xfrm>
            <a:off x="15651766" y="257238"/>
            <a:ext cx="2251625" cy="2328211"/>
          </a:xfrm>
          <a:custGeom>
            <a:avLst/>
            <a:gdLst/>
            <a:ahLst/>
            <a:cxnLst/>
            <a:rect l="l" t="t" r="r" b="b"/>
            <a:pathLst>
              <a:path w="2251625" h="2328211">
                <a:moveTo>
                  <a:pt x="0" y="0"/>
                </a:moveTo>
                <a:lnTo>
                  <a:pt x="2251625" y="0"/>
                </a:lnTo>
                <a:lnTo>
                  <a:pt x="2251625" y="2328211"/>
                </a:lnTo>
                <a:lnTo>
                  <a:pt x="0" y="2328211"/>
                </a:lnTo>
                <a:lnTo>
                  <a:pt x="0" y="0"/>
                </a:lnTo>
                <a:close/>
              </a:path>
            </a:pathLst>
          </a:custGeom>
          <a:blipFill>
            <a:blip r:embed="rId7">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1" name="Freeform 11"/>
          <p:cNvSpPr/>
          <p:nvPr/>
        </p:nvSpPr>
        <p:spPr>
          <a:xfrm flipH="1">
            <a:off x="-1277227" y="-394301"/>
            <a:ext cx="3639427" cy="2032601"/>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5" name="TextBox 15"/>
          <p:cNvSpPr txBox="1"/>
          <p:nvPr/>
        </p:nvSpPr>
        <p:spPr>
          <a:xfrm>
            <a:off x="409250" y="546227"/>
            <a:ext cx="16582677" cy="9356408"/>
          </a:xfrm>
          <a:prstGeom prst="rect">
            <a:avLst/>
          </a:prstGeom>
        </p:spPr>
        <p:txBody>
          <a:bodyPr wrap="square" lIns="0" tIns="0" rIns="0" bIns="0" rtlCol="0" anchor="t">
            <a:spAutoFit/>
          </a:bodyPr>
          <a:lstStyle/>
          <a:p>
            <a:r>
              <a:rPr lang="nl-NL" sz="3200" b="1">
                <a:latin typeface="Times New Roman" panose="02020603050405020304" pitchFamily="18" charset="0"/>
                <a:cs typeface="Times New Roman" panose="02020603050405020304" pitchFamily="18" charset="0"/>
              </a:rPr>
              <a:t>2.2.1 Mục đích:</a:t>
            </a:r>
            <a:endParaRPr lang="en-US" sz="3200">
              <a:latin typeface="Times New Roman" panose="02020603050405020304" pitchFamily="18" charset="0"/>
              <a:cs typeface="Times New Roman" panose="02020603050405020304" pitchFamily="18" charset="0"/>
            </a:endParaRPr>
          </a:p>
          <a:p>
            <a:r>
              <a:rPr lang="nl-NL" sz="3200">
                <a:latin typeface="Times New Roman" panose="02020603050405020304" pitchFamily="18" charset="0"/>
                <a:cs typeface="Times New Roman" panose="02020603050405020304" pitchFamily="18" charset="0"/>
              </a:rPr>
              <a:t>-  Nâng cao nhận thức của phụ huynh và giáo viên về tác hại của việc trẻ sử dụng thiết bị số quá nhiều.</a:t>
            </a:r>
            <a:endParaRPr lang="en-US" sz="3200">
              <a:latin typeface="Times New Roman" panose="02020603050405020304" pitchFamily="18" charset="0"/>
              <a:cs typeface="Times New Roman" panose="02020603050405020304" pitchFamily="18" charset="0"/>
            </a:endParaRPr>
          </a:p>
          <a:p>
            <a:r>
              <a:rPr lang="nl-NL" sz="3200" b="1">
                <a:latin typeface="Times New Roman" panose="02020603050405020304" pitchFamily="18" charset="0"/>
                <a:cs typeface="Times New Roman" panose="02020603050405020304" pitchFamily="18" charset="0"/>
              </a:rPr>
              <a:t>2.2.2 Nội dung </a:t>
            </a:r>
            <a:endParaRPr lang="en-US" sz="3200">
              <a:latin typeface="Times New Roman" panose="02020603050405020304" pitchFamily="18" charset="0"/>
              <a:cs typeface="Times New Roman" panose="02020603050405020304" pitchFamily="18" charset="0"/>
            </a:endParaRPr>
          </a:p>
          <a:p>
            <a:r>
              <a:rPr lang="nl-NL" sz="3200">
                <a:latin typeface="Times New Roman" panose="02020603050405020304" pitchFamily="18" charset="0"/>
                <a:cs typeface="Times New Roman" panose="02020603050405020304" pitchFamily="18" charset="0"/>
              </a:rPr>
              <a:t>-  Tổ chức các buổi chia sẻ, tọa đàm, sinh hoạt lớp với phụ huynh về tác hại của thiết bị số đối với trẻ mầm non.</a:t>
            </a:r>
            <a:endParaRPr lang="en-US" sz="3200">
              <a:latin typeface="Times New Roman" panose="02020603050405020304" pitchFamily="18" charset="0"/>
              <a:cs typeface="Times New Roman" panose="02020603050405020304" pitchFamily="18" charset="0"/>
            </a:endParaRPr>
          </a:p>
          <a:p>
            <a:r>
              <a:rPr lang="nl-NL" sz="3200" b="1">
                <a:latin typeface="Times New Roman" panose="02020603050405020304" pitchFamily="18" charset="0"/>
                <a:cs typeface="Times New Roman" panose="02020603050405020304" pitchFamily="18" charset="0"/>
              </a:rPr>
              <a:t>2.2.3</a:t>
            </a:r>
            <a:r>
              <a:rPr lang="nl-NL" sz="3200">
                <a:latin typeface="Times New Roman" panose="02020603050405020304" pitchFamily="18" charset="0"/>
                <a:cs typeface="Times New Roman" panose="02020603050405020304" pitchFamily="18" charset="0"/>
              </a:rPr>
              <a:t>. </a:t>
            </a:r>
            <a:r>
              <a:rPr lang="nl-NL" sz="3200" b="1">
                <a:latin typeface="Times New Roman" panose="02020603050405020304" pitchFamily="18" charset="0"/>
                <a:cs typeface="Times New Roman" panose="02020603050405020304" pitchFamily="18" charset="0"/>
              </a:rPr>
              <a:t>Cách thực hiện</a:t>
            </a:r>
            <a:endParaRPr lang="en-US" sz="3200">
              <a:latin typeface="Times New Roman" panose="02020603050405020304" pitchFamily="18" charset="0"/>
              <a:cs typeface="Times New Roman" panose="02020603050405020304" pitchFamily="18" charset="0"/>
            </a:endParaRPr>
          </a:p>
          <a:p>
            <a:r>
              <a:rPr lang="nl-NL" sz="3200">
                <a:latin typeface="Times New Roman" panose="02020603050405020304" pitchFamily="18" charset="0"/>
                <a:cs typeface="Times New Roman" panose="02020603050405020304" pitchFamily="18" charset="0"/>
              </a:rPr>
              <a:t>Thực tế cho thấy, nhiều phụ huynh chưa nhận thức đầy đủ về tác hại của việc trẻ sử dụng thiết bị số quá nhiều, dẫn đến trẻ mầm non dành phần lớn thời gian cho màn hình, giảm vận động, hạn chế sáng tạo và khả năng giao tiếp xã hội. Tôi bắt đầu bằng việc tổ chức các buổi chia sẻ, tọa đàm với phụ huynh nhằm phổ biến kiến thức về tác hại của việc sử dụng thiết bị số. Tiếp theo, tôi phối hợp với nhà trường và các giáo viên xây dựng các quy định, thỏa thuận chung về việc sử dụng thiết bị số. Song song với đó, tôi hướng dẫn phụ huynh tổ chức các hoạt động thay thế màn hình tại nhà, chẳng hạn kể chuyện dân gian, làm đồ thủ công từ nguyên vật liệu thiên nhiên hoặc chơi trò chơi vận động nhẹ. </a:t>
            </a:r>
            <a:endParaRPr lang="vi-VN" sz="3200">
              <a:latin typeface="Times New Roman" panose="02020603050405020304" pitchFamily="18" charset="0"/>
              <a:cs typeface="Times New Roman" panose="02020603050405020304" pitchFamily="18" charset="0"/>
            </a:endParaRPr>
          </a:p>
          <a:p>
            <a:r>
              <a:rPr lang="nl-NL" sz="3200">
                <a:latin typeface="Times New Roman" panose="02020603050405020304" pitchFamily="18" charset="0"/>
                <a:cs typeface="Times New Roman" panose="02020603050405020304" pitchFamily="18" charset="0"/>
              </a:rPr>
              <a:t>Từ biện pháp cho thấy phụ huynh và giáo viên đều nhận thức đầy đủ về tác hại của màn hình và vai trò phối hợp trong hướng dẫn trẻ. Trẻ tham gia tích cực vào các hoạt động trải nghiệm, vận động, sáng tạo và kể chuyện, giảm phụ thuộc vào thiết bị số, hình thành thói quen sống lành mạnh, tự giác, phát triển kỹ năng xã hội, cảm xúc, giao tiếp và sáng tạo.</a:t>
            </a:r>
            <a:endParaRPr lang="en-US" sz="3200" dirty="0">
              <a:solidFill>
                <a:srgbClr val="4F3B20"/>
              </a:solidFill>
              <a:latin typeface="Times New Roman" panose="02020603050405020304" pitchFamily="18" charset="0"/>
              <a:ea typeface="UTM Times"/>
              <a:cs typeface="Times New Roman" panose="02020603050405020304" pitchFamily="18" charset="0"/>
              <a:sym typeface="UTM Times"/>
            </a:endParaRPr>
          </a:p>
        </p:txBody>
      </p:sp>
    </p:spTree>
    <p:extLst>
      <p:ext uri="{BB962C8B-B14F-4D97-AF65-F5344CB8AC3E}">
        <p14:creationId xmlns:p14="http://schemas.microsoft.com/office/powerpoint/2010/main" val="14657841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76300"/>
            <a:ext cx="8915400" cy="8153400"/>
          </a:xfrm>
          <a:prstGeom prst="rect">
            <a:avLst/>
          </a:prstGeom>
          <a:noFill/>
        </p:spPr>
      </p:pic>
      <p:pic>
        <p:nvPicPr>
          <p:cNvPr id="3" name="Picture 2"/>
          <p:cNvPicPr/>
          <p:nvPr/>
        </p:nvPicPr>
        <p:blipFill>
          <a:blip r:embed="rId3"/>
          <a:stretch>
            <a:fillRect/>
          </a:stretch>
        </p:blipFill>
        <p:spPr>
          <a:xfrm>
            <a:off x="9372600" y="876300"/>
            <a:ext cx="8763000" cy="8305800"/>
          </a:xfrm>
          <a:prstGeom prst="rect">
            <a:avLst/>
          </a:prstGeom>
        </p:spPr>
      </p:pic>
    </p:spTree>
    <p:extLst>
      <p:ext uri="{BB962C8B-B14F-4D97-AF65-F5344CB8AC3E}">
        <p14:creationId xmlns:p14="http://schemas.microsoft.com/office/powerpoint/2010/main" val="42830913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0401" y="0"/>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rot="292895">
            <a:off x="1720950" y="55475"/>
            <a:ext cx="13510041" cy="10144812"/>
          </a:xfrm>
          <a:custGeom>
            <a:avLst/>
            <a:gdLst/>
            <a:ahLst/>
            <a:cxnLst/>
            <a:rect l="l" t="t" r="r" b="b"/>
            <a:pathLst>
              <a:path w="13510041" h="10144812">
                <a:moveTo>
                  <a:pt x="0" y="0"/>
                </a:moveTo>
                <a:lnTo>
                  <a:pt x="13510041" y="0"/>
                </a:lnTo>
                <a:lnTo>
                  <a:pt x="13510041" y="10144812"/>
                </a:lnTo>
                <a:lnTo>
                  <a:pt x="0" y="101448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rot="-225904" flipH="1">
            <a:off x="15371636" y="-1854820"/>
            <a:ext cx="3775329" cy="4114800"/>
          </a:xfrm>
          <a:custGeom>
            <a:avLst/>
            <a:gdLst/>
            <a:ahLst/>
            <a:cxnLst/>
            <a:rect l="l" t="t" r="r" b="b"/>
            <a:pathLst>
              <a:path w="3775329" h="4114800">
                <a:moveTo>
                  <a:pt x="3775329" y="0"/>
                </a:moveTo>
                <a:lnTo>
                  <a:pt x="0" y="0"/>
                </a:lnTo>
                <a:lnTo>
                  <a:pt x="0" y="4114800"/>
                </a:lnTo>
                <a:lnTo>
                  <a:pt x="3775329" y="4114800"/>
                </a:lnTo>
                <a:lnTo>
                  <a:pt x="3775329"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rot="-225904" flipV="1">
            <a:off x="-573857" y="7973292"/>
            <a:ext cx="3775329" cy="4114800"/>
          </a:xfrm>
          <a:custGeom>
            <a:avLst/>
            <a:gdLst/>
            <a:ahLst/>
            <a:cxnLst/>
            <a:rect l="l" t="t" r="r" b="b"/>
            <a:pathLst>
              <a:path w="3775329" h="4114800">
                <a:moveTo>
                  <a:pt x="0" y="4114800"/>
                </a:moveTo>
                <a:lnTo>
                  <a:pt x="3775329" y="4114800"/>
                </a:lnTo>
                <a:lnTo>
                  <a:pt x="3775329" y="0"/>
                </a:lnTo>
                <a:lnTo>
                  <a:pt x="0" y="0"/>
                </a:lnTo>
                <a:lnTo>
                  <a:pt x="0" y="411480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rot="358778">
            <a:off x="1151678" y="196479"/>
            <a:ext cx="4099274" cy="6264412"/>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10"/>
            <a:stretch>
              <a:fillRect/>
            </a:stretch>
          </a:blipFill>
        </p:spPr>
        <p:txBody>
          <a:bodyPr/>
          <a:lstStyle/>
          <a:p>
            <a:endParaRPr lang="en-US"/>
          </a:p>
        </p:txBody>
      </p:sp>
      <p:sp>
        <p:nvSpPr>
          <p:cNvPr id="9" name="Freeform 9"/>
          <p:cNvSpPr/>
          <p:nvPr/>
        </p:nvSpPr>
        <p:spPr>
          <a:xfrm>
            <a:off x="11269863" y="4370548"/>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4199385" y="3490610"/>
            <a:ext cx="8044268" cy="3432414"/>
          </a:xfrm>
          <a:prstGeom prst="rect">
            <a:avLst/>
          </a:prstGeom>
        </p:spPr>
        <p:txBody>
          <a:bodyPr lIns="0" tIns="0" rIns="0" bIns="0" rtlCol="0" anchor="t">
            <a:spAutoFit/>
          </a:bodyPr>
          <a:lstStyle/>
          <a:p>
            <a:pPr algn="ctr">
              <a:lnSpc>
                <a:spcPts val="6815"/>
              </a:lnSpc>
            </a:pPr>
            <a:r>
              <a:rPr lang="en-US" sz="5400" b="1" dirty="0" err="1">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Biện</a:t>
            </a:r>
            <a:r>
              <a:rPr lang="en-US" sz="5400" b="1" dirty="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 </a:t>
            </a:r>
            <a:r>
              <a:rPr lang="en-US" sz="5400" b="1" dirty="0" err="1">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pháp</a:t>
            </a:r>
            <a:r>
              <a:rPr lang="en-US" sz="5400" b="1" dirty="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 </a:t>
            </a:r>
            <a:r>
              <a:rPr lang="vi-VN" sz="5400" b="1">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4</a:t>
            </a:r>
            <a:r>
              <a:rPr lang="en-US" sz="5400" b="1">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a:t>
            </a:r>
            <a:r>
              <a:rPr lang="vi-VN" sz="5400" b="1">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 </a:t>
            </a:r>
            <a:r>
              <a:rPr lang="en-US" sz="5400" b="1">
                <a:solidFill>
                  <a:schemeClr val="bg2">
                    <a:lumMod val="25000"/>
                  </a:schemeClr>
                </a:solidFill>
                <a:latin typeface="Times New Roman" panose="02020603050405020304" pitchFamily="18" charset="0"/>
                <a:cs typeface="Times New Roman" panose="02020603050405020304" pitchFamily="18" charset="0"/>
              </a:rPr>
              <a:t>Tổ chức hoạt động ngoại khóa và gắn kết cảm xúc cho trẻ.</a:t>
            </a:r>
            <a:endParaRPr lang="en-US" sz="5400">
              <a:solidFill>
                <a:schemeClr val="bg2">
                  <a:lumMod val="25000"/>
                </a:schemeClr>
              </a:solidFill>
              <a:latin typeface="Times New Roman" panose="02020603050405020304" pitchFamily="18" charset="0"/>
              <a:cs typeface="Times New Roman" panose="02020603050405020304" pitchFamily="18" charset="0"/>
            </a:endParaRPr>
          </a:p>
          <a:p>
            <a:pPr algn="ctr">
              <a:lnSpc>
                <a:spcPts val="6815"/>
              </a:lnSpc>
            </a:pPr>
            <a:endParaRPr lang="en-US" sz="5400" b="1" dirty="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endParaRPr>
          </a:p>
        </p:txBody>
      </p:sp>
    </p:spTree>
    <p:extLst>
      <p:ext uri="{BB962C8B-B14F-4D97-AF65-F5344CB8AC3E}">
        <p14:creationId xmlns:p14="http://schemas.microsoft.com/office/powerpoint/2010/main" val="5841131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545789" y="7321196"/>
            <a:ext cx="6167662" cy="2965804"/>
          </a:xfrm>
          <a:custGeom>
            <a:avLst/>
            <a:gdLst/>
            <a:ahLst/>
            <a:cxnLst/>
            <a:rect l="l" t="t" r="r" b="b"/>
            <a:pathLst>
              <a:path w="6167662" h="2965804">
                <a:moveTo>
                  <a:pt x="0" y="0"/>
                </a:moveTo>
                <a:lnTo>
                  <a:pt x="6167662" y="0"/>
                </a:lnTo>
                <a:lnTo>
                  <a:pt x="6167662" y="2965804"/>
                </a:lnTo>
                <a:lnTo>
                  <a:pt x="0" y="29658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028700" y="495300"/>
            <a:ext cx="16230600" cy="9848850"/>
          </a:xfrm>
          <a:prstGeom prst="rect">
            <a:avLst/>
          </a:prstGeom>
        </p:spPr>
        <p:txBody>
          <a:bodyPr wrap="square" lIns="0" tIns="0" rIns="0" bIns="0" rtlCol="0" anchor="t">
            <a:spAutoFit/>
          </a:bodyPr>
          <a:lstStyle/>
          <a:p>
            <a:r>
              <a:rPr lang="en-US" sz="3200" b="1">
                <a:latin typeface="Times New Roman" panose="02020603050405020304" pitchFamily="18" charset="0"/>
                <a:cs typeface="Times New Roman" panose="02020603050405020304" pitchFamily="18" charset="0"/>
              </a:rPr>
              <a:t>Mục đích:</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Tạo cơ hội cho trẻ tham gia các hoạt động ngoài lớp, trải nghiệm thực tế, vận động và khám phá thiên nhiên.</a:t>
            </a:r>
          </a:p>
          <a:p>
            <a:r>
              <a:rPr lang="en-US" sz="3200" b="1">
                <a:latin typeface="Times New Roman" panose="02020603050405020304" pitchFamily="18" charset="0"/>
                <a:cs typeface="Times New Roman" panose="02020603050405020304" pitchFamily="18" charset="0"/>
              </a:rPr>
              <a:t>Nội dung:</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Tổ chức các hoạt động ngoại khóa ngoài trời như dã ngoại, tham quan thiên nhiên, trò chơi vận động nhóm.</a:t>
            </a:r>
          </a:p>
          <a:p>
            <a:r>
              <a:rPr lang="en-US" sz="3200" b="1">
                <a:latin typeface="Times New Roman" panose="02020603050405020304" pitchFamily="18" charset="0"/>
                <a:cs typeface="Times New Roman" panose="02020603050405020304" pitchFamily="18" charset="0"/>
              </a:rPr>
              <a:t>Cách thực hiện</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Nhận thấy trẻ mầm non ngày càng sử dụng nhiều thiết bị số, hạn chế cơ hội trải nghiệm thực tế và phát triển kỹ năng xã hội, tôi quyết định triển khai các hoạt động ngoại khóa nhằm gắn kết cảm xúc giữa trẻ – bạn bè – giáo viên – phụ huynh, đồng thời giảm thời gian trẻ tiếp xúc màn hình.</a:t>
            </a:r>
          </a:p>
          <a:p>
            <a:r>
              <a:rPr lang="en-US" sz="3200">
                <a:latin typeface="Times New Roman" panose="02020603050405020304" pitchFamily="18" charset="0"/>
                <a:cs typeface="Times New Roman" panose="02020603050405020304" pitchFamily="18" charset="0"/>
              </a:rPr>
              <a:t>Trong quá trình triển khai, tôi tổ chức trò chơi tập thể ngoài trời nhằm phát triển kỹ năng giao tiếp, hợp tác và giải quyết vấn đề.</a:t>
            </a:r>
          </a:p>
          <a:p>
            <a:r>
              <a:rPr lang="en-US" sz="3200">
                <a:latin typeface="Times New Roman" panose="02020603050405020304" pitchFamily="18" charset="0"/>
                <a:cs typeface="Times New Roman" panose="02020603050405020304" pitchFamily="18" charset="0"/>
              </a:rPr>
              <a:t>Tôi cũng lồng ghép các hoạt động trải nghiệm, kể chuyện và sáng tạo trong mỗi chuyến đi. </a:t>
            </a:r>
          </a:p>
          <a:p>
            <a:r>
              <a:rPr lang="en-US" sz="3200">
                <a:latin typeface="Times New Roman" panose="02020603050405020304" pitchFamily="18" charset="0"/>
                <a:cs typeface="Times New Roman" panose="02020603050405020304" pitchFamily="18" charset="0"/>
              </a:rPr>
              <a:t>Một yếu tố quan trọng tôi thực hiện là kết hợp phụ huynh tham gia trực tiếp vào các hoạt động ngoại khóa. Phụ huynh được hướng dẫn cùng trẻ tham gia trò chơi, quan sát cách trẻ học hỏi, sáng tạo và bộc lộ cảm xúc.</a:t>
            </a:r>
          </a:p>
          <a:p>
            <a:r>
              <a:rPr lang="en-US" sz="3200" b="1">
                <a:latin typeface="Times New Roman" panose="02020603050405020304" pitchFamily="18" charset="0"/>
                <a:cs typeface="Times New Roman" panose="02020603050405020304" pitchFamily="18" charset="0"/>
              </a:rPr>
              <a:t>Kết quả</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Trẻ tham gia tích cực vào các hoạt động ngoại khóa, vận động ngoài trời và trò chơi tập thể.</a:t>
            </a:r>
          </a:p>
          <a:p>
            <a:r>
              <a:rPr lang="en-US" sz="3200">
                <a:latin typeface="Times New Roman" panose="02020603050405020304" pitchFamily="18" charset="0"/>
                <a:cs typeface="Times New Roman" panose="02020603050405020304" pitchFamily="18" charset="0"/>
              </a:rPr>
              <a:t>-   Giảm thời gian trẻ tiếp xúc với thiết bị số.</a:t>
            </a:r>
          </a:p>
          <a:p>
            <a:endParaRPr lang="en-US" sz="3200" b="1" dirty="0">
              <a:solidFill>
                <a:srgbClr val="000000"/>
              </a:solidFill>
              <a:latin typeface="Times New Roman" panose="02020603050405020304" pitchFamily="18" charset="0"/>
              <a:ea typeface="UTM Times Bold"/>
              <a:cs typeface="Times New Roman" panose="02020603050405020304" pitchFamily="18" charset="0"/>
              <a:sym typeface="UTM Times Bold"/>
            </a:endParaRPr>
          </a:p>
        </p:txBody>
      </p:sp>
    </p:spTree>
    <p:extLst>
      <p:ext uri="{BB962C8B-B14F-4D97-AF65-F5344CB8AC3E}">
        <p14:creationId xmlns:p14="http://schemas.microsoft.com/office/powerpoint/2010/main" val="24692178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545789" y="7321196"/>
            <a:ext cx="6167662" cy="2965804"/>
          </a:xfrm>
          <a:custGeom>
            <a:avLst/>
            <a:gdLst/>
            <a:ahLst/>
            <a:cxnLst/>
            <a:rect l="l" t="t" r="r" b="b"/>
            <a:pathLst>
              <a:path w="6167662" h="2965804">
                <a:moveTo>
                  <a:pt x="0" y="0"/>
                </a:moveTo>
                <a:lnTo>
                  <a:pt x="6167662" y="0"/>
                </a:lnTo>
                <a:lnTo>
                  <a:pt x="6167662" y="2965804"/>
                </a:lnTo>
                <a:lnTo>
                  <a:pt x="0" y="29658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rot="-1332252">
            <a:off x="-962384" y="7334072"/>
            <a:ext cx="3729241" cy="399821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rot="-1332252">
            <a:off x="16129267" y="-1588403"/>
            <a:ext cx="3729241" cy="399821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rot="-1332252">
            <a:off x="16302043" y="6947099"/>
            <a:ext cx="4773177" cy="5117442"/>
          </a:xfrm>
          <a:custGeom>
            <a:avLst/>
            <a:gdLst/>
            <a:ahLst/>
            <a:cxnLst/>
            <a:rect l="l" t="t" r="r" b="b"/>
            <a:pathLst>
              <a:path w="4773177" h="5117442">
                <a:moveTo>
                  <a:pt x="0" y="0"/>
                </a:moveTo>
                <a:lnTo>
                  <a:pt x="4773177" y="0"/>
                </a:lnTo>
                <a:lnTo>
                  <a:pt x="4773177" y="5117441"/>
                </a:lnTo>
                <a:lnTo>
                  <a:pt x="0" y="51174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3" name="Picture 2"/>
          <p:cNvPicPr>
            <a:picLocks noChangeAspect="1"/>
          </p:cNvPicPr>
          <p:nvPr/>
        </p:nvPicPr>
        <p:blipFill>
          <a:blip r:embed="rId6"/>
          <a:stretch>
            <a:fillRect/>
          </a:stretch>
        </p:blipFill>
        <p:spPr>
          <a:xfrm>
            <a:off x="3886200" y="800100"/>
            <a:ext cx="10363200" cy="8142577"/>
          </a:xfrm>
          <a:prstGeom prst="rect">
            <a:avLst/>
          </a:prstGeom>
        </p:spPr>
      </p:pic>
    </p:spTree>
    <p:extLst>
      <p:ext uri="{BB962C8B-B14F-4D97-AF65-F5344CB8AC3E}">
        <p14:creationId xmlns:p14="http://schemas.microsoft.com/office/powerpoint/2010/main" val="3821661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Freeform 2"/>
          <p:cNvSpPr/>
          <p:nvPr/>
        </p:nvSpPr>
        <p:spPr>
          <a:xfrm>
            <a:off x="9080404" y="-3427455"/>
            <a:ext cx="9976247" cy="9976247"/>
          </a:xfrm>
          <a:custGeom>
            <a:avLst/>
            <a:gdLst/>
            <a:ahLst/>
            <a:cxnLst/>
            <a:rect l="l" t="t" r="r" b="b"/>
            <a:pathLst>
              <a:path w="9976247" h="9976247">
                <a:moveTo>
                  <a:pt x="0" y="0"/>
                </a:moveTo>
                <a:lnTo>
                  <a:pt x="9976248" y="0"/>
                </a:lnTo>
                <a:lnTo>
                  <a:pt x="9976248" y="9976248"/>
                </a:lnTo>
                <a:lnTo>
                  <a:pt x="0" y="99762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563088" y="-3427455"/>
            <a:ext cx="9976247" cy="9976247"/>
          </a:xfrm>
          <a:custGeom>
            <a:avLst/>
            <a:gdLst/>
            <a:ahLst/>
            <a:cxnLst/>
            <a:rect l="l" t="t" r="r" b="b"/>
            <a:pathLst>
              <a:path w="9976247" h="9976247">
                <a:moveTo>
                  <a:pt x="9976247" y="0"/>
                </a:moveTo>
                <a:lnTo>
                  <a:pt x="0" y="0"/>
                </a:lnTo>
                <a:lnTo>
                  <a:pt x="0" y="9976248"/>
                </a:lnTo>
                <a:lnTo>
                  <a:pt x="9976247" y="9976248"/>
                </a:lnTo>
                <a:lnTo>
                  <a:pt x="9976247"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3274882" y="0"/>
            <a:ext cx="11738236" cy="9443703"/>
          </a:xfrm>
          <a:custGeom>
            <a:avLst/>
            <a:gdLst/>
            <a:ahLst/>
            <a:cxnLst/>
            <a:rect l="l" t="t" r="r" b="b"/>
            <a:pathLst>
              <a:path w="11738236" h="9443703">
                <a:moveTo>
                  <a:pt x="0" y="0"/>
                </a:moveTo>
                <a:lnTo>
                  <a:pt x="11738236" y="0"/>
                </a:lnTo>
                <a:lnTo>
                  <a:pt x="11738236" y="9443703"/>
                </a:lnTo>
                <a:lnTo>
                  <a:pt x="0" y="94437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4461873" y="2951587"/>
            <a:ext cx="9364254" cy="3467233"/>
          </a:xfrm>
          <a:prstGeom prst="rect">
            <a:avLst/>
          </a:prstGeom>
        </p:spPr>
        <p:txBody>
          <a:bodyPr lIns="0" tIns="0" rIns="0" bIns="0" rtlCol="0" anchor="t">
            <a:spAutoFit/>
          </a:bodyPr>
          <a:lstStyle/>
          <a:p>
            <a:pPr algn="ctr">
              <a:lnSpc>
                <a:spcPts val="13211"/>
              </a:lnSpc>
            </a:pPr>
            <a:r>
              <a:rPr lang="en-US" sz="12010" b="1" dirty="0">
                <a:solidFill>
                  <a:srgbClr val="773838"/>
                </a:solidFill>
                <a:latin typeface="Times New Roman" panose="02020603050405020304" pitchFamily="18" charset="0"/>
                <a:ea typeface="UTM Times Bold"/>
                <a:cs typeface="Times New Roman" panose="02020603050405020304" pitchFamily="18" charset="0"/>
                <a:sym typeface="UTM Times Bold"/>
              </a:rPr>
              <a:t>PHẦN I</a:t>
            </a:r>
          </a:p>
          <a:p>
            <a:pPr algn="ctr">
              <a:lnSpc>
                <a:spcPts val="13211"/>
              </a:lnSpc>
            </a:pPr>
            <a:r>
              <a:rPr lang="en-US" sz="12010" b="1" dirty="0">
                <a:solidFill>
                  <a:srgbClr val="773838"/>
                </a:solidFill>
                <a:latin typeface="Times New Roman" panose="02020603050405020304" pitchFamily="18" charset="0"/>
                <a:ea typeface="UTM Times Bold"/>
                <a:cs typeface="Times New Roman" panose="02020603050405020304" pitchFamily="18" charset="0"/>
                <a:sym typeface="UTM Times Bold"/>
              </a:rPr>
              <a:t>MỞ ĐẦU</a:t>
            </a:r>
          </a:p>
        </p:txBody>
      </p:sp>
      <p:sp>
        <p:nvSpPr>
          <p:cNvPr id="6" name="Freeform 6"/>
          <p:cNvSpPr/>
          <p:nvPr/>
        </p:nvSpPr>
        <p:spPr>
          <a:xfrm>
            <a:off x="11587556" y="1807328"/>
            <a:ext cx="1840803" cy="1440786"/>
          </a:xfrm>
          <a:custGeom>
            <a:avLst/>
            <a:gdLst/>
            <a:ahLst/>
            <a:cxnLst/>
            <a:rect l="l" t="t" r="r" b="b"/>
            <a:pathLst>
              <a:path w="1840803" h="1440786">
                <a:moveTo>
                  <a:pt x="0" y="0"/>
                </a:moveTo>
                <a:lnTo>
                  <a:pt x="1840804" y="0"/>
                </a:lnTo>
                <a:lnTo>
                  <a:pt x="1840804" y="1440786"/>
                </a:lnTo>
                <a:lnTo>
                  <a:pt x="0" y="144078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flipH="1">
            <a:off x="15508070" y="6162179"/>
            <a:ext cx="2096986" cy="3774084"/>
          </a:xfrm>
          <a:custGeom>
            <a:avLst/>
            <a:gdLst/>
            <a:ahLst/>
            <a:cxnLst/>
            <a:rect l="l" t="t" r="r" b="b"/>
            <a:pathLst>
              <a:path w="2096986" h="3774084">
                <a:moveTo>
                  <a:pt x="2096987" y="0"/>
                </a:moveTo>
                <a:lnTo>
                  <a:pt x="0" y="0"/>
                </a:lnTo>
                <a:lnTo>
                  <a:pt x="0" y="3774084"/>
                </a:lnTo>
                <a:lnTo>
                  <a:pt x="2096987" y="3774084"/>
                </a:lnTo>
                <a:lnTo>
                  <a:pt x="2096987"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flipH="1">
            <a:off x="9041218" y="8669794"/>
            <a:ext cx="9578340" cy="2532939"/>
          </a:xfrm>
          <a:custGeom>
            <a:avLst/>
            <a:gdLst/>
            <a:ahLst/>
            <a:cxnLst/>
            <a:rect l="l" t="t" r="r" b="b"/>
            <a:pathLst>
              <a:path w="9578340" h="2532939">
                <a:moveTo>
                  <a:pt x="9578340" y="0"/>
                </a:moveTo>
                <a:lnTo>
                  <a:pt x="0" y="0"/>
                </a:lnTo>
                <a:lnTo>
                  <a:pt x="0" y="2532938"/>
                </a:lnTo>
                <a:lnTo>
                  <a:pt x="9578340" y="2532938"/>
                </a:lnTo>
                <a:lnTo>
                  <a:pt x="957834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9" name="Freeform 9"/>
          <p:cNvSpPr/>
          <p:nvPr/>
        </p:nvSpPr>
        <p:spPr>
          <a:xfrm>
            <a:off x="682943" y="6162179"/>
            <a:ext cx="2096986" cy="3774084"/>
          </a:xfrm>
          <a:custGeom>
            <a:avLst/>
            <a:gdLst/>
            <a:ahLst/>
            <a:cxnLst/>
            <a:rect l="l" t="t" r="r" b="b"/>
            <a:pathLst>
              <a:path w="2096986" h="3774084">
                <a:moveTo>
                  <a:pt x="0" y="0"/>
                </a:moveTo>
                <a:lnTo>
                  <a:pt x="2096987" y="0"/>
                </a:lnTo>
                <a:lnTo>
                  <a:pt x="2096987" y="3774084"/>
                </a:lnTo>
                <a:lnTo>
                  <a:pt x="0" y="377408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0" name="Freeform 10"/>
          <p:cNvSpPr/>
          <p:nvPr/>
        </p:nvSpPr>
        <p:spPr>
          <a:xfrm>
            <a:off x="-331558" y="8669794"/>
            <a:ext cx="9578340" cy="2532939"/>
          </a:xfrm>
          <a:custGeom>
            <a:avLst/>
            <a:gdLst/>
            <a:ahLst/>
            <a:cxnLst/>
            <a:rect l="l" t="t" r="r" b="b"/>
            <a:pathLst>
              <a:path w="9578340" h="2532939">
                <a:moveTo>
                  <a:pt x="0" y="0"/>
                </a:moveTo>
                <a:lnTo>
                  <a:pt x="9578340" y="0"/>
                </a:lnTo>
                <a:lnTo>
                  <a:pt x="9578340" y="2532938"/>
                </a:lnTo>
                <a:lnTo>
                  <a:pt x="0" y="253293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1" name="Freeform 11"/>
          <p:cNvSpPr/>
          <p:nvPr/>
        </p:nvSpPr>
        <p:spPr>
          <a:xfrm>
            <a:off x="-331558" y="-388144"/>
            <a:ext cx="5925629" cy="6936936"/>
          </a:xfrm>
          <a:custGeom>
            <a:avLst/>
            <a:gdLst/>
            <a:ahLst/>
            <a:cxnLst/>
            <a:rect l="l" t="t" r="r" b="b"/>
            <a:pathLst>
              <a:path w="5925629" h="6936936">
                <a:moveTo>
                  <a:pt x="0" y="0"/>
                </a:moveTo>
                <a:lnTo>
                  <a:pt x="5925629" y="0"/>
                </a:lnTo>
                <a:lnTo>
                  <a:pt x="5925629" y="6936937"/>
                </a:lnTo>
                <a:lnTo>
                  <a:pt x="0" y="693693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2" name="Freeform 12"/>
          <p:cNvSpPr/>
          <p:nvPr/>
        </p:nvSpPr>
        <p:spPr>
          <a:xfrm flipH="1">
            <a:off x="12877553" y="-388144"/>
            <a:ext cx="5925629" cy="6936936"/>
          </a:xfrm>
          <a:custGeom>
            <a:avLst/>
            <a:gdLst/>
            <a:ahLst/>
            <a:cxnLst/>
            <a:rect l="l" t="t" r="r" b="b"/>
            <a:pathLst>
              <a:path w="5925629" h="6936936">
                <a:moveTo>
                  <a:pt x="5925629" y="0"/>
                </a:moveTo>
                <a:lnTo>
                  <a:pt x="0" y="0"/>
                </a:lnTo>
                <a:lnTo>
                  <a:pt x="0" y="6936937"/>
                </a:lnTo>
                <a:lnTo>
                  <a:pt x="5925629" y="6936937"/>
                </a:lnTo>
                <a:lnTo>
                  <a:pt x="5925629"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3" name="Freeform 13"/>
          <p:cNvSpPr/>
          <p:nvPr/>
        </p:nvSpPr>
        <p:spPr>
          <a:xfrm>
            <a:off x="0" y="0"/>
            <a:ext cx="2824498" cy="2603674"/>
          </a:xfrm>
          <a:custGeom>
            <a:avLst/>
            <a:gdLst/>
            <a:ahLst/>
            <a:cxnLst/>
            <a:rect l="l" t="t" r="r" b="b"/>
            <a:pathLst>
              <a:path w="2824498" h="2603674">
                <a:moveTo>
                  <a:pt x="0" y="0"/>
                </a:moveTo>
                <a:lnTo>
                  <a:pt x="2824498" y="0"/>
                </a:lnTo>
                <a:lnTo>
                  <a:pt x="2824498" y="2603674"/>
                </a:lnTo>
                <a:lnTo>
                  <a:pt x="0" y="260367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sp>
        <p:nvSpPr>
          <p:cNvPr id="14" name="Freeform 14"/>
          <p:cNvSpPr/>
          <p:nvPr/>
        </p:nvSpPr>
        <p:spPr>
          <a:xfrm>
            <a:off x="15463502" y="0"/>
            <a:ext cx="2824498" cy="2603674"/>
          </a:xfrm>
          <a:custGeom>
            <a:avLst/>
            <a:gdLst/>
            <a:ahLst/>
            <a:cxnLst/>
            <a:rect l="l" t="t" r="r" b="b"/>
            <a:pathLst>
              <a:path w="2824498" h="2603674">
                <a:moveTo>
                  <a:pt x="0" y="0"/>
                </a:moveTo>
                <a:lnTo>
                  <a:pt x="2824498" y="0"/>
                </a:lnTo>
                <a:lnTo>
                  <a:pt x="2824498" y="2603674"/>
                </a:lnTo>
                <a:lnTo>
                  <a:pt x="0" y="260367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endParaRPr lang="en-US"/>
          </a:p>
        </p:txBody>
      </p:sp>
      <p:sp>
        <p:nvSpPr>
          <p:cNvPr id="15" name="Freeform 15"/>
          <p:cNvSpPr/>
          <p:nvPr/>
        </p:nvSpPr>
        <p:spPr>
          <a:xfrm>
            <a:off x="1028700" y="5153521"/>
            <a:ext cx="3503599" cy="5133479"/>
          </a:xfrm>
          <a:custGeom>
            <a:avLst/>
            <a:gdLst/>
            <a:ahLst/>
            <a:cxnLst/>
            <a:rect l="l" t="t" r="r" b="b"/>
            <a:pathLst>
              <a:path w="3503599" h="5133479">
                <a:moveTo>
                  <a:pt x="0" y="0"/>
                </a:moveTo>
                <a:lnTo>
                  <a:pt x="3503599" y="0"/>
                </a:lnTo>
                <a:lnTo>
                  <a:pt x="3503599" y="5133479"/>
                </a:lnTo>
                <a:lnTo>
                  <a:pt x="0" y="5133479"/>
                </a:lnTo>
                <a:lnTo>
                  <a:pt x="0" y="0"/>
                </a:lnTo>
                <a:close/>
              </a:path>
            </a:pathLst>
          </a:custGeom>
          <a:blipFill>
            <a:blip r:embed="rId22"/>
            <a:stretch>
              <a:fillRect/>
            </a:stretch>
          </a:blipFill>
        </p:spPr>
        <p:txBody>
          <a:bodyPr/>
          <a:lstStyle/>
          <a:p>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0401" y="0"/>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rot="292895">
            <a:off x="1720949" y="213530"/>
            <a:ext cx="13510041" cy="10144812"/>
          </a:xfrm>
          <a:custGeom>
            <a:avLst/>
            <a:gdLst/>
            <a:ahLst/>
            <a:cxnLst/>
            <a:rect l="l" t="t" r="r" b="b"/>
            <a:pathLst>
              <a:path w="13510041" h="10144812">
                <a:moveTo>
                  <a:pt x="0" y="0"/>
                </a:moveTo>
                <a:lnTo>
                  <a:pt x="13510041" y="0"/>
                </a:lnTo>
                <a:lnTo>
                  <a:pt x="13510041" y="10144812"/>
                </a:lnTo>
                <a:lnTo>
                  <a:pt x="0" y="101448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rot="-225904" flipH="1">
            <a:off x="15371636" y="-1854820"/>
            <a:ext cx="3775329" cy="4114800"/>
          </a:xfrm>
          <a:custGeom>
            <a:avLst/>
            <a:gdLst/>
            <a:ahLst/>
            <a:cxnLst/>
            <a:rect l="l" t="t" r="r" b="b"/>
            <a:pathLst>
              <a:path w="3775329" h="4114800">
                <a:moveTo>
                  <a:pt x="3775329" y="0"/>
                </a:moveTo>
                <a:lnTo>
                  <a:pt x="0" y="0"/>
                </a:lnTo>
                <a:lnTo>
                  <a:pt x="0" y="4114800"/>
                </a:lnTo>
                <a:lnTo>
                  <a:pt x="3775329" y="4114800"/>
                </a:lnTo>
                <a:lnTo>
                  <a:pt x="3775329"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rot="-225904" flipV="1">
            <a:off x="-573857" y="7973292"/>
            <a:ext cx="3775329" cy="4114800"/>
          </a:xfrm>
          <a:custGeom>
            <a:avLst/>
            <a:gdLst/>
            <a:ahLst/>
            <a:cxnLst/>
            <a:rect l="l" t="t" r="r" b="b"/>
            <a:pathLst>
              <a:path w="3775329" h="4114800">
                <a:moveTo>
                  <a:pt x="0" y="4114800"/>
                </a:moveTo>
                <a:lnTo>
                  <a:pt x="3775329" y="4114800"/>
                </a:lnTo>
                <a:lnTo>
                  <a:pt x="3775329" y="0"/>
                </a:lnTo>
                <a:lnTo>
                  <a:pt x="0" y="0"/>
                </a:lnTo>
                <a:lnTo>
                  <a:pt x="0" y="411480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rot="358778">
            <a:off x="1151678" y="196479"/>
            <a:ext cx="4099274" cy="6264412"/>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10"/>
            <a:stretch>
              <a:fillRect/>
            </a:stretch>
          </a:blipFill>
        </p:spPr>
        <p:txBody>
          <a:bodyPr/>
          <a:lstStyle/>
          <a:p>
            <a:endParaRPr lang="en-US"/>
          </a:p>
        </p:txBody>
      </p:sp>
      <p:sp>
        <p:nvSpPr>
          <p:cNvPr id="9" name="Freeform 9"/>
          <p:cNvSpPr/>
          <p:nvPr/>
        </p:nvSpPr>
        <p:spPr>
          <a:xfrm>
            <a:off x="11269863" y="4370548"/>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0" name="TextBox 10"/>
          <p:cNvSpPr txBox="1"/>
          <p:nvPr/>
        </p:nvSpPr>
        <p:spPr>
          <a:xfrm>
            <a:off x="4199385" y="3490610"/>
            <a:ext cx="8044268" cy="5191165"/>
          </a:xfrm>
          <a:prstGeom prst="rect">
            <a:avLst/>
          </a:prstGeom>
        </p:spPr>
        <p:txBody>
          <a:bodyPr lIns="0" tIns="0" rIns="0" bIns="0" rtlCol="0" anchor="t">
            <a:spAutoFit/>
          </a:bodyPr>
          <a:lstStyle/>
          <a:p>
            <a:pPr indent="450215" algn="just">
              <a:spcAft>
                <a:spcPts val="800"/>
              </a:spcAft>
            </a:pPr>
            <a:r>
              <a:rPr lang="en-US" sz="5400" b="1">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Biện pháp 5</a:t>
            </a:r>
            <a:r>
              <a:rPr lang="en-US" sz="5400" b="1" smtClean="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a:t>
            </a:r>
            <a:r>
              <a:rPr lang="vi-VN" sz="5400" b="1" smtClean="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rPr>
              <a:t> </a:t>
            </a:r>
            <a:r>
              <a:rPr lang="en-US" sz="5400" b="1">
                <a:solidFill>
                  <a:schemeClr val="bg2">
                    <a:lumMod val="25000"/>
                  </a:schemeClr>
                </a:solidFill>
                <a:latin typeface="Times New Roman" panose="02020603050405020304" pitchFamily="18" charset="0"/>
                <a:cs typeface="Times New Roman" panose="02020603050405020304" pitchFamily="18" charset="0"/>
              </a:rPr>
              <a:t>Xây dựng và duy trì “Bộ quy tắc vàng – Tuổi thơ không màn hình”.</a:t>
            </a:r>
            <a:endParaRPr lang="en-US" sz="5400">
              <a:solidFill>
                <a:schemeClr val="bg2">
                  <a:lumMod val="25000"/>
                </a:schemeClr>
              </a:solidFill>
              <a:latin typeface="Times New Roman" panose="02020603050405020304" pitchFamily="18" charset="0"/>
              <a:cs typeface="Times New Roman" panose="02020603050405020304" pitchFamily="18" charset="0"/>
            </a:endParaRPr>
          </a:p>
          <a:p>
            <a:pPr indent="450215" algn="just">
              <a:spcAft>
                <a:spcPts val="800"/>
              </a:spcAft>
            </a:pPr>
            <a:endParaRPr lang="en-US" sz="5400" kern="100">
              <a:solidFill>
                <a:schemeClr val="bg2">
                  <a:lumMod val="25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5400" b="1" dirty="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endParaRPr>
          </a:p>
        </p:txBody>
      </p:sp>
    </p:spTree>
    <p:extLst>
      <p:ext uri="{BB962C8B-B14F-4D97-AF65-F5344CB8AC3E}">
        <p14:creationId xmlns:p14="http://schemas.microsoft.com/office/powerpoint/2010/main" val="28161319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545789" y="7321196"/>
            <a:ext cx="6167662" cy="2965804"/>
          </a:xfrm>
          <a:custGeom>
            <a:avLst/>
            <a:gdLst/>
            <a:ahLst/>
            <a:cxnLst/>
            <a:rect l="l" t="t" r="r" b="b"/>
            <a:pathLst>
              <a:path w="6167662" h="2965804">
                <a:moveTo>
                  <a:pt x="0" y="0"/>
                </a:moveTo>
                <a:lnTo>
                  <a:pt x="6167662" y="0"/>
                </a:lnTo>
                <a:lnTo>
                  <a:pt x="6167662" y="2965804"/>
                </a:lnTo>
                <a:lnTo>
                  <a:pt x="0" y="29658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838200" y="495300"/>
            <a:ext cx="16230600" cy="9051709"/>
          </a:xfrm>
          <a:prstGeom prst="rect">
            <a:avLst/>
          </a:prstGeom>
        </p:spPr>
        <p:txBody>
          <a:bodyPr wrap="square" lIns="0" tIns="0" rIns="0" bIns="0" rtlCol="0" anchor="t">
            <a:spAutoFit/>
          </a:bodyPr>
          <a:lstStyle/>
          <a:p>
            <a:r>
              <a:rPr lang="en-US" sz="3200" b="1">
                <a:latin typeface="Times New Roman" panose="02020603050405020304" pitchFamily="18" charset="0"/>
                <a:cs typeface="Times New Roman" panose="02020603050405020304" pitchFamily="18" charset="0"/>
              </a:rPr>
              <a:t>Mục đích:</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Thiết lập các nguyên tắc cụ thể, dễ hiểu để trẻ biết cách sử dụng thiết bị số hợp lý.</a:t>
            </a:r>
          </a:p>
          <a:p>
            <a:r>
              <a:rPr lang="en-US" sz="3200">
                <a:latin typeface="Times New Roman" panose="02020603050405020304" pitchFamily="18" charset="0"/>
                <a:cs typeface="Times New Roman" panose="02020603050405020304" pitchFamily="18" charset="0"/>
              </a:rPr>
              <a:t>-  Hình thành thói quen tích cực, tự giác và tự quản lý thời gian vui chơi, học tập và giải trí của trẻ.</a:t>
            </a:r>
          </a:p>
          <a:p>
            <a:r>
              <a:rPr lang="en-US" sz="3200" b="1">
                <a:latin typeface="Times New Roman" panose="02020603050405020304" pitchFamily="18" charset="0"/>
                <a:cs typeface="Times New Roman" panose="02020603050405020304" pitchFamily="18" charset="0"/>
              </a:rPr>
              <a:t>Nội dung: </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Xác định các quy tắc cơ bản về thời gian, tần suất và hình thức sử dụng thiết bị số cho trẻ.</a:t>
            </a:r>
          </a:p>
          <a:p>
            <a:r>
              <a:rPr lang="en-US" sz="3200">
                <a:latin typeface="Times New Roman" panose="02020603050405020304" pitchFamily="18" charset="0"/>
                <a:cs typeface="Times New Roman" panose="02020603050405020304" pitchFamily="18" charset="0"/>
              </a:rPr>
              <a:t>-  Thiết kế quy tắc dưới dạng bảng, poster hoặc thẻ sinh động, dễ hiểu, phù hợp với trẻ mầm non.</a:t>
            </a:r>
          </a:p>
          <a:p>
            <a:r>
              <a:rPr lang="en-US" sz="3200" b="1">
                <a:latin typeface="Times New Roman" panose="02020603050405020304" pitchFamily="18" charset="0"/>
                <a:cs typeface="Times New Roman" panose="02020603050405020304" pitchFamily="18" charset="0"/>
              </a:rPr>
              <a:t>Cách thực hiện:</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Tôi bắt đầu bằng việc xây dựng “Bộ quy tắc vàng” rõ ràng, dễ hiểu và sinh động dành cho trẻ mầm non. Các quy tắc được thiết kế dựa trên khuyến nghị về thời gian sử dụng thiết bị thông minh cho trẻ và khả năng nhận thức của trẻ. </a:t>
            </a:r>
            <a:r>
              <a:rPr lang="en-US" sz="3200" smtClean="0">
                <a:latin typeface="Times New Roman" panose="02020603050405020304" pitchFamily="18" charset="0"/>
                <a:cs typeface="Times New Roman" panose="02020603050405020304" pitchFamily="18" charset="0"/>
              </a:rPr>
              <a:t>Dưới đây là một số quy tắc cho trẻ hiệu quả mà bố mẹ có thể tham khảo và áp dụng :</a:t>
            </a:r>
          </a:p>
          <a:p>
            <a:pPr>
              <a:lnSpc>
                <a:spcPct val="110000"/>
              </a:lnSpc>
              <a:spcBef>
                <a:spcPts val="600"/>
              </a:spcBef>
              <a:spcAft>
                <a:spcPts val="600"/>
              </a:spcAft>
            </a:pPr>
            <a:r>
              <a:rPr lang="en-US" sz="3200" kern="0">
                <a:latin typeface="Times New Roman" panose="02020603050405020304" pitchFamily="18" charset="0"/>
                <a:ea typeface="Calibri" panose="020F0502020204030204" pitchFamily="34" charset="0"/>
                <a:cs typeface="Times New Roman" panose="02020603050405020304" pitchFamily="18" charset="0"/>
              </a:rPr>
              <a:t>1.Thiết lập giờ giấc sử dụng màn hình của trẻ: Quy định thời gian cụ thể mà trẻ được phép sử dụng màn hình.</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a:p>
            <a:pPr>
              <a:lnSpc>
                <a:spcPct val="110000"/>
              </a:lnSpc>
              <a:spcBef>
                <a:spcPts val="600"/>
              </a:spcBef>
              <a:spcAft>
                <a:spcPts val="600"/>
              </a:spcAft>
            </a:pPr>
            <a:r>
              <a:rPr lang="en-US" sz="3200" kern="0">
                <a:latin typeface="Times New Roman" panose="02020603050405020304" pitchFamily="18" charset="0"/>
                <a:ea typeface="Calibri" panose="020F0502020204030204" pitchFamily="34" charset="0"/>
                <a:cs typeface="Times New Roman" panose="02020603050405020304" pitchFamily="18" charset="0"/>
              </a:rPr>
              <a:t>2.Tạo ra các hoạt động thay thế: Khuyến khích trẻ tham gia vào các hoạt động ngoại khóa, thể thao, nghệ thuật hoặc đọc sách. </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a:p>
            <a:pPr>
              <a:lnSpc>
                <a:spcPct val="110000"/>
              </a:lnSpc>
              <a:spcBef>
                <a:spcPts val="600"/>
              </a:spcBef>
              <a:spcAft>
                <a:spcPts val="600"/>
              </a:spcAft>
            </a:pPr>
            <a:r>
              <a:rPr lang="en-US" sz="3200" kern="0">
                <a:latin typeface="Times New Roman" panose="02020603050405020304" pitchFamily="18" charset="0"/>
                <a:ea typeface="Calibri" panose="020F0502020204030204" pitchFamily="34" charset="0"/>
                <a:cs typeface="Times New Roman" panose="02020603050405020304" pitchFamily="18" charset="0"/>
              </a:rPr>
              <a:t>3. Bố mẹ cần làm gương cho con: Cha mẹ nên làm gương cho con bằng cách hạn chế sử dụng màn hình trước mặt trẻ và dành nhiều thời gian hơn để trò chuyện, chơi cùng con</a:t>
            </a:r>
            <a:r>
              <a:rPr lang="en-US" sz="3200" kern="0" smtClean="0">
                <a:latin typeface="Times New Roman" panose="02020603050405020304" pitchFamily="18" charset="0"/>
                <a:ea typeface="Calibri" panose="020F0502020204030204" pitchFamily="34" charset="0"/>
                <a:cs typeface="Times New Roman" panose="02020603050405020304" pitchFamily="18" charset="0"/>
              </a:rPr>
              <a:t>.</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32089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545789" y="7321196"/>
            <a:ext cx="6167662" cy="2965804"/>
          </a:xfrm>
          <a:custGeom>
            <a:avLst/>
            <a:gdLst/>
            <a:ahLst/>
            <a:cxnLst/>
            <a:rect l="l" t="t" r="r" b="b"/>
            <a:pathLst>
              <a:path w="6167662" h="2965804">
                <a:moveTo>
                  <a:pt x="0" y="0"/>
                </a:moveTo>
                <a:lnTo>
                  <a:pt x="6167662" y="0"/>
                </a:lnTo>
                <a:lnTo>
                  <a:pt x="6167662" y="2965804"/>
                </a:lnTo>
                <a:lnTo>
                  <a:pt x="0" y="29658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028700" y="835557"/>
            <a:ext cx="16230600" cy="8965531"/>
          </a:xfrm>
          <a:prstGeom prst="rect">
            <a:avLst/>
          </a:prstGeom>
        </p:spPr>
        <p:txBody>
          <a:bodyPr wrap="square" lIns="0" tIns="0" rIns="0" bIns="0" rtlCol="0" anchor="t">
            <a:spAutoFit/>
          </a:bodyPr>
          <a:lstStyle/>
          <a:p>
            <a:pPr lvl="0">
              <a:lnSpc>
                <a:spcPct val="110000"/>
              </a:lnSpc>
              <a:spcBef>
                <a:spcPts val="600"/>
              </a:spcBef>
              <a:spcAft>
                <a:spcPts val="600"/>
              </a:spcAft>
            </a:pPr>
            <a:r>
              <a:rPr lang="en-US" sz="3200" kern="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4. </a:t>
            </a:r>
            <a:r>
              <a:rPr lang="en-US" sz="3200" ker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Đặt ra quy định rõ ràng: Thiết lập các quy định cụ thể về việc sử dụng màn hình với trẻ, ví dụ như không sử dụng trong giờ ăn, </a:t>
            </a:r>
            <a:r>
              <a:rPr lang="en-US" sz="3200" kern="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hoặc trước khi đi ngủ.</a:t>
            </a:r>
            <a:endParaRPr lang="en-US" sz="3200" kern="1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nSpc>
                <a:spcPct val="110000"/>
              </a:lnSpc>
              <a:spcBef>
                <a:spcPts val="600"/>
              </a:spcBef>
              <a:spcAft>
                <a:spcPts val="600"/>
              </a:spcAft>
            </a:pPr>
            <a:r>
              <a:rPr lang="en-US" sz="3200" kern="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5. Cài đặt ứng dụng kiểm soát trên thiết bị</a:t>
            </a:r>
            <a:endParaRPr lang="en-US" sz="3200" kern="1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nSpc>
                <a:spcPct val="110000"/>
              </a:lnSpc>
              <a:spcBef>
                <a:spcPts val="600"/>
              </a:spcBef>
              <a:spcAft>
                <a:spcPts val="600"/>
              </a:spcAft>
            </a:pPr>
            <a:r>
              <a:rPr lang="en-US" sz="3200" kern="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6.Tăng </a:t>
            </a:r>
            <a:r>
              <a:rPr lang="en-US" sz="3200" ker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 kết nối gia đình: Tạo không gian để cả gia đình có thể giao tiếp, chia sẻ và kết nối với nhau mà không cần đến thiết bị điện tử.</a:t>
            </a:r>
            <a:endParaRPr lang="en-US" sz="3200" kern="1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nSpc>
                <a:spcPct val="110000"/>
              </a:lnSpc>
              <a:spcBef>
                <a:spcPts val="600"/>
              </a:spcBef>
              <a:spcAft>
                <a:spcPts val="600"/>
              </a:spcAft>
            </a:pPr>
            <a:r>
              <a:rPr lang="en-US" sz="3200" kern="0">
                <a:solidFill>
                  <a:prstClr val="black"/>
                </a:solidFill>
                <a:latin typeface="Times New Roman" panose="02020603050405020304" pitchFamily="18" charset="0"/>
                <a:ea typeface="Calibri" panose="020F0502020204030204" pitchFamily="34" charset="0"/>
                <a:cs typeface="Times New Roman" panose="02020603050405020304" pitchFamily="18" charset="0"/>
              </a:rPr>
              <a:t>7. Giải thích con hiểu về tác hại của nghiện màn hình</a:t>
            </a:r>
            <a:endParaRPr lang="en-US" sz="3200" kern="1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nSpc>
                <a:spcPct val="110000"/>
              </a:lnSpc>
              <a:spcBef>
                <a:spcPts val="600"/>
              </a:spcBef>
              <a:spcAft>
                <a:spcPts val="600"/>
              </a:spcAft>
            </a:pPr>
            <a:r>
              <a:rPr lang="en-US" sz="3200" kern="0">
                <a:solidFill>
                  <a:prstClr val="black"/>
                </a:solidFill>
                <a:latin typeface="Times New Roman" panose="02020603050405020304" pitchFamily="18" charset="0"/>
                <a:ea typeface="Calibri" panose="020F0502020204030204" pitchFamily="34" charset="0"/>
                <a:cs typeface="Times New Roman" panose="02020603050405020304" pitchFamily="18" charset="0"/>
              </a:rPr>
              <a:t>8. Xây dựng thói quen tốt cho trẻ: Khuyến khích trẻ xây dựng thói quen tốt như thức dậy sớm, vận động, tham gia các hoạt động ngoài trời thay vì sử dụng điện thoại.</a:t>
            </a:r>
            <a:endParaRPr lang="en-US" sz="3200" kern="1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3200" smtClean="0">
              <a:latin typeface="Times New Roman" panose="02020603050405020304" pitchFamily="18" charset="0"/>
              <a:cs typeface="Times New Roman" panose="02020603050405020304" pitchFamily="18" charset="0"/>
            </a:endParaRPr>
          </a:p>
          <a:p>
            <a:r>
              <a:rPr lang="en-US" sz="3200" smtClean="0">
                <a:latin typeface="Times New Roman" panose="02020603050405020304" pitchFamily="18" charset="0"/>
                <a:cs typeface="Times New Roman" panose="02020603050405020304" pitchFamily="18" charset="0"/>
              </a:rPr>
              <a:t>Sau </a:t>
            </a:r>
            <a:r>
              <a:rPr lang="en-US" sz="3200">
                <a:latin typeface="Times New Roman" panose="02020603050405020304" pitchFamily="18" charset="0"/>
                <a:cs typeface="Times New Roman" panose="02020603050405020304" pitchFamily="18" charset="0"/>
              </a:rPr>
              <a:t>khi xây dựng quy tắc, tôi triển khai tại lớp học bằng các hoạt động hướng dẫn trẻ hiểu và ghi nhớ quy tắc. Tiếp theo, tôi phối hợp chặt chẽ với phụ huynh để thực hiện quy tắc đồng bộ tại gia đình. Tôi hướng dẫn phụ huynh áp dụng các quy tắc bằng cách đặt bảng quy tắc ở nơi dễ thấy, nhắc nhở trẻ trước và sau khi chơi thiết bị số, và kết hợp các hoạt động thay thế như vận động, đọc truyện, kể chuyện dân gian hoặc sáng tạo nghệ thuật. </a:t>
            </a:r>
          </a:p>
          <a:p>
            <a:r>
              <a:rPr lang="en-US" sz="3200">
                <a:latin typeface="Times New Roman" panose="02020603050405020304" pitchFamily="18" charset="0"/>
                <a:cs typeface="Times New Roman" panose="02020603050405020304" pitchFamily="18" charset="0"/>
              </a:rPr>
              <a:t>Cuối cùng, tôi tổ chức các hoạt động tổng kết, nhắc lại quy tắc và gắn kết với các trải nghiệm thay thế màn hình</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33670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0401" y="0"/>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rot="292895">
            <a:off x="1720949" y="213530"/>
            <a:ext cx="13510041" cy="10144812"/>
          </a:xfrm>
          <a:custGeom>
            <a:avLst/>
            <a:gdLst/>
            <a:ahLst/>
            <a:cxnLst/>
            <a:rect l="l" t="t" r="r" b="b"/>
            <a:pathLst>
              <a:path w="13510041" h="10144812">
                <a:moveTo>
                  <a:pt x="0" y="0"/>
                </a:moveTo>
                <a:lnTo>
                  <a:pt x="13510041" y="0"/>
                </a:lnTo>
                <a:lnTo>
                  <a:pt x="13510041" y="10144812"/>
                </a:lnTo>
                <a:lnTo>
                  <a:pt x="0" y="101448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rot="-225904" flipH="1">
            <a:off x="15075402" y="-2228850"/>
            <a:ext cx="3775329" cy="4114800"/>
          </a:xfrm>
          <a:custGeom>
            <a:avLst/>
            <a:gdLst/>
            <a:ahLst/>
            <a:cxnLst/>
            <a:rect l="l" t="t" r="r" b="b"/>
            <a:pathLst>
              <a:path w="3775329" h="4114800">
                <a:moveTo>
                  <a:pt x="3775329" y="0"/>
                </a:moveTo>
                <a:lnTo>
                  <a:pt x="0" y="0"/>
                </a:lnTo>
                <a:lnTo>
                  <a:pt x="0" y="4114800"/>
                </a:lnTo>
                <a:lnTo>
                  <a:pt x="3775329" y="4114800"/>
                </a:lnTo>
                <a:lnTo>
                  <a:pt x="3775329"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ln w="0"/>
              <a:effectLst>
                <a:outerShdw blurRad="38100" dist="19050" dir="2700000" algn="tl" rotWithShape="0">
                  <a:schemeClr val="dk1">
                    <a:alpha val="40000"/>
                  </a:schemeClr>
                </a:outerShdw>
              </a:effectLst>
            </a:endParaRPr>
          </a:p>
        </p:txBody>
      </p:sp>
      <p:sp>
        <p:nvSpPr>
          <p:cNvPr id="7" name="Freeform 7"/>
          <p:cNvSpPr/>
          <p:nvPr/>
        </p:nvSpPr>
        <p:spPr>
          <a:xfrm rot="-225904" flipV="1">
            <a:off x="-573857" y="7973292"/>
            <a:ext cx="3775329" cy="4114800"/>
          </a:xfrm>
          <a:custGeom>
            <a:avLst/>
            <a:gdLst/>
            <a:ahLst/>
            <a:cxnLst/>
            <a:rect l="l" t="t" r="r" b="b"/>
            <a:pathLst>
              <a:path w="3775329" h="4114800">
                <a:moveTo>
                  <a:pt x="0" y="4114800"/>
                </a:moveTo>
                <a:lnTo>
                  <a:pt x="3775329" y="4114800"/>
                </a:lnTo>
                <a:lnTo>
                  <a:pt x="3775329" y="0"/>
                </a:lnTo>
                <a:lnTo>
                  <a:pt x="0" y="0"/>
                </a:lnTo>
                <a:lnTo>
                  <a:pt x="0" y="411480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rot="358778">
            <a:off x="1151678" y="196479"/>
            <a:ext cx="4099274" cy="6264412"/>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10"/>
            <a:stretch>
              <a:fillRect/>
            </a:stretch>
          </a:blipFill>
        </p:spPr>
        <p:txBody>
          <a:bodyPr/>
          <a:lstStyle/>
          <a:p>
            <a:endParaRPr lang="en-US"/>
          </a:p>
        </p:txBody>
      </p:sp>
      <p:sp>
        <p:nvSpPr>
          <p:cNvPr id="9" name="Freeform 9"/>
          <p:cNvSpPr/>
          <p:nvPr/>
        </p:nvSpPr>
        <p:spPr>
          <a:xfrm>
            <a:off x="11269863" y="4370548"/>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pic>
        <p:nvPicPr>
          <p:cNvPr id="11" name="Picture 10"/>
          <p:cNvPicPr>
            <a:picLocks noChangeAspect="1"/>
          </p:cNvPicPr>
          <p:nvPr/>
        </p:nvPicPr>
        <p:blipFill>
          <a:blip r:embed="rId13"/>
          <a:stretch>
            <a:fillRect/>
          </a:stretch>
        </p:blipFill>
        <p:spPr>
          <a:xfrm>
            <a:off x="4749884" y="122790"/>
            <a:ext cx="8839200" cy="1469263"/>
          </a:xfrm>
          <a:prstGeom prst="rect">
            <a:avLst/>
          </a:prstGeom>
        </p:spPr>
      </p:pic>
      <p:sp>
        <p:nvSpPr>
          <p:cNvPr id="12" name="TextBox 11"/>
          <p:cNvSpPr txBox="1"/>
          <p:nvPr/>
        </p:nvSpPr>
        <p:spPr>
          <a:xfrm>
            <a:off x="4991546" y="361089"/>
            <a:ext cx="8597538" cy="769441"/>
          </a:xfrm>
          <a:prstGeom prst="rect">
            <a:avLst/>
          </a:prstGeom>
          <a:noFill/>
        </p:spPr>
        <p:txBody>
          <a:bodyPr wrap="square" rtlCol="0">
            <a:spAutoFit/>
          </a:bodyPr>
          <a:lstStyle/>
          <a:p>
            <a:r>
              <a:rPr lang="en-US" sz="4400" b="1" smtClean="0">
                <a:solidFill>
                  <a:srgbClr val="FF0000"/>
                </a:solidFill>
                <a:latin typeface="Times New Roman" panose="02020603050405020304" pitchFamily="18" charset="0"/>
                <a:cs typeface="Times New Roman" panose="02020603050405020304" pitchFamily="18" charset="0"/>
              </a:rPr>
              <a:t>Ưu điểm và hạn chế của biện pháp</a:t>
            </a:r>
            <a:endParaRPr lang="en-US" sz="4400" b="1">
              <a:solidFill>
                <a:srgbClr val="FF000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14"/>
          <a:stretch>
            <a:fillRect/>
          </a:stretch>
        </p:blipFill>
        <p:spPr>
          <a:xfrm>
            <a:off x="2548867" y="1503752"/>
            <a:ext cx="4474852" cy="1048603"/>
          </a:xfrm>
          <a:prstGeom prst="rect">
            <a:avLst/>
          </a:prstGeom>
        </p:spPr>
      </p:pic>
      <p:sp>
        <p:nvSpPr>
          <p:cNvPr id="15" name="TextBox 14"/>
          <p:cNvSpPr txBox="1"/>
          <p:nvPr/>
        </p:nvSpPr>
        <p:spPr>
          <a:xfrm>
            <a:off x="3496543" y="1727028"/>
            <a:ext cx="2090637" cy="707886"/>
          </a:xfrm>
          <a:prstGeom prst="rect">
            <a:avLst/>
          </a:prstGeom>
          <a:noFill/>
        </p:spPr>
        <p:txBody>
          <a:bodyPr wrap="none" rtlCol="0">
            <a:spAutoFit/>
          </a:bodyPr>
          <a:lstStyle/>
          <a:p>
            <a:r>
              <a:rPr lang="en-US" sz="4000" b="1" smtClean="0">
                <a:latin typeface="Times New Roman" panose="02020603050405020304" pitchFamily="18" charset="0"/>
                <a:cs typeface="Times New Roman" panose="02020603050405020304" pitchFamily="18" charset="0"/>
              </a:rPr>
              <a:t>Ưu điểm</a:t>
            </a:r>
            <a:endParaRPr lang="en-US" sz="4000" b="1">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5"/>
          <a:stretch>
            <a:fillRect/>
          </a:stretch>
        </p:blipFill>
        <p:spPr>
          <a:xfrm>
            <a:off x="11357146" y="1486938"/>
            <a:ext cx="5066215" cy="1170533"/>
          </a:xfrm>
          <a:prstGeom prst="rect">
            <a:avLst/>
          </a:prstGeom>
        </p:spPr>
      </p:pic>
      <p:sp>
        <p:nvSpPr>
          <p:cNvPr id="17" name="TextBox 16"/>
          <p:cNvSpPr txBox="1"/>
          <p:nvPr/>
        </p:nvSpPr>
        <p:spPr>
          <a:xfrm>
            <a:off x="13020919" y="1786792"/>
            <a:ext cx="1994457" cy="707886"/>
          </a:xfrm>
          <a:prstGeom prst="rect">
            <a:avLst/>
          </a:prstGeom>
          <a:noFill/>
        </p:spPr>
        <p:txBody>
          <a:bodyPr wrap="none" rtlCol="0">
            <a:spAutoFit/>
          </a:bodyPr>
          <a:lstStyle/>
          <a:p>
            <a:r>
              <a:rPr lang="en-US" sz="4000" b="1" smtClean="0">
                <a:latin typeface="Times New Roman" panose="02020603050405020304" pitchFamily="18" charset="0"/>
                <a:cs typeface="Times New Roman" panose="02020603050405020304" pitchFamily="18" charset="0"/>
              </a:rPr>
              <a:t>Hạn chế</a:t>
            </a:r>
            <a:endParaRPr lang="en-US" sz="4000" b="1">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6"/>
          <a:stretch>
            <a:fillRect/>
          </a:stretch>
        </p:blipFill>
        <p:spPr>
          <a:xfrm>
            <a:off x="742150" y="2865924"/>
            <a:ext cx="8839966" cy="7754784"/>
          </a:xfrm>
          <a:prstGeom prst="rect">
            <a:avLst/>
          </a:prstGeom>
        </p:spPr>
      </p:pic>
      <p:pic>
        <p:nvPicPr>
          <p:cNvPr id="19" name="Picture 18"/>
          <p:cNvPicPr>
            <a:picLocks noChangeAspect="1"/>
          </p:cNvPicPr>
          <p:nvPr/>
        </p:nvPicPr>
        <p:blipFill>
          <a:blip r:embed="rId17"/>
          <a:stretch>
            <a:fillRect/>
          </a:stretch>
        </p:blipFill>
        <p:spPr>
          <a:xfrm>
            <a:off x="9676498" y="2636716"/>
            <a:ext cx="8553484" cy="7773074"/>
          </a:xfrm>
          <a:prstGeom prst="rect">
            <a:avLst/>
          </a:prstGeom>
        </p:spPr>
      </p:pic>
      <p:sp>
        <p:nvSpPr>
          <p:cNvPr id="10" name="Rectangle 9"/>
          <p:cNvSpPr/>
          <p:nvPr/>
        </p:nvSpPr>
        <p:spPr>
          <a:xfrm>
            <a:off x="1055634" y="3656932"/>
            <a:ext cx="7795825" cy="4881336"/>
          </a:xfrm>
          <a:prstGeom prst="rect">
            <a:avLst/>
          </a:prstGeom>
        </p:spPr>
        <p:txBody>
          <a:bodyPr wrap="square">
            <a:spAutoFit/>
          </a:bodyPr>
          <a:lstStyle/>
          <a:p>
            <a:pPr indent="431800" algn="just">
              <a:lnSpc>
                <a:spcPct val="130000"/>
              </a:lnSpc>
              <a:spcBef>
                <a:spcPts val="600"/>
              </a:spcBef>
              <a:spcAft>
                <a:spcPts val="600"/>
              </a:spcAft>
            </a:pPr>
            <a:r>
              <a:rPr lang="en-US" sz="3200" kern="0">
                <a:latin typeface="Times New Roman" panose="02020603050405020304" pitchFamily="18" charset="0"/>
                <a:ea typeface="Times New Roman" panose="02020603050405020304" pitchFamily="18" charset="0"/>
                <a:cs typeface="Times New Roman" panose="02020603050405020304" pitchFamily="18" charset="0"/>
              </a:rPr>
              <a:t>- Giúp trẻ giảm sự phụ thuộc vào màn hình</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pPr>
            <a:r>
              <a:rPr lang="en-US" sz="3200" kern="0">
                <a:latin typeface="Times New Roman" panose="02020603050405020304" pitchFamily="18" charset="0"/>
                <a:ea typeface="Times New Roman" panose="02020603050405020304" pitchFamily="18" charset="0"/>
                <a:cs typeface="Times New Roman" panose="02020603050405020304" pitchFamily="18" charset="0"/>
              </a:rPr>
              <a:t>- Tăng cường chú ý, tích cực vận động , giao tiếp linh hoạt , hứng thú với các hoạt động khám phá, vui chơi, giúp trẻ phát triển toàn diện.</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pPr>
            <a:r>
              <a:rPr lang="en-US" sz="3200" kern="0">
                <a:latin typeface="Times New Roman" panose="02020603050405020304" pitchFamily="18" charset="0"/>
                <a:ea typeface="Times New Roman" panose="02020603050405020304" pitchFamily="18" charset="0"/>
                <a:cs typeface="Times New Roman" panose="02020603050405020304" pitchFamily="18" charset="0"/>
              </a:rPr>
              <a:t>- Gắn kết mối liên hệ giữa gia đình và nhà trường.</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0168907" y="3369612"/>
            <a:ext cx="7487916" cy="4890601"/>
          </a:xfrm>
          <a:prstGeom prst="rect">
            <a:avLst/>
          </a:prstGeom>
        </p:spPr>
        <p:txBody>
          <a:bodyPr wrap="square">
            <a:spAutoFit/>
          </a:bodyPr>
          <a:lstStyle/>
          <a:p>
            <a:pPr indent="431800" algn="just">
              <a:lnSpc>
                <a:spcPct val="130000"/>
              </a:lnSpc>
              <a:spcBef>
                <a:spcPts val="600"/>
              </a:spcBef>
              <a:spcAft>
                <a:spcPts val="600"/>
              </a:spcAft>
            </a:pPr>
            <a:r>
              <a:rPr lang="en-US" sz="3200" kern="0">
                <a:latin typeface="Times New Roman" panose="02020603050405020304" pitchFamily="18" charset="0"/>
                <a:ea typeface="Times New Roman" panose="02020603050405020304" pitchFamily="18" charset="0"/>
                <a:cs typeface="Times New Roman" panose="02020603050405020304" pitchFamily="18" charset="0"/>
              </a:rPr>
              <a:t>- Nhà trường và giáo viên phải đầu tư , tìm tòi nhiều hoạt động hấp dẫn thu hút trẻ.</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pPr>
            <a:r>
              <a:rPr lang="en-US" sz="3200" kern="0">
                <a:latin typeface="Times New Roman" panose="02020603050405020304" pitchFamily="18" charset="0"/>
                <a:ea typeface="Times New Roman" panose="02020603050405020304" pitchFamily="18" charset="0"/>
                <a:cs typeface="Times New Roman" panose="02020603050405020304" pitchFamily="18" charset="0"/>
              </a:rPr>
              <a:t>- Cha mẹ phải sắp xếp dành nhiều thời gian chơi cùng con ( cùng cha mẹ làm việc nhà, vui chơi cùng con </a:t>
            </a:r>
            <a:r>
              <a:rPr lang="en-US" sz="3200" kern="0" smtClean="0">
                <a:latin typeface="Times New Roman" panose="02020603050405020304" pitchFamily="18" charset="0"/>
                <a:ea typeface="Times New Roman" panose="02020603050405020304" pitchFamily="18" charset="0"/>
                <a:cs typeface="Times New Roman" panose="02020603050405020304" pitchFamily="18" charset="0"/>
              </a:rPr>
              <a:t>....)</a:t>
            </a:r>
          </a:p>
          <a:p>
            <a:pPr indent="431800" algn="just">
              <a:lnSpc>
                <a:spcPct val="130000"/>
              </a:lnSpc>
              <a:spcBef>
                <a:spcPts val="600"/>
              </a:spcBef>
              <a:spcAft>
                <a:spcPts val="600"/>
              </a:spcAft>
            </a:pPr>
            <a:r>
              <a:rPr lang="en-US" sz="3200" kern="0" smtClean="0">
                <a:latin typeface="Times New Roman" panose="02020603050405020304" pitchFamily="18" charset="0"/>
                <a:ea typeface="Times New Roman" panose="02020603050405020304" pitchFamily="18" charset="0"/>
                <a:cs typeface="Times New Roman" panose="02020603050405020304" pitchFamily="18" charset="0"/>
              </a:rPr>
              <a:t>- Phối kết hợp cùng nhà trường để thống nhất phương pháp giáo dục trẻ đồng bộ.</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22843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ircle(in)">
                                      <p:cBhvr>
                                        <p:cTn id="34" dur="2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ircle(in)">
                                      <p:cBhvr>
                                        <p:cTn id="3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0"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6678" y="-287151"/>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rot="292895">
            <a:off x="2293081" y="118561"/>
            <a:ext cx="13177922" cy="9543103"/>
          </a:xfrm>
          <a:custGeom>
            <a:avLst/>
            <a:gdLst/>
            <a:ahLst/>
            <a:cxnLst/>
            <a:rect l="l" t="t" r="r" b="b"/>
            <a:pathLst>
              <a:path w="13510041" h="10144812">
                <a:moveTo>
                  <a:pt x="0" y="0"/>
                </a:moveTo>
                <a:lnTo>
                  <a:pt x="13510041" y="0"/>
                </a:lnTo>
                <a:lnTo>
                  <a:pt x="13510041" y="10144812"/>
                </a:lnTo>
                <a:lnTo>
                  <a:pt x="0" y="101448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kern="0" smtClean="0">
              <a:latin typeface="Times New Roman" panose="02020603050405020304" pitchFamily="18" charset="0"/>
              <a:ea typeface="Times New Roman" panose="02020603050405020304" pitchFamily="18" charset="0"/>
            </a:endParaRPr>
          </a:p>
          <a:p>
            <a:endParaRPr lang="en-US" kern="0">
              <a:latin typeface="Times New Roman" panose="02020603050405020304" pitchFamily="18" charset="0"/>
              <a:ea typeface="Times New Roman" panose="02020603050405020304" pitchFamily="18" charset="0"/>
            </a:endParaRPr>
          </a:p>
          <a:p>
            <a:endParaRPr lang="en-US" kern="0" smtClean="0">
              <a:latin typeface="Times New Roman" panose="02020603050405020304" pitchFamily="18" charset="0"/>
              <a:ea typeface="Times New Roman" panose="02020603050405020304" pitchFamily="18" charset="0"/>
            </a:endParaRPr>
          </a:p>
          <a:p>
            <a:endParaRPr lang="en-US" kern="0">
              <a:latin typeface="Times New Roman" panose="02020603050405020304" pitchFamily="18" charset="0"/>
              <a:ea typeface="Times New Roman" panose="02020603050405020304" pitchFamily="18" charset="0"/>
            </a:endParaRPr>
          </a:p>
          <a:p>
            <a:endParaRPr lang="en-US" kern="0" smtClean="0">
              <a:latin typeface="Times New Roman" panose="02020603050405020304" pitchFamily="18" charset="0"/>
              <a:ea typeface="Times New Roman" panose="02020603050405020304" pitchFamily="18" charset="0"/>
            </a:endParaRPr>
          </a:p>
          <a:p>
            <a:endParaRPr lang="en-US" kern="0">
              <a:latin typeface="Times New Roman" panose="02020603050405020304" pitchFamily="18" charset="0"/>
              <a:ea typeface="Times New Roman" panose="02020603050405020304" pitchFamily="18" charset="0"/>
            </a:endParaRPr>
          </a:p>
          <a:p>
            <a:endParaRPr lang="en-US" kern="0" smtClean="0">
              <a:latin typeface="Times New Roman" panose="02020603050405020304" pitchFamily="18" charset="0"/>
              <a:ea typeface="Times New Roman" panose="02020603050405020304" pitchFamily="18" charset="0"/>
            </a:endParaRPr>
          </a:p>
          <a:p>
            <a:endParaRPr lang="en-US" kern="0">
              <a:latin typeface="Times New Roman" panose="02020603050405020304" pitchFamily="18" charset="0"/>
              <a:ea typeface="Times New Roman" panose="02020603050405020304" pitchFamily="18" charset="0"/>
            </a:endParaRPr>
          </a:p>
          <a:p>
            <a:endParaRPr lang="en-US" kern="0" smtClean="0">
              <a:latin typeface="Times New Roman" panose="02020603050405020304" pitchFamily="18" charset="0"/>
              <a:ea typeface="Times New Roman" panose="02020603050405020304" pitchFamily="18" charset="0"/>
            </a:endParaRPr>
          </a:p>
          <a:p>
            <a:endParaRPr lang="en-US" kern="0">
              <a:latin typeface="Times New Roman" panose="02020603050405020304" pitchFamily="18" charset="0"/>
              <a:ea typeface="Times New Roman" panose="02020603050405020304" pitchFamily="18" charset="0"/>
            </a:endParaRPr>
          </a:p>
          <a:p>
            <a:endParaRPr lang="en-US" kern="0" smtClean="0">
              <a:latin typeface="Times New Roman" panose="02020603050405020304" pitchFamily="18" charset="0"/>
              <a:ea typeface="Times New Roman" panose="02020603050405020304" pitchFamily="18" charset="0"/>
            </a:endParaRPr>
          </a:p>
          <a:p>
            <a:endParaRPr lang="en-US" kern="0">
              <a:latin typeface="Times New Roman" panose="02020603050405020304" pitchFamily="18" charset="0"/>
              <a:ea typeface="Times New Roman" panose="02020603050405020304" pitchFamily="18" charset="0"/>
            </a:endParaRPr>
          </a:p>
          <a:p>
            <a:endParaRPr lang="en-US" kern="0" smtClean="0">
              <a:latin typeface="Times New Roman" panose="02020603050405020304" pitchFamily="18" charset="0"/>
              <a:ea typeface="Times New Roman" panose="02020603050405020304" pitchFamily="18" charset="0"/>
            </a:endParaRPr>
          </a:p>
          <a:p>
            <a:r>
              <a:rPr lang="en-US" kern="0" smtClean="0">
                <a:latin typeface="Times New Roman" panose="02020603050405020304" pitchFamily="18" charset="0"/>
                <a:ea typeface="Times New Roman" panose="02020603050405020304" pitchFamily="18" charset="0"/>
              </a:rPr>
              <a:t>sau</a:t>
            </a:r>
            <a:r>
              <a:rPr lang="en-US" kern="0">
                <a:latin typeface="Times New Roman" panose="02020603050405020304" pitchFamily="18" charset="0"/>
                <a:ea typeface="Times New Roman" panose="02020603050405020304" pitchFamily="18" charset="0"/>
              </a:rPr>
              <a:t>:</a:t>
            </a:r>
            <a:endParaRPr lang="en-US"/>
          </a:p>
        </p:txBody>
      </p:sp>
      <p:sp>
        <p:nvSpPr>
          <p:cNvPr id="6" name="Freeform 6"/>
          <p:cNvSpPr/>
          <p:nvPr/>
        </p:nvSpPr>
        <p:spPr>
          <a:xfrm rot="-225904" flipH="1">
            <a:off x="15075402" y="-2228850"/>
            <a:ext cx="3775329" cy="4114800"/>
          </a:xfrm>
          <a:custGeom>
            <a:avLst/>
            <a:gdLst/>
            <a:ahLst/>
            <a:cxnLst/>
            <a:rect l="l" t="t" r="r" b="b"/>
            <a:pathLst>
              <a:path w="3775329" h="4114800">
                <a:moveTo>
                  <a:pt x="3775329" y="0"/>
                </a:moveTo>
                <a:lnTo>
                  <a:pt x="0" y="0"/>
                </a:lnTo>
                <a:lnTo>
                  <a:pt x="0" y="4114800"/>
                </a:lnTo>
                <a:lnTo>
                  <a:pt x="3775329" y="4114800"/>
                </a:lnTo>
                <a:lnTo>
                  <a:pt x="3775329"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ln w="0"/>
              <a:effectLst>
                <a:outerShdw blurRad="38100" dist="19050" dir="2700000" algn="tl" rotWithShape="0">
                  <a:schemeClr val="dk1">
                    <a:alpha val="40000"/>
                  </a:schemeClr>
                </a:outerShdw>
              </a:effectLst>
            </a:endParaRPr>
          </a:p>
        </p:txBody>
      </p:sp>
      <p:sp>
        <p:nvSpPr>
          <p:cNvPr id="7" name="Freeform 7"/>
          <p:cNvSpPr/>
          <p:nvPr/>
        </p:nvSpPr>
        <p:spPr>
          <a:xfrm rot="-225904" flipV="1">
            <a:off x="131026" y="8229601"/>
            <a:ext cx="3775329" cy="4114800"/>
          </a:xfrm>
          <a:custGeom>
            <a:avLst/>
            <a:gdLst/>
            <a:ahLst/>
            <a:cxnLst/>
            <a:rect l="l" t="t" r="r" b="b"/>
            <a:pathLst>
              <a:path w="3775329" h="4114800">
                <a:moveTo>
                  <a:pt x="0" y="4114800"/>
                </a:moveTo>
                <a:lnTo>
                  <a:pt x="3775329" y="4114800"/>
                </a:lnTo>
                <a:lnTo>
                  <a:pt x="3775329" y="0"/>
                </a:lnTo>
                <a:lnTo>
                  <a:pt x="0" y="0"/>
                </a:lnTo>
                <a:lnTo>
                  <a:pt x="0" y="411480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rot="358778">
            <a:off x="1313323" y="996578"/>
            <a:ext cx="4099274" cy="6264412"/>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10"/>
            <a:stretch>
              <a:fillRect/>
            </a:stretch>
          </a:blipFill>
        </p:spPr>
        <p:txBody>
          <a:bodyPr/>
          <a:lstStyle/>
          <a:p>
            <a:endParaRPr lang="en-US"/>
          </a:p>
        </p:txBody>
      </p:sp>
      <p:sp>
        <p:nvSpPr>
          <p:cNvPr id="9" name="Freeform 9"/>
          <p:cNvSpPr/>
          <p:nvPr/>
        </p:nvSpPr>
        <p:spPr>
          <a:xfrm>
            <a:off x="11269863" y="4370548"/>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pic>
        <p:nvPicPr>
          <p:cNvPr id="11" name="Picture 10"/>
          <p:cNvPicPr>
            <a:picLocks noChangeAspect="1"/>
          </p:cNvPicPr>
          <p:nvPr/>
        </p:nvPicPr>
        <p:blipFill>
          <a:blip r:embed="rId13"/>
          <a:stretch>
            <a:fillRect/>
          </a:stretch>
        </p:blipFill>
        <p:spPr>
          <a:xfrm>
            <a:off x="3082153" y="932820"/>
            <a:ext cx="11506200" cy="1371599"/>
          </a:xfrm>
          <a:prstGeom prst="rect">
            <a:avLst/>
          </a:prstGeom>
        </p:spPr>
      </p:pic>
      <p:sp>
        <p:nvSpPr>
          <p:cNvPr id="12" name="TextBox 11"/>
          <p:cNvSpPr txBox="1"/>
          <p:nvPr/>
        </p:nvSpPr>
        <p:spPr>
          <a:xfrm>
            <a:off x="3421203" y="1187271"/>
            <a:ext cx="11032997" cy="769441"/>
          </a:xfrm>
          <a:prstGeom prst="rect">
            <a:avLst/>
          </a:prstGeom>
          <a:noFill/>
        </p:spPr>
        <p:txBody>
          <a:bodyPr wrap="square" rtlCol="0">
            <a:spAutoFit/>
          </a:bodyPr>
          <a:lstStyle/>
          <a:p>
            <a:r>
              <a:rPr lang="en-US" sz="4400" b="1" smtClean="0">
                <a:solidFill>
                  <a:schemeClr val="tx2">
                    <a:lumMod val="75000"/>
                  </a:schemeClr>
                </a:solidFill>
                <a:latin typeface="Times New Roman" panose="02020603050405020304" pitchFamily="18" charset="0"/>
                <a:cs typeface="Times New Roman" panose="02020603050405020304" pitchFamily="18" charset="0"/>
              </a:rPr>
              <a:t>Kết quả đạt được sau khi áp dụng biện pháp</a:t>
            </a:r>
            <a:endParaRPr lang="en-US" sz="4400" b="1">
              <a:solidFill>
                <a:schemeClr val="tx2">
                  <a:lumMod val="75000"/>
                </a:schemeClr>
              </a:solidFill>
              <a:latin typeface="Times New Roman" panose="02020603050405020304" pitchFamily="18" charset="0"/>
              <a:cs typeface="Times New Roman" panose="02020603050405020304" pitchFamily="18" charset="0"/>
            </a:endParaRPr>
          </a:p>
        </p:txBody>
      </p:sp>
      <p:sp>
        <p:nvSpPr>
          <p:cNvPr id="20" name="TextBox 10"/>
          <p:cNvSpPr txBox="1"/>
          <p:nvPr/>
        </p:nvSpPr>
        <p:spPr>
          <a:xfrm>
            <a:off x="4203014" y="2761324"/>
            <a:ext cx="9264479" cy="5191165"/>
          </a:xfrm>
          <a:prstGeom prst="rect">
            <a:avLst/>
          </a:prstGeom>
        </p:spPr>
        <p:txBody>
          <a:bodyPr wrap="square" lIns="0" tIns="0" rIns="0" bIns="0" rtlCol="0" anchor="t">
            <a:spAutoFit/>
          </a:bodyPr>
          <a:lstStyle/>
          <a:p>
            <a:pPr indent="450215" algn="just">
              <a:spcAft>
                <a:spcPts val="800"/>
              </a:spcAft>
            </a:pPr>
            <a:endParaRPr lang="en-US" sz="5400" kern="0" smtClean="0">
              <a:latin typeface="Times New Roman" panose="02020603050405020304" pitchFamily="18" charset="0"/>
              <a:ea typeface="Times New Roman" panose="02020603050405020304" pitchFamily="18" charset="0"/>
            </a:endParaRPr>
          </a:p>
          <a:p>
            <a:pPr indent="450215" algn="just">
              <a:spcAft>
                <a:spcPts val="800"/>
              </a:spcAft>
            </a:pPr>
            <a:r>
              <a:rPr lang="en-US" sz="5400" kern="0" smtClean="0">
                <a:latin typeface="Times New Roman" panose="02020603050405020304" pitchFamily="18" charset="0"/>
                <a:ea typeface="Times New Roman" panose="02020603050405020304" pitchFamily="18" charset="0"/>
              </a:rPr>
              <a:t>Tôi </a:t>
            </a:r>
            <a:r>
              <a:rPr lang="en-US" sz="5400" kern="0">
                <a:latin typeface="Times New Roman" panose="02020603050405020304" pitchFamily="18" charset="0"/>
                <a:ea typeface="Times New Roman" panose="02020603050405020304" pitchFamily="18" charset="0"/>
              </a:rPr>
              <a:t>đã tiến hành đánh giá mức độ thay đổi của trẻ trước và sau khi thực hiện các biện pháp. Kết quả cụ thể như sau:</a:t>
            </a:r>
            <a:endParaRPr lang="en-US" sz="5400" kern="100">
              <a:solidFill>
                <a:schemeClr val="bg2">
                  <a:lumMod val="25000"/>
                </a:schemeClr>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endParaRPr lang="en-US" sz="5400" b="1" dirty="0">
              <a:solidFill>
                <a:schemeClr val="bg2">
                  <a:lumMod val="25000"/>
                </a:schemeClr>
              </a:solidFill>
              <a:latin typeface="Times New Roman" panose="02020603050405020304" pitchFamily="18" charset="0"/>
              <a:ea typeface="UTM Times Bold"/>
              <a:cs typeface="Times New Roman" panose="02020603050405020304" pitchFamily="18" charset="0"/>
              <a:sym typeface="UTM Times Bold"/>
            </a:endParaRPr>
          </a:p>
        </p:txBody>
      </p:sp>
    </p:spTree>
    <p:extLst>
      <p:ext uri="{BB962C8B-B14F-4D97-AF65-F5344CB8AC3E}">
        <p14:creationId xmlns:p14="http://schemas.microsoft.com/office/powerpoint/2010/main" val="39970971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6678" y="-287151"/>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rot="292895">
            <a:off x="2363343" y="200506"/>
            <a:ext cx="13177922" cy="9543103"/>
          </a:xfrm>
          <a:custGeom>
            <a:avLst/>
            <a:gdLst/>
            <a:ahLst/>
            <a:cxnLst/>
            <a:rect l="l" t="t" r="r" b="b"/>
            <a:pathLst>
              <a:path w="13510041" h="10144812">
                <a:moveTo>
                  <a:pt x="0" y="0"/>
                </a:moveTo>
                <a:lnTo>
                  <a:pt x="13510041" y="0"/>
                </a:lnTo>
                <a:lnTo>
                  <a:pt x="13510041" y="10144812"/>
                </a:lnTo>
                <a:lnTo>
                  <a:pt x="0" y="101448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kern="0" smtClean="0">
              <a:latin typeface="Times New Roman" panose="02020603050405020304" pitchFamily="18" charset="0"/>
              <a:ea typeface="Times New Roman" panose="02020603050405020304" pitchFamily="18" charset="0"/>
            </a:endParaRPr>
          </a:p>
          <a:p>
            <a:endParaRPr lang="en-US" kern="0">
              <a:latin typeface="Times New Roman" panose="02020603050405020304" pitchFamily="18" charset="0"/>
              <a:ea typeface="Times New Roman" panose="02020603050405020304" pitchFamily="18" charset="0"/>
            </a:endParaRPr>
          </a:p>
          <a:p>
            <a:endParaRPr lang="en-US" kern="0" smtClean="0">
              <a:latin typeface="Times New Roman" panose="02020603050405020304" pitchFamily="18" charset="0"/>
              <a:ea typeface="Times New Roman" panose="02020603050405020304" pitchFamily="18" charset="0"/>
            </a:endParaRPr>
          </a:p>
          <a:p>
            <a:endParaRPr lang="en-US" kern="0">
              <a:latin typeface="Times New Roman" panose="02020603050405020304" pitchFamily="18" charset="0"/>
              <a:ea typeface="Times New Roman" panose="02020603050405020304" pitchFamily="18" charset="0"/>
            </a:endParaRPr>
          </a:p>
          <a:p>
            <a:endParaRPr lang="en-US" kern="0" smtClean="0">
              <a:latin typeface="Times New Roman" panose="02020603050405020304" pitchFamily="18" charset="0"/>
              <a:ea typeface="Times New Roman" panose="02020603050405020304" pitchFamily="18" charset="0"/>
            </a:endParaRPr>
          </a:p>
          <a:p>
            <a:endParaRPr lang="en-US" kern="0">
              <a:latin typeface="Times New Roman" panose="02020603050405020304" pitchFamily="18" charset="0"/>
              <a:ea typeface="Times New Roman" panose="02020603050405020304" pitchFamily="18" charset="0"/>
            </a:endParaRPr>
          </a:p>
          <a:p>
            <a:endParaRPr lang="en-US" kern="0" smtClean="0">
              <a:latin typeface="Times New Roman" panose="02020603050405020304" pitchFamily="18" charset="0"/>
              <a:ea typeface="Times New Roman" panose="02020603050405020304" pitchFamily="18" charset="0"/>
            </a:endParaRPr>
          </a:p>
          <a:p>
            <a:endParaRPr lang="en-US" kern="0">
              <a:latin typeface="Times New Roman" panose="02020603050405020304" pitchFamily="18" charset="0"/>
              <a:ea typeface="Times New Roman" panose="02020603050405020304" pitchFamily="18" charset="0"/>
            </a:endParaRPr>
          </a:p>
          <a:p>
            <a:endParaRPr lang="en-US" kern="0" smtClean="0">
              <a:latin typeface="Times New Roman" panose="02020603050405020304" pitchFamily="18" charset="0"/>
              <a:ea typeface="Times New Roman" panose="02020603050405020304" pitchFamily="18" charset="0"/>
            </a:endParaRPr>
          </a:p>
          <a:p>
            <a:endParaRPr lang="en-US" kern="0">
              <a:latin typeface="Times New Roman" panose="02020603050405020304" pitchFamily="18" charset="0"/>
              <a:ea typeface="Times New Roman" panose="02020603050405020304" pitchFamily="18" charset="0"/>
            </a:endParaRPr>
          </a:p>
          <a:p>
            <a:endParaRPr lang="en-US" kern="0" smtClean="0">
              <a:latin typeface="Times New Roman" panose="02020603050405020304" pitchFamily="18" charset="0"/>
              <a:ea typeface="Times New Roman" panose="02020603050405020304" pitchFamily="18" charset="0"/>
            </a:endParaRPr>
          </a:p>
          <a:p>
            <a:endParaRPr lang="en-US" kern="0">
              <a:latin typeface="Times New Roman" panose="02020603050405020304" pitchFamily="18" charset="0"/>
              <a:ea typeface="Times New Roman" panose="02020603050405020304" pitchFamily="18" charset="0"/>
            </a:endParaRPr>
          </a:p>
          <a:p>
            <a:endParaRPr lang="en-US" kern="0" smtClean="0">
              <a:latin typeface="Times New Roman" panose="02020603050405020304" pitchFamily="18" charset="0"/>
              <a:ea typeface="Times New Roman" panose="02020603050405020304" pitchFamily="18" charset="0"/>
            </a:endParaRPr>
          </a:p>
          <a:p>
            <a:r>
              <a:rPr lang="en-US" kern="0" smtClean="0">
                <a:latin typeface="Times New Roman" panose="02020603050405020304" pitchFamily="18" charset="0"/>
                <a:ea typeface="Times New Roman" panose="02020603050405020304" pitchFamily="18" charset="0"/>
              </a:rPr>
              <a:t>:</a:t>
            </a:r>
            <a:endParaRPr lang="en-US"/>
          </a:p>
        </p:txBody>
      </p:sp>
      <p:sp>
        <p:nvSpPr>
          <p:cNvPr id="6" name="Freeform 6"/>
          <p:cNvSpPr/>
          <p:nvPr/>
        </p:nvSpPr>
        <p:spPr>
          <a:xfrm rot="-225904" flipH="1">
            <a:off x="15075402" y="-2228850"/>
            <a:ext cx="3775329" cy="4114800"/>
          </a:xfrm>
          <a:custGeom>
            <a:avLst/>
            <a:gdLst/>
            <a:ahLst/>
            <a:cxnLst/>
            <a:rect l="l" t="t" r="r" b="b"/>
            <a:pathLst>
              <a:path w="3775329" h="4114800">
                <a:moveTo>
                  <a:pt x="3775329" y="0"/>
                </a:moveTo>
                <a:lnTo>
                  <a:pt x="0" y="0"/>
                </a:lnTo>
                <a:lnTo>
                  <a:pt x="0" y="4114800"/>
                </a:lnTo>
                <a:lnTo>
                  <a:pt x="3775329" y="4114800"/>
                </a:lnTo>
                <a:lnTo>
                  <a:pt x="3775329"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ln w="0"/>
              <a:effectLst>
                <a:outerShdw blurRad="38100" dist="19050" dir="2700000" algn="tl" rotWithShape="0">
                  <a:schemeClr val="dk1">
                    <a:alpha val="40000"/>
                  </a:schemeClr>
                </a:outerShdw>
              </a:effectLst>
            </a:endParaRPr>
          </a:p>
        </p:txBody>
      </p:sp>
      <p:sp>
        <p:nvSpPr>
          <p:cNvPr id="7" name="Freeform 7"/>
          <p:cNvSpPr/>
          <p:nvPr/>
        </p:nvSpPr>
        <p:spPr>
          <a:xfrm rot="-225904" flipV="1">
            <a:off x="-372614" y="7955150"/>
            <a:ext cx="3775329" cy="4114800"/>
          </a:xfrm>
          <a:custGeom>
            <a:avLst/>
            <a:gdLst/>
            <a:ahLst/>
            <a:cxnLst/>
            <a:rect l="l" t="t" r="r" b="b"/>
            <a:pathLst>
              <a:path w="3775329" h="4114800">
                <a:moveTo>
                  <a:pt x="0" y="4114800"/>
                </a:moveTo>
                <a:lnTo>
                  <a:pt x="3775329" y="4114800"/>
                </a:lnTo>
                <a:lnTo>
                  <a:pt x="3775329" y="0"/>
                </a:lnTo>
                <a:lnTo>
                  <a:pt x="0" y="0"/>
                </a:lnTo>
                <a:lnTo>
                  <a:pt x="0" y="411480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9" name="Freeform 9"/>
          <p:cNvSpPr/>
          <p:nvPr/>
        </p:nvSpPr>
        <p:spPr>
          <a:xfrm>
            <a:off x="14634124" y="6515100"/>
            <a:ext cx="4055543" cy="3727947"/>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10">
              <a:extLst>
                <a:ext uri="{96DAC541-7B7A-43D3-8B79-37D633B846F1}">
                  <asvg:svgBlip xmlns="" xmlns:asvg="http://schemas.microsoft.com/office/drawing/2016/SVG/main" r:embed="rId12"/>
                </a:ext>
              </a:extLst>
            </a:blip>
            <a:stretch>
              <a:fillRect/>
            </a:stretch>
          </a:blipFill>
        </p:spPr>
        <p:txBody>
          <a:bodyPr/>
          <a:lstStyle/>
          <a:p>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3059598277"/>
              </p:ext>
            </p:extLst>
          </p:nvPr>
        </p:nvGraphicFramePr>
        <p:xfrm>
          <a:off x="1981200" y="1028700"/>
          <a:ext cx="14198226" cy="8484752"/>
        </p:xfrm>
        <a:graphic>
          <a:graphicData uri="http://schemas.openxmlformats.org/drawingml/2006/table">
            <a:tbl>
              <a:tblPr firstRow="1" firstCol="1" bandRow="1"/>
              <a:tblGrid>
                <a:gridCol w="713218">
                  <a:extLst>
                    <a:ext uri="{9D8B030D-6E8A-4147-A177-3AD203B41FA5}">
                      <a16:colId xmlns:a16="http://schemas.microsoft.com/office/drawing/2014/main" val="4172118097"/>
                    </a:ext>
                  </a:extLst>
                </a:gridCol>
                <a:gridCol w="5523669">
                  <a:extLst>
                    <a:ext uri="{9D8B030D-6E8A-4147-A177-3AD203B41FA5}">
                      <a16:colId xmlns:a16="http://schemas.microsoft.com/office/drawing/2014/main" val="2579987292"/>
                    </a:ext>
                  </a:extLst>
                </a:gridCol>
                <a:gridCol w="1741162">
                  <a:extLst>
                    <a:ext uri="{9D8B030D-6E8A-4147-A177-3AD203B41FA5}">
                      <a16:colId xmlns:a16="http://schemas.microsoft.com/office/drawing/2014/main" val="4197086365"/>
                    </a:ext>
                  </a:extLst>
                </a:gridCol>
                <a:gridCol w="2350417">
                  <a:extLst>
                    <a:ext uri="{9D8B030D-6E8A-4147-A177-3AD203B41FA5}">
                      <a16:colId xmlns:a16="http://schemas.microsoft.com/office/drawing/2014/main" val="4224375408"/>
                    </a:ext>
                  </a:extLst>
                </a:gridCol>
                <a:gridCol w="2152905">
                  <a:extLst>
                    <a:ext uri="{9D8B030D-6E8A-4147-A177-3AD203B41FA5}">
                      <a16:colId xmlns:a16="http://schemas.microsoft.com/office/drawing/2014/main" val="3273733542"/>
                    </a:ext>
                  </a:extLst>
                </a:gridCol>
                <a:gridCol w="1716855">
                  <a:extLst>
                    <a:ext uri="{9D8B030D-6E8A-4147-A177-3AD203B41FA5}">
                      <a16:colId xmlns:a16="http://schemas.microsoft.com/office/drawing/2014/main" val="25511447"/>
                    </a:ext>
                  </a:extLst>
                </a:gridCol>
              </a:tblGrid>
              <a:tr h="852568">
                <a:tc>
                  <a:txBody>
                    <a:bodyPr/>
                    <a:lstStyle/>
                    <a:p>
                      <a:pPr algn="ctr">
                        <a:lnSpc>
                          <a:spcPct val="130000"/>
                        </a:lnSpc>
                        <a:spcBef>
                          <a:spcPts val="600"/>
                        </a:spcBef>
                        <a:spcAft>
                          <a:spcPts val="600"/>
                        </a:spcAft>
                      </a:pPr>
                      <a:r>
                        <a:rPr lang="en-US" sz="2400" b="1" kern="0">
                          <a:effectLst/>
                          <a:latin typeface="Times New Roman" panose="02020603050405020304" pitchFamily="18" charset="0"/>
                          <a:ea typeface="Calibri" panose="020F0502020204030204" pitchFamily="34" charset="0"/>
                          <a:cs typeface="Times New Roman" panose="02020603050405020304" pitchFamily="18" charset="0"/>
                        </a:rPr>
                        <a:t>TT</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800" b="1" kern="0">
                          <a:effectLst/>
                          <a:latin typeface="Times New Roman" panose="02020603050405020304" pitchFamily="18" charset="0"/>
                          <a:ea typeface="Calibri" panose="020F0502020204030204" pitchFamily="34" charset="0"/>
                          <a:cs typeface="Times New Roman" panose="02020603050405020304" pitchFamily="18" charset="0"/>
                        </a:rPr>
                        <a:t>Nội dung đánh giá</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30000"/>
                        </a:lnSpc>
                        <a:spcBef>
                          <a:spcPts val="600"/>
                        </a:spcBef>
                        <a:spcAft>
                          <a:spcPts val="600"/>
                        </a:spcAft>
                      </a:pPr>
                      <a:r>
                        <a:rPr lang="en-US" sz="2800" b="1" kern="0">
                          <a:effectLst/>
                          <a:latin typeface="Times New Roman" panose="02020603050405020304" pitchFamily="18" charset="0"/>
                          <a:ea typeface="Calibri" panose="020F0502020204030204" pitchFamily="34" charset="0"/>
                          <a:cs typeface="Times New Roman" panose="02020603050405020304" pitchFamily="18" charset="0"/>
                        </a:rPr>
                        <a:t>Trước khi áp dụng (%)</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just">
                        <a:lnSpc>
                          <a:spcPct val="130000"/>
                        </a:lnSpc>
                        <a:spcBef>
                          <a:spcPts val="600"/>
                        </a:spcBef>
                        <a:spcAft>
                          <a:spcPts val="600"/>
                        </a:spcAft>
                      </a:pPr>
                      <a:r>
                        <a:rPr lang="en-US" sz="2800" b="1" kern="0">
                          <a:effectLst/>
                          <a:latin typeface="Times New Roman" panose="02020603050405020304" pitchFamily="18" charset="0"/>
                          <a:ea typeface="Calibri" panose="020F0502020204030204" pitchFamily="34" charset="0"/>
                          <a:cs typeface="Times New Roman" panose="02020603050405020304" pitchFamily="18" charset="0"/>
                        </a:rPr>
                        <a:t>Sau khi áp dụng (%)</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684502808"/>
                  </a:ext>
                </a:extLst>
              </a:tr>
              <a:tr h="1585072">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1</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800" kern="0">
                          <a:effectLst/>
                          <a:latin typeface="Times New Roman" panose="02020603050405020304" pitchFamily="18" charset="0"/>
                          <a:ea typeface="Calibri" panose="020F0502020204030204" pitchFamily="34" charset="0"/>
                          <a:cs typeface="Times New Roman" panose="02020603050405020304" pitchFamily="18" charset="0"/>
                        </a:rPr>
                        <a:t>Thời gian trẻ sử dụng thiết bị số( TV, điện thoại, máy tính bảng, máy tính)mỗi ngày không quá 1h/ngày /trẻ</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1/26</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smtClean="0">
                          <a:effectLst/>
                          <a:latin typeface="Times New Roman" panose="02020603050405020304" pitchFamily="18" charset="0"/>
                          <a:ea typeface="Calibri" panose="020F0502020204030204" pitchFamily="34" charset="0"/>
                          <a:cs typeface="Times New Roman" panose="02020603050405020304" pitchFamily="18" charset="0"/>
                        </a:rPr>
                        <a:t>0,4%</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26/26</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100 %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9768737"/>
                  </a:ext>
                </a:extLst>
              </a:tr>
              <a:tr h="1705136">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1</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800" kern="0">
                          <a:effectLst/>
                          <a:latin typeface="Times New Roman" panose="02020603050405020304" pitchFamily="18" charset="0"/>
                          <a:ea typeface="Calibri" panose="020F0502020204030204" pitchFamily="34" charset="0"/>
                          <a:cs typeface="Times New Roman" panose="02020603050405020304" pitchFamily="18" charset="0"/>
                        </a:rPr>
                        <a:t>Thời gian trẻ sử dụng thiết bị số (TV, điện thoại, máy tính bảng, máy tính)quá  giờ cho phép1h/ngày /trẻ</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24/26</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smtClean="0">
                          <a:effectLst/>
                          <a:latin typeface="Times New Roman" panose="02020603050405020304" pitchFamily="18" charset="0"/>
                          <a:ea typeface="Calibri" panose="020F0502020204030204" pitchFamily="34" charset="0"/>
                          <a:cs typeface="Times New Roman" panose="02020603050405020304" pitchFamily="18" charset="0"/>
                        </a:rPr>
                        <a:t>96%</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0</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0%</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7100108"/>
                  </a:ext>
                </a:extLst>
              </a:tr>
              <a:tr h="1278852">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800" kern="0">
                          <a:effectLst/>
                          <a:latin typeface="Times New Roman" panose="02020603050405020304" pitchFamily="18" charset="0"/>
                          <a:ea typeface="Calibri" panose="020F0502020204030204" pitchFamily="34" charset="0"/>
                          <a:cs typeface="Times New Roman" panose="02020603050405020304" pitchFamily="18" charset="0"/>
                        </a:rPr>
                        <a:t>Trẻ có hứng thú tham gia trò chơi vận động ngoài trời không</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15/26</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57%</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26/26</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100%</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6683326"/>
                  </a:ext>
                </a:extLst>
              </a:tr>
              <a:tr h="1278852">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3</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800" kern="0">
                          <a:effectLst/>
                          <a:latin typeface="Times New Roman" panose="02020603050405020304" pitchFamily="18" charset="0"/>
                          <a:ea typeface="Calibri" panose="020F0502020204030204" pitchFamily="34" charset="0"/>
                          <a:cs typeface="Times New Roman" panose="02020603050405020304" pitchFamily="18" charset="0"/>
                        </a:rPr>
                        <a:t>Trẻ có hứng thú tham gia hoạt động sáng tạo (vẽ, nặn, xếp hình, thủ công)</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20/26</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77%</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26/26</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100%</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8019433"/>
                  </a:ext>
                </a:extLst>
              </a:tr>
              <a:tr h="1705136">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4</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800" kern="0">
                          <a:effectLst/>
                          <a:latin typeface="Times New Roman" panose="02020603050405020304" pitchFamily="18" charset="0"/>
                          <a:ea typeface="Calibri" panose="020F0502020204030204" pitchFamily="34" charset="0"/>
                          <a:cs typeface="Times New Roman" panose="02020603050405020304" pitchFamily="18" charset="0"/>
                        </a:rPr>
                        <a:t>Trẻ có khả năng hợp tác và bộc lộ cảm xúc khi chơi nhóm hoặc tham gia hoạt động tập thể</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15/26</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57%</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26/26</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600"/>
                        </a:spcBef>
                        <a:spcAft>
                          <a:spcPts val="600"/>
                        </a:spcAft>
                      </a:pPr>
                      <a:r>
                        <a:rPr lang="en-US" sz="2400" kern="0">
                          <a:effectLst/>
                          <a:latin typeface="Times New Roman" panose="02020603050405020304" pitchFamily="18" charset="0"/>
                          <a:ea typeface="Calibri" panose="020F0502020204030204" pitchFamily="34" charset="0"/>
                          <a:cs typeface="Times New Roman" panose="02020603050405020304" pitchFamily="18" charset="0"/>
                        </a:rPr>
                        <a:t>100%</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288" marR="532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6534022"/>
                  </a:ext>
                </a:extLst>
              </a:tr>
            </a:tbl>
          </a:graphicData>
        </a:graphic>
      </p:graphicFrame>
    </p:spTree>
    <p:extLst>
      <p:ext uri="{BB962C8B-B14F-4D97-AF65-F5344CB8AC3E}">
        <p14:creationId xmlns:p14="http://schemas.microsoft.com/office/powerpoint/2010/main" val="32492757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Freeform 2"/>
          <p:cNvSpPr/>
          <p:nvPr/>
        </p:nvSpPr>
        <p:spPr>
          <a:xfrm>
            <a:off x="9080404" y="-3427455"/>
            <a:ext cx="9976247" cy="9976247"/>
          </a:xfrm>
          <a:custGeom>
            <a:avLst/>
            <a:gdLst/>
            <a:ahLst/>
            <a:cxnLst/>
            <a:rect l="l" t="t" r="r" b="b"/>
            <a:pathLst>
              <a:path w="9976247" h="9976247">
                <a:moveTo>
                  <a:pt x="0" y="0"/>
                </a:moveTo>
                <a:lnTo>
                  <a:pt x="9976248" y="0"/>
                </a:lnTo>
                <a:lnTo>
                  <a:pt x="9976248" y="9976248"/>
                </a:lnTo>
                <a:lnTo>
                  <a:pt x="0" y="99762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563088" y="-3427455"/>
            <a:ext cx="9976247" cy="9976247"/>
          </a:xfrm>
          <a:custGeom>
            <a:avLst/>
            <a:gdLst/>
            <a:ahLst/>
            <a:cxnLst/>
            <a:rect l="l" t="t" r="r" b="b"/>
            <a:pathLst>
              <a:path w="9976247" h="9976247">
                <a:moveTo>
                  <a:pt x="9976247" y="0"/>
                </a:moveTo>
                <a:lnTo>
                  <a:pt x="0" y="0"/>
                </a:lnTo>
                <a:lnTo>
                  <a:pt x="0" y="9976248"/>
                </a:lnTo>
                <a:lnTo>
                  <a:pt x="9976247" y="9976248"/>
                </a:lnTo>
                <a:lnTo>
                  <a:pt x="9976247"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3274882" y="0"/>
            <a:ext cx="11738236" cy="9443703"/>
          </a:xfrm>
          <a:custGeom>
            <a:avLst/>
            <a:gdLst/>
            <a:ahLst/>
            <a:cxnLst/>
            <a:rect l="l" t="t" r="r" b="b"/>
            <a:pathLst>
              <a:path w="11738236" h="9443703">
                <a:moveTo>
                  <a:pt x="0" y="0"/>
                </a:moveTo>
                <a:lnTo>
                  <a:pt x="11738236" y="0"/>
                </a:lnTo>
                <a:lnTo>
                  <a:pt x="11738236" y="9443703"/>
                </a:lnTo>
                <a:lnTo>
                  <a:pt x="0" y="94437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3289468" y="2316557"/>
            <a:ext cx="12131601" cy="5078313"/>
          </a:xfrm>
          <a:prstGeom prst="rect">
            <a:avLst/>
          </a:prstGeom>
        </p:spPr>
        <p:txBody>
          <a:bodyPr wrap="square" lIns="0" tIns="0" rIns="0" bIns="0" rtlCol="0" anchor="t">
            <a:spAutoFit/>
          </a:bodyPr>
          <a:lstStyle/>
          <a:p>
            <a:pPr algn="ctr">
              <a:lnSpc>
                <a:spcPts val="13211"/>
              </a:lnSpc>
            </a:pPr>
            <a:r>
              <a:rPr lang="en-US" sz="12010" b="1">
                <a:solidFill>
                  <a:srgbClr val="773838"/>
                </a:solidFill>
                <a:latin typeface="Times New Roman" panose="02020603050405020304" pitchFamily="18" charset="0"/>
                <a:ea typeface="UTM Times Bold"/>
                <a:cs typeface="Times New Roman" panose="02020603050405020304" pitchFamily="18" charset="0"/>
                <a:sym typeface="UTM Times Bold"/>
              </a:rPr>
              <a:t>PHẦN III</a:t>
            </a:r>
          </a:p>
          <a:p>
            <a:pPr algn="ctr">
              <a:lnSpc>
                <a:spcPts val="13211"/>
              </a:lnSpc>
            </a:pPr>
            <a:r>
              <a:rPr lang="en-US" sz="12010" b="1">
                <a:solidFill>
                  <a:srgbClr val="773838"/>
                </a:solidFill>
                <a:latin typeface="Times New Roman" panose="02020603050405020304" pitchFamily="18" charset="0"/>
                <a:ea typeface="UTM Times Bold"/>
                <a:cs typeface="Times New Roman" panose="02020603050405020304" pitchFamily="18" charset="0"/>
                <a:sym typeface="UTM Times Bold"/>
              </a:rPr>
              <a:t>KẾT </a:t>
            </a:r>
            <a:r>
              <a:rPr lang="en-US" sz="12010" b="1" smtClean="0">
                <a:solidFill>
                  <a:srgbClr val="773838"/>
                </a:solidFill>
                <a:latin typeface="Times New Roman" panose="02020603050405020304" pitchFamily="18" charset="0"/>
                <a:ea typeface="UTM Times Bold"/>
                <a:cs typeface="Times New Roman" panose="02020603050405020304" pitchFamily="18" charset="0"/>
                <a:sym typeface="UTM Times Bold"/>
              </a:rPr>
              <a:t>LUẬN VÀ KHUYẾN NGHỊ</a:t>
            </a:r>
            <a:endParaRPr lang="en-US" sz="12010" b="1">
              <a:solidFill>
                <a:srgbClr val="773838"/>
              </a:solidFill>
              <a:latin typeface="Times New Roman" panose="02020603050405020304" pitchFamily="18" charset="0"/>
              <a:ea typeface="UTM Times Bold"/>
              <a:cs typeface="Times New Roman" panose="02020603050405020304" pitchFamily="18" charset="0"/>
              <a:sym typeface="UTM Times Bold"/>
            </a:endParaRPr>
          </a:p>
        </p:txBody>
      </p:sp>
      <p:sp>
        <p:nvSpPr>
          <p:cNvPr id="6" name="Freeform 6"/>
          <p:cNvSpPr/>
          <p:nvPr/>
        </p:nvSpPr>
        <p:spPr>
          <a:xfrm>
            <a:off x="11587556" y="1807328"/>
            <a:ext cx="1840803" cy="1440786"/>
          </a:xfrm>
          <a:custGeom>
            <a:avLst/>
            <a:gdLst/>
            <a:ahLst/>
            <a:cxnLst/>
            <a:rect l="l" t="t" r="r" b="b"/>
            <a:pathLst>
              <a:path w="1840803" h="1440786">
                <a:moveTo>
                  <a:pt x="0" y="0"/>
                </a:moveTo>
                <a:lnTo>
                  <a:pt x="1840804" y="0"/>
                </a:lnTo>
                <a:lnTo>
                  <a:pt x="1840804" y="1440786"/>
                </a:lnTo>
                <a:lnTo>
                  <a:pt x="0" y="144078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flipH="1">
            <a:off x="15508070" y="6162179"/>
            <a:ext cx="2096986" cy="3774084"/>
          </a:xfrm>
          <a:custGeom>
            <a:avLst/>
            <a:gdLst/>
            <a:ahLst/>
            <a:cxnLst/>
            <a:rect l="l" t="t" r="r" b="b"/>
            <a:pathLst>
              <a:path w="2096986" h="3774084">
                <a:moveTo>
                  <a:pt x="2096987" y="0"/>
                </a:moveTo>
                <a:lnTo>
                  <a:pt x="0" y="0"/>
                </a:lnTo>
                <a:lnTo>
                  <a:pt x="0" y="3774084"/>
                </a:lnTo>
                <a:lnTo>
                  <a:pt x="2096987" y="3774084"/>
                </a:lnTo>
                <a:lnTo>
                  <a:pt x="2096987"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flipH="1">
            <a:off x="9041218" y="8669794"/>
            <a:ext cx="9578340" cy="2532939"/>
          </a:xfrm>
          <a:custGeom>
            <a:avLst/>
            <a:gdLst/>
            <a:ahLst/>
            <a:cxnLst/>
            <a:rect l="l" t="t" r="r" b="b"/>
            <a:pathLst>
              <a:path w="9578340" h="2532939">
                <a:moveTo>
                  <a:pt x="9578340" y="0"/>
                </a:moveTo>
                <a:lnTo>
                  <a:pt x="0" y="0"/>
                </a:lnTo>
                <a:lnTo>
                  <a:pt x="0" y="2532938"/>
                </a:lnTo>
                <a:lnTo>
                  <a:pt x="9578340" y="2532938"/>
                </a:lnTo>
                <a:lnTo>
                  <a:pt x="957834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9" name="Freeform 9"/>
          <p:cNvSpPr/>
          <p:nvPr/>
        </p:nvSpPr>
        <p:spPr>
          <a:xfrm>
            <a:off x="682943" y="6162179"/>
            <a:ext cx="2096986" cy="3774084"/>
          </a:xfrm>
          <a:custGeom>
            <a:avLst/>
            <a:gdLst/>
            <a:ahLst/>
            <a:cxnLst/>
            <a:rect l="l" t="t" r="r" b="b"/>
            <a:pathLst>
              <a:path w="2096986" h="3774084">
                <a:moveTo>
                  <a:pt x="0" y="0"/>
                </a:moveTo>
                <a:lnTo>
                  <a:pt x="2096987" y="0"/>
                </a:lnTo>
                <a:lnTo>
                  <a:pt x="2096987" y="3774084"/>
                </a:lnTo>
                <a:lnTo>
                  <a:pt x="0" y="377408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0" name="Freeform 10"/>
          <p:cNvSpPr/>
          <p:nvPr/>
        </p:nvSpPr>
        <p:spPr>
          <a:xfrm>
            <a:off x="-331558" y="8669794"/>
            <a:ext cx="9578340" cy="2532939"/>
          </a:xfrm>
          <a:custGeom>
            <a:avLst/>
            <a:gdLst/>
            <a:ahLst/>
            <a:cxnLst/>
            <a:rect l="l" t="t" r="r" b="b"/>
            <a:pathLst>
              <a:path w="9578340" h="2532939">
                <a:moveTo>
                  <a:pt x="0" y="0"/>
                </a:moveTo>
                <a:lnTo>
                  <a:pt x="9578340" y="0"/>
                </a:lnTo>
                <a:lnTo>
                  <a:pt x="9578340" y="2532938"/>
                </a:lnTo>
                <a:lnTo>
                  <a:pt x="0" y="253293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1" name="Freeform 11"/>
          <p:cNvSpPr/>
          <p:nvPr/>
        </p:nvSpPr>
        <p:spPr>
          <a:xfrm>
            <a:off x="-331558" y="-388144"/>
            <a:ext cx="5925629" cy="6936936"/>
          </a:xfrm>
          <a:custGeom>
            <a:avLst/>
            <a:gdLst/>
            <a:ahLst/>
            <a:cxnLst/>
            <a:rect l="l" t="t" r="r" b="b"/>
            <a:pathLst>
              <a:path w="5925629" h="6936936">
                <a:moveTo>
                  <a:pt x="0" y="0"/>
                </a:moveTo>
                <a:lnTo>
                  <a:pt x="5925629" y="0"/>
                </a:lnTo>
                <a:lnTo>
                  <a:pt x="5925629" y="6936937"/>
                </a:lnTo>
                <a:lnTo>
                  <a:pt x="0" y="693693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2" name="Freeform 12"/>
          <p:cNvSpPr/>
          <p:nvPr/>
        </p:nvSpPr>
        <p:spPr>
          <a:xfrm flipH="1">
            <a:off x="12877553" y="-388144"/>
            <a:ext cx="5925629" cy="6936936"/>
          </a:xfrm>
          <a:custGeom>
            <a:avLst/>
            <a:gdLst/>
            <a:ahLst/>
            <a:cxnLst/>
            <a:rect l="l" t="t" r="r" b="b"/>
            <a:pathLst>
              <a:path w="5925629" h="6936936">
                <a:moveTo>
                  <a:pt x="5925629" y="0"/>
                </a:moveTo>
                <a:lnTo>
                  <a:pt x="0" y="0"/>
                </a:lnTo>
                <a:lnTo>
                  <a:pt x="0" y="6936937"/>
                </a:lnTo>
                <a:lnTo>
                  <a:pt x="5925629" y="6936937"/>
                </a:lnTo>
                <a:lnTo>
                  <a:pt x="5925629"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3" name="Freeform 13"/>
          <p:cNvSpPr/>
          <p:nvPr/>
        </p:nvSpPr>
        <p:spPr>
          <a:xfrm>
            <a:off x="0" y="0"/>
            <a:ext cx="2824498" cy="2603674"/>
          </a:xfrm>
          <a:custGeom>
            <a:avLst/>
            <a:gdLst/>
            <a:ahLst/>
            <a:cxnLst/>
            <a:rect l="l" t="t" r="r" b="b"/>
            <a:pathLst>
              <a:path w="2824498" h="2603674">
                <a:moveTo>
                  <a:pt x="0" y="0"/>
                </a:moveTo>
                <a:lnTo>
                  <a:pt x="2824498" y="0"/>
                </a:lnTo>
                <a:lnTo>
                  <a:pt x="2824498" y="2603674"/>
                </a:lnTo>
                <a:lnTo>
                  <a:pt x="0" y="260367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sp>
        <p:nvSpPr>
          <p:cNvPr id="14" name="Freeform 14"/>
          <p:cNvSpPr/>
          <p:nvPr/>
        </p:nvSpPr>
        <p:spPr>
          <a:xfrm>
            <a:off x="15463502" y="0"/>
            <a:ext cx="2824498" cy="2603674"/>
          </a:xfrm>
          <a:custGeom>
            <a:avLst/>
            <a:gdLst/>
            <a:ahLst/>
            <a:cxnLst/>
            <a:rect l="l" t="t" r="r" b="b"/>
            <a:pathLst>
              <a:path w="2824498" h="2603674">
                <a:moveTo>
                  <a:pt x="0" y="0"/>
                </a:moveTo>
                <a:lnTo>
                  <a:pt x="2824498" y="0"/>
                </a:lnTo>
                <a:lnTo>
                  <a:pt x="2824498" y="2603674"/>
                </a:lnTo>
                <a:lnTo>
                  <a:pt x="0" y="260367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endParaRPr lang="en-US"/>
          </a:p>
        </p:txBody>
      </p:sp>
      <p:sp>
        <p:nvSpPr>
          <p:cNvPr id="15" name="Freeform 15"/>
          <p:cNvSpPr/>
          <p:nvPr/>
        </p:nvSpPr>
        <p:spPr>
          <a:xfrm>
            <a:off x="1028700" y="5153521"/>
            <a:ext cx="3503599" cy="5133479"/>
          </a:xfrm>
          <a:custGeom>
            <a:avLst/>
            <a:gdLst/>
            <a:ahLst/>
            <a:cxnLst/>
            <a:rect l="l" t="t" r="r" b="b"/>
            <a:pathLst>
              <a:path w="3503599" h="5133479">
                <a:moveTo>
                  <a:pt x="0" y="0"/>
                </a:moveTo>
                <a:lnTo>
                  <a:pt x="3503599" y="0"/>
                </a:lnTo>
                <a:lnTo>
                  <a:pt x="3503599" y="5133479"/>
                </a:lnTo>
                <a:lnTo>
                  <a:pt x="0" y="5133479"/>
                </a:lnTo>
                <a:lnTo>
                  <a:pt x="0" y="0"/>
                </a:lnTo>
                <a:close/>
              </a:path>
            </a:pathLst>
          </a:custGeom>
          <a:blipFill>
            <a:blip r:embed="rId22"/>
            <a:stretch>
              <a:fillRect/>
            </a:stretch>
          </a:blipFill>
        </p:spPr>
        <p:txBody>
          <a:bodyPr/>
          <a:lstStyle/>
          <a:p>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grpSp>
        <p:nvGrpSpPr>
          <p:cNvPr id="2" name="Group 2"/>
          <p:cNvGrpSpPr/>
          <p:nvPr/>
        </p:nvGrpSpPr>
        <p:grpSpPr>
          <a:xfrm>
            <a:off x="-685800" y="-56407"/>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1815722" y="647700"/>
            <a:ext cx="16311854" cy="9063083"/>
          </a:xfrm>
          <a:custGeom>
            <a:avLst/>
            <a:gdLst/>
            <a:ahLst/>
            <a:cxnLst/>
            <a:rect l="l" t="t" r="r" b="b"/>
            <a:pathLst>
              <a:path w="16311854" h="9063083">
                <a:moveTo>
                  <a:pt x="0" y="0"/>
                </a:moveTo>
                <a:lnTo>
                  <a:pt x="16311854" y="0"/>
                </a:lnTo>
                <a:lnTo>
                  <a:pt x="16311854" y="9063083"/>
                </a:lnTo>
                <a:lnTo>
                  <a:pt x="0" y="90630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0" y="6527822"/>
            <a:ext cx="3968869" cy="3555192"/>
          </a:xfrm>
          <a:custGeom>
            <a:avLst/>
            <a:gdLst/>
            <a:ahLst/>
            <a:cxnLst/>
            <a:rect l="l" t="t" r="r" b="b"/>
            <a:pathLst>
              <a:path w="5307656" h="4993620">
                <a:moveTo>
                  <a:pt x="0" y="0"/>
                </a:moveTo>
                <a:lnTo>
                  <a:pt x="5307656" y="0"/>
                </a:lnTo>
                <a:lnTo>
                  <a:pt x="5307656" y="4993620"/>
                </a:lnTo>
                <a:lnTo>
                  <a:pt x="0" y="4993620"/>
                </a:lnTo>
                <a:lnTo>
                  <a:pt x="0" y="0"/>
                </a:lnTo>
                <a:close/>
              </a:path>
            </a:pathLst>
          </a:custGeom>
          <a:blipFill>
            <a:blip r:embed="rId6"/>
            <a:stretch>
              <a:fillRect/>
            </a:stretch>
          </a:blipFill>
        </p:spPr>
        <p:txBody>
          <a:bodyPr/>
          <a:lstStyle/>
          <a:p>
            <a:endParaRPr lang="en-US"/>
          </a:p>
        </p:txBody>
      </p:sp>
      <p:grpSp>
        <p:nvGrpSpPr>
          <p:cNvPr id="7" name="Group 7"/>
          <p:cNvGrpSpPr/>
          <p:nvPr/>
        </p:nvGrpSpPr>
        <p:grpSpPr>
          <a:xfrm>
            <a:off x="19037" y="127890"/>
            <a:ext cx="4824204" cy="3490786"/>
            <a:chOff x="244201" y="298383"/>
            <a:chExt cx="7218381" cy="4823819"/>
          </a:xfrm>
        </p:grpSpPr>
        <p:sp>
          <p:nvSpPr>
            <p:cNvPr id="8" name="Freeform 8"/>
            <p:cNvSpPr/>
            <p:nvPr/>
          </p:nvSpPr>
          <p:spPr>
            <a:xfrm rot="292895">
              <a:off x="244201" y="298383"/>
              <a:ext cx="7218381" cy="4823819"/>
            </a:xfrm>
            <a:custGeom>
              <a:avLst/>
              <a:gdLst/>
              <a:ahLst/>
              <a:cxnLst/>
              <a:rect l="l" t="t" r="r" b="b"/>
              <a:pathLst>
                <a:path w="7218381" h="5420348">
                  <a:moveTo>
                    <a:pt x="0" y="0"/>
                  </a:moveTo>
                  <a:lnTo>
                    <a:pt x="7218382" y="0"/>
                  </a:lnTo>
                  <a:lnTo>
                    <a:pt x="7218382" y="5420348"/>
                  </a:lnTo>
                  <a:lnTo>
                    <a:pt x="0" y="542034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965547" y="2574597"/>
              <a:ext cx="5722361" cy="927348"/>
            </a:xfrm>
            <a:prstGeom prst="rect">
              <a:avLst/>
            </a:prstGeom>
          </p:spPr>
          <p:txBody>
            <a:bodyPr lIns="0" tIns="0" rIns="0" bIns="0" rtlCol="0" anchor="t">
              <a:spAutoFit/>
            </a:bodyPr>
            <a:lstStyle/>
            <a:p>
              <a:pPr algn="ctr">
                <a:lnSpc>
                  <a:spcPts val="5200"/>
                </a:lnSpc>
              </a:pPr>
              <a:r>
                <a:rPr lang="vi-VN" sz="6500" b="1" dirty="0">
                  <a:solidFill>
                    <a:srgbClr val="4F3B20"/>
                  </a:solidFill>
                  <a:latin typeface="Times New Roman" panose="02020603050405020304" pitchFamily="18" charset="0"/>
                  <a:ea typeface="UTM Times Bold"/>
                  <a:cs typeface="Times New Roman" panose="02020603050405020304" pitchFamily="18" charset="0"/>
                  <a:sym typeface="UTM Times Bold"/>
                </a:rPr>
                <a:t>Kết luận</a:t>
              </a:r>
              <a:endParaRPr lang="en-US" sz="6500" b="1" dirty="0">
                <a:solidFill>
                  <a:srgbClr val="4F3B20"/>
                </a:solidFill>
                <a:latin typeface="Times New Roman" panose="02020603050405020304" pitchFamily="18" charset="0"/>
                <a:ea typeface="UTM Times Bold"/>
                <a:cs typeface="Times New Roman" panose="02020603050405020304" pitchFamily="18" charset="0"/>
                <a:sym typeface="UTM Times Bold"/>
              </a:endParaRPr>
            </a:p>
          </p:txBody>
        </p:sp>
      </p:grpSp>
      <p:sp>
        <p:nvSpPr>
          <p:cNvPr id="10" name="Freeform 10"/>
          <p:cNvSpPr/>
          <p:nvPr/>
        </p:nvSpPr>
        <p:spPr>
          <a:xfrm rot="-5983020">
            <a:off x="-1444767" y="-1620641"/>
            <a:ext cx="3681013" cy="3696344"/>
          </a:xfrm>
          <a:custGeom>
            <a:avLst/>
            <a:gdLst/>
            <a:ahLst/>
            <a:cxnLst/>
            <a:rect l="l" t="t" r="r" b="b"/>
            <a:pathLst>
              <a:path w="3681013" h="3696344">
                <a:moveTo>
                  <a:pt x="0" y="0"/>
                </a:moveTo>
                <a:lnTo>
                  <a:pt x="3681014" y="0"/>
                </a:lnTo>
                <a:lnTo>
                  <a:pt x="3681014" y="3696344"/>
                </a:lnTo>
                <a:lnTo>
                  <a:pt x="0" y="3696344"/>
                </a:lnTo>
                <a:lnTo>
                  <a:pt x="0" y="0"/>
                </a:lnTo>
                <a:close/>
              </a:path>
            </a:pathLst>
          </a:custGeom>
          <a:blipFill>
            <a:blip r:embed="rId9">
              <a:extLst>
                <a:ext uri="{96DAC541-7B7A-43D3-8B79-37D633B846F1}">
                  <asvg:svgBlip xmlns="" xmlns:asvg="http://schemas.microsoft.com/office/drawing/2016/SVG/main" r:embed="rId10"/>
                </a:ext>
              </a:extLst>
            </a:blip>
            <a:stretch>
              <a:fillRect l="-26797"/>
            </a:stretch>
          </a:blipFill>
        </p:spPr>
        <p:txBody>
          <a:bodyPr/>
          <a:lstStyle/>
          <a:p>
            <a:endParaRPr lang="en-US"/>
          </a:p>
        </p:txBody>
      </p:sp>
      <p:sp>
        <p:nvSpPr>
          <p:cNvPr id="11" name="TextBox 11"/>
          <p:cNvSpPr txBox="1"/>
          <p:nvPr/>
        </p:nvSpPr>
        <p:spPr>
          <a:xfrm>
            <a:off x="4843240" y="1113493"/>
            <a:ext cx="12682761" cy="8309967"/>
          </a:xfrm>
          <a:prstGeom prst="rect">
            <a:avLst/>
          </a:prstGeom>
        </p:spPr>
        <p:txBody>
          <a:bodyPr wrap="square" lIns="0" tIns="0" rIns="0" bIns="0" rtlCol="0" anchor="t">
            <a:spAutoFit/>
          </a:bodyPr>
          <a:lstStyle/>
          <a:p>
            <a:pPr algn="ctr">
              <a:lnSpc>
                <a:spcPct val="150000"/>
              </a:lnSpc>
            </a:pPr>
            <a:r>
              <a:rPr lang="en-US" sz="4000" b="1" smtClean="0">
                <a:solidFill>
                  <a:srgbClr val="7030A0"/>
                </a:solidFill>
                <a:latin typeface="Times New Roman" panose="02020603050405020304" pitchFamily="18" charset="0"/>
                <a:cs typeface="Times New Roman" panose="02020603050405020304" pitchFamily="18" charset="0"/>
              </a:rPr>
              <a:t>Khả năng triển khai và nhân rộng của biện pháp</a:t>
            </a:r>
          </a:p>
          <a:p>
            <a:pPr algn="just">
              <a:lnSpc>
                <a:spcPct val="150000"/>
              </a:lnSpc>
            </a:pPr>
            <a:r>
              <a:rPr lang="en-US" sz="3600" smtClean="0">
                <a:latin typeface="Times New Roman" panose="02020603050405020304" pitchFamily="18" charset="0"/>
                <a:cs typeface="Times New Roman" panose="02020603050405020304" pitchFamily="18" charset="0"/>
              </a:rPr>
              <a:t>Qua </a:t>
            </a:r>
            <a:r>
              <a:rPr lang="en-US" sz="3600">
                <a:latin typeface="Times New Roman" panose="02020603050405020304" pitchFamily="18" charset="0"/>
                <a:cs typeface="Times New Roman" panose="02020603050405020304" pitchFamily="18" charset="0"/>
              </a:rPr>
              <a:t>quá trình triển khai sáng kiến </a:t>
            </a:r>
            <a:r>
              <a:rPr lang="en-US" sz="3600" b="1">
                <a:latin typeface="Times New Roman" panose="02020603050405020304" pitchFamily="18" charset="0"/>
                <a:cs typeface="Times New Roman" panose="02020603050405020304" pitchFamily="18" charset="0"/>
              </a:rPr>
              <a:t>“Kết nối yêu thương giữa gia đình và nhà trường nhằm giúp trẻ mầm non có tuổi thơ lành mạnh, không phụ thuộc màn hình.”. </a:t>
            </a:r>
            <a:r>
              <a:rPr lang="en-US" sz="3600">
                <a:latin typeface="Times New Roman" panose="02020603050405020304" pitchFamily="18" charset="0"/>
                <a:cs typeface="Times New Roman" panose="02020603050405020304" pitchFamily="18" charset="0"/>
              </a:rPr>
              <a:t>các biện pháp đã đề xuất và thực hiện đều mang lại hiệu quả tích cực. Trẻ mầm non giảm thời gian tiếp xúc với thiết bị số, tăng cường tham gia các hoạt động vận động, sáng tạo, giao tiếp và trải nghiệm thực tế. Sự phối hợp giữa giáo viên và phụ huynh được cải thiện rõ rệt, tạo môi trường đồng thuận, yêu thương và hỗ trợ phát triển toàn diện cho trẻ.</a:t>
            </a:r>
          </a:p>
          <a:p>
            <a:pPr algn="just">
              <a:lnSpc>
                <a:spcPct val="150000"/>
              </a:lnSpc>
            </a:pPr>
            <a:endParaRPr lang="en-US" sz="3200" b="1" dirty="0">
              <a:solidFill>
                <a:srgbClr val="603813"/>
              </a:solidFill>
              <a:latin typeface="Times New Roman" panose="02020603050405020304" pitchFamily="18" charset="0"/>
              <a:ea typeface="UTM Times Bold"/>
              <a:cs typeface="Times New Roman" panose="02020603050405020304" pitchFamily="18" charset="0"/>
              <a:sym typeface="UTM Times Bold"/>
            </a:endParaRPr>
          </a:p>
        </p:txBody>
      </p:sp>
      <p:sp>
        <p:nvSpPr>
          <p:cNvPr id="13" name="Freeform 13"/>
          <p:cNvSpPr/>
          <p:nvPr/>
        </p:nvSpPr>
        <p:spPr>
          <a:xfrm>
            <a:off x="-14405" y="5875889"/>
            <a:ext cx="852605" cy="933718"/>
          </a:xfrm>
          <a:custGeom>
            <a:avLst/>
            <a:gdLst/>
            <a:ahLst/>
            <a:cxnLst/>
            <a:rect l="l" t="t" r="r" b="b"/>
            <a:pathLst>
              <a:path w="713656" h="1034284">
                <a:moveTo>
                  <a:pt x="0" y="0"/>
                </a:moveTo>
                <a:lnTo>
                  <a:pt x="713656" y="0"/>
                </a:lnTo>
                <a:lnTo>
                  <a:pt x="713656" y="1034285"/>
                </a:lnTo>
                <a:lnTo>
                  <a:pt x="0" y="1034285"/>
                </a:lnTo>
                <a:lnTo>
                  <a:pt x="0" y="0"/>
                </a:lnTo>
                <a:close/>
              </a:path>
            </a:pathLst>
          </a:custGeom>
          <a:blipFill>
            <a:blip r:embed="rId11"/>
            <a:stretch>
              <a:fillRect/>
            </a:stretch>
          </a:blipFill>
        </p:spPr>
        <p:txBody>
          <a:bodyPr/>
          <a:lstStyle/>
          <a:p>
            <a:endParaRPr lang="en-US"/>
          </a:p>
        </p:txBody>
      </p:sp>
      <p:sp>
        <p:nvSpPr>
          <p:cNvPr id="16" name="Freeform 16"/>
          <p:cNvSpPr/>
          <p:nvPr/>
        </p:nvSpPr>
        <p:spPr>
          <a:xfrm>
            <a:off x="3078262" y="5875888"/>
            <a:ext cx="1001462" cy="1008710"/>
          </a:xfrm>
          <a:custGeom>
            <a:avLst/>
            <a:gdLst/>
            <a:ahLst/>
            <a:cxnLst/>
            <a:rect l="l" t="t" r="r" b="b"/>
            <a:pathLst>
              <a:path w="1195598" h="1007917">
                <a:moveTo>
                  <a:pt x="0" y="0"/>
                </a:moveTo>
                <a:lnTo>
                  <a:pt x="1195598" y="0"/>
                </a:lnTo>
                <a:lnTo>
                  <a:pt x="1195598" y="1007917"/>
                </a:lnTo>
                <a:lnTo>
                  <a:pt x="0" y="100791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grpSp>
        <p:nvGrpSpPr>
          <p:cNvPr id="2" name="Group 2"/>
          <p:cNvGrpSpPr/>
          <p:nvPr/>
        </p:nvGrpSpPr>
        <p:grpSpPr>
          <a:xfrm>
            <a:off x="-685800" y="-56407"/>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1976146" y="682602"/>
            <a:ext cx="16311854" cy="9063083"/>
          </a:xfrm>
          <a:custGeom>
            <a:avLst/>
            <a:gdLst/>
            <a:ahLst/>
            <a:cxnLst/>
            <a:rect l="l" t="t" r="r" b="b"/>
            <a:pathLst>
              <a:path w="16311854" h="9063083">
                <a:moveTo>
                  <a:pt x="0" y="0"/>
                </a:moveTo>
                <a:lnTo>
                  <a:pt x="16311854" y="0"/>
                </a:lnTo>
                <a:lnTo>
                  <a:pt x="16311854" y="9063083"/>
                </a:lnTo>
                <a:lnTo>
                  <a:pt x="0" y="90630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440191" y="5929872"/>
            <a:ext cx="3627441" cy="3252228"/>
          </a:xfrm>
          <a:custGeom>
            <a:avLst/>
            <a:gdLst/>
            <a:ahLst/>
            <a:cxnLst/>
            <a:rect l="l" t="t" r="r" b="b"/>
            <a:pathLst>
              <a:path w="5307656" h="4993620">
                <a:moveTo>
                  <a:pt x="0" y="0"/>
                </a:moveTo>
                <a:lnTo>
                  <a:pt x="5307656" y="0"/>
                </a:lnTo>
                <a:lnTo>
                  <a:pt x="5307656" y="4993620"/>
                </a:lnTo>
                <a:lnTo>
                  <a:pt x="0" y="4993620"/>
                </a:lnTo>
                <a:lnTo>
                  <a:pt x="0" y="0"/>
                </a:lnTo>
                <a:close/>
              </a:path>
            </a:pathLst>
          </a:custGeom>
          <a:blipFill>
            <a:blip r:embed="rId6"/>
            <a:stretch>
              <a:fillRect/>
            </a:stretch>
          </a:blipFill>
        </p:spPr>
        <p:txBody>
          <a:bodyPr/>
          <a:lstStyle/>
          <a:p>
            <a:endParaRPr lang="en-US"/>
          </a:p>
        </p:txBody>
      </p:sp>
      <p:grpSp>
        <p:nvGrpSpPr>
          <p:cNvPr id="7" name="Group 7"/>
          <p:cNvGrpSpPr/>
          <p:nvPr/>
        </p:nvGrpSpPr>
        <p:grpSpPr>
          <a:xfrm>
            <a:off x="1075" y="418150"/>
            <a:ext cx="4666146" cy="4365929"/>
            <a:chOff x="261193" y="409574"/>
            <a:chExt cx="7218381" cy="4715702"/>
          </a:xfrm>
        </p:grpSpPr>
        <p:sp>
          <p:nvSpPr>
            <p:cNvPr id="8" name="Freeform 8"/>
            <p:cNvSpPr/>
            <p:nvPr/>
          </p:nvSpPr>
          <p:spPr>
            <a:xfrm rot="292895">
              <a:off x="261193" y="409574"/>
              <a:ext cx="7218381" cy="4715702"/>
            </a:xfrm>
            <a:custGeom>
              <a:avLst/>
              <a:gdLst/>
              <a:ahLst/>
              <a:cxnLst/>
              <a:rect l="l" t="t" r="r" b="b"/>
              <a:pathLst>
                <a:path w="7218381" h="5420348">
                  <a:moveTo>
                    <a:pt x="0" y="0"/>
                  </a:moveTo>
                  <a:lnTo>
                    <a:pt x="7218382" y="0"/>
                  </a:lnTo>
                  <a:lnTo>
                    <a:pt x="7218382" y="5420348"/>
                  </a:lnTo>
                  <a:lnTo>
                    <a:pt x="0" y="542034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899987" y="1726909"/>
              <a:ext cx="5722361" cy="1778264"/>
            </a:xfrm>
            <a:prstGeom prst="rect">
              <a:avLst/>
            </a:prstGeom>
          </p:spPr>
          <p:txBody>
            <a:bodyPr lIns="0" tIns="0" rIns="0" bIns="0" rtlCol="0" anchor="t">
              <a:spAutoFit/>
            </a:bodyPr>
            <a:lstStyle/>
            <a:p>
              <a:pPr algn="ctr">
                <a:lnSpc>
                  <a:spcPts val="5200"/>
                </a:lnSpc>
              </a:pPr>
              <a:r>
                <a:rPr lang="en-US" sz="6500" b="1" smtClean="0">
                  <a:solidFill>
                    <a:srgbClr val="4F3B20"/>
                  </a:solidFill>
                  <a:latin typeface="Times New Roman" panose="02020603050405020304" pitchFamily="18" charset="0"/>
                  <a:ea typeface="UTM Times Bold"/>
                  <a:cs typeface="Times New Roman" panose="02020603050405020304" pitchFamily="18" charset="0"/>
                  <a:sym typeface="UTM Times Bold"/>
                </a:rPr>
                <a:t>Bài học kinh nghiệm</a:t>
              </a:r>
              <a:endParaRPr lang="en-US" sz="6500" b="1" dirty="0">
                <a:solidFill>
                  <a:srgbClr val="4F3B20"/>
                </a:solidFill>
                <a:latin typeface="Times New Roman" panose="02020603050405020304" pitchFamily="18" charset="0"/>
                <a:ea typeface="UTM Times Bold"/>
                <a:cs typeface="Times New Roman" panose="02020603050405020304" pitchFamily="18" charset="0"/>
                <a:sym typeface="UTM Times Bold"/>
              </a:endParaRPr>
            </a:p>
          </p:txBody>
        </p:sp>
      </p:grpSp>
      <p:sp>
        <p:nvSpPr>
          <p:cNvPr id="11" name="TextBox 11"/>
          <p:cNvSpPr txBox="1"/>
          <p:nvPr/>
        </p:nvSpPr>
        <p:spPr>
          <a:xfrm>
            <a:off x="5388210" y="1113493"/>
            <a:ext cx="12210229" cy="9110956"/>
          </a:xfrm>
          <a:prstGeom prst="rect">
            <a:avLst/>
          </a:prstGeom>
        </p:spPr>
        <p:txBody>
          <a:bodyPr wrap="square" lIns="0" tIns="0" rIns="0" bIns="0" rtlCol="0" anchor="t">
            <a:spAutoFit/>
          </a:bodyPr>
          <a:lstStyle/>
          <a:p>
            <a:pPr indent="431800" algn="just">
              <a:lnSpc>
                <a:spcPct val="130000"/>
              </a:lnSpc>
              <a:spcBef>
                <a:spcPts val="600"/>
              </a:spcBef>
              <a:spcAft>
                <a:spcPts val="600"/>
              </a:spcAft>
            </a:pPr>
            <a:r>
              <a:rPr lang="pt-BR" sz="3600" kern="0">
                <a:latin typeface="Times New Roman" panose="02020603050405020304" pitchFamily="18" charset="0"/>
                <a:ea typeface="Times New Roman" panose="02020603050405020304" pitchFamily="18" charset="0"/>
                <a:cs typeface="Times New Roman" panose="02020603050405020304" pitchFamily="18" charset="0"/>
              </a:rPr>
              <a:t>-  Việc xây dựng môi trường học tập và vui chơi phong phú, hấp dẫn là nền tảng quan trọng để trẻ giảm sự phụ thuộc vào thiết bị số.</a:t>
            </a:r>
            <a:endParaRPr lang="en-US" sz="36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pPr>
            <a:r>
              <a:rPr lang="pt-BR" sz="3600" kern="0">
                <a:latin typeface="Times New Roman" panose="02020603050405020304" pitchFamily="18" charset="0"/>
                <a:ea typeface="Times New Roman" panose="02020603050405020304" pitchFamily="18" charset="0"/>
                <a:cs typeface="Times New Roman" panose="02020603050405020304" pitchFamily="18" charset="0"/>
              </a:rPr>
              <a:t>-  Sự phối hợp chặt chẽ, đồng bộ giữa gia đình và nhà trường là yếu tố quyết định thành công của các biện pháp giáo dục.</a:t>
            </a:r>
            <a:endParaRPr lang="en-US" sz="36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pPr>
            <a:r>
              <a:rPr lang="pt-BR" sz="3600" kern="0">
                <a:latin typeface="Times New Roman" panose="02020603050405020304" pitchFamily="18" charset="0"/>
                <a:ea typeface="Times New Roman" panose="02020603050405020304" pitchFamily="18" charset="0"/>
                <a:cs typeface="Times New Roman" panose="02020603050405020304" pitchFamily="18" charset="0"/>
              </a:rPr>
              <a:t>-  Các biện pháp cần được thiết kế linh hoạt, phù hợp với đặc điểm lứa tuổi và khả năng nhận thức của trẻ để đảm bảo tính khả thi và hiệu quả.</a:t>
            </a:r>
            <a:endParaRPr lang="en-US" sz="36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pPr>
            <a:r>
              <a:rPr lang="pt-BR" sz="3600" kern="0">
                <a:latin typeface="Times New Roman" panose="02020603050405020304" pitchFamily="18" charset="0"/>
                <a:ea typeface="Times New Roman" panose="02020603050405020304" pitchFamily="18" charset="0"/>
                <a:cs typeface="Times New Roman" panose="02020603050405020304" pitchFamily="18" charset="0"/>
              </a:rPr>
              <a:t>-  Hướng dẫn cụ thể và thường xuyên cho phụ huynh giúp họ chủ động đồng hành cùng con, góp phần hình thành thói quen tích cực, tự giác cho trẻ.</a:t>
            </a:r>
            <a:endParaRPr lang="en-US" sz="3600"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endParaRPr lang="en-US" sz="3200" b="1" dirty="0">
              <a:solidFill>
                <a:srgbClr val="603813"/>
              </a:solidFill>
              <a:latin typeface="Times New Roman" panose="02020603050405020304" pitchFamily="18" charset="0"/>
              <a:ea typeface="UTM Times Bold"/>
              <a:cs typeface="Times New Roman" panose="02020603050405020304" pitchFamily="18" charset="0"/>
              <a:sym typeface="UTM Times Bold"/>
            </a:endParaRPr>
          </a:p>
        </p:txBody>
      </p:sp>
      <p:sp>
        <p:nvSpPr>
          <p:cNvPr id="16" name="Freeform 16"/>
          <p:cNvSpPr/>
          <p:nvPr/>
        </p:nvSpPr>
        <p:spPr>
          <a:xfrm>
            <a:off x="10816974" y="8823946"/>
            <a:ext cx="896699" cy="755938"/>
          </a:xfrm>
          <a:custGeom>
            <a:avLst/>
            <a:gdLst/>
            <a:ahLst/>
            <a:cxnLst/>
            <a:rect l="l" t="t" r="r" b="b"/>
            <a:pathLst>
              <a:path w="1195598" h="1007917">
                <a:moveTo>
                  <a:pt x="0" y="0"/>
                </a:moveTo>
                <a:lnTo>
                  <a:pt x="1195598" y="0"/>
                </a:lnTo>
                <a:lnTo>
                  <a:pt x="1195598" y="1007917"/>
                </a:lnTo>
                <a:lnTo>
                  <a:pt x="0" y="1007917"/>
                </a:lnTo>
                <a:lnTo>
                  <a:pt x="0" y="0"/>
                </a:lnTo>
                <a:close/>
              </a:path>
            </a:pathLst>
          </a:custGeom>
          <a:blipFill>
            <a:blip r:embed="rId9">
              <a:extLst>
                <a:ext uri="{96DAC541-7B7A-43D3-8B79-37D633B846F1}">
                  <asvg:svgBlip xmlns=""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14663210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grpSp>
        <p:nvGrpSpPr>
          <p:cNvPr id="2" name="Group 2"/>
          <p:cNvGrpSpPr/>
          <p:nvPr/>
        </p:nvGrpSpPr>
        <p:grpSpPr>
          <a:xfrm>
            <a:off x="-685800" y="-56407"/>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1972517" y="671093"/>
            <a:ext cx="16311854" cy="9063083"/>
          </a:xfrm>
          <a:custGeom>
            <a:avLst/>
            <a:gdLst/>
            <a:ahLst/>
            <a:cxnLst/>
            <a:rect l="l" t="t" r="r" b="b"/>
            <a:pathLst>
              <a:path w="16311854" h="9063083">
                <a:moveTo>
                  <a:pt x="0" y="0"/>
                </a:moveTo>
                <a:lnTo>
                  <a:pt x="16311854" y="0"/>
                </a:lnTo>
                <a:lnTo>
                  <a:pt x="16311854" y="9063083"/>
                </a:lnTo>
                <a:lnTo>
                  <a:pt x="0" y="90630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211731" y="6862272"/>
            <a:ext cx="3423448" cy="3426542"/>
          </a:xfrm>
          <a:custGeom>
            <a:avLst/>
            <a:gdLst/>
            <a:ahLst/>
            <a:cxnLst/>
            <a:rect l="l" t="t" r="r" b="b"/>
            <a:pathLst>
              <a:path w="5307656" h="4993620">
                <a:moveTo>
                  <a:pt x="0" y="0"/>
                </a:moveTo>
                <a:lnTo>
                  <a:pt x="5307656" y="0"/>
                </a:lnTo>
                <a:lnTo>
                  <a:pt x="5307656" y="4993620"/>
                </a:lnTo>
                <a:lnTo>
                  <a:pt x="0" y="4993620"/>
                </a:lnTo>
                <a:lnTo>
                  <a:pt x="0" y="0"/>
                </a:lnTo>
                <a:close/>
              </a:path>
            </a:pathLst>
          </a:custGeom>
          <a:blipFill>
            <a:blip r:embed="rId6"/>
            <a:stretch>
              <a:fillRect/>
            </a:stretch>
          </a:blipFill>
        </p:spPr>
        <p:txBody>
          <a:bodyPr/>
          <a:lstStyle/>
          <a:p>
            <a:endParaRPr lang="en-US"/>
          </a:p>
        </p:txBody>
      </p:sp>
      <p:grpSp>
        <p:nvGrpSpPr>
          <p:cNvPr id="7" name="Group 7"/>
          <p:cNvGrpSpPr/>
          <p:nvPr/>
        </p:nvGrpSpPr>
        <p:grpSpPr>
          <a:xfrm>
            <a:off x="2994149" y="-18213"/>
            <a:ext cx="13214101" cy="1928470"/>
            <a:chOff x="396653" y="365602"/>
            <a:chExt cx="7218381" cy="4401805"/>
          </a:xfrm>
        </p:grpSpPr>
        <p:sp>
          <p:nvSpPr>
            <p:cNvPr id="8" name="Freeform 8"/>
            <p:cNvSpPr/>
            <p:nvPr/>
          </p:nvSpPr>
          <p:spPr>
            <a:xfrm rot="292895">
              <a:off x="396653" y="365602"/>
              <a:ext cx="7218381" cy="4401805"/>
            </a:xfrm>
            <a:custGeom>
              <a:avLst/>
              <a:gdLst/>
              <a:ahLst/>
              <a:cxnLst/>
              <a:rect l="l" t="t" r="r" b="b"/>
              <a:pathLst>
                <a:path w="7218381" h="5420348">
                  <a:moveTo>
                    <a:pt x="0" y="0"/>
                  </a:moveTo>
                  <a:lnTo>
                    <a:pt x="7218382" y="0"/>
                  </a:lnTo>
                  <a:lnTo>
                    <a:pt x="7218382" y="5420348"/>
                  </a:lnTo>
                  <a:lnTo>
                    <a:pt x="0" y="542034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899987" y="1726909"/>
              <a:ext cx="5722361" cy="1816481"/>
            </a:xfrm>
            <a:prstGeom prst="rect">
              <a:avLst/>
            </a:prstGeom>
          </p:spPr>
          <p:txBody>
            <a:bodyPr lIns="0" tIns="0" rIns="0" bIns="0" rtlCol="0" anchor="t">
              <a:spAutoFit/>
            </a:bodyPr>
            <a:lstStyle/>
            <a:p>
              <a:pPr algn="ctr">
                <a:lnSpc>
                  <a:spcPts val="5200"/>
                </a:lnSpc>
              </a:pPr>
              <a:r>
                <a:rPr lang="en-US" sz="6500" b="1" smtClean="0">
                  <a:solidFill>
                    <a:srgbClr val="4F3B20"/>
                  </a:solidFill>
                  <a:latin typeface="Times New Roman" panose="02020603050405020304" pitchFamily="18" charset="0"/>
                  <a:ea typeface="UTM Times Bold"/>
                  <a:cs typeface="Times New Roman" panose="02020603050405020304" pitchFamily="18" charset="0"/>
                  <a:sym typeface="UTM Times Bold"/>
                </a:rPr>
                <a:t>Đề xuất và kiến nghị</a:t>
              </a:r>
              <a:endParaRPr lang="en-US" sz="6500" b="1" dirty="0">
                <a:solidFill>
                  <a:srgbClr val="4F3B20"/>
                </a:solidFill>
                <a:latin typeface="Times New Roman" panose="02020603050405020304" pitchFamily="18" charset="0"/>
                <a:ea typeface="UTM Times Bold"/>
                <a:cs typeface="Times New Roman" panose="02020603050405020304" pitchFamily="18" charset="0"/>
                <a:sym typeface="UTM Times Bold"/>
              </a:endParaRPr>
            </a:p>
          </p:txBody>
        </p:sp>
      </p:grpSp>
      <p:sp>
        <p:nvSpPr>
          <p:cNvPr id="10" name="Freeform 10"/>
          <p:cNvSpPr/>
          <p:nvPr/>
        </p:nvSpPr>
        <p:spPr>
          <a:xfrm rot="-5983020">
            <a:off x="-1124960" y="-1540829"/>
            <a:ext cx="3681013" cy="3696344"/>
          </a:xfrm>
          <a:custGeom>
            <a:avLst/>
            <a:gdLst/>
            <a:ahLst/>
            <a:cxnLst/>
            <a:rect l="l" t="t" r="r" b="b"/>
            <a:pathLst>
              <a:path w="3681013" h="3696344">
                <a:moveTo>
                  <a:pt x="0" y="0"/>
                </a:moveTo>
                <a:lnTo>
                  <a:pt x="3681014" y="0"/>
                </a:lnTo>
                <a:lnTo>
                  <a:pt x="3681014" y="3696344"/>
                </a:lnTo>
                <a:lnTo>
                  <a:pt x="0" y="3696344"/>
                </a:lnTo>
                <a:lnTo>
                  <a:pt x="0" y="0"/>
                </a:lnTo>
                <a:close/>
              </a:path>
            </a:pathLst>
          </a:custGeom>
          <a:blipFill>
            <a:blip r:embed="rId9">
              <a:extLst>
                <a:ext uri="{96DAC541-7B7A-43D3-8B79-37D633B846F1}">
                  <asvg:svgBlip xmlns="" xmlns:asvg="http://schemas.microsoft.com/office/drawing/2016/SVG/main" r:embed="rId10"/>
                </a:ext>
              </a:extLst>
            </a:blip>
            <a:stretch>
              <a:fillRect l="-26797"/>
            </a:stretch>
          </a:blipFill>
        </p:spPr>
        <p:txBody>
          <a:bodyPr/>
          <a:lstStyle/>
          <a:p>
            <a:endParaRPr lang="en-US"/>
          </a:p>
        </p:txBody>
      </p:sp>
      <p:sp>
        <p:nvSpPr>
          <p:cNvPr id="11" name="TextBox 11"/>
          <p:cNvSpPr txBox="1"/>
          <p:nvPr/>
        </p:nvSpPr>
        <p:spPr>
          <a:xfrm>
            <a:off x="3377061" y="1796307"/>
            <a:ext cx="13639695" cy="7107330"/>
          </a:xfrm>
          <a:prstGeom prst="rect">
            <a:avLst/>
          </a:prstGeom>
        </p:spPr>
        <p:txBody>
          <a:bodyPr wrap="square" lIns="0" tIns="0" rIns="0" bIns="0" rtlCol="0" anchor="t">
            <a:spAutoFit/>
          </a:bodyPr>
          <a:lstStyle/>
          <a:p>
            <a:pPr indent="431800" algn="just">
              <a:lnSpc>
                <a:spcPct val="130000"/>
              </a:lnSpc>
              <a:spcBef>
                <a:spcPts val="600"/>
              </a:spcBef>
              <a:spcAft>
                <a:spcPts val="600"/>
              </a:spcAft>
            </a:pPr>
            <a:r>
              <a:rPr lang="pt-BR" sz="3200" b="1" i="1" kern="0">
                <a:latin typeface="Times New Roman" panose="02020603050405020304" pitchFamily="18" charset="0"/>
                <a:ea typeface="Calibri" panose="020F0502020204030204" pitchFamily="34" charset="0"/>
                <a:cs typeface="Times New Roman" panose="02020603050405020304" pitchFamily="18" charset="0"/>
              </a:rPr>
              <a:t>* </a:t>
            </a:r>
            <a:r>
              <a:rPr lang="pt-BR" sz="3200" b="1" i="1" kern="0">
                <a:latin typeface="Times New Roman" panose="02020603050405020304" pitchFamily="18" charset="0"/>
                <a:ea typeface="Times New Roman" panose="02020603050405020304" pitchFamily="18" charset="0"/>
                <a:cs typeface="Times New Roman" panose="02020603050405020304" pitchFamily="18" charset="0"/>
              </a:rPr>
              <a:t>Đối với các cấp quản lý giáo dục</a:t>
            </a:r>
            <a:r>
              <a:rPr lang="pt-BR" sz="3200" b="1" i="1" kern="0">
                <a:latin typeface="Times New Roman" panose="02020603050405020304" pitchFamily="18" charset="0"/>
                <a:ea typeface="Calibri" panose="020F0502020204030204" pitchFamily="34"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p>
            <a:pPr indent="431800" algn="just">
              <a:lnSpc>
                <a:spcPct val="130000"/>
              </a:lnSpc>
              <a:spcBef>
                <a:spcPts val="600"/>
              </a:spcBef>
              <a:spcAft>
                <a:spcPts val="600"/>
              </a:spcAft>
              <a:tabLst>
                <a:tab pos="270510" algn="l"/>
              </a:tabLst>
            </a:pPr>
            <a:r>
              <a:rPr lang="nl-NL" sz="32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3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Xây dựng và triển khai các chính sách, chương trình hỗ trợ giáo dục giảm sử dụng thiết bị số cho trẻ mầm non.</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tabLst>
                <a:tab pos="270510" algn="l"/>
              </a:tabLst>
            </a:pPr>
            <a:r>
              <a:rPr lang="pt-BR" sz="32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Tổ chức các khóa tập huấn, bồi dưỡng chuyên môn cho giáo viên về phương pháp thay thế màn hình, giáo dục cảm xúc và kỹ năng xã hội cho trẻ.</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tabLst>
                <a:tab pos="270510" algn="l"/>
              </a:tabLst>
            </a:pPr>
            <a:r>
              <a:rPr lang="pt-BR" sz="3200" b="1" i="1" kern="0">
                <a:latin typeface="Times New Roman" panose="02020603050405020304" pitchFamily="18" charset="0"/>
                <a:ea typeface="Calibri" panose="020F0502020204030204" pitchFamily="34" charset="0"/>
                <a:cs typeface="Times New Roman" panose="02020603050405020304" pitchFamily="18" charset="0"/>
              </a:rPr>
              <a:t>* </a:t>
            </a:r>
            <a:r>
              <a:rPr lang="vi-VN" sz="3200" b="1" i="1" kern="0">
                <a:latin typeface="Times New Roman" panose="02020603050405020304" pitchFamily="18" charset="0"/>
                <a:ea typeface="Calibri" panose="020F0502020204030204" pitchFamily="34" charset="0"/>
                <a:cs typeface="Times New Roman" panose="02020603050405020304" pitchFamily="18" charset="0"/>
              </a:rPr>
              <a:t>Với chính quyền địa phương:</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pPr>
            <a:r>
              <a:rPr lang="vi-VN" sz="3200" kern="0">
                <a:latin typeface="Times New Roman" panose="02020603050405020304" pitchFamily="18" charset="0"/>
                <a:ea typeface="Calibri" panose="020F0502020204030204" pitchFamily="34" charset="0"/>
                <a:cs typeface="Times New Roman" panose="02020603050405020304" pitchFamily="18" charset="0"/>
              </a:rPr>
              <a:t>-  Hỗ trợ cơ sở vật chất, sân chơi, trang thiết bị và các hoạt động ngoại khóa để tạo môi trường học tập, vui chơi phong phú cho trẻ.</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pPr>
            <a:r>
              <a:rPr lang="vi-VN" sz="3200" kern="0">
                <a:latin typeface="Times New Roman" panose="02020603050405020304" pitchFamily="18" charset="0"/>
                <a:ea typeface="Calibri" panose="020F0502020204030204" pitchFamily="34" charset="0"/>
                <a:cs typeface="Times New Roman" panose="02020603050405020304" pitchFamily="18" charset="0"/>
              </a:rPr>
              <a:t>-  Tuyên truyền, nâng cao nhận thức cộng đồng về tác hại của việc sử dụng thiết bị số quá mức đối với trẻ nhỏ.</a:t>
            </a: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Freeform 13"/>
          <p:cNvSpPr/>
          <p:nvPr/>
        </p:nvSpPr>
        <p:spPr>
          <a:xfrm>
            <a:off x="2797713" y="1408451"/>
            <a:ext cx="685716" cy="754178"/>
          </a:xfrm>
          <a:custGeom>
            <a:avLst/>
            <a:gdLst/>
            <a:ahLst/>
            <a:cxnLst/>
            <a:rect l="l" t="t" r="r" b="b"/>
            <a:pathLst>
              <a:path w="713656" h="1034284">
                <a:moveTo>
                  <a:pt x="0" y="0"/>
                </a:moveTo>
                <a:lnTo>
                  <a:pt x="713656" y="0"/>
                </a:lnTo>
                <a:lnTo>
                  <a:pt x="713656" y="1034285"/>
                </a:lnTo>
                <a:lnTo>
                  <a:pt x="0" y="1034285"/>
                </a:lnTo>
                <a:lnTo>
                  <a:pt x="0" y="0"/>
                </a:lnTo>
                <a:close/>
              </a:path>
            </a:pathLst>
          </a:custGeom>
          <a:blipFill>
            <a:blip r:embed="rId11"/>
            <a:stretch>
              <a:fillRect/>
            </a:stretch>
          </a:blipFill>
        </p:spPr>
        <p:txBody>
          <a:bodyPr/>
          <a:lstStyle/>
          <a:p>
            <a:endParaRPr lang="en-US"/>
          </a:p>
        </p:txBody>
      </p:sp>
      <p:sp>
        <p:nvSpPr>
          <p:cNvPr id="16" name="Freeform 16"/>
          <p:cNvSpPr/>
          <p:nvPr/>
        </p:nvSpPr>
        <p:spPr>
          <a:xfrm>
            <a:off x="9114130" y="8535555"/>
            <a:ext cx="896699" cy="755938"/>
          </a:xfrm>
          <a:custGeom>
            <a:avLst/>
            <a:gdLst/>
            <a:ahLst/>
            <a:cxnLst/>
            <a:rect l="l" t="t" r="r" b="b"/>
            <a:pathLst>
              <a:path w="1195598" h="1007917">
                <a:moveTo>
                  <a:pt x="0" y="0"/>
                </a:moveTo>
                <a:lnTo>
                  <a:pt x="1195598" y="0"/>
                </a:lnTo>
                <a:lnTo>
                  <a:pt x="1195598" y="1007917"/>
                </a:lnTo>
                <a:lnTo>
                  <a:pt x="0" y="100791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6349484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4475655" y="-34827"/>
            <a:ext cx="8905238" cy="1695499"/>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Freeform 5"/>
          <p:cNvSpPr/>
          <p:nvPr/>
        </p:nvSpPr>
        <p:spPr>
          <a:xfrm>
            <a:off x="381000" y="1660672"/>
            <a:ext cx="17906999" cy="8537245"/>
          </a:xfrm>
          <a:custGeom>
            <a:avLst/>
            <a:gdLst/>
            <a:ahLst/>
            <a:cxnLst/>
            <a:rect l="l" t="t" r="r" b="b"/>
            <a:pathLst>
              <a:path w="5347647" h="4581151">
                <a:moveTo>
                  <a:pt x="0" y="0"/>
                </a:moveTo>
                <a:lnTo>
                  <a:pt x="5347647" y="0"/>
                </a:lnTo>
                <a:lnTo>
                  <a:pt x="5347647" y="4581151"/>
                </a:lnTo>
                <a:lnTo>
                  <a:pt x="0" y="45811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rot="869256">
            <a:off x="14417123" y="-362927"/>
            <a:ext cx="3887503" cy="3088056"/>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8"/>
            <a:stretch>
              <a:fillRect/>
            </a:stretch>
          </a:blipFill>
        </p:spPr>
        <p:txBody>
          <a:bodyPr/>
          <a:lstStyle/>
          <a:p>
            <a:endParaRPr lang="en-US"/>
          </a:p>
        </p:txBody>
      </p:sp>
      <p:sp>
        <p:nvSpPr>
          <p:cNvPr id="8" name="Freeform 8"/>
          <p:cNvSpPr/>
          <p:nvPr/>
        </p:nvSpPr>
        <p:spPr>
          <a:xfrm>
            <a:off x="-471382" y="7192640"/>
            <a:ext cx="3248729" cy="335786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9"/>
            <a:stretch>
              <a:fillRect/>
            </a:stretch>
          </a:blipFill>
        </p:spPr>
        <p:txBody>
          <a:bodyPr/>
          <a:lstStyle/>
          <a:p>
            <a:endParaRPr lang="en-US"/>
          </a:p>
        </p:txBody>
      </p:sp>
      <p:sp>
        <p:nvSpPr>
          <p:cNvPr id="9" name="Freeform 9"/>
          <p:cNvSpPr/>
          <p:nvPr/>
        </p:nvSpPr>
        <p:spPr>
          <a:xfrm rot="-789047">
            <a:off x="1773338" y="1587012"/>
            <a:ext cx="1914447" cy="1941138"/>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10"/>
            <a:stretch>
              <a:fillRect/>
            </a:stretch>
          </a:blipFill>
        </p:spPr>
        <p:txBody>
          <a:bodyPr/>
          <a:lstStyle/>
          <a:p>
            <a:endParaRPr lang="en-US"/>
          </a:p>
        </p:txBody>
      </p:sp>
      <p:sp>
        <p:nvSpPr>
          <p:cNvPr id="10" name="Freeform 10"/>
          <p:cNvSpPr/>
          <p:nvPr/>
        </p:nvSpPr>
        <p:spPr>
          <a:xfrm rot="960116">
            <a:off x="16408787" y="7380469"/>
            <a:ext cx="1639525" cy="1969399"/>
          </a:xfrm>
          <a:custGeom>
            <a:avLst/>
            <a:gdLst/>
            <a:ahLst/>
            <a:cxnLst/>
            <a:rect l="l" t="t" r="r" b="b"/>
            <a:pathLst>
              <a:path w="1639525" h="1969399">
                <a:moveTo>
                  <a:pt x="0" y="0"/>
                </a:moveTo>
                <a:lnTo>
                  <a:pt x="1639525" y="0"/>
                </a:lnTo>
                <a:lnTo>
                  <a:pt x="1639525" y="1969399"/>
                </a:lnTo>
                <a:lnTo>
                  <a:pt x="0" y="1969399"/>
                </a:lnTo>
                <a:lnTo>
                  <a:pt x="0" y="0"/>
                </a:lnTo>
                <a:close/>
              </a:path>
            </a:pathLst>
          </a:custGeom>
          <a:blipFill>
            <a:blip r:embed="rId11"/>
            <a:stretch>
              <a:fillRect/>
            </a:stretch>
          </a:blipFill>
        </p:spPr>
        <p:txBody>
          <a:bodyPr/>
          <a:lstStyle/>
          <a:p>
            <a:endParaRPr lang="en-US"/>
          </a:p>
        </p:txBody>
      </p:sp>
      <p:sp>
        <p:nvSpPr>
          <p:cNvPr id="11" name="TextBox 11"/>
          <p:cNvSpPr txBox="1"/>
          <p:nvPr/>
        </p:nvSpPr>
        <p:spPr>
          <a:xfrm>
            <a:off x="5572528" y="392848"/>
            <a:ext cx="6766197" cy="795089"/>
          </a:xfrm>
          <a:prstGeom prst="rect">
            <a:avLst/>
          </a:prstGeom>
        </p:spPr>
        <p:txBody>
          <a:bodyPr lIns="0" tIns="0" rIns="0" bIns="0" rtlCol="0" anchor="t">
            <a:spAutoFit/>
          </a:bodyPr>
          <a:lstStyle/>
          <a:p>
            <a:pPr algn="ctr">
              <a:lnSpc>
                <a:spcPts val="6200"/>
              </a:lnSpc>
            </a:pPr>
            <a:r>
              <a:rPr lang="en-US" sz="3600" b="1" dirty="0" err="1">
                <a:solidFill>
                  <a:srgbClr val="6A7E78"/>
                </a:solidFill>
                <a:latin typeface="Times New Roman" panose="02020603050405020304" pitchFamily="18" charset="0"/>
                <a:ea typeface="UTM Times Bold"/>
                <a:cs typeface="Times New Roman" panose="02020603050405020304" pitchFamily="18" charset="0"/>
                <a:sym typeface="UTM Times Bold"/>
              </a:rPr>
              <a:t>Lý</a:t>
            </a:r>
            <a:r>
              <a:rPr lang="en-US" sz="3600" b="1" dirty="0">
                <a:solidFill>
                  <a:srgbClr val="6A7E78"/>
                </a:solidFill>
                <a:latin typeface="Times New Roman" panose="02020603050405020304" pitchFamily="18" charset="0"/>
                <a:ea typeface="UTM Times Bold"/>
                <a:cs typeface="Times New Roman" panose="02020603050405020304" pitchFamily="18" charset="0"/>
                <a:sym typeface="UTM Times Bold"/>
              </a:rPr>
              <a:t> </a:t>
            </a:r>
            <a:r>
              <a:rPr lang="en-US" sz="3600" b="1">
                <a:solidFill>
                  <a:srgbClr val="6A7E78"/>
                </a:solidFill>
                <a:latin typeface="Times New Roman" panose="02020603050405020304" pitchFamily="18" charset="0"/>
                <a:ea typeface="UTM Times Bold"/>
                <a:cs typeface="Times New Roman" panose="02020603050405020304" pitchFamily="18" charset="0"/>
                <a:sym typeface="UTM Times Bold"/>
              </a:rPr>
              <a:t>do </a:t>
            </a:r>
            <a:r>
              <a:rPr lang="en-US" sz="3600" b="1" smtClean="0">
                <a:solidFill>
                  <a:srgbClr val="6A7E78"/>
                </a:solidFill>
                <a:latin typeface="Times New Roman" panose="02020603050405020304" pitchFamily="18" charset="0"/>
                <a:ea typeface="UTM Times Bold"/>
                <a:cs typeface="Times New Roman" panose="02020603050405020304" pitchFamily="18" charset="0"/>
                <a:sym typeface="UTM Times Bold"/>
              </a:rPr>
              <a:t>chọn </a:t>
            </a:r>
            <a:r>
              <a:rPr lang="en-US" sz="3600" b="1" dirty="0" err="1">
                <a:solidFill>
                  <a:srgbClr val="6A7E78"/>
                </a:solidFill>
                <a:latin typeface="Times New Roman" panose="02020603050405020304" pitchFamily="18" charset="0"/>
                <a:ea typeface="UTM Times Bold"/>
                <a:cs typeface="Times New Roman" panose="02020603050405020304" pitchFamily="18" charset="0"/>
                <a:sym typeface="UTM Times Bold"/>
              </a:rPr>
              <a:t>biện</a:t>
            </a:r>
            <a:r>
              <a:rPr lang="en-US" sz="3600" b="1" dirty="0">
                <a:solidFill>
                  <a:srgbClr val="6A7E78"/>
                </a:solidFill>
                <a:latin typeface="Times New Roman" panose="02020603050405020304" pitchFamily="18" charset="0"/>
                <a:ea typeface="UTM Times Bold"/>
                <a:cs typeface="Times New Roman" panose="02020603050405020304" pitchFamily="18" charset="0"/>
                <a:sym typeface="UTM Times Bold"/>
              </a:rPr>
              <a:t> </a:t>
            </a:r>
            <a:r>
              <a:rPr lang="en-US" sz="3600" b="1" dirty="0" err="1">
                <a:solidFill>
                  <a:srgbClr val="6A7E78"/>
                </a:solidFill>
                <a:latin typeface="Times New Roman" panose="02020603050405020304" pitchFamily="18" charset="0"/>
                <a:ea typeface="UTM Times Bold"/>
                <a:cs typeface="Times New Roman" panose="02020603050405020304" pitchFamily="18" charset="0"/>
                <a:sym typeface="UTM Times Bold"/>
              </a:rPr>
              <a:t>pháp</a:t>
            </a:r>
            <a:endParaRPr lang="en-US" sz="3600" b="1" dirty="0">
              <a:solidFill>
                <a:srgbClr val="6A7E78"/>
              </a:solidFill>
              <a:latin typeface="Times New Roman" panose="02020603050405020304" pitchFamily="18" charset="0"/>
              <a:ea typeface="UTM Times Bold"/>
              <a:cs typeface="Times New Roman" panose="02020603050405020304" pitchFamily="18" charset="0"/>
              <a:sym typeface="UTM Times Bold"/>
            </a:endParaRPr>
          </a:p>
        </p:txBody>
      </p:sp>
      <p:sp>
        <p:nvSpPr>
          <p:cNvPr id="13" name="TextBox 13"/>
          <p:cNvSpPr txBox="1"/>
          <p:nvPr/>
        </p:nvSpPr>
        <p:spPr>
          <a:xfrm>
            <a:off x="649774" y="2318837"/>
            <a:ext cx="17007382" cy="7386638"/>
          </a:xfrm>
          <a:prstGeom prst="rect">
            <a:avLst/>
          </a:prstGeom>
        </p:spPr>
        <p:txBody>
          <a:bodyPr wrap="square" lIns="0" tIns="0" rIns="0" bIns="0" rtlCol="0" anchor="t">
            <a:spAutoFit/>
          </a:bodyPr>
          <a:lstStyle/>
          <a:p>
            <a:r>
              <a:rPr lang="en-US" sz="3200">
                <a:latin typeface="Times New Roman" panose="02020603050405020304" pitchFamily="18" charset="0"/>
                <a:cs typeface="Times New Roman" panose="02020603050405020304" pitchFamily="18" charset="0"/>
              </a:rPr>
              <a:t>Trong bối cảnh xã hội hiện nay, trẻ em mầm non ngày càng sớm tiếp xúc với các thiết bị số như điện thoại, máy tính bảng, tivi… Việc lạm dụng màn hình dẫn đến nhiều hệ quả tiêu cực: giảm vận động, hạn chế giao tiếp xã hội, giảm khả năng sáng tạo, ảnh hưởng đến phát triển cảm xúc, giấc ngủ và hình thành thói quen sinh hoạt không lành mạnh. Đây là vấn đề thực tiễn đang đặt ra cho cả gia đình và nhà trường.</a:t>
            </a:r>
          </a:p>
          <a:p>
            <a:r>
              <a:rPr lang="en-US" sz="3200">
                <a:latin typeface="Times New Roman" panose="02020603050405020304" pitchFamily="18" charset="0"/>
                <a:cs typeface="Times New Roman" panose="02020603050405020304" pitchFamily="18" charset="0"/>
              </a:rPr>
              <a:t>Thực tế quan sát tại nhiều trường mầm non cho thấy: trẻ thường thích thú với màn hình hơn các hoạt động học tập, vui chơi truyền thống; phụ huynh do bận rộn thường để trẻ tự giải trí với thiết bị số; nhà trường có tổ chức các hoạt động thay thế nhưng chưa đủ hấp dẫn và chưa phối hợp chặt chẽ với gia đình. Kết quả là trẻ thiếu cơ hội trải nghiệm thực tế, thiếu sự gắn kết tình cảm với cha mẹ, bạn bè và môi trường xung quanh.</a:t>
            </a:r>
          </a:p>
          <a:p>
            <a:r>
              <a:rPr lang="en-US" sz="3200">
                <a:latin typeface="Times New Roman" panose="02020603050405020304" pitchFamily="18" charset="0"/>
                <a:cs typeface="Times New Roman" panose="02020603050405020304" pitchFamily="18" charset="0"/>
              </a:rPr>
              <a:t>Do đó, việc xây dựng một giải pháp giúp kết nối yêu thương giữa gia đình và nhà trường, đồng thời tổ chức các hoạt động hấp dẫn, giàu trải nghiệm và cảm xúc, nhằm giúp trẻ mầm non phát triển toàn diện, hình thành thói quen sống lành mạnh, là rất cần thiết. </a:t>
            </a:r>
            <a:r>
              <a:rPr lang="en-US" sz="3200" smtClean="0">
                <a:latin typeface="Times New Roman" panose="02020603050405020304" pitchFamily="18" charset="0"/>
                <a:cs typeface="Times New Roman" panose="02020603050405020304" pitchFamily="18" charset="0"/>
              </a:rPr>
              <a:t>Đây </a:t>
            </a:r>
            <a:r>
              <a:rPr lang="en-US" sz="3200">
                <a:latin typeface="Times New Roman" panose="02020603050405020304" pitchFamily="18" charset="0"/>
                <a:cs typeface="Times New Roman" panose="02020603050405020304" pitchFamily="18" charset="0"/>
              </a:rPr>
              <a:t>cũng là lý do tôi chọn đề tài: </a:t>
            </a:r>
            <a:r>
              <a:rPr lang="en-US" sz="3200" b="1">
                <a:latin typeface="Times New Roman" panose="02020603050405020304" pitchFamily="18" charset="0"/>
                <a:cs typeface="Times New Roman" panose="02020603050405020304" pitchFamily="18" charset="0"/>
              </a:rPr>
              <a:t>“Kết nối yêu thương giữa gia đình và nhà trường nhằm giúp trẻ mầm non có tuổi thơ lành mạnh, không phụ thuộc màn hình.”</a:t>
            </a:r>
            <a:endParaRPr lang="en-US" sz="3200">
              <a:latin typeface="Times New Roman" panose="02020603050405020304" pitchFamily="18" charset="0"/>
              <a:cs typeface="Times New Roman" panose="02020603050405020304" pitchFamily="18" charset="0"/>
            </a:endParaRPr>
          </a:p>
          <a:p>
            <a:endParaRPr lang="en-US" sz="3200" b="1" dirty="0">
              <a:solidFill>
                <a:srgbClr val="6A7E78"/>
              </a:solidFill>
              <a:latin typeface="Times New Roman" panose="02020603050405020304" pitchFamily="18" charset="0"/>
              <a:ea typeface="UTM Times Bold"/>
              <a:cs typeface="Times New Roman" panose="02020603050405020304" pitchFamily="18" charset="0"/>
              <a:sym typeface="UTM Times Bold"/>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grpSp>
        <p:nvGrpSpPr>
          <p:cNvPr id="2" name="Group 2"/>
          <p:cNvGrpSpPr/>
          <p:nvPr/>
        </p:nvGrpSpPr>
        <p:grpSpPr>
          <a:xfrm>
            <a:off x="-545990" y="59134"/>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1972517" y="671093"/>
            <a:ext cx="16311854" cy="9063083"/>
          </a:xfrm>
          <a:custGeom>
            <a:avLst/>
            <a:gdLst/>
            <a:ahLst/>
            <a:cxnLst/>
            <a:rect l="l" t="t" r="r" b="b"/>
            <a:pathLst>
              <a:path w="16311854" h="9063083">
                <a:moveTo>
                  <a:pt x="0" y="0"/>
                </a:moveTo>
                <a:lnTo>
                  <a:pt x="16311854" y="0"/>
                </a:lnTo>
                <a:lnTo>
                  <a:pt x="16311854" y="9063083"/>
                </a:lnTo>
                <a:lnTo>
                  <a:pt x="0" y="90630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a:off x="2994149" y="-18213"/>
            <a:ext cx="13214101" cy="1928470"/>
            <a:chOff x="396653" y="365602"/>
            <a:chExt cx="7218381" cy="4401805"/>
          </a:xfrm>
        </p:grpSpPr>
        <p:sp>
          <p:nvSpPr>
            <p:cNvPr id="8" name="Freeform 8"/>
            <p:cNvSpPr/>
            <p:nvPr/>
          </p:nvSpPr>
          <p:spPr>
            <a:xfrm rot="292895">
              <a:off x="396653" y="365602"/>
              <a:ext cx="7218381" cy="4401805"/>
            </a:xfrm>
            <a:custGeom>
              <a:avLst/>
              <a:gdLst/>
              <a:ahLst/>
              <a:cxnLst/>
              <a:rect l="l" t="t" r="r" b="b"/>
              <a:pathLst>
                <a:path w="7218381" h="5420348">
                  <a:moveTo>
                    <a:pt x="0" y="0"/>
                  </a:moveTo>
                  <a:lnTo>
                    <a:pt x="7218382" y="0"/>
                  </a:lnTo>
                  <a:lnTo>
                    <a:pt x="7218382" y="5420348"/>
                  </a:lnTo>
                  <a:lnTo>
                    <a:pt x="0" y="5420348"/>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899987" y="1726909"/>
              <a:ext cx="5722361" cy="1816481"/>
            </a:xfrm>
            <a:prstGeom prst="rect">
              <a:avLst/>
            </a:prstGeom>
          </p:spPr>
          <p:txBody>
            <a:bodyPr lIns="0" tIns="0" rIns="0" bIns="0" rtlCol="0" anchor="t">
              <a:spAutoFit/>
            </a:bodyPr>
            <a:lstStyle/>
            <a:p>
              <a:pPr algn="ctr">
                <a:lnSpc>
                  <a:spcPts val="5200"/>
                </a:lnSpc>
              </a:pPr>
              <a:r>
                <a:rPr lang="en-US" sz="6500" b="1" smtClean="0">
                  <a:solidFill>
                    <a:srgbClr val="4F3B20"/>
                  </a:solidFill>
                  <a:latin typeface="Times New Roman" panose="02020603050405020304" pitchFamily="18" charset="0"/>
                  <a:ea typeface="UTM Times Bold"/>
                  <a:cs typeface="Times New Roman" panose="02020603050405020304" pitchFamily="18" charset="0"/>
                  <a:sym typeface="UTM Times Bold"/>
                </a:rPr>
                <a:t>Đề xuất và kiến nghị</a:t>
              </a:r>
              <a:endParaRPr lang="en-US" sz="6500" b="1" dirty="0">
                <a:solidFill>
                  <a:srgbClr val="4F3B20"/>
                </a:solidFill>
                <a:latin typeface="Times New Roman" panose="02020603050405020304" pitchFamily="18" charset="0"/>
                <a:ea typeface="UTM Times Bold"/>
                <a:cs typeface="Times New Roman" panose="02020603050405020304" pitchFamily="18" charset="0"/>
                <a:sym typeface="UTM Times Bold"/>
              </a:endParaRPr>
            </a:p>
          </p:txBody>
        </p:sp>
      </p:grpSp>
      <p:sp>
        <p:nvSpPr>
          <p:cNvPr id="10" name="Freeform 10"/>
          <p:cNvSpPr/>
          <p:nvPr/>
        </p:nvSpPr>
        <p:spPr>
          <a:xfrm rot="-5983020">
            <a:off x="-1124960" y="-1540829"/>
            <a:ext cx="3681013" cy="3696344"/>
          </a:xfrm>
          <a:custGeom>
            <a:avLst/>
            <a:gdLst/>
            <a:ahLst/>
            <a:cxnLst/>
            <a:rect l="l" t="t" r="r" b="b"/>
            <a:pathLst>
              <a:path w="3681013" h="3696344">
                <a:moveTo>
                  <a:pt x="0" y="0"/>
                </a:moveTo>
                <a:lnTo>
                  <a:pt x="3681014" y="0"/>
                </a:lnTo>
                <a:lnTo>
                  <a:pt x="3681014" y="3696344"/>
                </a:lnTo>
                <a:lnTo>
                  <a:pt x="0" y="3696344"/>
                </a:lnTo>
                <a:lnTo>
                  <a:pt x="0" y="0"/>
                </a:lnTo>
                <a:close/>
              </a:path>
            </a:pathLst>
          </a:custGeom>
          <a:blipFill>
            <a:blip r:embed="rId9">
              <a:extLst>
                <a:ext uri="{96DAC541-7B7A-43D3-8B79-37D633B846F1}">
                  <asvg:svgBlip xmlns="" xmlns:asvg="http://schemas.microsoft.com/office/drawing/2016/SVG/main" r:embed="rId10"/>
                </a:ext>
              </a:extLst>
            </a:blip>
            <a:stretch>
              <a:fillRect l="-26797"/>
            </a:stretch>
          </a:blipFill>
        </p:spPr>
        <p:txBody>
          <a:bodyPr/>
          <a:lstStyle/>
          <a:p>
            <a:endParaRPr lang="en-US"/>
          </a:p>
        </p:txBody>
      </p:sp>
      <p:sp>
        <p:nvSpPr>
          <p:cNvPr id="11" name="TextBox 11"/>
          <p:cNvSpPr txBox="1"/>
          <p:nvPr/>
        </p:nvSpPr>
        <p:spPr>
          <a:xfrm>
            <a:off x="224325" y="1251887"/>
            <a:ext cx="17005556" cy="8586966"/>
          </a:xfrm>
          <a:prstGeom prst="rect">
            <a:avLst/>
          </a:prstGeom>
        </p:spPr>
        <p:txBody>
          <a:bodyPr wrap="square" lIns="0" tIns="0" rIns="0" bIns="0" rtlCol="0" anchor="t">
            <a:spAutoFit/>
          </a:bodyPr>
          <a:lstStyle/>
          <a:p>
            <a:pPr marL="288290" indent="71755" algn="just">
              <a:spcBef>
                <a:spcPts val="600"/>
              </a:spcBef>
              <a:spcAft>
                <a:spcPts val="600"/>
              </a:spcAft>
            </a:pPr>
            <a:r>
              <a:rPr lang="vi-VN" sz="2600" b="1" i="1" kern="0">
                <a:latin typeface="Times New Roman" panose="02020603050405020304" pitchFamily="18" charset="0"/>
                <a:ea typeface="Calibri" panose="020F0502020204030204" pitchFamily="34" charset="0"/>
                <a:cs typeface="Times New Roman" panose="02020603050405020304" pitchFamily="18" charset="0"/>
              </a:rPr>
              <a:t>* </a:t>
            </a:r>
            <a:r>
              <a:rPr lang="vi-VN" sz="2800" b="1" i="1" kern="0">
                <a:latin typeface="Times New Roman" panose="02020603050405020304" pitchFamily="18" charset="0"/>
                <a:ea typeface="Calibri" panose="020F0502020204030204" pitchFamily="34" charset="0"/>
                <a:cs typeface="Times New Roman" panose="02020603050405020304" pitchFamily="18" charset="0"/>
              </a:rPr>
              <a:t>Với nhà trường:</a:t>
            </a:r>
            <a:endParaRPr lang="en-US" sz="28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spcBef>
                <a:spcPts val="600"/>
              </a:spcBef>
              <a:spcAft>
                <a:spcPts val="600"/>
              </a:spcAft>
            </a:pPr>
            <a:r>
              <a:rPr lang="vi-VN" sz="28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Thường xuyên tổ chức các hoạt động ngoại khóa, trải nghiệm sáng tạo và vận động thay thế màn hình.</a:t>
            </a:r>
            <a:endParaRPr lang="en-US" sz="28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spcBef>
                <a:spcPts val="600"/>
              </a:spcBef>
              <a:spcAft>
                <a:spcPts val="600"/>
              </a:spcAft>
            </a:pPr>
            <a:r>
              <a:rPr lang="vi-VN" sz="28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Xây dựng bộ quy tắc, hướng dẫn giáo viên và phụ huynh đồng bộ trong việc quản lý thời gian sử dụng thiết bị số của trẻ.</a:t>
            </a:r>
            <a:endParaRPr lang="en-US" sz="28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spcBef>
                <a:spcPts val="600"/>
              </a:spcBef>
              <a:spcAft>
                <a:spcPts val="600"/>
              </a:spcAft>
            </a:pPr>
            <a:r>
              <a:rPr lang="vi-VN" sz="28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Theo dõi, đánh giá hiệu quả các biện pháp và điều chỉnh phù hợp với đặc điểm trẻ và điều kiện thực tế.</a:t>
            </a:r>
            <a:endParaRPr lang="en-US" sz="28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spcBef>
                <a:spcPts val="600"/>
              </a:spcBef>
              <a:spcAft>
                <a:spcPts val="600"/>
              </a:spcAft>
            </a:pPr>
            <a:r>
              <a:rPr lang="vi-VN" sz="2800" b="1" i="1" kern="0">
                <a:latin typeface="Times New Roman" panose="02020603050405020304" pitchFamily="18" charset="0"/>
                <a:ea typeface="Calibri" panose="020F0502020204030204" pitchFamily="34" charset="0"/>
                <a:cs typeface="Times New Roman" panose="02020603050405020304" pitchFamily="18" charset="0"/>
              </a:rPr>
              <a:t>* Với phụ huynh:</a:t>
            </a:r>
            <a:endParaRPr lang="en-US" sz="28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spcBef>
                <a:spcPts val="600"/>
              </a:spcBef>
              <a:spcAft>
                <a:spcPts val="600"/>
              </a:spcAft>
            </a:pPr>
            <a:r>
              <a:rPr lang="vi-VN" sz="2800" kern="0">
                <a:latin typeface="Times New Roman" panose="02020603050405020304" pitchFamily="18" charset="0"/>
                <a:ea typeface="Calibri" panose="020F0502020204030204" pitchFamily="34" charset="0"/>
                <a:cs typeface="Times New Roman" panose="02020603050405020304" pitchFamily="18" charset="0"/>
              </a:rPr>
              <a:t>-  Chủ động đồng hành, phối hợp với giáo viên trong việc hướng dẫn trẻ sử dụng thiết bị số hợp lý.</a:t>
            </a:r>
            <a:endParaRPr lang="en-US" sz="28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spcBef>
                <a:spcPts val="600"/>
              </a:spcBef>
              <a:spcAft>
                <a:spcPts val="600"/>
              </a:spcAft>
            </a:pPr>
            <a:r>
              <a:rPr lang="vi-VN" sz="2800" kern="0">
                <a:latin typeface="Times New Roman" panose="02020603050405020304" pitchFamily="18" charset="0"/>
                <a:ea typeface="Calibri" panose="020F0502020204030204" pitchFamily="34" charset="0"/>
                <a:cs typeface="Times New Roman" panose="02020603050405020304" pitchFamily="18" charset="0"/>
              </a:rPr>
              <a:t>-  Tham gia các buổi trao đổi, tọa đàm, hướng dẫn hoạt động tại nhà để tăng sự gắn kết và phát triển toàn diện cho trẻ.</a:t>
            </a:r>
            <a:endParaRPr lang="en-US" sz="28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spcBef>
                <a:spcPts val="600"/>
              </a:spcBef>
              <a:spcAft>
                <a:spcPts val="600"/>
              </a:spcAft>
            </a:pPr>
            <a:r>
              <a:rPr lang="vi-VN" sz="2800" kern="0">
                <a:latin typeface="Times New Roman" panose="02020603050405020304" pitchFamily="18" charset="0"/>
                <a:ea typeface="Calibri" panose="020F0502020204030204" pitchFamily="34" charset="0"/>
                <a:cs typeface="Times New Roman" panose="02020603050405020304" pitchFamily="18" charset="0"/>
              </a:rPr>
              <a:t>-  Tạo môi trường gia đình giàu trải nghiệm, khuyến khích trẻ tham gia vận động, sáng tạo và các trò chơi lành mạnh thay thế màn hình.</a:t>
            </a:r>
            <a:endParaRPr lang="en-US" sz="28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spcBef>
                <a:spcPts val="600"/>
              </a:spcBef>
              <a:spcAft>
                <a:spcPts val="600"/>
              </a:spcAft>
            </a:pPr>
            <a:r>
              <a:rPr lang="vi-VN" sz="2800" b="1" i="1" kern="0">
                <a:latin typeface="Times New Roman" panose="02020603050405020304" pitchFamily="18" charset="0"/>
                <a:ea typeface="Calibri" panose="020F0502020204030204" pitchFamily="34" charset="0"/>
                <a:cs typeface="Times New Roman" panose="02020603050405020304" pitchFamily="18" charset="0"/>
              </a:rPr>
              <a:t>* Với giáo viên:</a:t>
            </a:r>
            <a:endParaRPr lang="en-US" sz="28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spcBef>
                <a:spcPts val="600"/>
              </a:spcBef>
              <a:spcAft>
                <a:spcPts val="600"/>
              </a:spcAft>
            </a:pPr>
            <a:r>
              <a:rPr lang="vi-VN" sz="2800" kern="0">
                <a:latin typeface="Times New Roman" panose="02020603050405020304" pitchFamily="18" charset="0"/>
                <a:ea typeface="Calibri" panose="020F0502020204030204" pitchFamily="34" charset="0"/>
                <a:cs typeface="Times New Roman" panose="02020603050405020304" pitchFamily="18" charset="0"/>
              </a:rPr>
              <a:t>-  Nâng cao năng lực chuyên môn về giáo dục thay thế màn hình, giáo dục cảm xúc và kỹ năng xã hội.</a:t>
            </a:r>
            <a:endParaRPr lang="en-US" sz="28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spcBef>
                <a:spcPts val="600"/>
              </a:spcBef>
              <a:spcAft>
                <a:spcPts val="600"/>
              </a:spcAft>
            </a:pPr>
            <a:r>
              <a:rPr lang="vi-VN" sz="2800" kern="0">
                <a:latin typeface="Times New Roman" panose="02020603050405020304" pitchFamily="18" charset="0"/>
                <a:ea typeface="Calibri" panose="020F0502020204030204" pitchFamily="34" charset="0"/>
                <a:cs typeface="Times New Roman" panose="02020603050405020304" pitchFamily="18" charset="0"/>
              </a:rPr>
              <a:t>- Thiết kế, tổ chức các hoạt động học tập và vui chơi phong phú, hấp dẫn, phù hợp với đặc điểm lứa tuổi.</a:t>
            </a:r>
            <a:endParaRPr lang="en-US" sz="28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spcBef>
                <a:spcPts val="600"/>
              </a:spcBef>
              <a:spcAft>
                <a:spcPts val="600"/>
              </a:spcAft>
            </a:pPr>
            <a:r>
              <a:rPr lang="vi-VN" sz="2800" kern="0">
                <a:latin typeface="Times New Roman" panose="02020603050405020304" pitchFamily="18" charset="0"/>
                <a:ea typeface="Calibri" panose="020F0502020204030204" pitchFamily="34" charset="0"/>
                <a:cs typeface="Times New Roman" panose="02020603050405020304" pitchFamily="18" charset="0"/>
              </a:rPr>
              <a:t>- Phối hợp chặt chẽ với phụ huynh, quan sát và đánh giá tiến trình phát triển của trẻ để điều chỉnh biện pháp giáo dục phù hợp.</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Freeform 13"/>
          <p:cNvSpPr/>
          <p:nvPr/>
        </p:nvSpPr>
        <p:spPr>
          <a:xfrm>
            <a:off x="16276664" y="1251887"/>
            <a:ext cx="535242" cy="775713"/>
          </a:xfrm>
          <a:custGeom>
            <a:avLst/>
            <a:gdLst/>
            <a:ahLst/>
            <a:cxnLst/>
            <a:rect l="l" t="t" r="r" b="b"/>
            <a:pathLst>
              <a:path w="713656" h="1034284">
                <a:moveTo>
                  <a:pt x="0" y="0"/>
                </a:moveTo>
                <a:lnTo>
                  <a:pt x="713656" y="0"/>
                </a:lnTo>
                <a:lnTo>
                  <a:pt x="713656" y="1034285"/>
                </a:lnTo>
                <a:lnTo>
                  <a:pt x="0" y="1034285"/>
                </a:lnTo>
                <a:lnTo>
                  <a:pt x="0" y="0"/>
                </a:lnTo>
                <a:close/>
              </a:path>
            </a:pathLst>
          </a:custGeom>
          <a:blipFill>
            <a:blip r:embed="rId11"/>
            <a:stretch>
              <a:fillRect/>
            </a:stretch>
          </a:blipFill>
        </p:spPr>
        <p:txBody>
          <a:bodyPr/>
          <a:lstStyle/>
          <a:p>
            <a:endParaRPr lang="en-US"/>
          </a:p>
        </p:txBody>
      </p:sp>
      <p:sp>
        <p:nvSpPr>
          <p:cNvPr id="16" name="Freeform 16"/>
          <p:cNvSpPr/>
          <p:nvPr/>
        </p:nvSpPr>
        <p:spPr>
          <a:xfrm>
            <a:off x="17004401" y="8741789"/>
            <a:ext cx="896699" cy="755938"/>
          </a:xfrm>
          <a:custGeom>
            <a:avLst/>
            <a:gdLst/>
            <a:ahLst/>
            <a:cxnLst/>
            <a:rect l="l" t="t" r="r" b="b"/>
            <a:pathLst>
              <a:path w="1195598" h="1007917">
                <a:moveTo>
                  <a:pt x="0" y="0"/>
                </a:moveTo>
                <a:lnTo>
                  <a:pt x="1195598" y="0"/>
                </a:lnTo>
                <a:lnTo>
                  <a:pt x="1195598" y="1007917"/>
                </a:lnTo>
                <a:lnTo>
                  <a:pt x="0" y="100791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3316669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grpSp>
        <p:nvGrpSpPr>
          <p:cNvPr id="2" name="Group 2"/>
          <p:cNvGrpSpPr/>
          <p:nvPr/>
        </p:nvGrpSpPr>
        <p:grpSpPr>
          <a:xfrm>
            <a:off x="-545990" y="59134"/>
            <a:ext cx="20294378" cy="10287000"/>
            <a:chOff x="0" y="0"/>
            <a:chExt cx="27059171"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3343171"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1605523" y="501814"/>
            <a:ext cx="16311854" cy="9063083"/>
          </a:xfrm>
          <a:custGeom>
            <a:avLst/>
            <a:gdLst/>
            <a:ahLst/>
            <a:cxnLst/>
            <a:rect l="l" t="t" r="r" b="b"/>
            <a:pathLst>
              <a:path w="16311854" h="9063083">
                <a:moveTo>
                  <a:pt x="0" y="0"/>
                </a:moveTo>
                <a:lnTo>
                  <a:pt x="16311854" y="0"/>
                </a:lnTo>
                <a:lnTo>
                  <a:pt x="16311854" y="9063083"/>
                </a:lnTo>
                <a:lnTo>
                  <a:pt x="0" y="906308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61976" y="6309345"/>
            <a:ext cx="3743376" cy="4071259"/>
          </a:xfrm>
          <a:custGeom>
            <a:avLst/>
            <a:gdLst/>
            <a:ahLst/>
            <a:cxnLst/>
            <a:rect l="l" t="t" r="r" b="b"/>
            <a:pathLst>
              <a:path w="5307656" h="4993620">
                <a:moveTo>
                  <a:pt x="0" y="0"/>
                </a:moveTo>
                <a:lnTo>
                  <a:pt x="5307656" y="0"/>
                </a:lnTo>
                <a:lnTo>
                  <a:pt x="5307656" y="4993620"/>
                </a:lnTo>
                <a:lnTo>
                  <a:pt x="0" y="4993620"/>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3915561" y="578188"/>
            <a:ext cx="10475459" cy="695511"/>
          </a:xfrm>
          <a:prstGeom prst="rect">
            <a:avLst/>
          </a:prstGeom>
        </p:spPr>
        <p:txBody>
          <a:bodyPr lIns="0" tIns="0" rIns="0" bIns="0" rtlCol="0" anchor="t">
            <a:spAutoFit/>
          </a:bodyPr>
          <a:lstStyle/>
          <a:p>
            <a:pPr algn="ctr">
              <a:lnSpc>
                <a:spcPts val="5200"/>
              </a:lnSpc>
            </a:pPr>
            <a:endParaRPr lang="en-US" sz="6500" b="1" dirty="0">
              <a:solidFill>
                <a:srgbClr val="4F3B20"/>
              </a:solidFill>
              <a:latin typeface="Times New Roman" panose="02020603050405020304" pitchFamily="18" charset="0"/>
              <a:ea typeface="UTM Times Bold"/>
              <a:cs typeface="Times New Roman" panose="02020603050405020304" pitchFamily="18" charset="0"/>
              <a:sym typeface="UTM Times Bold"/>
            </a:endParaRPr>
          </a:p>
        </p:txBody>
      </p:sp>
      <p:sp>
        <p:nvSpPr>
          <p:cNvPr id="10" name="Freeform 10"/>
          <p:cNvSpPr/>
          <p:nvPr/>
        </p:nvSpPr>
        <p:spPr>
          <a:xfrm rot="-5983020">
            <a:off x="-480097" y="-464047"/>
            <a:ext cx="3357193" cy="2438979"/>
          </a:xfrm>
          <a:custGeom>
            <a:avLst/>
            <a:gdLst/>
            <a:ahLst/>
            <a:cxnLst/>
            <a:rect l="l" t="t" r="r" b="b"/>
            <a:pathLst>
              <a:path w="3681013" h="3696344">
                <a:moveTo>
                  <a:pt x="0" y="0"/>
                </a:moveTo>
                <a:lnTo>
                  <a:pt x="3681014" y="0"/>
                </a:lnTo>
                <a:lnTo>
                  <a:pt x="3681014" y="3696344"/>
                </a:lnTo>
                <a:lnTo>
                  <a:pt x="0" y="3696344"/>
                </a:lnTo>
                <a:lnTo>
                  <a:pt x="0" y="0"/>
                </a:lnTo>
                <a:close/>
              </a:path>
            </a:pathLst>
          </a:custGeom>
          <a:blipFill>
            <a:blip r:embed="rId7">
              <a:extLst>
                <a:ext uri="{96DAC541-7B7A-43D3-8B79-37D633B846F1}">
                  <asvg:svgBlip xmlns="" xmlns:asvg="http://schemas.microsoft.com/office/drawing/2016/SVG/main" r:embed="rId10"/>
                </a:ext>
              </a:extLst>
            </a:blip>
            <a:stretch>
              <a:fillRect l="-26797"/>
            </a:stretch>
          </a:blipFill>
        </p:spPr>
        <p:txBody>
          <a:bodyPr/>
          <a:lstStyle/>
          <a:p>
            <a:endParaRPr lang="en-US"/>
          </a:p>
        </p:txBody>
      </p:sp>
      <p:sp>
        <p:nvSpPr>
          <p:cNvPr id="11" name="TextBox 11"/>
          <p:cNvSpPr txBox="1"/>
          <p:nvPr/>
        </p:nvSpPr>
        <p:spPr>
          <a:xfrm>
            <a:off x="3340209" y="1901986"/>
            <a:ext cx="12801601" cy="6262740"/>
          </a:xfrm>
          <a:prstGeom prst="rect">
            <a:avLst/>
          </a:prstGeom>
        </p:spPr>
        <p:txBody>
          <a:bodyPr wrap="square" lIns="0" tIns="0" rIns="0" bIns="0" rtlCol="0" anchor="t">
            <a:spAutoFit/>
          </a:bodyPr>
          <a:lstStyle/>
          <a:p>
            <a:pPr lvl="0" algn="just">
              <a:lnSpc>
                <a:spcPct val="150000"/>
              </a:lnSpc>
              <a:spcBef>
                <a:spcPts val="600"/>
              </a:spcBef>
              <a:spcAft>
                <a:spcPts val="600"/>
              </a:spcAft>
            </a:pPr>
            <a:r>
              <a:rPr lang="en-US" sz="40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 đây là biện pháp : </a:t>
            </a:r>
            <a:r>
              <a:rPr lang="vi-VN" sz="4000" i="1" kern="0" spc="2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 nối yêu thương giữa gia đình và nhà trường nhằm giúp trẻ mầm non có tuổi thơ lành mạnh, không phụ thuộc màn hình</a:t>
            </a:r>
            <a:r>
              <a:rPr lang="en-US" sz="4000" i="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 một thời gian triển khai biện pháp tôi nhận thấy tính khả thi và hiệu quả của biện pháp rất thiết thực. </a:t>
            </a:r>
            <a:r>
              <a:rPr lang="en-US" sz="4000">
                <a:solidFill>
                  <a:srgbClr val="000000"/>
                </a:solidFill>
                <a:latin typeface="Times New Roman" panose="02020603050405020304" pitchFamily="18" charset="0"/>
                <a:ea typeface="Times New Roman" panose="02020603050405020304" pitchFamily="18" charset="0"/>
                <a:cs typeface="Arial"/>
                <a:sym typeface="Arial"/>
              </a:rPr>
              <a:t>Rất </a:t>
            </a:r>
            <a:r>
              <a:rPr lang="en-US" sz="4000" smtClean="0">
                <a:solidFill>
                  <a:srgbClr val="000000"/>
                </a:solidFill>
                <a:latin typeface="Times New Roman" panose="02020603050405020304" pitchFamily="18" charset="0"/>
                <a:ea typeface="Times New Roman" panose="02020603050405020304" pitchFamily="18" charset="0"/>
                <a:cs typeface="Arial"/>
                <a:sym typeface="Arial"/>
              </a:rPr>
              <a:t>mong nhận </a:t>
            </a:r>
            <a:r>
              <a:rPr lang="en-US" sz="4000">
                <a:solidFill>
                  <a:srgbClr val="000000"/>
                </a:solidFill>
                <a:latin typeface="Times New Roman" panose="02020603050405020304" pitchFamily="18" charset="0"/>
                <a:ea typeface="Times New Roman" panose="02020603050405020304" pitchFamily="18" charset="0"/>
                <a:cs typeface="Arial"/>
                <a:sym typeface="Arial"/>
              </a:rPr>
              <a:t>được sự góp ý bổ sung của BGK, để đề tài của tôi được hoàn chỉnh và đạt hiệu quả cao hơn.</a:t>
            </a:r>
            <a:endParaRPr lang="en-US" sz="4000">
              <a:solidFill>
                <a:prstClr val="black"/>
              </a:solidFill>
              <a:latin typeface="Times New Roman" panose="02020603050405020304" pitchFamily="18" charset="0"/>
              <a:ea typeface="Times New Roman" panose="02020603050405020304" pitchFamily="18" charset="0"/>
              <a:cs typeface="Arial"/>
              <a:sym typeface="Arial"/>
            </a:endParaRPr>
          </a:p>
          <a:p>
            <a:pPr>
              <a:lnSpc>
                <a:spcPct val="150000"/>
              </a:lnSpc>
              <a:spcBef>
                <a:spcPts val="600"/>
              </a:spcBef>
              <a:spcAft>
                <a:spcPts val="600"/>
              </a:spcAft>
            </a:pPr>
            <a:r>
              <a:rPr lang="en-US" sz="2800"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Freeform 13"/>
          <p:cNvSpPr/>
          <p:nvPr/>
        </p:nvSpPr>
        <p:spPr>
          <a:xfrm>
            <a:off x="16276664" y="1251887"/>
            <a:ext cx="535242" cy="775713"/>
          </a:xfrm>
          <a:custGeom>
            <a:avLst/>
            <a:gdLst/>
            <a:ahLst/>
            <a:cxnLst/>
            <a:rect l="l" t="t" r="r" b="b"/>
            <a:pathLst>
              <a:path w="713656" h="1034284">
                <a:moveTo>
                  <a:pt x="0" y="0"/>
                </a:moveTo>
                <a:lnTo>
                  <a:pt x="713656" y="0"/>
                </a:lnTo>
                <a:lnTo>
                  <a:pt x="713656" y="1034285"/>
                </a:lnTo>
                <a:lnTo>
                  <a:pt x="0" y="1034285"/>
                </a:lnTo>
                <a:lnTo>
                  <a:pt x="0" y="0"/>
                </a:lnTo>
                <a:close/>
              </a:path>
            </a:pathLst>
          </a:custGeom>
          <a:blipFill>
            <a:blip r:embed="rId11"/>
            <a:stretch>
              <a:fillRect/>
            </a:stretch>
          </a:blipFill>
        </p:spPr>
        <p:txBody>
          <a:bodyPr/>
          <a:lstStyle/>
          <a:p>
            <a:endParaRPr lang="en-US"/>
          </a:p>
        </p:txBody>
      </p:sp>
      <p:sp>
        <p:nvSpPr>
          <p:cNvPr id="16" name="Freeform 16"/>
          <p:cNvSpPr/>
          <p:nvPr/>
        </p:nvSpPr>
        <p:spPr>
          <a:xfrm>
            <a:off x="2384639" y="1287991"/>
            <a:ext cx="896699" cy="755938"/>
          </a:xfrm>
          <a:custGeom>
            <a:avLst/>
            <a:gdLst/>
            <a:ahLst/>
            <a:cxnLst/>
            <a:rect l="l" t="t" r="r" b="b"/>
            <a:pathLst>
              <a:path w="1195598" h="1007917">
                <a:moveTo>
                  <a:pt x="0" y="0"/>
                </a:moveTo>
                <a:lnTo>
                  <a:pt x="1195598" y="0"/>
                </a:lnTo>
                <a:lnTo>
                  <a:pt x="1195598" y="1007917"/>
                </a:lnTo>
                <a:lnTo>
                  <a:pt x="0" y="100791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19716505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9499" y="-6770331"/>
            <a:ext cx="18587499" cy="18587499"/>
          </a:xfrm>
          <a:custGeom>
            <a:avLst/>
            <a:gdLst/>
            <a:ahLst/>
            <a:cxnLst/>
            <a:rect l="l" t="t" r="r" b="b"/>
            <a:pathLst>
              <a:path w="18587499" h="18587499">
                <a:moveTo>
                  <a:pt x="0" y="0"/>
                </a:moveTo>
                <a:lnTo>
                  <a:pt x="18587499" y="0"/>
                </a:lnTo>
                <a:lnTo>
                  <a:pt x="18587499" y="18587499"/>
                </a:lnTo>
                <a:lnTo>
                  <a:pt x="0" y="185874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3268240" y="371475"/>
            <a:ext cx="11751520" cy="8049791"/>
          </a:xfrm>
          <a:custGeom>
            <a:avLst/>
            <a:gdLst/>
            <a:ahLst/>
            <a:cxnLst/>
            <a:rect l="l" t="t" r="r" b="b"/>
            <a:pathLst>
              <a:path w="11751520" h="8049791">
                <a:moveTo>
                  <a:pt x="0" y="0"/>
                </a:moveTo>
                <a:lnTo>
                  <a:pt x="11751520" y="0"/>
                </a:lnTo>
                <a:lnTo>
                  <a:pt x="11751520" y="8049791"/>
                </a:lnTo>
                <a:lnTo>
                  <a:pt x="0" y="80497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4838425" y="2910928"/>
            <a:ext cx="8611151" cy="3590142"/>
          </a:xfrm>
          <a:prstGeom prst="rect">
            <a:avLst/>
          </a:prstGeom>
        </p:spPr>
        <p:txBody>
          <a:bodyPr lIns="0" tIns="0" rIns="0" bIns="0" rtlCol="0" anchor="t">
            <a:spAutoFit/>
          </a:bodyPr>
          <a:lstStyle/>
          <a:p>
            <a:pPr algn="ctr">
              <a:lnSpc>
                <a:spcPts val="9477"/>
              </a:lnSpc>
            </a:pPr>
            <a:r>
              <a:rPr lang="en-US" sz="7705" b="1" dirty="0">
                <a:solidFill>
                  <a:schemeClr val="accent6">
                    <a:lumMod val="50000"/>
                  </a:schemeClr>
                </a:solidFill>
                <a:latin typeface="Times New Roman" panose="02020603050405020304" pitchFamily="18" charset="0"/>
                <a:ea typeface="Cherry Bomb One"/>
                <a:cs typeface="Times New Roman" panose="02020603050405020304" pitchFamily="18" charset="0"/>
                <a:sym typeface="Cherry Bomb One"/>
              </a:rPr>
              <a:t>CẢM ƠN BAN GIÁM KHẢO ĐÃ LẮNG NGHE</a:t>
            </a:r>
          </a:p>
        </p:txBody>
      </p:sp>
      <p:sp>
        <p:nvSpPr>
          <p:cNvPr id="5" name="Freeform 5"/>
          <p:cNvSpPr/>
          <p:nvPr/>
        </p:nvSpPr>
        <p:spPr>
          <a:xfrm rot="-771858">
            <a:off x="13326105" y="4689918"/>
            <a:ext cx="3943025" cy="2947411"/>
          </a:xfrm>
          <a:custGeom>
            <a:avLst/>
            <a:gdLst/>
            <a:ahLst/>
            <a:cxnLst/>
            <a:rect l="l" t="t" r="r" b="b"/>
            <a:pathLst>
              <a:path w="3943025" h="2947411">
                <a:moveTo>
                  <a:pt x="0" y="0"/>
                </a:moveTo>
                <a:lnTo>
                  <a:pt x="3943025" y="0"/>
                </a:lnTo>
                <a:lnTo>
                  <a:pt x="3943025" y="2947411"/>
                </a:lnTo>
                <a:lnTo>
                  <a:pt x="0" y="294741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6" name="Freeform 6"/>
          <p:cNvSpPr/>
          <p:nvPr/>
        </p:nvSpPr>
        <p:spPr>
          <a:xfrm rot="-1014296">
            <a:off x="1132138" y="3680748"/>
            <a:ext cx="2087723" cy="3247268"/>
          </a:xfrm>
          <a:custGeom>
            <a:avLst/>
            <a:gdLst/>
            <a:ahLst/>
            <a:cxnLst/>
            <a:rect l="l" t="t" r="r" b="b"/>
            <a:pathLst>
              <a:path w="2087723" h="3247268">
                <a:moveTo>
                  <a:pt x="0" y="0"/>
                </a:moveTo>
                <a:lnTo>
                  <a:pt x="2087723" y="0"/>
                </a:lnTo>
                <a:lnTo>
                  <a:pt x="2087723" y="3247269"/>
                </a:lnTo>
                <a:lnTo>
                  <a:pt x="0" y="32472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0" y="114300"/>
            <a:ext cx="8077200" cy="1015663"/>
          </a:xfrm>
          <a:prstGeom prst="rect">
            <a:avLst/>
          </a:prstGeom>
          <a:noFill/>
        </p:spPr>
        <p:txBody>
          <a:bodyPr wrap="square" rtlCol="0">
            <a:spAutoFit/>
          </a:bodyPr>
          <a:lstStyle/>
          <a:p>
            <a:pPr algn="ctr"/>
            <a:r>
              <a:rPr lang="en-US" sz="6000" smtClean="0">
                <a:solidFill>
                  <a:srgbClr val="FF0000"/>
                </a:solidFill>
                <a:latin typeface="Times New Roman" panose="02020603050405020304" pitchFamily="18" charset="0"/>
                <a:cs typeface="Times New Roman" panose="02020603050405020304" pitchFamily="18" charset="0"/>
              </a:rPr>
              <a:t>Đối tượng nghiên cứu</a:t>
            </a:r>
            <a:endParaRPr lang="en-US" sz="600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105400" y="952500"/>
            <a:ext cx="8915400"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Trẻ 5 tuổi trường Mầm Non Tam Đa</a:t>
            </a:r>
            <a:endParaRPr lang="en-US" sz="400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752600" y="1636800"/>
            <a:ext cx="14058900" cy="8107026"/>
          </a:xfrm>
          <a:prstGeom prst="rect">
            <a:avLst/>
          </a:prstGeom>
        </p:spPr>
      </p:pic>
    </p:spTree>
    <p:extLst>
      <p:ext uri="{BB962C8B-B14F-4D97-AF65-F5344CB8AC3E}">
        <p14:creationId xmlns:p14="http://schemas.microsoft.com/office/powerpoint/2010/main" val="213713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800600" y="266700"/>
            <a:ext cx="9448800" cy="914400"/>
          </a:xfrm>
          <a:prstGeom prst="rect">
            <a:avLst/>
          </a:prstGeom>
          <a:noFill/>
        </p:spPr>
        <p:txBody>
          <a:bodyPr wrap="square" rtlCol="0">
            <a:spAutoFit/>
          </a:bodyPr>
          <a:lstStyle/>
          <a:p>
            <a:r>
              <a:rPr lang="en-US" sz="5400" b="1" smtClean="0">
                <a:solidFill>
                  <a:srgbClr val="FF0000"/>
                </a:solidFill>
                <a:latin typeface="Times New Roman" panose="02020603050405020304" pitchFamily="18" charset="0"/>
                <a:cs typeface="Times New Roman" panose="02020603050405020304" pitchFamily="18" charset="0"/>
              </a:rPr>
              <a:t>MỤC TIÊU CỦA BIỆN PHÁP</a:t>
            </a:r>
            <a:endParaRPr lang="en-US" sz="5400"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676400" y="1181100"/>
            <a:ext cx="15849600" cy="7749814"/>
          </a:xfrm>
          <a:prstGeom prst="rect">
            <a:avLst/>
          </a:prstGeom>
          <a:noFill/>
        </p:spPr>
        <p:txBody>
          <a:bodyPr wrap="square" rtlCol="0">
            <a:spAutoFit/>
          </a:bodyPr>
          <a:lstStyle/>
          <a:p>
            <a:pPr indent="431800" algn="just">
              <a:lnSpc>
                <a:spcPct val="130000"/>
              </a:lnSpc>
              <a:spcBef>
                <a:spcPts val="600"/>
              </a:spcBef>
              <a:spcAft>
                <a:spcPts val="600"/>
              </a:spcAft>
            </a:pPr>
            <a:r>
              <a:rPr lang="nl-NL" sz="3200" kern="0" smtClean="0">
                <a:latin typeface="Times New Roman" panose="02020603050405020304" pitchFamily="18" charset="0"/>
                <a:ea typeface="Times New Roman" panose="02020603050405020304" pitchFamily="18" charset="0"/>
                <a:cs typeface="Times New Roman" panose="02020603050405020304" pitchFamily="18" charset="0"/>
              </a:rPr>
              <a:t>- Tập </a:t>
            </a:r>
            <a:r>
              <a:rPr lang="nl-NL" sz="3200" kern="0">
                <a:latin typeface="Times New Roman" panose="02020603050405020304" pitchFamily="18" charset="0"/>
                <a:ea typeface="Times New Roman" panose="02020603050405020304" pitchFamily="18" charset="0"/>
                <a:cs typeface="Times New Roman" panose="02020603050405020304" pitchFamily="18" charset="0"/>
              </a:rPr>
              <a:t>trung vào kết nối gia đình – nhà trường: Đề tài nhấn mạnh vai trò phối hợp chặt chẽ giữa giáo viên và phụ huynh, thay vì chỉ tập trung vào giảm màn hình cho trẻ.</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pPr>
            <a:r>
              <a:rPr lang="nl-NL" sz="3200" kern="0">
                <a:latin typeface="Times New Roman" panose="02020603050405020304" pitchFamily="18" charset="0"/>
                <a:ea typeface="Times New Roman" panose="02020603050405020304" pitchFamily="18" charset="0"/>
                <a:cs typeface="Times New Roman" panose="02020603050405020304" pitchFamily="18" charset="0"/>
              </a:rPr>
              <a:t>-   Phương pháp thay thế màn hình sáng tạo: Đề xuất các hoạt động trải nghiệm, trò chơi dân gian, vận động và hoạt động cảm xúc để trẻ phát triển toàn diện, vừa học vừa vui chơi, thay vì cấm đoán trẻ.</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pPr>
            <a:r>
              <a:rPr lang="nl-NL" sz="3200" kern="0">
                <a:latin typeface="Times New Roman" panose="02020603050405020304" pitchFamily="18" charset="0"/>
                <a:ea typeface="Times New Roman" panose="02020603050405020304" pitchFamily="18" charset="0"/>
                <a:cs typeface="Times New Roman" panose="02020603050405020304" pitchFamily="18" charset="0"/>
              </a:rPr>
              <a:t>-   Xây dựng thói quen bền vững: Giới thiệu “Bộ quy tắc vàng – Tuổi thơ không màn hình” giúp trẻ tự giác quản lý thời gian, hình thành thói quen sống lành mạnh lâu dài.</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pPr>
            <a:r>
              <a:rPr lang="nl-NL" sz="3200" kern="0">
                <a:latin typeface="Times New Roman" panose="02020603050405020304" pitchFamily="18" charset="0"/>
                <a:ea typeface="Times New Roman" panose="02020603050405020304" pitchFamily="18" charset="0"/>
                <a:cs typeface="Times New Roman" panose="02020603050405020304" pitchFamily="18" charset="0"/>
              </a:rPr>
              <a:t>-   Nâng cao năng lực giáo viên: Giúp giáo viên chủ động nghiên cứu, tổ chức các hoạt động thay thế màn hình, đồng thời tăng khả năng phối hợp giáo dục với phụ huynh.</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a:p>
            <a:pPr indent="431800" algn="just">
              <a:lnSpc>
                <a:spcPct val="130000"/>
              </a:lnSpc>
              <a:spcBef>
                <a:spcPts val="600"/>
              </a:spcBef>
              <a:spcAft>
                <a:spcPts val="600"/>
              </a:spcAft>
            </a:pPr>
            <a:r>
              <a:rPr lang="nl-NL" sz="3200" kern="0">
                <a:latin typeface="Times New Roman" panose="02020603050405020304" pitchFamily="18" charset="0"/>
                <a:ea typeface="Times New Roman" panose="02020603050405020304" pitchFamily="18" charset="0"/>
                <a:cs typeface="Times New Roman" panose="02020603050405020304" pitchFamily="18" charset="0"/>
              </a:rPr>
              <a:t>- Tạo hiệu ứng lan tỏa: Mô hình có thể áp dụng rộng rãi trong các trường mầm non, góp phần xây dựng môi trường giáo dục tích cực, gắn kết yêu thương giữa gia đình và nhà trường.</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234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ED"/>
        </a:solidFill>
        <a:effectLst/>
      </p:bgPr>
    </p:bg>
    <p:spTree>
      <p:nvGrpSpPr>
        <p:cNvPr id="1" name=""/>
        <p:cNvGrpSpPr/>
        <p:nvPr/>
      </p:nvGrpSpPr>
      <p:grpSpPr>
        <a:xfrm>
          <a:off x="0" y="0"/>
          <a:ext cx="0" cy="0"/>
          <a:chOff x="0" y="0"/>
          <a:chExt cx="0" cy="0"/>
        </a:xfrm>
      </p:grpSpPr>
      <p:sp>
        <p:nvSpPr>
          <p:cNvPr id="2" name="Freeform 2"/>
          <p:cNvSpPr/>
          <p:nvPr/>
        </p:nvSpPr>
        <p:spPr>
          <a:xfrm>
            <a:off x="9080404" y="-3427455"/>
            <a:ext cx="9976247" cy="9976247"/>
          </a:xfrm>
          <a:custGeom>
            <a:avLst/>
            <a:gdLst/>
            <a:ahLst/>
            <a:cxnLst/>
            <a:rect l="l" t="t" r="r" b="b"/>
            <a:pathLst>
              <a:path w="9976247" h="9976247">
                <a:moveTo>
                  <a:pt x="0" y="0"/>
                </a:moveTo>
                <a:lnTo>
                  <a:pt x="9976248" y="0"/>
                </a:lnTo>
                <a:lnTo>
                  <a:pt x="9976248" y="9976248"/>
                </a:lnTo>
                <a:lnTo>
                  <a:pt x="0" y="99762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563088" y="-3427455"/>
            <a:ext cx="9976247" cy="9976247"/>
          </a:xfrm>
          <a:custGeom>
            <a:avLst/>
            <a:gdLst/>
            <a:ahLst/>
            <a:cxnLst/>
            <a:rect l="l" t="t" r="r" b="b"/>
            <a:pathLst>
              <a:path w="9976247" h="9976247">
                <a:moveTo>
                  <a:pt x="9976247" y="0"/>
                </a:moveTo>
                <a:lnTo>
                  <a:pt x="0" y="0"/>
                </a:lnTo>
                <a:lnTo>
                  <a:pt x="0" y="9976248"/>
                </a:lnTo>
                <a:lnTo>
                  <a:pt x="9976247" y="9976248"/>
                </a:lnTo>
                <a:lnTo>
                  <a:pt x="9976247"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3274882" y="0"/>
            <a:ext cx="11738236" cy="9443703"/>
          </a:xfrm>
          <a:custGeom>
            <a:avLst/>
            <a:gdLst/>
            <a:ahLst/>
            <a:cxnLst/>
            <a:rect l="l" t="t" r="r" b="b"/>
            <a:pathLst>
              <a:path w="11738236" h="9443703">
                <a:moveTo>
                  <a:pt x="0" y="0"/>
                </a:moveTo>
                <a:lnTo>
                  <a:pt x="11738236" y="0"/>
                </a:lnTo>
                <a:lnTo>
                  <a:pt x="11738236" y="9443703"/>
                </a:lnTo>
                <a:lnTo>
                  <a:pt x="0" y="94437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4461873" y="2942062"/>
            <a:ext cx="9364254" cy="3105922"/>
          </a:xfrm>
          <a:prstGeom prst="rect">
            <a:avLst/>
          </a:prstGeom>
        </p:spPr>
        <p:txBody>
          <a:bodyPr lIns="0" tIns="0" rIns="0" bIns="0" rtlCol="0" anchor="t">
            <a:spAutoFit/>
          </a:bodyPr>
          <a:lstStyle/>
          <a:p>
            <a:pPr algn="ctr">
              <a:lnSpc>
                <a:spcPts val="11891"/>
              </a:lnSpc>
            </a:pPr>
            <a:r>
              <a:rPr lang="en-US" sz="10810" b="1">
                <a:solidFill>
                  <a:srgbClr val="773838"/>
                </a:solidFill>
                <a:latin typeface="Times New Roman" panose="02020603050405020304" pitchFamily="18" charset="0"/>
                <a:ea typeface="UTM Times Bold"/>
                <a:cs typeface="Times New Roman" panose="02020603050405020304" pitchFamily="18" charset="0"/>
                <a:sym typeface="UTM Times Bold"/>
              </a:rPr>
              <a:t>PHẦN II</a:t>
            </a:r>
          </a:p>
          <a:p>
            <a:pPr algn="ctr">
              <a:lnSpc>
                <a:spcPts val="11891"/>
              </a:lnSpc>
            </a:pPr>
            <a:r>
              <a:rPr lang="en-US" sz="10810" b="1">
                <a:solidFill>
                  <a:srgbClr val="773838"/>
                </a:solidFill>
                <a:latin typeface="Times New Roman" panose="02020603050405020304" pitchFamily="18" charset="0"/>
                <a:ea typeface="UTM Times Bold"/>
                <a:cs typeface="Times New Roman" panose="02020603050405020304" pitchFamily="18" charset="0"/>
                <a:sym typeface="UTM Times Bold"/>
              </a:rPr>
              <a:t>NỘI DUNG</a:t>
            </a:r>
          </a:p>
        </p:txBody>
      </p:sp>
      <p:sp>
        <p:nvSpPr>
          <p:cNvPr id="6" name="Freeform 6"/>
          <p:cNvSpPr/>
          <p:nvPr/>
        </p:nvSpPr>
        <p:spPr>
          <a:xfrm>
            <a:off x="11587556" y="1807328"/>
            <a:ext cx="1840803" cy="1440786"/>
          </a:xfrm>
          <a:custGeom>
            <a:avLst/>
            <a:gdLst/>
            <a:ahLst/>
            <a:cxnLst/>
            <a:rect l="l" t="t" r="r" b="b"/>
            <a:pathLst>
              <a:path w="1840803" h="1440786">
                <a:moveTo>
                  <a:pt x="0" y="0"/>
                </a:moveTo>
                <a:lnTo>
                  <a:pt x="1840804" y="0"/>
                </a:lnTo>
                <a:lnTo>
                  <a:pt x="1840804" y="1440786"/>
                </a:lnTo>
                <a:lnTo>
                  <a:pt x="0" y="144078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flipH="1">
            <a:off x="15508070" y="6162179"/>
            <a:ext cx="2096986" cy="3774084"/>
          </a:xfrm>
          <a:custGeom>
            <a:avLst/>
            <a:gdLst/>
            <a:ahLst/>
            <a:cxnLst/>
            <a:rect l="l" t="t" r="r" b="b"/>
            <a:pathLst>
              <a:path w="2096986" h="3774084">
                <a:moveTo>
                  <a:pt x="2096987" y="0"/>
                </a:moveTo>
                <a:lnTo>
                  <a:pt x="0" y="0"/>
                </a:lnTo>
                <a:lnTo>
                  <a:pt x="0" y="3774084"/>
                </a:lnTo>
                <a:lnTo>
                  <a:pt x="2096987" y="3774084"/>
                </a:lnTo>
                <a:lnTo>
                  <a:pt x="2096987"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flipH="1">
            <a:off x="9041218" y="8669794"/>
            <a:ext cx="9578340" cy="2532939"/>
          </a:xfrm>
          <a:custGeom>
            <a:avLst/>
            <a:gdLst/>
            <a:ahLst/>
            <a:cxnLst/>
            <a:rect l="l" t="t" r="r" b="b"/>
            <a:pathLst>
              <a:path w="9578340" h="2532939">
                <a:moveTo>
                  <a:pt x="9578340" y="0"/>
                </a:moveTo>
                <a:lnTo>
                  <a:pt x="0" y="0"/>
                </a:lnTo>
                <a:lnTo>
                  <a:pt x="0" y="2532938"/>
                </a:lnTo>
                <a:lnTo>
                  <a:pt x="9578340" y="2532938"/>
                </a:lnTo>
                <a:lnTo>
                  <a:pt x="957834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9" name="Freeform 9"/>
          <p:cNvSpPr/>
          <p:nvPr/>
        </p:nvSpPr>
        <p:spPr>
          <a:xfrm>
            <a:off x="682943" y="6162179"/>
            <a:ext cx="2096986" cy="3774084"/>
          </a:xfrm>
          <a:custGeom>
            <a:avLst/>
            <a:gdLst/>
            <a:ahLst/>
            <a:cxnLst/>
            <a:rect l="l" t="t" r="r" b="b"/>
            <a:pathLst>
              <a:path w="2096986" h="3774084">
                <a:moveTo>
                  <a:pt x="0" y="0"/>
                </a:moveTo>
                <a:lnTo>
                  <a:pt x="2096987" y="0"/>
                </a:lnTo>
                <a:lnTo>
                  <a:pt x="2096987" y="3774084"/>
                </a:lnTo>
                <a:lnTo>
                  <a:pt x="0" y="377408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0" name="Freeform 10"/>
          <p:cNvSpPr/>
          <p:nvPr/>
        </p:nvSpPr>
        <p:spPr>
          <a:xfrm>
            <a:off x="-331558" y="8669794"/>
            <a:ext cx="9578340" cy="2532939"/>
          </a:xfrm>
          <a:custGeom>
            <a:avLst/>
            <a:gdLst/>
            <a:ahLst/>
            <a:cxnLst/>
            <a:rect l="l" t="t" r="r" b="b"/>
            <a:pathLst>
              <a:path w="9578340" h="2532939">
                <a:moveTo>
                  <a:pt x="0" y="0"/>
                </a:moveTo>
                <a:lnTo>
                  <a:pt x="9578340" y="0"/>
                </a:lnTo>
                <a:lnTo>
                  <a:pt x="9578340" y="2532938"/>
                </a:lnTo>
                <a:lnTo>
                  <a:pt x="0" y="253293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1" name="Freeform 11"/>
          <p:cNvSpPr/>
          <p:nvPr/>
        </p:nvSpPr>
        <p:spPr>
          <a:xfrm>
            <a:off x="-331558" y="-388144"/>
            <a:ext cx="5925629" cy="6936936"/>
          </a:xfrm>
          <a:custGeom>
            <a:avLst/>
            <a:gdLst/>
            <a:ahLst/>
            <a:cxnLst/>
            <a:rect l="l" t="t" r="r" b="b"/>
            <a:pathLst>
              <a:path w="5925629" h="6936936">
                <a:moveTo>
                  <a:pt x="0" y="0"/>
                </a:moveTo>
                <a:lnTo>
                  <a:pt x="5925629" y="0"/>
                </a:lnTo>
                <a:lnTo>
                  <a:pt x="5925629" y="6936937"/>
                </a:lnTo>
                <a:lnTo>
                  <a:pt x="0" y="693693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2" name="Freeform 12"/>
          <p:cNvSpPr/>
          <p:nvPr/>
        </p:nvSpPr>
        <p:spPr>
          <a:xfrm flipH="1">
            <a:off x="12877553" y="-388144"/>
            <a:ext cx="5925629" cy="6936936"/>
          </a:xfrm>
          <a:custGeom>
            <a:avLst/>
            <a:gdLst/>
            <a:ahLst/>
            <a:cxnLst/>
            <a:rect l="l" t="t" r="r" b="b"/>
            <a:pathLst>
              <a:path w="5925629" h="6936936">
                <a:moveTo>
                  <a:pt x="5925629" y="0"/>
                </a:moveTo>
                <a:lnTo>
                  <a:pt x="0" y="0"/>
                </a:lnTo>
                <a:lnTo>
                  <a:pt x="0" y="6936937"/>
                </a:lnTo>
                <a:lnTo>
                  <a:pt x="5925629" y="6936937"/>
                </a:lnTo>
                <a:lnTo>
                  <a:pt x="5925629"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3" name="Freeform 13"/>
          <p:cNvSpPr/>
          <p:nvPr/>
        </p:nvSpPr>
        <p:spPr>
          <a:xfrm>
            <a:off x="15463502" y="0"/>
            <a:ext cx="2824498" cy="2603674"/>
          </a:xfrm>
          <a:custGeom>
            <a:avLst/>
            <a:gdLst/>
            <a:ahLst/>
            <a:cxnLst/>
            <a:rect l="l" t="t" r="r" b="b"/>
            <a:pathLst>
              <a:path w="2824498" h="2603674">
                <a:moveTo>
                  <a:pt x="0" y="0"/>
                </a:moveTo>
                <a:lnTo>
                  <a:pt x="2824498" y="0"/>
                </a:lnTo>
                <a:lnTo>
                  <a:pt x="2824498" y="2603674"/>
                </a:lnTo>
                <a:lnTo>
                  <a:pt x="0" y="260367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sp>
        <p:nvSpPr>
          <p:cNvPr id="14" name="Freeform 14"/>
          <p:cNvSpPr/>
          <p:nvPr/>
        </p:nvSpPr>
        <p:spPr>
          <a:xfrm>
            <a:off x="12507958" y="5153521"/>
            <a:ext cx="3503599" cy="5133479"/>
          </a:xfrm>
          <a:custGeom>
            <a:avLst/>
            <a:gdLst/>
            <a:ahLst/>
            <a:cxnLst/>
            <a:rect l="l" t="t" r="r" b="b"/>
            <a:pathLst>
              <a:path w="3503599" h="5133479">
                <a:moveTo>
                  <a:pt x="0" y="0"/>
                </a:moveTo>
                <a:lnTo>
                  <a:pt x="3503599" y="0"/>
                </a:lnTo>
                <a:lnTo>
                  <a:pt x="3503599" y="5133479"/>
                </a:lnTo>
                <a:lnTo>
                  <a:pt x="0" y="5133479"/>
                </a:lnTo>
                <a:lnTo>
                  <a:pt x="0" y="0"/>
                </a:lnTo>
                <a:close/>
              </a:path>
            </a:pathLst>
          </a:custGeom>
          <a:blipFill>
            <a:blip r:embed="rId20"/>
            <a:stretch>
              <a:fillRect/>
            </a:stretch>
          </a:blipFill>
        </p:spPr>
        <p:txBody>
          <a:bodyPr/>
          <a:lstStyle/>
          <a:p>
            <a:endParaRPr lang="en-US"/>
          </a:p>
        </p:txBody>
      </p:sp>
      <p:sp>
        <p:nvSpPr>
          <p:cNvPr id="15" name="Freeform 15"/>
          <p:cNvSpPr/>
          <p:nvPr/>
        </p:nvSpPr>
        <p:spPr>
          <a:xfrm>
            <a:off x="134045" y="137193"/>
            <a:ext cx="2693162" cy="1963560"/>
          </a:xfrm>
          <a:custGeom>
            <a:avLst/>
            <a:gdLst/>
            <a:ahLst/>
            <a:cxnLst/>
            <a:rect l="l" t="t" r="r" b="b"/>
            <a:pathLst>
              <a:path w="2693162" h="1963560">
                <a:moveTo>
                  <a:pt x="0" y="0"/>
                </a:moveTo>
                <a:lnTo>
                  <a:pt x="2693162" y="0"/>
                </a:lnTo>
                <a:lnTo>
                  <a:pt x="2693162" y="1963560"/>
                </a:lnTo>
                <a:lnTo>
                  <a:pt x="0" y="1963560"/>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sp>
        <p:nvSpPr>
          <p:cNvPr id="16" name="Freeform 16"/>
          <p:cNvSpPr/>
          <p:nvPr/>
        </p:nvSpPr>
        <p:spPr>
          <a:xfrm>
            <a:off x="2631257" y="8049221"/>
            <a:ext cx="1407766" cy="2237779"/>
          </a:xfrm>
          <a:custGeom>
            <a:avLst/>
            <a:gdLst/>
            <a:ahLst/>
            <a:cxnLst/>
            <a:rect l="l" t="t" r="r" b="b"/>
            <a:pathLst>
              <a:path w="1407766" h="2237779">
                <a:moveTo>
                  <a:pt x="0" y="0"/>
                </a:moveTo>
                <a:lnTo>
                  <a:pt x="1407766" y="0"/>
                </a:lnTo>
                <a:lnTo>
                  <a:pt x="1407766" y="2237779"/>
                </a:lnTo>
                <a:lnTo>
                  <a:pt x="0" y="2237779"/>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txBody>
          <a:bodyPr/>
          <a:lstStyle/>
          <a:p>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80404" y="-3427455"/>
            <a:ext cx="9976247" cy="9976247"/>
          </a:xfrm>
          <a:custGeom>
            <a:avLst/>
            <a:gdLst/>
            <a:ahLst/>
            <a:cxnLst/>
            <a:rect l="l" t="t" r="r" b="b"/>
            <a:pathLst>
              <a:path w="9976247" h="9976247">
                <a:moveTo>
                  <a:pt x="0" y="0"/>
                </a:moveTo>
                <a:lnTo>
                  <a:pt x="9976248" y="0"/>
                </a:lnTo>
                <a:lnTo>
                  <a:pt x="9976248" y="9976248"/>
                </a:lnTo>
                <a:lnTo>
                  <a:pt x="0" y="99762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563088" y="-3427455"/>
            <a:ext cx="9976247" cy="9976247"/>
          </a:xfrm>
          <a:custGeom>
            <a:avLst/>
            <a:gdLst/>
            <a:ahLst/>
            <a:cxnLst/>
            <a:rect l="l" t="t" r="r" b="b"/>
            <a:pathLst>
              <a:path w="9976247" h="9976247">
                <a:moveTo>
                  <a:pt x="9976247" y="0"/>
                </a:moveTo>
                <a:lnTo>
                  <a:pt x="0" y="0"/>
                </a:lnTo>
                <a:lnTo>
                  <a:pt x="0" y="9976248"/>
                </a:lnTo>
                <a:lnTo>
                  <a:pt x="9976247" y="9976248"/>
                </a:lnTo>
                <a:lnTo>
                  <a:pt x="9976247"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3476328" y="1860368"/>
            <a:ext cx="11987174" cy="4131806"/>
          </a:xfrm>
          <a:custGeom>
            <a:avLst/>
            <a:gdLst/>
            <a:ahLst/>
            <a:cxnLst/>
            <a:rect l="l" t="t" r="r" b="b"/>
            <a:pathLst>
              <a:path w="11738236" h="9443703">
                <a:moveTo>
                  <a:pt x="0" y="0"/>
                </a:moveTo>
                <a:lnTo>
                  <a:pt x="11738236" y="0"/>
                </a:lnTo>
                <a:lnTo>
                  <a:pt x="11738236" y="9443703"/>
                </a:lnTo>
                <a:lnTo>
                  <a:pt x="0" y="94437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r>
              <a:rPr lang="en-US" sz="6000" b="1" smtClean="0">
                <a:latin typeface="Times New Roman" panose="02020603050405020304" pitchFamily="18" charset="0"/>
                <a:cs typeface="Times New Roman" panose="02020603050405020304" pitchFamily="18" charset="0"/>
              </a:rPr>
              <a:t>Thực tế khi chưa thực hiện một số biện pháp tại nhóm lớp , tôi đã gặp một số thuận lợi và khó khăn sau </a:t>
            </a:r>
            <a:r>
              <a:rPr lang="en-US" sz="6000" smtClean="0">
                <a:latin typeface="Times New Roman" panose="02020603050405020304" pitchFamily="18" charset="0"/>
                <a:cs typeface="Times New Roman" panose="02020603050405020304" pitchFamily="18" charset="0"/>
              </a:rPr>
              <a:t>:</a:t>
            </a:r>
            <a:endParaRPr lang="en-US" sz="6000">
              <a:latin typeface="Times New Roman" panose="02020603050405020304" pitchFamily="18" charset="0"/>
              <a:cs typeface="Times New Roman" panose="02020603050405020304" pitchFamily="18" charset="0"/>
            </a:endParaRPr>
          </a:p>
        </p:txBody>
      </p:sp>
      <p:sp>
        <p:nvSpPr>
          <p:cNvPr id="7" name="Freeform 7"/>
          <p:cNvSpPr/>
          <p:nvPr/>
        </p:nvSpPr>
        <p:spPr>
          <a:xfrm flipH="1">
            <a:off x="15508070" y="6162179"/>
            <a:ext cx="2096986" cy="3774084"/>
          </a:xfrm>
          <a:custGeom>
            <a:avLst/>
            <a:gdLst/>
            <a:ahLst/>
            <a:cxnLst/>
            <a:rect l="l" t="t" r="r" b="b"/>
            <a:pathLst>
              <a:path w="2096986" h="3774084">
                <a:moveTo>
                  <a:pt x="2096987" y="0"/>
                </a:moveTo>
                <a:lnTo>
                  <a:pt x="0" y="0"/>
                </a:lnTo>
                <a:lnTo>
                  <a:pt x="0" y="3774084"/>
                </a:lnTo>
                <a:lnTo>
                  <a:pt x="2096987" y="3774084"/>
                </a:lnTo>
                <a:lnTo>
                  <a:pt x="2096987" y="0"/>
                </a:lnTo>
                <a:close/>
              </a:path>
            </a:pathLst>
          </a:custGeom>
          <a:blipFill>
            <a:blip r:embed="rId6">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flipH="1">
            <a:off x="9041218" y="8669794"/>
            <a:ext cx="9578340" cy="2532939"/>
          </a:xfrm>
          <a:custGeom>
            <a:avLst/>
            <a:gdLst/>
            <a:ahLst/>
            <a:cxnLst/>
            <a:rect l="l" t="t" r="r" b="b"/>
            <a:pathLst>
              <a:path w="9578340" h="2532939">
                <a:moveTo>
                  <a:pt x="9578340" y="0"/>
                </a:moveTo>
                <a:lnTo>
                  <a:pt x="0" y="0"/>
                </a:lnTo>
                <a:lnTo>
                  <a:pt x="0" y="2532938"/>
                </a:lnTo>
                <a:lnTo>
                  <a:pt x="9578340" y="2532938"/>
                </a:lnTo>
                <a:lnTo>
                  <a:pt x="957834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9" name="Freeform 9"/>
          <p:cNvSpPr/>
          <p:nvPr/>
        </p:nvSpPr>
        <p:spPr>
          <a:xfrm>
            <a:off x="682943" y="6162179"/>
            <a:ext cx="2096986" cy="3774084"/>
          </a:xfrm>
          <a:custGeom>
            <a:avLst/>
            <a:gdLst/>
            <a:ahLst/>
            <a:cxnLst/>
            <a:rect l="l" t="t" r="r" b="b"/>
            <a:pathLst>
              <a:path w="2096986" h="3774084">
                <a:moveTo>
                  <a:pt x="0" y="0"/>
                </a:moveTo>
                <a:lnTo>
                  <a:pt x="2096987" y="0"/>
                </a:lnTo>
                <a:lnTo>
                  <a:pt x="2096987" y="3774084"/>
                </a:lnTo>
                <a:lnTo>
                  <a:pt x="0" y="377408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0" name="Freeform 10"/>
          <p:cNvSpPr/>
          <p:nvPr/>
        </p:nvSpPr>
        <p:spPr>
          <a:xfrm>
            <a:off x="-331558" y="8669794"/>
            <a:ext cx="9578340" cy="2532939"/>
          </a:xfrm>
          <a:custGeom>
            <a:avLst/>
            <a:gdLst/>
            <a:ahLst/>
            <a:cxnLst/>
            <a:rect l="l" t="t" r="r" b="b"/>
            <a:pathLst>
              <a:path w="9578340" h="2532939">
                <a:moveTo>
                  <a:pt x="0" y="0"/>
                </a:moveTo>
                <a:lnTo>
                  <a:pt x="9578340" y="0"/>
                </a:lnTo>
                <a:lnTo>
                  <a:pt x="9578340" y="2532938"/>
                </a:lnTo>
                <a:lnTo>
                  <a:pt x="0" y="253293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1" name="Freeform 11"/>
          <p:cNvSpPr/>
          <p:nvPr/>
        </p:nvSpPr>
        <p:spPr>
          <a:xfrm>
            <a:off x="-283964" y="-864794"/>
            <a:ext cx="5925629" cy="6936936"/>
          </a:xfrm>
          <a:custGeom>
            <a:avLst/>
            <a:gdLst/>
            <a:ahLst/>
            <a:cxnLst/>
            <a:rect l="l" t="t" r="r" b="b"/>
            <a:pathLst>
              <a:path w="5925629" h="6936936">
                <a:moveTo>
                  <a:pt x="0" y="0"/>
                </a:moveTo>
                <a:lnTo>
                  <a:pt x="5925629" y="0"/>
                </a:lnTo>
                <a:lnTo>
                  <a:pt x="5925629" y="6936937"/>
                </a:lnTo>
                <a:lnTo>
                  <a:pt x="0" y="693693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2" name="Freeform 12"/>
          <p:cNvSpPr/>
          <p:nvPr/>
        </p:nvSpPr>
        <p:spPr>
          <a:xfrm flipH="1">
            <a:off x="12799049" y="-293772"/>
            <a:ext cx="5925629" cy="6936936"/>
          </a:xfrm>
          <a:custGeom>
            <a:avLst/>
            <a:gdLst/>
            <a:ahLst/>
            <a:cxnLst/>
            <a:rect l="l" t="t" r="r" b="b"/>
            <a:pathLst>
              <a:path w="5925629" h="6936936">
                <a:moveTo>
                  <a:pt x="5925629" y="0"/>
                </a:moveTo>
                <a:lnTo>
                  <a:pt x="0" y="0"/>
                </a:lnTo>
                <a:lnTo>
                  <a:pt x="0" y="6936937"/>
                </a:lnTo>
                <a:lnTo>
                  <a:pt x="5925629" y="6936937"/>
                </a:lnTo>
                <a:lnTo>
                  <a:pt x="5925629"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13" name="Freeform 13"/>
          <p:cNvSpPr/>
          <p:nvPr/>
        </p:nvSpPr>
        <p:spPr>
          <a:xfrm>
            <a:off x="15463502" y="0"/>
            <a:ext cx="2824498" cy="2603674"/>
          </a:xfrm>
          <a:custGeom>
            <a:avLst/>
            <a:gdLst/>
            <a:ahLst/>
            <a:cxnLst/>
            <a:rect l="l" t="t" r="r" b="b"/>
            <a:pathLst>
              <a:path w="2824498" h="2603674">
                <a:moveTo>
                  <a:pt x="0" y="0"/>
                </a:moveTo>
                <a:lnTo>
                  <a:pt x="2824498" y="0"/>
                </a:lnTo>
                <a:lnTo>
                  <a:pt x="2824498" y="2603674"/>
                </a:lnTo>
                <a:lnTo>
                  <a:pt x="0" y="260367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sp>
        <p:nvSpPr>
          <p:cNvPr id="14" name="Freeform 14"/>
          <p:cNvSpPr/>
          <p:nvPr/>
        </p:nvSpPr>
        <p:spPr>
          <a:xfrm>
            <a:off x="12507958" y="5153521"/>
            <a:ext cx="3503599" cy="5133479"/>
          </a:xfrm>
          <a:custGeom>
            <a:avLst/>
            <a:gdLst/>
            <a:ahLst/>
            <a:cxnLst/>
            <a:rect l="l" t="t" r="r" b="b"/>
            <a:pathLst>
              <a:path w="3503599" h="5133479">
                <a:moveTo>
                  <a:pt x="0" y="0"/>
                </a:moveTo>
                <a:lnTo>
                  <a:pt x="3503599" y="0"/>
                </a:lnTo>
                <a:lnTo>
                  <a:pt x="3503599" y="5133479"/>
                </a:lnTo>
                <a:lnTo>
                  <a:pt x="0" y="5133479"/>
                </a:lnTo>
                <a:lnTo>
                  <a:pt x="0" y="0"/>
                </a:lnTo>
                <a:close/>
              </a:path>
            </a:pathLst>
          </a:custGeom>
          <a:blipFill>
            <a:blip r:embed="rId20"/>
            <a:stretch>
              <a:fillRect/>
            </a:stretch>
          </a:blipFill>
        </p:spPr>
        <p:txBody>
          <a:bodyPr/>
          <a:lstStyle/>
          <a:p>
            <a:endParaRPr lang="en-US"/>
          </a:p>
        </p:txBody>
      </p:sp>
      <p:sp>
        <p:nvSpPr>
          <p:cNvPr id="15" name="Freeform 15"/>
          <p:cNvSpPr/>
          <p:nvPr/>
        </p:nvSpPr>
        <p:spPr>
          <a:xfrm>
            <a:off x="134045" y="137193"/>
            <a:ext cx="2693162" cy="1963560"/>
          </a:xfrm>
          <a:custGeom>
            <a:avLst/>
            <a:gdLst/>
            <a:ahLst/>
            <a:cxnLst/>
            <a:rect l="l" t="t" r="r" b="b"/>
            <a:pathLst>
              <a:path w="2693162" h="1963560">
                <a:moveTo>
                  <a:pt x="0" y="0"/>
                </a:moveTo>
                <a:lnTo>
                  <a:pt x="2693162" y="0"/>
                </a:lnTo>
                <a:lnTo>
                  <a:pt x="2693162" y="1963560"/>
                </a:lnTo>
                <a:lnTo>
                  <a:pt x="0" y="1963560"/>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sp>
        <p:nvSpPr>
          <p:cNvPr id="16" name="Freeform 16"/>
          <p:cNvSpPr/>
          <p:nvPr/>
        </p:nvSpPr>
        <p:spPr>
          <a:xfrm>
            <a:off x="2631257" y="8049221"/>
            <a:ext cx="1407766" cy="2237779"/>
          </a:xfrm>
          <a:custGeom>
            <a:avLst/>
            <a:gdLst/>
            <a:ahLst/>
            <a:cxnLst/>
            <a:rect l="l" t="t" r="r" b="b"/>
            <a:pathLst>
              <a:path w="1407766" h="2237779">
                <a:moveTo>
                  <a:pt x="0" y="0"/>
                </a:moveTo>
                <a:lnTo>
                  <a:pt x="1407766" y="0"/>
                </a:lnTo>
                <a:lnTo>
                  <a:pt x="1407766" y="2237779"/>
                </a:lnTo>
                <a:lnTo>
                  <a:pt x="0" y="2237779"/>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txBody>
          <a:bodyPr/>
          <a:lstStyle/>
          <a:p>
            <a:endParaRPr lang="en-US"/>
          </a:p>
        </p:txBody>
      </p:sp>
    </p:spTree>
    <p:extLst>
      <p:ext uri="{BB962C8B-B14F-4D97-AF65-F5344CB8AC3E}">
        <p14:creationId xmlns:p14="http://schemas.microsoft.com/office/powerpoint/2010/main" val="19782615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 y="347462"/>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 xmlns:asvg="http://schemas.microsoft.com/office/drawing/2016/SVG/main" r:embed="rId3"/>
                </a:ext>
              </a:extLst>
            </a:blip>
            <a:stretch>
              <a:fillRect l="-9832" r="-31154"/>
            </a:stretch>
          </a:blipFill>
        </p:spPr>
        <p:txBody>
          <a:bodyPr/>
          <a:lstStyle/>
          <a:p>
            <a:endParaRPr lang="en-US"/>
          </a:p>
        </p:txBody>
      </p:sp>
      <p:sp>
        <p:nvSpPr>
          <p:cNvPr id="3" name="Freeform 3"/>
          <p:cNvSpPr/>
          <p:nvPr/>
        </p:nvSpPr>
        <p:spPr>
          <a:xfrm>
            <a:off x="304800" y="2190930"/>
            <a:ext cx="8838914" cy="7753027"/>
          </a:xfrm>
          <a:custGeom>
            <a:avLst/>
            <a:gdLst/>
            <a:ahLst/>
            <a:cxnLst/>
            <a:rect l="l" t="t" r="r" b="b"/>
            <a:pathLst>
              <a:path w="7855084" h="7246315">
                <a:moveTo>
                  <a:pt x="0" y="0"/>
                </a:moveTo>
                <a:lnTo>
                  <a:pt x="7855084" y="0"/>
                </a:lnTo>
                <a:lnTo>
                  <a:pt x="7855084" y="7246315"/>
                </a:lnTo>
                <a:lnTo>
                  <a:pt x="0" y="72463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9661216" y="2172072"/>
            <a:ext cx="7855084" cy="7771885"/>
          </a:xfrm>
          <a:custGeom>
            <a:avLst/>
            <a:gdLst/>
            <a:ahLst/>
            <a:cxnLst/>
            <a:rect l="l" t="t" r="r" b="b"/>
            <a:pathLst>
              <a:path w="7855084" h="7246315">
                <a:moveTo>
                  <a:pt x="0" y="0"/>
                </a:moveTo>
                <a:lnTo>
                  <a:pt x="7855084" y="0"/>
                </a:lnTo>
                <a:lnTo>
                  <a:pt x="7855084" y="7246315"/>
                </a:lnTo>
                <a:lnTo>
                  <a:pt x="0" y="724631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a:off x="2766862" y="1650157"/>
            <a:ext cx="4474849" cy="905205"/>
            <a:chOff x="0" y="0"/>
            <a:chExt cx="1178561" cy="238408"/>
          </a:xfrm>
        </p:grpSpPr>
        <p:sp>
          <p:nvSpPr>
            <p:cNvPr id="6" name="Freeform 6"/>
            <p:cNvSpPr/>
            <p:nvPr/>
          </p:nvSpPr>
          <p:spPr>
            <a:xfrm>
              <a:off x="0" y="0"/>
              <a:ext cx="1178561" cy="238408"/>
            </a:xfrm>
            <a:custGeom>
              <a:avLst/>
              <a:gdLst/>
              <a:ahLst/>
              <a:cxnLst/>
              <a:rect l="l" t="t" r="r" b="b"/>
              <a:pathLst>
                <a:path w="1178561" h="238408">
                  <a:moveTo>
                    <a:pt x="88235" y="0"/>
                  </a:moveTo>
                  <a:lnTo>
                    <a:pt x="1090326" y="0"/>
                  </a:lnTo>
                  <a:cubicBezTo>
                    <a:pt x="1113728" y="0"/>
                    <a:pt x="1136170" y="9296"/>
                    <a:pt x="1152718" y="25843"/>
                  </a:cubicBezTo>
                  <a:cubicBezTo>
                    <a:pt x="1169265" y="42391"/>
                    <a:pt x="1178561" y="64834"/>
                    <a:pt x="1178561" y="88235"/>
                  </a:cubicBezTo>
                  <a:lnTo>
                    <a:pt x="1178561" y="150173"/>
                  </a:lnTo>
                  <a:cubicBezTo>
                    <a:pt x="1178561" y="198904"/>
                    <a:pt x="1139057" y="238408"/>
                    <a:pt x="1090326" y="238408"/>
                  </a:cubicBezTo>
                  <a:lnTo>
                    <a:pt x="88235" y="238408"/>
                  </a:lnTo>
                  <a:cubicBezTo>
                    <a:pt x="39504" y="238408"/>
                    <a:pt x="0" y="198904"/>
                    <a:pt x="0" y="150173"/>
                  </a:cubicBezTo>
                  <a:lnTo>
                    <a:pt x="0" y="88235"/>
                  </a:lnTo>
                  <a:cubicBezTo>
                    <a:pt x="0" y="39504"/>
                    <a:pt x="39504" y="0"/>
                    <a:pt x="88235" y="0"/>
                  </a:cubicBezTo>
                  <a:close/>
                </a:path>
              </a:pathLst>
            </a:custGeom>
            <a:solidFill>
              <a:srgbClr val="A7AF84"/>
            </a:solidFill>
          </p:spPr>
          <p:txBody>
            <a:bodyPr/>
            <a:lstStyle/>
            <a:p>
              <a:endParaRPr lang="en-US"/>
            </a:p>
          </p:txBody>
        </p:sp>
        <p:sp>
          <p:nvSpPr>
            <p:cNvPr id="7" name="TextBox 7"/>
            <p:cNvSpPr txBox="1"/>
            <p:nvPr/>
          </p:nvSpPr>
          <p:spPr>
            <a:xfrm>
              <a:off x="0" y="-38100"/>
              <a:ext cx="1178561" cy="276508"/>
            </a:xfrm>
            <a:prstGeom prst="rect">
              <a:avLst/>
            </a:prstGeom>
          </p:spPr>
          <p:txBody>
            <a:bodyPr lIns="50800" tIns="50800" rIns="50800" bIns="50800" rtlCol="0" anchor="ctr"/>
            <a:lstStyle/>
            <a:p>
              <a:pPr algn="ctr">
                <a:lnSpc>
                  <a:spcPts val="2659"/>
                </a:lnSpc>
                <a:spcBef>
                  <a:spcPct val="0"/>
                </a:spcBef>
              </a:pPr>
              <a:endParaRPr>
                <a:latin typeface="Times New Roman" panose="02020603050405020304" pitchFamily="18" charset="0"/>
                <a:cs typeface="Times New Roman" panose="02020603050405020304" pitchFamily="18" charset="0"/>
              </a:endParaRPr>
            </a:p>
          </p:txBody>
        </p:sp>
      </p:grpSp>
      <p:grpSp>
        <p:nvGrpSpPr>
          <p:cNvPr id="8" name="Group 8"/>
          <p:cNvGrpSpPr/>
          <p:nvPr/>
        </p:nvGrpSpPr>
        <p:grpSpPr>
          <a:xfrm>
            <a:off x="11387597" y="1656927"/>
            <a:ext cx="5066629" cy="1023628"/>
            <a:chOff x="0" y="0"/>
            <a:chExt cx="1334421" cy="269598"/>
          </a:xfrm>
        </p:grpSpPr>
        <p:sp>
          <p:nvSpPr>
            <p:cNvPr id="9" name="Freeform 9"/>
            <p:cNvSpPr/>
            <p:nvPr/>
          </p:nvSpPr>
          <p:spPr>
            <a:xfrm>
              <a:off x="0" y="0"/>
              <a:ext cx="1334421" cy="269598"/>
            </a:xfrm>
            <a:custGeom>
              <a:avLst/>
              <a:gdLst/>
              <a:ahLst/>
              <a:cxnLst/>
              <a:rect l="l" t="t" r="r" b="b"/>
              <a:pathLst>
                <a:path w="1334421" h="269598">
                  <a:moveTo>
                    <a:pt x="77929" y="0"/>
                  </a:moveTo>
                  <a:lnTo>
                    <a:pt x="1256492" y="0"/>
                  </a:lnTo>
                  <a:cubicBezTo>
                    <a:pt x="1277160" y="0"/>
                    <a:pt x="1296981" y="8210"/>
                    <a:pt x="1311596" y="22825"/>
                  </a:cubicBezTo>
                  <a:cubicBezTo>
                    <a:pt x="1326211" y="37439"/>
                    <a:pt x="1334421" y="57261"/>
                    <a:pt x="1334421" y="77929"/>
                  </a:cubicBezTo>
                  <a:lnTo>
                    <a:pt x="1334421" y="191668"/>
                  </a:lnTo>
                  <a:cubicBezTo>
                    <a:pt x="1334421" y="212337"/>
                    <a:pt x="1326211" y="232158"/>
                    <a:pt x="1311596" y="246773"/>
                  </a:cubicBezTo>
                  <a:cubicBezTo>
                    <a:pt x="1296981" y="261387"/>
                    <a:pt x="1277160" y="269598"/>
                    <a:pt x="1256492" y="269598"/>
                  </a:cubicBezTo>
                  <a:lnTo>
                    <a:pt x="77929" y="269598"/>
                  </a:lnTo>
                  <a:cubicBezTo>
                    <a:pt x="57261" y="269598"/>
                    <a:pt x="37439" y="261387"/>
                    <a:pt x="22825" y="246773"/>
                  </a:cubicBezTo>
                  <a:cubicBezTo>
                    <a:pt x="8210" y="232158"/>
                    <a:pt x="0" y="212337"/>
                    <a:pt x="0" y="191668"/>
                  </a:cubicBezTo>
                  <a:lnTo>
                    <a:pt x="0" y="77929"/>
                  </a:lnTo>
                  <a:cubicBezTo>
                    <a:pt x="0" y="57261"/>
                    <a:pt x="8210" y="37439"/>
                    <a:pt x="22825" y="22825"/>
                  </a:cubicBezTo>
                  <a:cubicBezTo>
                    <a:pt x="37439" y="8210"/>
                    <a:pt x="57261" y="0"/>
                    <a:pt x="77929" y="0"/>
                  </a:cubicBezTo>
                  <a:close/>
                </a:path>
              </a:pathLst>
            </a:custGeom>
            <a:solidFill>
              <a:srgbClr val="ED7E42"/>
            </a:solidFill>
          </p:spPr>
          <p:txBody>
            <a:bodyPr/>
            <a:lstStyle/>
            <a:p>
              <a:endParaRPr lang="en-US"/>
            </a:p>
          </p:txBody>
        </p:sp>
        <p:sp>
          <p:nvSpPr>
            <p:cNvPr id="10" name="TextBox 10"/>
            <p:cNvSpPr txBox="1"/>
            <p:nvPr/>
          </p:nvSpPr>
          <p:spPr>
            <a:xfrm>
              <a:off x="0" y="-38100"/>
              <a:ext cx="1334421" cy="307698"/>
            </a:xfrm>
            <a:prstGeom prst="rect">
              <a:avLst/>
            </a:prstGeom>
          </p:spPr>
          <p:txBody>
            <a:bodyPr lIns="50800" tIns="50800" rIns="50800" bIns="50800" rtlCol="0" anchor="ctr"/>
            <a:lstStyle/>
            <a:p>
              <a:pPr algn="ctr">
                <a:lnSpc>
                  <a:spcPts val="2659"/>
                </a:lnSpc>
                <a:spcBef>
                  <a:spcPct val="0"/>
                </a:spcBef>
              </a:pPr>
              <a:endParaRPr>
                <a:latin typeface="Times New Roman" panose="02020603050405020304" pitchFamily="18" charset="0"/>
                <a:cs typeface="Times New Roman" panose="02020603050405020304" pitchFamily="18" charset="0"/>
              </a:endParaRPr>
            </a:p>
          </p:txBody>
        </p:sp>
      </p:grpSp>
      <p:sp>
        <p:nvSpPr>
          <p:cNvPr id="11" name="Freeform 11"/>
          <p:cNvSpPr/>
          <p:nvPr/>
        </p:nvSpPr>
        <p:spPr>
          <a:xfrm>
            <a:off x="-1860632" y="7703199"/>
            <a:ext cx="4746076" cy="4582121"/>
          </a:xfrm>
          <a:custGeom>
            <a:avLst/>
            <a:gdLst/>
            <a:ahLst/>
            <a:cxnLst/>
            <a:rect l="l" t="t" r="r" b="b"/>
            <a:pathLst>
              <a:path w="4746076" h="4582121">
                <a:moveTo>
                  <a:pt x="0" y="0"/>
                </a:moveTo>
                <a:lnTo>
                  <a:pt x="4746076" y="0"/>
                </a:lnTo>
                <a:lnTo>
                  <a:pt x="4746076" y="4582121"/>
                </a:lnTo>
                <a:lnTo>
                  <a:pt x="0" y="458212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Freeform 12"/>
          <p:cNvSpPr/>
          <p:nvPr/>
        </p:nvSpPr>
        <p:spPr>
          <a:xfrm>
            <a:off x="771700" y="6488427"/>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0"/>
            <a:stretch>
              <a:fillRect/>
            </a:stretch>
          </a:blipFill>
        </p:spPr>
        <p:txBody>
          <a:bodyPr/>
          <a:lstStyle/>
          <a:p>
            <a:endParaRPr lang="en-US"/>
          </a:p>
        </p:txBody>
      </p:sp>
      <p:sp>
        <p:nvSpPr>
          <p:cNvPr id="13" name="Freeform 13"/>
          <p:cNvSpPr/>
          <p:nvPr/>
        </p:nvSpPr>
        <p:spPr>
          <a:xfrm rot="705189">
            <a:off x="16134688" y="1703361"/>
            <a:ext cx="1974196" cy="1961857"/>
          </a:xfrm>
          <a:custGeom>
            <a:avLst/>
            <a:gdLst/>
            <a:ahLst/>
            <a:cxnLst/>
            <a:rect l="l" t="t" r="r" b="b"/>
            <a:pathLst>
              <a:path w="1974196" h="1961857">
                <a:moveTo>
                  <a:pt x="0" y="0"/>
                </a:moveTo>
                <a:lnTo>
                  <a:pt x="1974196" y="0"/>
                </a:lnTo>
                <a:lnTo>
                  <a:pt x="1974196" y="1961858"/>
                </a:lnTo>
                <a:lnTo>
                  <a:pt x="0" y="1961858"/>
                </a:lnTo>
                <a:lnTo>
                  <a:pt x="0" y="0"/>
                </a:lnTo>
                <a:close/>
              </a:path>
            </a:pathLst>
          </a:custGeom>
          <a:blipFill>
            <a:blip r:embed="rId11"/>
            <a:stretch>
              <a:fillRect/>
            </a:stretch>
          </a:blipFill>
        </p:spPr>
        <p:txBody>
          <a:bodyPr/>
          <a:lstStyle/>
          <a:p>
            <a:endParaRPr lang="en-US"/>
          </a:p>
        </p:txBody>
      </p:sp>
      <p:sp>
        <p:nvSpPr>
          <p:cNvPr id="14" name="Freeform 14"/>
          <p:cNvSpPr/>
          <p:nvPr/>
        </p:nvSpPr>
        <p:spPr>
          <a:xfrm rot="-1367339">
            <a:off x="-932723" y="60577"/>
            <a:ext cx="3922847" cy="1825907"/>
          </a:xfrm>
          <a:custGeom>
            <a:avLst/>
            <a:gdLst/>
            <a:ahLst/>
            <a:cxnLst/>
            <a:rect l="l" t="t" r="r" b="b"/>
            <a:pathLst>
              <a:path w="3922847" h="1825907">
                <a:moveTo>
                  <a:pt x="0" y="0"/>
                </a:moveTo>
                <a:lnTo>
                  <a:pt x="3922846" y="0"/>
                </a:lnTo>
                <a:lnTo>
                  <a:pt x="3922846" y="1825907"/>
                </a:lnTo>
                <a:lnTo>
                  <a:pt x="0" y="182590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5" name="Freeform 15"/>
          <p:cNvSpPr/>
          <p:nvPr/>
        </p:nvSpPr>
        <p:spPr>
          <a:xfrm flipH="1">
            <a:off x="15581410" y="-1934989"/>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7" name="Freeform 17"/>
          <p:cNvSpPr/>
          <p:nvPr/>
        </p:nvSpPr>
        <p:spPr>
          <a:xfrm>
            <a:off x="15491257" y="6141337"/>
            <a:ext cx="1889854" cy="3123725"/>
          </a:xfrm>
          <a:custGeom>
            <a:avLst/>
            <a:gdLst/>
            <a:ahLst/>
            <a:cxnLst/>
            <a:rect l="l" t="t" r="r" b="b"/>
            <a:pathLst>
              <a:path w="1889854" h="3123725">
                <a:moveTo>
                  <a:pt x="0" y="0"/>
                </a:moveTo>
                <a:lnTo>
                  <a:pt x="1889854" y="0"/>
                </a:lnTo>
                <a:lnTo>
                  <a:pt x="1889854" y="3123724"/>
                </a:lnTo>
                <a:lnTo>
                  <a:pt x="0" y="3123724"/>
                </a:lnTo>
                <a:lnTo>
                  <a:pt x="0" y="0"/>
                </a:lnTo>
                <a:close/>
              </a:path>
            </a:pathLst>
          </a:custGeom>
          <a:blipFill>
            <a:blip r:embed="rId16"/>
            <a:stretch>
              <a:fillRect/>
            </a:stretch>
          </a:blipFill>
        </p:spPr>
        <p:txBody>
          <a:bodyPr/>
          <a:lstStyle/>
          <a:p>
            <a:endParaRPr lang="en-US"/>
          </a:p>
        </p:txBody>
      </p:sp>
      <p:sp>
        <p:nvSpPr>
          <p:cNvPr id="18" name="TextBox 18"/>
          <p:cNvSpPr txBox="1"/>
          <p:nvPr/>
        </p:nvSpPr>
        <p:spPr>
          <a:xfrm>
            <a:off x="2846517" y="1773054"/>
            <a:ext cx="4130992" cy="705321"/>
          </a:xfrm>
          <a:prstGeom prst="rect">
            <a:avLst/>
          </a:prstGeom>
        </p:spPr>
        <p:txBody>
          <a:bodyPr lIns="0" tIns="0" rIns="0" bIns="0" rtlCol="0" anchor="t">
            <a:spAutoFit/>
          </a:bodyPr>
          <a:lstStyle/>
          <a:p>
            <a:pPr algn="ctr">
              <a:lnSpc>
                <a:spcPts val="5500"/>
              </a:lnSpc>
            </a:pPr>
            <a:r>
              <a:rPr lang="vi-VN" sz="5500" b="1" dirty="0">
                <a:solidFill>
                  <a:srgbClr val="FFFBF4"/>
                </a:solidFill>
                <a:latin typeface="Times New Roman" panose="02020603050405020304" pitchFamily="18" charset="0"/>
                <a:ea typeface="UTM Times Bold"/>
                <a:cs typeface="Times New Roman" panose="02020603050405020304" pitchFamily="18" charset="0"/>
                <a:sym typeface="UTM Times Bold"/>
              </a:rPr>
              <a:t>Thuận lợi</a:t>
            </a:r>
            <a:endParaRPr lang="en-US" sz="5500" b="1" dirty="0">
              <a:solidFill>
                <a:srgbClr val="FFFBF4"/>
              </a:solidFill>
              <a:latin typeface="Times New Roman" panose="02020603050405020304" pitchFamily="18" charset="0"/>
              <a:ea typeface="UTM Times Bold"/>
              <a:cs typeface="Times New Roman" panose="02020603050405020304" pitchFamily="18" charset="0"/>
              <a:sym typeface="UTM Times Bold"/>
            </a:endParaRPr>
          </a:p>
        </p:txBody>
      </p:sp>
      <p:sp>
        <p:nvSpPr>
          <p:cNvPr id="19" name="TextBox 19"/>
          <p:cNvSpPr txBox="1"/>
          <p:nvPr/>
        </p:nvSpPr>
        <p:spPr>
          <a:xfrm>
            <a:off x="11606106" y="1837921"/>
            <a:ext cx="4848120" cy="679673"/>
          </a:xfrm>
          <a:prstGeom prst="rect">
            <a:avLst/>
          </a:prstGeom>
        </p:spPr>
        <p:txBody>
          <a:bodyPr lIns="0" tIns="0" rIns="0" bIns="0" rtlCol="0" anchor="t">
            <a:spAutoFit/>
          </a:bodyPr>
          <a:lstStyle/>
          <a:p>
            <a:pPr algn="ctr">
              <a:lnSpc>
                <a:spcPts val="5300"/>
              </a:lnSpc>
            </a:pPr>
            <a:r>
              <a:rPr lang="vi-VN" sz="5300" b="1" dirty="0">
                <a:solidFill>
                  <a:srgbClr val="FFFBF4"/>
                </a:solidFill>
                <a:latin typeface="Times New Roman" panose="02020603050405020304" pitchFamily="18" charset="0"/>
                <a:ea typeface="UTM Times Bold"/>
                <a:cs typeface="Times New Roman" panose="02020603050405020304" pitchFamily="18" charset="0"/>
                <a:sym typeface="UTM Times Bold"/>
              </a:rPr>
              <a:t>Khó khăn</a:t>
            </a:r>
            <a:endParaRPr lang="en-US" sz="5300" b="1" dirty="0">
              <a:solidFill>
                <a:srgbClr val="FFFBF4"/>
              </a:solidFill>
              <a:latin typeface="Times New Roman" panose="02020603050405020304" pitchFamily="18" charset="0"/>
              <a:ea typeface="UTM Times Bold"/>
              <a:cs typeface="Times New Roman" panose="02020603050405020304" pitchFamily="18" charset="0"/>
              <a:sym typeface="UTM Times Bold"/>
            </a:endParaRPr>
          </a:p>
        </p:txBody>
      </p:sp>
      <p:sp>
        <p:nvSpPr>
          <p:cNvPr id="20" name="TextBox 20"/>
          <p:cNvSpPr txBox="1"/>
          <p:nvPr/>
        </p:nvSpPr>
        <p:spPr>
          <a:xfrm>
            <a:off x="1102155" y="3092139"/>
            <a:ext cx="7432992" cy="5416868"/>
          </a:xfrm>
          <a:prstGeom prst="rect">
            <a:avLst/>
          </a:prstGeom>
        </p:spPr>
        <p:txBody>
          <a:bodyPr wrap="square" lIns="0" tIns="0" rIns="0" bIns="0" rtlCol="0" anchor="t">
            <a:spAutoFit/>
          </a:bodyPr>
          <a:lstStyle/>
          <a:p>
            <a:pPr lvl="0"/>
            <a:r>
              <a:rPr lang="en-US" sz="3200" smtClean="0">
                <a:latin typeface="Times New Roman" panose="02020603050405020304" pitchFamily="18" charset="0"/>
                <a:cs typeface="Times New Roman" panose="02020603050405020304" pitchFamily="18" charset="0"/>
              </a:rPr>
              <a:t>Gia đình và nhà trường đều cùng mong muốn trẻ tích cực học tập, vận động và tránh xa các thiết bị số.</a:t>
            </a:r>
            <a:r>
              <a:rPr lang="en-US" sz="3200" smtClean="0">
                <a:solidFill>
                  <a:prstClr val="black"/>
                </a:solidFill>
                <a:latin typeface="Times New Roman" panose="02020603050405020304" pitchFamily="18" charset="0"/>
                <a:cs typeface="Times New Roman" panose="02020603050405020304" pitchFamily="18" charset="0"/>
              </a:rPr>
              <a:t> </a:t>
            </a:r>
          </a:p>
          <a:p>
            <a:pPr lvl="0"/>
            <a:r>
              <a:rPr lang="en-US" sz="3200" smtClean="0">
                <a:solidFill>
                  <a:prstClr val="black"/>
                </a:solidFill>
                <a:latin typeface="Times New Roman" panose="02020603050405020304" pitchFamily="18" charset="0"/>
                <a:cs typeface="Times New Roman" panose="02020603050405020304" pitchFamily="18" charset="0"/>
              </a:rPr>
              <a:t>Nhiều phụ huynh đã nhận ra hệ lụy của việc cho trẻ sử dụng màn hình quá nhiều và muốn thay đổi.</a:t>
            </a:r>
          </a:p>
          <a:p>
            <a:pPr lvl="0"/>
            <a:r>
              <a:rPr lang="en-US" sz="3200" smtClean="0">
                <a:latin typeface="Times New Roman" panose="02020603050405020304" pitchFamily="18" charset="0"/>
                <a:cs typeface="Times New Roman" panose="02020603050405020304" pitchFamily="18" charset="0"/>
              </a:rPr>
              <a:t>Cả hai bên đều có chung mục tiêu là nuôi dạy trẻ khỏe mạnh, phát triển toàn diện.</a:t>
            </a:r>
          </a:p>
          <a:p>
            <a:pPr lvl="0"/>
            <a:r>
              <a:rPr lang="en-US" sz="3200" smtClean="0">
                <a:latin typeface="Times New Roman" panose="02020603050405020304" pitchFamily="18" charset="0"/>
                <a:cs typeface="Times New Roman" panose="02020603050405020304" pitchFamily="18" charset="0"/>
              </a:rPr>
              <a:t>Sự đồng thuận này là nền tảng tốt để phối hợp hiệu quả.</a:t>
            </a:r>
          </a:p>
          <a:p>
            <a:endParaRPr lang="en-US" sz="3200" b="1" dirty="0">
              <a:solidFill>
                <a:srgbClr val="0070C0"/>
              </a:solidFill>
              <a:latin typeface="+mj-lt"/>
              <a:ea typeface="UTM Times Bold"/>
              <a:cs typeface="Times New Roman" panose="02020603050405020304" pitchFamily="18" charset="0"/>
              <a:sym typeface="UTM Times Bold"/>
            </a:endParaRPr>
          </a:p>
        </p:txBody>
      </p:sp>
      <p:sp>
        <p:nvSpPr>
          <p:cNvPr id="21" name="TextBox 21"/>
          <p:cNvSpPr txBox="1"/>
          <p:nvPr/>
        </p:nvSpPr>
        <p:spPr>
          <a:xfrm>
            <a:off x="9829800" y="2574950"/>
            <a:ext cx="7686500" cy="5909310"/>
          </a:xfrm>
          <a:prstGeom prst="rect">
            <a:avLst/>
          </a:prstGeom>
        </p:spPr>
        <p:txBody>
          <a:bodyPr wrap="square" lIns="0" tIns="0" rIns="0" bIns="0" rtlCol="0" anchor="t">
            <a:spAutoFit/>
          </a:bodyPr>
          <a:lstStyle/>
          <a:p>
            <a:pPr algn="just"/>
            <a:r>
              <a:rPr lang="en-US" sz="3200">
                <a:latin typeface="Times New Roman" panose="02020603050405020304" pitchFamily="18" charset="0"/>
                <a:cs typeface="Times New Roman" panose="02020603050405020304" pitchFamily="18" charset="0"/>
              </a:rPr>
              <a:t>Phụ huynh bận rộn, thiếu thời gian tương tác với con</a:t>
            </a:r>
          </a:p>
          <a:p>
            <a:pPr lvl="0" algn="just"/>
            <a:r>
              <a:rPr lang="en-US" sz="3200" smtClean="0">
                <a:latin typeface="Times New Roman" panose="02020603050405020304" pitchFamily="18" charset="0"/>
                <a:cs typeface="Times New Roman" panose="02020603050405020304" pitchFamily="18" charset="0"/>
              </a:rPr>
              <a:t>Một số </a:t>
            </a:r>
            <a:r>
              <a:rPr lang="en-US" sz="3200">
                <a:latin typeface="Times New Roman" panose="02020603050405020304" pitchFamily="18" charset="0"/>
                <a:cs typeface="Times New Roman" panose="02020603050405020304" pitchFamily="18" charset="0"/>
              </a:rPr>
              <a:t>gia đình cho trẻ xem điện thoại như một cách “giữ trẻ” khi bận việc, không có thời gian chơi cùng con.</a:t>
            </a:r>
          </a:p>
          <a:p>
            <a:pPr algn="just"/>
            <a:r>
              <a:rPr lang="en-US" sz="3200">
                <a:latin typeface="Times New Roman" panose="02020603050405020304" pitchFamily="18" charset="0"/>
                <a:cs typeface="Times New Roman" panose="02020603050405020304" pitchFamily="18" charset="0"/>
              </a:rPr>
              <a:t>Nhận thức và thói quen nuôi dạy con còn chưa đồng đều</a:t>
            </a:r>
          </a:p>
          <a:p>
            <a:pPr lvl="0" algn="just"/>
            <a:r>
              <a:rPr lang="en-US" sz="3200">
                <a:latin typeface="Times New Roman" panose="02020603050405020304" pitchFamily="18" charset="0"/>
                <a:cs typeface="Times New Roman" panose="02020603050405020304" pitchFamily="18" charset="0"/>
              </a:rPr>
              <a:t>Một số phụ huynh vẫn chưa thấy rõ tác hại của việc cho trẻ dùng màn hình nhiều, hoặc cho rằng đó là điều bình thường.</a:t>
            </a:r>
          </a:p>
          <a:p>
            <a:pPr algn="just"/>
            <a:r>
              <a:rPr lang="en-US" sz="3200">
                <a:latin typeface="Times New Roman" panose="02020603050405020304" pitchFamily="18" charset="0"/>
                <a:cs typeface="Times New Roman" panose="02020603050405020304" pitchFamily="18" charset="0"/>
              </a:rPr>
              <a:t>Thiếu sự thống nhất trong phương pháp giáo dục giữa </a:t>
            </a:r>
            <a:r>
              <a:rPr lang="en-US" sz="3200" smtClean="0">
                <a:latin typeface="Times New Roman" panose="02020603050405020304" pitchFamily="18" charset="0"/>
                <a:cs typeface="Times New Roman" panose="02020603050405020304" pitchFamily="18" charset="0"/>
              </a:rPr>
              <a:t>gia đình </a:t>
            </a:r>
            <a:r>
              <a:rPr lang="en-US" sz="3200">
                <a:latin typeface="Times New Roman" panose="02020603050405020304" pitchFamily="18" charset="0"/>
                <a:cs typeface="Times New Roman" panose="02020603050405020304" pitchFamily="18" charset="0"/>
              </a:rPr>
              <a:t>và </a:t>
            </a:r>
            <a:r>
              <a:rPr lang="en-US" sz="3200" smtClean="0">
                <a:latin typeface="Times New Roman" panose="02020603050405020304" pitchFamily="18" charset="0"/>
                <a:cs typeface="Times New Roman" panose="02020603050405020304" pitchFamily="18" charset="0"/>
              </a:rPr>
              <a:t>nhà trường</a:t>
            </a:r>
            <a:endParaRPr lang="en-US" sz="3200">
              <a:latin typeface="Times New Roman" panose="02020603050405020304" pitchFamily="18" charset="0"/>
              <a:cs typeface="Times New Roman" panose="02020603050405020304" pitchFamily="18" charset="0"/>
            </a:endParaRPr>
          </a:p>
        </p:txBody>
      </p:sp>
      <p:sp>
        <p:nvSpPr>
          <p:cNvPr id="22" name="TextBox 22"/>
          <p:cNvSpPr txBox="1"/>
          <p:nvPr/>
        </p:nvSpPr>
        <p:spPr>
          <a:xfrm>
            <a:off x="5515430" y="343043"/>
            <a:ext cx="7528192" cy="987450"/>
          </a:xfrm>
          <a:prstGeom prst="rect">
            <a:avLst/>
          </a:prstGeom>
        </p:spPr>
        <p:txBody>
          <a:bodyPr wrap="square" lIns="0" tIns="0" rIns="0" bIns="0" rtlCol="0" anchor="t">
            <a:spAutoFit/>
          </a:bodyPr>
          <a:lstStyle/>
          <a:p>
            <a:pPr algn="ctr">
              <a:lnSpc>
                <a:spcPts val="7699"/>
              </a:lnSpc>
            </a:pPr>
            <a:r>
              <a:rPr lang="vi-VN" sz="5499" b="1" dirty="0">
                <a:solidFill>
                  <a:srgbClr val="6E3516"/>
                </a:solidFill>
                <a:latin typeface="Times New Roman" panose="02020603050405020304" pitchFamily="18" charset="0"/>
                <a:ea typeface="UTM Times Bold"/>
                <a:cs typeface="Times New Roman" panose="02020603050405020304" pitchFamily="18" charset="0"/>
                <a:sym typeface="UTM Times Bold"/>
              </a:rPr>
              <a:t>Thuận lợi và khó khăn</a:t>
            </a:r>
            <a:endParaRPr lang="en-US" sz="5499" b="1" dirty="0">
              <a:solidFill>
                <a:srgbClr val="6E3516"/>
              </a:solidFill>
              <a:latin typeface="Times New Roman" panose="02020603050405020304" pitchFamily="18" charset="0"/>
              <a:ea typeface="UTM Times Bold"/>
              <a:cs typeface="Times New Roman" panose="02020603050405020304" pitchFamily="18" charset="0"/>
              <a:sym typeface="UTM Times Bold"/>
            </a:endParaRPr>
          </a:p>
        </p:txBody>
      </p:sp>
    </p:spTree>
    <p:extLst>
      <p:ext uri="{BB962C8B-B14F-4D97-AF65-F5344CB8AC3E}">
        <p14:creationId xmlns:p14="http://schemas.microsoft.com/office/powerpoint/2010/main" val="31987910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1062</TotalTime>
  <Words>4361</Words>
  <Application>Microsoft Office PowerPoint</Application>
  <PresentationFormat>Custom</PresentationFormat>
  <Paragraphs>252</Paragraphs>
  <Slides>42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Times New Roman</vt:lpstr>
      <vt:lpstr>Cherry Bomb One</vt:lpstr>
      <vt:lpstr>Arial</vt:lpstr>
      <vt:lpstr>Calibri</vt:lpstr>
      <vt:lpstr>.VnTimeH</vt:lpstr>
      <vt:lpstr>UTM Times Bold</vt:lpstr>
      <vt:lpstr>UTM 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mẫu pp cute</dc:title>
  <dc:creator>Windows</dc:creator>
  <cp:lastModifiedBy>Administrator</cp:lastModifiedBy>
  <cp:revision>75</cp:revision>
  <dcterms:created xsi:type="dcterms:W3CDTF">2006-08-16T00:00:00Z</dcterms:created>
  <dcterms:modified xsi:type="dcterms:W3CDTF">2025-11-08T01:20:14Z</dcterms:modified>
  <dc:identifier>DAGeZlkBOQI</dc:identifier>
</cp:coreProperties>
</file>