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2" r:id="rId2"/>
    <p:sldId id="304" r:id="rId3"/>
    <p:sldId id="258" r:id="rId4"/>
    <p:sldId id="257" r:id="rId5"/>
    <p:sldId id="262" r:id="rId6"/>
    <p:sldId id="276" r:id="rId7"/>
    <p:sldId id="265" r:id="rId8"/>
    <p:sldId id="263" r:id="rId9"/>
    <p:sldId id="264" r:id="rId10"/>
    <p:sldId id="311" r:id="rId11"/>
    <p:sldId id="260" r:id="rId12"/>
    <p:sldId id="261" r:id="rId13"/>
    <p:sldId id="268" r:id="rId14"/>
    <p:sldId id="277" r:id="rId15"/>
    <p:sldId id="269" r:id="rId16"/>
    <p:sldId id="270" r:id="rId17"/>
    <p:sldId id="295" r:id="rId18"/>
    <p:sldId id="282" r:id="rId19"/>
    <p:sldId id="293" r:id="rId20"/>
    <p:sldId id="308" r:id="rId21"/>
    <p:sldId id="281" r:id="rId22"/>
    <p:sldId id="280" r:id="rId23"/>
    <p:sldId id="306" r:id="rId24"/>
    <p:sldId id="288" r:id="rId25"/>
    <p:sldId id="307" r:id="rId26"/>
    <p:sldId id="296" r:id="rId27"/>
    <p:sldId id="283" r:id="rId28"/>
    <p:sldId id="297" r:id="rId29"/>
    <p:sldId id="309" r:id="rId30"/>
    <p:sldId id="310" r:id="rId31"/>
    <p:sldId id="302" r:id="rId32"/>
  </p:sldIdLst>
  <p:sldSz cx="9144000" cy="6858000" type="screen4x3"/>
  <p:notesSz cx="9144000" cy="6858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6F4"/>
    <a:srgbClr val="FBF471"/>
    <a:srgbClr val="FFFFCC"/>
    <a:srgbClr val="FAF9DB"/>
    <a:srgbClr val="DCFDCF"/>
    <a:srgbClr val="FDF899"/>
    <a:srgbClr val="FFFF99"/>
    <a:srgbClr val="FFFF66"/>
    <a:srgbClr val="F0ED5D"/>
    <a:srgbClr val="FCC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714"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A79F0-4019-4B47-90B8-7BEDD487C6C5}" type="doc">
      <dgm:prSet loTypeId="urn:microsoft.com/office/officeart/2005/8/layout/hList1" loCatId="list" qsTypeId="urn:microsoft.com/office/officeart/2005/8/quickstyle/3d1" qsCatId="3D" csTypeId="urn:microsoft.com/office/officeart/2005/8/colors/accent0_2" csCatId="mainScheme" phldr="1"/>
      <dgm:spPr/>
      <dgm:t>
        <a:bodyPr/>
        <a:lstStyle/>
        <a:p>
          <a:endParaRPr lang="en-US"/>
        </a:p>
      </dgm:t>
    </dgm:pt>
    <dgm:pt modelId="{46FF0EDE-7EBB-4F10-A1AB-B9F270BBD3CC}">
      <dgm:prSet phldrT="[Text]" custT="1"/>
      <dgm:spPr/>
      <dgm:t>
        <a:bodyPr/>
        <a:lstStyle/>
        <a:p>
          <a:r>
            <a:rPr lang="en-US" sz="1800" b="1" i="1" dirty="0" err="1">
              <a:solidFill>
                <a:srgbClr val="FF0000"/>
              </a:solidFill>
            </a:rPr>
            <a:t>Đối</a:t>
          </a:r>
          <a:r>
            <a:rPr lang="en-US" sz="1800" b="1" i="1" dirty="0">
              <a:solidFill>
                <a:srgbClr val="FF0000"/>
              </a:solidFill>
            </a:rPr>
            <a:t> </a:t>
          </a:r>
          <a:r>
            <a:rPr lang="en-US" sz="1800" b="1" i="1" dirty="0" err="1">
              <a:solidFill>
                <a:srgbClr val="FF0000"/>
              </a:solidFill>
            </a:rPr>
            <a:t>với</a:t>
          </a:r>
          <a:r>
            <a:rPr lang="en-US" sz="1800" b="1" i="1" dirty="0">
              <a:solidFill>
                <a:srgbClr val="FF0000"/>
              </a:solidFill>
            </a:rPr>
            <a:t> </a:t>
          </a:r>
          <a:r>
            <a:rPr lang="en-US" sz="1800" b="1" i="1" dirty="0" err="1">
              <a:solidFill>
                <a:srgbClr val="FF0000"/>
              </a:solidFill>
            </a:rPr>
            <a:t>trẻ</a:t>
          </a:r>
          <a:r>
            <a:rPr lang="en-US" sz="1800" b="1" i="1" dirty="0">
              <a:solidFill>
                <a:srgbClr val="FF0000"/>
              </a:solidFill>
            </a:rPr>
            <a:t>:</a:t>
          </a:r>
          <a:endParaRPr lang="en-US" sz="1800" dirty="0">
            <a:solidFill>
              <a:srgbClr val="FF0000"/>
            </a:solidFill>
          </a:endParaRPr>
        </a:p>
      </dgm:t>
    </dgm:pt>
    <dgm:pt modelId="{97CCC747-54DA-4FBE-AA58-F97209709A7E}" type="parTrans" cxnId="{4C4A04B9-BC7D-455B-8921-ED557FC6406B}">
      <dgm:prSet/>
      <dgm:spPr/>
      <dgm:t>
        <a:bodyPr/>
        <a:lstStyle/>
        <a:p>
          <a:endParaRPr lang="en-US"/>
        </a:p>
      </dgm:t>
    </dgm:pt>
    <dgm:pt modelId="{251C12A0-4243-44E2-8F57-ABD14CEC25CD}" type="sibTrans" cxnId="{4C4A04B9-BC7D-455B-8921-ED557FC6406B}">
      <dgm:prSet/>
      <dgm:spPr/>
      <dgm:t>
        <a:bodyPr/>
        <a:lstStyle/>
        <a:p>
          <a:endParaRPr lang="en-US"/>
        </a:p>
      </dgm:t>
    </dgm:pt>
    <dgm:pt modelId="{573AFA4A-A420-4A0E-909F-650EEB18E469}">
      <dgm:prSet phldrT="[Text]"/>
      <dgm:spPr>
        <a:solidFill>
          <a:srgbClr val="FED6F4">
            <a:alpha val="90000"/>
          </a:srgbClr>
        </a:solidFill>
      </dgm:spPr>
      <dgm:t>
        <a:bodyPr/>
        <a:lstStyle/>
        <a:p>
          <a:endParaRPr lang="en-US" b="0" dirty="0">
            <a:latin typeface="Times New Roman" panose="02020603050405020304" pitchFamily="18" charset="0"/>
            <a:cs typeface="Times New Roman" panose="02020603050405020304" pitchFamily="18" charset="0"/>
          </a:endParaRPr>
        </a:p>
      </dgm:t>
    </dgm:pt>
    <dgm:pt modelId="{AF12E244-51B7-46D2-86F8-7E368CF0235E}" type="parTrans" cxnId="{12DB9332-D3A8-4721-94FC-294E6026110B}">
      <dgm:prSet/>
      <dgm:spPr/>
      <dgm:t>
        <a:bodyPr/>
        <a:lstStyle/>
        <a:p>
          <a:endParaRPr lang="en-US"/>
        </a:p>
      </dgm:t>
    </dgm:pt>
    <dgm:pt modelId="{DB1E6AFF-8FD7-47F3-B4A1-13BFF238FBD9}" type="sibTrans" cxnId="{12DB9332-D3A8-4721-94FC-294E6026110B}">
      <dgm:prSet/>
      <dgm:spPr/>
      <dgm:t>
        <a:bodyPr/>
        <a:lstStyle/>
        <a:p>
          <a:endParaRPr lang="en-US"/>
        </a:p>
      </dgm:t>
    </dgm:pt>
    <dgm:pt modelId="{574CEB03-C6F7-46C7-8FC0-DF5A99261E7D}">
      <dgm:prSet phldrT="[Text]" custT="1"/>
      <dgm:spPr/>
      <dgm:t>
        <a:bodyPr/>
        <a:lstStyle/>
        <a:p>
          <a:r>
            <a:rPr lang="en-US" sz="1800" b="1" i="1" dirty="0" err="1">
              <a:solidFill>
                <a:srgbClr val="FF0000"/>
              </a:solidFill>
            </a:rPr>
            <a:t>Đối</a:t>
          </a:r>
          <a:r>
            <a:rPr lang="en-US" sz="1800" b="1" i="1" dirty="0">
              <a:solidFill>
                <a:srgbClr val="FF0000"/>
              </a:solidFill>
            </a:rPr>
            <a:t> </a:t>
          </a:r>
          <a:r>
            <a:rPr lang="en-US" sz="1800" b="1" i="1" dirty="0" err="1">
              <a:solidFill>
                <a:srgbClr val="FF0000"/>
              </a:solidFill>
            </a:rPr>
            <a:t>với</a:t>
          </a:r>
          <a:r>
            <a:rPr lang="en-US" sz="1800" b="1" i="1" dirty="0">
              <a:solidFill>
                <a:srgbClr val="FF0000"/>
              </a:solidFill>
            </a:rPr>
            <a:t> </a:t>
          </a:r>
          <a:r>
            <a:rPr lang="en-US" sz="1800" b="1" i="1" dirty="0" err="1">
              <a:solidFill>
                <a:srgbClr val="FF0000"/>
              </a:solidFill>
            </a:rPr>
            <a:t>phụ</a:t>
          </a:r>
          <a:r>
            <a:rPr lang="en-US" sz="1800" b="1" i="1" dirty="0">
              <a:solidFill>
                <a:srgbClr val="FF0000"/>
              </a:solidFill>
            </a:rPr>
            <a:t> </a:t>
          </a:r>
          <a:r>
            <a:rPr lang="en-US" sz="1800" b="1" i="1" dirty="0" err="1">
              <a:solidFill>
                <a:srgbClr val="FF0000"/>
              </a:solidFill>
            </a:rPr>
            <a:t>huynh</a:t>
          </a:r>
          <a:r>
            <a:rPr lang="en-US" sz="1800" b="1" i="1" dirty="0">
              <a:solidFill>
                <a:srgbClr val="FF0000"/>
              </a:solidFill>
            </a:rPr>
            <a:t>:</a:t>
          </a:r>
          <a:endParaRPr lang="en-US" sz="1800" dirty="0">
            <a:solidFill>
              <a:srgbClr val="FF0000"/>
            </a:solidFill>
          </a:endParaRPr>
        </a:p>
      </dgm:t>
    </dgm:pt>
    <dgm:pt modelId="{491E954B-82C5-4DF6-B583-7EB8B6A8E142}" type="parTrans" cxnId="{2595C3E9-175E-4471-B803-62371736E546}">
      <dgm:prSet/>
      <dgm:spPr/>
      <dgm:t>
        <a:bodyPr/>
        <a:lstStyle/>
        <a:p>
          <a:endParaRPr lang="en-US"/>
        </a:p>
      </dgm:t>
    </dgm:pt>
    <dgm:pt modelId="{5A82CF0C-0492-453B-AB44-37DADA40896A}" type="sibTrans" cxnId="{2595C3E9-175E-4471-B803-62371736E546}">
      <dgm:prSet/>
      <dgm:spPr/>
      <dgm:t>
        <a:bodyPr/>
        <a:lstStyle/>
        <a:p>
          <a:endParaRPr lang="en-US"/>
        </a:p>
      </dgm:t>
    </dgm:pt>
    <dgm:pt modelId="{9F1D578D-686E-4B74-A82C-E178B476972E}">
      <dgm:prSet phldrT="[Text]"/>
      <dgm:spPr>
        <a:solidFill>
          <a:srgbClr val="FED6F4">
            <a:alpha val="90000"/>
          </a:srgbClr>
        </a:solidFill>
      </dgm:spPr>
      <dgm:t>
        <a:bodyPr/>
        <a:lstStyle/>
        <a:p>
          <a:endParaRPr lang="en-US" b="0" dirty="0">
            <a:latin typeface="Times New Roman" panose="02020603050405020304" pitchFamily="18" charset="0"/>
            <a:cs typeface="Times New Roman" panose="02020603050405020304" pitchFamily="18" charset="0"/>
          </a:endParaRPr>
        </a:p>
      </dgm:t>
    </dgm:pt>
    <dgm:pt modelId="{04FF8C18-5B6B-408D-9FA1-D74E50580586}" type="parTrans" cxnId="{53F40779-978B-47BC-941B-717545872DB2}">
      <dgm:prSet/>
      <dgm:spPr/>
      <dgm:t>
        <a:bodyPr/>
        <a:lstStyle/>
        <a:p>
          <a:endParaRPr lang="en-US"/>
        </a:p>
      </dgm:t>
    </dgm:pt>
    <dgm:pt modelId="{F804FACB-8772-4CD1-AE91-C7719E1AED35}" type="sibTrans" cxnId="{53F40779-978B-47BC-941B-717545872DB2}">
      <dgm:prSet/>
      <dgm:spPr/>
      <dgm:t>
        <a:bodyPr/>
        <a:lstStyle/>
        <a:p>
          <a:endParaRPr lang="en-US"/>
        </a:p>
      </dgm:t>
    </dgm:pt>
    <dgm:pt modelId="{36F5CC5B-3076-4D19-BC62-9C58592EABD2}">
      <dgm:prSet/>
      <dgm:spPr>
        <a:solidFill>
          <a:srgbClr val="FED6F4">
            <a:alpha val="90000"/>
          </a:srgbClr>
        </a:solidFill>
      </dgm:spPr>
      <dgm:t>
        <a:bodyPr/>
        <a:lstStyle/>
        <a:p>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hiểu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việc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vứt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bừa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bãi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lợi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ích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việc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nhặt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bỏ</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với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trường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xung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quanh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với</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a:t>
          </a:r>
          <a:endParaRPr lang="en-US" b="0" dirty="0">
            <a:solidFill>
              <a:schemeClr val="tx1"/>
            </a:solidFill>
            <a:latin typeface="Times New Roman" pitchFamily="18" charset="0"/>
            <a:cs typeface="Times New Roman" pitchFamily="18" charset="0"/>
          </a:endParaRPr>
        </a:p>
      </dgm:t>
    </dgm:pt>
    <dgm:pt modelId="{BA73C270-7FCB-4BF5-99A9-5CE517F9F94C}" type="parTrans" cxnId="{C982CD76-0C3E-41CA-9691-733592A95B24}">
      <dgm:prSet/>
      <dgm:spPr/>
      <dgm:t>
        <a:bodyPr/>
        <a:lstStyle/>
        <a:p>
          <a:endParaRPr lang="en-US"/>
        </a:p>
      </dgm:t>
    </dgm:pt>
    <dgm:pt modelId="{3F52A4A4-740E-4F25-825D-DCA48E59C977}" type="sibTrans" cxnId="{C982CD76-0C3E-41CA-9691-733592A95B24}">
      <dgm:prSet/>
      <dgm:spPr/>
      <dgm:t>
        <a:bodyPr/>
        <a:lstStyle/>
        <a:p>
          <a:endParaRPr lang="en-US"/>
        </a:p>
      </dgm:t>
    </dgm:pt>
    <dgm:pt modelId="{A5283D49-F1D8-4165-85EB-52A2A811A881}">
      <dgm:prSet phldrT="[Text]" custT="1"/>
      <dgm:spPr/>
      <dgm:t>
        <a:bodyPr/>
        <a:lstStyle/>
        <a:p>
          <a:r>
            <a:rPr lang="en-US" sz="1800" b="1" i="1" dirty="0" err="1">
              <a:solidFill>
                <a:srgbClr val="FF0000"/>
              </a:solidFill>
            </a:rPr>
            <a:t>Đối</a:t>
          </a:r>
          <a:r>
            <a:rPr lang="en-US" sz="1800" b="1" i="1" dirty="0">
              <a:solidFill>
                <a:srgbClr val="FF0000"/>
              </a:solidFill>
            </a:rPr>
            <a:t> </a:t>
          </a:r>
          <a:r>
            <a:rPr lang="en-US" sz="1800" b="1" i="1" dirty="0" err="1">
              <a:solidFill>
                <a:srgbClr val="FF0000"/>
              </a:solidFill>
            </a:rPr>
            <a:t>với</a:t>
          </a:r>
          <a:r>
            <a:rPr lang="en-US" sz="1800" b="1" i="1" dirty="0">
              <a:solidFill>
                <a:srgbClr val="FF0000"/>
              </a:solidFill>
            </a:rPr>
            <a:t> </a:t>
          </a:r>
          <a:r>
            <a:rPr lang="en-US" sz="1800" b="1" i="1" dirty="0" err="1">
              <a:solidFill>
                <a:srgbClr val="FF0000"/>
              </a:solidFill>
            </a:rPr>
            <a:t>giáo</a:t>
          </a:r>
          <a:r>
            <a:rPr lang="en-US" sz="1800" b="1" i="1" dirty="0">
              <a:solidFill>
                <a:srgbClr val="FF0000"/>
              </a:solidFill>
            </a:rPr>
            <a:t> </a:t>
          </a:r>
          <a:r>
            <a:rPr lang="en-US" sz="1800" b="1" i="1" dirty="0" err="1">
              <a:solidFill>
                <a:srgbClr val="FF0000"/>
              </a:solidFill>
            </a:rPr>
            <a:t>viên</a:t>
          </a:r>
          <a:endParaRPr lang="en-US" sz="1800" dirty="0">
            <a:solidFill>
              <a:srgbClr val="FF0000"/>
            </a:solidFill>
          </a:endParaRPr>
        </a:p>
      </dgm:t>
    </dgm:pt>
    <dgm:pt modelId="{1B91F494-DD1D-49C7-BC2B-F74151A7CF78}" type="sibTrans" cxnId="{D7395AAA-DCE7-4164-96B7-0F5BAD3B4AEC}">
      <dgm:prSet/>
      <dgm:spPr/>
      <dgm:t>
        <a:bodyPr/>
        <a:lstStyle/>
        <a:p>
          <a:endParaRPr lang="en-US"/>
        </a:p>
      </dgm:t>
    </dgm:pt>
    <dgm:pt modelId="{8429BDD9-B223-4D91-B460-E674D9BE2B2A}" type="parTrans" cxnId="{D7395AAA-DCE7-4164-96B7-0F5BAD3B4AEC}">
      <dgm:prSet/>
      <dgm:spPr/>
      <dgm:t>
        <a:bodyPr/>
        <a:lstStyle/>
        <a:p>
          <a:endParaRPr lang="en-US"/>
        </a:p>
      </dgm:t>
    </dgm:pt>
    <dgm:pt modelId="{1783BF0A-9BA4-4B6A-833E-DDB65FE20FF3}">
      <dgm:prSet phldrT="[Text]"/>
      <dgm:spPr>
        <a:solidFill>
          <a:srgbClr val="FED6F4">
            <a:alpha val="90000"/>
          </a:srgbClr>
        </a:solidFill>
      </dgm:spPr>
      <dgm:t>
        <a:bodyPr/>
        <a:lstStyle/>
        <a:p>
          <a:r>
            <a:rPr lang="fr-FR" b="0" dirty="0" err="1">
              <a:solidFill>
                <a:schemeClr val="tx1"/>
              </a:solidFill>
              <a:latin typeface="Times New Roman" panose="02020603050405020304" pitchFamily="18" charset="0"/>
              <a:cs typeface="Times New Roman" panose="02020603050405020304" pitchFamily="18" charset="0"/>
            </a:rPr>
            <a:t>Giáo</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viên</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có</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thêm</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kinh</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nghiệm</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phương</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pháp</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dạy</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trẻ</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thói</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quen</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nhặt</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bỏ</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rác</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đúng</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nơi</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quy</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định</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từ</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đó</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nâng</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cao</a:t>
          </a:r>
          <a:r>
            <a:rPr lang="fr-FR" b="0" dirty="0">
              <a:solidFill>
                <a:schemeClr val="tx1"/>
              </a:solidFill>
              <a:latin typeface="Times New Roman" panose="02020603050405020304" pitchFamily="18" charset="0"/>
              <a:cs typeface="Times New Roman" panose="02020603050405020304" pitchFamily="18" charset="0"/>
            </a:rPr>
            <a:t> ý </a:t>
          </a:r>
          <a:r>
            <a:rPr lang="fr-FR" b="0" dirty="0" err="1">
              <a:solidFill>
                <a:schemeClr val="tx1"/>
              </a:solidFill>
              <a:latin typeface="Times New Roman" panose="02020603050405020304" pitchFamily="18" charset="0"/>
              <a:cs typeface="Times New Roman" panose="02020603050405020304" pitchFamily="18" charset="0"/>
            </a:rPr>
            <a:t>thức</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giữ</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gìn</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bảo</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vệ</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môi</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trường</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cho</a:t>
          </a:r>
          <a:r>
            <a:rPr lang="fr-FR" b="0" dirty="0">
              <a:solidFill>
                <a:schemeClr val="tx1"/>
              </a:solidFill>
              <a:latin typeface="Times New Roman" panose="02020603050405020304" pitchFamily="18" charset="0"/>
              <a:cs typeface="Times New Roman" panose="02020603050405020304" pitchFamily="18" charset="0"/>
            </a:rPr>
            <a:t> </a:t>
          </a:r>
          <a:r>
            <a:rPr lang="fr-FR" b="0" dirty="0" err="1">
              <a:solidFill>
                <a:schemeClr val="tx1"/>
              </a:solidFill>
              <a:latin typeface="Times New Roman" panose="02020603050405020304" pitchFamily="18" charset="0"/>
              <a:cs typeface="Times New Roman" panose="02020603050405020304" pitchFamily="18" charset="0"/>
            </a:rPr>
            <a:t>trẻ</a:t>
          </a:r>
          <a:r>
            <a:rPr lang="fr-FR" b="0" dirty="0">
              <a:solidFill>
                <a:schemeClr val="tx1"/>
              </a:solidFill>
              <a:latin typeface="Times New Roman" panose="02020603050405020304" pitchFamily="18" charset="0"/>
              <a:cs typeface="Times New Roman" panose="02020603050405020304" pitchFamily="18" charset="0"/>
            </a:rPr>
            <a:t>.</a:t>
          </a:r>
          <a:endParaRPr lang="en-US" b="0" dirty="0">
            <a:solidFill>
              <a:schemeClr val="tx1"/>
            </a:solidFill>
            <a:latin typeface="Times New Roman" panose="02020603050405020304" pitchFamily="18" charset="0"/>
            <a:cs typeface="Times New Roman" panose="02020603050405020304" pitchFamily="18" charset="0"/>
          </a:endParaRPr>
        </a:p>
      </dgm:t>
    </dgm:pt>
    <dgm:pt modelId="{31FF53BB-32BC-43E1-87BC-FC6955083EAE}" type="parTrans" cxnId="{411AA844-1005-47AA-AC6E-C25DA9328D9C}">
      <dgm:prSet/>
      <dgm:spPr/>
      <dgm:t>
        <a:bodyPr/>
        <a:lstStyle/>
        <a:p>
          <a:endParaRPr lang="vi-VN"/>
        </a:p>
      </dgm:t>
    </dgm:pt>
    <dgm:pt modelId="{72906373-0F5E-4A92-91B9-6D638B7A7C78}" type="sibTrans" cxnId="{411AA844-1005-47AA-AC6E-C25DA9328D9C}">
      <dgm:prSet/>
      <dgm:spPr/>
      <dgm:t>
        <a:bodyPr/>
        <a:lstStyle/>
        <a:p>
          <a:endParaRPr lang="vi-VN"/>
        </a:p>
      </dgm:t>
    </dgm:pt>
    <dgm:pt modelId="{BFAF331E-6133-4D63-AB0E-D81F16F74663}">
      <dgm:prSet/>
      <dgm:spPr>
        <a:solidFill>
          <a:srgbClr val="FED6F4">
            <a:alpha val="90000"/>
          </a:srgbClr>
        </a:solidFill>
      </dgm:spPr>
      <dgm:t>
        <a:bodyPr/>
        <a:lstStyle/>
        <a:p>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có</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thói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quen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nhặt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bỏ</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nâng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cao</a:t>
          </a:r>
          <a:r>
            <a:rPr lang="en-US" dirty="0">
              <a:solidFill>
                <a:schemeClr val="tx1"/>
              </a:solidFill>
              <a:latin typeface="Times New Roman" pitchFamily="18" charset="0"/>
              <a:cs typeface="Times New Roman" pitchFamily="18" charset="0"/>
            </a:rPr>
            <a:t> ý </a:t>
          </a:r>
          <a:r>
            <a:rPr lang="en-US" dirty="0" err="1">
              <a:solidFill>
                <a:schemeClr val="tx1"/>
              </a:solidFill>
              <a:latin typeface="Times New Roman" pitchFamily="18" charset="0"/>
              <a:cs typeface="Times New Roman" pitchFamily="18" charset="0"/>
            </a:rPr>
            <a:t>thức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giữ</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bảo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trường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dgm:t>
    </dgm:pt>
    <dgm:pt modelId="{9588F7F7-2697-4E32-B24F-7A5BC310D3D0}" type="parTrans" cxnId="{E2961A07-271E-4189-B7B9-53F7B5E3227A}">
      <dgm:prSet/>
      <dgm:spPr/>
      <dgm:t>
        <a:bodyPr/>
        <a:lstStyle/>
        <a:p>
          <a:endParaRPr lang="vi-VN"/>
        </a:p>
      </dgm:t>
    </dgm:pt>
    <dgm:pt modelId="{AA08C4FD-242B-454B-9C76-CC59E9D03383}" type="sibTrans" cxnId="{E2961A07-271E-4189-B7B9-53F7B5E3227A}">
      <dgm:prSet/>
      <dgm:spPr/>
      <dgm:t>
        <a:bodyPr/>
        <a:lstStyle/>
        <a:p>
          <a:endParaRPr lang="vi-VN"/>
        </a:p>
      </dgm:t>
    </dgm:pt>
    <dgm:pt modelId="{7348C226-BD0A-4902-9B15-2176219A0BE7}">
      <dgm:prSet/>
      <dgm:spPr>
        <a:solidFill>
          <a:srgbClr val="FED6F4">
            <a:alpha val="90000"/>
          </a:srgbClr>
        </a:solidFill>
      </dgm:spPr>
      <dgm:t>
        <a:bodyPr/>
        <a:lstStyle/>
        <a:p>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hứng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thú</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tích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với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việc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hành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nhặt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bỏ</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mọi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lúc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mọi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nơi</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dgm:t>
    </dgm:pt>
    <dgm:pt modelId="{80B73D63-C0CD-49C8-9174-7E6C5C8E79C3}" type="parTrans" cxnId="{2C3956E2-C04B-435F-9818-01F00D905616}">
      <dgm:prSet/>
      <dgm:spPr/>
      <dgm:t>
        <a:bodyPr/>
        <a:lstStyle/>
        <a:p>
          <a:endParaRPr lang="vi-VN"/>
        </a:p>
      </dgm:t>
    </dgm:pt>
    <dgm:pt modelId="{7F1C31A1-78F8-4C70-A165-6D2F41F74AB1}" type="sibTrans" cxnId="{2C3956E2-C04B-435F-9818-01F00D905616}">
      <dgm:prSet/>
      <dgm:spPr/>
      <dgm:t>
        <a:bodyPr/>
        <a:lstStyle/>
        <a:p>
          <a:endParaRPr lang="vi-VN"/>
        </a:p>
      </dgm:t>
    </dgm:pt>
    <dgm:pt modelId="{CE8A0CAB-8CE0-4CF7-A290-DBF182FFEE4E}">
      <dgm:prSet/>
      <dgm:spPr>
        <a:solidFill>
          <a:srgbClr val="FED6F4">
            <a:alpha val="90000"/>
          </a:srgbClr>
        </a:solidFill>
      </dgm:spPr>
      <dgm:t>
        <a:bodyPr/>
        <a:lstStyle/>
        <a:p>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Nâng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nhận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thức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phụ</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huynh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về</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việc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giáo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dục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giữ</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bảo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trường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đẹp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thải</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dgm:t>
    </dgm:pt>
    <dgm:pt modelId="{BABD210C-407C-41E2-BC7A-942103DD342C}" type="parTrans" cxnId="{8683C599-D46F-4053-9118-1F430F0479EA}">
      <dgm:prSet/>
      <dgm:spPr/>
      <dgm:t>
        <a:bodyPr/>
        <a:lstStyle/>
        <a:p>
          <a:endParaRPr lang="vi-VN"/>
        </a:p>
      </dgm:t>
    </dgm:pt>
    <dgm:pt modelId="{B2314ABB-DAA8-4189-95D9-ABC35E661CAD}" type="sibTrans" cxnId="{8683C599-D46F-4053-9118-1F430F0479EA}">
      <dgm:prSet/>
      <dgm:spPr/>
      <dgm:t>
        <a:bodyPr/>
        <a:lstStyle/>
        <a:p>
          <a:endParaRPr lang="vi-VN"/>
        </a:p>
      </dgm:t>
    </dgm:pt>
    <dgm:pt modelId="{FDCE0DFB-FC66-4EE3-9E6B-480D853F6935}">
      <dgm:prSet/>
      <dgm:spPr>
        <a:solidFill>
          <a:srgbClr val="FED6F4">
            <a:alpha val="90000"/>
          </a:srgbClr>
        </a:solidFill>
      </dgm:spPr>
      <dgm:t>
        <a:bodyPr/>
        <a:lstStyle/>
        <a:p>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Phụ</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huynh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tích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rèn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thói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quen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nhặt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bỏ</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hưởng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ứng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hoạt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lớp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đề</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ra</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dgm:t>
    </dgm:pt>
    <dgm:pt modelId="{026DE9EC-1A2A-4031-9B25-199C75ED575E}" type="parTrans" cxnId="{83F2FFAB-4782-4C4A-90EB-5E4AE2EAA45B}">
      <dgm:prSet/>
      <dgm:spPr/>
      <dgm:t>
        <a:bodyPr/>
        <a:lstStyle/>
        <a:p>
          <a:endParaRPr lang="vi-VN"/>
        </a:p>
      </dgm:t>
    </dgm:pt>
    <dgm:pt modelId="{58A6E77F-41D7-412B-8A92-5BA6D054C730}" type="sibTrans" cxnId="{83F2FFAB-4782-4C4A-90EB-5E4AE2EAA45B}">
      <dgm:prSet/>
      <dgm:spPr/>
      <dgm:t>
        <a:bodyPr/>
        <a:lstStyle/>
        <a:p>
          <a:endParaRPr lang="vi-VN"/>
        </a:p>
      </dgm:t>
    </dgm:pt>
    <dgm:pt modelId="{EC25C599-99C6-477A-8C07-A77AD180C22B}">
      <dgm:prSet phldrT="[Text]"/>
      <dgm:spPr>
        <a:solidFill>
          <a:srgbClr val="FED6F4">
            <a:alpha val="90000"/>
          </a:srgbClr>
        </a:solidFill>
      </dgm:spPr>
      <dgm:t>
        <a:bodyPr/>
        <a:lstStyle/>
        <a:p>
          <a:endParaRPr lang="en-US" b="0" dirty="0">
            <a:latin typeface="Times New Roman" panose="02020603050405020304" pitchFamily="18" charset="0"/>
            <a:cs typeface="Times New Roman" panose="02020603050405020304" pitchFamily="18" charset="0"/>
          </a:endParaRPr>
        </a:p>
      </dgm:t>
    </dgm:pt>
    <dgm:pt modelId="{9D7BC334-01CB-4814-9993-C09715BC3836}" type="parTrans" cxnId="{D4651664-E9A9-450A-9EA9-5C02D4C1966C}">
      <dgm:prSet/>
      <dgm:spPr/>
    </dgm:pt>
    <dgm:pt modelId="{6AD7C2CC-1B35-4458-A6BB-2895CD478F7E}" type="sibTrans" cxnId="{D4651664-E9A9-450A-9EA9-5C02D4C1966C}">
      <dgm:prSet/>
      <dgm:spPr/>
    </dgm:pt>
    <dgm:pt modelId="{CA50E4B0-8081-4856-8957-C480C47CDFEB}">
      <dgm:prSet phldrT="[Text]"/>
      <dgm:spPr>
        <a:solidFill>
          <a:srgbClr val="FED6F4">
            <a:alpha val="90000"/>
          </a:srgbClr>
        </a:solidFill>
      </dgm:spPr>
      <dgm:t>
        <a:bodyPr/>
        <a:lstStyle/>
        <a:p>
          <a:r>
            <a:rPr lang="en-US" b="0" dirty="0" err="1">
              <a:solidFill>
                <a:schemeClr val="tx1"/>
              </a:solidFill>
              <a:latin typeface="Times New Roman" panose="02020603050405020304" pitchFamily="18" charset="0"/>
              <a:cs typeface="Times New Roman" panose="02020603050405020304" pitchFamily="18" charset="0"/>
            </a:rPr>
            <a:t>Giáo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viên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giảm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tải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được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việc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dọn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dẹp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lớp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học</a:t>
          </a:r>
          <a:endParaRPr lang="en-US" b="0" dirty="0">
            <a:solidFill>
              <a:schemeClr val="tx1"/>
            </a:solidFill>
            <a:latin typeface="Times New Roman" panose="02020603050405020304" pitchFamily="18" charset="0"/>
            <a:cs typeface="Times New Roman" panose="02020603050405020304" pitchFamily="18" charset="0"/>
          </a:endParaRPr>
        </a:p>
      </dgm:t>
    </dgm:pt>
    <dgm:pt modelId="{C26550C6-998F-42D5-8BD1-888C8F526AFB}" type="parTrans" cxnId="{7772CCEF-5DCA-46DF-B9D1-B26F3BF31657}">
      <dgm:prSet/>
      <dgm:spPr/>
    </dgm:pt>
    <dgm:pt modelId="{255198CF-82A7-46FF-A317-95BC0A30361D}" type="sibTrans" cxnId="{7772CCEF-5DCA-46DF-B9D1-B26F3BF31657}">
      <dgm:prSet/>
      <dgm:spPr/>
    </dgm:pt>
    <dgm:pt modelId="{B683019A-0DBD-4D00-84D9-6FE084F6E35C}" type="pres">
      <dgm:prSet presAssocID="{CFFA79F0-4019-4B47-90B8-7BEDD487C6C5}" presName="Name0" presStyleCnt="0">
        <dgm:presLayoutVars>
          <dgm:dir/>
          <dgm:animLvl val="lvl"/>
          <dgm:resizeHandles val="exact"/>
        </dgm:presLayoutVars>
      </dgm:prSet>
      <dgm:spPr/>
    </dgm:pt>
    <dgm:pt modelId="{BF86B047-A7AC-4269-91A5-5447DDD652B8}" type="pres">
      <dgm:prSet presAssocID="{46FF0EDE-7EBB-4F10-A1AB-B9F270BBD3CC}" presName="composite" presStyleCnt="0"/>
      <dgm:spPr/>
    </dgm:pt>
    <dgm:pt modelId="{14B6921D-EDDB-48B7-960F-780B00060F18}" type="pres">
      <dgm:prSet presAssocID="{46FF0EDE-7EBB-4F10-A1AB-B9F270BBD3CC}" presName="parTx" presStyleLbl="alignNode1" presStyleIdx="0" presStyleCnt="3">
        <dgm:presLayoutVars>
          <dgm:chMax val="0"/>
          <dgm:chPref val="0"/>
          <dgm:bulletEnabled val="1"/>
        </dgm:presLayoutVars>
      </dgm:prSet>
      <dgm:spPr/>
    </dgm:pt>
    <dgm:pt modelId="{1C656FAC-B905-42DB-88BD-E45B493595C9}" type="pres">
      <dgm:prSet presAssocID="{46FF0EDE-7EBB-4F10-A1AB-B9F270BBD3CC}" presName="desTx" presStyleLbl="alignAccFollowNode1" presStyleIdx="0" presStyleCnt="3" custLinFactNeighborX="-673" custLinFactNeighborY="-439">
        <dgm:presLayoutVars>
          <dgm:bulletEnabled val="1"/>
        </dgm:presLayoutVars>
      </dgm:prSet>
      <dgm:spPr/>
    </dgm:pt>
    <dgm:pt modelId="{EBBC00D3-71DC-4A13-80AE-BE2E53824A5B}" type="pres">
      <dgm:prSet presAssocID="{251C12A0-4243-44E2-8F57-ABD14CEC25CD}" presName="space" presStyleCnt="0"/>
      <dgm:spPr/>
    </dgm:pt>
    <dgm:pt modelId="{E4EE47F4-010E-48C5-95D9-EF1FB3CB7388}" type="pres">
      <dgm:prSet presAssocID="{574CEB03-C6F7-46C7-8FC0-DF5A99261E7D}" presName="composite" presStyleCnt="0"/>
      <dgm:spPr/>
    </dgm:pt>
    <dgm:pt modelId="{F43D090B-AF15-4DA0-A832-BE98867A2768}" type="pres">
      <dgm:prSet presAssocID="{574CEB03-C6F7-46C7-8FC0-DF5A99261E7D}" presName="parTx" presStyleLbl="alignNode1" presStyleIdx="1" presStyleCnt="3">
        <dgm:presLayoutVars>
          <dgm:chMax val="0"/>
          <dgm:chPref val="0"/>
          <dgm:bulletEnabled val="1"/>
        </dgm:presLayoutVars>
      </dgm:prSet>
      <dgm:spPr/>
    </dgm:pt>
    <dgm:pt modelId="{35C07FE7-E596-42C3-8DD4-1EE6A863A8B9}" type="pres">
      <dgm:prSet presAssocID="{574CEB03-C6F7-46C7-8FC0-DF5A99261E7D}" presName="desTx" presStyleLbl="alignAccFollowNode1" presStyleIdx="1" presStyleCnt="3" custLinFactNeighborY="439">
        <dgm:presLayoutVars>
          <dgm:bulletEnabled val="1"/>
        </dgm:presLayoutVars>
      </dgm:prSet>
      <dgm:spPr/>
    </dgm:pt>
    <dgm:pt modelId="{8A7191D3-4EA8-42B3-B589-33A2D93FF1EC}" type="pres">
      <dgm:prSet presAssocID="{5A82CF0C-0492-453B-AB44-37DADA40896A}" presName="space" presStyleCnt="0"/>
      <dgm:spPr/>
    </dgm:pt>
    <dgm:pt modelId="{3B8359A6-CF00-4A13-A614-47BE3FC03555}" type="pres">
      <dgm:prSet presAssocID="{A5283D49-F1D8-4165-85EB-52A2A811A881}" presName="composite" presStyleCnt="0"/>
      <dgm:spPr/>
    </dgm:pt>
    <dgm:pt modelId="{12FB83AE-86CA-4DD5-BC83-D817734DA6A1}" type="pres">
      <dgm:prSet presAssocID="{A5283D49-F1D8-4165-85EB-52A2A811A881}" presName="parTx" presStyleLbl="alignNode1" presStyleIdx="2" presStyleCnt="3">
        <dgm:presLayoutVars>
          <dgm:chMax val="0"/>
          <dgm:chPref val="0"/>
          <dgm:bulletEnabled val="1"/>
        </dgm:presLayoutVars>
      </dgm:prSet>
      <dgm:spPr/>
    </dgm:pt>
    <dgm:pt modelId="{D700A2B6-1CBA-4FB2-975A-FE20634BCCD3}" type="pres">
      <dgm:prSet presAssocID="{A5283D49-F1D8-4165-85EB-52A2A811A881}" presName="desTx" presStyleLbl="alignAccFollowNode1" presStyleIdx="2" presStyleCnt="3" custLinFactNeighborX="3367">
        <dgm:presLayoutVars>
          <dgm:bulletEnabled val="1"/>
        </dgm:presLayoutVars>
      </dgm:prSet>
      <dgm:spPr/>
    </dgm:pt>
  </dgm:ptLst>
  <dgm:cxnLst>
    <dgm:cxn modelId="{E9F24402-C3EB-4E83-AA54-49671A83AE0B}" type="presOf" srcId="{A5283D49-F1D8-4165-85EB-52A2A811A881}" destId="{12FB83AE-86CA-4DD5-BC83-D817734DA6A1}" srcOrd="0" destOrd="0" presId="urn:microsoft.com/office/officeart/2005/8/layout/hList1"/>
    <dgm:cxn modelId="{E2961A07-271E-4189-B7B9-53F7B5E3227A}" srcId="{46FF0EDE-7EBB-4F10-A1AB-B9F270BBD3CC}" destId="{BFAF331E-6133-4D63-AB0E-D81F16F74663}" srcOrd="2" destOrd="0" parTransId="{9588F7F7-2697-4E32-B24F-7A5BC310D3D0}" sibTransId="{AA08C4FD-242B-454B-9C76-CC59E9D03383}"/>
    <dgm:cxn modelId="{553F6918-0E24-4B05-86DB-78DAAA6BCA53}" type="presOf" srcId="{CFFA79F0-4019-4B47-90B8-7BEDD487C6C5}" destId="{B683019A-0DBD-4D00-84D9-6FE084F6E35C}" srcOrd="0" destOrd="0" presId="urn:microsoft.com/office/officeart/2005/8/layout/hList1"/>
    <dgm:cxn modelId="{A3D2091A-B8EA-479C-A1BE-AFD117F2C3A8}" type="presOf" srcId="{9F1D578D-686E-4B74-A82C-E178B476972E}" destId="{35C07FE7-E596-42C3-8DD4-1EE6A863A8B9}" srcOrd="0" destOrd="0" presId="urn:microsoft.com/office/officeart/2005/8/layout/hList1"/>
    <dgm:cxn modelId="{24957128-21A9-45FC-A397-583F3D3304A1}" type="presOf" srcId="{CA50E4B0-8081-4856-8957-C480C47CDFEB}" destId="{D700A2B6-1CBA-4FB2-975A-FE20634BCCD3}" srcOrd="0" destOrd="2" presId="urn:microsoft.com/office/officeart/2005/8/layout/hList1"/>
    <dgm:cxn modelId="{12DB9332-D3A8-4721-94FC-294E6026110B}" srcId="{46FF0EDE-7EBB-4F10-A1AB-B9F270BBD3CC}" destId="{573AFA4A-A420-4A0E-909F-650EEB18E469}" srcOrd="0" destOrd="0" parTransId="{AF12E244-51B7-46D2-86F8-7E368CF0235E}" sibTransId="{DB1E6AFF-8FD7-47F3-B4A1-13BFF238FBD9}"/>
    <dgm:cxn modelId="{EE645140-C272-4CF4-B5C6-4D528B8F6209}" type="presOf" srcId="{7348C226-BD0A-4902-9B15-2176219A0BE7}" destId="{1C656FAC-B905-42DB-88BD-E45B493595C9}" srcOrd="0" destOrd="3" presId="urn:microsoft.com/office/officeart/2005/8/layout/hList1"/>
    <dgm:cxn modelId="{DECC4162-3C34-4D47-9CB3-6CD22265988C}" type="presOf" srcId="{46FF0EDE-7EBB-4F10-A1AB-B9F270BBD3CC}" destId="{14B6921D-EDDB-48B7-960F-780B00060F18}" srcOrd="0" destOrd="0" presId="urn:microsoft.com/office/officeart/2005/8/layout/hList1"/>
    <dgm:cxn modelId="{D4651664-E9A9-450A-9EA9-5C02D4C1966C}" srcId="{A5283D49-F1D8-4165-85EB-52A2A811A881}" destId="{EC25C599-99C6-477A-8C07-A77AD180C22B}" srcOrd="0" destOrd="0" parTransId="{9D7BC334-01CB-4814-9993-C09715BC3836}" sibTransId="{6AD7C2CC-1B35-4458-A6BB-2895CD478F7E}"/>
    <dgm:cxn modelId="{411AA844-1005-47AA-AC6E-C25DA9328D9C}" srcId="{A5283D49-F1D8-4165-85EB-52A2A811A881}" destId="{1783BF0A-9BA4-4B6A-833E-DDB65FE20FF3}" srcOrd="1" destOrd="0" parTransId="{31FF53BB-32BC-43E1-87BC-FC6955083EAE}" sibTransId="{72906373-0F5E-4A92-91B9-6D638B7A7C78}"/>
    <dgm:cxn modelId="{E379E066-B93C-4AF8-AC99-D8CB3C9330B0}" type="presOf" srcId="{573AFA4A-A420-4A0E-909F-650EEB18E469}" destId="{1C656FAC-B905-42DB-88BD-E45B493595C9}" srcOrd="0" destOrd="0" presId="urn:microsoft.com/office/officeart/2005/8/layout/hList1"/>
    <dgm:cxn modelId="{244FF86D-3009-434B-A3DF-70A20369368D}" type="presOf" srcId="{1783BF0A-9BA4-4B6A-833E-DDB65FE20FF3}" destId="{D700A2B6-1CBA-4FB2-975A-FE20634BCCD3}" srcOrd="0" destOrd="1" presId="urn:microsoft.com/office/officeart/2005/8/layout/hList1"/>
    <dgm:cxn modelId="{CEDFBD73-89E1-4B75-8494-54BC07AA5A8F}" type="presOf" srcId="{CE8A0CAB-8CE0-4CF7-A290-DBF182FFEE4E}" destId="{35C07FE7-E596-42C3-8DD4-1EE6A863A8B9}" srcOrd="0" destOrd="1" presId="urn:microsoft.com/office/officeart/2005/8/layout/hList1"/>
    <dgm:cxn modelId="{C982CD76-0C3E-41CA-9691-733592A95B24}" srcId="{46FF0EDE-7EBB-4F10-A1AB-B9F270BBD3CC}" destId="{36F5CC5B-3076-4D19-BC62-9C58592EABD2}" srcOrd="1" destOrd="0" parTransId="{BA73C270-7FCB-4BF5-99A9-5CE517F9F94C}" sibTransId="{3F52A4A4-740E-4F25-825D-DCA48E59C977}"/>
    <dgm:cxn modelId="{53F40779-978B-47BC-941B-717545872DB2}" srcId="{574CEB03-C6F7-46C7-8FC0-DF5A99261E7D}" destId="{9F1D578D-686E-4B74-A82C-E178B476972E}" srcOrd="0" destOrd="0" parTransId="{04FF8C18-5B6B-408D-9FA1-D74E50580586}" sibTransId="{F804FACB-8772-4CD1-AE91-C7719E1AED35}"/>
    <dgm:cxn modelId="{8C993F88-93B6-460E-B412-A679808B032E}" type="presOf" srcId="{FDCE0DFB-FC66-4EE3-9E6B-480D853F6935}" destId="{35C07FE7-E596-42C3-8DD4-1EE6A863A8B9}" srcOrd="0" destOrd="2" presId="urn:microsoft.com/office/officeart/2005/8/layout/hList1"/>
    <dgm:cxn modelId="{49921D95-95C5-4742-B9C6-1549A09C436A}" type="presOf" srcId="{574CEB03-C6F7-46C7-8FC0-DF5A99261E7D}" destId="{F43D090B-AF15-4DA0-A832-BE98867A2768}" srcOrd="0" destOrd="0" presId="urn:microsoft.com/office/officeart/2005/8/layout/hList1"/>
    <dgm:cxn modelId="{881C5B95-8F13-49BB-BDF4-B1E8E0752E7B}" type="presOf" srcId="{36F5CC5B-3076-4D19-BC62-9C58592EABD2}" destId="{1C656FAC-B905-42DB-88BD-E45B493595C9}" srcOrd="0" destOrd="1" presId="urn:microsoft.com/office/officeart/2005/8/layout/hList1"/>
    <dgm:cxn modelId="{8683C599-D46F-4053-9118-1F430F0479EA}" srcId="{574CEB03-C6F7-46C7-8FC0-DF5A99261E7D}" destId="{CE8A0CAB-8CE0-4CF7-A290-DBF182FFEE4E}" srcOrd="1" destOrd="0" parTransId="{BABD210C-407C-41E2-BC7A-942103DD342C}" sibTransId="{B2314ABB-DAA8-4189-95D9-ABC35E661CAD}"/>
    <dgm:cxn modelId="{D7395AAA-DCE7-4164-96B7-0F5BAD3B4AEC}" srcId="{CFFA79F0-4019-4B47-90B8-7BEDD487C6C5}" destId="{A5283D49-F1D8-4165-85EB-52A2A811A881}" srcOrd="2" destOrd="0" parTransId="{8429BDD9-B223-4D91-B460-E674D9BE2B2A}" sibTransId="{1B91F494-DD1D-49C7-BC2B-F74151A7CF78}"/>
    <dgm:cxn modelId="{83F2FFAB-4782-4C4A-90EB-5E4AE2EAA45B}" srcId="{574CEB03-C6F7-46C7-8FC0-DF5A99261E7D}" destId="{FDCE0DFB-FC66-4EE3-9E6B-480D853F6935}" srcOrd="2" destOrd="0" parTransId="{026DE9EC-1A2A-4031-9B25-199C75ED575E}" sibTransId="{58A6E77F-41D7-412B-8A92-5BA6D054C730}"/>
    <dgm:cxn modelId="{4C4A04B9-BC7D-455B-8921-ED557FC6406B}" srcId="{CFFA79F0-4019-4B47-90B8-7BEDD487C6C5}" destId="{46FF0EDE-7EBB-4F10-A1AB-B9F270BBD3CC}" srcOrd="0" destOrd="0" parTransId="{97CCC747-54DA-4FBE-AA58-F97209709A7E}" sibTransId="{251C12A0-4243-44E2-8F57-ABD14CEC25CD}"/>
    <dgm:cxn modelId="{872CAAC8-4F28-4C71-A1DA-C2C866046B86}" type="presOf" srcId="{BFAF331E-6133-4D63-AB0E-D81F16F74663}" destId="{1C656FAC-B905-42DB-88BD-E45B493595C9}" srcOrd="0" destOrd="2" presId="urn:microsoft.com/office/officeart/2005/8/layout/hList1"/>
    <dgm:cxn modelId="{2C3956E2-C04B-435F-9818-01F00D905616}" srcId="{46FF0EDE-7EBB-4F10-A1AB-B9F270BBD3CC}" destId="{7348C226-BD0A-4902-9B15-2176219A0BE7}" srcOrd="3" destOrd="0" parTransId="{80B73D63-C0CD-49C8-9174-7E6C5C8E79C3}" sibTransId="{7F1C31A1-78F8-4C70-A165-6D2F41F74AB1}"/>
    <dgm:cxn modelId="{2595C3E9-175E-4471-B803-62371736E546}" srcId="{CFFA79F0-4019-4B47-90B8-7BEDD487C6C5}" destId="{574CEB03-C6F7-46C7-8FC0-DF5A99261E7D}" srcOrd="1" destOrd="0" parTransId="{491E954B-82C5-4DF6-B583-7EB8B6A8E142}" sibTransId="{5A82CF0C-0492-453B-AB44-37DADA40896A}"/>
    <dgm:cxn modelId="{7772CCEF-5DCA-46DF-B9D1-B26F3BF31657}" srcId="{A5283D49-F1D8-4165-85EB-52A2A811A881}" destId="{CA50E4B0-8081-4856-8957-C480C47CDFEB}" srcOrd="2" destOrd="0" parTransId="{C26550C6-998F-42D5-8BD1-888C8F526AFB}" sibTransId="{255198CF-82A7-46FF-A317-95BC0A30361D}"/>
    <dgm:cxn modelId="{B2EE84F8-8C68-49B9-8A3F-661F59E8D059}" type="presOf" srcId="{EC25C599-99C6-477A-8C07-A77AD180C22B}" destId="{D700A2B6-1CBA-4FB2-975A-FE20634BCCD3}" srcOrd="0" destOrd="0" presId="urn:microsoft.com/office/officeart/2005/8/layout/hList1"/>
    <dgm:cxn modelId="{D3DA444A-018F-47B8-84F7-C127842907DE}" type="presParOf" srcId="{B683019A-0DBD-4D00-84D9-6FE084F6E35C}" destId="{BF86B047-A7AC-4269-91A5-5447DDD652B8}" srcOrd="0" destOrd="0" presId="urn:microsoft.com/office/officeart/2005/8/layout/hList1"/>
    <dgm:cxn modelId="{B6F1EE21-C536-47E6-840B-5AF429A975B3}" type="presParOf" srcId="{BF86B047-A7AC-4269-91A5-5447DDD652B8}" destId="{14B6921D-EDDB-48B7-960F-780B00060F18}" srcOrd="0" destOrd="0" presId="urn:microsoft.com/office/officeart/2005/8/layout/hList1"/>
    <dgm:cxn modelId="{531FDD1D-C635-43C8-926F-5C5E10682AAA}" type="presParOf" srcId="{BF86B047-A7AC-4269-91A5-5447DDD652B8}" destId="{1C656FAC-B905-42DB-88BD-E45B493595C9}" srcOrd="1" destOrd="0" presId="urn:microsoft.com/office/officeart/2005/8/layout/hList1"/>
    <dgm:cxn modelId="{FD1DF86E-4580-4F59-BDE9-8B9A6EC52583}" type="presParOf" srcId="{B683019A-0DBD-4D00-84D9-6FE084F6E35C}" destId="{EBBC00D3-71DC-4A13-80AE-BE2E53824A5B}" srcOrd="1" destOrd="0" presId="urn:microsoft.com/office/officeart/2005/8/layout/hList1"/>
    <dgm:cxn modelId="{E855C39E-0A73-4594-A001-BD2E873DF9E2}" type="presParOf" srcId="{B683019A-0DBD-4D00-84D9-6FE084F6E35C}" destId="{E4EE47F4-010E-48C5-95D9-EF1FB3CB7388}" srcOrd="2" destOrd="0" presId="urn:microsoft.com/office/officeart/2005/8/layout/hList1"/>
    <dgm:cxn modelId="{355D94A4-7B27-47DE-BDF1-FDC49017FAA9}" type="presParOf" srcId="{E4EE47F4-010E-48C5-95D9-EF1FB3CB7388}" destId="{F43D090B-AF15-4DA0-A832-BE98867A2768}" srcOrd="0" destOrd="0" presId="urn:microsoft.com/office/officeart/2005/8/layout/hList1"/>
    <dgm:cxn modelId="{02FBDB79-A918-4D43-AA4D-61EC678653D3}" type="presParOf" srcId="{E4EE47F4-010E-48C5-95D9-EF1FB3CB7388}" destId="{35C07FE7-E596-42C3-8DD4-1EE6A863A8B9}" srcOrd="1" destOrd="0" presId="urn:microsoft.com/office/officeart/2005/8/layout/hList1"/>
    <dgm:cxn modelId="{DCD5EB80-ADFC-448E-9641-C1FF54D74B15}" type="presParOf" srcId="{B683019A-0DBD-4D00-84D9-6FE084F6E35C}" destId="{8A7191D3-4EA8-42B3-B589-33A2D93FF1EC}" srcOrd="3" destOrd="0" presId="urn:microsoft.com/office/officeart/2005/8/layout/hList1"/>
    <dgm:cxn modelId="{CFDFAF85-F73F-4893-B5F8-613CC2B5831D}" type="presParOf" srcId="{B683019A-0DBD-4D00-84D9-6FE084F6E35C}" destId="{3B8359A6-CF00-4A13-A614-47BE3FC03555}" srcOrd="4" destOrd="0" presId="urn:microsoft.com/office/officeart/2005/8/layout/hList1"/>
    <dgm:cxn modelId="{8FDBDC78-179E-423F-B19B-079E91514E96}" type="presParOf" srcId="{3B8359A6-CF00-4A13-A614-47BE3FC03555}" destId="{12FB83AE-86CA-4DD5-BC83-D817734DA6A1}" srcOrd="0" destOrd="0" presId="urn:microsoft.com/office/officeart/2005/8/layout/hList1"/>
    <dgm:cxn modelId="{C7FBF1DD-EA7F-4ACB-87AC-A03690D8A910}" type="presParOf" srcId="{3B8359A6-CF00-4A13-A614-47BE3FC03555}" destId="{D700A2B6-1CBA-4FB2-975A-FE20634BCCD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6921D-EDDB-48B7-960F-780B00060F18}">
      <dsp:nvSpPr>
        <dsp:cNvPr id="0" name=""/>
        <dsp:cNvSpPr/>
      </dsp:nvSpPr>
      <dsp:spPr>
        <a:xfrm>
          <a:off x="2428" y="30715"/>
          <a:ext cx="2368153" cy="5184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i="1" kern="1200" dirty="0" err="1">
              <a:solidFill>
                <a:srgbClr val="FF0000"/>
              </a:solidFill>
            </a:rPr>
            <a:t>Đối</a:t>
          </a:r>
          <a:r>
            <a:rPr lang="en-US" sz="1800" b="1" i="1" kern="1200" dirty="0">
              <a:solidFill>
                <a:srgbClr val="FF0000"/>
              </a:solidFill>
            </a:rPr>
            <a:t> </a:t>
          </a:r>
          <a:r>
            <a:rPr lang="en-US" sz="1800" b="1" i="1" kern="1200" dirty="0" err="1">
              <a:solidFill>
                <a:srgbClr val="FF0000"/>
              </a:solidFill>
            </a:rPr>
            <a:t>với</a:t>
          </a:r>
          <a:r>
            <a:rPr lang="en-US" sz="1800" b="1" i="1" kern="1200" dirty="0">
              <a:solidFill>
                <a:srgbClr val="FF0000"/>
              </a:solidFill>
            </a:rPr>
            <a:t> </a:t>
          </a:r>
          <a:r>
            <a:rPr lang="en-US" sz="1800" b="1" i="1" kern="1200" dirty="0" err="1">
              <a:solidFill>
                <a:srgbClr val="FF0000"/>
              </a:solidFill>
            </a:rPr>
            <a:t>trẻ</a:t>
          </a:r>
          <a:r>
            <a:rPr lang="en-US" sz="1800" b="1" i="1" kern="1200" dirty="0">
              <a:solidFill>
                <a:srgbClr val="FF0000"/>
              </a:solidFill>
            </a:rPr>
            <a:t>:</a:t>
          </a:r>
          <a:endParaRPr lang="en-US" sz="1800" kern="1200" dirty="0">
            <a:solidFill>
              <a:srgbClr val="FF0000"/>
            </a:solidFill>
          </a:endParaRPr>
        </a:p>
      </dsp:txBody>
      <dsp:txXfrm>
        <a:off x="2428" y="30715"/>
        <a:ext cx="2368153" cy="518400"/>
      </dsp:txXfrm>
    </dsp:sp>
    <dsp:sp modelId="{1C656FAC-B905-42DB-88BD-E45B493595C9}">
      <dsp:nvSpPr>
        <dsp:cNvPr id="0" name=""/>
        <dsp:cNvSpPr/>
      </dsp:nvSpPr>
      <dsp:spPr>
        <a:xfrm>
          <a:off x="0" y="527425"/>
          <a:ext cx="2368153" cy="4941000"/>
        </a:xfrm>
        <a:prstGeom prst="rect">
          <a:avLst/>
        </a:prstGeom>
        <a:solidFill>
          <a:srgbClr val="FED6F4">
            <a:alpha val="90000"/>
          </a:srgb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US" sz="1800" b="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Trẻ</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hiểu</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được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hại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của</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việc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vứt</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bừa</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bãi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lợi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ích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của</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việc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nhặt</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bỏ</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đúng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nơi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quy</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định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với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môi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trường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xung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quanh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với</a:t>
          </a:r>
          <a:r>
            <a:rPr lang="en-US" sz="1800" kern="1200" dirty="0">
              <a:solidFill>
                <a:schemeClr val="tx1"/>
              </a:solidFill>
              <a:latin typeface="Times New Roman" pitchFamily="18" charset="0"/>
              <a:cs typeface="Times New Roman" pitchFamily="18" charset="0"/>
            </a:rPr>
            <a:t> con </a:t>
          </a:r>
          <a:r>
            <a:rPr lang="en-US" sz="1800" kern="1200" dirty="0" err="1">
              <a:solidFill>
                <a:schemeClr val="tx1"/>
              </a:solidFill>
              <a:latin typeface="Times New Roman" pitchFamily="18" charset="0"/>
              <a:cs typeface="Times New Roman" pitchFamily="18" charset="0"/>
            </a:rPr>
            <a:t>người</a:t>
          </a:r>
          <a:r>
            <a:rPr lang="en-US" sz="1800" kern="1200" dirty="0">
              <a:solidFill>
                <a:schemeClr val="tx1"/>
              </a:solidFill>
              <a:latin typeface="Times New Roman" pitchFamily="18" charset="0"/>
              <a:cs typeface="Times New Roman" pitchFamily="18" charset="0"/>
            </a:rPr>
            <a:t>.</a:t>
          </a:r>
          <a:endParaRPr lang="en-US" sz="1800" b="0" kern="1200" dirty="0">
            <a:solidFill>
              <a:schemeClr val="tx1"/>
            </a:solidFill>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Trẻ</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có</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thói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quen</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nhặt</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bỏ</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đúng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nơi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quy</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định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từ</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đó</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nâng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cao</a:t>
          </a:r>
          <a:r>
            <a:rPr lang="en-US" sz="1800" kern="1200" dirty="0">
              <a:solidFill>
                <a:schemeClr val="tx1"/>
              </a:solidFill>
              <a:latin typeface="Times New Roman" pitchFamily="18" charset="0"/>
              <a:cs typeface="Times New Roman" pitchFamily="18" charset="0"/>
            </a:rPr>
            <a:t> ý </a:t>
          </a:r>
          <a:r>
            <a:rPr lang="en-US" sz="1800" kern="1200" dirty="0" err="1">
              <a:solidFill>
                <a:schemeClr val="tx1"/>
              </a:solidFill>
              <a:latin typeface="Times New Roman" pitchFamily="18" charset="0"/>
              <a:cs typeface="Times New Roman" pitchFamily="18" charset="0"/>
            </a:rPr>
            <a:t>thức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giữ</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gìn</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bảo</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vệ</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môi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trường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cho</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trẻ</a:t>
          </a:r>
          <a:r>
            <a:rPr lang="en-US" sz="1800" kern="1200" dirty="0">
              <a:solidFill>
                <a:schemeClr val="tx1"/>
              </a:solidFill>
              <a:latin typeface="Times New Roman" pitchFamily="18" charset="0"/>
              <a:cs typeface="Times New Roman" pitchFamily="18" charset="0"/>
            </a:rPr>
            <a:t>.</a:t>
          </a:r>
          <a:endParaRPr lang="vi-VN" sz="1800" kern="1200" dirty="0">
            <a:solidFill>
              <a:schemeClr val="tx1"/>
            </a:solidFill>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err="1">
              <a:solidFill>
                <a:schemeClr val="tx1"/>
              </a:solidFill>
              <a:latin typeface="Times New Roman" pitchFamily="18" charset="0"/>
              <a:cs typeface="Times New Roman" pitchFamily="18" charset="0"/>
            </a:rPr>
            <a:t>Trẻ</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hứng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thú</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tích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cực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với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việc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thực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hành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nhặt</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bỏ</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mọi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lúc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mọi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nơi</a:t>
          </a:r>
          <a:r>
            <a:rPr lang="en-US" sz="1800" kern="1200" dirty="0">
              <a:solidFill>
                <a:schemeClr val="tx1"/>
              </a:solidFill>
              <a:latin typeface="Times New Roman" pitchFamily="18" charset="0"/>
              <a:cs typeface="Times New Roman" pitchFamily="18" charset="0"/>
            </a:rPr>
            <a:t>.</a:t>
          </a:r>
          <a:endParaRPr lang="vi-VN" sz="1800" kern="1200" dirty="0">
            <a:solidFill>
              <a:schemeClr val="tx1"/>
            </a:solidFill>
            <a:latin typeface="Times New Roman" pitchFamily="18" charset="0"/>
            <a:cs typeface="Times New Roman" pitchFamily="18" charset="0"/>
          </a:endParaRPr>
        </a:p>
      </dsp:txBody>
      <dsp:txXfrm>
        <a:off x="0" y="527425"/>
        <a:ext cx="2368153" cy="4941000"/>
      </dsp:txXfrm>
    </dsp:sp>
    <dsp:sp modelId="{F43D090B-AF15-4DA0-A832-BE98867A2768}">
      <dsp:nvSpPr>
        <dsp:cNvPr id="0" name=""/>
        <dsp:cNvSpPr/>
      </dsp:nvSpPr>
      <dsp:spPr>
        <a:xfrm>
          <a:off x="2702123" y="30715"/>
          <a:ext cx="2368153" cy="5184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i="1" kern="1200" dirty="0" err="1">
              <a:solidFill>
                <a:srgbClr val="FF0000"/>
              </a:solidFill>
            </a:rPr>
            <a:t>Đối</a:t>
          </a:r>
          <a:r>
            <a:rPr lang="en-US" sz="1800" b="1" i="1" kern="1200" dirty="0">
              <a:solidFill>
                <a:srgbClr val="FF0000"/>
              </a:solidFill>
            </a:rPr>
            <a:t> </a:t>
          </a:r>
          <a:r>
            <a:rPr lang="en-US" sz="1800" b="1" i="1" kern="1200" dirty="0" err="1">
              <a:solidFill>
                <a:srgbClr val="FF0000"/>
              </a:solidFill>
            </a:rPr>
            <a:t>với</a:t>
          </a:r>
          <a:r>
            <a:rPr lang="en-US" sz="1800" b="1" i="1" kern="1200" dirty="0">
              <a:solidFill>
                <a:srgbClr val="FF0000"/>
              </a:solidFill>
            </a:rPr>
            <a:t> </a:t>
          </a:r>
          <a:r>
            <a:rPr lang="en-US" sz="1800" b="1" i="1" kern="1200" dirty="0" err="1">
              <a:solidFill>
                <a:srgbClr val="FF0000"/>
              </a:solidFill>
            </a:rPr>
            <a:t>phụ</a:t>
          </a:r>
          <a:r>
            <a:rPr lang="en-US" sz="1800" b="1" i="1" kern="1200" dirty="0">
              <a:solidFill>
                <a:srgbClr val="FF0000"/>
              </a:solidFill>
            </a:rPr>
            <a:t> </a:t>
          </a:r>
          <a:r>
            <a:rPr lang="en-US" sz="1800" b="1" i="1" kern="1200" dirty="0" err="1">
              <a:solidFill>
                <a:srgbClr val="FF0000"/>
              </a:solidFill>
            </a:rPr>
            <a:t>huynh</a:t>
          </a:r>
          <a:r>
            <a:rPr lang="en-US" sz="1800" b="1" i="1" kern="1200" dirty="0">
              <a:solidFill>
                <a:srgbClr val="FF0000"/>
              </a:solidFill>
            </a:rPr>
            <a:t>:</a:t>
          </a:r>
          <a:endParaRPr lang="en-US" sz="1800" kern="1200" dirty="0">
            <a:solidFill>
              <a:srgbClr val="FF0000"/>
            </a:solidFill>
          </a:endParaRPr>
        </a:p>
      </dsp:txBody>
      <dsp:txXfrm>
        <a:off x="2702123" y="30715"/>
        <a:ext cx="2368153" cy="518400"/>
      </dsp:txXfrm>
    </dsp:sp>
    <dsp:sp modelId="{35C07FE7-E596-42C3-8DD4-1EE6A863A8B9}">
      <dsp:nvSpPr>
        <dsp:cNvPr id="0" name=""/>
        <dsp:cNvSpPr/>
      </dsp:nvSpPr>
      <dsp:spPr>
        <a:xfrm>
          <a:off x="2702123" y="570806"/>
          <a:ext cx="2368153" cy="4941000"/>
        </a:xfrm>
        <a:prstGeom prst="rect">
          <a:avLst/>
        </a:prstGeom>
        <a:solidFill>
          <a:srgbClr val="FED6F4">
            <a:alpha val="90000"/>
          </a:srgb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US" sz="1800" b="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Nâng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cao</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nhận</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thức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của</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phụ</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huynh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về</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việc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giáo</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dục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trẻ</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giữ</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gìn</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bảo</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vệ</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môi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trường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sạch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đẹp</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không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thải</a:t>
          </a:r>
          <a:r>
            <a:rPr lang="en-US" sz="1800" kern="1200" dirty="0">
              <a:solidFill>
                <a:schemeClr val="tx1"/>
              </a:solidFill>
              <a:latin typeface="Times New Roman" pitchFamily="18" charset="0"/>
              <a:cs typeface="Times New Roman" pitchFamily="18" charset="0"/>
            </a:rPr>
            <a:t>.</a:t>
          </a:r>
          <a:endParaRPr lang="vi-VN" sz="1800" kern="1200" dirty="0">
            <a:solidFill>
              <a:schemeClr val="tx1"/>
            </a:solidFill>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Phụ</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huynh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tích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cực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rèn</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trẻ</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thói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quen</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nhặt</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và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bỏ</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đúng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nơi</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quy</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định</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hưởng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ứng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các</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hoạt</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động</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mà</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lớp</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đề</a:t>
          </a:r>
          <a:r>
            <a:rPr lang="en-US" sz="1800" kern="1200" dirty="0">
              <a:solidFill>
                <a:schemeClr val="tx1"/>
              </a:solidFill>
              <a:latin typeface="Times New Roman" pitchFamily="18" charset="0"/>
              <a:cs typeface="Times New Roman" pitchFamily="18" charset="0"/>
            </a:rPr>
            <a:t> </a:t>
          </a:r>
          <a:r>
            <a:rPr lang="en-US" sz="1800" kern="1200" dirty="0" err="1">
              <a:solidFill>
                <a:schemeClr val="tx1"/>
              </a:solidFill>
              <a:latin typeface="Times New Roman" pitchFamily="18" charset="0"/>
              <a:cs typeface="Times New Roman" pitchFamily="18" charset="0"/>
            </a:rPr>
            <a:t>ra</a:t>
          </a:r>
          <a:r>
            <a:rPr lang="en-US" sz="1800" kern="1200" dirty="0">
              <a:solidFill>
                <a:schemeClr val="tx1"/>
              </a:solidFill>
              <a:latin typeface="Times New Roman" pitchFamily="18" charset="0"/>
              <a:cs typeface="Times New Roman" pitchFamily="18" charset="0"/>
            </a:rPr>
            <a:t>.</a:t>
          </a:r>
          <a:endParaRPr lang="vi-VN" sz="1800" kern="1200" dirty="0">
            <a:solidFill>
              <a:schemeClr val="tx1"/>
            </a:solidFill>
            <a:latin typeface="Times New Roman" pitchFamily="18" charset="0"/>
            <a:cs typeface="Times New Roman" pitchFamily="18" charset="0"/>
          </a:endParaRPr>
        </a:p>
      </dsp:txBody>
      <dsp:txXfrm>
        <a:off x="2702123" y="570806"/>
        <a:ext cx="2368153" cy="4941000"/>
      </dsp:txXfrm>
    </dsp:sp>
    <dsp:sp modelId="{12FB83AE-86CA-4DD5-BC83-D817734DA6A1}">
      <dsp:nvSpPr>
        <dsp:cNvPr id="0" name=""/>
        <dsp:cNvSpPr/>
      </dsp:nvSpPr>
      <dsp:spPr>
        <a:xfrm>
          <a:off x="5401818" y="30715"/>
          <a:ext cx="2368153" cy="5184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i="1" kern="1200" dirty="0" err="1">
              <a:solidFill>
                <a:srgbClr val="FF0000"/>
              </a:solidFill>
            </a:rPr>
            <a:t>Đối</a:t>
          </a:r>
          <a:r>
            <a:rPr lang="en-US" sz="1800" b="1" i="1" kern="1200" dirty="0">
              <a:solidFill>
                <a:srgbClr val="FF0000"/>
              </a:solidFill>
            </a:rPr>
            <a:t> </a:t>
          </a:r>
          <a:r>
            <a:rPr lang="en-US" sz="1800" b="1" i="1" kern="1200" dirty="0" err="1">
              <a:solidFill>
                <a:srgbClr val="FF0000"/>
              </a:solidFill>
            </a:rPr>
            <a:t>với</a:t>
          </a:r>
          <a:r>
            <a:rPr lang="en-US" sz="1800" b="1" i="1" kern="1200" dirty="0">
              <a:solidFill>
                <a:srgbClr val="FF0000"/>
              </a:solidFill>
            </a:rPr>
            <a:t> </a:t>
          </a:r>
          <a:r>
            <a:rPr lang="en-US" sz="1800" b="1" i="1" kern="1200" dirty="0" err="1">
              <a:solidFill>
                <a:srgbClr val="FF0000"/>
              </a:solidFill>
            </a:rPr>
            <a:t>giáo</a:t>
          </a:r>
          <a:r>
            <a:rPr lang="en-US" sz="1800" b="1" i="1" kern="1200" dirty="0">
              <a:solidFill>
                <a:srgbClr val="FF0000"/>
              </a:solidFill>
            </a:rPr>
            <a:t> </a:t>
          </a:r>
          <a:r>
            <a:rPr lang="en-US" sz="1800" b="1" i="1" kern="1200" dirty="0" err="1">
              <a:solidFill>
                <a:srgbClr val="FF0000"/>
              </a:solidFill>
            </a:rPr>
            <a:t>viên</a:t>
          </a:r>
          <a:endParaRPr lang="en-US" sz="1800" kern="1200" dirty="0">
            <a:solidFill>
              <a:srgbClr val="FF0000"/>
            </a:solidFill>
          </a:endParaRPr>
        </a:p>
      </dsp:txBody>
      <dsp:txXfrm>
        <a:off x="5401818" y="30715"/>
        <a:ext cx="2368153" cy="518400"/>
      </dsp:txXfrm>
    </dsp:sp>
    <dsp:sp modelId="{D700A2B6-1CBA-4FB2-975A-FE20634BCCD3}">
      <dsp:nvSpPr>
        <dsp:cNvPr id="0" name=""/>
        <dsp:cNvSpPr/>
      </dsp:nvSpPr>
      <dsp:spPr>
        <a:xfrm>
          <a:off x="5404246" y="549115"/>
          <a:ext cx="2368153" cy="4941000"/>
        </a:xfrm>
        <a:prstGeom prst="rect">
          <a:avLst/>
        </a:prstGeom>
        <a:solidFill>
          <a:srgbClr val="FED6F4">
            <a:alpha val="90000"/>
          </a:srgb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US" sz="1800" b="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fr-FR" sz="1800" b="0" kern="1200" dirty="0" err="1">
              <a:solidFill>
                <a:schemeClr val="tx1"/>
              </a:solidFill>
              <a:latin typeface="Times New Roman" panose="02020603050405020304" pitchFamily="18" charset="0"/>
              <a:cs typeface="Times New Roman" panose="02020603050405020304" pitchFamily="18" charset="0"/>
            </a:rPr>
            <a:t>Giáo</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viên</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có</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thêm</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kinh</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nghiệm</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phương</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pháp</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dạy</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trẻ</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thói</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quen</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nhặt</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bỏ</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rác</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đúng</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nơi</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quy</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định</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từ</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đó</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nâng</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cao</a:t>
          </a:r>
          <a:r>
            <a:rPr lang="fr-FR" sz="1800" b="0" kern="1200" dirty="0">
              <a:solidFill>
                <a:schemeClr val="tx1"/>
              </a:solidFill>
              <a:latin typeface="Times New Roman" panose="02020603050405020304" pitchFamily="18" charset="0"/>
              <a:cs typeface="Times New Roman" panose="02020603050405020304" pitchFamily="18" charset="0"/>
            </a:rPr>
            <a:t> ý </a:t>
          </a:r>
          <a:r>
            <a:rPr lang="fr-FR" sz="1800" b="0" kern="1200" dirty="0" err="1">
              <a:solidFill>
                <a:schemeClr val="tx1"/>
              </a:solidFill>
              <a:latin typeface="Times New Roman" panose="02020603050405020304" pitchFamily="18" charset="0"/>
              <a:cs typeface="Times New Roman" panose="02020603050405020304" pitchFamily="18" charset="0"/>
            </a:rPr>
            <a:t>thức</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giữ</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gìn</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bảo</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vệ</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môi</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trường</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cho</a:t>
          </a:r>
          <a:r>
            <a:rPr lang="fr-FR" sz="1800" b="0" kern="1200" dirty="0">
              <a:solidFill>
                <a:schemeClr val="tx1"/>
              </a:solidFill>
              <a:latin typeface="Times New Roman" panose="02020603050405020304" pitchFamily="18" charset="0"/>
              <a:cs typeface="Times New Roman" panose="02020603050405020304" pitchFamily="18" charset="0"/>
            </a:rPr>
            <a:t> </a:t>
          </a:r>
          <a:r>
            <a:rPr lang="fr-FR" sz="1800" b="0" kern="1200" dirty="0" err="1">
              <a:solidFill>
                <a:schemeClr val="tx1"/>
              </a:solidFill>
              <a:latin typeface="Times New Roman" panose="02020603050405020304" pitchFamily="18" charset="0"/>
              <a:cs typeface="Times New Roman" panose="02020603050405020304" pitchFamily="18" charset="0"/>
            </a:rPr>
            <a:t>trẻ</a:t>
          </a:r>
          <a:r>
            <a:rPr lang="fr-FR" sz="1800" b="0" kern="1200" dirty="0">
              <a:solidFill>
                <a:schemeClr val="tx1"/>
              </a:solidFill>
              <a:latin typeface="Times New Roman" panose="02020603050405020304" pitchFamily="18" charset="0"/>
              <a:cs typeface="Times New Roman" panose="02020603050405020304" pitchFamily="18" charset="0"/>
            </a:rPr>
            <a:t>.</a:t>
          </a:r>
          <a:endParaRPr lang="en-US" sz="1800" b="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US" sz="1800" b="0" kern="1200" dirty="0" err="1">
              <a:solidFill>
                <a:schemeClr val="tx1"/>
              </a:solidFill>
              <a:latin typeface="Times New Roman" panose="02020603050405020304" pitchFamily="18" charset="0"/>
              <a:cs typeface="Times New Roman" panose="02020603050405020304" pitchFamily="18" charset="0"/>
            </a:rPr>
            <a:t>Giáo</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viên</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giảm</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tải</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được</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công</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việc</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dọn</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dẹp</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lớp</a:t>
          </a:r>
          <a:r>
            <a:rPr lang="en-US" sz="1800" b="0" kern="1200" dirty="0">
              <a:solidFill>
                <a:schemeClr val="tx1"/>
              </a:solidFill>
              <a:latin typeface="Times New Roman" panose="02020603050405020304" pitchFamily="18" charset="0"/>
              <a:cs typeface="Times New Roman" panose="02020603050405020304" pitchFamily="18" charset="0"/>
            </a:rPr>
            <a:t> </a:t>
          </a:r>
          <a:r>
            <a:rPr lang="en-US" sz="1800" b="0" kern="1200" dirty="0" err="1">
              <a:solidFill>
                <a:schemeClr val="tx1"/>
              </a:solidFill>
              <a:latin typeface="Times New Roman" panose="02020603050405020304" pitchFamily="18" charset="0"/>
              <a:cs typeface="Times New Roman" panose="02020603050405020304" pitchFamily="18" charset="0"/>
            </a:rPr>
            <a:t>học</a:t>
          </a:r>
          <a:endParaRPr lang="en-US" sz="1800" b="0" kern="1200" dirty="0">
            <a:solidFill>
              <a:schemeClr val="tx1"/>
            </a:solidFill>
            <a:latin typeface="Times New Roman" panose="02020603050405020304" pitchFamily="18" charset="0"/>
            <a:cs typeface="Times New Roman" panose="02020603050405020304" pitchFamily="18" charset="0"/>
          </a:endParaRPr>
        </a:p>
      </dsp:txBody>
      <dsp:txXfrm>
        <a:off x="5404246" y="549115"/>
        <a:ext cx="2368153" cy="4941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AABB0A-D5EC-4D8E-85C7-DB03D954FB94}" type="datetimeFigureOut">
              <a:rPr lang="vi-VN" smtClean="0"/>
              <a:pPr/>
              <a:t>27/10/2025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360EF4C-4847-4CA0-8320-30E1D72D293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ABB0A-D5EC-4D8E-85C7-DB03D954FB94}" type="datetimeFigureOut">
              <a:rPr lang="vi-VN" smtClean="0"/>
              <a:pPr/>
              <a:t>27/10/2025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0EF4C-4847-4CA0-8320-30E1D72D293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jpe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C:\Users\Administrator.ThinPC-PC\Desktop\z4829844913744_2ee17d6cf9bb832402d702c9ab5f81bb.jpg">
            <a:extLst>
              <a:ext uri="{FF2B5EF4-FFF2-40B4-BE49-F238E27FC236}">
                <a16:creationId xmlns:a16="http://schemas.microsoft.com/office/drawing/2014/main" id="{4910FD9D-D1FD-179F-D690-BA8DA79760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650" b="1"/>
          <a:stretch>
            <a:fillRect/>
          </a:stretch>
        </p:blipFill>
        <p:spPr bwMode="auto">
          <a:xfrm>
            <a:off x="7813" y="48803"/>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336970-31EA-A2FB-08D5-085DDFEDE81C}"/>
              </a:ext>
            </a:extLst>
          </p:cNvPr>
          <p:cNvSpPr txBox="1"/>
          <p:nvPr/>
        </p:nvSpPr>
        <p:spPr>
          <a:xfrm>
            <a:off x="2483768" y="332656"/>
            <a:ext cx="4650658" cy="635687"/>
          </a:xfrm>
          <a:prstGeom prst="rect">
            <a:avLst/>
          </a:prstGeom>
          <a:noFill/>
        </p:spPr>
        <p:txBody>
          <a:bodyPr wrap="square">
            <a:spAutoFit/>
          </a:bodyPr>
          <a:lstStyle/>
          <a:p>
            <a:pPr algn="ctr">
              <a:lnSpc>
                <a:spcPct val="115000"/>
              </a:lnSpc>
            </a:pPr>
            <a:r>
              <a:rPr lang="en-US"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UBND </a:t>
            </a:r>
            <a:r>
              <a:rPr lang="vi-VN"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XÃ VĨNH BẢO</a:t>
            </a:r>
            <a:endParaRPr lang="en-US"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vi-VN"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TRƯỜNG MẦM NON TAM ĐA</a:t>
            </a:r>
            <a:endParaRPr lang="vi-VN" sz="1600" dirty="0"/>
          </a:p>
        </p:txBody>
      </p:sp>
      <p:sp>
        <p:nvSpPr>
          <p:cNvPr id="8" name="TextBox 7">
            <a:extLst>
              <a:ext uri="{FF2B5EF4-FFF2-40B4-BE49-F238E27FC236}">
                <a16:creationId xmlns:a16="http://schemas.microsoft.com/office/drawing/2014/main" id="{334E3A81-FDBC-8E03-AAC0-B0789FA07353}"/>
              </a:ext>
            </a:extLst>
          </p:cNvPr>
          <p:cNvSpPr txBox="1"/>
          <p:nvPr/>
        </p:nvSpPr>
        <p:spPr>
          <a:xfrm>
            <a:off x="2483768" y="1341705"/>
            <a:ext cx="4572000" cy="385362"/>
          </a:xfrm>
          <a:prstGeom prst="rect">
            <a:avLst/>
          </a:prstGeom>
          <a:noFill/>
        </p:spPr>
        <p:txBody>
          <a:bodyPr wrap="square">
            <a:spAutoFit/>
          </a:bodyPr>
          <a:lstStyle/>
          <a:p>
            <a:pPr algn="ctr">
              <a:lnSpc>
                <a:spcPct val="115000"/>
              </a:lnSpc>
            </a:pPr>
            <a:r>
              <a:rPr lang="en-US" sz="1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 THUYẾT TRÌNH</a:t>
            </a:r>
          </a:p>
        </p:txBody>
      </p:sp>
      <p:sp>
        <p:nvSpPr>
          <p:cNvPr id="10" name="Google Shape;146;p39">
            <a:extLst>
              <a:ext uri="{FF2B5EF4-FFF2-40B4-BE49-F238E27FC236}">
                <a16:creationId xmlns:a16="http://schemas.microsoft.com/office/drawing/2014/main" id="{23B82764-78DE-0BF5-DA72-20684DF57384}"/>
              </a:ext>
            </a:extLst>
          </p:cNvPr>
          <p:cNvSpPr txBox="1">
            <a:spLocks/>
          </p:cNvSpPr>
          <p:nvPr/>
        </p:nvSpPr>
        <p:spPr>
          <a:xfrm>
            <a:off x="1058586" y="2018297"/>
            <a:ext cx="7501022" cy="1285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2"/>
              </a:buClr>
              <a:buSzPts val="1500"/>
              <a:buFont typeface="Nunito"/>
              <a:buNone/>
              <a:defRPr sz="1600" b="0" i="0" u="none" strike="noStrike" cap="none">
                <a:solidFill>
                  <a:schemeClr val="dk2"/>
                </a:solidFill>
                <a:latin typeface="Nunito"/>
                <a:ea typeface="Nunito"/>
                <a:cs typeface="Nunito"/>
                <a:sym typeface="Nunito"/>
              </a:defRPr>
            </a:lvl1pPr>
            <a:lvl2pPr marL="914400" marR="0" lvl="1"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2pPr>
            <a:lvl3pPr marL="1371600" marR="0" lvl="2"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3pPr>
            <a:lvl4pPr marL="1828800" marR="0" lvl="3"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4pPr>
            <a:lvl5pPr marL="2286000" marR="0" lvl="4"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5pPr>
            <a:lvl6pPr marL="2743200" marR="0" lvl="5"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6pPr>
            <a:lvl7pPr marL="3200400" marR="0" lvl="6"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7pPr>
            <a:lvl8pPr marL="3657600" marR="0" lvl="7"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8pPr>
            <a:lvl9pPr marL="4114800" marR="0" lvl="8"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9pPr>
          </a:lstStyle>
          <a:p>
            <a:pPr algn="ctr">
              <a:lnSpc>
                <a:spcPct val="115000"/>
              </a:lnSpc>
            </a:pP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nhặt</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rác</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rác</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non ”</a:t>
            </a:r>
          </a:p>
        </p:txBody>
      </p:sp>
      <p:sp>
        <p:nvSpPr>
          <p:cNvPr id="11" name="Google Shape;146;p39">
            <a:extLst>
              <a:ext uri="{FF2B5EF4-FFF2-40B4-BE49-F238E27FC236}">
                <a16:creationId xmlns:a16="http://schemas.microsoft.com/office/drawing/2014/main" id="{3CCF02CD-B9FB-F995-DDE8-1D8FCCFE4995}"/>
              </a:ext>
            </a:extLst>
          </p:cNvPr>
          <p:cNvSpPr txBox="1">
            <a:spLocks/>
          </p:cNvSpPr>
          <p:nvPr/>
        </p:nvSpPr>
        <p:spPr>
          <a:xfrm>
            <a:off x="1722315" y="3280357"/>
            <a:ext cx="5714976" cy="928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2"/>
              </a:buClr>
              <a:buSzPts val="1500"/>
              <a:buFont typeface="Nunito"/>
              <a:buNone/>
              <a:defRPr sz="1600" b="0" i="0" u="none" strike="noStrike" cap="none">
                <a:solidFill>
                  <a:schemeClr val="dk2"/>
                </a:solidFill>
                <a:latin typeface="Nunito"/>
                <a:ea typeface="Nunito"/>
                <a:cs typeface="Nunito"/>
                <a:sym typeface="Nunito"/>
              </a:defRPr>
            </a:lvl1pPr>
            <a:lvl2pPr marL="914400" marR="0" lvl="1"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2pPr>
            <a:lvl3pPr marL="1371600" marR="0" lvl="2"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3pPr>
            <a:lvl4pPr marL="1828800" marR="0" lvl="3"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4pPr>
            <a:lvl5pPr marL="2286000" marR="0" lvl="4"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5pPr>
            <a:lvl6pPr marL="2743200" marR="0" lvl="5"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6pPr>
            <a:lvl7pPr marL="3200400" marR="0" lvl="6"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7pPr>
            <a:lvl8pPr marL="3657600" marR="0" lvl="7"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8pPr>
            <a:lvl9pPr marL="4114800" marR="0" lvl="8"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9pPr>
          </a:lstStyle>
          <a:p>
            <a:pPr algn="ctr">
              <a:lnSpc>
                <a:spcPct val="115000"/>
              </a:lnSpc>
            </a:pPr>
            <a:r>
              <a:rPr lang="en-US" sz="20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Phạm Thị </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a:t>
            </a:r>
          </a:p>
          <a:p>
            <a:pPr algn="ctr">
              <a:lnSpc>
                <a:spcPct val="115000"/>
              </a:lnSpc>
            </a:pP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Trường </a:t>
            </a:r>
            <a:r>
              <a:rPr lang="en-US" sz="20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non </a:t>
            </a:r>
            <a:r>
              <a:rPr lang="vi-VN"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Tam Đa</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Google Shape;146;p39">
            <a:extLst>
              <a:ext uri="{FF2B5EF4-FFF2-40B4-BE49-F238E27FC236}">
                <a16:creationId xmlns:a16="http://schemas.microsoft.com/office/drawing/2014/main" id="{81232F28-D77C-CA92-04CB-4ED2231D2B44}"/>
              </a:ext>
            </a:extLst>
          </p:cNvPr>
          <p:cNvSpPr txBox="1">
            <a:spLocks/>
          </p:cNvSpPr>
          <p:nvPr/>
        </p:nvSpPr>
        <p:spPr>
          <a:xfrm>
            <a:off x="3233883" y="4857471"/>
            <a:ext cx="3071770" cy="642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2"/>
              </a:buClr>
              <a:buSzPts val="1500"/>
              <a:buFont typeface="Nunito"/>
              <a:buNone/>
              <a:defRPr sz="1600" b="0" i="0" u="none" strike="noStrike" cap="none">
                <a:solidFill>
                  <a:schemeClr val="dk2"/>
                </a:solidFill>
                <a:latin typeface="Nunito"/>
                <a:ea typeface="Nunito"/>
                <a:cs typeface="Nunito"/>
                <a:sym typeface="Nunito"/>
              </a:defRPr>
            </a:lvl1pPr>
            <a:lvl2pPr marL="914400" marR="0" lvl="1"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2pPr>
            <a:lvl3pPr marL="1371600" marR="0" lvl="2"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3pPr>
            <a:lvl4pPr marL="1828800" marR="0" lvl="3"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4pPr>
            <a:lvl5pPr marL="2286000" marR="0" lvl="4"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5pPr>
            <a:lvl6pPr marL="2743200" marR="0" lvl="5"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6pPr>
            <a:lvl7pPr marL="3200400" marR="0" lvl="6"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7pPr>
            <a:lvl8pPr marL="3657600" marR="0" lvl="7"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8pPr>
            <a:lvl9pPr marL="4114800" marR="0" lvl="8" indent="-323850" algn="ctr" rtl="0">
              <a:lnSpc>
                <a:spcPct val="100000"/>
              </a:lnSpc>
              <a:spcBef>
                <a:spcPts val="0"/>
              </a:spcBef>
              <a:spcAft>
                <a:spcPts val="0"/>
              </a:spcAft>
              <a:buClr>
                <a:schemeClr val="dk2"/>
              </a:buClr>
              <a:buSzPts val="1800"/>
              <a:buFont typeface="Nunito"/>
              <a:buNone/>
              <a:defRPr sz="1800" b="0" i="0" u="none" strike="noStrike" cap="none">
                <a:solidFill>
                  <a:schemeClr val="dk2"/>
                </a:solidFill>
                <a:latin typeface="Nunito"/>
                <a:ea typeface="Nunito"/>
                <a:cs typeface="Nunito"/>
                <a:sym typeface="Nunito"/>
              </a:defRPr>
            </a:lvl9pPr>
          </a:lstStyle>
          <a:p>
            <a:pPr algn="ctr">
              <a:lnSpc>
                <a:spcPct val="115000"/>
              </a:lnSpc>
            </a:pPr>
            <a:r>
              <a:rPr lang="en-US" sz="1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2025-</a:t>
            </a:r>
            <a:r>
              <a:rPr lang="en-US"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2026</a:t>
            </a:r>
          </a:p>
        </p:txBody>
      </p:sp>
    </p:spTree>
    <p:extLst>
      <p:ext uri="{BB962C8B-B14F-4D97-AF65-F5344CB8AC3E}">
        <p14:creationId xmlns:p14="http://schemas.microsoft.com/office/powerpoint/2010/main" val="136838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graphicFrame>
        <p:nvGraphicFramePr>
          <p:cNvPr id="9" name="Content Placeholder 8"/>
          <p:cNvGraphicFramePr>
            <a:graphicFrameLocks noGrp="1"/>
          </p:cNvGraphicFramePr>
          <p:nvPr>
            <p:ph idx="1"/>
          </p:nvPr>
        </p:nvGraphicFramePr>
        <p:xfrm>
          <a:off x="1685290" y="3009741"/>
          <a:ext cx="5773420" cy="2062332"/>
        </p:xfrm>
        <a:graphic>
          <a:graphicData uri="http://schemas.openxmlformats.org/drawingml/2006/table">
            <a:tbl>
              <a:tblPr/>
              <a:tblGrid>
                <a:gridCol w="509905">
                  <a:extLst>
                    <a:ext uri="{9D8B030D-6E8A-4147-A177-3AD203B41FA5}">
                      <a16:colId xmlns:a16="http://schemas.microsoft.com/office/drawing/2014/main" val="20000"/>
                    </a:ext>
                  </a:extLst>
                </a:gridCol>
                <a:gridCol w="3705225">
                  <a:extLst>
                    <a:ext uri="{9D8B030D-6E8A-4147-A177-3AD203B41FA5}">
                      <a16:colId xmlns:a16="http://schemas.microsoft.com/office/drawing/2014/main" val="20001"/>
                    </a:ext>
                  </a:extLst>
                </a:gridCol>
                <a:gridCol w="1558290">
                  <a:extLst>
                    <a:ext uri="{9D8B030D-6E8A-4147-A177-3AD203B41FA5}">
                      <a16:colId xmlns:a16="http://schemas.microsoft.com/office/drawing/2014/main" val="20002"/>
                    </a:ext>
                  </a:extLst>
                </a:gridCol>
              </a:tblGrid>
              <a:tr h="515583">
                <a:tc>
                  <a:txBody>
                    <a:bodyPr/>
                    <a:lstStyle/>
                    <a:p>
                      <a:pPr marR="36195" algn="just">
                        <a:spcBef>
                          <a:spcPts val="600"/>
                        </a:spcBef>
                        <a:spcAft>
                          <a:spcPts val="600"/>
                        </a:spcAft>
                      </a:pPr>
                      <a:r>
                        <a:rPr lang="pt-BR" sz="1400" b="1">
                          <a:solidFill>
                            <a:srgbClr val="000000"/>
                          </a:solidFill>
                          <a:latin typeface=".VnTime"/>
                          <a:ea typeface="Times New Roman"/>
                          <a:cs typeface="Times New Roman"/>
                        </a:rPr>
                        <a:t>STT</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1400" b="1">
                          <a:solidFill>
                            <a:srgbClr val="000000"/>
                          </a:solidFill>
                          <a:latin typeface=".VnTime"/>
                          <a:ea typeface="Times New Roman"/>
                          <a:cs typeface="Times New Roman"/>
                        </a:rPr>
                        <a:t>Nội dung khảo sát</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1400" b="1">
                          <a:latin typeface=".VnTime"/>
                          <a:ea typeface="Times New Roman"/>
                          <a:cs typeface="Times New Roman"/>
                        </a:rPr>
                        <a:t>Kết quả khảo sát đầu năm</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5583">
                <a:tc>
                  <a:txBody>
                    <a:bodyPr/>
                    <a:lstStyle/>
                    <a:p>
                      <a:pPr marR="36195" algn="ctr">
                        <a:spcBef>
                          <a:spcPts val="600"/>
                        </a:spcBef>
                        <a:spcAft>
                          <a:spcPts val="600"/>
                        </a:spcAft>
                      </a:pPr>
                      <a:r>
                        <a:rPr lang="pt-BR" sz="1400" b="0">
                          <a:solidFill>
                            <a:srgbClr val="000000"/>
                          </a:solidFill>
                          <a:latin typeface=".VnTime"/>
                          <a:ea typeface="Times New Roman"/>
                          <a:cs typeface="Times New Roman"/>
                        </a:rPr>
                        <a:t>1</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1400">
                          <a:solidFill>
                            <a:srgbClr val="000000"/>
                          </a:solidFill>
                          <a:latin typeface="Times New Roman"/>
                          <a:ea typeface="Times New Roman"/>
                          <a:cs typeface="Times New Roman"/>
                        </a:rPr>
                        <a:t>Trẻ có thói quen vứt rác vào thùng rác sau khi ăn bánh, kẹo, sữa...</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18/33 = 54%</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5583">
                <a:tc>
                  <a:txBody>
                    <a:bodyPr/>
                    <a:lstStyle/>
                    <a:p>
                      <a:pPr marR="36195" algn="ctr">
                        <a:spcBef>
                          <a:spcPts val="600"/>
                        </a:spcBef>
                        <a:spcAft>
                          <a:spcPts val="600"/>
                        </a:spcAft>
                      </a:pPr>
                      <a:r>
                        <a:rPr lang="pt-BR" sz="1400" b="0">
                          <a:solidFill>
                            <a:srgbClr val="000000"/>
                          </a:solidFill>
                          <a:latin typeface=".VnTime"/>
                          <a:ea typeface="Times New Roman"/>
                          <a:cs typeface="Times New Roman"/>
                        </a:rPr>
                        <a:t>2</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1400">
                          <a:solidFill>
                            <a:srgbClr val="000000"/>
                          </a:solidFill>
                          <a:latin typeface="Times New Roman"/>
                          <a:ea typeface="Times New Roman"/>
                          <a:cs typeface="Times New Roman"/>
                        </a:rPr>
                        <a:t>Trẻ tự giác nhặt rác bỏ vào thùng khi nhìn thấy rác</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15/33 = 45%</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5583">
                <a:tc>
                  <a:txBody>
                    <a:bodyPr/>
                    <a:lstStyle/>
                    <a:p>
                      <a:pPr marR="36195" algn="ctr">
                        <a:spcBef>
                          <a:spcPts val="600"/>
                        </a:spcBef>
                        <a:spcAft>
                          <a:spcPts val="600"/>
                        </a:spcAft>
                      </a:pPr>
                      <a:r>
                        <a:rPr lang="pt-BR" sz="1400" b="0">
                          <a:solidFill>
                            <a:srgbClr val="000000"/>
                          </a:solidFill>
                          <a:latin typeface=".VnTime"/>
                          <a:ea typeface="Times New Roman"/>
                          <a:cs typeface="Times New Roman"/>
                        </a:rPr>
                        <a:t>3</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1400">
                          <a:solidFill>
                            <a:srgbClr val="000000"/>
                          </a:solidFill>
                          <a:latin typeface="Times New Roman"/>
                          <a:ea typeface="Times New Roman"/>
                          <a:cs typeface="Times New Roman"/>
                        </a:rPr>
                        <a:t>Trẻ tích cực với việc nhặt, bỏ rác đúng nơi quy định</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dirty="0">
                          <a:solidFill>
                            <a:srgbClr val="000000"/>
                          </a:solidFill>
                          <a:latin typeface=".VnTime"/>
                          <a:ea typeface="Times New Roman"/>
                          <a:cs typeface="Times New Roman"/>
                        </a:rPr>
                        <a:t>10/33 = 30%</a:t>
                      </a:r>
                      <a:endParaRPr lang="vi-VN" sz="14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285784" y="0"/>
            <a:ext cx="10215602" cy="7661702"/>
          </a:xfrm>
          <a:prstGeom prst="rect">
            <a:avLst/>
          </a:prstGeom>
          <a:noFill/>
        </p:spPr>
      </p:pic>
      <p:sp>
        <p:nvSpPr>
          <p:cNvPr id="7" name="Down Arrow Callout 6"/>
          <p:cNvSpPr/>
          <p:nvPr/>
        </p:nvSpPr>
        <p:spPr>
          <a:xfrm>
            <a:off x="2643174" y="714356"/>
            <a:ext cx="3429024" cy="1214446"/>
          </a:xfrm>
          <a:prstGeom prst="down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Bảng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khảo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sát</a:t>
            </a:r>
            <a:endParaRPr lang="vi-VN" sz="3200" b="1" dirty="0">
              <a:solidFill>
                <a:schemeClr val="tx1"/>
              </a:solidFill>
              <a:latin typeface="Times New Roman" pitchFamily="18"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649785099"/>
              </p:ext>
            </p:extLst>
          </p:nvPr>
        </p:nvGraphicFramePr>
        <p:xfrm>
          <a:off x="857224" y="2071678"/>
          <a:ext cx="7429520" cy="3291840"/>
        </p:xfrm>
        <a:graphic>
          <a:graphicData uri="http://schemas.openxmlformats.org/drawingml/2006/table">
            <a:tbl>
              <a:tblPr/>
              <a:tblGrid>
                <a:gridCol w="874061">
                  <a:extLst>
                    <a:ext uri="{9D8B030D-6E8A-4147-A177-3AD203B41FA5}">
                      <a16:colId xmlns:a16="http://schemas.microsoft.com/office/drawing/2014/main" val="20000"/>
                    </a:ext>
                  </a:extLst>
                </a:gridCol>
                <a:gridCol w="4283252">
                  <a:extLst>
                    <a:ext uri="{9D8B030D-6E8A-4147-A177-3AD203B41FA5}">
                      <a16:colId xmlns:a16="http://schemas.microsoft.com/office/drawing/2014/main" val="20001"/>
                    </a:ext>
                  </a:extLst>
                </a:gridCol>
                <a:gridCol w="2272207">
                  <a:extLst>
                    <a:ext uri="{9D8B030D-6E8A-4147-A177-3AD203B41FA5}">
                      <a16:colId xmlns:a16="http://schemas.microsoft.com/office/drawing/2014/main" val="20002"/>
                    </a:ext>
                  </a:extLst>
                </a:gridCol>
              </a:tblGrid>
              <a:tr h="688976">
                <a:tc>
                  <a:txBody>
                    <a:bodyPr/>
                    <a:lstStyle/>
                    <a:p>
                      <a:pPr marR="36195" algn="just">
                        <a:spcBef>
                          <a:spcPts val="600"/>
                        </a:spcBef>
                        <a:spcAft>
                          <a:spcPts val="600"/>
                        </a:spcAft>
                      </a:pPr>
                      <a:r>
                        <a:rPr lang="pt-BR" sz="2400" b="1" dirty="0">
                          <a:solidFill>
                            <a:srgbClr val="000000"/>
                          </a:solidFill>
                          <a:latin typeface="Times New Roman" pitchFamily="18" charset="0"/>
                          <a:ea typeface="Times New Roman"/>
                          <a:cs typeface="Times New Roman" pitchFamily="18" charset="0"/>
                        </a:rPr>
                        <a:t>STT</a:t>
                      </a:r>
                      <a:endParaRPr lang="vi-VN" sz="24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2400" b="1" dirty="0">
                          <a:solidFill>
                            <a:srgbClr val="000000"/>
                          </a:solidFill>
                          <a:latin typeface="Times New Roman" pitchFamily="18" charset="0"/>
                          <a:ea typeface="Times New Roman"/>
                          <a:cs typeface="Times New Roman" pitchFamily="18" charset="0"/>
                        </a:rPr>
                        <a:t>Nội dung khảo sát</a:t>
                      </a:r>
                      <a:endParaRPr lang="vi-VN" sz="24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2400" b="1" dirty="0">
                          <a:latin typeface="Times New Roman" pitchFamily="18" charset="0"/>
                          <a:ea typeface="Times New Roman"/>
                          <a:cs typeface="Times New Roman" pitchFamily="18" charset="0"/>
                        </a:rPr>
                        <a:t>Kết quả khảo sát đầu năm</a:t>
                      </a:r>
                      <a:endParaRPr lang="vi-VN" sz="24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5860">
                <a:tc>
                  <a:txBody>
                    <a:bodyPr/>
                    <a:lstStyle/>
                    <a:p>
                      <a:pPr marR="36195" algn="ctr">
                        <a:spcBef>
                          <a:spcPts val="600"/>
                        </a:spcBef>
                        <a:spcAft>
                          <a:spcPts val="600"/>
                        </a:spcAft>
                      </a:pPr>
                      <a:r>
                        <a:rPr lang="pt-BR" sz="2400" b="0">
                          <a:solidFill>
                            <a:srgbClr val="000000"/>
                          </a:solidFill>
                          <a:latin typeface="Times New Roman" pitchFamily="18" charset="0"/>
                          <a:ea typeface="Times New Roman"/>
                          <a:cs typeface="Times New Roman" pitchFamily="18" charset="0"/>
                        </a:rPr>
                        <a:t>1</a:t>
                      </a:r>
                      <a:endParaRPr lang="vi-VN" sz="2400" b="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2400" b="0" dirty="0">
                          <a:solidFill>
                            <a:srgbClr val="000000"/>
                          </a:solidFill>
                          <a:latin typeface="Times New Roman" pitchFamily="18" charset="0"/>
                          <a:ea typeface="Times New Roman"/>
                          <a:cs typeface="Times New Roman" pitchFamily="18" charset="0"/>
                        </a:rPr>
                        <a:t>Trẻ có thói quen vứt rác vào thùng rác sau khi ăn bánh, kẹo, sữa...</a:t>
                      </a:r>
                      <a:endParaRPr lang="vi-VN" sz="24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2400" b="0" dirty="0">
                          <a:solidFill>
                            <a:srgbClr val="000000"/>
                          </a:solidFill>
                          <a:latin typeface="Times New Roman" pitchFamily="18" charset="0"/>
                          <a:ea typeface="Times New Roman"/>
                          <a:cs typeface="Times New Roman" pitchFamily="18" charset="0"/>
                        </a:rPr>
                        <a:t>18/30 = 60%</a:t>
                      </a:r>
                      <a:endParaRPr lang="vi-VN" sz="24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8976">
                <a:tc>
                  <a:txBody>
                    <a:bodyPr/>
                    <a:lstStyle/>
                    <a:p>
                      <a:pPr marR="36195" algn="ctr">
                        <a:spcBef>
                          <a:spcPts val="600"/>
                        </a:spcBef>
                        <a:spcAft>
                          <a:spcPts val="600"/>
                        </a:spcAft>
                      </a:pPr>
                      <a:r>
                        <a:rPr lang="pt-BR" sz="2400" b="0">
                          <a:solidFill>
                            <a:srgbClr val="000000"/>
                          </a:solidFill>
                          <a:latin typeface="Times New Roman" pitchFamily="18" charset="0"/>
                          <a:ea typeface="Times New Roman"/>
                          <a:cs typeface="Times New Roman" pitchFamily="18" charset="0"/>
                        </a:rPr>
                        <a:t>2</a:t>
                      </a:r>
                      <a:endParaRPr lang="vi-VN" sz="2400" b="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2400" b="0" dirty="0">
                          <a:solidFill>
                            <a:srgbClr val="000000"/>
                          </a:solidFill>
                          <a:latin typeface="Times New Roman" pitchFamily="18" charset="0"/>
                          <a:ea typeface="Times New Roman"/>
                          <a:cs typeface="Times New Roman" pitchFamily="18" charset="0"/>
                        </a:rPr>
                        <a:t>Trẻ tự giác nhặt rác bỏ vào thùng khi nhìn thấy rác</a:t>
                      </a:r>
                      <a:endParaRPr lang="vi-VN" sz="24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2400" b="0" dirty="0">
                          <a:solidFill>
                            <a:srgbClr val="000000"/>
                          </a:solidFill>
                          <a:latin typeface="Times New Roman" pitchFamily="18" charset="0"/>
                          <a:ea typeface="Times New Roman"/>
                          <a:cs typeface="Times New Roman" pitchFamily="18" charset="0"/>
                        </a:rPr>
                        <a:t>15/30 = 50%</a:t>
                      </a:r>
                      <a:endParaRPr lang="vi-VN" sz="24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8976">
                <a:tc>
                  <a:txBody>
                    <a:bodyPr/>
                    <a:lstStyle/>
                    <a:p>
                      <a:pPr marR="36195" algn="ctr">
                        <a:spcBef>
                          <a:spcPts val="600"/>
                        </a:spcBef>
                        <a:spcAft>
                          <a:spcPts val="600"/>
                        </a:spcAft>
                      </a:pPr>
                      <a:r>
                        <a:rPr lang="pt-BR" sz="2400" b="0">
                          <a:solidFill>
                            <a:srgbClr val="000000"/>
                          </a:solidFill>
                          <a:latin typeface="Times New Roman" pitchFamily="18" charset="0"/>
                          <a:ea typeface="Times New Roman"/>
                          <a:cs typeface="Times New Roman" pitchFamily="18" charset="0"/>
                        </a:rPr>
                        <a:t>3</a:t>
                      </a:r>
                      <a:endParaRPr lang="vi-VN" sz="2400" b="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2400" b="0" dirty="0">
                          <a:solidFill>
                            <a:srgbClr val="000000"/>
                          </a:solidFill>
                          <a:latin typeface="Times New Roman" pitchFamily="18" charset="0"/>
                          <a:ea typeface="Times New Roman"/>
                          <a:cs typeface="Times New Roman" pitchFamily="18" charset="0"/>
                        </a:rPr>
                        <a:t>Trẻ tích cực với việc nhặt, bỏ rác đúng nơi quy định</a:t>
                      </a:r>
                      <a:endParaRPr lang="vi-VN" sz="24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2400" b="0" dirty="0">
                          <a:solidFill>
                            <a:srgbClr val="000000"/>
                          </a:solidFill>
                          <a:latin typeface="Times New Roman" pitchFamily="18" charset="0"/>
                          <a:ea typeface="Times New Roman"/>
                          <a:cs typeface="Times New Roman" pitchFamily="18" charset="0"/>
                        </a:rPr>
                        <a:t>12/30 = 40%</a:t>
                      </a:r>
                      <a:endParaRPr lang="vi-VN" sz="24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142908" y="-357214"/>
            <a:ext cx="10215602" cy="7661702"/>
          </a:xfrm>
          <a:prstGeom prst="rect">
            <a:avLst/>
          </a:prstGeom>
          <a:noFill/>
        </p:spPr>
      </p:pic>
      <p:sp>
        <p:nvSpPr>
          <p:cNvPr id="7" name="Pentagon 6"/>
          <p:cNvSpPr/>
          <p:nvPr/>
        </p:nvSpPr>
        <p:spPr>
          <a:xfrm>
            <a:off x="214282" y="2428868"/>
            <a:ext cx="2357454" cy="1071570"/>
          </a:xfrm>
          <a:prstGeom prst="homePlat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Biện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pháp</a:t>
            </a:r>
            <a:endParaRPr lang="vi-VN" sz="3200" b="1" dirty="0">
              <a:solidFill>
                <a:schemeClr val="tx1"/>
              </a:solidFill>
              <a:latin typeface="Times New Roman" pitchFamily="18" charset="0"/>
              <a:cs typeface="Times New Roman" pitchFamily="18" charset="0"/>
            </a:endParaRPr>
          </a:p>
        </p:txBody>
      </p:sp>
      <p:sp>
        <p:nvSpPr>
          <p:cNvPr id="8" name="Content Placeholder 4"/>
          <p:cNvSpPr txBox="1">
            <a:spLocks/>
          </p:cNvSpPr>
          <p:nvPr/>
        </p:nvSpPr>
        <p:spPr>
          <a:xfrm>
            <a:off x="2928926" y="214290"/>
            <a:ext cx="5857916" cy="1714512"/>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p>
            <a:pPr marL="342900" lvl="0" indent="-342900" algn="just" fontAlgn="base">
              <a:spcBef>
                <a:spcPct val="20000"/>
              </a:spcBef>
              <a:defRPr/>
            </a:pPr>
            <a:r>
              <a:rPr lang="nl-NL" sz="2400" b="1" dirty="0">
                <a:latin typeface="Times New Roman" pitchFamily="18" charset="0"/>
                <a:cs typeface="Times New Roman" pitchFamily="18" charset="0"/>
              </a:rPr>
              <a:t>       Biện pháp 1: Dạy trẻ thói quen nhặt rác, bỏ rác đúng nơi quy định vào một số hoạt động trong ngày thông qua bài thơ, câu chuyện.</a:t>
            </a:r>
            <a:endParaRPr kumimoji="0" lang="en-US" sz="24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10" name="Content Placeholder 4"/>
          <p:cNvSpPr txBox="1">
            <a:spLocks/>
          </p:cNvSpPr>
          <p:nvPr/>
        </p:nvSpPr>
        <p:spPr>
          <a:xfrm>
            <a:off x="2928926" y="2214554"/>
            <a:ext cx="6072230" cy="1643074"/>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55000" lnSpcReduction="20000"/>
          </a:bodyPr>
          <a:lstStyle/>
          <a:p>
            <a:pPr marL="342900" indent="-342900" algn="just" fontAlgn="base">
              <a:spcBef>
                <a:spcPct val="20000"/>
              </a:spcBef>
              <a:defRPr/>
            </a:pPr>
            <a:endParaRPr lang="nl-NL" sz="2000" b="1" dirty="0">
              <a:latin typeface="Times New Roman" pitchFamily="18" charset="0"/>
              <a:cs typeface="Times New Roman" pitchFamily="18" charset="0"/>
            </a:endParaRPr>
          </a:p>
          <a:p>
            <a:pPr marL="342900" indent="-342900" algn="just" fontAlgn="base">
              <a:spcBef>
                <a:spcPct val="20000"/>
              </a:spcBef>
              <a:defRPr/>
            </a:pPr>
            <a:r>
              <a:rPr lang="nl-NL" sz="5000" b="1" dirty="0">
                <a:latin typeface="Times New Roman" pitchFamily="18" charset="0"/>
                <a:cs typeface="Times New Roman" pitchFamily="18" charset="0"/>
              </a:rPr>
              <a:t>         Biện pháp 2 : Cho trẻ thực hành thường xuyên, mọi lúc mọi nơi. Tuyên dương khen thưởng kịp thời</a:t>
            </a:r>
            <a:endParaRPr lang="vi-VN" sz="5000" dirty="0">
              <a:latin typeface="Times New Roman" pitchFamily="18" charset="0"/>
              <a:cs typeface="Times New Roman" pitchFamily="18" charset="0"/>
            </a:endParaRPr>
          </a:p>
          <a:p>
            <a:pPr marL="342900" lvl="0" indent="-342900" algn="just" fontAlgn="base">
              <a:spcBef>
                <a:spcPct val="20000"/>
              </a:spcBef>
              <a:defRPr/>
            </a:pPr>
            <a:endParaRPr kumimoji="0" lang="en-US" sz="32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12" name="Content Placeholder 4"/>
          <p:cNvSpPr txBox="1">
            <a:spLocks/>
          </p:cNvSpPr>
          <p:nvPr/>
        </p:nvSpPr>
        <p:spPr>
          <a:xfrm>
            <a:off x="2928926" y="4214818"/>
            <a:ext cx="6000824" cy="1571636"/>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marL="342900" indent="-342900" algn="ctr" fontAlgn="base">
              <a:spcBef>
                <a:spcPct val="20000"/>
              </a:spcBef>
              <a:defRPr/>
            </a:pPr>
            <a:endParaRPr lang="nl-NL" sz="2000" b="1" dirty="0">
              <a:latin typeface="Times New Roman" pitchFamily="18" charset="0"/>
              <a:cs typeface="Times New Roman" pitchFamily="18" charset="0"/>
            </a:endParaRPr>
          </a:p>
          <a:p>
            <a:pPr marL="342900" indent="-342900" algn="just" fontAlgn="base">
              <a:spcBef>
                <a:spcPct val="20000"/>
              </a:spcBef>
              <a:defRPr/>
            </a:pPr>
            <a:r>
              <a:rPr lang="nl-NL" sz="2200" b="1" dirty="0">
                <a:latin typeface="Times New Roman" pitchFamily="18" charset="0"/>
                <a:cs typeface="Times New Roman" pitchFamily="18" charset="0"/>
              </a:rPr>
              <a:t>      </a:t>
            </a:r>
            <a:r>
              <a:rPr lang="nl-NL" sz="2400" b="1" dirty="0">
                <a:latin typeface="Times New Roman" pitchFamily="18" charset="0"/>
                <a:cs typeface="Times New Roman" pitchFamily="18" charset="0"/>
              </a:rPr>
              <a:t>Biện pháp 3: Phối kết hợp, tuyên truyền với phụ huynh</a:t>
            </a:r>
            <a:endParaRPr lang="vi-VN" sz="2400" dirty="0">
              <a:latin typeface="Times New Roman" pitchFamily="18" charset="0"/>
              <a:cs typeface="Times New Roman" pitchFamily="18" charset="0"/>
            </a:endParaRPr>
          </a:p>
          <a:p>
            <a:pPr marL="342900" lvl="0" indent="-342900" algn="ctr" fontAlgn="base">
              <a:spcBef>
                <a:spcPct val="20000"/>
              </a:spcBef>
              <a:defRPr/>
            </a:pPr>
            <a:endParaRPr kumimoji="0" lang="en-US" sz="22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cxnSp>
        <p:nvCxnSpPr>
          <p:cNvPr id="13" name="Straight Arrow Connector 12"/>
          <p:cNvCxnSpPr/>
          <p:nvPr/>
        </p:nvCxnSpPr>
        <p:spPr>
          <a:xfrm rot="5400000" flipH="1" flipV="1">
            <a:off x="2178827" y="1893083"/>
            <a:ext cx="785818" cy="714380"/>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7" idx="3"/>
          </p:cNvCxnSpPr>
          <p:nvPr/>
        </p:nvCxnSpPr>
        <p:spPr>
          <a:xfrm>
            <a:off x="2571736" y="2964653"/>
            <a:ext cx="428628" cy="37307"/>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2143108" y="3357562"/>
            <a:ext cx="857256" cy="714380"/>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par>
                                <p:cTn id="16" presetID="4"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ox(in)">
                                      <p:cBhvr>
                                        <p:cTn id="18" dur="500"/>
                                        <p:tgtEl>
                                          <p:spTgt spid="102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par>
                                <p:cTn id="27" presetID="4"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ox(i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642974" y="0"/>
            <a:ext cx="11144328" cy="7661702"/>
          </a:xfrm>
          <a:prstGeom prst="rect">
            <a:avLst/>
          </a:prstGeom>
          <a:noFill/>
        </p:spPr>
      </p:pic>
      <p:sp>
        <p:nvSpPr>
          <p:cNvPr id="10" name="Rectangle 9"/>
          <p:cNvSpPr/>
          <p:nvPr/>
        </p:nvSpPr>
        <p:spPr>
          <a:xfrm>
            <a:off x="1428728" y="142852"/>
            <a:ext cx="6500858" cy="64294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1600" b="1" dirty="0">
                <a:solidFill>
                  <a:schemeClr val="tx1"/>
                </a:solidFill>
                <a:latin typeface="Times New Roman" pitchFamily="18" charset="0"/>
                <a:cs typeface="Times New Roman" pitchFamily="18" charset="0"/>
              </a:rPr>
              <a:t>Biện pháp 1: Dạy trẻ thói quen nhặt rác, bỏ rác đúng nơi quy định vào một số hoạt động trong ngày thông qua bài thơ, câu chuyện.</a:t>
            </a:r>
            <a:endParaRPr lang="en-US" sz="1600" b="1" dirty="0">
              <a:solidFill>
                <a:schemeClr val="tx1"/>
              </a:solidFill>
              <a:latin typeface="Times New Roman" pitchFamily="18" charset="0"/>
              <a:cs typeface="Times New Roman" pitchFamily="18" charset="0"/>
            </a:endParaRPr>
          </a:p>
        </p:txBody>
      </p:sp>
      <p:sp>
        <p:nvSpPr>
          <p:cNvPr id="17" name="Right Arrow 16"/>
          <p:cNvSpPr/>
          <p:nvPr/>
        </p:nvSpPr>
        <p:spPr>
          <a:xfrm>
            <a:off x="0" y="214290"/>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3" descr="C:\Users\MyPC\Desktop\KIEU THI GVG 2023\tải xuống.jfif"/>
          <p:cNvPicPr>
            <a:picLocks noChangeAspect="1" noChangeArrowheads="1"/>
          </p:cNvPicPr>
          <p:nvPr/>
        </p:nvPicPr>
        <p:blipFill>
          <a:blip r:embed="rId3"/>
          <a:srcRect/>
          <a:stretch>
            <a:fillRect/>
          </a:stretch>
        </p:blipFill>
        <p:spPr bwMode="auto">
          <a:xfrm>
            <a:off x="0" y="2214554"/>
            <a:ext cx="9144000" cy="4643446"/>
          </a:xfrm>
          <a:prstGeom prst="rect">
            <a:avLst/>
          </a:prstGeom>
          <a:noFill/>
        </p:spPr>
      </p:pic>
      <p:sp>
        <p:nvSpPr>
          <p:cNvPr id="28" name="Cloud Callout 27"/>
          <p:cNvSpPr/>
          <p:nvPr/>
        </p:nvSpPr>
        <p:spPr>
          <a:xfrm>
            <a:off x="2214546" y="928670"/>
            <a:ext cx="4714876" cy="1214446"/>
          </a:xfrm>
          <a:prstGeom prst="cloud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tx1"/>
                </a:solidFill>
                <a:latin typeface="Times New Roman" pitchFamily="18" charset="0"/>
                <a:cs typeface="Times New Roman" pitchFamily="18" charset="0"/>
              </a:rPr>
              <a:t>Lựa chọn, sưu tầm một số bài thơ, câu chuyện trên trang web làm phương tiện giáo dục trẻ, phân bổ vào các chủ đề</a:t>
            </a:r>
            <a:endParaRPr lang="vi-VN" sz="1600" b="1" dirty="0">
              <a:solidFill>
                <a:schemeClr val="tx1"/>
              </a:solidFill>
              <a:latin typeface="Times New Roman" pitchFamily="18" charset="0"/>
              <a:cs typeface="Times New Roman" pitchFamily="18" charset="0"/>
            </a:endParaRPr>
          </a:p>
        </p:txBody>
      </p:sp>
      <p:sp>
        <p:nvSpPr>
          <p:cNvPr id="34" name="Rectangle 33"/>
          <p:cNvSpPr/>
          <p:nvPr/>
        </p:nvSpPr>
        <p:spPr>
          <a:xfrm>
            <a:off x="3286116" y="2500306"/>
            <a:ext cx="2571768" cy="4143404"/>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itchFamily="18" charset="0"/>
              <a:cs typeface="Times New Roman" pitchFamily="18" charset="0"/>
            </a:endParaRPr>
          </a:p>
        </p:txBody>
      </p:sp>
      <p:sp>
        <p:nvSpPr>
          <p:cNvPr id="35" name="Rectangle 34"/>
          <p:cNvSpPr/>
          <p:nvPr/>
        </p:nvSpPr>
        <p:spPr>
          <a:xfrm>
            <a:off x="3143240" y="2928934"/>
            <a:ext cx="2500330" cy="2308324"/>
          </a:xfrm>
          <a:prstGeom prst="rect">
            <a:avLst/>
          </a:prstGeom>
        </p:spPr>
        <p:txBody>
          <a:bodyPr wrap="square">
            <a:spAutoFit/>
          </a:bodyPr>
          <a:lstStyle/>
          <a:p>
            <a:pPr algn="ctr"/>
            <a:r>
              <a:rPr lang="en-US" sz="1600" b="1" dirty="0" err="1">
                <a:latin typeface="Times New Roman" pitchFamily="18" charset="0"/>
                <a:cs typeface="Times New Roman" pitchFamily="18" charset="0"/>
              </a:rPr>
              <a:t>Bài</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thơ</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Bé</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ơi</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hãy</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đừng</a:t>
            </a:r>
            <a:r>
              <a:rPr lang="en-US" sz="1600" b="1"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b="1" i="1" dirty="0" err="1">
                <a:latin typeface="Times New Roman" pitchFamily="18" charset="0"/>
                <a:cs typeface="Times New Roman" pitchFamily="18" charset="0"/>
              </a:rPr>
              <a:t>Hoàng</a:t>
            </a:r>
            <a:r>
              <a:rPr lang="en-US" sz="1600" b="1" i="1" dirty="0">
                <a:latin typeface="Times New Roman" pitchFamily="18" charset="0"/>
                <a:cs typeface="Times New Roman" pitchFamily="18" charset="0"/>
              </a:rPr>
              <a:t> </a:t>
            </a:r>
            <a:r>
              <a:rPr lang="en-US" sz="1600" b="1" i="1" dirty="0" err="1">
                <a:latin typeface="Times New Roman" pitchFamily="18" charset="0"/>
                <a:cs typeface="Times New Roman" pitchFamily="18" charset="0"/>
              </a:rPr>
              <a:t>Thị</a:t>
            </a:r>
            <a:r>
              <a:rPr lang="en-US" sz="1600" b="1" i="1" dirty="0">
                <a:latin typeface="Times New Roman" pitchFamily="18" charset="0"/>
                <a:cs typeface="Times New Roman" pitchFamily="18" charset="0"/>
              </a:rPr>
              <a:t> </a:t>
            </a:r>
            <a:r>
              <a:rPr lang="en-US" sz="1600" b="1" i="1" dirty="0" err="1">
                <a:latin typeface="Times New Roman" pitchFamily="18" charset="0"/>
                <a:cs typeface="Times New Roman" pitchFamily="18" charset="0"/>
              </a:rPr>
              <a:t>Hiền</a:t>
            </a:r>
            <a:r>
              <a:rPr lang="en-US" sz="1600" b="1" i="1"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Đường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sạch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rác</a:t>
            </a:r>
            <a:r>
              <a:rPr lang="en-US" sz="1600"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Bóng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mát</a:t>
            </a:r>
            <a:r>
              <a:rPr lang="en-US" sz="1600"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Bé</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hãy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đừng</a:t>
            </a:r>
            <a:r>
              <a:rPr lang="en-US" sz="1600"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Xả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sân</a:t>
            </a:r>
            <a:r>
              <a:rPr lang="en-US" sz="1600"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Để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trường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luôn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sạch</a:t>
            </a:r>
            <a:r>
              <a:rPr lang="en-US" sz="1600"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Cô</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trò</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vui</a:t>
            </a:r>
            <a:r>
              <a:rPr lang="en-US" sz="1600" dirty="0">
                <a:latin typeface="Times New Roman" pitchFamily="18" charset="0"/>
                <a:cs typeface="Times New Roman" pitchFamily="18" charset="0"/>
              </a:rPr>
              <a:t>!</a:t>
            </a:r>
            <a:endParaRPr lang="vi-VN"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p:txBody>
      </p:sp>
      <p:sp>
        <p:nvSpPr>
          <p:cNvPr id="36" name="Rectangle 35"/>
          <p:cNvSpPr/>
          <p:nvPr/>
        </p:nvSpPr>
        <p:spPr>
          <a:xfrm>
            <a:off x="3357554" y="5072074"/>
            <a:ext cx="2286016" cy="1569660"/>
          </a:xfrm>
          <a:prstGeom prst="rect">
            <a:avLst/>
          </a:prstGeom>
        </p:spPr>
        <p:txBody>
          <a:bodyPr wrap="square">
            <a:spAutoFit/>
          </a:bodyPr>
          <a:lstStyle/>
          <a:p>
            <a:pPr algn="ctr"/>
            <a:r>
              <a:rPr lang="en-US" sz="1600" b="1" dirty="0" err="1">
                <a:latin typeface="Times New Roman" pitchFamily="18" charset="0"/>
                <a:cs typeface="Times New Roman" pitchFamily="18" charset="0"/>
              </a:rPr>
              <a:t>Bài</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thơ</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Bé</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nhớ</a:t>
            </a:r>
            <a:r>
              <a:rPr lang="en-US" sz="1600" b="1"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en-US" sz="1600" b="1" i="1" dirty="0" err="1">
                <a:latin typeface="Times New Roman" pitchFamily="18" charset="0"/>
                <a:cs typeface="Times New Roman" pitchFamily="18" charset="0"/>
              </a:rPr>
              <a:t>Nguyễn</a:t>
            </a:r>
            <a:r>
              <a:rPr lang="en-US" sz="1600" b="1" i="1" dirty="0">
                <a:latin typeface="Times New Roman" pitchFamily="18" charset="0"/>
                <a:cs typeface="Times New Roman" pitchFamily="18" charset="0"/>
              </a:rPr>
              <a:t> </a:t>
            </a:r>
            <a:r>
              <a:rPr lang="en-US" sz="1600" b="1" i="1" dirty="0" err="1">
                <a:latin typeface="Times New Roman" pitchFamily="18" charset="0"/>
                <a:cs typeface="Times New Roman" pitchFamily="18" charset="0"/>
              </a:rPr>
              <a:t>Thị</a:t>
            </a:r>
            <a:r>
              <a:rPr lang="en-US" sz="1600" b="1" i="1" dirty="0">
                <a:latin typeface="Times New Roman" pitchFamily="18" charset="0"/>
                <a:cs typeface="Times New Roman" pitchFamily="18" charset="0"/>
              </a:rPr>
              <a:t> </a:t>
            </a:r>
            <a:r>
              <a:rPr lang="en-US" sz="1600" b="1" i="1" dirty="0" err="1">
                <a:latin typeface="Times New Roman" pitchFamily="18" charset="0"/>
                <a:cs typeface="Times New Roman" pitchFamily="18" charset="0"/>
              </a:rPr>
              <a:t>Hồng</a:t>
            </a:r>
            <a:r>
              <a:rPr lang="en-US" sz="1600" b="1" i="1" dirty="0">
                <a:latin typeface="Times New Roman" pitchFamily="18" charset="0"/>
                <a:cs typeface="Times New Roman" pitchFamily="18" charset="0"/>
              </a:rPr>
              <a:t> </a:t>
            </a:r>
            <a:endParaRPr lang="vi-VN" sz="1600" dirty="0">
              <a:latin typeface="Times New Roman" pitchFamily="18" charset="0"/>
              <a:cs typeface="Times New Roman" pitchFamily="18" charset="0"/>
            </a:endParaRPr>
          </a:p>
          <a:p>
            <a:pPr algn="ctr"/>
            <a:r>
              <a:rPr lang="vi-VN" sz="1600" dirty="0">
                <a:latin typeface="Times New Roman" pitchFamily="18" charset="0"/>
                <a:cs typeface="Times New Roman" pitchFamily="18" charset="0"/>
              </a:rPr>
              <a:t>Bé ơi cùng nhớ nhé </a:t>
            </a:r>
          </a:p>
          <a:p>
            <a:pPr algn="ctr"/>
            <a:r>
              <a:rPr lang="vi-VN" sz="1600" dirty="0">
                <a:latin typeface="Times New Roman" pitchFamily="18" charset="0"/>
                <a:cs typeface="Times New Roman" pitchFamily="18" charset="0"/>
              </a:rPr>
              <a:t>Ăn quà bánh xong xuôi </a:t>
            </a:r>
          </a:p>
          <a:p>
            <a:pPr algn="ctr"/>
            <a:r>
              <a:rPr lang="vi-VN" sz="1600" dirty="0">
                <a:latin typeface="Times New Roman" pitchFamily="18" charset="0"/>
                <a:cs typeface="Times New Roman" pitchFamily="18" charset="0"/>
              </a:rPr>
              <a:t>Đừng vứt rác mọi nơi </a:t>
            </a:r>
          </a:p>
          <a:p>
            <a:pPr algn="ctr"/>
            <a:r>
              <a:rPr lang="vi-VN" sz="1600" dirty="0">
                <a:latin typeface="Times New Roman" pitchFamily="18" charset="0"/>
                <a:cs typeface="Times New Roman" pitchFamily="18" charset="0"/>
              </a:rPr>
              <a:t> Để đúng nơi quy định!</a:t>
            </a:r>
          </a:p>
        </p:txBody>
      </p:sp>
      <p:sp>
        <p:nvSpPr>
          <p:cNvPr id="38" name="Rectangle 37"/>
          <p:cNvSpPr/>
          <p:nvPr/>
        </p:nvSpPr>
        <p:spPr>
          <a:xfrm>
            <a:off x="3571868" y="2500306"/>
            <a:ext cx="1714512" cy="357190"/>
          </a:xfrm>
          <a:prstGeom prst="rect">
            <a:avLst/>
          </a:prstGeom>
          <a:solidFill>
            <a:srgbClr val="F0E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CĐ: </a:t>
            </a:r>
            <a:r>
              <a:rPr lang="en-US" b="1" dirty="0" err="1">
                <a:solidFill>
                  <a:schemeClr val="tx1"/>
                </a:solidFill>
                <a:latin typeface="Times New Roman" pitchFamily="18" charset="0"/>
                <a:cs typeface="Times New Roman" pitchFamily="18" charset="0"/>
              </a:rPr>
              <a:t>Bản</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thân</a:t>
            </a:r>
            <a:endParaRPr lang="vi-VN" b="1" dirty="0">
              <a:solidFill>
                <a:schemeClr val="tx1"/>
              </a:solidFill>
              <a:latin typeface="Times New Roman" pitchFamily="18" charset="0"/>
              <a:cs typeface="Times New Roman" pitchFamily="18" charset="0"/>
            </a:endParaRPr>
          </a:p>
        </p:txBody>
      </p:sp>
      <p:sp>
        <p:nvSpPr>
          <p:cNvPr id="39" name="Rectangle 38"/>
          <p:cNvSpPr/>
          <p:nvPr/>
        </p:nvSpPr>
        <p:spPr>
          <a:xfrm>
            <a:off x="214282" y="2571744"/>
            <a:ext cx="2500330" cy="4000528"/>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itchFamily="18" charset="0"/>
              <a:cs typeface="Times New Roman" pitchFamily="18" charset="0"/>
            </a:endParaRPr>
          </a:p>
        </p:txBody>
      </p:sp>
      <p:sp>
        <p:nvSpPr>
          <p:cNvPr id="40" name="Rectangle 39"/>
          <p:cNvSpPr/>
          <p:nvPr/>
        </p:nvSpPr>
        <p:spPr>
          <a:xfrm>
            <a:off x="357158" y="2571744"/>
            <a:ext cx="2143140" cy="357190"/>
          </a:xfrm>
          <a:prstGeom prst="rect">
            <a:avLst/>
          </a:prstGeom>
          <a:solidFill>
            <a:srgbClr val="F0E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cs typeface="Times New Roman" pitchFamily="18" charset="0"/>
              </a:rPr>
              <a:t>CĐ: </a:t>
            </a:r>
            <a:r>
              <a:rPr lang="en-US" sz="1600" b="1" dirty="0" err="1">
                <a:solidFill>
                  <a:schemeClr val="tx1"/>
                </a:solidFill>
                <a:latin typeface="Times New Roman" pitchFamily="18" charset="0"/>
                <a:cs typeface="Times New Roman" pitchFamily="18" charset="0"/>
              </a:rPr>
              <a:t>Trường</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màm</a:t>
            </a:r>
            <a:r>
              <a:rPr lang="en-US" sz="1600" b="1" dirty="0">
                <a:solidFill>
                  <a:schemeClr val="tx1"/>
                </a:solidFill>
                <a:latin typeface="Times New Roman" pitchFamily="18" charset="0"/>
                <a:cs typeface="Times New Roman" pitchFamily="18" charset="0"/>
              </a:rPr>
              <a:t> non</a:t>
            </a:r>
            <a:endParaRPr lang="vi-VN" sz="1600" b="1" dirty="0">
              <a:solidFill>
                <a:schemeClr val="tx1"/>
              </a:solidFill>
              <a:latin typeface="Times New Roman" pitchFamily="18" charset="0"/>
              <a:cs typeface="Times New Roman" pitchFamily="18" charset="0"/>
            </a:endParaRPr>
          </a:p>
        </p:txBody>
      </p:sp>
      <p:sp>
        <p:nvSpPr>
          <p:cNvPr id="41" name="Rectangle 40"/>
          <p:cNvSpPr/>
          <p:nvPr/>
        </p:nvSpPr>
        <p:spPr>
          <a:xfrm>
            <a:off x="214282" y="3071810"/>
            <a:ext cx="2857520" cy="3046988"/>
          </a:xfrm>
          <a:prstGeom prst="rect">
            <a:avLst/>
          </a:prstGeom>
        </p:spPr>
        <p:txBody>
          <a:bodyPr wrap="square">
            <a:spAutoFit/>
          </a:bodyPr>
          <a:lstStyle/>
          <a:p>
            <a:r>
              <a:rPr lang="en-US" sz="1600" b="1" dirty="0" err="1">
                <a:latin typeface="Times New Roman" pitchFamily="18" charset="0"/>
                <a:cs typeface="Times New Roman" pitchFamily="18" charset="0"/>
              </a:rPr>
              <a:t>Bài</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thơ</a:t>
            </a:r>
            <a:r>
              <a:rPr lang="en-US" sz="1600" b="1" dirty="0">
                <a:latin typeface="Times New Roman" pitchFamily="18" charset="0"/>
                <a:cs typeface="Times New Roman" pitchFamily="18" charset="0"/>
              </a:rPr>
              <a:t>:</a:t>
            </a:r>
            <a:endParaRPr lang="vi-VN" sz="1600" dirty="0">
              <a:latin typeface="Times New Roman" pitchFamily="18" charset="0"/>
              <a:cs typeface="Times New Roman" pitchFamily="18" charset="0"/>
            </a:endParaRPr>
          </a:p>
          <a:p>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Bé</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giữ</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gìn</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môitrường</a:t>
            </a:r>
            <a:endParaRPr lang="vi-VN" sz="1600" dirty="0">
              <a:latin typeface="Times New Roman" pitchFamily="18" charset="0"/>
              <a:cs typeface="Times New Roman" pitchFamily="18" charset="0"/>
            </a:endParaRPr>
          </a:p>
          <a:p>
            <a:r>
              <a:rPr lang="en-US" sz="1600" b="1" i="1" dirty="0" err="1">
                <a:latin typeface="Times New Roman" pitchFamily="18" charset="0"/>
                <a:cs typeface="Times New Roman" pitchFamily="18" charset="0"/>
              </a:rPr>
              <a:t>Nguyễn</a:t>
            </a:r>
            <a:r>
              <a:rPr lang="en-US" sz="1600" b="1" i="1" dirty="0">
                <a:latin typeface="Times New Roman" pitchFamily="18" charset="0"/>
                <a:cs typeface="Times New Roman" pitchFamily="18" charset="0"/>
              </a:rPr>
              <a:t> </a:t>
            </a:r>
            <a:r>
              <a:rPr lang="en-US" sz="1600" b="1" i="1" dirty="0" err="1">
                <a:latin typeface="Times New Roman" pitchFamily="18" charset="0"/>
                <a:cs typeface="Times New Roman" pitchFamily="18" charset="0"/>
              </a:rPr>
              <a:t>Thị</a:t>
            </a:r>
            <a:r>
              <a:rPr lang="en-US" sz="1600" b="1" i="1" dirty="0">
                <a:latin typeface="Times New Roman" pitchFamily="18" charset="0"/>
                <a:cs typeface="Times New Roman" pitchFamily="18" charset="0"/>
              </a:rPr>
              <a:t> Kim Dung</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Sân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trường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bé</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đang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chơi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Có</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chiếc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rơi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Rải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khắp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mọi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nơi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Cùng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nhau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lá</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Bỏ</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thôi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Khắp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đều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sạch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sẽ</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Không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khí</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thêm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trong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lành</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Giúp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bé</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chăm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học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hành</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Thật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chăm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ngoan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khỏe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mạnh</a:t>
            </a:r>
            <a:endParaRPr lang="vi-VN" sz="1600" dirty="0">
              <a:latin typeface="Times New Roman" pitchFamily="18" charset="0"/>
              <a:cs typeface="Times New Roman" pitchFamily="18" charset="0"/>
            </a:endParaRPr>
          </a:p>
        </p:txBody>
      </p:sp>
      <p:sp>
        <p:nvSpPr>
          <p:cNvPr id="42" name="Rectangle 41"/>
          <p:cNvSpPr/>
          <p:nvPr/>
        </p:nvSpPr>
        <p:spPr>
          <a:xfrm>
            <a:off x="6000760" y="2500306"/>
            <a:ext cx="2500330" cy="4000528"/>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itchFamily="18" charset="0"/>
              <a:cs typeface="Times New Roman" pitchFamily="18" charset="0"/>
            </a:endParaRPr>
          </a:p>
        </p:txBody>
      </p:sp>
      <p:sp>
        <p:nvSpPr>
          <p:cNvPr id="44" name="Rectangle 43"/>
          <p:cNvSpPr/>
          <p:nvPr/>
        </p:nvSpPr>
        <p:spPr>
          <a:xfrm>
            <a:off x="6072198" y="2857496"/>
            <a:ext cx="2714628" cy="2554545"/>
          </a:xfrm>
          <a:prstGeom prst="rect">
            <a:avLst/>
          </a:prstGeom>
        </p:spPr>
        <p:txBody>
          <a:bodyPr wrap="square">
            <a:spAutoFit/>
          </a:bodyPr>
          <a:lstStyle/>
          <a:p>
            <a:r>
              <a:rPr lang="en-US" sz="1600" b="1" dirty="0" err="1">
                <a:latin typeface="Times New Roman" pitchFamily="18" charset="0"/>
                <a:cs typeface="Times New Roman" pitchFamily="18" charset="0"/>
              </a:rPr>
              <a:t>Bài</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thơ</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Mong</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ước</a:t>
            </a:r>
            <a:endParaRPr lang="vi-VN" sz="1600" dirty="0">
              <a:latin typeface="Times New Roman" pitchFamily="18" charset="0"/>
              <a:cs typeface="Times New Roman" pitchFamily="18" charset="0"/>
            </a:endParaRPr>
          </a:p>
          <a:p>
            <a:r>
              <a:rPr lang="en-US" sz="1600" b="1" i="1" dirty="0" err="1">
                <a:latin typeface="Times New Roman" pitchFamily="18" charset="0"/>
                <a:cs typeface="Times New Roman" pitchFamily="18" charset="0"/>
              </a:rPr>
              <a:t>Nguyễn</a:t>
            </a:r>
            <a:r>
              <a:rPr lang="en-US" sz="1600" b="1" i="1" dirty="0">
                <a:latin typeface="Times New Roman" pitchFamily="18" charset="0"/>
                <a:cs typeface="Times New Roman" pitchFamily="18" charset="0"/>
              </a:rPr>
              <a:t> </a:t>
            </a:r>
            <a:r>
              <a:rPr lang="en-US" sz="1600" b="1" i="1" dirty="0" err="1">
                <a:latin typeface="Times New Roman" pitchFamily="18" charset="0"/>
                <a:cs typeface="Times New Roman" pitchFamily="18" charset="0"/>
              </a:rPr>
              <a:t>Thị</a:t>
            </a:r>
            <a:r>
              <a:rPr lang="en-US" sz="1600" b="1" i="1" dirty="0">
                <a:latin typeface="Times New Roman" pitchFamily="18" charset="0"/>
                <a:cs typeface="Times New Roman" pitchFamily="18" charset="0"/>
              </a:rPr>
              <a:t> Minh </a:t>
            </a:r>
            <a:r>
              <a:rPr lang="en-US" sz="1600" b="1" i="1" dirty="0" err="1">
                <a:latin typeface="Times New Roman" pitchFamily="18" charset="0"/>
                <a:cs typeface="Times New Roman" pitchFamily="18" charset="0"/>
              </a:rPr>
              <a:t>Hòa</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Nhiều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rơi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Vung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khắp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nơi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Cùng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lá</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Chúng</a:t>
            </a:r>
            <a:r>
              <a:rPr lang="en-US" sz="1600" dirty="0">
                <a:latin typeface="Times New Roman" pitchFamily="18" charset="0"/>
                <a:cs typeface="Times New Roman" pitchFamily="18" charset="0"/>
              </a:rPr>
              <a:t> e </a:t>
            </a:r>
            <a:r>
              <a:rPr lang="en-US" sz="1600" dirty="0" err="1">
                <a:latin typeface="Times New Roman" pitchFamily="18" charset="0"/>
                <a:cs typeface="Times New Roman" pitchFamily="18" charset="0"/>
              </a:rPr>
              <a:t>hăng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hái</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Bỏ</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thùng</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Các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đều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sạch</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Bé</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khỏe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mạnh</a:t>
            </a:r>
            <a:endParaRPr lang="vi-VN"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Cô</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trò</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vui</a:t>
            </a:r>
            <a:endParaRPr lang="vi-VN" sz="1600" dirty="0">
              <a:latin typeface="Times New Roman" pitchFamily="18" charset="0"/>
              <a:cs typeface="Times New Roman" pitchFamily="18" charset="0"/>
            </a:endParaRPr>
          </a:p>
        </p:txBody>
      </p:sp>
      <p:sp>
        <p:nvSpPr>
          <p:cNvPr id="45" name="Rectangle 44"/>
          <p:cNvSpPr/>
          <p:nvPr/>
        </p:nvSpPr>
        <p:spPr>
          <a:xfrm>
            <a:off x="6143636" y="2500306"/>
            <a:ext cx="1928826" cy="357190"/>
          </a:xfrm>
          <a:prstGeom prst="rect">
            <a:avLst/>
          </a:prstGeom>
          <a:solidFill>
            <a:srgbClr val="F0E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CĐ: </a:t>
            </a:r>
            <a:r>
              <a:rPr lang="en-US" b="1" dirty="0" err="1">
                <a:solidFill>
                  <a:schemeClr val="tx1"/>
                </a:solidFill>
                <a:latin typeface="Times New Roman" pitchFamily="18" charset="0"/>
                <a:cs typeface="Times New Roman" pitchFamily="18" charset="0"/>
              </a:rPr>
              <a:t>Gia</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đình</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ox(in)">
                                      <p:cBhvr>
                                        <p:cTn id="15" dur="500"/>
                                        <p:tgtEl>
                                          <p:spTgt spid="4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ox(in)">
                                      <p:cBhvr>
                                        <p:cTn id="18" dur="500"/>
                                        <p:tgtEl>
                                          <p:spTgt spid="41"/>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in)">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in)">
                                      <p:cBhvr>
                                        <p:cTn id="26" dur="500"/>
                                        <p:tgtEl>
                                          <p:spTgt spid="38"/>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ox(in)">
                                      <p:cBhvr>
                                        <p:cTn id="29" dur="500"/>
                                        <p:tgtEl>
                                          <p:spTgt spid="34"/>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ox(in)">
                                      <p:cBhvr>
                                        <p:cTn id="32" dur="500"/>
                                        <p:tgtEl>
                                          <p:spTgt spid="35"/>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ox(i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ox(in)">
                                      <p:cBhvr>
                                        <p:cTn id="40" dur="500"/>
                                        <p:tgtEl>
                                          <p:spTgt spid="44"/>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ox(in)">
                                      <p:cBhvr>
                                        <p:cTn id="43" dur="500"/>
                                        <p:tgtEl>
                                          <p:spTgt spid="45"/>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ox(in)">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p:bldP spid="36" grpId="0"/>
      <p:bldP spid="38" grpId="0" animBg="1"/>
      <p:bldP spid="39" grpId="0" animBg="1"/>
      <p:bldP spid="40" grpId="0" animBg="1"/>
      <p:bldP spid="41" grpId="0"/>
      <p:bldP spid="42" grpId="0" animBg="1"/>
      <p:bldP spid="44" grpId="0"/>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428660" y="-428652"/>
            <a:ext cx="11358642" cy="7661702"/>
          </a:xfrm>
          <a:prstGeom prst="rect">
            <a:avLst/>
          </a:prstGeom>
          <a:noFill/>
        </p:spPr>
      </p:pic>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sp>
        <p:nvSpPr>
          <p:cNvPr id="11" name="Rectangle 10"/>
          <p:cNvSpPr/>
          <p:nvPr/>
        </p:nvSpPr>
        <p:spPr>
          <a:xfrm>
            <a:off x="857224" y="428604"/>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000" b="1" dirty="0">
                <a:solidFill>
                  <a:schemeClr val="tx1"/>
                </a:solidFill>
                <a:latin typeface="Times New Roman" pitchFamily="18" charset="0"/>
                <a:cs typeface="Times New Roman" pitchFamily="18" charset="0"/>
              </a:rPr>
              <a:t>Biện pháp 1: Dạy trẻ thói quen nhặt rác, bỏ rác đúng nơi quy định vào một số hoạt động trong ngày thông qua bài thơ, câu chuyện.</a:t>
            </a:r>
            <a:endParaRPr lang="en-US" sz="2000" b="1" dirty="0">
              <a:solidFill>
                <a:schemeClr val="tx1"/>
              </a:solidFill>
              <a:latin typeface="Times New Roman" pitchFamily="18" charset="0"/>
              <a:cs typeface="Times New Roman" pitchFamily="18" charset="0"/>
            </a:endParaRPr>
          </a:p>
        </p:txBody>
      </p:sp>
      <p:sp>
        <p:nvSpPr>
          <p:cNvPr id="14" name="Rounded Rectangle 13"/>
          <p:cNvSpPr/>
          <p:nvPr/>
        </p:nvSpPr>
        <p:spPr>
          <a:xfrm>
            <a:off x="3143208" y="1571612"/>
            <a:ext cx="2571800" cy="1071570"/>
          </a:xfrm>
          <a:prstGeom prst="roundRect">
            <a:avLst/>
          </a:prstGeom>
          <a:solidFill>
            <a:srgbClr val="D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Giáo dục trẻ thói quen nhặt lá rụng cho vào thùng rác</a:t>
            </a:r>
            <a:endParaRPr lang="vi-VN" sz="2000" b="1" dirty="0">
              <a:solidFill>
                <a:schemeClr val="tx1"/>
              </a:solidFill>
              <a:latin typeface="Times New Roman" pitchFamily="18" charset="0"/>
              <a:cs typeface="Times New Roman" pitchFamily="18" charset="0"/>
            </a:endParaRPr>
          </a:p>
        </p:txBody>
      </p:sp>
      <p:sp>
        <p:nvSpPr>
          <p:cNvPr id="20" name="Flowchart: Sequential Access Storage 19"/>
          <p:cNvSpPr/>
          <p:nvPr/>
        </p:nvSpPr>
        <p:spPr>
          <a:xfrm>
            <a:off x="214282" y="1285860"/>
            <a:ext cx="2643206" cy="1285884"/>
          </a:xfrm>
          <a:prstGeom prst="flowChartMagneticTape">
            <a:avLst/>
          </a:prstGeom>
          <a:solidFill>
            <a:srgbClr val="FBF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Bài thơ: </a:t>
            </a:r>
          </a:p>
          <a:p>
            <a:pPr algn="ctr"/>
            <a:r>
              <a:rPr lang="nl-NL" sz="2000" b="1" dirty="0">
                <a:solidFill>
                  <a:schemeClr val="tx1"/>
                </a:solidFill>
                <a:latin typeface="Times New Roman" pitchFamily="18" charset="0"/>
                <a:cs typeface="Times New Roman" pitchFamily="18" charset="0"/>
              </a:rPr>
              <a:t>“Bé giữ gìn môi trường” </a:t>
            </a:r>
            <a:endParaRPr lang="vi-VN" sz="2000" b="1" dirty="0">
              <a:solidFill>
                <a:schemeClr val="tx1"/>
              </a:solidFill>
              <a:latin typeface="Times New Roman" pitchFamily="18" charset="0"/>
              <a:cs typeface="Times New Roman" pitchFamily="18" charset="0"/>
            </a:endParaRPr>
          </a:p>
        </p:txBody>
      </p:sp>
      <p:sp>
        <p:nvSpPr>
          <p:cNvPr id="21" name="Flowchart: Sequential Access Storage 20"/>
          <p:cNvSpPr/>
          <p:nvPr/>
        </p:nvSpPr>
        <p:spPr>
          <a:xfrm>
            <a:off x="142844" y="4857760"/>
            <a:ext cx="2643206" cy="1285884"/>
          </a:xfrm>
          <a:prstGeom prst="flowChartMagneticTape">
            <a:avLst/>
          </a:prstGeom>
          <a:solidFill>
            <a:srgbClr val="FBF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Truyện</a:t>
            </a:r>
          </a:p>
          <a:p>
            <a:pPr algn="ctr"/>
            <a:r>
              <a:rPr lang="nl-NL" sz="2000" b="1" dirty="0">
                <a:solidFill>
                  <a:schemeClr val="tx1"/>
                </a:solidFill>
                <a:latin typeface="Times New Roman" pitchFamily="18" charset="0"/>
                <a:cs typeface="Times New Roman" pitchFamily="18" charset="0"/>
              </a:rPr>
              <a:t>“Bỏ rác đúng nơi quy định” </a:t>
            </a:r>
            <a:endParaRPr lang="vi-VN" sz="2000" b="1" dirty="0">
              <a:solidFill>
                <a:schemeClr val="tx1"/>
              </a:solidFill>
              <a:latin typeface="Times New Roman" pitchFamily="18" charset="0"/>
              <a:cs typeface="Times New Roman" pitchFamily="18" charset="0"/>
            </a:endParaRPr>
          </a:p>
        </p:txBody>
      </p:sp>
      <p:sp>
        <p:nvSpPr>
          <p:cNvPr id="22" name="Flowchart: Sequential Access Storage 21"/>
          <p:cNvSpPr/>
          <p:nvPr/>
        </p:nvSpPr>
        <p:spPr>
          <a:xfrm>
            <a:off x="214282" y="3071810"/>
            <a:ext cx="2643206" cy="1285884"/>
          </a:xfrm>
          <a:prstGeom prst="flowChartMagneticTape">
            <a:avLst/>
          </a:prstGeom>
          <a:solidFill>
            <a:srgbClr val="FBF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Bài thơ: </a:t>
            </a:r>
          </a:p>
          <a:p>
            <a:pPr algn="ctr"/>
            <a:r>
              <a:rPr lang="nl-NL" sz="2000" b="1" dirty="0">
                <a:solidFill>
                  <a:schemeClr val="tx1"/>
                </a:solidFill>
                <a:latin typeface="Times New Roman" pitchFamily="18" charset="0"/>
                <a:cs typeface="Times New Roman" pitchFamily="18" charset="0"/>
              </a:rPr>
              <a:t>“Bé nhớ” </a:t>
            </a:r>
            <a:endParaRPr lang="vi-VN" sz="2000" b="1" dirty="0">
              <a:solidFill>
                <a:schemeClr val="tx1"/>
              </a:solidFill>
              <a:latin typeface="Times New Roman" pitchFamily="18" charset="0"/>
              <a:cs typeface="Times New Roman" pitchFamily="18" charset="0"/>
            </a:endParaRPr>
          </a:p>
        </p:txBody>
      </p:sp>
      <p:sp>
        <p:nvSpPr>
          <p:cNvPr id="23" name="Rounded Rectangle 22"/>
          <p:cNvSpPr/>
          <p:nvPr/>
        </p:nvSpPr>
        <p:spPr>
          <a:xfrm>
            <a:off x="3143208" y="4786322"/>
            <a:ext cx="2714676" cy="1928826"/>
          </a:xfrm>
          <a:prstGeom prst="roundRect">
            <a:avLst/>
          </a:prstGeom>
          <a:solidFill>
            <a:srgbClr val="D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Giải thích cho trẻ hiểu về tác hại của việc vứt rác bừa bãi, gây nguy hiểm cho mọi người xung quanh</a:t>
            </a:r>
            <a:endParaRPr lang="vi-VN" sz="2000" b="1" dirty="0">
              <a:solidFill>
                <a:schemeClr val="tx1"/>
              </a:solidFill>
              <a:latin typeface="Times New Roman" pitchFamily="18" charset="0"/>
              <a:cs typeface="Times New Roman" pitchFamily="18" charset="0"/>
            </a:endParaRPr>
          </a:p>
        </p:txBody>
      </p:sp>
      <p:sp>
        <p:nvSpPr>
          <p:cNvPr id="24" name="Rounded Rectangle 23"/>
          <p:cNvSpPr/>
          <p:nvPr/>
        </p:nvSpPr>
        <p:spPr>
          <a:xfrm>
            <a:off x="3143208" y="3357562"/>
            <a:ext cx="2643238" cy="928694"/>
          </a:xfrm>
          <a:prstGeom prst="roundRect">
            <a:avLst/>
          </a:prstGeom>
          <a:solidFill>
            <a:srgbClr val="D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Giáo dục trẻ không vứt rác bừa bãi, phải bỏ rác vào thùng rác</a:t>
            </a:r>
            <a:endParaRPr lang="vi-VN" sz="2000" b="1" dirty="0">
              <a:solidFill>
                <a:schemeClr val="tx1"/>
              </a:solidFill>
              <a:latin typeface="Times New Roman" pitchFamily="18" charset="0"/>
              <a:cs typeface="Times New Roman" pitchFamily="18" charset="0"/>
            </a:endParaRPr>
          </a:p>
        </p:txBody>
      </p:sp>
      <p:sp>
        <p:nvSpPr>
          <p:cNvPr id="15" name="Right Arrow 14"/>
          <p:cNvSpPr/>
          <p:nvPr/>
        </p:nvSpPr>
        <p:spPr>
          <a:xfrm>
            <a:off x="-214346" y="571480"/>
            <a:ext cx="857224" cy="500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147" name="Picture 3" descr="C:\Users\MyPC\Desktop\KIEU THI GVG 2023\images (6).jfif"/>
          <p:cNvPicPr>
            <a:picLocks noChangeAspect="1" noChangeArrowheads="1"/>
          </p:cNvPicPr>
          <p:nvPr/>
        </p:nvPicPr>
        <p:blipFill>
          <a:blip r:embed="rId3"/>
          <a:srcRect/>
          <a:stretch>
            <a:fillRect/>
          </a:stretch>
        </p:blipFill>
        <p:spPr bwMode="auto">
          <a:xfrm>
            <a:off x="6072198" y="5072074"/>
            <a:ext cx="2428892" cy="1575849"/>
          </a:xfrm>
          <a:prstGeom prst="rect">
            <a:avLst/>
          </a:prstGeom>
          <a:solidFill>
            <a:schemeClr val="accent6">
              <a:lumMod val="20000"/>
              <a:lumOff val="80000"/>
            </a:schemeClr>
          </a:solidFill>
          <a:ln>
            <a:solidFill>
              <a:schemeClr val="tx1"/>
            </a:solidFill>
          </a:ln>
        </p:spPr>
      </p:pic>
      <p:pic>
        <p:nvPicPr>
          <p:cNvPr id="6148" name="Picture 4" descr="anh 7"/>
          <p:cNvPicPr>
            <a:picLocks noChangeAspect="1" noChangeArrowheads="1"/>
          </p:cNvPicPr>
          <p:nvPr/>
        </p:nvPicPr>
        <p:blipFill>
          <a:blip r:embed="rId4" cstate="print"/>
          <a:srcRect/>
          <a:stretch>
            <a:fillRect/>
          </a:stretch>
        </p:blipFill>
        <p:spPr bwMode="auto">
          <a:xfrm>
            <a:off x="6143636" y="3071810"/>
            <a:ext cx="2317670" cy="1747836"/>
          </a:xfrm>
          <a:prstGeom prst="rect">
            <a:avLst/>
          </a:prstGeom>
          <a:noFill/>
          <a:ln w="9525">
            <a:noFill/>
            <a:miter lim="800000"/>
            <a:headEnd/>
            <a:tailEnd/>
          </a:ln>
        </p:spPr>
      </p:pic>
      <p:pic>
        <p:nvPicPr>
          <p:cNvPr id="6149" name="Picture 1" descr="ảnh 3"/>
          <p:cNvPicPr>
            <a:picLocks noChangeAspect="1" noChangeArrowheads="1"/>
          </p:cNvPicPr>
          <p:nvPr/>
        </p:nvPicPr>
        <p:blipFill>
          <a:blip r:embed="rId5" cstate="print"/>
          <a:srcRect/>
          <a:stretch>
            <a:fillRect/>
          </a:stretch>
        </p:blipFill>
        <p:spPr bwMode="auto">
          <a:xfrm>
            <a:off x="6072198" y="1285860"/>
            <a:ext cx="2459604" cy="1714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par>
                                <p:cTn id="11" presetID="4" presetClass="entr" presetSubtype="16" fill="hold"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box(in)">
                                      <p:cBhvr>
                                        <p:cTn id="13" dur="500"/>
                                        <p:tgtEl>
                                          <p:spTgt spid="614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ox(in)">
                                      <p:cBhvr>
                                        <p:cTn id="18" dur="500"/>
                                        <p:tgtEl>
                                          <p:spTgt spid="22"/>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ox(in)">
                                      <p:cBhvr>
                                        <p:cTn id="21" dur="500"/>
                                        <p:tgtEl>
                                          <p:spTgt spid="24"/>
                                        </p:tgtEl>
                                      </p:cBhvr>
                                    </p:animEffect>
                                  </p:childTnLst>
                                </p:cTn>
                              </p:par>
                              <p:par>
                                <p:cTn id="22" presetID="4" presetClass="entr" presetSubtype="16"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box(in)">
                                      <p:cBhvr>
                                        <p:cTn id="24" dur="500"/>
                                        <p:tgtEl>
                                          <p:spTgt spid="614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ox(in)">
                                      <p:cBhvr>
                                        <p:cTn id="32" dur="500"/>
                                        <p:tgtEl>
                                          <p:spTgt spid="23"/>
                                        </p:tgtEl>
                                      </p:cBhvr>
                                    </p:animEffect>
                                  </p:childTnLst>
                                </p:cTn>
                              </p:par>
                              <p:par>
                                <p:cTn id="33" presetID="4" presetClass="entr" presetSubtype="16" fill="hold" nodeType="withEffect">
                                  <p:stCondLst>
                                    <p:cond delay="0"/>
                                  </p:stCondLst>
                                  <p:childTnLst>
                                    <p:set>
                                      <p:cBhvr>
                                        <p:cTn id="34" dur="1" fill="hold">
                                          <p:stCondLst>
                                            <p:cond delay="0"/>
                                          </p:stCondLst>
                                        </p:cTn>
                                        <p:tgtEl>
                                          <p:spTgt spid="6147"/>
                                        </p:tgtEl>
                                        <p:attrNameLst>
                                          <p:attrName>style.visibility</p:attrName>
                                        </p:attrNameLst>
                                      </p:cBhvr>
                                      <p:to>
                                        <p:strVal val="visible"/>
                                      </p:to>
                                    </p:set>
                                    <p:animEffect transition="in" filter="box(in)">
                                      <p:cBhvr>
                                        <p:cTn id="3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357222" y="0"/>
            <a:ext cx="11287204" cy="7661702"/>
          </a:xfrm>
          <a:prstGeom prst="rect">
            <a:avLst/>
          </a:prstGeom>
          <a:noFill/>
        </p:spPr>
      </p:pic>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sp>
        <p:nvSpPr>
          <p:cNvPr id="9" name="Rectangle 8"/>
          <p:cNvSpPr/>
          <p:nvPr/>
        </p:nvSpPr>
        <p:spPr>
          <a:xfrm>
            <a:off x="928662" y="0"/>
            <a:ext cx="8001056" cy="5714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1600" b="1" dirty="0">
                <a:solidFill>
                  <a:schemeClr val="tx1"/>
                </a:solidFill>
                <a:latin typeface="Times New Roman" pitchFamily="18" charset="0"/>
                <a:cs typeface="Times New Roman" pitchFamily="18" charset="0"/>
              </a:rPr>
              <a:t>Biện pháp 1: Dạy trẻ thói quen nhặt rác, bỏ rác đúng nơi quy định vào một số hoạt động trong ngày thông qua bài thơ, câu chuyện.</a:t>
            </a:r>
            <a:endParaRPr lang="en-US" sz="1600" b="1" dirty="0">
              <a:solidFill>
                <a:schemeClr val="tx1"/>
              </a:solidFill>
              <a:latin typeface="Times New Roman" pitchFamily="18" charset="0"/>
              <a:cs typeface="Times New Roman" pitchFamily="18" charset="0"/>
            </a:endParaRPr>
          </a:p>
        </p:txBody>
      </p:sp>
      <p:sp>
        <p:nvSpPr>
          <p:cNvPr id="10" name="Oval 9"/>
          <p:cNvSpPr/>
          <p:nvPr/>
        </p:nvSpPr>
        <p:spPr>
          <a:xfrm>
            <a:off x="3071802" y="571480"/>
            <a:ext cx="3429024" cy="1214446"/>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tx1"/>
                </a:solidFill>
                <a:latin typeface="Times New Roman" pitchFamily="18" charset="0"/>
                <a:cs typeface="Times New Roman" pitchFamily="18" charset="0"/>
              </a:rPr>
              <a:t>Thường xuyên cho trẻ ôn, đọc lại các bài thơ vào các hoạt động trong ngày</a:t>
            </a:r>
            <a:r>
              <a:rPr lang="en-US" sz="1600" b="1" dirty="0">
                <a:solidFill>
                  <a:schemeClr val="tx1"/>
                </a:solidFill>
                <a:latin typeface="Times New Roman" pitchFamily="18" charset="0"/>
                <a:cs typeface="Times New Roman" pitchFamily="18" charset="0"/>
              </a:rPr>
              <a:t>”</a:t>
            </a:r>
            <a:endParaRPr lang="vi-VN" sz="1600" b="1" dirty="0">
              <a:solidFill>
                <a:schemeClr val="tx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1367EAD6-0238-43FE-B84D-757EBA4DBC99}"/>
              </a:ext>
            </a:extLst>
          </p:cNvPr>
          <p:cNvSpPr txBox="1"/>
          <p:nvPr/>
        </p:nvSpPr>
        <p:spPr>
          <a:xfrm>
            <a:off x="500034" y="4214818"/>
            <a:ext cx="3286148" cy="338554"/>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r>
              <a:rPr lang="en-US" sz="1600" b="0" dirty="0" err="1">
                <a:solidFill>
                  <a:srgbClr val="002060"/>
                </a:solidFill>
              </a:rPr>
              <a:t>Giờ</a:t>
            </a:r>
            <a:r>
              <a:rPr lang="en-US" sz="1600" b="0" dirty="0">
                <a:solidFill>
                  <a:srgbClr val="002060"/>
                </a:solidFill>
              </a:rPr>
              <a:t> </a:t>
            </a:r>
            <a:r>
              <a:rPr lang="en-US" sz="1600" b="0" dirty="0" err="1">
                <a:solidFill>
                  <a:srgbClr val="002060"/>
                </a:solidFill>
              </a:rPr>
              <a:t>đón</a:t>
            </a:r>
            <a:r>
              <a:rPr lang="en-US" sz="1600" b="0" dirty="0">
                <a:solidFill>
                  <a:srgbClr val="002060"/>
                </a:solidFill>
              </a:rPr>
              <a:t> – </a:t>
            </a:r>
            <a:r>
              <a:rPr lang="en-US" sz="1600" b="0" dirty="0" err="1">
                <a:solidFill>
                  <a:srgbClr val="002060"/>
                </a:solidFill>
              </a:rPr>
              <a:t>trả</a:t>
            </a:r>
            <a:r>
              <a:rPr lang="en-US" sz="1600" b="0" dirty="0">
                <a:solidFill>
                  <a:srgbClr val="002060"/>
                </a:solidFill>
              </a:rPr>
              <a:t> </a:t>
            </a:r>
            <a:r>
              <a:rPr lang="en-US" sz="1600" b="0" dirty="0" err="1">
                <a:solidFill>
                  <a:srgbClr val="002060"/>
                </a:solidFill>
              </a:rPr>
              <a:t>trẻ</a:t>
            </a:r>
            <a:endParaRPr lang="en-US" sz="1600" b="0" dirty="0">
              <a:solidFill>
                <a:srgbClr val="002060"/>
              </a:solidFill>
            </a:endParaRPr>
          </a:p>
        </p:txBody>
      </p:sp>
      <p:sp>
        <p:nvSpPr>
          <p:cNvPr id="15" name="TextBox 14">
            <a:extLst>
              <a:ext uri="{FF2B5EF4-FFF2-40B4-BE49-F238E27FC236}">
                <a16:creationId xmlns:a16="http://schemas.microsoft.com/office/drawing/2014/main" id="{1367EAD6-0238-43FE-B84D-757EBA4DBC99}"/>
              </a:ext>
            </a:extLst>
          </p:cNvPr>
          <p:cNvSpPr txBox="1"/>
          <p:nvPr/>
        </p:nvSpPr>
        <p:spPr>
          <a:xfrm>
            <a:off x="5500694" y="4214818"/>
            <a:ext cx="3286148" cy="338554"/>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r>
              <a:rPr lang="en-US" sz="1600" b="0" dirty="0" err="1">
                <a:solidFill>
                  <a:srgbClr val="002060"/>
                </a:solidFill>
              </a:rPr>
              <a:t>Hoạt</a:t>
            </a:r>
            <a:r>
              <a:rPr lang="en-US" sz="1600" b="0" dirty="0">
                <a:solidFill>
                  <a:srgbClr val="002060"/>
                </a:solidFill>
              </a:rPr>
              <a:t> </a:t>
            </a:r>
            <a:r>
              <a:rPr lang="en-US" sz="1600" b="0" dirty="0" err="1">
                <a:solidFill>
                  <a:srgbClr val="002060"/>
                </a:solidFill>
              </a:rPr>
              <a:t>động</a:t>
            </a:r>
            <a:r>
              <a:rPr lang="en-US" sz="1600" b="0" dirty="0">
                <a:solidFill>
                  <a:srgbClr val="002060"/>
                </a:solidFill>
              </a:rPr>
              <a:t> </a:t>
            </a:r>
            <a:r>
              <a:rPr lang="en-US" sz="1600" b="0" dirty="0" err="1">
                <a:solidFill>
                  <a:srgbClr val="002060"/>
                </a:solidFill>
              </a:rPr>
              <a:t>chiều</a:t>
            </a:r>
            <a:endParaRPr lang="en-US" sz="1600" b="0" dirty="0">
              <a:solidFill>
                <a:srgbClr val="002060"/>
              </a:solidFill>
            </a:endParaRPr>
          </a:p>
        </p:txBody>
      </p:sp>
      <p:sp>
        <p:nvSpPr>
          <p:cNvPr id="23" name="Right Arrow 22"/>
          <p:cNvSpPr/>
          <p:nvPr/>
        </p:nvSpPr>
        <p:spPr>
          <a:xfrm>
            <a:off x="-214346" y="0"/>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Notched Right Arrow 12"/>
          <p:cNvSpPr/>
          <p:nvPr/>
        </p:nvSpPr>
        <p:spPr>
          <a:xfrm>
            <a:off x="0" y="4643446"/>
            <a:ext cx="9001156" cy="1928826"/>
          </a:xfrm>
          <a:prstGeom prst="notchedRightArrow">
            <a:avLst/>
          </a:prstGeom>
          <a:solidFill>
            <a:srgbClr val="FDF8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Times New Roman" pitchFamily="18" charset="0"/>
                <a:cs typeface="Times New Roman" pitchFamily="18" charset="0"/>
              </a:rPr>
              <a:t>Sau khi thực hiện biện pháp này, tôi nhận thấy trẻ  hứng thú lắng nghe, đọc thơ và thích xem, nghe những câu chuyện về giáo dục trẻ kỹ năng nhặt bỏ rác đúng nơi quy định</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ox(i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5"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714412" y="0"/>
            <a:ext cx="10572792" cy="7661702"/>
          </a:xfrm>
          <a:prstGeom prst="rect">
            <a:avLst/>
          </a:prstGeom>
          <a:noFill/>
        </p:spPr>
      </p:pic>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sp>
        <p:nvSpPr>
          <p:cNvPr id="7" name="Rectangle 6"/>
          <p:cNvSpPr/>
          <p:nvPr/>
        </p:nvSpPr>
        <p:spPr>
          <a:xfrm>
            <a:off x="785786" y="285728"/>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pic>
        <p:nvPicPr>
          <p:cNvPr id="15" name="Picture 3"/>
          <p:cNvPicPr>
            <a:picLocks noChangeAspect="1" noChangeArrowheads="1"/>
          </p:cNvPicPr>
          <p:nvPr/>
        </p:nvPicPr>
        <p:blipFill>
          <a:blip r:embed="rId3" cstate="print"/>
          <a:srcRect/>
          <a:stretch>
            <a:fillRect/>
          </a:stretch>
        </p:blipFill>
        <p:spPr bwMode="auto">
          <a:xfrm>
            <a:off x="1214414" y="1357298"/>
            <a:ext cx="4313069" cy="3000396"/>
          </a:xfrm>
          <a:prstGeom prst="rect">
            <a:avLst/>
          </a:prstGeom>
          <a:noFill/>
          <a:ln w="9525">
            <a:noFill/>
            <a:miter lim="800000"/>
            <a:headEnd/>
            <a:tailEnd/>
          </a:ln>
        </p:spPr>
      </p:pic>
      <p:sp>
        <p:nvSpPr>
          <p:cNvPr id="16" name="TextBox 15">
            <a:extLst>
              <a:ext uri="{FF2B5EF4-FFF2-40B4-BE49-F238E27FC236}">
                <a16:creationId xmlns:a16="http://schemas.microsoft.com/office/drawing/2014/main" id="{1367EAD6-0238-43FE-B84D-757EBA4DBC99}"/>
              </a:ext>
            </a:extLst>
          </p:cNvPr>
          <p:cNvSpPr txBox="1"/>
          <p:nvPr/>
        </p:nvSpPr>
        <p:spPr>
          <a:xfrm>
            <a:off x="1571604" y="4357694"/>
            <a:ext cx="314327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r>
              <a:rPr lang="en-US" sz="2400" b="0" dirty="0" err="1">
                <a:solidFill>
                  <a:srgbClr val="002060"/>
                </a:solidFill>
              </a:rPr>
              <a:t>Trẻ</a:t>
            </a:r>
            <a:r>
              <a:rPr lang="en-US" sz="2400" b="0" dirty="0">
                <a:solidFill>
                  <a:srgbClr val="002060"/>
                </a:solidFill>
              </a:rPr>
              <a:t> </a:t>
            </a:r>
            <a:r>
              <a:rPr lang="en-US" sz="2400" b="0" dirty="0" err="1">
                <a:solidFill>
                  <a:srgbClr val="002060"/>
                </a:solidFill>
              </a:rPr>
              <a:t>nhặt</a:t>
            </a:r>
            <a:r>
              <a:rPr lang="en-US" sz="2400" b="0" dirty="0">
                <a:solidFill>
                  <a:srgbClr val="002060"/>
                </a:solidFill>
              </a:rPr>
              <a:t> </a:t>
            </a:r>
            <a:r>
              <a:rPr lang="en-US" sz="2400" b="0" dirty="0" err="1">
                <a:solidFill>
                  <a:srgbClr val="002060"/>
                </a:solidFill>
              </a:rPr>
              <a:t>rác</a:t>
            </a:r>
            <a:r>
              <a:rPr lang="en-US" sz="2400" b="0" dirty="0">
                <a:solidFill>
                  <a:srgbClr val="002060"/>
                </a:solidFill>
              </a:rPr>
              <a:t> </a:t>
            </a:r>
            <a:r>
              <a:rPr lang="en-US" sz="2400" b="0" dirty="0" err="1">
                <a:solidFill>
                  <a:srgbClr val="002060"/>
                </a:solidFill>
              </a:rPr>
              <a:t>sau</a:t>
            </a:r>
            <a:r>
              <a:rPr lang="en-US" sz="2400" b="0" dirty="0">
                <a:solidFill>
                  <a:srgbClr val="002060"/>
                </a:solidFill>
              </a:rPr>
              <a:t> </a:t>
            </a:r>
            <a:r>
              <a:rPr lang="en-US" sz="2400" b="0" dirty="0" err="1">
                <a:solidFill>
                  <a:srgbClr val="002060"/>
                </a:solidFill>
              </a:rPr>
              <a:t>giờ</a:t>
            </a:r>
            <a:r>
              <a:rPr lang="en-US" sz="2400" b="0" dirty="0">
                <a:solidFill>
                  <a:srgbClr val="002060"/>
                </a:solidFill>
              </a:rPr>
              <a:t> </a:t>
            </a:r>
            <a:r>
              <a:rPr lang="en-US" sz="2400" b="0" dirty="0" err="1">
                <a:solidFill>
                  <a:srgbClr val="002060"/>
                </a:solidFill>
              </a:rPr>
              <a:t>học</a:t>
            </a:r>
            <a:endParaRPr lang="en-US" sz="2400" b="0" dirty="0">
              <a:solidFill>
                <a:srgbClr val="002060"/>
              </a:solidFill>
            </a:endParaRPr>
          </a:p>
        </p:txBody>
      </p:sp>
      <p:sp>
        <p:nvSpPr>
          <p:cNvPr id="21" name="24-Point Star 20"/>
          <p:cNvSpPr/>
          <p:nvPr/>
        </p:nvSpPr>
        <p:spPr>
          <a:xfrm>
            <a:off x="1142976" y="5715016"/>
            <a:ext cx="1428760" cy="928694"/>
          </a:xfrm>
          <a:prstGeom prst="star24">
            <a:avLst/>
          </a:prstGeom>
          <a:solidFill>
            <a:srgbClr val="FCC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Cloud Callout 21"/>
          <p:cNvSpPr/>
          <p:nvPr/>
        </p:nvSpPr>
        <p:spPr>
          <a:xfrm>
            <a:off x="7929586" y="6215082"/>
            <a:ext cx="1000132" cy="428628"/>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1" descr="ảnh 3"/>
          <p:cNvPicPr>
            <a:picLocks noChangeAspect="1" noChangeArrowheads="1"/>
          </p:cNvPicPr>
          <p:nvPr/>
        </p:nvPicPr>
        <p:blipFill>
          <a:blip r:embed="rId4" cstate="print"/>
          <a:srcRect/>
          <a:stretch>
            <a:fillRect/>
          </a:stretch>
        </p:blipFill>
        <p:spPr bwMode="auto">
          <a:xfrm>
            <a:off x="5272521" y="3786190"/>
            <a:ext cx="3871479" cy="2857520"/>
          </a:xfrm>
          <a:prstGeom prst="rect">
            <a:avLst/>
          </a:prstGeom>
          <a:noFill/>
          <a:ln w="9525">
            <a:noFill/>
            <a:miter lim="800000"/>
            <a:headEnd/>
            <a:tailEnd/>
          </a:ln>
        </p:spPr>
      </p:pic>
      <p:sp>
        <p:nvSpPr>
          <p:cNvPr id="24" name="Right Arrow 23"/>
          <p:cNvSpPr/>
          <p:nvPr/>
        </p:nvSpPr>
        <p:spPr>
          <a:xfrm>
            <a:off x="-285784" y="428604"/>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ight Arrow 16"/>
          <p:cNvSpPr/>
          <p:nvPr/>
        </p:nvSpPr>
        <p:spPr>
          <a:xfrm>
            <a:off x="0" y="2786058"/>
            <a:ext cx="2000264" cy="1785950"/>
          </a:xfrm>
          <a:prstGeom prst="rightArrow">
            <a:avLst/>
          </a:prstGeom>
          <a:solidFill>
            <a:srgbClr val="FFFF99"/>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itchFamily="18" charset="0"/>
                <a:cs typeface="Times New Roman" pitchFamily="18" charset="0"/>
              </a:rPr>
              <a:t>Trẻ</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thực</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hành</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mọi</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lúc</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mợi</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nơi</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khi</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thấy</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rác</a:t>
            </a:r>
            <a:endParaRPr lang="vi-VN" sz="1600" b="1" dirty="0">
              <a:solidFill>
                <a:schemeClr val="tx1"/>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1367EAD6-0238-43FE-B84D-757EBA4DBC99}"/>
              </a:ext>
            </a:extLst>
          </p:cNvPr>
          <p:cNvSpPr txBox="1"/>
          <p:nvPr/>
        </p:nvSpPr>
        <p:spPr>
          <a:xfrm>
            <a:off x="5357818" y="3143248"/>
            <a:ext cx="3929090"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r>
              <a:rPr lang="en-US" sz="2400" b="0" dirty="0" err="1">
                <a:solidFill>
                  <a:srgbClr val="002060"/>
                </a:solidFill>
              </a:rPr>
              <a:t>Trẻ</a:t>
            </a:r>
            <a:r>
              <a:rPr lang="en-US" sz="2400" b="0" dirty="0">
                <a:solidFill>
                  <a:srgbClr val="002060"/>
                </a:solidFill>
              </a:rPr>
              <a:t> </a:t>
            </a:r>
            <a:r>
              <a:rPr lang="en-US" sz="2400" b="0" dirty="0" err="1">
                <a:solidFill>
                  <a:srgbClr val="002060"/>
                </a:solidFill>
              </a:rPr>
              <a:t>nhặt</a:t>
            </a:r>
            <a:r>
              <a:rPr lang="en-US" sz="2400" b="0" dirty="0">
                <a:solidFill>
                  <a:srgbClr val="002060"/>
                </a:solidFill>
              </a:rPr>
              <a:t> </a:t>
            </a:r>
            <a:r>
              <a:rPr lang="en-US" sz="2400" b="0" dirty="0" err="1">
                <a:solidFill>
                  <a:srgbClr val="002060"/>
                </a:solidFill>
              </a:rPr>
              <a:t>rác</a:t>
            </a:r>
            <a:r>
              <a:rPr lang="en-US" sz="2400" b="0" dirty="0">
                <a:solidFill>
                  <a:srgbClr val="002060"/>
                </a:solidFill>
              </a:rPr>
              <a:t> </a:t>
            </a:r>
            <a:r>
              <a:rPr lang="en-US" sz="2400" b="0" dirty="0" err="1">
                <a:solidFill>
                  <a:srgbClr val="002060"/>
                </a:solidFill>
              </a:rPr>
              <a:t>khi</a:t>
            </a:r>
            <a:r>
              <a:rPr lang="en-US" sz="2400" b="0" dirty="0">
                <a:solidFill>
                  <a:srgbClr val="002060"/>
                </a:solidFill>
              </a:rPr>
              <a:t> </a:t>
            </a:r>
            <a:r>
              <a:rPr lang="en-US" sz="2400" b="0" dirty="0" err="1">
                <a:solidFill>
                  <a:srgbClr val="002060"/>
                </a:solidFill>
              </a:rPr>
              <a:t>ra</a:t>
            </a:r>
            <a:r>
              <a:rPr lang="en-US" sz="2400" b="0" dirty="0">
                <a:solidFill>
                  <a:srgbClr val="002060"/>
                </a:solidFill>
              </a:rPr>
              <a:t> </a:t>
            </a:r>
            <a:r>
              <a:rPr lang="en-US" sz="2400" b="0" dirty="0" err="1">
                <a:solidFill>
                  <a:srgbClr val="002060"/>
                </a:solidFill>
              </a:rPr>
              <a:t>ngoài</a:t>
            </a:r>
            <a:r>
              <a:rPr lang="en-US" sz="2400" b="0" dirty="0">
                <a:solidFill>
                  <a:srgbClr val="002060"/>
                </a:solidFill>
              </a:rPr>
              <a:t> </a:t>
            </a:r>
            <a:r>
              <a:rPr lang="en-US" sz="2400" b="0" dirty="0" err="1">
                <a:solidFill>
                  <a:srgbClr val="002060"/>
                </a:solidFill>
              </a:rPr>
              <a:t>trời</a:t>
            </a:r>
            <a:endParaRPr lang="en-US" sz="2400" b="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par>
                                <p:cTn id="21" presetID="4"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ox(i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642974" y="0"/>
            <a:ext cx="10501354" cy="7661702"/>
          </a:xfrm>
          <a:prstGeom prst="rect">
            <a:avLst/>
          </a:prstGeom>
          <a:noFill/>
        </p:spPr>
      </p:pic>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sp>
        <p:nvSpPr>
          <p:cNvPr id="9" name="Cloud Callout 8"/>
          <p:cNvSpPr/>
          <p:nvPr/>
        </p:nvSpPr>
        <p:spPr>
          <a:xfrm>
            <a:off x="1214414" y="1071546"/>
            <a:ext cx="4357718" cy="2143140"/>
          </a:xfrm>
          <a:prstGeom prst="cloudCallout">
            <a:avLst/>
          </a:prstGeom>
          <a:solidFill>
            <a:schemeClr val="accent6">
              <a:lumMod val="20000"/>
              <a:lumOff val="8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Times New Roman" pitchFamily="18" charset="0"/>
                <a:cs typeface="Times New Roman" pitchFamily="18" charset="0"/>
              </a:rPr>
              <a:t>Trước giờ hoạt động ngoài trời, tôi giao nhiệm vụ cho trẻ phải nhặt và bỏ rác đúng nơi quy định quanh khu vực trẻ chơi</a:t>
            </a:r>
            <a:endParaRPr lang="vi-VN" dirty="0">
              <a:solidFill>
                <a:schemeClr val="tx1"/>
              </a:solidFill>
              <a:latin typeface="Times New Roman" pitchFamily="18" charset="0"/>
              <a:cs typeface="Times New Roman" pitchFamily="18" charset="0"/>
            </a:endParaRPr>
          </a:p>
        </p:txBody>
      </p:sp>
      <p:pic>
        <p:nvPicPr>
          <p:cNvPr id="5122" name="Picture 1" descr="ảnh 3"/>
          <p:cNvPicPr>
            <a:picLocks noChangeAspect="1" noChangeArrowheads="1"/>
          </p:cNvPicPr>
          <p:nvPr/>
        </p:nvPicPr>
        <p:blipFill>
          <a:blip r:embed="rId3" cstate="print"/>
          <a:srcRect/>
          <a:stretch>
            <a:fillRect/>
          </a:stretch>
        </p:blipFill>
        <p:spPr bwMode="auto">
          <a:xfrm>
            <a:off x="5715008" y="2571744"/>
            <a:ext cx="2924175" cy="2038350"/>
          </a:xfrm>
          <a:prstGeom prst="rect">
            <a:avLst/>
          </a:prstGeom>
          <a:noFill/>
          <a:ln w="9525">
            <a:noFill/>
            <a:miter lim="800000"/>
            <a:headEnd/>
            <a:tailEnd/>
          </a:ln>
        </p:spPr>
      </p:pic>
      <p:sp>
        <p:nvSpPr>
          <p:cNvPr id="12" name="Right Arrow 11"/>
          <p:cNvSpPr/>
          <p:nvPr/>
        </p:nvSpPr>
        <p:spPr>
          <a:xfrm>
            <a:off x="3571868" y="3929066"/>
            <a:ext cx="2071702" cy="1214446"/>
          </a:xfrm>
          <a:prstGeom prst="rightArrow">
            <a:avLst/>
          </a:prstGeom>
          <a:solidFill>
            <a:srgbClr val="FFFF99"/>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itchFamily="18" charset="0"/>
                <a:cs typeface="Times New Roman" pitchFamily="18" charset="0"/>
              </a:rPr>
              <a:t>Trẻ</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nhặt</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rác</a:t>
            </a:r>
            <a:endParaRPr lang="vi-VN" b="1" dirty="0">
              <a:solidFill>
                <a:schemeClr val="tx1"/>
              </a:solidFill>
              <a:latin typeface="Times New Roman" pitchFamily="18" charset="0"/>
              <a:cs typeface="Times New Roman" pitchFamily="18" charset="0"/>
            </a:endParaRPr>
          </a:p>
        </p:txBody>
      </p:sp>
      <p:sp>
        <p:nvSpPr>
          <p:cNvPr id="14" name="Rectangle 13"/>
          <p:cNvSpPr/>
          <p:nvPr/>
        </p:nvSpPr>
        <p:spPr>
          <a:xfrm>
            <a:off x="1428728" y="0"/>
            <a:ext cx="6000792"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a:t>
            </a:r>
            <a:r>
              <a:rPr lang="nl-NL" sz="1600" b="1" dirty="0">
                <a:solidFill>
                  <a:schemeClr val="tx1"/>
                </a:solidFill>
                <a:latin typeface="Times New Roman" pitchFamily="18" charset="0"/>
                <a:cs typeface="Times New Roman" pitchFamily="18" charset="0"/>
              </a:rPr>
              <a:t>Biện pháp 2: Cho trẻ thực hành thường xuyên, mọi lúc mọi nơi </a:t>
            </a:r>
          </a:p>
          <a:p>
            <a:pPr algn="ctr"/>
            <a:r>
              <a:rPr lang="nl-NL" sz="1600" b="1" dirty="0">
                <a:solidFill>
                  <a:schemeClr val="tx1"/>
                </a:solidFill>
                <a:latin typeface="Times New Roman" pitchFamily="18" charset="0"/>
                <a:cs typeface="Times New Roman" pitchFamily="18" charset="0"/>
              </a:rPr>
              <a:t>Tuyên dương khen thưởng kịp thời</a:t>
            </a:r>
            <a:endParaRPr lang="vi-VN" sz="1600" dirty="0">
              <a:solidFill>
                <a:schemeClr val="tx1"/>
              </a:solidFill>
              <a:latin typeface="Times New Roman" pitchFamily="18" charset="0"/>
              <a:cs typeface="Times New Roman" pitchFamily="18" charset="0"/>
            </a:endParaRPr>
          </a:p>
        </p:txBody>
      </p:sp>
      <p:pic>
        <p:nvPicPr>
          <p:cNvPr id="5124" name="Picture 4"/>
          <p:cNvPicPr>
            <a:picLocks noChangeAspect="1" noChangeArrowheads="1"/>
          </p:cNvPicPr>
          <p:nvPr/>
        </p:nvPicPr>
        <p:blipFill>
          <a:blip r:embed="rId4" cstate="print"/>
          <a:srcRect/>
          <a:stretch>
            <a:fillRect/>
          </a:stretch>
        </p:blipFill>
        <p:spPr bwMode="auto">
          <a:xfrm>
            <a:off x="5643570" y="4714884"/>
            <a:ext cx="3000396" cy="2000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par>
                                <p:cTn id="13" presetID="4" presetClass="entr" presetSubtype="16"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ox(i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box(in)">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71462"/>
            <a:ext cx="10215602" cy="7661702"/>
          </a:xfrm>
          <a:prstGeom prst="rect">
            <a:avLst/>
          </a:prstGeom>
          <a:noFill/>
        </p:spPr>
      </p:pic>
      <p:sp>
        <p:nvSpPr>
          <p:cNvPr id="15" name="Cloud Callout 14"/>
          <p:cNvSpPr/>
          <p:nvPr/>
        </p:nvSpPr>
        <p:spPr>
          <a:xfrm>
            <a:off x="2500298" y="785794"/>
            <a:ext cx="5357850" cy="2357454"/>
          </a:xfrm>
          <a:prstGeom prst="cloudCallout">
            <a:avLst/>
          </a:prstGeom>
          <a:solidFill>
            <a:srgbClr val="FBF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Times New Roman" pitchFamily="18" charset="0"/>
                <a:cs typeface="Times New Roman" pitchFamily="18" charset="0"/>
              </a:rPr>
              <a:t>Tổ chức cuộc thi “Bé cùng nhặt rác”.Đầu tuần, tôi đưa ra thể lệ của cuộc thi : mỗi lần trẻ nhặt bỏ rác đúng nơi quy định sẽ được thưởng 1 bông hoa gắn lên bảng tên của mình</a:t>
            </a:r>
            <a:endParaRPr lang="vi-VN" sz="2000" dirty="0">
              <a:solidFill>
                <a:schemeClr val="tx1"/>
              </a:solidFill>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4" cstate="print"/>
          <a:srcRect/>
          <a:stretch>
            <a:fillRect/>
          </a:stretch>
        </p:blipFill>
        <p:spPr bwMode="auto">
          <a:xfrm>
            <a:off x="571472" y="3357562"/>
            <a:ext cx="3355363" cy="3254123"/>
          </a:xfrm>
          <a:prstGeom prst="rect">
            <a:avLst/>
          </a:prstGeom>
          <a:noFill/>
          <a:ln w="9525">
            <a:noFill/>
            <a:miter lim="800000"/>
            <a:headEnd/>
            <a:tailEnd/>
          </a:ln>
          <a:effectLst/>
        </p:spPr>
      </p:pic>
      <p:pic>
        <p:nvPicPr>
          <p:cNvPr id="47108" name="Picture 4"/>
          <p:cNvPicPr>
            <a:picLocks noChangeAspect="1" noChangeArrowheads="1"/>
          </p:cNvPicPr>
          <p:nvPr/>
        </p:nvPicPr>
        <p:blipFill>
          <a:blip r:embed="rId5" cstate="print"/>
          <a:srcRect/>
          <a:stretch>
            <a:fillRect/>
          </a:stretch>
        </p:blipFill>
        <p:spPr bwMode="auto">
          <a:xfrm>
            <a:off x="5072066" y="3272358"/>
            <a:ext cx="3214710" cy="3228476"/>
          </a:xfrm>
          <a:prstGeom prst="rect">
            <a:avLst/>
          </a:prstGeom>
          <a:noFill/>
          <a:ln w="9525">
            <a:noFill/>
            <a:miter lim="800000"/>
            <a:headEnd/>
            <a:tailEnd/>
          </a:ln>
          <a:effectLst/>
        </p:spPr>
      </p:pic>
      <p:sp>
        <p:nvSpPr>
          <p:cNvPr id="16" name="Rectangle 15"/>
          <p:cNvSpPr/>
          <p:nvPr/>
        </p:nvSpPr>
        <p:spPr>
          <a:xfrm>
            <a:off x="1214414" y="71414"/>
            <a:ext cx="6500858" cy="7143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a:t>
            </a:r>
            <a:r>
              <a:rPr lang="nl-NL" b="1" dirty="0">
                <a:solidFill>
                  <a:schemeClr val="tx1"/>
                </a:solidFill>
                <a:latin typeface="Times New Roman" pitchFamily="18" charset="0"/>
                <a:cs typeface="Times New Roman" pitchFamily="18" charset="0"/>
              </a:rPr>
              <a:t>Biện pháp 2: Cho trẻ thực hành thường xuyên, mọi lúc mọi nơi. Tuyên dương khen thưởng kịp thời</a:t>
            </a:r>
            <a:endParaRPr lang="vi-VN" dirty="0">
              <a:solidFill>
                <a:schemeClr val="tx1"/>
              </a:solidFill>
              <a:latin typeface="Times New Roman" pitchFamily="18" charset="0"/>
              <a:cs typeface="Times New Roman" pitchFamily="18" charset="0"/>
            </a:endParaRPr>
          </a:p>
        </p:txBody>
      </p:sp>
      <p:sp>
        <p:nvSpPr>
          <p:cNvPr id="19" name="Right Arrow 18"/>
          <p:cNvSpPr/>
          <p:nvPr/>
        </p:nvSpPr>
        <p:spPr>
          <a:xfrm>
            <a:off x="-32" y="214290"/>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ight Arrow 16"/>
          <p:cNvSpPr/>
          <p:nvPr/>
        </p:nvSpPr>
        <p:spPr>
          <a:xfrm>
            <a:off x="0" y="1142984"/>
            <a:ext cx="2500298" cy="1643074"/>
          </a:xfrm>
          <a:prstGeom prst="rightArrow">
            <a:avLst/>
          </a:prstGeom>
          <a:solidFill>
            <a:srgbClr val="FED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itchFamily="18" charset="0"/>
                <a:cs typeface="Times New Roman" pitchFamily="18" charset="0"/>
              </a:rPr>
              <a:t>Hình</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thức</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thi</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đua</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khen</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thưởng</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animEffect transition="in" filter="box(in)">
                                      <p:cBhvr>
                                        <p:cTn id="17" dur="500"/>
                                        <p:tgtEl>
                                          <p:spTgt spid="47106"/>
                                        </p:tgtEl>
                                      </p:cBhvr>
                                    </p:animEffect>
                                  </p:childTnLst>
                                </p:cTn>
                              </p:par>
                              <p:par>
                                <p:cTn id="18" presetID="4" presetClass="entr" presetSubtype="16" fill="hold" nodeType="withEffect">
                                  <p:stCondLst>
                                    <p:cond delay="0"/>
                                  </p:stCondLst>
                                  <p:childTnLst>
                                    <p:set>
                                      <p:cBhvr>
                                        <p:cTn id="19" dur="1" fill="hold">
                                          <p:stCondLst>
                                            <p:cond delay="0"/>
                                          </p:stCondLst>
                                        </p:cTn>
                                        <p:tgtEl>
                                          <p:spTgt spid="47108"/>
                                        </p:tgtEl>
                                        <p:attrNameLst>
                                          <p:attrName>style.visibility</p:attrName>
                                        </p:attrNameLst>
                                      </p:cBhvr>
                                      <p:to>
                                        <p:strVal val="visible"/>
                                      </p:to>
                                    </p:set>
                                    <p:animEffect transition="in" filter="box(in)">
                                      <p:cBhvr>
                                        <p:cTn id="20"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857288" y="0"/>
            <a:ext cx="10501322" cy="7875992"/>
          </a:xfrm>
          <a:prstGeom prst="rect">
            <a:avLst/>
          </a:prstGeom>
          <a:noFill/>
        </p:spPr>
      </p:pic>
      <p:pic>
        <p:nvPicPr>
          <p:cNvPr id="34820" name="Picture 4"/>
          <p:cNvPicPr>
            <a:picLocks noChangeAspect="1" noChangeArrowheads="1"/>
          </p:cNvPicPr>
          <p:nvPr/>
        </p:nvPicPr>
        <p:blipFill>
          <a:blip r:embed="rId4" cstate="print"/>
          <a:srcRect/>
          <a:stretch>
            <a:fillRect/>
          </a:stretch>
        </p:blipFill>
        <p:spPr bwMode="auto">
          <a:xfrm>
            <a:off x="6929454" y="1071546"/>
            <a:ext cx="2643206" cy="2405449"/>
          </a:xfrm>
          <a:prstGeom prst="rect">
            <a:avLst/>
          </a:prstGeom>
          <a:noFill/>
          <a:ln w="9525">
            <a:solidFill>
              <a:schemeClr val="tx1"/>
            </a:solidFill>
            <a:miter lim="800000"/>
            <a:headEnd/>
            <a:tailEnd/>
          </a:ln>
        </p:spPr>
      </p:pic>
      <p:pic>
        <p:nvPicPr>
          <p:cNvPr id="34821" name="Picture 5"/>
          <p:cNvPicPr>
            <a:picLocks noChangeAspect="1" noChangeArrowheads="1"/>
          </p:cNvPicPr>
          <p:nvPr/>
        </p:nvPicPr>
        <p:blipFill>
          <a:blip r:embed="rId5" cstate="print"/>
          <a:srcRect/>
          <a:stretch>
            <a:fillRect/>
          </a:stretch>
        </p:blipFill>
        <p:spPr bwMode="auto">
          <a:xfrm>
            <a:off x="0" y="1214422"/>
            <a:ext cx="2143108" cy="2357454"/>
          </a:xfrm>
          <a:prstGeom prst="rect">
            <a:avLst/>
          </a:prstGeom>
          <a:noFill/>
          <a:ln w="9525">
            <a:solidFill>
              <a:schemeClr val="tx1"/>
            </a:solidFill>
            <a:miter lim="800000"/>
            <a:headEnd/>
            <a:tailEnd/>
          </a:ln>
        </p:spPr>
      </p:pic>
      <p:sp>
        <p:nvSpPr>
          <p:cNvPr id="16" name="Rectangle 15"/>
          <p:cNvSpPr/>
          <p:nvPr/>
        </p:nvSpPr>
        <p:spPr>
          <a:xfrm>
            <a:off x="1428728" y="142852"/>
            <a:ext cx="6000792" cy="714380"/>
          </a:xfrm>
          <a:prstGeom prst="rect">
            <a:avLst/>
          </a:prstGeom>
          <a:solidFill>
            <a:srgbClr val="FBF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a:t>
            </a:r>
            <a:r>
              <a:rPr lang="nl-NL" sz="1600" b="1" dirty="0">
                <a:solidFill>
                  <a:schemeClr val="tx1"/>
                </a:solidFill>
                <a:latin typeface="Times New Roman" pitchFamily="18" charset="0"/>
                <a:cs typeface="Times New Roman" pitchFamily="18" charset="0"/>
              </a:rPr>
              <a:t>Biện pháp 2: Cho trẻ thực hành thường xuyên, mọi lúc mọi nơi </a:t>
            </a:r>
          </a:p>
          <a:p>
            <a:pPr algn="ctr"/>
            <a:r>
              <a:rPr lang="nl-NL" sz="1600" b="1" dirty="0">
                <a:solidFill>
                  <a:schemeClr val="tx1"/>
                </a:solidFill>
                <a:latin typeface="Times New Roman" pitchFamily="18" charset="0"/>
                <a:cs typeface="Times New Roman" pitchFamily="18" charset="0"/>
              </a:rPr>
              <a:t>Tuyên dương khen thưởng kịp thời</a:t>
            </a:r>
            <a:endParaRPr lang="vi-VN" sz="1600" dirty="0">
              <a:solidFill>
                <a:schemeClr val="tx1"/>
              </a:solidFill>
              <a:latin typeface="Times New Roman" pitchFamily="18" charset="0"/>
              <a:cs typeface="Times New Roman" pitchFamily="18" charset="0"/>
            </a:endParaRPr>
          </a:p>
        </p:txBody>
      </p:sp>
      <p:sp>
        <p:nvSpPr>
          <p:cNvPr id="17" name="Right Arrow 16"/>
          <p:cNvSpPr/>
          <p:nvPr/>
        </p:nvSpPr>
        <p:spPr>
          <a:xfrm>
            <a:off x="214282" y="142852"/>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Cloud Callout 17"/>
          <p:cNvSpPr/>
          <p:nvPr/>
        </p:nvSpPr>
        <p:spPr>
          <a:xfrm>
            <a:off x="2714612" y="1000108"/>
            <a:ext cx="3929090" cy="2143140"/>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dirty="0">
              <a:solidFill>
                <a:schemeClr val="tx1"/>
              </a:solidFill>
              <a:latin typeface="Times New Roman" pitchFamily="18" charset="0"/>
              <a:cs typeface="Times New Roman" pitchFamily="18" charset="0"/>
            </a:endParaRPr>
          </a:p>
          <a:p>
            <a:pPr algn="ctr"/>
            <a:r>
              <a:rPr lang="nl-NL" dirty="0">
                <a:solidFill>
                  <a:schemeClr val="tx1"/>
                </a:solidFill>
                <a:latin typeface="Times New Roman" pitchFamily="18" charset="0"/>
                <a:cs typeface="Times New Roman" pitchFamily="18" charset="0"/>
              </a:rPr>
              <a:t>     </a:t>
            </a:r>
            <a:r>
              <a:rPr lang="nl-NL" sz="2000" dirty="0">
                <a:solidFill>
                  <a:schemeClr val="tx1"/>
                </a:solidFill>
                <a:latin typeface="Times New Roman" pitchFamily="18" charset="0"/>
                <a:cs typeface="Times New Roman" pitchFamily="18" charset="0"/>
              </a:rPr>
              <a:t>Tôi động viên trẻ bằng cách tặng hoa sau khi trẻ nhặt, bỏ rác đúng nơi quy định</a:t>
            </a:r>
            <a:endParaRPr lang="vi-VN" sz="2000" dirty="0">
              <a:solidFill>
                <a:schemeClr val="tx1"/>
              </a:solidFill>
              <a:latin typeface="Times New Roman" pitchFamily="18" charset="0"/>
              <a:cs typeface="Times New Roman" pitchFamily="18" charset="0"/>
            </a:endParaRPr>
          </a:p>
        </p:txBody>
      </p:sp>
      <p:pic>
        <p:nvPicPr>
          <p:cNvPr id="34822" name="Picture 6"/>
          <p:cNvPicPr>
            <a:picLocks noChangeAspect="1" noChangeArrowheads="1"/>
          </p:cNvPicPr>
          <p:nvPr/>
        </p:nvPicPr>
        <p:blipFill>
          <a:blip r:embed="rId6" cstate="print"/>
          <a:srcRect/>
          <a:stretch>
            <a:fillRect/>
          </a:stretch>
        </p:blipFill>
        <p:spPr bwMode="auto">
          <a:xfrm>
            <a:off x="4857752" y="3643314"/>
            <a:ext cx="2357454" cy="2357454"/>
          </a:xfrm>
          <a:prstGeom prst="rect">
            <a:avLst/>
          </a:prstGeom>
          <a:noFill/>
          <a:ln w="9525">
            <a:noFill/>
            <a:miter lim="800000"/>
            <a:headEnd/>
            <a:tailEnd/>
          </a:ln>
          <a:effectLst/>
        </p:spPr>
      </p:pic>
      <p:pic>
        <p:nvPicPr>
          <p:cNvPr id="34823" name="Picture 7"/>
          <p:cNvPicPr>
            <a:picLocks noChangeAspect="1" noChangeArrowheads="1"/>
          </p:cNvPicPr>
          <p:nvPr/>
        </p:nvPicPr>
        <p:blipFill>
          <a:blip r:embed="rId7" cstate="print"/>
          <a:srcRect/>
          <a:stretch>
            <a:fillRect/>
          </a:stretch>
        </p:blipFill>
        <p:spPr bwMode="auto">
          <a:xfrm>
            <a:off x="1571604" y="3643314"/>
            <a:ext cx="2571768" cy="228399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box(in)">
                                      <p:cBhvr>
                                        <p:cTn id="12" dur="500"/>
                                        <p:tgtEl>
                                          <p:spTgt spid="34820"/>
                                        </p:tgtEl>
                                      </p:cBhvr>
                                    </p:animEffect>
                                  </p:childTnLst>
                                </p:cTn>
                              </p:par>
                              <p:par>
                                <p:cTn id="13" presetID="4" presetClass="entr" presetSubtype="16" fill="hold" nodeType="with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box(in)">
                                      <p:cBhvr>
                                        <p:cTn id="15" dur="500"/>
                                        <p:tgtEl>
                                          <p:spTgt spid="34821"/>
                                        </p:tgtEl>
                                      </p:cBhvr>
                                    </p:animEffect>
                                  </p:childTnLst>
                                </p:cTn>
                              </p:par>
                              <p:par>
                                <p:cTn id="16" presetID="4" presetClass="entr" presetSubtype="16" fill="hold" nodeType="withEffect">
                                  <p:stCondLst>
                                    <p:cond delay="0"/>
                                  </p:stCondLst>
                                  <p:childTnLst>
                                    <p:set>
                                      <p:cBhvr>
                                        <p:cTn id="17" dur="1" fill="hold">
                                          <p:stCondLst>
                                            <p:cond delay="0"/>
                                          </p:stCondLst>
                                        </p:cTn>
                                        <p:tgtEl>
                                          <p:spTgt spid="34823"/>
                                        </p:tgtEl>
                                        <p:attrNameLst>
                                          <p:attrName>style.visibility</p:attrName>
                                        </p:attrNameLst>
                                      </p:cBhvr>
                                      <p:to>
                                        <p:strVal val="visible"/>
                                      </p:to>
                                    </p:set>
                                    <p:animEffect transition="in" filter="box(in)">
                                      <p:cBhvr>
                                        <p:cTn id="18" dur="500"/>
                                        <p:tgtEl>
                                          <p:spTgt spid="34823"/>
                                        </p:tgtEl>
                                      </p:cBhvr>
                                    </p:animEffect>
                                  </p:childTnLst>
                                </p:cTn>
                              </p:par>
                              <p:par>
                                <p:cTn id="19" presetID="4" presetClass="entr" presetSubtype="16" fill="hold" nodeType="withEffect">
                                  <p:stCondLst>
                                    <p:cond delay="0"/>
                                  </p:stCondLst>
                                  <p:childTnLst>
                                    <p:set>
                                      <p:cBhvr>
                                        <p:cTn id="20" dur="1" fill="hold">
                                          <p:stCondLst>
                                            <p:cond delay="0"/>
                                          </p:stCondLst>
                                        </p:cTn>
                                        <p:tgtEl>
                                          <p:spTgt spid="34822"/>
                                        </p:tgtEl>
                                        <p:attrNameLst>
                                          <p:attrName>style.visibility</p:attrName>
                                        </p:attrNameLst>
                                      </p:cBhvr>
                                      <p:to>
                                        <p:strVal val="visible"/>
                                      </p:to>
                                    </p:set>
                                    <p:animEffect transition="in" filter="box(in)">
                                      <p:cBhvr>
                                        <p:cTn id="21"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500098" y="0"/>
            <a:ext cx="10715700" cy="7661702"/>
          </a:xfrm>
          <a:prstGeom prst="rect">
            <a:avLst/>
          </a:prstGeom>
          <a:noFill/>
        </p:spPr>
      </p:pic>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sp>
        <p:nvSpPr>
          <p:cNvPr id="9" name="Cloud Callout 8"/>
          <p:cNvSpPr/>
          <p:nvPr/>
        </p:nvSpPr>
        <p:spPr>
          <a:xfrm>
            <a:off x="3071802" y="2143116"/>
            <a:ext cx="3857652" cy="2500330"/>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dirty="0">
              <a:solidFill>
                <a:schemeClr val="tx1"/>
              </a:solidFill>
              <a:latin typeface="Times New Roman" pitchFamily="18" charset="0"/>
              <a:cs typeface="Times New Roman" pitchFamily="18" charset="0"/>
            </a:endParaRPr>
          </a:p>
          <a:p>
            <a:pPr algn="ctr"/>
            <a:r>
              <a:rPr lang="nl-NL" dirty="0">
                <a:solidFill>
                  <a:schemeClr val="tx1"/>
                </a:solidFill>
                <a:latin typeface="Times New Roman" pitchFamily="18" charset="0"/>
                <a:cs typeface="Times New Roman" pitchFamily="18" charset="0"/>
              </a:rPr>
              <a:t>     Cuối tuần tôi tổ chức tuyên dương những bạn được nhiều hoa sẽ dành chiến thắng và dành được danh hiệu “Chiến binh xanh bảo vệ môi trường”</a:t>
            </a:r>
            <a:endParaRPr lang="vi-VN" dirty="0">
              <a:solidFill>
                <a:schemeClr val="tx1"/>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3" cstate="print"/>
          <a:srcRect/>
          <a:stretch>
            <a:fillRect/>
          </a:stretch>
        </p:blipFill>
        <p:spPr bwMode="auto">
          <a:xfrm>
            <a:off x="928662" y="214290"/>
            <a:ext cx="2472124" cy="2428892"/>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6572264" y="214290"/>
            <a:ext cx="2357454" cy="2218591"/>
          </a:xfrm>
          <a:prstGeom prst="rect">
            <a:avLst/>
          </a:prstGeom>
          <a:noFill/>
          <a:ln w="9525">
            <a:noFill/>
            <a:miter lim="800000"/>
            <a:headEnd/>
            <a:tailEnd/>
          </a:ln>
        </p:spPr>
      </p:pic>
      <p:pic>
        <p:nvPicPr>
          <p:cNvPr id="12" name="Picture 4"/>
          <p:cNvPicPr>
            <a:picLocks noChangeAspect="1" noChangeArrowheads="1"/>
          </p:cNvPicPr>
          <p:nvPr/>
        </p:nvPicPr>
        <p:blipFill>
          <a:blip r:embed="rId5" cstate="print"/>
          <a:srcRect/>
          <a:stretch>
            <a:fillRect/>
          </a:stretch>
        </p:blipFill>
        <p:spPr bwMode="auto">
          <a:xfrm>
            <a:off x="500034" y="4500570"/>
            <a:ext cx="3071834" cy="2140375"/>
          </a:xfrm>
          <a:prstGeom prst="rect">
            <a:avLst/>
          </a:prstGeom>
          <a:noFill/>
          <a:ln w="9525">
            <a:noFill/>
            <a:miter lim="800000"/>
            <a:headEnd/>
            <a:tailEnd/>
          </a:ln>
        </p:spPr>
      </p:pic>
      <p:pic>
        <p:nvPicPr>
          <p:cNvPr id="13" name="Picture 9"/>
          <p:cNvPicPr>
            <a:picLocks noChangeAspect="1" noChangeArrowheads="1"/>
          </p:cNvPicPr>
          <p:nvPr/>
        </p:nvPicPr>
        <p:blipFill>
          <a:blip r:embed="rId6" cstate="print"/>
          <a:srcRect/>
          <a:stretch>
            <a:fillRect/>
          </a:stretch>
        </p:blipFill>
        <p:spPr bwMode="auto">
          <a:xfrm>
            <a:off x="6500826" y="4429132"/>
            <a:ext cx="3214677" cy="21227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par>
                                <p:cTn id="13" presetID="4"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par>
                                <p:cTn id="16" presetID="4"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ox(i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descr="C:\Users\MyPC\Desktop\KIEU THI GVG 2023\tải xuống.jfif"/>
          <p:cNvPicPr>
            <a:picLocks noChangeAspect="1" noChangeArrowheads="1"/>
          </p:cNvPicPr>
          <p:nvPr/>
        </p:nvPicPr>
        <p:blipFill>
          <a:blip r:embed="rId2"/>
          <a:srcRect/>
          <a:stretch>
            <a:fillRect/>
          </a:stretch>
        </p:blipFill>
        <p:spPr bwMode="auto">
          <a:xfrm>
            <a:off x="-11752" y="0"/>
            <a:ext cx="9155784" cy="6858000"/>
          </a:xfrm>
          <a:prstGeom prst="rect">
            <a:avLst/>
          </a:prstGeom>
          <a:noFill/>
        </p:spPr>
      </p:pic>
      <p:sp>
        <p:nvSpPr>
          <p:cNvPr id="5" name="Rectangle: Rounded Corners 15">
            <a:extLst>
              <a:ext uri="{FF2B5EF4-FFF2-40B4-BE49-F238E27FC236}">
                <a16:creationId xmlns:a16="http://schemas.microsoft.com/office/drawing/2014/main" id="{CDFA083A-D953-45D5-A148-92EFD8E831A3}"/>
              </a:ext>
            </a:extLst>
          </p:cNvPr>
          <p:cNvSpPr/>
          <p:nvPr/>
        </p:nvSpPr>
        <p:spPr>
          <a:xfrm>
            <a:off x="2928926" y="1285860"/>
            <a:ext cx="3500462" cy="1071570"/>
          </a:xfrm>
          <a:prstGeom prst="roundRect">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09585" algn="ctr"/>
            <a:r>
              <a:rPr lang="en-US" sz="2400" b="1" dirty="0">
                <a:solidFill>
                  <a:schemeClr val="tx1"/>
                </a:solidFill>
                <a:latin typeface="Times New Roman" pitchFamily="18" charset="0"/>
                <a:cs typeface="Times New Roman" pitchFamily="18" charset="0"/>
              </a:rPr>
              <a:t>I</a:t>
            </a:r>
            <a:r>
              <a:rPr lang="vi-VN" sz="2400" b="1" dirty="0">
                <a:solidFill>
                  <a:schemeClr val="tx1"/>
                </a:solidFill>
                <a:latin typeface="Times New Roman" pitchFamily="18" charset="0"/>
                <a:cs typeface="Times New Roman" pitchFamily="18" charset="0"/>
              </a:rPr>
              <a:t>. ĐẶT VẤN ĐỀ</a:t>
            </a:r>
            <a:endParaRPr lang="en-US" sz="2400" b="1" dirty="0">
              <a:solidFill>
                <a:schemeClr val="tx1"/>
              </a:solidFill>
              <a:latin typeface="Times New Roman" pitchFamily="18" charset="0"/>
              <a:cs typeface="Times New Roman" pitchFamily="18" charset="0"/>
            </a:endParaRPr>
          </a:p>
        </p:txBody>
      </p:sp>
      <p:sp>
        <p:nvSpPr>
          <p:cNvPr id="6" name="Rectangle: Rounded Corners 15">
            <a:extLst>
              <a:ext uri="{FF2B5EF4-FFF2-40B4-BE49-F238E27FC236}">
                <a16:creationId xmlns:a16="http://schemas.microsoft.com/office/drawing/2014/main" id="{CDFA083A-D953-45D5-A148-92EFD8E831A3}"/>
              </a:ext>
            </a:extLst>
          </p:cNvPr>
          <p:cNvSpPr/>
          <p:nvPr/>
        </p:nvSpPr>
        <p:spPr>
          <a:xfrm>
            <a:off x="2857487" y="2643182"/>
            <a:ext cx="4173765" cy="1000132"/>
          </a:xfrm>
          <a:prstGeom prst="roundRect">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09585" algn="ctr"/>
            <a:r>
              <a:rPr lang="en-US" sz="2400" b="1" dirty="0">
                <a:solidFill>
                  <a:schemeClr val="tx1"/>
                </a:solidFill>
                <a:latin typeface="Times New Roman" pitchFamily="18" charset="0"/>
                <a:cs typeface="Times New Roman" pitchFamily="18" charset="0"/>
              </a:rPr>
              <a:t>II</a:t>
            </a:r>
            <a:r>
              <a:rPr lang="vi-VN" sz="2400" b="1" dirty="0">
                <a:solidFill>
                  <a:schemeClr val="tx1"/>
                </a:solidFill>
                <a:latin typeface="Times New Roman" pitchFamily="18" charset="0"/>
                <a:cs typeface="Times New Roman" pitchFamily="18" charset="0"/>
              </a:rPr>
              <a:t>. NỘI DUNG</a:t>
            </a:r>
            <a:endParaRPr lang="en-US" sz="2400" b="1" dirty="0">
              <a:solidFill>
                <a:schemeClr val="tx1"/>
              </a:solidFill>
              <a:latin typeface="Times New Roman" pitchFamily="18" charset="0"/>
              <a:cs typeface="Times New Roman" pitchFamily="18" charset="0"/>
            </a:endParaRPr>
          </a:p>
        </p:txBody>
      </p:sp>
      <p:sp>
        <p:nvSpPr>
          <p:cNvPr id="7" name="Rectangle: Rounded Corners 15">
            <a:extLst>
              <a:ext uri="{FF2B5EF4-FFF2-40B4-BE49-F238E27FC236}">
                <a16:creationId xmlns:a16="http://schemas.microsoft.com/office/drawing/2014/main" id="{CDFA083A-D953-45D5-A148-92EFD8E831A3}"/>
              </a:ext>
            </a:extLst>
          </p:cNvPr>
          <p:cNvSpPr/>
          <p:nvPr/>
        </p:nvSpPr>
        <p:spPr>
          <a:xfrm>
            <a:off x="2857488" y="4000504"/>
            <a:ext cx="5857916" cy="1071570"/>
          </a:xfrm>
          <a:prstGeom prst="roundRect">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09585" algn="ctr"/>
            <a:r>
              <a:rPr lang="en-US" sz="2400" b="1" dirty="0">
                <a:solidFill>
                  <a:schemeClr val="tx1"/>
                </a:solidFill>
                <a:latin typeface="Times New Roman" pitchFamily="18" charset="0"/>
                <a:cs typeface="Times New Roman" pitchFamily="18" charset="0"/>
              </a:rPr>
              <a:t>III</a:t>
            </a:r>
            <a:r>
              <a:rPr lang="vi-VN" sz="2400" b="1" dirty="0">
                <a:solidFill>
                  <a:schemeClr val="tx1"/>
                </a:solidFill>
                <a:latin typeface="Times New Roman" pitchFamily="18" charset="0"/>
                <a:cs typeface="Times New Roman" pitchFamily="18" charset="0"/>
              </a:rPr>
              <a:t>. KẾT LUẬN VÀ KHUYẾN NGHỊ</a:t>
            </a:r>
            <a:endParaRPr lang="en-US" sz="2400" b="1" dirty="0">
              <a:solidFill>
                <a:schemeClr val="tx1"/>
              </a:solidFill>
              <a:latin typeface="Times New Roman" pitchFamily="18" charset="0"/>
              <a:cs typeface="Times New Roman" pitchFamily="18" charset="0"/>
            </a:endParaRPr>
          </a:p>
        </p:txBody>
      </p:sp>
      <p:sp>
        <p:nvSpPr>
          <p:cNvPr id="8" name="Right Arrow 7"/>
          <p:cNvSpPr/>
          <p:nvPr/>
        </p:nvSpPr>
        <p:spPr>
          <a:xfrm>
            <a:off x="214743" y="2214554"/>
            <a:ext cx="2499869" cy="1806473"/>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defRPr/>
            </a:pPr>
            <a:r>
              <a:rPr lang="en-US" altLang="en-US" sz="2800" b="1" dirty="0">
                <a:solidFill>
                  <a:srgbClr val="FF0000"/>
                </a:solidFill>
                <a:latin typeface="Times New Roman" panose="02020603050405020304" pitchFamily="18" charset="0"/>
                <a:cs typeface="Times New Roman" panose="02020603050405020304" pitchFamily="18" charset="0"/>
              </a:rPr>
              <a:t>CẤU TRÚC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pic>
        <p:nvPicPr>
          <p:cNvPr id="14"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428660" y="0"/>
            <a:ext cx="10215602" cy="7947430"/>
          </a:xfrm>
          <a:prstGeom prst="rect">
            <a:avLst/>
          </a:prstGeom>
          <a:noFill/>
        </p:spPr>
      </p:pic>
      <p:pic>
        <p:nvPicPr>
          <p:cNvPr id="3077" name="Picture 5"/>
          <p:cNvPicPr>
            <a:picLocks noChangeAspect="1" noChangeArrowheads="1"/>
          </p:cNvPicPr>
          <p:nvPr/>
        </p:nvPicPr>
        <p:blipFill>
          <a:blip r:embed="rId4" cstate="print"/>
          <a:srcRect/>
          <a:stretch>
            <a:fillRect/>
          </a:stretch>
        </p:blipFill>
        <p:spPr bwMode="auto">
          <a:xfrm>
            <a:off x="0" y="285729"/>
            <a:ext cx="3429024" cy="2714644"/>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5143504" y="142852"/>
            <a:ext cx="3623311" cy="2714644"/>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214282" y="4071942"/>
            <a:ext cx="3527927" cy="2643181"/>
          </a:xfrm>
          <a:prstGeom prst="rect">
            <a:avLst/>
          </a:prstGeom>
          <a:noFill/>
          <a:ln w="9525">
            <a:noFill/>
            <a:miter lim="800000"/>
            <a:headEnd/>
            <a:tailEnd/>
          </a:ln>
          <a:effectLst/>
        </p:spPr>
      </p:pic>
      <p:pic>
        <p:nvPicPr>
          <p:cNvPr id="3080" name="Picture 8"/>
          <p:cNvPicPr>
            <a:picLocks noChangeAspect="1" noChangeArrowheads="1"/>
          </p:cNvPicPr>
          <p:nvPr/>
        </p:nvPicPr>
        <p:blipFill>
          <a:blip r:embed="rId7" cstate="print"/>
          <a:srcRect/>
          <a:stretch>
            <a:fillRect/>
          </a:stretch>
        </p:blipFill>
        <p:spPr bwMode="auto">
          <a:xfrm>
            <a:off x="5286380" y="3929066"/>
            <a:ext cx="3571900" cy="2667552"/>
          </a:xfrm>
          <a:prstGeom prst="rect">
            <a:avLst/>
          </a:prstGeom>
          <a:noFill/>
          <a:ln w="9525">
            <a:noFill/>
            <a:miter lim="800000"/>
            <a:headEnd/>
            <a:tailEnd/>
          </a:ln>
          <a:effectLst/>
        </p:spPr>
      </p:pic>
      <p:sp>
        <p:nvSpPr>
          <p:cNvPr id="22" name="Rounded Rectangle 21"/>
          <p:cNvSpPr/>
          <p:nvPr/>
        </p:nvSpPr>
        <p:spPr>
          <a:xfrm>
            <a:off x="3214678" y="2928934"/>
            <a:ext cx="2357454" cy="1500198"/>
          </a:xfrm>
          <a:prstGeom prst="roundRect">
            <a:avLst/>
          </a:prstGeom>
          <a:solidFill>
            <a:srgbClr val="FDF8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Sau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hành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pháp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này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lớp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tôi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hứng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thú</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thích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nhặt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rác</a:t>
            </a:r>
            <a:endParaRPr lang="vi-VN"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box(in)">
                                      <p:cBhvr>
                                        <p:cTn id="17" dur="500"/>
                                        <p:tgtEl>
                                          <p:spTgt spid="3077"/>
                                        </p:tgtEl>
                                      </p:cBhvr>
                                    </p:animEffect>
                                  </p:childTnLst>
                                </p:cTn>
                              </p:par>
                              <p:par>
                                <p:cTn id="18" presetID="4" presetClass="entr" presetSubtype="16" fill="hold" nodeType="with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box(in)">
                                      <p:cBhvr>
                                        <p:cTn id="20" dur="500"/>
                                        <p:tgtEl>
                                          <p:spTgt spid="3078"/>
                                        </p:tgtEl>
                                      </p:cBhvr>
                                    </p:animEffect>
                                  </p:childTnLst>
                                </p:cTn>
                              </p:par>
                              <p:par>
                                <p:cTn id="21" presetID="4" presetClass="entr" presetSubtype="16"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box(in)">
                                      <p:cBhvr>
                                        <p:cTn id="23" dur="500"/>
                                        <p:tgtEl>
                                          <p:spTgt spid="3080"/>
                                        </p:tgtEl>
                                      </p:cBhvr>
                                    </p:animEffect>
                                  </p:childTnLst>
                                </p:cTn>
                              </p:par>
                              <p:par>
                                <p:cTn id="24" presetID="4" presetClass="entr" presetSubtype="16" fill="hold" nodeType="with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box(in)">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pic>
        <p:nvPicPr>
          <p:cNvPr id="14"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204822" y="152400"/>
            <a:ext cx="10215602" cy="7661702"/>
          </a:xfrm>
          <a:prstGeom prst="rect">
            <a:avLst/>
          </a:prstGeom>
          <a:noFill/>
        </p:spPr>
      </p:pic>
      <p:sp>
        <p:nvSpPr>
          <p:cNvPr id="17" name="Rectangle 16"/>
          <p:cNvSpPr/>
          <p:nvPr/>
        </p:nvSpPr>
        <p:spPr>
          <a:xfrm>
            <a:off x="285720" y="285728"/>
            <a:ext cx="8715436" cy="928694"/>
          </a:xfrm>
          <a:prstGeom prst="rect">
            <a:avLst/>
          </a:prstGeom>
          <a:solidFill>
            <a:srgbClr val="FBF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a:t>
            </a:r>
            <a:r>
              <a:rPr lang="nl-NL" sz="2800" b="1" dirty="0">
                <a:solidFill>
                  <a:schemeClr val="tx1"/>
                </a:solidFill>
                <a:latin typeface="Times New Roman" pitchFamily="18" charset="0"/>
                <a:cs typeface="Times New Roman" pitchFamily="18" charset="0"/>
              </a:rPr>
              <a:t>Biện pháp 3: Tuyên truyền, phối hợp với phụ huynh</a:t>
            </a:r>
            <a:endParaRPr lang="vi-VN" sz="2800" dirty="0">
              <a:solidFill>
                <a:schemeClr val="tx1"/>
              </a:solidFill>
              <a:latin typeface="Times New Roman" pitchFamily="18" charset="0"/>
              <a:cs typeface="Times New Roman" pitchFamily="18" charset="0"/>
            </a:endParaRPr>
          </a:p>
        </p:txBody>
      </p:sp>
      <p:sp>
        <p:nvSpPr>
          <p:cNvPr id="18" name="Heart 17"/>
          <p:cNvSpPr/>
          <p:nvPr/>
        </p:nvSpPr>
        <p:spPr>
          <a:xfrm>
            <a:off x="214282" y="1500174"/>
            <a:ext cx="8715436" cy="5072074"/>
          </a:xfrm>
          <a:prstGeom prst="heart">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nl-NL" sz="2400" b="1" i="1" dirty="0">
                <a:latin typeface="Times New Roman" pitchFamily="18" charset="0"/>
                <a:cs typeface="Times New Roman" pitchFamily="18" charset="0"/>
              </a:rPr>
              <a:t>    Phụ huynh có vai trò hết sức quan trọng trong việc phối hợp với giáo viên và nhà trường để chăm sóc và giáo dục trẻ. </a:t>
            </a:r>
            <a:r>
              <a:rPr lang="en-US" sz="2400" b="1" i="1" dirty="0" err="1">
                <a:latin typeface="Times New Roman" pitchFamily="18" charset="0"/>
                <a:cs typeface="Times New Roman" pitchFamily="18" charset="0"/>
              </a:rPr>
              <a:t>Mối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quan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giữa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phụ</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huynh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chính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nút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thắt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chặt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chẽ</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giúp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chăm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sóc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dỗ</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tốt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tại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trường</a:t>
            </a:r>
            <a:r>
              <a:rPr lang="en-US" sz="2400" b="1" i="1"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pic>
        <p:nvPicPr>
          <p:cNvPr id="14"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428660" y="0"/>
            <a:ext cx="10510878" cy="7661702"/>
          </a:xfrm>
          <a:prstGeom prst="rect">
            <a:avLst/>
          </a:prstGeom>
          <a:noFill/>
        </p:spPr>
      </p:pic>
      <p:sp>
        <p:nvSpPr>
          <p:cNvPr id="15" name="Rounded Rectangle 11">
            <a:extLst>
              <a:ext uri="{FF2B5EF4-FFF2-40B4-BE49-F238E27FC236}">
                <a16:creationId xmlns:a16="http://schemas.microsoft.com/office/drawing/2014/main" id="{877CA8DA-48F5-42FC-9308-3E67FD01E25B}"/>
              </a:ext>
            </a:extLst>
          </p:cNvPr>
          <p:cNvSpPr/>
          <p:nvPr/>
        </p:nvSpPr>
        <p:spPr>
          <a:xfrm>
            <a:off x="1071538" y="214290"/>
            <a:ext cx="6491270" cy="966851"/>
          </a:xfrm>
          <a:prstGeom prst="roundRect">
            <a:avLst/>
          </a:prstGeom>
          <a:solidFill>
            <a:srgbClr val="FFFF9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Trao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đổi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trò</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chuyện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với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phụ</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huynh</a:t>
            </a:r>
            <a:r>
              <a:rPr lang="en-US" sz="2400" b="1" dirty="0">
                <a:solidFill>
                  <a:schemeClr val="tx1"/>
                </a:solidFill>
                <a:latin typeface="Times New Roman" pitchFamily="18" charset="0"/>
                <a:cs typeface="Times New Roman" pitchFamily="18" charset="0"/>
              </a:rPr>
              <a:t> </a:t>
            </a:r>
            <a:endParaRPr lang="en-US" altLang="en-US" sz="2400" b="1" i="1" dirty="0">
              <a:solidFill>
                <a:schemeClr val="tx1"/>
              </a:solidFill>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4" cstate="print"/>
          <a:srcRect/>
          <a:stretch>
            <a:fillRect/>
          </a:stretch>
        </p:blipFill>
        <p:spPr bwMode="auto">
          <a:xfrm>
            <a:off x="-140808" y="1357298"/>
            <a:ext cx="4551626" cy="4182577"/>
          </a:xfrm>
          <a:prstGeom prst="rect">
            <a:avLst/>
          </a:prstGeom>
          <a:noFill/>
          <a:ln w="9525">
            <a:noFill/>
            <a:miter lim="800000"/>
            <a:headEnd/>
            <a:tailEnd/>
          </a:ln>
        </p:spPr>
      </p:pic>
      <p:pic>
        <p:nvPicPr>
          <p:cNvPr id="35843" name="Picture 3"/>
          <p:cNvPicPr>
            <a:picLocks noChangeAspect="1" noChangeArrowheads="1"/>
          </p:cNvPicPr>
          <p:nvPr/>
        </p:nvPicPr>
        <p:blipFill>
          <a:blip r:embed="rId5" cstate="print"/>
          <a:srcRect/>
          <a:stretch>
            <a:fillRect/>
          </a:stretch>
        </p:blipFill>
        <p:spPr bwMode="auto">
          <a:xfrm>
            <a:off x="4500562" y="1357298"/>
            <a:ext cx="4643438" cy="4143404"/>
          </a:xfrm>
          <a:prstGeom prst="rect">
            <a:avLst/>
          </a:prstGeom>
          <a:noFill/>
        </p:spPr>
      </p:pic>
      <p:sp>
        <p:nvSpPr>
          <p:cNvPr id="16" name="Rectangle 15"/>
          <p:cNvSpPr/>
          <p:nvPr/>
        </p:nvSpPr>
        <p:spPr>
          <a:xfrm>
            <a:off x="857224" y="5572140"/>
            <a:ext cx="3357586" cy="461665"/>
          </a:xfrm>
          <a:prstGeom prst="rect">
            <a:avLst/>
          </a:prstGeom>
        </p:spPr>
        <p:txBody>
          <a:bodyPr wrap="square">
            <a:spAutoFit/>
          </a:bodyPr>
          <a:lstStyle/>
          <a:p>
            <a:r>
              <a:rPr lang="en-US" sz="2400" b="1" dirty="0">
                <a:latin typeface="Times New Roman" pitchFamily="18" charset="0"/>
                <a:cs typeface="Times New Roman" pitchFamily="18" charset="0"/>
              </a:rPr>
              <a:t>Qua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giờ</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endParaRPr lang="vi-VN" sz="2400" dirty="0"/>
          </a:p>
        </p:txBody>
      </p:sp>
      <p:sp>
        <p:nvSpPr>
          <p:cNvPr id="17" name="Rectangle 16"/>
          <p:cNvSpPr/>
          <p:nvPr/>
        </p:nvSpPr>
        <p:spPr>
          <a:xfrm>
            <a:off x="4929190" y="5500702"/>
            <a:ext cx="4214810" cy="461665"/>
          </a:xfrm>
          <a:prstGeom prst="rect">
            <a:avLst/>
          </a:prstGeom>
        </p:spPr>
        <p:txBody>
          <a:bodyPr wrap="square">
            <a:spAutoFit/>
          </a:bodyPr>
          <a:lstStyle/>
          <a:p>
            <a:r>
              <a:rPr lang="en-US" sz="2400" b="1" dirty="0">
                <a:latin typeface="Times New Roman" pitchFamily="18" charset="0"/>
                <a:cs typeface="Times New Roman" pitchFamily="18" charset="0"/>
              </a:rPr>
              <a:t>Qua </a:t>
            </a:r>
            <a:r>
              <a:rPr lang="en-US" sz="2400" b="1" dirty="0" err="1">
                <a:latin typeface="Times New Roman" pitchFamily="18" charset="0"/>
                <a:cs typeface="Times New Roman" pitchFamily="18" charset="0"/>
              </a:rPr>
              <a:t>họp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năm</a:t>
            </a:r>
            <a:endParaRPr lang="vi-V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500"/>
                                        <p:tgtEl>
                                          <p:spTgt spid="3584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box(in)">
                                      <p:cBhvr>
                                        <p:cTn id="15" dur="500"/>
                                        <p:tgtEl>
                                          <p:spTgt spid="3584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pic>
        <p:nvPicPr>
          <p:cNvPr id="14"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428660" y="53578"/>
            <a:ext cx="10510878" cy="7661702"/>
          </a:xfrm>
          <a:prstGeom prst="rect">
            <a:avLst/>
          </a:prstGeom>
          <a:noFill/>
        </p:spPr>
      </p:pic>
      <p:sp>
        <p:nvSpPr>
          <p:cNvPr id="16" name="Rounded Rectangle 11">
            <a:extLst>
              <a:ext uri="{FF2B5EF4-FFF2-40B4-BE49-F238E27FC236}">
                <a16:creationId xmlns:a16="http://schemas.microsoft.com/office/drawing/2014/main" id="{877CA8DA-48F5-42FC-9308-3E67FD01E25B}"/>
              </a:ext>
            </a:extLst>
          </p:cNvPr>
          <p:cNvSpPr/>
          <p:nvPr/>
        </p:nvSpPr>
        <p:spPr>
          <a:xfrm>
            <a:off x="1071538" y="142852"/>
            <a:ext cx="6991336" cy="857232"/>
          </a:xfrm>
          <a:prstGeom prst="roundRect">
            <a:avLst/>
          </a:prstGeom>
          <a:solidFill>
            <a:srgbClr val="FFFF9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Gửi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thư</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ngỏ</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phụ</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huynh</a:t>
            </a:r>
            <a:r>
              <a:rPr lang="en-US" sz="2400" b="1" dirty="0">
                <a:solidFill>
                  <a:schemeClr val="tx1"/>
                </a:solidFill>
                <a:latin typeface="Times New Roman" pitchFamily="18" charset="0"/>
                <a:cs typeface="Times New Roman" pitchFamily="18" charset="0"/>
              </a:rPr>
              <a:t> qua </a:t>
            </a:r>
            <a:r>
              <a:rPr lang="en-US" sz="2400" b="1" dirty="0" err="1">
                <a:solidFill>
                  <a:schemeClr val="tx1"/>
                </a:solidFill>
                <a:latin typeface="Times New Roman" pitchFamily="18" charset="0"/>
                <a:cs typeface="Times New Roman" pitchFamily="18" charset="0"/>
              </a:rPr>
              <a:t>zalo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lớp</a:t>
            </a:r>
            <a:r>
              <a:rPr lang="en-US" sz="2400" b="1" dirty="0">
                <a:solidFill>
                  <a:schemeClr val="tx1"/>
                </a:solidFill>
                <a:latin typeface="Times New Roman" pitchFamily="18" charset="0"/>
                <a:cs typeface="Times New Roman" pitchFamily="18" charset="0"/>
              </a:rPr>
              <a:t> </a:t>
            </a:r>
            <a:endParaRPr lang="en-US" altLang="en-US" sz="2400" b="1" i="1" dirty="0">
              <a:solidFill>
                <a:schemeClr val="tx1"/>
              </a:solidFill>
              <a:latin typeface="Times New Roman" pitchFamily="18" charset="0"/>
              <a:cs typeface="Times New Roman" pitchFamily="18" charset="0"/>
            </a:endParaRPr>
          </a:p>
        </p:txBody>
      </p:sp>
      <p:pic>
        <p:nvPicPr>
          <p:cNvPr id="17" name="Picture 2"/>
          <p:cNvPicPr>
            <a:picLocks noChangeAspect="1" noChangeArrowheads="1"/>
          </p:cNvPicPr>
          <p:nvPr/>
        </p:nvPicPr>
        <p:blipFill>
          <a:blip r:embed="rId4" cstate="print"/>
          <a:srcRect/>
          <a:stretch>
            <a:fillRect/>
          </a:stretch>
        </p:blipFill>
        <p:spPr bwMode="auto">
          <a:xfrm>
            <a:off x="5000627" y="1500174"/>
            <a:ext cx="3830407" cy="4214842"/>
          </a:xfrm>
          <a:prstGeom prst="rect">
            <a:avLst/>
          </a:prstGeom>
          <a:noFill/>
          <a:ln w="9525">
            <a:solidFill>
              <a:schemeClr val="tx1"/>
            </a:solidFill>
            <a:miter lim="800000"/>
            <a:headEnd/>
            <a:tailEnd/>
          </a:ln>
          <a:effectLst/>
        </p:spPr>
      </p:pic>
      <p:pic>
        <p:nvPicPr>
          <p:cNvPr id="2050" name="Picture 2"/>
          <p:cNvPicPr>
            <a:picLocks noChangeAspect="1" noChangeArrowheads="1"/>
          </p:cNvPicPr>
          <p:nvPr/>
        </p:nvPicPr>
        <p:blipFill>
          <a:blip r:embed="rId5"/>
          <a:srcRect/>
          <a:stretch>
            <a:fillRect/>
          </a:stretch>
        </p:blipFill>
        <p:spPr bwMode="auto">
          <a:xfrm>
            <a:off x="490936" y="1571612"/>
            <a:ext cx="4083566" cy="414340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ox(in)">
                                      <p:cBhvr>
                                        <p:cTn id="12" dur="500"/>
                                        <p:tgtEl>
                                          <p:spTgt spid="2050"/>
                                        </p:tgtEl>
                                      </p:cBhvr>
                                    </p:animEffect>
                                  </p:childTnLst>
                                </p:cTn>
                              </p:par>
                              <p:par>
                                <p:cTn id="13" presetID="4"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descr="C:\Users\MyPC\Desktop\KIEU THI GVG 2023\tải xuống.jfif"/>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7" name="Rounded Rectangle 11">
            <a:extLst>
              <a:ext uri="{FF2B5EF4-FFF2-40B4-BE49-F238E27FC236}">
                <a16:creationId xmlns:a16="http://schemas.microsoft.com/office/drawing/2014/main" id="{877CA8DA-48F5-42FC-9308-3E67FD01E25B}"/>
              </a:ext>
            </a:extLst>
          </p:cNvPr>
          <p:cNvSpPr/>
          <p:nvPr/>
        </p:nvSpPr>
        <p:spPr>
          <a:xfrm>
            <a:off x="1071538" y="785794"/>
            <a:ext cx="6991336" cy="857232"/>
          </a:xfrm>
          <a:prstGeom prst="roundRect">
            <a:avLst/>
          </a:prstGeom>
          <a:solidFill>
            <a:srgbClr val="FFFF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Phụ</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huynh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phản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tích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cực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rèn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trẻ</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thói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quen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nhặt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bỏ</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rác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đúng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nơi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định</a:t>
            </a:r>
            <a:endParaRPr lang="en-US" altLang="en-US" sz="2400" b="1" i="1" dirty="0">
              <a:solidFill>
                <a:schemeClr val="tx1"/>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3" cstate="print"/>
          <a:srcRect/>
          <a:stretch>
            <a:fillRect/>
          </a:stretch>
        </p:blipFill>
        <p:spPr bwMode="auto">
          <a:xfrm>
            <a:off x="6357950" y="2191612"/>
            <a:ext cx="2255317" cy="2737586"/>
          </a:xfrm>
          <a:prstGeom prst="rect">
            <a:avLst/>
          </a:prstGeom>
          <a:noFill/>
          <a:ln w="9525">
            <a:solidFill>
              <a:schemeClr val="tx1"/>
            </a:solid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928663" y="2191612"/>
            <a:ext cx="2643206" cy="2737586"/>
          </a:xfrm>
          <a:prstGeom prst="rect">
            <a:avLst/>
          </a:prstGeom>
          <a:noFill/>
          <a:ln w="9525">
            <a:solidFill>
              <a:schemeClr val="tx1"/>
            </a:solidFill>
            <a:miter lim="800000"/>
            <a:headEnd/>
            <a:tailEnd/>
          </a:ln>
        </p:spPr>
      </p:pic>
      <p:pic>
        <p:nvPicPr>
          <p:cNvPr id="12" name="Picture 2"/>
          <p:cNvPicPr>
            <a:picLocks noChangeAspect="1" noChangeArrowheads="1"/>
          </p:cNvPicPr>
          <p:nvPr/>
        </p:nvPicPr>
        <p:blipFill>
          <a:blip r:embed="rId5" cstate="print"/>
          <a:srcRect/>
          <a:stretch>
            <a:fillRect/>
          </a:stretch>
        </p:blipFill>
        <p:spPr bwMode="auto">
          <a:xfrm>
            <a:off x="3786182" y="2191612"/>
            <a:ext cx="2428893" cy="271464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descr="C:\Users\MyPC\Desktop\KIEU THI GVG 2023\tải xuống.jfif"/>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5" name="Rounded Rectangle 11">
            <a:extLst>
              <a:ext uri="{FF2B5EF4-FFF2-40B4-BE49-F238E27FC236}">
                <a16:creationId xmlns:a16="http://schemas.microsoft.com/office/drawing/2014/main" id="{877CA8DA-48F5-42FC-9308-3E67FD01E25B}"/>
              </a:ext>
            </a:extLst>
          </p:cNvPr>
          <p:cNvSpPr/>
          <p:nvPr/>
        </p:nvSpPr>
        <p:spPr>
          <a:xfrm>
            <a:off x="785786" y="500042"/>
            <a:ext cx="7643866" cy="1142984"/>
          </a:xfrm>
          <a:prstGeom prst="roundRect">
            <a:avLst/>
          </a:prstGeom>
          <a:solidFill>
            <a:srgbClr val="FFFF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b="1" dirty="0" err="1">
                <a:solidFill>
                  <a:schemeClr val="tx1"/>
                </a:solidFill>
                <a:latin typeface="Times New Roman" pitchFamily="18" charset="0"/>
                <a:cs typeface="Times New Roman" pitchFamily="18" charset="0"/>
              </a:rPr>
              <a:t>Gửi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ảnh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chụp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trẻ</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nhận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được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danh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hiệu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Chiến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xanh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bảo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vệ</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môi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trường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trẻ</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nhóm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zalo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lớp</a:t>
            </a:r>
            <a:r>
              <a:rPr lang="en-US" sz="2400" b="1" dirty="0">
                <a:solidFill>
                  <a:schemeClr val="tx1"/>
                </a:solidFill>
                <a:latin typeface="Times New Roman" pitchFamily="18" charset="0"/>
                <a:cs typeface="Times New Roman" pitchFamily="18" charset="0"/>
              </a:rPr>
              <a:t>. </a:t>
            </a:r>
            <a:endParaRPr lang="vi-VN" sz="2400" b="1" dirty="0">
              <a:solidFill>
                <a:schemeClr val="tx1"/>
              </a:solidFill>
              <a:latin typeface="Times New Roman" pitchFamily="18" charset="0"/>
              <a:cs typeface="Times New Roman" pitchFamily="18" charset="0"/>
            </a:endParaRPr>
          </a:p>
        </p:txBody>
      </p:sp>
      <p:pic>
        <p:nvPicPr>
          <p:cNvPr id="44038" name="Picture 6"/>
          <p:cNvPicPr>
            <a:picLocks noChangeAspect="1" noChangeArrowheads="1"/>
          </p:cNvPicPr>
          <p:nvPr/>
        </p:nvPicPr>
        <p:blipFill>
          <a:blip r:embed="rId3" cstate="print"/>
          <a:srcRect/>
          <a:stretch>
            <a:fillRect/>
          </a:stretch>
        </p:blipFill>
        <p:spPr bwMode="auto">
          <a:xfrm>
            <a:off x="1500166" y="2214554"/>
            <a:ext cx="2943225" cy="3629025"/>
          </a:xfrm>
          <a:prstGeom prst="rect">
            <a:avLst/>
          </a:prstGeom>
          <a:noFill/>
          <a:ln w="9525">
            <a:solidFill>
              <a:schemeClr val="tx1"/>
            </a:solidFill>
            <a:miter lim="800000"/>
            <a:headEnd/>
            <a:tailEnd/>
          </a:ln>
        </p:spPr>
      </p:pic>
      <p:pic>
        <p:nvPicPr>
          <p:cNvPr id="44040" name="Picture 8"/>
          <p:cNvPicPr>
            <a:picLocks noChangeAspect="1" noChangeArrowheads="1"/>
          </p:cNvPicPr>
          <p:nvPr/>
        </p:nvPicPr>
        <p:blipFill>
          <a:blip r:embed="rId4" cstate="print"/>
          <a:srcRect/>
          <a:stretch>
            <a:fillRect/>
          </a:stretch>
        </p:blipFill>
        <p:spPr bwMode="auto">
          <a:xfrm>
            <a:off x="4786314" y="2214554"/>
            <a:ext cx="2838450" cy="3571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box(in)">
                                      <p:cBhvr>
                                        <p:cTn id="7" dur="500"/>
                                        <p:tgtEl>
                                          <p:spTgt spid="44038"/>
                                        </p:tgtEl>
                                      </p:cBhvr>
                                    </p:animEffect>
                                  </p:childTnLst>
                                </p:cTn>
                              </p:par>
                              <p:par>
                                <p:cTn id="8" presetID="4" presetClass="entr" presetSubtype="16" fill="hold" nodeType="withEffect">
                                  <p:stCondLst>
                                    <p:cond delay="0"/>
                                  </p:stCondLst>
                                  <p:childTnLst>
                                    <p:set>
                                      <p:cBhvr>
                                        <p:cTn id="9" dur="1" fill="hold">
                                          <p:stCondLst>
                                            <p:cond delay="0"/>
                                          </p:stCondLst>
                                        </p:cTn>
                                        <p:tgtEl>
                                          <p:spTgt spid="44040"/>
                                        </p:tgtEl>
                                        <p:attrNameLst>
                                          <p:attrName>style.visibility</p:attrName>
                                        </p:attrNameLst>
                                      </p:cBhvr>
                                      <p:to>
                                        <p:strVal val="visible"/>
                                      </p:to>
                                    </p:set>
                                    <p:animEffect transition="in" filter="box(in)">
                                      <p:cBhvr>
                                        <p:cTn id="10"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sp>
        <p:nvSpPr>
          <p:cNvPr id="15" name="Rounded Rectangle 11">
            <a:extLst>
              <a:ext uri="{FF2B5EF4-FFF2-40B4-BE49-F238E27FC236}">
                <a16:creationId xmlns:a16="http://schemas.microsoft.com/office/drawing/2014/main" id="{877CA8DA-48F5-42FC-9308-3E67FD01E25B}"/>
              </a:ext>
            </a:extLst>
          </p:cNvPr>
          <p:cNvSpPr/>
          <p:nvPr/>
        </p:nvSpPr>
        <p:spPr>
          <a:xfrm>
            <a:off x="571472" y="500042"/>
            <a:ext cx="7920030" cy="857256"/>
          </a:xfrm>
          <a:prstGeom prst="roundRect">
            <a:avLst/>
          </a:prstGeom>
          <a:solidFill>
            <a:srgbClr val="FFFF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b="1" dirty="0" err="1">
                <a:solidFill>
                  <a:schemeClr val="tx1"/>
                </a:solidFill>
                <a:latin typeface="Times New Roman" pitchFamily="18" charset="0"/>
                <a:cs typeface="Times New Roman" pitchFamily="18" charset="0"/>
              </a:rPr>
              <a:t>Tuyên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truyền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với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phụ</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huynh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thành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tích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trẻ</a:t>
            </a:r>
            <a:r>
              <a:rPr lang="en-US" sz="2400" b="1" dirty="0">
                <a:solidFill>
                  <a:schemeClr val="tx1"/>
                </a:solidFill>
                <a:latin typeface="Times New Roman" pitchFamily="18" charset="0"/>
                <a:cs typeface="Times New Roman" pitchFamily="18" charset="0"/>
              </a:rPr>
              <a:t>   </a:t>
            </a:r>
            <a:endParaRPr lang="vi-VN" sz="2400" b="1" dirty="0">
              <a:solidFill>
                <a:schemeClr val="tx1"/>
              </a:solidFill>
              <a:latin typeface="Times New Roman" pitchFamily="18" charset="0"/>
              <a:cs typeface="Times New Roman" pitchFamily="18" charset="0"/>
            </a:endParaRPr>
          </a:p>
        </p:txBody>
      </p:sp>
      <p:pic>
        <p:nvPicPr>
          <p:cNvPr id="16" name="Picture 10"/>
          <p:cNvPicPr>
            <a:picLocks noChangeAspect="1" noChangeArrowheads="1"/>
          </p:cNvPicPr>
          <p:nvPr/>
        </p:nvPicPr>
        <p:blipFill>
          <a:blip r:embed="rId4" cstate="print"/>
          <a:srcRect/>
          <a:stretch>
            <a:fillRect/>
          </a:stretch>
        </p:blipFill>
        <p:spPr bwMode="auto">
          <a:xfrm>
            <a:off x="285720" y="1928802"/>
            <a:ext cx="4214842" cy="4016448"/>
          </a:xfrm>
          <a:prstGeom prst="rect">
            <a:avLst/>
          </a:prstGeom>
          <a:noFill/>
          <a:ln w="9525">
            <a:noFill/>
            <a:miter lim="800000"/>
            <a:headEnd/>
            <a:tailEnd/>
          </a:ln>
          <a:effectLst/>
        </p:spPr>
      </p:pic>
      <p:pic>
        <p:nvPicPr>
          <p:cNvPr id="19" name="Picture 11"/>
          <p:cNvPicPr>
            <a:picLocks noChangeAspect="1" noChangeArrowheads="1"/>
          </p:cNvPicPr>
          <p:nvPr/>
        </p:nvPicPr>
        <p:blipFill>
          <a:blip r:embed="rId5" cstate="print"/>
          <a:srcRect/>
          <a:stretch>
            <a:fillRect/>
          </a:stretch>
        </p:blipFill>
        <p:spPr bwMode="auto">
          <a:xfrm>
            <a:off x="4857752" y="1928802"/>
            <a:ext cx="4286248" cy="4000574"/>
          </a:xfrm>
          <a:prstGeom prst="rect">
            <a:avLst/>
          </a:prstGeom>
          <a:noFill/>
          <a:ln w="9525">
            <a:noFill/>
            <a:miter lim="800000"/>
            <a:headEnd/>
            <a:tailEnd/>
          </a:ln>
          <a:effectLst/>
        </p:spPr>
      </p:pic>
      <p:sp>
        <p:nvSpPr>
          <p:cNvPr id="14" name="Rectangle 13"/>
          <p:cNvSpPr/>
          <p:nvPr/>
        </p:nvSpPr>
        <p:spPr>
          <a:xfrm>
            <a:off x="1428728" y="6072206"/>
            <a:ext cx="7079182" cy="523220"/>
          </a:xfrm>
          <a:prstGeom prst="rect">
            <a:avLst/>
          </a:prstGeom>
        </p:spPr>
        <p:txBody>
          <a:bodyPr wrap="none">
            <a:spAutoFit/>
          </a:bodyPr>
          <a:lstStyle/>
          <a:p>
            <a:r>
              <a:rPr lang="en-US" sz="2800" b="1" dirty="0">
                <a:latin typeface="Times New Roman" pitchFamily="18" charset="0"/>
                <a:cs typeface="Times New Roman" pitchFamily="18" charset="0"/>
              </a:rPr>
              <a:t>Cho </a:t>
            </a:r>
            <a:r>
              <a:rPr lang="en-US" sz="2800" b="1" dirty="0" err="1">
                <a:latin typeface="Times New Roman" pitchFamily="18" charset="0"/>
                <a:cs typeface="Times New Roman" pitchFamily="18" charset="0"/>
              </a:rPr>
              <a:t>phụ</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huynh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con</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6357958"/>
          </a:xfrm>
          <a:prstGeom prst="rect">
            <a:avLst/>
          </a:prstGeom>
          <a:noFill/>
        </p:spPr>
      </p:pic>
      <p:sp>
        <p:nvSpPr>
          <p:cNvPr id="10" name="Cloud Callout 9"/>
          <p:cNvSpPr/>
          <p:nvPr/>
        </p:nvSpPr>
        <p:spPr>
          <a:xfrm>
            <a:off x="3929058" y="1643050"/>
            <a:ext cx="1643074" cy="157163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71570" y="142852"/>
            <a:ext cx="8001056" cy="7858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Times New Roman" pitchFamily="18" charset="0"/>
                <a:cs typeface="Times New Roman" pitchFamily="18" charset="0"/>
              </a:rPr>
              <a:t> Biện pháp 2: Cho trẻ thực hành thường xuyên, mọi lúc mọi nơi. Tuyên dương khen thưởng kịp thời</a:t>
            </a:r>
            <a:endParaRPr lang="vi-VN" sz="2000" dirty="0">
              <a:solidFill>
                <a:schemeClr val="tx1"/>
              </a:solidFill>
              <a:latin typeface="Times New Roman" pitchFamily="18" charset="0"/>
              <a:cs typeface="Times New Roman" pitchFamily="18" charset="0"/>
            </a:endParaRPr>
          </a:p>
        </p:txBody>
      </p:sp>
      <p:sp>
        <p:nvSpPr>
          <p:cNvPr id="12" name="Right Arrow 11"/>
          <p:cNvSpPr/>
          <p:nvPr/>
        </p:nvSpPr>
        <p:spPr>
          <a:xfrm>
            <a:off x="0" y="285728"/>
            <a:ext cx="1071570" cy="6429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pic>
        <p:nvPicPr>
          <p:cNvPr id="14" name="Picture 2" descr="Hình nền Nền Mùa Xuân Nền ấm áp Nền đẹp Nền Núi, Nền Núi, Hình, Phim  Background Vector để tải xuống miễn phí - Pngtree"/>
          <p:cNvPicPr>
            <a:picLocks noChangeAspect="1" noChangeArrowheads="1"/>
          </p:cNvPicPr>
          <p:nvPr/>
        </p:nvPicPr>
        <p:blipFill>
          <a:blip r:embed="rId3"/>
          <a:srcRect/>
          <a:stretch>
            <a:fillRect/>
          </a:stretch>
        </p:blipFill>
        <p:spPr bwMode="auto">
          <a:xfrm>
            <a:off x="-357222" y="0"/>
            <a:ext cx="10215602" cy="7661702"/>
          </a:xfrm>
          <a:prstGeom prst="rect">
            <a:avLst/>
          </a:prstGeom>
          <a:noFill/>
        </p:spPr>
      </p:pic>
      <p:pic>
        <p:nvPicPr>
          <p:cNvPr id="45058" name="Picture 2" descr="C:\Users\MyPC\Desktop\KIEU THI GVG 2023\images (2).jfif"/>
          <p:cNvPicPr>
            <a:picLocks noChangeAspect="1" noChangeArrowheads="1"/>
          </p:cNvPicPr>
          <p:nvPr/>
        </p:nvPicPr>
        <p:blipFill>
          <a:blip r:embed="rId4"/>
          <a:srcRect/>
          <a:stretch>
            <a:fillRect/>
          </a:stretch>
        </p:blipFill>
        <p:spPr bwMode="auto">
          <a:xfrm>
            <a:off x="-1285916" y="-357214"/>
            <a:ext cx="11787270" cy="12430188"/>
          </a:xfrm>
          <a:prstGeom prst="rect">
            <a:avLst/>
          </a:prstGeom>
          <a:noFill/>
        </p:spPr>
      </p:pic>
      <p:sp>
        <p:nvSpPr>
          <p:cNvPr id="19" name="Cloud Callout 18"/>
          <p:cNvSpPr/>
          <p:nvPr/>
        </p:nvSpPr>
        <p:spPr>
          <a:xfrm>
            <a:off x="714348" y="1428736"/>
            <a:ext cx="8215370" cy="4429156"/>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Cùng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với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sự</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phối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kết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hợp</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phụ</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huynh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vậy</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trẻ</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lớp</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tôi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đã</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có</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nhiều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tiến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bộ</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rõ</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rệt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về</a:t>
            </a:r>
            <a:r>
              <a:rPr lang="en-US" sz="2000" b="1" dirty="0">
                <a:solidFill>
                  <a:schemeClr val="tx1"/>
                </a:solidFill>
                <a:latin typeface="Times New Roman" pitchFamily="18" charset="0"/>
                <a:cs typeface="Times New Roman" pitchFamily="18" charset="0"/>
              </a:rPr>
              <a:t> ý </a:t>
            </a:r>
            <a:r>
              <a:rPr lang="en-US" sz="2000" b="1" dirty="0" err="1">
                <a:solidFill>
                  <a:schemeClr val="tx1"/>
                </a:solidFill>
                <a:latin typeface="Times New Roman" pitchFamily="18" charset="0"/>
                <a:cs typeface="Times New Roman" pitchFamily="18" charset="0"/>
              </a:rPr>
              <a:t>thức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và</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thói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quen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giữ</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gìn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vệ</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sinh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môi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trường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xung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cũng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thói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quen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nhặt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và</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bỏ</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rác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đúng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nơi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quy</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định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Phụ</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huynh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tích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cực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hưởng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ứng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phối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kết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hợp</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cùng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cô</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giáo</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Phụ</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huynh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có</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những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hồi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tích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cực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trong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việc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trả</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lời</a:t>
            </a:r>
            <a:r>
              <a:rPr lang="en-US" sz="2000" b="1" dirty="0">
                <a:solidFill>
                  <a:schemeClr val="tx1"/>
                </a:solidFill>
                <a:latin typeface="Times New Roman" pitchFamily="18" charset="0"/>
                <a:cs typeface="Times New Roman" pitchFamily="18" charset="0"/>
              </a:rPr>
              <a:t> tin </a:t>
            </a:r>
            <a:r>
              <a:rPr lang="en-US" sz="2000" b="1" dirty="0" err="1">
                <a:solidFill>
                  <a:schemeClr val="tx1"/>
                </a:solidFill>
                <a:latin typeface="Times New Roman" pitchFamily="18" charset="0"/>
                <a:cs typeface="Times New Roman" pitchFamily="18" charset="0"/>
              </a:rPr>
              <a:t>nhắn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chụp</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ảnh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về</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hành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động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nhặt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và</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bỏ</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rác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đúng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nơi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quy</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định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con. </a:t>
            </a:r>
            <a:endParaRPr lang="vi-VN" sz="2000" b="1" dirty="0">
              <a:solidFill>
                <a:schemeClr val="tx1"/>
              </a:solidFill>
              <a:latin typeface="Times New Roman" pitchFamily="18" charset="0"/>
              <a:cs typeface="Times New Roman" pitchFamily="18" charset="0"/>
            </a:endParaRPr>
          </a:p>
        </p:txBody>
      </p:sp>
      <p:pic>
        <p:nvPicPr>
          <p:cNvPr id="21" name="Picture 2" descr="C:\Users\MyPC\Desktop\KIEU THI GVG 2023\images (2).jfif"/>
          <p:cNvPicPr>
            <a:picLocks noChangeAspect="1" noChangeArrowheads="1"/>
          </p:cNvPicPr>
          <p:nvPr/>
        </p:nvPicPr>
        <p:blipFill>
          <a:blip r:embed="rId4"/>
          <a:srcRect/>
          <a:stretch>
            <a:fillRect/>
          </a:stretch>
        </p:blipFill>
        <p:spPr bwMode="auto">
          <a:xfrm>
            <a:off x="-1133516" y="-204814"/>
            <a:ext cx="11787270" cy="12430188"/>
          </a:xfrm>
          <a:prstGeom prst="rect">
            <a:avLst/>
          </a:prstGeom>
          <a:noFill/>
        </p:spPr>
      </p:pic>
      <p:sp>
        <p:nvSpPr>
          <p:cNvPr id="22" name="AutoShape 4">
            <a:extLst>
              <a:ext uri="{FF2B5EF4-FFF2-40B4-BE49-F238E27FC236}">
                <a16:creationId xmlns:a16="http://schemas.microsoft.com/office/drawing/2014/main" id="{E549A4DF-8C55-4A38-87C9-479FFBCDDE21}"/>
              </a:ext>
            </a:extLst>
          </p:cNvPr>
          <p:cNvSpPr>
            <a:spLocks noChangeArrowheads="1"/>
          </p:cNvSpPr>
          <p:nvPr/>
        </p:nvSpPr>
        <p:spPr bwMode="auto">
          <a:xfrm>
            <a:off x="2663887" y="170887"/>
            <a:ext cx="3587571" cy="783070"/>
          </a:xfrm>
          <a:prstGeom prst="roundRect">
            <a:avLst>
              <a:gd name="adj" fmla="val 13745"/>
            </a:avLst>
          </a:prstGeom>
          <a:solidFill>
            <a:srgbClr val="FFFF99"/>
          </a:solidFill>
          <a:ln w="38100">
            <a:solidFill>
              <a:srgbClr val="C0C0C0"/>
            </a:solidFill>
            <a:round/>
            <a:headEnd/>
            <a:tailEnd/>
          </a:ln>
        </p:spPr>
        <p:txBody>
          <a:bodyPr anchor="ctr"/>
          <a:lstStyle>
            <a:lvl1pPr>
              <a:defRPr sz="2000" b="1">
                <a:solidFill>
                  <a:schemeClr val="bg1"/>
                </a:solidFill>
                <a:latin typeface="Arial" panose="020B0604020202020204" pitchFamily="34" charset="0"/>
              </a:defRPr>
            </a:lvl1pPr>
            <a:lvl2pPr marL="742950" indent="-285750">
              <a:defRPr sz="2000" b="1">
                <a:solidFill>
                  <a:schemeClr val="bg1"/>
                </a:solidFill>
                <a:latin typeface="Arial" panose="020B0604020202020204" pitchFamily="34" charset="0"/>
              </a:defRPr>
            </a:lvl2pPr>
            <a:lvl3pPr marL="1143000" indent="-228600">
              <a:defRPr sz="2000" b="1">
                <a:solidFill>
                  <a:schemeClr val="bg1"/>
                </a:solidFill>
                <a:latin typeface="Arial" panose="020B0604020202020204" pitchFamily="34" charset="0"/>
              </a:defRPr>
            </a:lvl3pPr>
            <a:lvl4pPr marL="1600200" indent="-228600">
              <a:defRPr sz="2000" b="1">
                <a:solidFill>
                  <a:schemeClr val="bg1"/>
                </a:solidFill>
                <a:latin typeface="Arial" panose="020B0604020202020204" pitchFamily="34" charset="0"/>
              </a:defRPr>
            </a:lvl4pPr>
            <a:lvl5pPr marL="2057400" indent="-228600">
              <a:defRPr sz="2000" b="1">
                <a:solidFill>
                  <a:schemeClr val="bg1"/>
                </a:solidFill>
                <a:latin typeface="Arial" panose="020B0604020202020204" pitchFamily="34" charset="0"/>
              </a:defRPr>
            </a:lvl5pPr>
            <a:lvl6pPr marL="2514600" indent="-228600" eaLnBrk="0" fontAlgn="base" hangingPunct="0">
              <a:spcBef>
                <a:spcPct val="0"/>
              </a:spcBef>
              <a:spcAft>
                <a:spcPct val="0"/>
              </a:spcAft>
              <a:defRPr sz="2000" b="1">
                <a:solidFill>
                  <a:schemeClr val="bg1"/>
                </a:solidFill>
                <a:latin typeface="Arial" panose="020B0604020202020204" pitchFamily="34" charset="0"/>
              </a:defRPr>
            </a:lvl6pPr>
            <a:lvl7pPr marL="2971800" indent="-228600" eaLnBrk="0" fontAlgn="base" hangingPunct="0">
              <a:spcBef>
                <a:spcPct val="0"/>
              </a:spcBef>
              <a:spcAft>
                <a:spcPct val="0"/>
              </a:spcAft>
              <a:defRPr sz="2000" b="1">
                <a:solidFill>
                  <a:schemeClr val="bg1"/>
                </a:solidFill>
                <a:latin typeface="Arial" panose="020B0604020202020204" pitchFamily="34" charset="0"/>
              </a:defRPr>
            </a:lvl7pPr>
            <a:lvl8pPr marL="3429000" indent="-228600" eaLnBrk="0" fontAlgn="base" hangingPunct="0">
              <a:spcBef>
                <a:spcPct val="0"/>
              </a:spcBef>
              <a:spcAft>
                <a:spcPct val="0"/>
              </a:spcAft>
              <a:defRPr sz="2000" b="1">
                <a:solidFill>
                  <a:schemeClr val="bg1"/>
                </a:solidFill>
                <a:latin typeface="Arial" panose="020B0604020202020204" pitchFamily="34" charset="0"/>
              </a:defRPr>
            </a:lvl8pPr>
            <a:lvl9pPr marL="3886200" indent="-228600" eaLnBrk="0" fontAlgn="base" hangingPunct="0">
              <a:spcBef>
                <a:spcPct val="0"/>
              </a:spcBef>
              <a:spcAft>
                <a:spcPct val="0"/>
              </a:spcAft>
              <a:defRPr sz="2000" b="1">
                <a:solidFill>
                  <a:schemeClr val="bg1"/>
                </a:solidFill>
                <a:latin typeface="Arial" panose="020B0604020202020204" pitchFamily="34" charset="0"/>
              </a:defRPr>
            </a:lvl9pPr>
          </a:lstStyle>
          <a:p>
            <a:pPr algn="ctr">
              <a:defRPr/>
            </a:pPr>
            <a:r>
              <a:rPr lang="en-US" altLang="en-US" sz="3200" b="1" dirty="0" err="1">
                <a:solidFill>
                  <a:srgbClr val="FF0000"/>
                </a:solidFill>
                <a:latin typeface="Times New Roman" panose="02020603050405020304" pitchFamily="18" charset="0"/>
                <a:cs typeface="Times New Roman" panose="02020603050405020304" pitchFamily="18" charset="0"/>
              </a:rPr>
              <a:t>Hiệu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đạt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được</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3" name="Diagram 22">
            <a:extLst>
              <a:ext uri="{FF2B5EF4-FFF2-40B4-BE49-F238E27FC236}">
                <a16:creationId xmlns:a16="http://schemas.microsoft.com/office/drawing/2014/main" id="{90BBA3FA-2478-46D6-924B-CE1D55070C37}"/>
              </a:ext>
            </a:extLst>
          </p:cNvPr>
          <p:cNvGraphicFramePr/>
          <p:nvPr>
            <p:extLst>
              <p:ext uri="{D42A27DB-BD31-4B8C-83A1-F6EECF244321}">
                <p14:modId xmlns:p14="http://schemas.microsoft.com/office/powerpoint/2010/main" val="2027670080"/>
              </p:ext>
            </p:extLst>
          </p:nvPr>
        </p:nvGraphicFramePr>
        <p:xfrm>
          <a:off x="571472" y="1071546"/>
          <a:ext cx="7772400" cy="5520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Graphic spid="2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graphicFrame>
        <p:nvGraphicFramePr>
          <p:cNvPr id="5" name="Content Placeholder 4"/>
          <p:cNvGraphicFramePr>
            <a:graphicFrameLocks noGrp="1"/>
          </p:cNvGraphicFramePr>
          <p:nvPr>
            <p:ph idx="1"/>
          </p:nvPr>
        </p:nvGraphicFramePr>
        <p:xfrm>
          <a:off x="1685290" y="1571612"/>
          <a:ext cx="5773420" cy="3404089"/>
        </p:xfrm>
        <a:graphic>
          <a:graphicData uri="http://schemas.openxmlformats.org/drawingml/2006/table">
            <a:tbl>
              <a:tblPr/>
              <a:tblGrid>
                <a:gridCol w="509905">
                  <a:extLst>
                    <a:ext uri="{9D8B030D-6E8A-4147-A177-3AD203B41FA5}">
                      <a16:colId xmlns:a16="http://schemas.microsoft.com/office/drawing/2014/main" val="20000"/>
                    </a:ext>
                  </a:extLst>
                </a:gridCol>
                <a:gridCol w="2231390">
                  <a:extLst>
                    <a:ext uri="{9D8B030D-6E8A-4147-A177-3AD203B41FA5}">
                      <a16:colId xmlns:a16="http://schemas.microsoft.com/office/drawing/2014/main" val="20001"/>
                    </a:ext>
                  </a:extLst>
                </a:gridCol>
                <a:gridCol w="1592580">
                  <a:extLst>
                    <a:ext uri="{9D8B030D-6E8A-4147-A177-3AD203B41FA5}">
                      <a16:colId xmlns:a16="http://schemas.microsoft.com/office/drawing/2014/main" val="20002"/>
                    </a:ext>
                  </a:extLst>
                </a:gridCol>
                <a:gridCol w="1439545">
                  <a:extLst>
                    <a:ext uri="{9D8B030D-6E8A-4147-A177-3AD203B41FA5}">
                      <a16:colId xmlns:a16="http://schemas.microsoft.com/office/drawing/2014/main" val="20003"/>
                    </a:ext>
                  </a:extLst>
                </a:gridCol>
              </a:tblGrid>
              <a:tr h="652839">
                <a:tc>
                  <a:txBody>
                    <a:bodyPr/>
                    <a:lstStyle/>
                    <a:p>
                      <a:pPr marR="36195" algn="just">
                        <a:spcBef>
                          <a:spcPts val="600"/>
                        </a:spcBef>
                        <a:spcAft>
                          <a:spcPts val="600"/>
                        </a:spcAft>
                      </a:pPr>
                      <a:r>
                        <a:rPr lang="pt-BR" sz="1400" b="1">
                          <a:solidFill>
                            <a:srgbClr val="000000"/>
                          </a:solidFill>
                          <a:latin typeface=".VnTime"/>
                          <a:ea typeface="Times New Roman"/>
                          <a:cs typeface="Times New Roman"/>
                        </a:rPr>
                        <a:t>STT</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1400" b="1">
                          <a:solidFill>
                            <a:srgbClr val="000000"/>
                          </a:solidFill>
                          <a:latin typeface=".VnTime"/>
                          <a:ea typeface="Times New Roman"/>
                          <a:cs typeface="Times New Roman"/>
                        </a:rPr>
                        <a:t>Nội dung khảo sát</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1400" b="1">
                          <a:latin typeface=".VnTime"/>
                          <a:ea typeface="Times New Roman"/>
                          <a:cs typeface="Times New Roman"/>
                        </a:rPr>
                        <a:t>Kết quả khảo sát đầu năm</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Aft>
                          <a:spcPts val="0"/>
                        </a:spcAft>
                      </a:pPr>
                      <a:r>
                        <a:rPr lang="pt-BR" sz="1400" b="1">
                          <a:latin typeface=".VnTime"/>
                          <a:ea typeface="Times New Roman"/>
                          <a:cs typeface="Times New Roman"/>
                        </a:rPr>
                        <a:t>Kết quả đạt được</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79258">
                <a:tc>
                  <a:txBody>
                    <a:bodyPr/>
                    <a:lstStyle/>
                    <a:p>
                      <a:pPr marR="36195" algn="ctr">
                        <a:spcBef>
                          <a:spcPts val="600"/>
                        </a:spcBef>
                        <a:spcAft>
                          <a:spcPts val="600"/>
                        </a:spcAft>
                      </a:pPr>
                      <a:r>
                        <a:rPr lang="pt-BR" sz="1400" b="0">
                          <a:solidFill>
                            <a:srgbClr val="000000"/>
                          </a:solidFill>
                          <a:latin typeface=".VnTime"/>
                          <a:ea typeface="Times New Roman"/>
                          <a:cs typeface="Times New Roman"/>
                        </a:rPr>
                        <a:t>1</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1400">
                          <a:solidFill>
                            <a:srgbClr val="000000"/>
                          </a:solidFill>
                          <a:latin typeface="Times New Roman"/>
                          <a:ea typeface="Times New Roman"/>
                          <a:cs typeface="Times New Roman"/>
                        </a:rPr>
                        <a:t>Trẻ có thói quen vứt rác vào thùng rác sau khi ăn bánh, kẹo, sữa...</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18/33 = 54%</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33/33= 100%</a:t>
                      </a:r>
                      <a:endParaRPr lang="vi-VN" sz="1400">
                        <a:latin typeface=".VnTime"/>
                        <a:ea typeface="Times New Roman"/>
                        <a:cs typeface="Times New Roman"/>
                      </a:endParaRPr>
                    </a:p>
                    <a:p>
                      <a:pPr marR="36195" algn="ctr">
                        <a:spcBef>
                          <a:spcPts val="600"/>
                        </a:spcBef>
                        <a:spcAft>
                          <a:spcPts val="600"/>
                        </a:spcAft>
                      </a:pPr>
                      <a:r>
                        <a:rPr lang="pt-BR" sz="1400" b="0">
                          <a:solidFill>
                            <a:srgbClr val="000000"/>
                          </a:solidFill>
                          <a:latin typeface=".VnTime"/>
                          <a:ea typeface="Times New Roman"/>
                          <a:cs typeface="Times New Roman"/>
                        </a:rPr>
                        <a:t>Tăng 46%</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85996">
                <a:tc>
                  <a:txBody>
                    <a:bodyPr/>
                    <a:lstStyle/>
                    <a:p>
                      <a:pPr marR="36195" algn="ctr">
                        <a:spcBef>
                          <a:spcPts val="600"/>
                        </a:spcBef>
                        <a:spcAft>
                          <a:spcPts val="600"/>
                        </a:spcAft>
                      </a:pPr>
                      <a:r>
                        <a:rPr lang="pt-BR" sz="1400" b="0">
                          <a:solidFill>
                            <a:srgbClr val="000000"/>
                          </a:solidFill>
                          <a:latin typeface=".VnTime"/>
                          <a:ea typeface="Times New Roman"/>
                          <a:cs typeface="Times New Roman"/>
                        </a:rPr>
                        <a:t>2</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1400">
                          <a:solidFill>
                            <a:srgbClr val="000000"/>
                          </a:solidFill>
                          <a:latin typeface="Times New Roman"/>
                          <a:ea typeface="Times New Roman"/>
                          <a:cs typeface="Times New Roman"/>
                        </a:rPr>
                        <a:t>Trẻ tự giác nhặt rác bỏ vào thùng khi nhìn thấy rác</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15/33 = 45%</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31/33 = 94%</a:t>
                      </a:r>
                      <a:endParaRPr lang="vi-VN" sz="1400">
                        <a:latin typeface=".VnTime"/>
                        <a:ea typeface="Times New Roman"/>
                        <a:cs typeface="Times New Roman"/>
                      </a:endParaRPr>
                    </a:p>
                    <a:p>
                      <a:pPr marR="36195" algn="ctr">
                        <a:spcBef>
                          <a:spcPts val="600"/>
                        </a:spcBef>
                        <a:spcAft>
                          <a:spcPts val="600"/>
                        </a:spcAft>
                      </a:pPr>
                      <a:r>
                        <a:rPr lang="pt-BR" sz="1400" b="0">
                          <a:solidFill>
                            <a:srgbClr val="000000"/>
                          </a:solidFill>
                          <a:latin typeface=".VnTime"/>
                          <a:ea typeface="Times New Roman"/>
                          <a:cs typeface="Times New Roman"/>
                        </a:rPr>
                        <a:t>Tăng 49%</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85996">
                <a:tc>
                  <a:txBody>
                    <a:bodyPr/>
                    <a:lstStyle/>
                    <a:p>
                      <a:pPr marR="36195" algn="ctr">
                        <a:spcBef>
                          <a:spcPts val="600"/>
                        </a:spcBef>
                        <a:spcAft>
                          <a:spcPts val="600"/>
                        </a:spcAft>
                      </a:pPr>
                      <a:r>
                        <a:rPr lang="pt-BR" sz="1400" b="0">
                          <a:solidFill>
                            <a:srgbClr val="000000"/>
                          </a:solidFill>
                          <a:latin typeface=".VnTime"/>
                          <a:ea typeface="Times New Roman"/>
                          <a:cs typeface="Times New Roman"/>
                        </a:rPr>
                        <a:t>3</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just">
                        <a:spcAft>
                          <a:spcPts val="0"/>
                        </a:spcAft>
                      </a:pPr>
                      <a:r>
                        <a:rPr lang="pt-BR" sz="1400">
                          <a:solidFill>
                            <a:srgbClr val="000000"/>
                          </a:solidFill>
                          <a:latin typeface="Times New Roman"/>
                          <a:ea typeface="Times New Roman"/>
                          <a:cs typeface="Times New Roman"/>
                        </a:rPr>
                        <a:t>Trẻ tích cực với việc nhặt, bỏ rác đúng nơi quy định</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a:solidFill>
                            <a:srgbClr val="000000"/>
                          </a:solidFill>
                          <a:latin typeface=".VnTime"/>
                          <a:ea typeface="Times New Roman"/>
                          <a:cs typeface="Times New Roman"/>
                        </a:rPr>
                        <a:t>10/33 = 30%</a:t>
                      </a:r>
                      <a:endParaRPr lang="vi-VN" sz="14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6195" algn="ctr">
                        <a:spcBef>
                          <a:spcPts val="600"/>
                        </a:spcBef>
                        <a:spcAft>
                          <a:spcPts val="600"/>
                        </a:spcAft>
                      </a:pPr>
                      <a:r>
                        <a:rPr lang="pt-BR" sz="1400" b="0" dirty="0">
                          <a:solidFill>
                            <a:srgbClr val="000000"/>
                          </a:solidFill>
                          <a:latin typeface=".VnTime"/>
                          <a:ea typeface="Times New Roman"/>
                          <a:cs typeface="Times New Roman"/>
                        </a:rPr>
                        <a:t>30/33= 91%</a:t>
                      </a:r>
                      <a:endParaRPr lang="vi-VN" sz="1400" dirty="0">
                        <a:latin typeface=".VnTime"/>
                        <a:ea typeface="Times New Roman"/>
                        <a:cs typeface="Times New Roman"/>
                      </a:endParaRPr>
                    </a:p>
                    <a:p>
                      <a:pPr marR="36195" algn="ctr">
                        <a:spcBef>
                          <a:spcPts val="600"/>
                        </a:spcBef>
                        <a:spcAft>
                          <a:spcPts val="600"/>
                        </a:spcAft>
                      </a:pPr>
                      <a:r>
                        <a:rPr lang="pt-BR" sz="1400" b="0" dirty="0">
                          <a:solidFill>
                            <a:srgbClr val="000000"/>
                          </a:solidFill>
                          <a:latin typeface=".VnTime"/>
                          <a:ea typeface="Times New Roman"/>
                          <a:cs typeface="Times New Roman"/>
                        </a:rPr>
                        <a:t>Tăng 61%</a:t>
                      </a:r>
                      <a:endParaRPr lang="vi-VN" sz="14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4" name="Content Placeholder 3" descr="C:\Users\MyPC\Desktop\KIEU THI GVG 2023\tải xuống.jf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324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34" charset="0"/>
                <a:ea typeface="Times New Roman" pitchFamily="18" charset="0"/>
                <a:cs typeface="Arial" pitchFamily="34" charset="0"/>
              </a:rPr>
              <a:t>Kết quả đạt được trên trẻ sau khi thực hiện biện pháp</a:t>
            </a:r>
            <a:endParaRPr kumimoji="0" lang="en-US"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5985446"/>
              </p:ext>
            </p:extLst>
          </p:nvPr>
        </p:nvGraphicFramePr>
        <p:xfrm>
          <a:off x="500035" y="1714488"/>
          <a:ext cx="7643867" cy="3641745"/>
        </p:xfrm>
        <a:graphic>
          <a:graphicData uri="http://schemas.openxmlformats.org/drawingml/2006/table">
            <a:tbl>
              <a:tblPr/>
              <a:tblGrid>
                <a:gridCol w="675101">
                  <a:extLst>
                    <a:ext uri="{9D8B030D-6E8A-4147-A177-3AD203B41FA5}">
                      <a16:colId xmlns:a16="http://schemas.microsoft.com/office/drawing/2014/main" val="20000"/>
                    </a:ext>
                  </a:extLst>
                </a:gridCol>
                <a:gridCol w="2954306">
                  <a:extLst>
                    <a:ext uri="{9D8B030D-6E8A-4147-A177-3AD203B41FA5}">
                      <a16:colId xmlns:a16="http://schemas.microsoft.com/office/drawing/2014/main" val="20001"/>
                    </a:ext>
                  </a:extLst>
                </a:gridCol>
                <a:gridCol w="2108538">
                  <a:extLst>
                    <a:ext uri="{9D8B030D-6E8A-4147-A177-3AD203B41FA5}">
                      <a16:colId xmlns:a16="http://schemas.microsoft.com/office/drawing/2014/main" val="20002"/>
                    </a:ext>
                  </a:extLst>
                </a:gridCol>
                <a:gridCol w="1905922">
                  <a:extLst>
                    <a:ext uri="{9D8B030D-6E8A-4147-A177-3AD203B41FA5}">
                      <a16:colId xmlns:a16="http://schemas.microsoft.com/office/drawing/2014/main" val="20003"/>
                    </a:ext>
                  </a:extLst>
                </a:gridCol>
              </a:tblGrid>
              <a:tr h="651774">
                <a:tc>
                  <a:txBody>
                    <a:bodyPr/>
                    <a:lstStyle/>
                    <a:p>
                      <a:pPr marR="36195" algn="just">
                        <a:spcBef>
                          <a:spcPts val="600"/>
                        </a:spcBef>
                        <a:spcAft>
                          <a:spcPts val="600"/>
                        </a:spcAft>
                      </a:pPr>
                      <a:r>
                        <a:rPr lang="pt-BR" sz="1800" b="1" dirty="0">
                          <a:solidFill>
                            <a:schemeClr val="tx1"/>
                          </a:solidFill>
                          <a:latin typeface="Times New Roman" pitchFamily="18" charset="0"/>
                          <a:ea typeface="Times New Roman"/>
                          <a:cs typeface="Times New Roman" pitchFamily="18" charset="0"/>
                        </a:rPr>
                        <a:t>STT</a:t>
                      </a:r>
                      <a:endParaRPr lang="vi-VN"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Aft>
                          <a:spcPts val="0"/>
                        </a:spcAft>
                      </a:pPr>
                      <a:r>
                        <a:rPr lang="pt-BR" sz="1800" b="1">
                          <a:solidFill>
                            <a:schemeClr val="tx1"/>
                          </a:solidFill>
                          <a:latin typeface="Times New Roman" pitchFamily="18" charset="0"/>
                          <a:ea typeface="Times New Roman"/>
                          <a:cs typeface="Times New Roman" pitchFamily="18" charset="0"/>
                        </a:rPr>
                        <a:t>Nội dung khảo sát</a:t>
                      </a:r>
                      <a:endParaRPr lang="vi-VN"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Aft>
                          <a:spcPts val="0"/>
                        </a:spcAft>
                      </a:pPr>
                      <a:r>
                        <a:rPr lang="pt-BR" sz="1800" b="1" dirty="0">
                          <a:solidFill>
                            <a:schemeClr val="tx1"/>
                          </a:solidFill>
                          <a:latin typeface="Times New Roman" pitchFamily="18" charset="0"/>
                          <a:ea typeface="Times New Roman"/>
                          <a:cs typeface="Times New Roman" pitchFamily="18" charset="0"/>
                        </a:rPr>
                        <a:t>Kết quả khảo sát đầu năm</a:t>
                      </a:r>
                      <a:endParaRPr lang="vi-VN"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Aft>
                          <a:spcPts val="0"/>
                        </a:spcAft>
                      </a:pPr>
                      <a:r>
                        <a:rPr lang="pt-BR" sz="1800" b="1">
                          <a:solidFill>
                            <a:schemeClr val="tx1"/>
                          </a:solidFill>
                          <a:latin typeface="Times New Roman" pitchFamily="18" charset="0"/>
                          <a:ea typeface="Times New Roman"/>
                          <a:cs typeface="Times New Roman" pitchFamily="18" charset="0"/>
                        </a:rPr>
                        <a:t>Kết quả đạt được</a:t>
                      </a:r>
                      <a:endParaRPr lang="vi-VN"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977661">
                <a:tc>
                  <a:txBody>
                    <a:bodyPr/>
                    <a:lstStyle/>
                    <a:p>
                      <a:pPr marR="36195" algn="ctr">
                        <a:spcBef>
                          <a:spcPts val="600"/>
                        </a:spcBef>
                        <a:spcAft>
                          <a:spcPts val="600"/>
                        </a:spcAft>
                      </a:pPr>
                      <a:r>
                        <a:rPr lang="pt-BR" sz="1800" b="1" dirty="0">
                          <a:solidFill>
                            <a:schemeClr val="tx1"/>
                          </a:solidFill>
                          <a:latin typeface="Times New Roman" pitchFamily="18" charset="0"/>
                          <a:ea typeface="Times New Roman"/>
                          <a:cs typeface="Times New Roman" pitchFamily="18" charset="0"/>
                        </a:rPr>
                        <a:t>1</a:t>
                      </a:r>
                      <a:endParaRPr lang="vi-VN"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just">
                        <a:spcAft>
                          <a:spcPts val="0"/>
                        </a:spcAft>
                      </a:pPr>
                      <a:r>
                        <a:rPr lang="pt-BR" sz="1800" b="0" dirty="0">
                          <a:solidFill>
                            <a:schemeClr val="tx1"/>
                          </a:solidFill>
                          <a:latin typeface="Times New Roman" pitchFamily="18" charset="0"/>
                          <a:ea typeface="Times New Roman"/>
                          <a:cs typeface="Times New Roman" pitchFamily="18" charset="0"/>
                        </a:rPr>
                        <a:t>Trẻ có thói quen vứt rác vào thùng rác sau khi ăn bánh, kẹo, sữa...</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Bef>
                          <a:spcPts val="600"/>
                        </a:spcBef>
                        <a:spcAft>
                          <a:spcPts val="600"/>
                        </a:spcAft>
                      </a:pPr>
                      <a:endParaRPr lang="pt-BR" sz="1800" b="0" dirty="0">
                        <a:solidFill>
                          <a:schemeClr val="tx1"/>
                        </a:solidFill>
                        <a:latin typeface="Times New Roman" pitchFamily="18" charset="0"/>
                        <a:ea typeface="Times New Roman"/>
                        <a:cs typeface="Times New Roman" pitchFamily="18" charset="0"/>
                      </a:endParaRPr>
                    </a:p>
                    <a:p>
                      <a:pPr marR="36195" algn="ctr">
                        <a:spcBef>
                          <a:spcPts val="600"/>
                        </a:spcBef>
                        <a:spcAft>
                          <a:spcPts val="600"/>
                        </a:spcAft>
                      </a:pPr>
                      <a:r>
                        <a:rPr lang="pt-BR" sz="1800" b="0" dirty="0">
                          <a:solidFill>
                            <a:schemeClr val="tx1"/>
                          </a:solidFill>
                          <a:latin typeface="Times New Roman" pitchFamily="18" charset="0"/>
                          <a:ea typeface="Times New Roman"/>
                          <a:cs typeface="Times New Roman" pitchFamily="18" charset="0"/>
                        </a:rPr>
                        <a:t>18/</a:t>
                      </a: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 = </a:t>
                      </a:r>
                      <a:r>
                        <a:rPr lang="vi-VN" sz="1800" b="0" dirty="0">
                          <a:solidFill>
                            <a:schemeClr val="tx1"/>
                          </a:solidFill>
                          <a:latin typeface="Times New Roman" pitchFamily="18" charset="0"/>
                          <a:ea typeface="Times New Roman"/>
                          <a:cs typeface="Times New Roman" pitchFamily="18" charset="0"/>
                        </a:rPr>
                        <a:t>60</a:t>
                      </a:r>
                      <a:r>
                        <a:rPr lang="pt-BR" sz="1800" b="0" dirty="0">
                          <a:solidFill>
                            <a:schemeClr val="tx1"/>
                          </a:solidFill>
                          <a:latin typeface="Times New Roman" pitchFamily="18" charset="0"/>
                          <a:ea typeface="Times New Roman"/>
                          <a:cs typeface="Times New Roman" pitchFamily="18" charset="0"/>
                        </a:rPr>
                        <a:t>%</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Bef>
                          <a:spcPts val="600"/>
                        </a:spcBef>
                        <a:spcAft>
                          <a:spcPts val="600"/>
                        </a:spcAft>
                      </a:pP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a:t>
                      </a: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 100%</a:t>
                      </a:r>
                      <a:endParaRPr lang="en-US" sz="1800" b="0" dirty="0">
                        <a:solidFill>
                          <a:schemeClr val="tx1"/>
                        </a:solidFill>
                        <a:latin typeface="Times New Roman" pitchFamily="18" charset="0"/>
                        <a:ea typeface="Times New Roman"/>
                        <a:cs typeface="Times New Roman" pitchFamily="18" charset="0"/>
                      </a:endParaRPr>
                    </a:p>
                    <a:p>
                      <a:pPr marR="36195" algn="ctr">
                        <a:spcBef>
                          <a:spcPts val="600"/>
                        </a:spcBef>
                        <a:spcAft>
                          <a:spcPts val="600"/>
                        </a:spcAft>
                      </a:pPr>
                      <a:r>
                        <a:rPr lang="pt-BR" sz="1800" b="0" dirty="0">
                          <a:solidFill>
                            <a:schemeClr val="tx1"/>
                          </a:solidFill>
                          <a:latin typeface="Times New Roman" pitchFamily="18" charset="0"/>
                          <a:ea typeface="Times New Roman"/>
                          <a:cs typeface="Times New Roman" pitchFamily="18" charset="0"/>
                        </a:rPr>
                        <a:t>Tăng </a:t>
                      </a:r>
                      <a:r>
                        <a:rPr lang="vi-VN" sz="1800" b="0" dirty="0">
                          <a:solidFill>
                            <a:schemeClr val="tx1"/>
                          </a:solidFill>
                          <a:latin typeface="Times New Roman" pitchFamily="18" charset="0"/>
                          <a:ea typeface="Times New Roman"/>
                          <a:cs typeface="Times New Roman" pitchFamily="18" charset="0"/>
                        </a:rPr>
                        <a:t>12 </a:t>
                      </a:r>
                      <a:r>
                        <a:rPr lang="pt-BR" sz="1800" b="0" dirty="0">
                          <a:solidFill>
                            <a:schemeClr val="tx1"/>
                          </a:solidFill>
                          <a:latin typeface="Times New Roman" pitchFamily="18" charset="0"/>
                          <a:ea typeface="Times New Roman"/>
                          <a:cs typeface="Times New Roman" pitchFamily="18" charset="0"/>
                        </a:rPr>
                        <a:t>trẻ (</a:t>
                      </a:r>
                      <a:r>
                        <a:rPr lang="vi-VN" sz="1800" b="0" dirty="0">
                          <a:solidFill>
                            <a:schemeClr val="tx1"/>
                          </a:solidFill>
                          <a:latin typeface="Times New Roman" pitchFamily="18" charset="0"/>
                          <a:ea typeface="Times New Roman"/>
                          <a:cs typeface="Times New Roman" pitchFamily="18" charset="0"/>
                        </a:rPr>
                        <a:t>40</a:t>
                      </a:r>
                      <a:r>
                        <a:rPr lang="pt-BR" sz="1800" b="0" dirty="0">
                          <a:solidFill>
                            <a:schemeClr val="tx1"/>
                          </a:solidFill>
                          <a:latin typeface="Times New Roman" pitchFamily="18" charset="0"/>
                          <a:ea typeface="Times New Roman"/>
                          <a:cs typeface="Times New Roman" pitchFamily="18" charset="0"/>
                        </a:rPr>
                        <a:t>%)</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884550">
                <a:tc>
                  <a:txBody>
                    <a:bodyPr/>
                    <a:lstStyle/>
                    <a:p>
                      <a:pPr marR="36195" algn="ctr">
                        <a:spcBef>
                          <a:spcPts val="600"/>
                        </a:spcBef>
                        <a:spcAft>
                          <a:spcPts val="600"/>
                        </a:spcAft>
                      </a:pPr>
                      <a:r>
                        <a:rPr lang="pt-BR" sz="1800" b="1">
                          <a:solidFill>
                            <a:schemeClr val="tx1"/>
                          </a:solidFill>
                          <a:latin typeface="Times New Roman" pitchFamily="18" charset="0"/>
                          <a:ea typeface="Times New Roman"/>
                          <a:cs typeface="Times New Roman" pitchFamily="18" charset="0"/>
                        </a:rPr>
                        <a:t>2</a:t>
                      </a:r>
                      <a:endParaRPr lang="vi-VN"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just">
                        <a:spcAft>
                          <a:spcPts val="0"/>
                        </a:spcAft>
                      </a:pPr>
                      <a:endParaRPr lang="pt-BR" sz="1800" b="0" dirty="0">
                        <a:solidFill>
                          <a:schemeClr val="tx1"/>
                        </a:solidFill>
                        <a:latin typeface="Times New Roman" pitchFamily="18" charset="0"/>
                        <a:ea typeface="Times New Roman"/>
                        <a:cs typeface="Times New Roman" pitchFamily="18" charset="0"/>
                      </a:endParaRPr>
                    </a:p>
                    <a:p>
                      <a:pPr marR="36195" algn="just">
                        <a:spcAft>
                          <a:spcPts val="0"/>
                        </a:spcAft>
                      </a:pPr>
                      <a:r>
                        <a:rPr lang="pt-BR" sz="1800" b="0" dirty="0">
                          <a:solidFill>
                            <a:schemeClr val="tx1"/>
                          </a:solidFill>
                          <a:latin typeface="Times New Roman" pitchFamily="18" charset="0"/>
                          <a:ea typeface="Times New Roman"/>
                          <a:cs typeface="Times New Roman" pitchFamily="18" charset="0"/>
                        </a:rPr>
                        <a:t>Trẻ tự giác nhặt rác bỏ vào thùng khi nhìn thấy rác</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Bef>
                          <a:spcPts val="600"/>
                        </a:spcBef>
                        <a:spcAft>
                          <a:spcPts val="600"/>
                        </a:spcAft>
                      </a:pPr>
                      <a:endParaRPr lang="pt-BR" sz="1800" b="0" dirty="0">
                        <a:solidFill>
                          <a:schemeClr val="tx1"/>
                        </a:solidFill>
                        <a:latin typeface="Times New Roman" pitchFamily="18" charset="0"/>
                        <a:ea typeface="Times New Roman"/>
                        <a:cs typeface="Times New Roman" pitchFamily="18" charset="0"/>
                      </a:endParaRPr>
                    </a:p>
                    <a:p>
                      <a:pPr marR="36195" algn="ctr">
                        <a:spcBef>
                          <a:spcPts val="600"/>
                        </a:spcBef>
                        <a:spcAft>
                          <a:spcPts val="600"/>
                        </a:spcAft>
                      </a:pPr>
                      <a:r>
                        <a:rPr lang="pt-BR" sz="1800" b="0" dirty="0">
                          <a:solidFill>
                            <a:schemeClr val="tx1"/>
                          </a:solidFill>
                          <a:latin typeface="Times New Roman" pitchFamily="18" charset="0"/>
                          <a:ea typeface="Times New Roman"/>
                          <a:cs typeface="Times New Roman" pitchFamily="18" charset="0"/>
                        </a:rPr>
                        <a:t>15/</a:t>
                      </a: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 = </a:t>
                      </a:r>
                      <a:r>
                        <a:rPr lang="vi-VN" sz="1800" b="0" dirty="0">
                          <a:solidFill>
                            <a:schemeClr val="tx1"/>
                          </a:solidFill>
                          <a:latin typeface="Times New Roman" pitchFamily="18" charset="0"/>
                          <a:ea typeface="Times New Roman"/>
                          <a:cs typeface="Times New Roman" pitchFamily="18" charset="0"/>
                        </a:rPr>
                        <a:t>50</a:t>
                      </a:r>
                      <a:r>
                        <a:rPr lang="pt-BR" sz="1800" b="0" dirty="0">
                          <a:solidFill>
                            <a:schemeClr val="tx1"/>
                          </a:solidFill>
                          <a:latin typeface="Times New Roman" pitchFamily="18" charset="0"/>
                          <a:ea typeface="Times New Roman"/>
                          <a:cs typeface="Times New Roman" pitchFamily="18" charset="0"/>
                        </a:rPr>
                        <a:t>%</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Bef>
                          <a:spcPts val="600"/>
                        </a:spcBef>
                        <a:spcAft>
                          <a:spcPts val="600"/>
                        </a:spcAft>
                      </a:pPr>
                      <a:r>
                        <a:rPr lang="vi-VN" sz="1800" b="0" dirty="0">
                          <a:solidFill>
                            <a:schemeClr val="tx1"/>
                          </a:solidFill>
                          <a:latin typeface="Times New Roman" pitchFamily="18" charset="0"/>
                          <a:ea typeface="Times New Roman"/>
                          <a:cs typeface="Times New Roman" pitchFamily="18" charset="0"/>
                        </a:rPr>
                        <a:t>28</a:t>
                      </a:r>
                      <a:r>
                        <a:rPr lang="pt-BR" sz="1800" b="0" dirty="0">
                          <a:solidFill>
                            <a:schemeClr val="tx1"/>
                          </a:solidFill>
                          <a:latin typeface="Times New Roman" pitchFamily="18" charset="0"/>
                          <a:ea typeface="Times New Roman"/>
                          <a:cs typeface="Times New Roman" pitchFamily="18" charset="0"/>
                        </a:rPr>
                        <a:t>/</a:t>
                      </a: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 = </a:t>
                      </a:r>
                      <a:r>
                        <a:rPr lang="vi-VN" sz="1800" b="0" dirty="0">
                          <a:solidFill>
                            <a:schemeClr val="tx1"/>
                          </a:solidFill>
                          <a:latin typeface="Times New Roman" pitchFamily="18" charset="0"/>
                          <a:ea typeface="Times New Roman"/>
                          <a:cs typeface="Times New Roman" pitchFamily="18" charset="0"/>
                        </a:rPr>
                        <a:t>93</a:t>
                      </a:r>
                      <a:r>
                        <a:rPr lang="pt-BR" sz="1800" b="0" dirty="0">
                          <a:solidFill>
                            <a:schemeClr val="tx1"/>
                          </a:solidFill>
                          <a:latin typeface="Times New Roman" pitchFamily="18" charset="0"/>
                          <a:ea typeface="Times New Roman"/>
                          <a:cs typeface="Times New Roman" pitchFamily="18" charset="0"/>
                        </a:rPr>
                        <a:t>%</a:t>
                      </a:r>
                      <a:endParaRPr lang="vi-VN" sz="1800" b="0" dirty="0">
                        <a:solidFill>
                          <a:schemeClr val="tx1"/>
                        </a:solidFill>
                        <a:latin typeface="Times New Roman" pitchFamily="18" charset="0"/>
                        <a:ea typeface="Times New Roman"/>
                        <a:cs typeface="Times New Roman" pitchFamily="18" charset="0"/>
                      </a:endParaRPr>
                    </a:p>
                    <a:p>
                      <a:pPr marR="36195" algn="ctr">
                        <a:spcBef>
                          <a:spcPts val="600"/>
                        </a:spcBef>
                        <a:spcAft>
                          <a:spcPts val="600"/>
                        </a:spcAft>
                      </a:pPr>
                      <a:r>
                        <a:rPr lang="pt-BR" sz="1800" b="0" dirty="0">
                          <a:solidFill>
                            <a:schemeClr val="tx1"/>
                          </a:solidFill>
                          <a:latin typeface="Times New Roman" pitchFamily="18" charset="0"/>
                          <a:ea typeface="Times New Roman"/>
                          <a:cs typeface="Times New Roman" pitchFamily="18" charset="0"/>
                        </a:rPr>
                        <a:t>Tăng </a:t>
                      </a:r>
                      <a:r>
                        <a:rPr lang="vi-VN" sz="1800" b="0" dirty="0">
                          <a:solidFill>
                            <a:schemeClr val="tx1"/>
                          </a:solidFill>
                          <a:latin typeface="Times New Roman" pitchFamily="18" charset="0"/>
                          <a:ea typeface="Times New Roman"/>
                          <a:cs typeface="Times New Roman" pitchFamily="18" charset="0"/>
                        </a:rPr>
                        <a:t>13</a:t>
                      </a:r>
                      <a:r>
                        <a:rPr lang="pt-BR" sz="1800" b="0" baseline="0" dirty="0">
                          <a:solidFill>
                            <a:schemeClr val="tx1"/>
                          </a:solidFill>
                          <a:latin typeface="Times New Roman" pitchFamily="18" charset="0"/>
                          <a:ea typeface="Times New Roman"/>
                          <a:cs typeface="Times New Roman" pitchFamily="18" charset="0"/>
                        </a:rPr>
                        <a:t> trẻ(</a:t>
                      </a:r>
                      <a:r>
                        <a:rPr lang="vi-VN" sz="1800" b="0" dirty="0">
                          <a:solidFill>
                            <a:schemeClr val="tx1"/>
                          </a:solidFill>
                          <a:latin typeface="Times New Roman" pitchFamily="18" charset="0"/>
                          <a:ea typeface="Times New Roman"/>
                          <a:cs typeface="Times New Roman" pitchFamily="18" charset="0"/>
                        </a:rPr>
                        <a:t>43</a:t>
                      </a:r>
                      <a:r>
                        <a:rPr lang="pt-BR" sz="1800" b="0" dirty="0">
                          <a:solidFill>
                            <a:schemeClr val="tx1"/>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884550">
                <a:tc>
                  <a:txBody>
                    <a:bodyPr/>
                    <a:lstStyle/>
                    <a:p>
                      <a:pPr marR="36195" algn="ctr">
                        <a:spcBef>
                          <a:spcPts val="600"/>
                        </a:spcBef>
                        <a:spcAft>
                          <a:spcPts val="600"/>
                        </a:spcAft>
                      </a:pPr>
                      <a:r>
                        <a:rPr lang="pt-BR" sz="1800" b="1">
                          <a:solidFill>
                            <a:schemeClr val="tx1"/>
                          </a:solidFill>
                          <a:latin typeface="Times New Roman" pitchFamily="18" charset="0"/>
                          <a:ea typeface="Times New Roman"/>
                          <a:cs typeface="Times New Roman" pitchFamily="18" charset="0"/>
                        </a:rPr>
                        <a:t>3</a:t>
                      </a:r>
                      <a:endParaRPr lang="vi-VN"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just">
                        <a:spcAft>
                          <a:spcPts val="0"/>
                        </a:spcAft>
                      </a:pPr>
                      <a:endParaRPr lang="pt-BR" sz="1800" b="0" dirty="0">
                        <a:solidFill>
                          <a:schemeClr val="tx1"/>
                        </a:solidFill>
                        <a:latin typeface="Times New Roman" pitchFamily="18" charset="0"/>
                        <a:ea typeface="Times New Roman"/>
                        <a:cs typeface="Times New Roman" pitchFamily="18" charset="0"/>
                      </a:endParaRPr>
                    </a:p>
                    <a:p>
                      <a:pPr marR="36195" algn="just">
                        <a:spcAft>
                          <a:spcPts val="0"/>
                        </a:spcAft>
                      </a:pPr>
                      <a:r>
                        <a:rPr lang="pt-BR" sz="1800" b="0" dirty="0">
                          <a:solidFill>
                            <a:schemeClr val="tx1"/>
                          </a:solidFill>
                          <a:latin typeface="Times New Roman" pitchFamily="18" charset="0"/>
                          <a:ea typeface="Times New Roman"/>
                          <a:cs typeface="Times New Roman" pitchFamily="18" charset="0"/>
                        </a:rPr>
                        <a:t>Trẻ tích cực với việc nhặt, bỏ rác đúng nơi quy định</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Bef>
                          <a:spcPts val="600"/>
                        </a:spcBef>
                        <a:spcAft>
                          <a:spcPts val="600"/>
                        </a:spcAft>
                      </a:pPr>
                      <a:endParaRPr lang="pt-BR" sz="1800" b="0" dirty="0">
                        <a:solidFill>
                          <a:schemeClr val="tx1"/>
                        </a:solidFill>
                        <a:latin typeface="Times New Roman" pitchFamily="18" charset="0"/>
                        <a:ea typeface="Times New Roman"/>
                        <a:cs typeface="Times New Roman" pitchFamily="18" charset="0"/>
                      </a:endParaRPr>
                    </a:p>
                    <a:p>
                      <a:pPr marR="36195" algn="ctr">
                        <a:spcBef>
                          <a:spcPts val="600"/>
                        </a:spcBef>
                        <a:spcAft>
                          <a:spcPts val="600"/>
                        </a:spcAft>
                      </a:pPr>
                      <a:r>
                        <a:rPr lang="vi-VN" sz="1800" b="0" dirty="0">
                          <a:solidFill>
                            <a:schemeClr val="tx1"/>
                          </a:solidFill>
                          <a:latin typeface="Times New Roman" pitchFamily="18" charset="0"/>
                          <a:ea typeface="Times New Roman"/>
                          <a:cs typeface="Times New Roman" pitchFamily="18" charset="0"/>
                        </a:rPr>
                        <a:t>12</a:t>
                      </a:r>
                      <a:r>
                        <a:rPr lang="pt-BR" sz="1800" b="0" dirty="0">
                          <a:solidFill>
                            <a:schemeClr val="tx1"/>
                          </a:solidFill>
                          <a:latin typeface="Times New Roman" pitchFamily="18" charset="0"/>
                          <a:ea typeface="Times New Roman"/>
                          <a:cs typeface="Times New Roman" pitchFamily="18" charset="0"/>
                        </a:rPr>
                        <a:t>/</a:t>
                      </a: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 = </a:t>
                      </a:r>
                      <a:r>
                        <a:rPr lang="vi-VN" sz="1800" b="0" dirty="0">
                          <a:solidFill>
                            <a:schemeClr val="tx1"/>
                          </a:solidFill>
                          <a:latin typeface="Times New Roman" pitchFamily="18" charset="0"/>
                          <a:ea typeface="Times New Roman"/>
                          <a:cs typeface="Times New Roman" pitchFamily="18" charset="0"/>
                        </a:rPr>
                        <a:t>4</a:t>
                      </a:r>
                      <a:r>
                        <a:rPr lang="pt-BR" sz="1800" b="0" dirty="0">
                          <a:solidFill>
                            <a:schemeClr val="tx1"/>
                          </a:solidFill>
                          <a:latin typeface="Times New Roman" pitchFamily="18" charset="0"/>
                          <a:ea typeface="Times New Roman"/>
                          <a:cs typeface="Times New Roman" pitchFamily="18" charset="0"/>
                        </a:rPr>
                        <a:t>0%</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R="36195" algn="ctr">
                        <a:spcBef>
                          <a:spcPts val="600"/>
                        </a:spcBef>
                        <a:spcAft>
                          <a:spcPts val="600"/>
                        </a:spcAft>
                      </a:pPr>
                      <a:r>
                        <a:rPr lang="vi-VN" sz="1800" b="0" dirty="0">
                          <a:solidFill>
                            <a:schemeClr val="tx1"/>
                          </a:solidFill>
                          <a:latin typeface="Times New Roman" pitchFamily="18" charset="0"/>
                          <a:ea typeface="Times New Roman"/>
                          <a:cs typeface="Times New Roman" pitchFamily="18" charset="0"/>
                        </a:rPr>
                        <a:t>29</a:t>
                      </a:r>
                      <a:r>
                        <a:rPr lang="pt-BR" sz="1800" b="0" dirty="0">
                          <a:solidFill>
                            <a:schemeClr val="tx1"/>
                          </a:solidFill>
                          <a:latin typeface="Times New Roman" pitchFamily="18" charset="0"/>
                          <a:ea typeface="Times New Roman"/>
                          <a:cs typeface="Times New Roman" pitchFamily="18" charset="0"/>
                        </a:rPr>
                        <a:t>/</a:t>
                      </a:r>
                      <a:r>
                        <a:rPr lang="vi-VN" sz="1800" b="0" dirty="0">
                          <a:solidFill>
                            <a:schemeClr val="tx1"/>
                          </a:solidFill>
                          <a:latin typeface="Times New Roman" pitchFamily="18" charset="0"/>
                          <a:ea typeface="Times New Roman"/>
                          <a:cs typeface="Times New Roman" pitchFamily="18" charset="0"/>
                        </a:rPr>
                        <a:t>30</a:t>
                      </a:r>
                      <a:r>
                        <a:rPr lang="pt-BR" sz="1800" b="0" dirty="0">
                          <a:solidFill>
                            <a:schemeClr val="tx1"/>
                          </a:solidFill>
                          <a:latin typeface="Times New Roman" pitchFamily="18" charset="0"/>
                          <a:ea typeface="Times New Roman"/>
                          <a:cs typeface="Times New Roman" pitchFamily="18" charset="0"/>
                        </a:rPr>
                        <a:t>= </a:t>
                      </a:r>
                      <a:r>
                        <a:rPr lang="vi-VN" sz="1800" b="0" dirty="0">
                          <a:solidFill>
                            <a:schemeClr val="tx1"/>
                          </a:solidFill>
                          <a:latin typeface="Times New Roman" pitchFamily="18" charset="0"/>
                          <a:ea typeface="Times New Roman"/>
                          <a:cs typeface="Times New Roman" pitchFamily="18" charset="0"/>
                        </a:rPr>
                        <a:t>96.6</a:t>
                      </a:r>
                      <a:r>
                        <a:rPr lang="pt-BR" sz="1800" b="0" dirty="0">
                          <a:solidFill>
                            <a:schemeClr val="tx1"/>
                          </a:solidFill>
                          <a:latin typeface="Times New Roman" pitchFamily="18" charset="0"/>
                          <a:ea typeface="Times New Roman"/>
                          <a:cs typeface="Times New Roman" pitchFamily="18" charset="0"/>
                        </a:rPr>
                        <a:t>%</a:t>
                      </a:r>
                      <a:endParaRPr lang="en-US" sz="1800" b="0" dirty="0">
                        <a:solidFill>
                          <a:schemeClr val="tx1"/>
                        </a:solidFill>
                        <a:latin typeface="Times New Roman" pitchFamily="18" charset="0"/>
                        <a:ea typeface="Times New Roman"/>
                        <a:cs typeface="Times New Roman" pitchFamily="18" charset="0"/>
                      </a:endParaRPr>
                    </a:p>
                    <a:p>
                      <a:pPr marR="36195" algn="ctr">
                        <a:spcBef>
                          <a:spcPts val="600"/>
                        </a:spcBef>
                        <a:spcAft>
                          <a:spcPts val="600"/>
                        </a:spcAft>
                      </a:pPr>
                      <a:r>
                        <a:rPr lang="pt-BR" sz="1800" b="0" dirty="0">
                          <a:solidFill>
                            <a:schemeClr val="tx1"/>
                          </a:solidFill>
                          <a:latin typeface="Times New Roman" pitchFamily="18" charset="0"/>
                          <a:ea typeface="Times New Roman"/>
                          <a:cs typeface="Times New Roman" pitchFamily="18" charset="0"/>
                        </a:rPr>
                        <a:t>Tăng </a:t>
                      </a:r>
                      <a:r>
                        <a:rPr lang="vi-VN" sz="1800" b="0" dirty="0">
                          <a:solidFill>
                            <a:schemeClr val="tx1"/>
                          </a:solidFill>
                          <a:latin typeface="Times New Roman" pitchFamily="18" charset="0"/>
                          <a:ea typeface="Times New Roman"/>
                          <a:cs typeface="Times New Roman" pitchFamily="18" charset="0"/>
                        </a:rPr>
                        <a:t>17 </a:t>
                      </a:r>
                      <a:r>
                        <a:rPr lang="pt-BR" sz="1800" b="0" dirty="0">
                          <a:solidFill>
                            <a:schemeClr val="tx1"/>
                          </a:solidFill>
                          <a:latin typeface="Times New Roman" pitchFamily="18" charset="0"/>
                          <a:ea typeface="Times New Roman"/>
                          <a:cs typeface="Times New Roman" pitchFamily="18" charset="0"/>
                        </a:rPr>
                        <a:t>trẻ</a:t>
                      </a:r>
                    </a:p>
                    <a:p>
                      <a:pPr marR="36195" algn="ctr">
                        <a:spcBef>
                          <a:spcPts val="600"/>
                        </a:spcBef>
                        <a:spcAft>
                          <a:spcPts val="600"/>
                        </a:spcAft>
                      </a:pPr>
                      <a:r>
                        <a:rPr lang="pt-BR" sz="1800" b="0" dirty="0">
                          <a:solidFill>
                            <a:schemeClr val="tx1"/>
                          </a:solidFill>
                          <a:latin typeface="Times New Roman" pitchFamily="18" charset="0"/>
                          <a:ea typeface="Times New Roman"/>
                          <a:cs typeface="Times New Roman" pitchFamily="18" charset="0"/>
                        </a:rPr>
                        <a:t>(</a:t>
                      </a:r>
                      <a:r>
                        <a:rPr lang="vi-VN" sz="1800" b="0">
                          <a:solidFill>
                            <a:schemeClr val="tx1"/>
                          </a:solidFill>
                          <a:latin typeface="Times New Roman" pitchFamily="18" charset="0"/>
                          <a:ea typeface="Times New Roman"/>
                          <a:cs typeface="Times New Roman" pitchFamily="18" charset="0"/>
                        </a:rPr>
                        <a:t>56.6</a:t>
                      </a:r>
                      <a:r>
                        <a:rPr lang="pt-BR" sz="1800" b="0">
                          <a:solidFill>
                            <a:schemeClr val="tx1"/>
                          </a:solidFill>
                          <a:latin typeface="Times New Roman" pitchFamily="18" charset="0"/>
                          <a:ea typeface="Times New Roman"/>
                          <a:cs typeface="Times New Roman" pitchFamily="18" charset="0"/>
                        </a:rPr>
                        <a:t>%)</a:t>
                      </a:r>
                      <a:endParaRPr lang="vi-VN" sz="1800" b="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sp>
        <p:nvSpPr>
          <p:cNvPr id="8" name="AutoShape 4">
            <a:extLst>
              <a:ext uri="{FF2B5EF4-FFF2-40B4-BE49-F238E27FC236}">
                <a16:creationId xmlns:a16="http://schemas.microsoft.com/office/drawing/2014/main" id="{E549A4DF-8C55-4A38-87C9-479FFBCDDE21}"/>
              </a:ext>
            </a:extLst>
          </p:cNvPr>
          <p:cNvSpPr>
            <a:spLocks noChangeArrowheads="1"/>
          </p:cNvSpPr>
          <p:nvPr/>
        </p:nvSpPr>
        <p:spPr bwMode="auto">
          <a:xfrm>
            <a:off x="2000232" y="714356"/>
            <a:ext cx="4643470" cy="854508"/>
          </a:xfrm>
          <a:prstGeom prst="roundRect">
            <a:avLst>
              <a:gd name="adj" fmla="val 13745"/>
            </a:avLst>
          </a:prstGeom>
          <a:solidFill>
            <a:srgbClr val="FFFF66"/>
          </a:solidFill>
          <a:ln w="38100">
            <a:solidFill>
              <a:srgbClr val="C0C0C0"/>
            </a:solidFill>
            <a:round/>
            <a:headEnd/>
            <a:tailEnd/>
          </a:ln>
        </p:spPr>
        <p:txBody>
          <a:bodyPr anchor="ctr"/>
          <a:lstStyle>
            <a:lvl1pPr>
              <a:defRPr sz="2000" b="1">
                <a:solidFill>
                  <a:schemeClr val="bg1"/>
                </a:solidFill>
                <a:latin typeface="Arial" panose="020B0604020202020204" pitchFamily="34" charset="0"/>
              </a:defRPr>
            </a:lvl1pPr>
            <a:lvl2pPr marL="742950" indent="-285750">
              <a:defRPr sz="2000" b="1">
                <a:solidFill>
                  <a:schemeClr val="bg1"/>
                </a:solidFill>
                <a:latin typeface="Arial" panose="020B0604020202020204" pitchFamily="34" charset="0"/>
              </a:defRPr>
            </a:lvl2pPr>
            <a:lvl3pPr marL="1143000" indent="-228600">
              <a:defRPr sz="2000" b="1">
                <a:solidFill>
                  <a:schemeClr val="bg1"/>
                </a:solidFill>
                <a:latin typeface="Arial" panose="020B0604020202020204" pitchFamily="34" charset="0"/>
              </a:defRPr>
            </a:lvl3pPr>
            <a:lvl4pPr marL="1600200" indent="-228600">
              <a:defRPr sz="2000" b="1">
                <a:solidFill>
                  <a:schemeClr val="bg1"/>
                </a:solidFill>
                <a:latin typeface="Arial" panose="020B0604020202020204" pitchFamily="34" charset="0"/>
              </a:defRPr>
            </a:lvl4pPr>
            <a:lvl5pPr marL="2057400" indent="-228600">
              <a:defRPr sz="2000" b="1">
                <a:solidFill>
                  <a:schemeClr val="bg1"/>
                </a:solidFill>
                <a:latin typeface="Arial" panose="020B0604020202020204" pitchFamily="34" charset="0"/>
              </a:defRPr>
            </a:lvl5pPr>
            <a:lvl6pPr marL="2514600" indent="-228600" eaLnBrk="0" fontAlgn="base" hangingPunct="0">
              <a:spcBef>
                <a:spcPct val="0"/>
              </a:spcBef>
              <a:spcAft>
                <a:spcPct val="0"/>
              </a:spcAft>
              <a:defRPr sz="2000" b="1">
                <a:solidFill>
                  <a:schemeClr val="bg1"/>
                </a:solidFill>
                <a:latin typeface="Arial" panose="020B0604020202020204" pitchFamily="34" charset="0"/>
              </a:defRPr>
            </a:lvl6pPr>
            <a:lvl7pPr marL="2971800" indent="-228600" eaLnBrk="0" fontAlgn="base" hangingPunct="0">
              <a:spcBef>
                <a:spcPct val="0"/>
              </a:spcBef>
              <a:spcAft>
                <a:spcPct val="0"/>
              </a:spcAft>
              <a:defRPr sz="2000" b="1">
                <a:solidFill>
                  <a:schemeClr val="bg1"/>
                </a:solidFill>
                <a:latin typeface="Arial" panose="020B0604020202020204" pitchFamily="34" charset="0"/>
              </a:defRPr>
            </a:lvl7pPr>
            <a:lvl8pPr marL="3429000" indent="-228600" eaLnBrk="0" fontAlgn="base" hangingPunct="0">
              <a:spcBef>
                <a:spcPct val="0"/>
              </a:spcBef>
              <a:spcAft>
                <a:spcPct val="0"/>
              </a:spcAft>
              <a:defRPr sz="2000" b="1">
                <a:solidFill>
                  <a:schemeClr val="bg1"/>
                </a:solidFill>
                <a:latin typeface="Arial" panose="020B0604020202020204" pitchFamily="34" charset="0"/>
              </a:defRPr>
            </a:lvl8pPr>
            <a:lvl9pPr marL="3886200" indent="-228600" eaLnBrk="0" fontAlgn="base" hangingPunct="0">
              <a:spcBef>
                <a:spcPct val="0"/>
              </a:spcBef>
              <a:spcAft>
                <a:spcPct val="0"/>
              </a:spcAft>
              <a:defRPr sz="2000" b="1">
                <a:solidFill>
                  <a:schemeClr val="bg1"/>
                </a:solidFill>
                <a:latin typeface="Arial" panose="020B0604020202020204" pitchFamily="34" charset="0"/>
              </a:defRPr>
            </a:lvl9pPr>
          </a:lstStyle>
          <a:p>
            <a:pPr algn="ctr">
              <a:defRPr/>
            </a:pPr>
            <a:endParaRPr lang="en-US" dirty="0">
              <a:solidFill>
                <a:schemeClr val="tx1"/>
              </a:solidFill>
              <a:latin typeface="Times New Roman" pitchFamily="18" charset="0"/>
              <a:cs typeface="Times New Roman" pitchFamily="18" charset="0"/>
            </a:endParaRPr>
          </a:p>
          <a:p>
            <a:pPr algn="ctr">
              <a:defRPr/>
            </a:pPr>
            <a:r>
              <a:rPr lang="en-US" dirty="0" err="1">
                <a:solidFill>
                  <a:schemeClr val="tx1"/>
                </a:solidFill>
                <a:latin typeface="Times New Roman" pitchFamily="18" charset="0"/>
                <a:cs typeface="Times New Roman" pitchFamily="18" charset="0"/>
              </a:rPr>
              <a:t>Kết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sau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pháp</a:t>
            </a:r>
            <a:endParaRPr lang="vi-VN" dirty="0">
              <a:solidFill>
                <a:schemeClr val="tx1"/>
              </a:solidFill>
              <a:latin typeface="Times New Roman" pitchFamily="18" charset="0"/>
              <a:cs typeface="Times New Roman" pitchFamily="18" charset="0"/>
            </a:endParaRPr>
          </a:p>
          <a:p>
            <a:pPr algn="ctr">
              <a:defRPr/>
            </a:pPr>
            <a:endParaRPr lang="en-US" altLang="en-US"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928894" y="714356"/>
            <a:ext cx="6215106" cy="107157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dirty="0">
              <a:solidFill>
                <a:srgbClr val="FF0000"/>
              </a:solidFill>
              <a:latin typeface="Times New Roman" panose="02020603050405020304" pitchFamily="18" charset="0"/>
              <a:ea typeface="Times New Roman" panose="02020603050405020304" pitchFamily="18" charset="0"/>
            </a:endParaRPr>
          </a:p>
        </p:txBody>
      </p:sp>
      <p:sp>
        <p:nvSpPr>
          <p:cNvPr id="8" name="Rectangle 7"/>
          <p:cNvSpPr/>
          <p:nvPr/>
        </p:nvSpPr>
        <p:spPr>
          <a:xfrm>
            <a:off x="928662" y="3000372"/>
            <a:ext cx="2643206" cy="507831"/>
          </a:xfrm>
          <a:prstGeom prst="rect">
            <a:avLst/>
          </a:prstGeom>
        </p:spPr>
        <p:txBody>
          <a:bodyPr wrap="square">
            <a:spAutoFit/>
          </a:bodyPr>
          <a:lstStyle/>
          <a:p>
            <a:pPr lvl="0" algn="ctr">
              <a:lnSpc>
                <a:spcPct val="150000"/>
              </a:lnSpc>
            </a:pPr>
            <a:r>
              <a:rPr lang="en-US" b="1" dirty="0" err="1">
                <a:solidFill>
                  <a:srgbClr val="FF0000"/>
                </a:solidFill>
                <a:latin typeface="Times New Roman" panose="02020603050405020304" pitchFamily="18" charset="0"/>
                <a:ea typeface="Times New Roman" panose="02020603050405020304" pitchFamily="18" charset="0"/>
              </a:rPr>
              <a:t>Bài</a:t>
            </a:r>
            <a:r>
              <a:rPr lang="en-US" b="1" dirty="0">
                <a:solidFill>
                  <a:srgbClr val="FF0000"/>
                </a:solidFill>
                <a:latin typeface="Times New Roman" panose="02020603050405020304" pitchFamily="18" charset="0"/>
                <a:ea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rPr>
              <a:t>kinh</a:t>
            </a:r>
            <a:r>
              <a:rPr lang="en-US" b="1" dirty="0">
                <a:solidFill>
                  <a:srgbClr val="FF0000"/>
                </a:solidFill>
                <a:latin typeface="Times New Roman" panose="02020603050405020304" pitchFamily="18" charset="0"/>
                <a:ea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rPr>
              <a:t>nghiệm</a:t>
            </a:r>
            <a:endParaRPr lang="en-US" dirty="0">
              <a:solidFill>
                <a:srgbClr val="FF0000"/>
              </a:solidFill>
              <a:latin typeface="Times New Roman" panose="02020603050405020304" pitchFamily="18" charset="0"/>
              <a:ea typeface="Times New Roman" panose="02020603050405020304" pitchFamily="18" charset="0"/>
            </a:endParaRPr>
          </a:p>
        </p:txBody>
      </p:sp>
      <p:pic>
        <p:nvPicPr>
          <p:cNvPr id="9" name="Content Placeholder 3" descr="C:\Users\MyPC\Desktop\KIEU THI GVG 2023\tải xuống.jfif"/>
          <p:cNvPicPr>
            <a:picLocks noChangeAspect="1" noChangeArrowheads="1"/>
          </p:cNvPicPr>
          <p:nvPr/>
        </p:nvPicPr>
        <p:blipFill>
          <a:blip r:embed="rId2"/>
          <a:srcRect/>
          <a:stretch>
            <a:fillRect/>
          </a:stretch>
        </p:blipFill>
        <p:spPr bwMode="auto">
          <a:xfrm>
            <a:off x="0" y="0"/>
            <a:ext cx="9286908" cy="7072338"/>
          </a:xfrm>
          <a:prstGeom prst="rect">
            <a:avLst/>
          </a:prstGeom>
          <a:noFill/>
        </p:spPr>
      </p:pic>
      <p:sp>
        <p:nvSpPr>
          <p:cNvPr id="10" name="Flowchart: Alternate Process 9"/>
          <p:cNvSpPr/>
          <p:nvPr/>
        </p:nvSpPr>
        <p:spPr>
          <a:xfrm>
            <a:off x="142844" y="2428868"/>
            <a:ext cx="2286016" cy="1643074"/>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b="1" dirty="0" err="1">
                <a:solidFill>
                  <a:srgbClr val="FF0000"/>
                </a:solidFill>
                <a:latin typeface="Times New Roman" panose="02020603050405020304" pitchFamily="18" charset="0"/>
                <a:ea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học</a:t>
            </a:r>
            <a:endParaRPr lang="en-US" sz="2400" b="1" dirty="0">
              <a:solidFill>
                <a:srgbClr val="FF0000"/>
              </a:solidFill>
              <a:latin typeface="Times New Roman" panose="02020603050405020304" pitchFamily="18" charset="0"/>
              <a:ea typeface="Times New Roman" panose="02020603050405020304" pitchFamily="18" charset="0"/>
            </a:endParaRPr>
          </a:p>
          <a:p>
            <a:pPr lvl="0" algn="ctr">
              <a:lnSpc>
                <a:spcPct val="150000"/>
              </a:lnSpc>
            </a:pP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kinh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nghiệm</a:t>
            </a:r>
            <a:endParaRPr lang="en-US" sz="2400" dirty="0">
              <a:solidFill>
                <a:srgbClr val="FF0000"/>
              </a:solidFill>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2928926" y="2214554"/>
            <a:ext cx="6072230" cy="1000132"/>
          </a:xfrm>
          <a:prstGeom prst="flowChartAlternateProcess">
            <a:avLst/>
          </a:prstGeom>
          <a:solidFill>
            <a:srgbClr val="DCFDC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600" dirty="0" err="1">
                <a:solidFill>
                  <a:schemeClr val="tx1"/>
                </a:solidFill>
                <a:latin typeface="Times New Roman" panose="02020603050405020304" pitchFamily="18" charset="0"/>
                <a:ea typeface="Times New Roman" panose="02020603050405020304" pitchFamily="18" charset="0"/>
              </a:rPr>
              <a:t>Cần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rèn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trẻ</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thói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quen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nhặt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bỏ</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rác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mọi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lúc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nọi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nơi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khi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nhìn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thấy</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rác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thông</a:t>
            </a:r>
            <a:r>
              <a:rPr lang="en-US" sz="1600" dirty="0">
                <a:solidFill>
                  <a:schemeClr val="tx1"/>
                </a:solidFill>
                <a:latin typeface="Times New Roman" panose="02020603050405020304" pitchFamily="18" charset="0"/>
                <a:ea typeface="Times New Roman" panose="02020603050405020304" pitchFamily="18" charset="0"/>
              </a:rPr>
              <a:t> qua </a:t>
            </a:r>
            <a:r>
              <a:rPr lang="en-US" sz="1600" dirty="0" err="1">
                <a:solidFill>
                  <a:schemeClr val="tx1"/>
                </a:solidFill>
                <a:latin typeface="Times New Roman" panose="02020603050405020304" pitchFamily="18" charset="0"/>
                <a:ea typeface="Times New Roman" panose="02020603050405020304" pitchFamily="18" charset="0"/>
              </a:rPr>
              <a:t>các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hoạt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động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trong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ngày</a:t>
            </a:r>
            <a:endParaRPr lang="en-US" sz="1600" dirty="0">
              <a:solidFill>
                <a:schemeClr val="tx1"/>
              </a:solidFill>
              <a:latin typeface="Times New Roman" panose="02020603050405020304" pitchFamily="18" charset="0"/>
              <a:ea typeface="Times New Roman" panose="02020603050405020304" pitchFamily="18" charset="0"/>
            </a:endParaRPr>
          </a:p>
        </p:txBody>
      </p:sp>
      <p:sp>
        <p:nvSpPr>
          <p:cNvPr id="13" name="Flowchart: Alternate Process 12"/>
          <p:cNvSpPr/>
          <p:nvPr/>
        </p:nvSpPr>
        <p:spPr>
          <a:xfrm>
            <a:off x="2928926" y="857232"/>
            <a:ext cx="6072230" cy="1000132"/>
          </a:xfrm>
          <a:prstGeom prst="flowChartAlternateProcess">
            <a:avLst/>
          </a:prstGeom>
          <a:solidFill>
            <a:srgbClr val="DCFDC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600" dirty="0" err="1">
                <a:solidFill>
                  <a:schemeClr val="tx1"/>
                </a:solidFill>
                <a:latin typeface="Times New Roman" panose="02020603050405020304" pitchFamily="18" charset="0"/>
                <a:ea typeface="Times New Roman" panose="02020603050405020304" pitchFamily="18" charset="0"/>
              </a:rPr>
              <a:t>Giáo</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viên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sưu</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tầm</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và</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lựa</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chọn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bài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thơ</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câu</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chuyện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có</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nội</a:t>
            </a:r>
            <a:r>
              <a:rPr lang="en-US" sz="1600" dirty="0">
                <a:solidFill>
                  <a:schemeClr val="tx1"/>
                </a:solidFill>
                <a:latin typeface="Times New Roman" panose="02020603050405020304" pitchFamily="18" charset="0"/>
                <a:ea typeface="Times New Roman" panose="02020603050405020304" pitchFamily="18" charset="0"/>
              </a:rPr>
              <a:t> dung </a:t>
            </a:r>
            <a:r>
              <a:rPr lang="en-US" sz="1600" dirty="0" err="1">
                <a:solidFill>
                  <a:schemeClr val="tx1"/>
                </a:solidFill>
                <a:latin typeface="Times New Roman" panose="02020603050405020304" pitchFamily="18" charset="0"/>
                <a:ea typeface="Times New Roman" panose="02020603050405020304" pitchFamily="18" charset="0"/>
              </a:rPr>
              <a:t>phù</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hợp</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để</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dạy</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trẻ</a:t>
            </a:r>
            <a:r>
              <a:rPr lang="en-US" sz="1600" dirty="0">
                <a:solidFill>
                  <a:schemeClr val="tx1"/>
                </a:solidFill>
                <a:latin typeface="Times New Roman" panose="02020603050405020304" pitchFamily="18" charset="0"/>
                <a:ea typeface="Times New Roman" panose="02020603050405020304" pitchFamily="18" charset="0"/>
              </a:rPr>
              <a:t> ý </a:t>
            </a:r>
            <a:r>
              <a:rPr lang="en-US" sz="1600" dirty="0" err="1">
                <a:solidFill>
                  <a:schemeClr val="tx1"/>
                </a:solidFill>
                <a:latin typeface="Times New Roman" panose="02020603050405020304" pitchFamily="18" charset="0"/>
                <a:ea typeface="Times New Roman" panose="02020603050405020304" pitchFamily="18" charset="0"/>
              </a:rPr>
              <a:t>thức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thói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quen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nhặt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bỏ</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rác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đúng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nơi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quy</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định</a:t>
            </a:r>
            <a:endParaRPr lang="en-US" sz="1600" dirty="0">
              <a:solidFill>
                <a:schemeClr val="tx1"/>
              </a:solidFill>
              <a:latin typeface="Times New Roman" panose="02020603050405020304" pitchFamily="18" charset="0"/>
              <a:ea typeface="Times New Roman" panose="02020603050405020304" pitchFamily="18" charset="0"/>
            </a:endParaRPr>
          </a:p>
        </p:txBody>
      </p:sp>
      <p:sp>
        <p:nvSpPr>
          <p:cNvPr id="16" name="Flowchart: Alternate Process 15"/>
          <p:cNvSpPr/>
          <p:nvPr/>
        </p:nvSpPr>
        <p:spPr>
          <a:xfrm>
            <a:off x="2928925" y="3571876"/>
            <a:ext cx="6072231" cy="1000132"/>
          </a:xfrm>
          <a:prstGeom prst="flowChartAlternateProcess">
            <a:avLst/>
          </a:prstGeom>
          <a:solidFill>
            <a:srgbClr val="DCFDC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600" dirty="0" err="1">
                <a:solidFill>
                  <a:schemeClr val="tx1"/>
                </a:solidFill>
                <a:latin typeface="Times New Roman" panose="02020603050405020304" pitchFamily="18" charset="0"/>
                <a:ea typeface="Times New Roman" panose="02020603050405020304" pitchFamily="18" charset="0"/>
              </a:rPr>
              <a:t>Động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viên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khích</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lệ</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trẻ</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ngay</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sau</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khi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trẻ</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biết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nhặt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bỏ</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rác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đúng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nơi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đúng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chỗ</a:t>
            </a:r>
            <a:endParaRPr lang="en-US" sz="1600" dirty="0">
              <a:solidFill>
                <a:schemeClr val="tx1"/>
              </a:solidFill>
              <a:latin typeface="Times New Roman" panose="02020603050405020304" pitchFamily="18" charset="0"/>
              <a:ea typeface="Times New Roman" panose="02020603050405020304" pitchFamily="18" charset="0"/>
            </a:endParaRPr>
          </a:p>
        </p:txBody>
      </p:sp>
      <p:sp>
        <p:nvSpPr>
          <p:cNvPr id="17" name="Flowchart: Alternate Process 16"/>
          <p:cNvSpPr/>
          <p:nvPr/>
        </p:nvSpPr>
        <p:spPr>
          <a:xfrm>
            <a:off x="2928925" y="4929198"/>
            <a:ext cx="6072231" cy="1000132"/>
          </a:xfrm>
          <a:prstGeom prst="flowChartAlternateProcess">
            <a:avLst/>
          </a:prstGeom>
          <a:solidFill>
            <a:srgbClr val="DCFDC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600" dirty="0" err="1">
                <a:solidFill>
                  <a:schemeClr val="tx1"/>
                </a:solidFill>
                <a:latin typeface="Times New Roman" panose="02020603050405020304" pitchFamily="18" charset="0"/>
                <a:ea typeface="Times New Roman" panose="02020603050405020304" pitchFamily="18" charset="0"/>
              </a:rPr>
              <a:t>Thường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xuyên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phối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kết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hợp</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với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phụ</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huynh</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trong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việc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rèn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trẻ</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thói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quen</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nhặt</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bỏ</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rác</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đúng</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nơi</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quy</a:t>
            </a:r>
            <a:r>
              <a:rPr lang="en-US" sz="1600" dirty="0">
                <a:solidFill>
                  <a:schemeClr val="tx1"/>
                </a:solidFill>
                <a:latin typeface="Times New Roman" panose="02020603050405020304" pitchFamily="18" charset="0"/>
                <a:ea typeface="Times New Roman" panose="02020603050405020304" pitchFamily="18" charset="0"/>
              </a:rPr>
              <a:t> </a:t>
            </a:r>
            <a:r>
              <a:rPr lang="en-US" sz="1600" dirty="0" err="1">
                <a:solidFill>
                  <a:schemeClr val="tx1"/>
                </a:solidFill>
                <a:latin typeface="Times New Roman" panose="02020603050405020304" pitchFamily="18" charset="0"/>
                <a:ea typeface="Times New Roman" panose="02020603050405020304" pitchFamily="18" charset="0"/>
              </a:rPr>
              <a:t>định</a:t>
            </a:r>
            <a:endParaRPr lang="en-US" sz="1600" dirty="0">
              <a:solidFill>
                <a:schemeClr val="tx1"/>
              </a:solidFill>
              <a:latin typeface="Times New Roman" panose="02020603050405020304" pitchFamily="18" charset="0"/>
              <a:ea typeface="Times New Roman" panose="02020603050405020304" pitchFamily="18" charset="0"/>
            </a:endParaRPr>
          </a:p>
        </p:txBody>
      </p:sp>
      <p:cxnSp>
        <p:nvCxnSpPr>
          <p:cNvPr id="19" name="Straight Arrow Connector 18"/>
          <p:cNvCxnSpPr/>
          <p:nvPr/>
        </p:nvCxnSpPr>
        <p:spPr>
          <a:xfrm rot="5400000" flipH="1" flipV="1">
            <a:off x="1893075" y="2107397"/>
            <a:ext cx="1571636" cy="5000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28860" y="3000372"/>
            <a:ext cx="500066" cy="2127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p:cNvCxnSpPr>
          <p:nvPr/>
        </p:nvCxnSpPr>
        <p:spPr>
          <a:xfrm>
            <a:off x="2428860" y="3250405"/>
            <a:ext cx="500066" cy="3929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3"/>
          </p:cNvCxnSpPr>
          <p:nvPr/>
        </p:nvCxnSpPr>
        <p:spPr>
          <a:xfrm>
            <a:off x="2428860" y="3250405"/>
            <a:ext cx="571504" cy="16787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76185" y="206167"/>
            <a:ext cx="2938493"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609585"/>
            <a:r>
              <a:rPr lang="en-US" sz="1600" b="1" dirty="0">
                <a:solidFill>
                  <a:srgbClr val="FF0000"/>
                </a:solidFill>
                <a:latin typeface="Times New Roman" panose="02020603050405020304" pitchFamily="18" charset="0"/>
                <a:cs typeface="Times New Roman" panose="02020603050405020304" pitchFamily="18" charset="0"/>
              </a:rPr>
              <a:t>III. KẾT LUẬN VÀ     KHUYẾN NGHỊ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500"/>
                                        <p:tgtEl>
                                          <p:spTgt spid="2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ox(in)">
                                      <p:cBhvr>
                                        <p:cTn id="23" dur="500"/>
                                        <p:tgtEl>
                                          <p:spTgt spid="2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ox(in)">
                                      <p:cBhvr>
                                        <p:cTn id="31" dur="500"/>
                                        <p:tgtEl>
                                          <p:spTgt spid="3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i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428660" y="0"/>
            <a:ext cx="10501386" cy="7876040"/>
          </a:xfrm>
          <a:prstGeom prst="rect">
            <a:avLst/>
          </a:prstGeom>
          <a:noFill/>
        </p:spPr>
      </p:pic>
      <p:sp>
        <p:nvSpPr>
          <p:cNvPr id="5" name="Title 3"/>
          <p:cNvSpPr txBox="1">
            <a:spLocks/>
          </p:cNvSpPr>
          <p:nvPr/>
        </p:nvSpPr>
        <p:spPr>
          <a:xfrm>
            <a:off x="2000232" y="214290"/>
            <a:ext cx="4729138" cy="857256"/>
          </a:xfrm>
          <a:prstGeom prst="horizontalScroll">
            <a:avLst/>
          </a:prstGeom>
          <a:solidFill>
            <a:srgbClr val="FFFF00"/>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marL="0" marR="0" lvl="0" indent="457200" algn="ctr" defTabSz="914400" rtl="0" eaLnBrk="1" fontAlgn="auto" latinLnBrk="0" hangingPunct="1">
              <a:lnSpc>
                <a:spcPct val="100000"/>
              </a:lnSpc>
              <a:spcBef>
                <a:spcPct val="0"/>
              </a:spcBef>
              <a:spcAft>
                <a:spcPts val="0"/>
              </a:spcAft>
              <a:buClrTx/>
              <a:buSzTx/>
              <a:buFontTx/>
              <a:buNone/>
              <a:tabLst/>
              <a:defRPr/>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ĐẶT VẤN ĐỀ</a:t>
            </a:r>
            <a:endParaRPr kumimoji="0" lang="en-US" sz="2400" b="1" i="0" u="none" strike="noStrike" kern="1200" cap="none" spc="0" normalizeH="0" baseline="0" noProof="0" dirty="0">
              <a:ln>
                <a:noFill/>
              </a:ln>
              <a:solidFill>
                <a:schemeClr val="tx1"/>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785786" y="1500174"/>
            <a:ext cx="7786742" cy="1000132"/>
          </a:xfrm>
          <a:prstGeom prst="roundRect">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fontAlgn="base"/>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triển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mọi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chúng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a:t>
            </a:r>
            <a:endParaRPr lang="en-US" sz="2000" dirty="0">
              <a:solidFill>
                <a:schemeClr val="tx1"/>
              </a:solidFill>
              <a:latin typeface="Times New Roman" pitchFamily="18" charset="0"/>
              <a:cs typeface="Times New Roman" pitchFamily="18" charset="0"/>
            </a:endParaRPr>
          </a:p>
        </p:txBody>
      </p:sp>
      <p:sp>
        <p:nvSpPr>
          <p:cNvPr id="8" name="Rounded Rectangle 7"/>
          <p:cNvSpPr/>
          <p:nvPr/>
        </p:nvSpPr>
        <p:spPr>
          <a:xfrm>
            <a:off x="857224" y="2714620"/>
            <a:ext cx="7786742" cy="928694"/>
          </a:xfrm>
          <a:prstGeom prst="roundRect">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fontAlgn="base"/>
            <a:r>
              <a:rPr lang="en-US" sz="2000" dirty="0">
                <a:latin typeface="Times New Roman" pitchFamily="18" charset="0"/>
                <a:cs typeface="Times New Roman" pitchFamily="18" charset="0"/>
              </a:rPr>
              <a:t>Ô </a:t>
            </a:r>
            <a:r>
              <a:rPr lang="en-US" sz="2000" dirty="0" err="1">
                <a:latin typeface="Times New Roman" pitchFamily="18" charset="0"/>
                <a:cs typeface="Times New Roman" pitchFamily="18" charset="0"/>
              </a:rPr>
              <a:t>nhiễm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vấn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bỏng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nay,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chỉ</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Việt</a:t>
            </a:r>
            <a:r>
              <a:rPr lang="en-US" sz="2000" dirty="0">
                <a:latin typeface="Times New Roman" pitchFamily="18" charset="0"/>
                <a:cs typeface="Times New Roman" pitchFamily="18" charset="0"/>
              </a:rPr>
              <a:t> Nam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giới</a:t>
            </a:r>
            <a:r>
              <a:rPr lang="en-US" sz="2000" dirty="0">
                <a:latin typeface="Times New Roman" pitchFamily="18" charset="0"/>
                <a:cs typeface="Times New Roman" pitchFamily="18" charset="0"/>
              </a:rPr>
              <a:t>. </a:t>
            </a:r>
            <a:endParaRPr lang="en-US" sz="2000" dirty="0">
              <a:solidFill>
                <a:schemeClr val="tx1"/>
              </a:solidFill>
              <a:latin typeface="Times New Roman" pitchFamily="18" charset="0"/>
              <a:cs typeface="Times New Roman" pitchFamily="18" charset="0"/>
            </a:endParaRPr>
          </a:p>
        </p:txBody>
      </p:sp>
      <p:sp>
        <p:nvSpPr>
          <p:cNvPr id="9" name="Rounded Rectangle 8"/>
          <p:cNvSpPr/>
          <p:nvPr/>
        </p:nvSpPr>
        <p:spPr>
          <a:xfrm>
            <a:off x="857224" y="3929066"/>
            <a:ext cx="7786742" cy="928694"/>
          </a:xfrm>
          <a:prstGeom prst="roundRect">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fontAlgn="base"/>
            <a:r>
              <a:rPr lang="en-US" sz="2000" dirty="0" err="1">
                <a:latin typeface="Times New Roman" pitchFamily="18" charset="0"/>
                <a:cs typeface="Times New Roman" pitchFamily="18" charset="0"/>
              </a:rPr>
              <a:t>Chúng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đẹp</a:t>
            </a:r>
            <a:r>
              <a:rPr lang="en-US" sz="2000" dirty="0">
                <a:latin typeface="Times New Roman" pitchFamily="18" charset="0"/>
                <a:cs typeface="Times New Roman" pitchFamily="18" charset="0"/>
              </a:rPr>
              <a:t>.</a:t>
            </a:r>
            <a:endParaRPr lang="en-US" sz="2000" dirty="0">
              <a:solidFill>
                <a:schemeClr val="tx1"/>
              </a:solidFill>
              <a:latin typeface="Times New Roman" pitchFamily="18" charset="0"/>
              <a:cs typeface="Times New Roman" pitchFamily="18" charset="0"/>
            </a:endParaRPr>
          </a:p>
        </p:txBody>
      </p:sp>
      <p:sp>
        <p:nvSpPr>
          <p:cNvPr id="10" name="Rounded Rectangle 9"/>
          <p:cNvSpPr/>
          <p:nvPr/>
        </p:nvSpPr>
        <p:spPr>
          <a:xfrm>
            <a:off x="857224" y="5214950"/>
            <a:ext cx="7929618" cy="928694"/>
          </a:xfrm>
          <a:prstGeom prst="roundRect">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fontAlgn="base"/>
            <a:endParaRPr lang="en-US" sz="2000" dirty="0">
              <a:latin typeface="Times New Roman" pitchFamily="18" charset="0"/>
              <a:cs typeface="Times New Roman" pitchFamily="18" charset="0"/>
            </a:endParaRPr>
          </a:p>
          <a:p>
            <a:pPr fontAlgn="base"/>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chọn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b="1" dirty="0" err="1">
                <a:latin typeface="Times New Roman" pitchFamily="18" charset="0"/>
                <a:cs typeface="Times New Roman" pitchFamily="18" charset="0"/>
              </a:rPr>
              <a:t>Tăng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cường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dạy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trẻ</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thói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quen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bỏ</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nhặt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định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để</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góp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phần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giáo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dục</a:t>
            </a:r>
            <a:r>
              <a:rPr lang="en-US" sz="2000" b="1" dirty="0">
                <a:latin typeface="Times New Roman" pitchFamily="18" charset="0"/>
                <a:cs typeface="Times New Roman" pitchFamily="18" charset="0"/>
              </a:rPr>
              <a:t> ý </a:t>
            </a:r>
            <a:r>
              <a:rPr lang="en-US" sz="2000" b="1" dirty="0" err="1">
                <a:latin typeface="Times New Roman" pitchFamily="18" charset="0"/>
                <a:cs typeface="Times New Roman" pitchFamily="18" charset="0"/>
              </a:rPr>
              <a:t>thức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bảo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vệ</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môi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trường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trẻ</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tuổi</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tại </a:t>
            </a:r>
            <a:r>
              <a:rPr lang="en-US" sz="2000" b="1" dirty="0" err="1">
                <a:latin typeface="Times New Roman" pitchFamily="18" charset="0"/>
                <a:cs typeface="Times New Roman" pitchFamily="18" charset="0"/>
              </a:rPr>
              <a:t>trường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mầm</a:t>
            </a:r>
            <a:r>
              <a:rPr lang="en-US" sz="2000" b="1" dirty="0">
                <a:latin typeface="Times New Roman" pitchFamily="18" charset="0"/>
                <a:cs typeface="Times New Roman" pitchFamily="18" charset="0"/>
              </a:rPr>
              <a:t> non ” </a:t>
            </a:r>
            <a:endParaRPr lang="vi-VN" sz="2000" b="1" dirty="0">
              <a:latin typeface="Times New Roman" pitchFamily="18" charset="0"/>
              <a:cs typeface="Times New Roman" pitchFamily="18" charset="0"/>
            </a:endParaRPr>
          </a:p>
          <a:p>
            <a:pPr fontAlgn="base"/>
            <a:r>
              <a:rPr lang="en-US" sz="2000" dirty="0">
                <a:latin typeface="Times New Roman" pitchFamily="18" charset="0"/>
                <a:cs typeface="Times New Roman" pitchFamily="18" charset="0"/>
              </a:rPr>
              <a:t>, </a:t>
            </a:r>
            <a:endParaRPr lang="en-US" sz="2000" dirty="0">
              <a:solidFill>
                <a:schemeClr val="tx1"/>
              </a:solidFill>
              <a:latin typeface="Times New Roman" pitchFamily="18" charset="0"/>
              <a:cs typeface="Times New Roman" pitchFamily="18" charset="0"/>
            </a:endParaRPr>
          </a:p>
        </p:txBody>
      </p:sp>
      <p:sp>
        <p:nvSpPr>
          <p:cNvPr id="11" name="Down Arrow 10"/>
          <p:cNvSpPr/>
          <p:nvPr/>
        </p:nvSpPr>
        <p:spPr>
          <a:xfrm>
            <a:off x="4429124" y="2428868"/>
            <a:ext cx="285752" cy="2857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Down Arrow 11"/>
          <p:cNvSpPr/>
          <p:nvPr/>
        </p:nvSpPr>
        <p:spPr>
          <a:xfrm>
            <a:off x="4500561" y="3643314"/>
            <a:ext cx="321471" cy="2857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Down Arrow 12"/>
          <p:cNvSpPr/>
          <p:nvPr/>
        </p:nvSpPr>
        <p:spPr>
          <a:xfrm>
            <a:off x="4500562" y="4857760"/>
            <a:ext cx="321471" cy="3571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Down Arrow 13"/>
          <p:cNvSpPr/>
          <p:nvPr/>
        </p:nvSpPr>
        <p:spPr>
          <a:xfrm>
            <a:off x="4429123" y="1000108"/>
            <a:ext cx="285753" cy="5000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8" name="TextBox 7">
            <a:extLst>
              <a:ext uri="{FF2B5EF4-FFF2-40B4-BE49-F238E27FC236}">
                <a16:creationId xmlns:a16="http://schemas.microsoft.com/office/drawing/2014/main" id="{1367EAD6-0238-43FE-B84D-757EBA4DBC99}"/>
              </a:ext>
            </a:extLst>
          </p:cNvPr>
          <p:cNvSpPr txBox="1"/>
          <p:nvPr/>
        </p:nvSpPr>
        <p:spPr>
          <a:xfrm>
            <a:off x="1000100" y="1214422"/>
            <a:ext cx="8501122" cy="461665"/>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pPr lvl="0"/>
            <a:endParaRPr lang="en-US" sz="2400" b="0" dirty="0">
              <a:solidFill>
                <a:srgbClr val="002060"/>
              </a:solidFill>
            </a:endParaRPr>
          </a:p>
        </p:txBody>
      </p:sp>
      <p:pic>
        <p:nvPicPr>
          <p:cNvPr id="3074" name="Picture 2" descr="C:\Users\MyPC\Desktop\KIEU THI GVG 2023\nen hoa.jfif"/>
          <p:cNvPicPr>
            <a:picLocks noGrp="1" noChangeAspect="1" noChangeArrowheads="1"/>
          </p:cNvPicPr>
          <p:nvPr>
            <p:ph idx="1"/>
          </p:nvPr>
        </p:nvPicPr>
        <p:blipFill>
          <a:blip r:embed="rId2"/>
          <a:srcRect/>
          <a:stretch>
            <a:fillRect/>
          </a:stretch>
        </p:blipFill>
        <p:spPr bwMode="auto">
          <a:xfrm>
            <a:off x="0" y="0"/>
            <a:ext cx="9624353" cy="9215478"/>
          </a:xfrm>
          <a:prstGeom prst="rect">
            <a:avLst/>
          </a:prstGeom>
          <a:noFill/>
        </p:spPr>
      </p:pic>
      <p:sp>
        <p:nvSpPr>
          <p:cNvPr id="15" name="Oval 14"/>
          <p:cNvSpPr/>
          <p:nvPr/>
        </p:nvSpPr>
        <p:spPr>
          <a:xfrm>
            <a:off x="2143108" y="357166"/>
            <a:ext cx="4944139" cy="1467292"/>
          </a:xfrm>
          <a:prstGeom prst="ellipse">
            <a:avLst/>
          </a:prstGeom>
          <a:solidFill>
            <a:srgbClr val="FF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70C0"/>
                </a:solidFill>
                <a:latin typeface="Times New Roman" panose="02020603050405020304" pitchFamily="18" charset="0"/>
                <a:cs typeface="Times New Roman" panose="02020603050405020304" pitchFamily="18" charset="0"/>
              </a:rPr>
              <a:t>Đánh</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giá</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khả</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năng</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triển</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khai</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rộng</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rãi</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biện</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pháp</a:t>
            </a:r>
            <a:r>
              <a:rPr lang="fr-FR" sz="2400" b="1" dirty="0">
                <a:solidFill>
                  <a:srgbClr val="0070C0"/>
                </a:solidFill>
                <a:latin typeface="Times New Roman" panose="02020603050405020304" pitchFamily="18" charset="0"/>
                <a:cs typeface="Times New Roman" panose="02020603050405020304" pitchFamily="18" charset="0"/>
              </a:rPr>
              <a:t> </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1" name="Flowchart: Alternate Process 20"/>
          <p:cNvSpPr/>
          <p:nvPr/>
        </p:nvSpPr>
        <p:spPr>
          <a:xfrm>
            <a:off x="1000100" y="2428868"/>
            <a:ext cx="7643866" cy="2857520"/>
          </a:xfrm>
          <a:prstGeom prst="flowChartAlternateProcess">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Biện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pháp</a:t>
            </a:r>
            <a:r>
              <a:rPr lang="fr-FR" sz="2400" dirty="0">
                <a:solidFill>
                  <a:schemeClr val="tx1"/>
                </a:solidFill>
                <a:latin typeface="Times New Roman" panose="02020603050405020304" pitchFamily="18" charset="0"/>
                <a:cs typeface="Times New Roman" panose="02020603050405020304" pitchFamily="18" charset="0"/>
              </a:rPr>
              <a:t> </a:t>
            </a:r>
            <a:r>
              <a:rPr lang="pt-BR" sz="2400" b="1" i="1" dirty="0">
                <a:solidFill>
                  <a:schemeClr val="tx1"/>
                </a:solidFill>
                <a:latin typeface="Times New Roman" panose="02020603050405020304" pitchFamily="18" charset="0"/>
                <a:cs typeface="Times New Roman" panose="02020603050405020304" pitchFamily="18" charset="0"/>
              </a:rPr>
              <a:t>“Tăng cường dạy trẻ thói quen nhặt, bỏ rác đúng nơi quy định nhằm nâng cao ý thức bảo vệ môi trường cho trẻ mầm non”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đã</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được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áp</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dụng</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tại</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lớp</a:t>
            </a:r>
            <a:r>
              <a:rPr lang="fr-FR" sz="2400" dirty="0">
                <a:solidFill>
                  <a:schemeClr val="tx1"/>
                </a:solidFill>
                <a:latin typeface="Times New Roman" panose="02020603050405020304" pitchFamily="18" charset="0"/>
                <a:cs typeface="Times New Roman" panose="02020603050405020304" pitchFamily="18" charset="0"/>
              </a:rPr>
              <a:t> 4 </a:t>
            </a:r>
            <a:r>
              <a:rPr lang="fr-FR" sz="2400" dirty="0" err="1">
                <a:solidFill>
                  <a:schemeClr val="tx1"/>
                </a:solidFill>
                <a:latin typeface="Times New Roman" panose="02020603050405020304" pitchFamily="18" charset="0"/>
                <a:cs typeface="Times New Roman" panose="02020603050405020304" pitchFamily="18" charset="0"/>
              </a:rPr>
              <a:t>tuổi</a:t>
            </a:r>
            <a:r>
              <a:rPr lang="fr-FR" sz="2400" dirty="0">
                <a:solidFill>
                  <a:schemeClr val="tx1"/>
                </a:solidFill>
                <a:latin typeface="Times New Roman" panose="02020603050405020304" pitchFamily="18" charset="0"/>
                <a:cs typeface="Times New Roman" panose="02020603050405020304" pitchFamily="18" charset="0"/>
              </a:rPr>
              <a:t> 1 </a:t>
            </a:r>
            <a:r>
              <a:rPr lang="fr-FR" sz="2400" dirty="0" err="1">
                <a:solidFill>
                  <a:schemeClr val="tx1"/>
                </a:solidFill>
                <a:latin typeface="Times New Roman" panose="02020603050405020304" pitchFamily="18" charset="0"/>
                <a:cs typeface="Times New Roman" panose="02020603050405020304" pitchFamily="18" charset="0"/>
              </a:rPr>
              <a:t>và</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trẻ</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trường</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mầm</a:t>
            </a:r>
            <a:r>
              <a:rPr lang="fr-FR" sz="2400" dirty="0">
                <a:solidFill>
                  <a:schemeClr val="tx1"/>
                </a:solidFill>
                <a:latin typeface="Times New Roman" panose="02020603050405020304" pitchFamily="18" charset="0"/>
                <a:cs typeface="Times New Roman" panose="02020603050405020304" pitchFamily="18" charset="0"/>
              </a:rPr>
              <a:t> non Tam </a:t>
            </a:r>
            <a:r>
              <a:rPr lang="vi-VN" sz="2400" dirty="0">
                <a:solidFill>
                  <a:schemeClr val="tx1"/>
                </a:solidFill>
                <a:latin typeface="Times New Roman" panose="02020603050405020304" pitchFamily="18" charset="0"/>
                <a:cs typeface="Times New Roman" panose="02020603050405020304" pitchFamily="18" charset="0"/>
              </a:rPr>
              <a:t>Đa</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Biện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pháp</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này</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có</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thể</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tiếp</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tục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được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nhân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rộng</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và</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thực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hiện</a:t>
            </a:r>
            <a:r>
              <a:rPr lang="fr-FR" sz="2400" dirty="0">
                <a:solidFill>
                  <a:schemeClr val="tx1"/>
                </a:solidFill>
                <a:latin typeface="Times New Roman" panose="02020603050405020304" pitchFamily="18" charset="0"/>
                <a:cs typeface="Times New Roman" panose="02020603050405020304" pitchFamily="18" charset="0"/>
              </a:rPr>
              <a:t> ở </a:t>
            </a:r>
            <a:r>
              <a:rPr lang="fr-FR" sz="2400" dirty="0" err="1">
                <a:solidFill>
                  <a:schemeClr val="tx1"/>
                </a:solidFill>
                <a:latin typeface="Times New Roman" panose="02020603050405020304" pitchFamily="18" charset="0"/>
                <a:cs typeface="Times New Roman" panose="02020603050405020304" pitchFamily="18" charset="0"/>
              </a:rPr>
              <a:t>các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trường</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tiếp</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theo</a:t>
            </a:r>
            <a:r>
              <a:rPr lang="vi-VN" sz="2400" dirty="0">
                <a:solidFill>
                  <a:schemeClr val="tx1"/>
                </a:solidFill>
                <a:latin typeface="Times New Roman" panose="02020603050405020304" pitchFamily="18" charset="0"/>
                <a:cs typeface="Times New Roman" panose="02020603050405020304" pitchFamily="18" charset="0"/>
              </a:rPr>
              <a:t> trong xã.</a:t>
            </a:r>
            <a:endParaRPr lang="fr-FR" sz="2400" dirty="0">
              <a:solidFill>
                <a:schemeClr val="tx1"/>
              </a:solidFill>
              <a:latin typeface="Times New Roman" panose="02020603050405020304" pitchFamily="18" charset="0"/>
              <a:cs typeface="Times New Roman" panose="02020603050405020304" pitchFamily="18" charset="0"/>
            </a:endParaRPr>
          </a:p>
          <a:p>
            <a:pPr algn="just"/>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4059"/>
          </a:xfrm>
          <a:prstGeom prst="rect">
            <a:avLst/>
          </a:prstGeom>
        </p:spPr>
      </p:pic>
      <p:sp>
        <p:nvSpPr>
          <p:cNvPr id="5" name="Rectangle 4"/>
          <p:cNvSpPr/>
          <p:nvPr/>
        </p:nvSpPr>
        <p:spPr>
          <a:xfrm>
            <a:off x="441435" y="2237934"/>
            <a:ext cx="10131357" cy="1015663"/>
          </a:xfrm>
          <a:prstGeom prst="rect">
            <a:avLst/>
          </a:prstGeom>
        </p:spPr>
        <p:txBody>
          <a:bodyPr wrap="square">
            <a:spAutoFit/>
          </a:bodyPr>
          <a:lstStyle/>
          <a:p>
            <a:pPr lvl="0" algn="ctr"/>
            <a:r>
              <a:rPr lang="en-US" sz="6000" b="1" dirty="0">
                <a:solidFill>
                  <a:srgbClr val="FF0000"/>
                </a:solidFill>
                <a:effectLst>
                  <a:innerShdw blurRad="63500" dist="50800" dir="18900000">
                    <a:prstClr val="black">
                      <a:alpha val="50000"/>
                    </a:prstClr>
                  </a:innerShdw>
                </a:effectLst>
                <a:latin typeface="Trebuchet MS"/>
              </a:rPr>
              <a:t>Xin </a:t>
            </a:r>
            <a:r>
              <a:rPr lang="en-US" sz="6000" b="1" dirty="0" err="1">
                <a:solidFill>
                  <a:srgbClr val="FF0000"/>
                </a:solidFill>
                <a:effectLst>
                  <a:innerShdw blurRad="63500" dist="50800" dir="18900000">
                    <a:prstClr val="black">
                      <a:alpha val="50000"/>
                    </a:prstClr>
                  </a:innerShdw>
                </a:effectLst>
                <a:latin typeface="Trebuchet MS"/>
              </a:rPr>
              <a:t>chân</a:t>
            </a:r>
            <a:r>
              <a:rPr lang="en-US" sz="6000" b="1" dirty="0">
                <a:solidFill>
                  <a:srgbClr val="FF0000"/>
                </a:solidFill>
                <a:effectLst>
                  <a:innerShdw blurRad="63500" dist="50800" dir="18900000">
                    <a:prstClr val="black">
                      <a:alpha val="50000"/>
                    </a:prstClr>
                  </a:innerShdw>
                </a:effectLst>
                <a:latin typeface="Trebuchet MS"/>
              </a:rPr>
              <a:t> </a:t>
            </a:r>
            <a:r>
              <a:rPr lang="en-US" sz="6000" b="1" dirty="0" err="1">
                <a:solidFill>
                  <a:srgbClr val="FF0000"/>
                </a:solidFill>
                <a:effectLst>
                  <a:innerShdw blurRad="63500" dist="50800" dir="18900000">
                    <a:prstClr val="black">
                      <a:alpha val="50000"/>
                    </a:prstClr>
                  </a:innerShdw>
                </a:effectLst>
                <a:latin typeface="Trebuchet MS"/>
              </a:rPr>
              <a:t>thành</a:t>
            </a:r>
            <a:r>
              <a:rPr lang="en-US" sz="6000" b="1" dirty="0">
                <a:solidFill>
                  <a:srgbClr val="FF0000"/>
                </a:solidFill>
                <a:effectLst>
                  <a:innerShdw blurRad="63500" dist="50800" dir="18900000">
                    <a:prstClr val="black">
                      <a:alpha val="50000"/>
                    </a:prstClr>
                  </a:innerShdw>
                </a:effectLst>
                <a:latin typeface="Trebuchet MS"/>
              </a:rPr>
              <a:t> </a:t>
            </a:r>
            <a:r>
              <a:rPr lang="en-US" sz="6000" b="1" dirty="0" err="1">
                <a:solidFill>
                  <a:srgbClr val="FF0000"/>
                </a:solidFill>
                <a:effectLst>
                  <a:innerShdw blurRad="63500" dist="50800" dir="18900000">
                    <a:prstClr val="black">
                      <a:alpha val="50000"/>
                    </a:prstClr>
                  </a:innerShdw>
                </a:effectLst>
                <a:latin typeface="Trebuchet MS"/>
              </a:rPr>
              <a:t>cảm</a:t>
            </a:r>
            <a:r>
              <a:rPr lang="en-US" sz="6000" b="1" dirty="0">
                <a:solidFill>
                  <a:srgbClr val="FF0000"/>
                </a:solidFill>
                <a:effectLst>
                  <a:innerShdw blurRad="63500" dist="50800" dir="18900000">
                    <a:prstClr val="black">
                      <a:alpha val="50000"/>
                    </a:prstClr>
                  </a:innerShdw>
                </a:effectLst>
                <a:latin typeface="Trebuchet MS"/>
              </a:rPr>
              <a:t> </a:t>
            </a:r>
            <a:r>
              <a:rPr lang="en-US" sz="6000" b="1" dirty="0" err="1">
                <a:solidFill>
                  <a:srgbClr val="FF0000"/>
                </a:solidFill>
                <a:effectLst>
                  <a:innerShdw blurRad="63500" dist="50800" dir="18900000">
                    <a:prstClr val="black">
                      <a:alpha val="50000"/>
                    </a:prstClr>
                  </a:innerShdw>
                </a:effectLst>
                <a:latin typeface="Trebuchet MS"/>
              </a:rPr>
              <a:t>ơn</a:t>
            </a:r>
            <a:r>
              <a:rPr lang="en-US" sz="6000" b="1" dirty="0">
                <a:solidFill>
                  <a:srgbClr val="FF0000"/>
                </a:solidFill>
                <a:effectLst>
                  <a:innerShdw blurRad="63500" dist="50800" dir="18900000">
                    <a:prstClr val="black">
                      <a:alpha val="50000"/>
                    </a:prstClr>
                  </a:innerShdw>
                </a:effectLst>
                <a:latin typeface="Trebuchet MS"/>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142908" y="0"/>
            <a:ext cx="10501354" cy="7876016"/>
          </a:xfrm>
          <a:prstGeom prst="rect">
            <a:avLst/>
          </a:prstGeom>
          <a:noFill/>
        </p:spPr>
      </p:pic>
      <p:sp>
        <p:nvSpPr>
          <p:cNvPr id="5" name="Right Arrow 4"/>
          <p:cNvSpPr/>
          <p:nvPr/>
        </p:nvSpPr>
        <p:spPr>
          <a:xfrm>
            <a:off x="71406" y="785794"/>
            <a:ext cx="3929090" cy="2357454"/>
          </a:xfrm>
          <a:prstGeom prst="rightArrow">
            <a:avLst/>
          </a:prstGeom>
          <a:solidFill>
            <a:srgbClr val="FDF8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endParaRPr lang="vi-VN" sz="2400" dirty="0">
              <a:solidFill>
                <a:schemeClr val="tx1"/>
              </a:solidFill>
            </a:endParaRPr>
          </a:p>
        </p:txBody>
      </p:sp>
      <p:sp>
        <p:nvSpPr>
          <p:cNvPr id="9" name="Oval 8"/>
          <p:cNvSpPr/>
          <p:nvPr/>
        </p:nvSpPr>
        <p:spPr>
          <a:xfrm>
            <a:off x="4429124" y="571480"/>
            <a:ext cx="4286248" cy="24288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Trẻ</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lớp</a:t>
            </a:r>
            <a:r>
              <a:rPr lang="en-US" sz="2400" b="1" dirty="0">
                <a:solidFill>
                  <a:schemeClr val="tx1"/>
                </a:solidFill>
                <a:latin typeface="Times New Roman" pitchFamily="18" charset="0"/>
                <a:cs typeface="Times New Roman" pitchFamily="18" charset="0"/>
              </a:rPr>
              <a:t> 4 </a:t>
            </a:r>
            <a:r>
              <a:rPr lang="en-US" sz="2400" b="1" dirty="0" err="1">
                <a:solidFill>
                  <a:schemeClr val="tx1"/>
                </a:solidFill>
                <a:latin typeface="Times New Roman" pitchFamily="18" charset="0"/>
                <a:cs typeface="Times New Roman" pitchFamily="18" charset="0"/>
              </a:rPr>
              <a:t>tuổi</a:t>
            </a:r>
            <a:r>
              <a:rPr lang="en-US" sz="2400" b="1" dirty="0">
                <a:solidFill>
                  <a:schemeClr val="tx1"/>
                </a:solidFill>
                <a:latin typeface="Times New Roman" pitchFamily="18" charset="0"/>
                <a:cs typeface="Times New Roman" pitchFamily="18" charset="0"/>
              </a:rPr>
              <a:t> 1</a:t>
            </a:r>
          </a:p>
          <a:p>
            <a:pPr algn="ctr"/>
            <a:r>
              <a:rPr lang="en-US" sz="2400" b="1" dirty="0">
                <a:solidFill>
                  <a:schemeClr val="tx1"/>
                </a:solidFill>
                <a:latin typeface="Times New Roman" pitchFamily="18" charset="0"/>
                <a:cs typeface="Times New Roman" pitchFamily="18" charset="0"/>
              </a:rPr>
              <a:t>Trường </a:t>
            </a:r>
            <a:r>
              <a:rPr lang="en-US" sz="2400" b="1" dirty="0" err="1">
                <a:solidFill>
                  <a:schemeClr val="tx1"/>
                </a:solidFill>
                <a:latin typeface="Times New Roman" pitchFamily="18" charset="0"/>
                <a:cs typeface="Times New Roman" pitchFamily="18" charset="0"/>
              </a:rPr>
              <a:t>mầm</a:t>
            </a:r>
            <a:r>
              <a:rPr lang="en-US" sz="2400" b="1" dirty="0">
                <a:solidFill>
                  <a:schemeClr val="tx1"/>
                </a:solidFill>
                <a:latin typeface="Times New Roman" pitchFamily="18" charset="0"/>
                <a:cs typeface="Times New Roman" pitchFamily="18" charset="0"/>
              </a:rPr>
              <a:t> non </a:t>
            </a:r>
            <a:r>
              <a:rPr lang="vi-VN" sz="2400" b="1" dirty="0">
                <a:solidFill>
                  <a:schemeClr val="tx1"/>
                </a:solidFill>
                <a:latin typeface="Times New Roman" pitchFamily="18" charset="0"/>
                <a:cs typeface="Times New Roman" pitchFamily="18" charset="0"/>
              </a:rPr>
              <a:t>Tam Đa</a:t>
            </a:r>
            <a:endParaRPr lang="en-US" sz="2400" b="1" dirty="0">
              <a:solidFill>
                <a:schemeClr val="tx1"/>
              </a:solidFill>
              <a:latin typeface="Times New Roman" pitchFamily="18" charset="0"/>
              <a:cs typeface="Times New Roman" pitchFamily="18" charset="0"/>
            </a:endParaRPr>
          </a:p>
        </p:txBody>
      </p:sp>
      <p:sp>
        <p:nvSpPr>
          <p:cNvPr id="10" name="Oval 9"/>
          <p:cNvSpPr/>
          <p:nvPr/>
        </p:nvSpPr>
        <p:spPr>
          <a:xfrm>
            <a:off x="4429124" y="3429000"/>
            <a:ext cx="4429156" cy="24288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Từ</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tháng</a:t>
            </a:r>
            <a:r>
              <a:rPr lang="en-US" sz="2400" b="1" dirty="0">
                <a:solidFill>
                  <a:schemeClr val="tx1"/>
                </a:solidFill>
                <a:latin typeface="Times New Roman" pitchFamily="18" charset="0"/>
                <a:cs typeface="Times New Roman" pitchFamily="18" charset="0"/>
              </a:rPr>
              <a:t> 8 /2025 </a:t>
            </a:r>
            <a:r>
              <a:rPr lang="en-US" sz="2400" b="1" dirty="0" err="1">
                <a:solidFill>
                  <a:schemeClr val="tx1"/>
                </a:solidFill>
                <a:latin typeface="Times New Roman" pitchFamily="18" charset="0"/>
                <a:cs typeface="Times New Roman" pitchFamily="18" charset="0"/>
              </a:rPr>
              <a:t>đến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tháng</a:t>
            </a:r>
            <a:r>
              <a:rPr lang="en-US" sz="2400" b="1" dirty="0">
                <a:solidFill>
                  <a:schemeClr val="tx1"/>
                </a:solidFill>
                <a:latin typeface="Times New Roman" pitchFamily="18" charset="0"/>
                <a:cs typeface="Times New Roman" pitchFamily="18" charset="0"/>
              </a:rPr>
              <a:t> 10/2025</a:t>
            </a:r>
            <a:endParaRPr lang="vi-VN" sz="2400" b="1" dirty="0">
              <a:solidFill>
                <a:schemeClr val="tx1"/>
              </a:solidFill>
              <a:latin typeface="Times New Roman" pitchFamily="18" charset="0"/>
              <a:cs typeface="Times New Roman" pitchFamily="18" charset="0"/>
            </a:endParaRPr>
          </a:p>
        </p:txBody>
      </p:sp>
      <p:sp>
        <p:nvSpPr>
          <p:cNvPr id="12" name="Right Arrow 11"/>
          <p:cNvSpPr/>
          <p:nvPr/>
        </p:nvSpPr>
        <p:spPr>
          <a:xfrm>
            <a:off x="71406" y="3571876"/>
            <a:ext cx="3929090" cy="2286016"/>
          </a:xfrm>
          <a:prstGeom prst="rightArrow">
            <a:avLst/>
          </a:prstGeom>
          <a:solidFill>
            <a:srgbClr val="FDF8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endParaRPr lang="vi-VN" sz="2400" dirty="0">
              <a:solidFill>
                <a:schemeClr val="tx1"/>
              </a:solidFill>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285784" y="0"/>
            <a:ext cx="10215602" cy="7661702"/>
          </a:xfrm>
          <a:prstGeom prst="rect">
            <a:avLst/>
          </a:prstGeom>
          <a:noFill/>
        </p:spPr>
      </p:pic>
      <p:sp>
        <p:nvSpPr>
          <p:cNvPr id="5" name="Right Arrow 4"/>
          <p:cNvSpPr/>
          <p:nvPr/>
        </p:nvSpPr>
        <p:spPr>
          <a:xfrm>
            <a:off x="357158" y="2000240"/>
            <a:ext cx="2071734" cy="1928826"/>
          </a:xfrm>
          <a:prstGeom prst="rightArrow">
            <a:avLst/>
          </a:prstGeom>
          <a:solidFill>
            <a:srgbClr val="FDF8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pháp</a:t>
            </a:r>
            <a:endParaRPr lang="vi-VN" dirty="0">
              <a:solidFill>
                <a:schemeClr val="tx1"/>
              </a:solidFill>
            </a:endParaRPr>
          </a:p>
        </p:txBody>
      </p:sp>
      <p:sp>
        <p:nvSpPr>
          <p:cNvPr id="8" name="Rounded Rectangle 7"/>
          <p:cNvSpPr/>
          <p:nvPr/>
        </p:nvSpPr>
        <p:spPr>
          <a:xfrm>
            <a:off x="2500298" y="1214422"/>
            <a:ext cx="6429420" cy="4214866"/>
          </a:xfrm>
          <a:prstGeom prst="roundRect">
            <a:avLst/>
          </a:prstGeom>
          <a:solidFill>
            <a:schemeClr val="accent6">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fontAlgn="base">
              <a:spcBef>
                <a:spcPct val="0"/>
              </a:spcBef>
              <a:spcAft>
                <a:spcPct val="0"/>
              </a:spcAft>
            </a:pP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Giáo</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viên</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đưa</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ra</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những</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biện</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pháp</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giáo</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dục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phù</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hợp</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để</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rèn</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trẻ</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thói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quen</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nhặt</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và</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bỏ</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rác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đúng</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nơi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quy</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định</a:t>
            </a:r>
            <a:r>
              <a:rPr lang="en-US" b="1" dirty="0">
                <a:solidFill>
                  <a:srgbClr val="000000"/>
                </a:solidFill>
                <a:latin typeface="Times New Roman" pitchFamily="18" charset="0"/>
                <a:ea typeface="Times New Roman" pitchFamily="18" charset="0"/>
                <a:cs typeface="Times New Roman" pitchFamily="18" charset="0"/>
              </a:rPr>
              <a:t>.</a:t>
            </a:r>
            <a:endParaRPr lang="en-US" b="1" dirty="0">
              <a:solidFill>
                <a:schemeClr val="tx1"/>
              </a:solidFill>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Giáo</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dục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cho</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trẻ</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hiểu</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về</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tác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hại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của</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rác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thải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với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cuộc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sống</a:t>
            </a:r>
            <a:r>
              <a:rPr lang="en-US" b="1" dirty="0">
                <a:solidFill>
                  <a:srgbClr val="000000"/>
                </a:solidFill>
                <a:latin typeface="Times New Roman" pitchFamily="18" charset="0"/>
                <a:ea typeface="Times New Roman" pitchFamily="18" charset="0"/>
                <a:cs typeface="Times New Roman" pitchFamily="18" charset="0"/>
              </a:rPr>
              <a:t> con </a:t>
            </a:r>
            <a:r>
              <a:rPr lang="en-US" b="1" dirty="0" err="1">
                <a:solidFill>
                  <a:srgbClr val="000000"/>
                </a:solidFill>
                <a:latin typeface="Times New Roman" pitchFamily="18" charset="0"/>
                <a:ea typeface="Times New Roman" pitchFamily="18" charset="0"/>
                <a:cs typeface="Times New Roman" pitchFamily="18" charset="0"/>
              </a:rPr>
              <a:t>người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và</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lợi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ích</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của</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việc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vứt</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rác</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đúng</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nơi</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quy</a:t>
            </a:r>
            <a:r>
              <a:rPr lang="en-US" b="1" dirty="0">
                <a:solidFill>
                  <a:srgbClr val="000000"/>
                </a:solidFill>
                <a:latin typeface="Times New Roman" pitchFamily="18" charset="0"/>
                <a:ea typeface="Times New Roman" pitchFamily="18" charset="0"/>
                <a:cs typeface="Times New Roman" pitchFamily="18" charset="0"/>
              </a:rPr>
              <a:t> </a:t>
            </a:r>
            <a:r>
              <a:rPr lang="en-US" b="1" dirty="0" err="1">
                <a:solidFill>
                  <a:srgbClr val="000000"/>
                </a:solidFill>
                <a:latin typeface="Times New Roman" pitchFamily="18" charset="0"/>
                <a:ea typeface="Times New Roman" pitchFamily="18" charset="0"/>
                <a:cs typeface="Times New Roman" pitchFamily="18" charset="0"/>
              </a:rPr>
              <a:t>định</a:t>
            </a:r>
            <a:r>
              <a:rPr lang="en-US" b="1" dirty="0">
                <a:solidFill>
                  <a:srgbClr val="000000"/>
                </a:solidFill>
                <a:latin typeface="Times New Roman" pitchFamily="18" charset="0"/>
                <a:ea typeface="Times New Roman" pitchFamily="18" charset="0"/>
                <a:cs typeface="Times New Roman" pitchFamily="18" charset="0"/>
              </a:rPr>
              <a:t>.</a:t>
            </a:r>
            <a:endParaRPr lang="en-US" b="1" dirty="0">
              <a:solidFill>
                <a:schemeClr val="tx1"/>
              </a:solidFill>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Trẻ</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có</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thói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quen</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nhặt</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rác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bỏ</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rác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đúng</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nơi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quy</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định</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mọi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lúc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mọi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nơi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hình</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thành</a:t>
            </a:r>
            <a:r>
              <a:rPr lang="en-US" b="1" dirty="0">
                <a:solidFill>
                  <a:schemeClr val="tx1"/>
                </a:solidFill>
                <a:latin typeface="Times New Roman" pitchFamily="18" charset="0"/>
                <a:ea typeface="Times New Roman" pitchFamily="18" charset="0"/>
                <a:cs typeface="Times New Roman" pitchFamily="18" charset="0"/>
              </a:rPr>
              <a:t> ý </a:t>
            </a:r>
            <a:r>
              <a:rPr lang="en-US" b="1" dirty="0" err="1">
                <a:solidFill>
                  <a:schemeClr val="tx1"/>
                </a:solidFill>
                <a:latin typeface="Times New Roman" pitchFamily="18" charset="0"/>
                <a:ea typeface="Times New Roman" pitchFamily="18" charset="0"/>
                <a:cs typeface="Times New Roman" pitchFamily="18" charset="0"/>
              </a:rPr>
              <a:t>thức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bảo</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vệ</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môi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trường</a:t>
            </a:r>
            <a:r>
              <a:rPr lang="en-US" b="1" dirty="0">
                <a:solidFill>
                  <a:schemeClr val="tx1"/>
                </a:solidFill>
                <a:latin typeface="Times New Roman" pitchFamily="18" charset="0"/>
                <a:ea typeface="Times New Roman" pitchFamily="18" charset="0"/>
                <a:cs typeface="Times New Roman" pitchFamily="18" charset="0"/>
              </a:rPr>
              <a:t>.</a:t>
            </a:r>
          </a:p>
          <a:p>
            <a:pPr lvl="0" algn="just" eaLnBrk="0" fontAlgn="base" hangingPunct="0">
              <a:spcBef>
                <a:spcPct val="0"/>
              </a:spcBef>
              <a:spcAft>
                <a:spcPct val="0"/>
              </a:spcAft>
              <a:buFontTx/>
              <a:buChar char="-"/>
            </a:pPr>
            <a:r>
              <a:rPr lang="en-US" b="1" dirty="0" err="1">
                <a:solidFill>
                  <a:schemeClr val="tx1"/>
                </a:solidFill>
                <a:latin typeface="Times New Roman" pitchFamily="18" charset="0"/>
                <a:ea typeface="Times New Roman" pitchFamily="18" charset="0"/>
                <a:cs typeface="Times New Roman" pitchFamily="18" charset="0"/>
              </a:rPr>
              <a:t>Phụ</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huynh</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quan</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tâm</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giáo</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dục</a:t>
            </a:r>
            <a:r>
              <a:rPr lang="en-US" b="1" dirty="0">
                <a:solidFill>
                  <a:schemeClr val="tx1"/>
                </a:solidFill>
                <a:latin typeface="Times New Roman" pitchFamily="18" charset="0"/>
                <a:ea typeface="Times New Roman" pitchFamily="18" charset="0"/>
                <a:cs typeface="Times New Roman" pitchFamily="18" charset="0"/>
              </a:rPr>
              <a:t> con ý </a:t>
            </a:r>
            <a:r>
              <a:rPr lang="en-US" b="1" dirty="0" err="1">
                <a:solidFill>
                  <a:schemeClr val="tx1"/>
                </a:solidFill>
                <a:latin typeface="Times New Roman" pitchFamily="18" charset="0"/>
                <a:ea typeface="Times New Roman" pitchFamily="18" charset="0"/>
                <a:cs typeface="Times New Roman" pitchFamily="18" charset="0"/>
              </a:rPr>
              <a:t>thức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giữ</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gìn</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vệ</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sinh</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nơi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công</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cộng</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không</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vứt</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rác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bừa</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bãi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giúp</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trẻ</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hình</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thành</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thói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quen</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nhặt</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và</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bỏ</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rác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đúng</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nơi</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quy</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định</a:t>
            </a:r>
            <a:r>
              <a:rPr lang="en-US" b="1" dirty="0">
                <a:solidFill>
                  <a:schemeClr val="tx1"/>
                </a:solidFill>
                <a:latin typeface="Times New Roman" pitchFamily="18" charset="0"/>
                <a:ea typeface="Times New Roman" pitchFamily="18" charset="0"/>
                <a:cs typeface="Times New Roman" pitchFamily="18" charset="0"/>
              </a:rPr>
              <a:t>.</a:t>
            </a:r>
          </a:p>
          <a:p>
            <a:pPr lvl="0" algn="just" eaLnBrk="0" fontAlgn="base" hangingPunct="0">
              <a:spcBef>
                <a:spcPct val="0"/>
              </a:spcBef>
              <a:spcAft>
                <a:spcPct val="0"/>
              </a:spcAft>
            </a:pP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Góp</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phần</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thực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hiện</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mục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tiêu</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Trường</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học</a:t>
            </a:r>
            <a:r>
              <a:rPr lang="en-US" b="1" dirty="0">
                <a:solidFill>
                  <a:schemeClr val="tx1"/>
                </a:solidFill>
                <a:latin typeface="Times New Roman" pitchFamily="18" charset="0"/>
                <a:ea typeface="Times New Roman" pitchFamily="18" charset="0"/>
                <a:cs typeface="Times New Roman" pitchFamily="18" charset="0"/>
              </a:rPr>
              <a:t> </a:t>
            </a:r>
            <a:r>
              <a:rPr lang="en-US" b="1" dirty="0" err="1">
                <a:solidFill>
                  <a:schemeClr val="tx1"/>
                </a:solidFill>
                <a:latin typeface="Times New Roman" pitchFamily="18" charset="0"/>
                <a:ea typeface="Times New Roman" pitchFamily="18" charset="0"/>
                <a:cs typeface="Times New Roman" pitchFamily="18" charset="0"/>
              </a:rPr>
              <a:t>xanh</a:t>
            </a:r>
            <a:r>
              <a:rPr lang="en-US" b="1" dirty="0">
                <a:solidFill>
                  <a:schemeClr val="tx1"/>
                </a:solidFill>
                <a:latin typeface="Times New Roman" pitchFamily="18" charset="0"/>
                <a:ea typeface="Times New Roman" pitchFamily="18" charset="0"/>
                <a:cs typeface="Times New Roman" pitchFamily="18" charset="0"/>
              </a:rPr>
              <a:t> – </a:t>
            </a:r>
            <a:r>
              <a:rPr lang="en-US" b="1" dirty="0" err="1">
                <a:solidFill>
                  <a:schemeClr val="tx1"/>
                </a:solidFill>
                <a:latin typeface="Times New Roman" pitchFamily="18" charset="0"/>
                <a:ea typeface="Times New Roman" pitchFamily="18" charset="0"/>
                <a:cs typeface="Times New Roman" pitchFamily="18" charset="0"/>
              </a:rPr>
              <a:t>sạch</a:t>
            </a:r>
            <a:r>
              <a:rPr lang="en-US" b="1" dirty="0">
                <a:solidFill>
                  <a:schemeClr val="tx1"/>
                </a:solidFill>
                <a:latin typeface="Times New Roman" pitchFamily="18" charset="0"/>
                <a:ea typeface="Times New Roman" pitchFamily="18" charset="0"/>
                <a:cs typeface="Times New Roman" pitchFamily="18" charset="0"/>
              </a:rPr>
              <a:t> – </a:t>
            </a:r>
            <a:r>
              <a:rPr lang="en-US" b="1" dirty="0" err="1">
                <a:solidFill>
                  <a:schemeClr val="tx1"/>
                </a:solidFill>
                <a:latin typeface="Times New Roman" pitchFamily="18" charset="0"/>
                <a:ea typeface="Times New Roman" pitchFamily="18" charset="0"/>
                <a:cs typeface="Times New Roman" pitchFamily="18" charset="0"/>
              </a:rPr>
              <a:t>đẹp</a:t>
            </a:r>
            <a:r>
              <a:rPr lang="en-US" b="1" dirty="0">
                <a:solidFill>
                  <a:schemeClr val="tx1"/>
                </a:solidFill>
                <a:latin typeface="Times New Roman" pitchFamily="18" charset="0"/>
                <a:ea typeface="Times New Roman" pitchFamily="18" charset="0"/>
                <a:cs typeface="Times New Roman" pitchFamily="18" charset="0"/>
              </a:rPr>
              <a:t>”</a:t>
            </a:r>
            <a:endParaRPr lang="en-US"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1747" name="Picture 3" descr="C:\Users\MyPC\Desktop\KIEU THI GVG 2023\tải xuống.jfif"/>
          <p:cNvPicPr>
            <a:picLocks noGrp="1" noChangeAspect="1" noChangeArrowheads="1"/>
          </p:cNvPicPr>
          <p:nvPr>
            <p:ph idx="1"/>
          </p:nvPr>
        </p:nvPicPr>
        <p:blipFill>
          <a:blip r:embed="rId2"/>
          <a:srcRect/>
          <a:stretch>
            <a:fillRect/>
          </a:stretch>
        </p:blipFill>
        <p:spPr bwMode="auto">
          <a:xfrm>
            <a:off x="-11784" y="0"/>
            <a:ext cx="9155784" cy="6858000"/>
          </a:xfrm>
          <a:prstGeom prst="rect">
            <a:avLst/>
          </a:prstGeom>
          <a:noFill/>
        </p:spPr>
      </p:pic>
      <p:sp>
        <p:nvSpPr>
          <p:cNvPr id="4" name="Cloud Callout 3"/>
          <p:cNvSpPr/>
          <p:nvPr/>
        </p:nvSpPr>
        <p:spPr>
          <a:xfrm>
            <a:off x="1857356" y="1500174"/>
            <a:ext cx="4929222" cy="2786082"/>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 name="Picture 4"/>
          <p:cNvPicPr>
            <a:picLocks noChangeAspect="1"/>
          </p:cNvPicPr>
          <p:nvPr/>
        </p:nvPicPr>
        <p:blipFill>
          <a:blip r:embed="rId3"/>
          <a:stretch>
            <a:fillRect/>
          </a:stretch>
        </p:blipFill>
        <p:spPr>
          <a:xfrm>
            <a:off x="-214345" y="0"/>
            <a:ext cx="9358345" cy="7021829"/>
          </a:xfrm>
          <a:prstGeom prst="rect">
            <a:avLst/>
          </a:prstGeom>
        </p:spPr>
      </p:pic>
      <p:sp>
        <p:nvSpPr>
          <p:cNvPr id="6" name="Rectangle 5"/>
          <p:cNvSpPr/>
          <p:nvPr/>
        </p:nvSpPr>
        <p:spPr>
          <a:xfrm>
            <a:off x="1785918" y="2714620"/>
            <a:ext cx="5018567" cy="83099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609585"/>
            <a:r>
              <a:rPr lang="en-US" sz="4800" b="1" dirty="0">
                <a:solidFill>
                  <a:srgbClr val="FF0000"/>
                </a:solidFill>
                <a:latin typeface="Times New Roman" panose="02020603050405020304" pitchFamily="18" charset="0"/>
                <a:cs typeface="Times New Roman" panose="02020603050405020304" pitchFamily="18" charset="0"/>
              </a:rPr>
              <a:t>II</a:t>
            </a:r>
            <a:r>
              <a:rPr lang="vi-VN" sz="4800" b="1" dirty="0">
                <a:solidFill>
                  <a:srgbClr val="FF0000"/>
                </a:solidFill>
                <a:latin typeface="Times New Roman" panose="02020603050405020304" pitchFamily="18" charset="0"/>
                <a:cs typeface="Times New Roman" panose="02020603050405020304" pitchFamily="18" charset="0"/>
              </a:rPr>
              <a:t>. NỘI DUNG</a:t>
            </a:r>
            <a:r>
              <a:rPr lang="en-US" sz="4800" b="1"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357222" y="-71462"/>
            <a:ext cx="10501386" cy="7661702"/>
          </a:xfrm>
          <a:prstGeom prst="rect">
            <a:avLst/>
          </a:prstGeom>
          <a:noFill/>
        </p:spPr>
      </p:pic>
      <p:sp>
        <p:nvSpPr>
          <p:cNvPr id="5" name="TextBox 4">
            <a:extLst>
              <a:ext uri="{FF2B5EF4-FFF2-40B4-BE49-F238E27FC236}">
                <a16:creationId xmlns:a16="http://schemas.microsoft.com/office/drawing/2014/main" id="{1367EAD6-0238-43FE-B84D-757EBA4DBC99}"/>
              </a:ext>
            </a:extLst>
          </p:cNvPr>
          <p:cNvSpPr txBox="1"/>
          <p:nvPr/>
        </p:nvSpPr>
        <p:spPr>
          <a:xfrm>
            <a:off x="1500166" y="0"/>
            <a:ext cx="6098146" cy="646331"/>
          </a:xfrm>
          <a:prstGeom prst="rect">
            <a:avLst/>
          </a:prstGeom>
          <a:noFill/>
        </p:spPr>
        <p:txBody>
          <a:bodyPr wrap="square">
            <a:spAutoFit/>
          </a:bodyPr>
          <a:lstStyle>
            <a:defPPr>
              <a:defRPr lang="en-US"/>
            </a:defPPr>
            <a:lvl1pPr algn="ctr">
              <a:defRPr sz="4400" b="1">
                <a:solidFill>
                  <a:srgbClr val="FF0000"/>
                </a:solidFill>
                <a:latin typeface="Times New Roman" pitchFamily="18" charset="0"/>
                <a:cs typeface="Times New Roman" pitchFamily="18" charset="0"/>
              </a:defRPr>
            </a:lvl1pPr>
          </a:lstStyle>
          <a:p>
            <a:r>
              <a:rPr lang="en-US" sz="3600" dirty="0">
                <a:solidFill>
                  <a:srgbClr val="002060"/>
                </a:solidFill>
              </a:rPr>
              <a:t>THỰC TRẠNG</a:t>
            </a:r>
          </a:p>
        </p:txBody>
      </p:sp>
      <p:sp>
        <p:nvSpPr>
          <p:cNvPr id="6" name="Notched Right Arrow 5"/>
          <p:cNvSpPr/>
          <p:nvPr/>
        </p:nvSpPr>
        <p:spPr>
          <a:xfrm>
            <a:off x="142844" y="1714488"/>
            <a:ext cx="2643206" cy="1643074"/>
          </a:xfrm>
          <a:prstGeom prst="notchedRightArrow">
            <a:avLst/>
          </a:prstGeom>
          <a:solidFill>
            <a:srgbClr val="FED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Thuận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lợi</a:t>
            </a:r>
            <a:endParaRPr lang="vi-VN" sz="2800" b="1" dirty="0">
              <a:solidFill>
                <a:schemeClr val="tx1"/>
              </a:solidFill>
              <a:latin typeface="Times New Roman" pitchFamily="18" charset="0"/>
              <a:cs typeface="Times New Roman" pitchFamily="18" charset="0"/>
            </a:endParaRPr>
          </a:p>
        </p:txBody>
      </p:sp>
      <p:sp>
        <p:nvSpPr>
          <p:cNvPr id="7" name="Content Placeholder 4"/>
          <p:cNvSpPr txBox="1">
            <a:spLocks/>
          </p:cNvSpPr>
          <p:nvPr/>
        </p:nvSpPr>
        <p:spPr>
          <a:xfrm>
            <a:off x="3214678" y="785794"/>
            <a:ext cx="5929322" cy="3143272"/>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p>
            <a:r>
              <a:rPr lang="en-US" sz="1600" dirty="0">
                <a:latin typeface="Times New Roman" pitchFamily="18" charset="0"/>
                <a:cs typeface="Times New Roman" pitchFamily="18" charset="0"/>
              </a:rPr>
              <a:t>- </a:t>
            </a:r>
            <a:r>
              <a:rPr lang="en-US" dirty="0">
                <a:latin typeface="Times New Roman" pitchFamily="18" charset="0"/>
                <a:cs typeface="Times New Roman" pitchFamily="18" charset="0"/>
              </a:rPr>
              <a:t>Trường </a:t>
            </a:r>
            <a:r>
              <a:rPr lang="en-US" dirty="0" err="1">
                <a:latin typeface="Times New Roman" pitchFamily="18" charset="0"/>
                <a:cs typeface="Times New Roman" pitchFamily="18" charset="0"/>
              </a:rPr>
              <a:t>mầm</a:t>
            </a:r>
            <a:r>
              <a:rPr lang="en-US" dirty="0">
                <a:latin typeface="Times New Roman" pitchFamily="18" charset="0"/>
                <a:cs typeface="Times New Roman" pitchFamily="18" charset="0"/>
              </a:rPr>
              <a:t> non </a:t>
            </a:r>
            <a:r>
              <a:rPr lang="en-US" dirty="0" err="1">
                <a:latin typeface="Times New Roman" pitchFamily="18" charset="0"/>
                <a:cs typeface="Times New Roman" pitchFamily="18" charset="0"/>
              </a:rPr>
              <a:t>đạt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thoáng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mát</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rèn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nhằm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nâng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mẫu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nếp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nhẹn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Phụ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huynh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hưởng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p:txBody>
      </p:sp>
      <p:sp>
        <p:nvSpPr>
          <p:cNvPr id="8" name="Notched Right Arrow 7"/>
          <p:cNvSpPr/>
          <p:nvPr/>
        </p:nvSpPr>
        <p:spPr>
          <a:xfrm>
            <a:off x="323528" y="4443767"/>
            <a:ext cx="2643206" cy="1643074"/>
          </a:xfrm>
          <a:prstGeom prst="notchedRightArrow">
            <a:avLst/>
          </a:prstGeom>
          <a:solidFill>
            <a:srgbClr val="FED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Khó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khăn</a:t>
            </a:r>
            <a:endParaRPr lang="vi-VN" sz="2800" b="1" dirty="0">
              <a:solidFill>
                <a:schemeClr val="tx1"/>
              </a:solidFill>
              <a:latin typeface="Times New Roman" pitchFamily="18" charset="0"/>
              <a:cs typeface="Times New Roman" pitchFamily="18" charset="0"/>
            </a:endParaRPr>
          </a:p>
        </p:txBody>
      </p:sp>
      <p:sp>
        <p:nvSpPr>
          <p:cNvPr id="9" name="Content Placeholder 4"/>
          <p:cNvSpPr txBox="1">
            <a:spLocks/>
          </p:cNvSpPr>
          <p:nvPr/>
        </p:nvSpPr>
        <p:spPr>
          <a:xfrm>
            <a:off x="3271798" y="4214818"/>
            <a:ext cx="5872202" cy="1857388"/>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85000" lnSpcReduction="20000"/>
          </a:bodyPr>
          <a:lstStyle/>
          <a:p>
            <a:endParaRPr lang="en-US" sz="19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100" dirty="0">
                <a:latin typeface="Times New Roman" pitchFamily="18" charset="0"/>
                <a:cs typeface="Times New Roman" pitchFamily="18" charset="0"/>
              </a:rPr>
              <a:t>-</a:t>
            </a:r>
            <a:r>
              <a:rPr lang="en-US" sz="2100" dirty="0" err="1">
                <a:latin typeface="Times New Roman" pitchFamily="18" charset="0"/>
                <a:cs typeface="Times New Roman" pitchFamily="18" charset="0"/>
              </a:rPr>
              <a:t>Trẻ</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hiểu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việc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vứt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bừa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bãi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nhiều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trẻ</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có</a:t>
            </a:r>
            <a:r>
              <a:rPr lang="en-US" sz="2100" dirty="0">
                <a:latin typeface="Times New Roman" pitchFamily="18" charset="0"/>
                <a:cs typeface="Times New Roman" pitchFamily="18" charset="0"/>
              </a:rPr>
              <a:t> ý </a:t>
            </a:r>
            <a:r>
              <a:rPr lang="en-US" sz="2100" dirty="0" err="1">
                <a:latin typeface="Times New Roman" pitchFamily="18" charset="0"/>
                <a:cs typeface="Times New Roman" pitchFamily="18" charset="0"/>
              </a:rPr>
              <a:t>thức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bảo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vệ</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môi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trường</a:t>
            </a:r>
            <a:r>
              <a:rPr lang="en-US" sz="2100" dirty="0">
                <a:latin typeface="Times New Roman" pitchFamily="18" charset="0"/>
                <a:cs typeface="Times New Roman" pitchFamily="18" charset="0"/>
              </a:rPr>
              <a:t>. </a:t>
            </a:r>
          </a:p>
          <a:p>
            <a:pPr>
              <a:buFontTx/>
              <a:buChar char="-"/>
            </a:pPr>
            <a:r>
              <a:rPr lang="en-US" sz="2100" dirty="0">
                <a:latin typeface="Times New Roman" pitchFamily="18" charset="0"/>
                <a:cs typeface="Times New Roman" pitchFamily="18" charset="0"/>
              </a:rPr>
              <a:t> Do </a:t>
            </a:r>
            <a:r>
              <a:rPr lang="en-US" sz="2100" dirty="0" err="1">
                <a:latin typeface="Times New Roman" pitchFamily="18" charset="0"/>
                <a:cs typeface="Times New Roman" pitchFamily="18" charset="0"/>
              </a:rPr>
              <a:t>đầu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trẻ</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mới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học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nhiều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trẻ</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thói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quen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nhặt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vứt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đúng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quy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định</a:t>
            </a:r>
            <a:endParaRPr lang="en-US" sz="2100" dirty="0">
              <a:latin typeface="Times New Roman" pitchFamily="18" charset="0"/>
              <a:cs typeface="Times New Roman" pitchFamily="18" charset="0"/>
            </a:endParaRPr>
          </a:p>
          <a:p>
            <a:pPr>
              <a:buFontTx/>
              <a:buChar char="-"/>
            </a:pP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Hiệu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quả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giáo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dục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cao</a:t>
            </a:r>
            <a:endParaRPr lang="en-US" sz="2100" dirty="0">
              <a:latin typeface="Times New Roman" pitchFamily="18" charset="0"/>
              <a:cs typeface="Times New Roman" pitchFamily="18" charset="0"/>
            </a:endParaRPr>
          </a:p>
          <a:p>
            <a:pPr>
              <a:buFontTx/>
              <a:buChar char="-"/>
            </a:pP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Phụ</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huynh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thực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sự</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quan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tâm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giáo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dục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trẻ</a:t>
            </a:r>
            <a:r>
              <a:rPr lang="en-US" sz="2100" dirty="0">
                <a:latin typeface="Times New Roman" pitchFamily="18" charset="0"/>
                <a:cs typeface="Times New Roman" pitchFamily="18" charset="0"/>
              </a:rPr>
              <a:t>.</a:t>
            </a:r>
          </a:p>
          <a:p>
            <a:endParaRPr lang="en-US" sz="2100" dirty="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428660" y="-214338"/>
            <a:ext cx="10644262" cy="7661702"/>
          </a:xfrm>
          <a:prstGeom prst="rect">
            <a:avLst/>
          </a:prstGeom>
          <a:noFill/>
        </p:spPr>
      </p:pic>
      <p:sp>
        <p:nvSpPr>
          <p:cNvPr id="13" name="Rounded Rectangle 12"/>
          <p:cNvSpPr/>
          <p:nvPr/>
        </p:nvSpPr>
        <p:spPr>
          <a:xfrm>
            <a:off x="1000100" y="1643050"/>
            <a:ext cx="7215238" cy="857256"/>
          </a:xfrm>
          <a:prstGeom prst="roundRect">
            <a:avLst/>
          </a:prstGeom>
          <a:solidFill>
            <a:srgbClr val="FFFFCC"/>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fontAlgn="base">
              <a:spcBef>
                <a:spcPct val="20000"/>
              </a:spcBef>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p>
        </p:txBody>
      </p:sp>
      <p:sp>
        <p:nvSpPr>
          <p:cNvPr id="14" name="Title 3"/>
          <p:cNvSpPr txBox="1">
            <a:spLocks/>
          </p:cNvSpPr>
          <p:nvPr/>
        </p:nvSpPr>
        <p:spPr>
          <a:xfrm>
            <a:off x="2500298" y="0"/>
            <a:ext cx="4214842" cy="1357322"/>
          </a:xfrm>
          <a:prstGeom prst="horizontalScroll">
            <a:avLst/>
          </a:prstGeom>
          <a:solidFill>
            <a:schemeClr val="accent6">
              <a:lumMod val="40000"/>
              <a:lumOff val="6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45720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sở</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endParaRPr kumimoji="0" lang="en-US" sz="3600" b="1" i="0" u="none" strike="noStrike" kern="1200" cap="none" spc="0" normalizeH="0" baseline="0" noProof="0" dirty="0">
              <a:ln>
                <a:noFill/>
              </a:ln>
              <a:solidFill>
                <a:schemeClr val="tx1"/>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Rounded Rectangle 15"/>
          <p:cNvSpPr/>
          <p:nvPr/>
        </p:nvSpPr>
        <p:spPr>
          <a:xfrm>
            <a:off x="928662" y="2714620"/>
            <a:ext cx="7358114" cy="1428760"/>
          </a:xfrm>
          <a:prstGeom prst="roundRect">
            <a:avLst/>
          </a:prstGeom>
          <a:solidFill>
            <a:srgbClr val="FFFFCC"/>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fontAlgn="base">
              <a:spcBef>
                <a:spcPct val="20000"/>
              </a:spcBef>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Giữ</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gìn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biệt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bởi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vệ</a:t>
            </a:r>
            <a:r>
              <a:rPr lang="en-US" sz="2400" dirty="0">
                <a:solidFill>
                  <a:schemeClr val="tx1"/>
                </a:solidFill>
                <a:latin typeface="Times New Roman" pitchFamily="18" charset="0"/>
                <a:cs typeface="Times New Roman" pitchFamily="18" charset="0"/>
              </a:rPr>
              <a:t>. </a:t>
            </a:r>
          </a:p>
        </p:txBody>
      </p:sp>
      <p:sp>
        <p:nvSpPr>
          <p:cNvPr id="9" name="Rounded Rectangle 8"/>
          <p:cNvSpPr/>
          <p:nvPr/>
        </p:nvSpPr>
        <p:spPr>
          <a:xfrm>
            <a:off x="928662" y="4286256"/>
            <a:ext cx="7358114" cy="2214578"/>
          </a:xfrm>
          <a:prstGeom prst="roundRect">
            <a:avLst/>
          </a:prstGeom>
          <a:solidFill>
            <a:srgbClr val="FFFFCC"/>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fontAlgn="base">
              <a:spcBef>
                <a:spcPct val="20000"/>
              </a:spcBef>
            </a:pPr>
            <a:r>
              <a:rPr lang="en-US"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Việc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dạy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vứt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định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việc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mang</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nghĩa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vô</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cùng</a:t>
            </a:r>
            <a:r>
              <a:rPr lang="en-US" sz="2400" dirty="0">
                <a:solidFill>
                  <a:schemeClr val="tx1"/>
                </a:solidFill>
                <a:latin typeface="Times New Roman" pitchFamily="18" charset="0"/>
                <a:cs typeface="Times New Roman" pitchFamily="18" charset="0"/>
              </a:rPr>
              <a:t> to </a:t>
            </a:r>
            <a:r>
              <a:rPr lang="en-US" sz="2400" dirty="0" err="1">
                <a:solidFill>
                  <a:schemeClr val="tx1"/>
                </a:solidFill>
                <a:latin typeface="Times New Roman" pitchFamily="18" charset="0"/>
                <a:cs typeface="Times New Roman" pitchFamily="18" charset="0"/>
              </a:rPr>
              <a:t>lớn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giúp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giữ</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gìn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khỏe</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con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con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giữ</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gìn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văn</a:t>
            </a:r>
            <a:r>
              <a:rPr lang="en-US" sz="2400" dirty="0">
                <a:solidFill>
                  <a:schemeClr val="tx1"/>
                </a:solidFill>
                <a:latin typeface="Times New Roman" pitchFamily="18" charset="0"/>
                <a:cs typeface="Times New Roman" pitchFamily="18" charset="0"/>
              </a:rPr>
              <a:t> minh.</a:t>
            </a:r>
            <a:endParaRPr lang="vi-VN" sz="2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6" name="Picture 2" descr="Hình nền Nền Mùa Xuân Nền ấm áp Nền đẹp Nền Núi, Nền Núi, Hình, Phim  Background Vector để tải xuống miễn phí - Pngtree"/>
          <p:cNvPicPr>
            <a:picLocks noChangeAspect="1" noChangeArrowheads="1"/>
          </p:cNvPicPr>
          <p:nvPr/>
        </p:nvPicPr>
        <p:blipFill>
          <a:blip r:embed="rId2"/>
          <a:srcRect/>
          <a:stretch>
            <a:fillRect/>
          </a:stretch>
        </p:blipFill>
        <p:spPr bwMode="auto">
          <a:xfrm>
            <a:off x="-428660" y="-214338"/>
            <a:ext cx="10215602" cy="7661702"/>
          </a:xfrm>
          <a:prstGeom prst="rect">
            <a:avLst/>
          </a:prstGeom>
          <a:noFill/>
        </p:spPr>
      </p:pic>
      <p:sp>
        <p:nvSpPr>
          <p:cNvPr id="5" name="Title 3"/>
          <p:cNvSpPr txBox="1">
            <a:spLocks/>
          </p:cNvSpPr>
          <p:nvPr/>
        </p:nvSpPr>
        <p:spPr>
          <a:xfrm>
            <a:off x="2357422" y="214290"/>
            <a:ext cx="4214842" cy="1357322"/>
          </a:xfrm>
          <a:prstGeom prst="horizontalScroll">
            <a:avLst/>
          </a:prstGeom>
          <a:solidFill>
            <a:schemeClr val="accent6">
              <a:lumMod val="40000"/>
              <a:lumOff val="6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45720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sở</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tiễn</a:t>
            </a:r>
            <a:endParaRPr kumimoji="0" lang="en-US" sz="3600" b="1" i="0" u="none" strike="noStrike" kern="1200" cap="none" spc="0" normalizeH="0" baseline="0" noProof="0" dirty="0">
              <a:ln>
                <a:noFill/>
              </a:ln>
              <a:solidFill>
                <a:schemeClr val="tx1"/>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1071538" y="1714488"/>
            <a:ext cx="7358114" cy="1285884"/>
          </a:xfrm>
          <a:prstGeom prst="roundRect">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fontAlgn="base">
              <a:spcBef>
                <a:spcPct val="20000"/>
              </a:spcBef>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kẹo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bỏ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rổ</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a:t>
            </a:r>
          </a:p>
        </p:txBody>
      </p:sp>
      <p:sp>
        <p:nvSpPr>
          <p:cNvPr id="8" name="Rounded Rectangle 7"/>
          <p:cNvSpPr/>
          <p:nvPr/>
        </p:nvSpPr>
        <p:spPr>
          <a:xfrm>
            <a:off x="1000100" y="3286124"/>
            <a:ext cx="7500990" cy="1500198"/>
          </a:xfrm>
          <a:prstGeom prst="roundRect">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fontAlgn="base">
              <a:spcBef>
                <a:spcPct val="20000"/>
              </a:spcBef>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giờ</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giờ</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ngoài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chưa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dọn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thờ</a:t>
            </a:r>
            <a:r>
              <a:rPr lang="en-US" sz="2400" dirty="0">
                <a:solidFill>
                  <a:schemeClr val="tx1"/>
                </a:solidFill>
                <a:latin typeface="Times New Roman" pitchFamily="18" charset="0"/>
                <a:cs typeface="Times New Roman" pitchFamily="18" charset="0"/>
              </a:rPr>
              <a:t> ơ,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nhặt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bỏ</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thùng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thấy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p:txBody>
      </p:sp>
      <p:sp>
        <p:nvSpPr>
          <p:cNvPr id="9" name="Rounded Rectangle 8"/>
          <p:cNvSpPr/>
          <p:nvPr/>
        </p:nvSpPr>
        <p:spPr>
          <a:xfrm>
            <a:off x="1000100" y="5072074"/>
            <a:ext cx="7572428" cy="1214446"/>
          </a:xfrm>
          <a:prstGeom prst="roundRect">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fontAlgn="base">
              <a:spcBef>
                <a:spcPct val="20000"/>
              </a:spcBef>
              <a:defRPr/>
            </a:pPr>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a:t>
            </a:r>
          </a:p>
        </p:txBody>
      </p:sp>
    </p:spTree>
  </p:cSld>
  <p:clrMapOvr>
    <a:masterClrMapping/>
  </p:clrMapOvr>
  <p:transition>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3063</TotalTime>
  <Words>2817</Words>
  <Application>Microsoft Office PowerPoint</Application>
  <PresentationFormat>On-screen Show (4:3)</PresentationFormat>
  <Paragraphs>244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.VnTime</vt:lpstr>
      <vt:lpstr>Arial</vt:lpstr>
      <vt:lpstr>Calibri</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00000001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dc:creator>
  <cp:lastModifiedBy>Admin</cp:lastModifiedBy>
  <cp:revision>328</cp:revision>
  <dcterms:created xsi:type="dcterms:W3CDTF">2023-10-30T00:31:00Z</dcterms:created>
  <dcterms:modified xsi:type="dcterms:W3CDTF">2025-10-27T06:00:02Z</dcterms:modified>
</cp:coreProperties>
</file>