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Calibri" pitchFamily="34" charset="0"/>
      <p:regular r:id="rId3"/>
      <p:bold r:id="rId4"/>
      <p:italic r:id="rId5"/>
      <p:boldItalic r:id="rId6"/>
    </p:embeddedFont>
    <p:embeddedFont>
      <p:font typeface="Cherry Bomb One" charset="-128"/>
      <p:regular r:id="rId7"/>
    </p:embeddedFont>
    <p:embeddedFont>
      <p:font typeface="UTM Americana EB" pitchFamily="18" charset="0"/>
      <p:bold r:id="rId8"/>
    </p:embeddedFont>
    <p:embeddedFont>
      <p:font typeface="Paytone One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9" d="100"/>
          <a:sy n="69" d="100"/>
        </p:scale>
        <p:origin x="-10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24-Oct-25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84731" y="-4782705"/>
            <a:ext cx="11263247" cy="7966188"/>
          </a:xfrm>
          <a:custGeom>
            <a:avLst/>
            <a:gdLst/>
            <a:ahLst/>
            <a:cxnLst/>
            <a:rect l="l" t="t" r="r" b="b"/>
            <a:pathLst>
              <a:path w="11263247" h="7966188">
                <a:moveTo>
                  <a:pt x="0" y="0"/>
                </a:moveTo>
                <a:lnTo>
                  <a:pt x="11263248" y="0"/>
                </a:lnTo>
                <a:lnTo>
                  <a:pt x="11263248" y="7966188"/>
                </a:lnTo>
                <a:lnTo>
                  <a:pt x="0" y="7966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6000"/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284731" y="4449175"/>
            <a:ext cx="11263247" cy="7966188"/>
          </a:xfrm>
          <a:custGeom>
            <a:avLst/>
            <a:gdLst/>
            <a:ahLst/>
            <a:cxnLst/>
            <a:rect l="l" t="t" r="r" b="b"/>
            <a:pathLst>
              <a:path w="11263247" h="7966188">
                <a:moveTo>
                  <a:pt x="0" y="0"/>
                </a:moveTo>
                <a:lnTo>
                  <a:pt x="11263248" y="0"/>
                </a:lnTo>
                <a:lnTo>
                  <a:pt x="11263248" y="7966188"/>
                </a:lnTo>
                <a:lnTo>
                  <a:pt x="0" y="7966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6000"/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485017" y="1496884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485612" y="4226067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4" y="0"/>
                </a:lnTo>
                <a:lnTo>
                  <a:pt x="2423624" y="2510345"/>
                </a:lnTo>
                <a:lnTo>
                  <a:pt x="0" y="25103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6782764" y="1564472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4" y="0"/>
                </a:lnTo>
                <a:lnTo>
                  <a:pt x="2423624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134486" y="1496884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4"/>
                </a:lnTo>
                <a:lnTo>
                  <a:pt x="0" y="25103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618686" y="4226067"/>
            <a:ext cx="2423623" cy="2510344"/>
          </a:xfrm>
          <a:custGeom>
            <a:avLst/>
            <a:gdLst/>
            <a:ahLst/>
            <a:cxnLst/>
            <a:rect l="l" t="t" r="r" b="b"/>
            <a:pathLst>
              <a:path w="2423623" h="2510344">
                <a:moveTo>
                  <a:pt x="0" y="0"/>
                </a:moveTo>
                <a:lnTo>
                  <a:pt x="2423623" y="0"/>
                </a:lnTo>
                <a:lnTo>
                  <a:pt x="2423623" y="2510345"/>
                </a:lnTo>
                <a:lnTo>
                  <a:pt x="0" y="251034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614663">
            <a:off x="3208342" y="3429188"/>
            <a:ext cx="1083600" cy="774281"/>
          </a:xfrm>
          <a:custGeom>
            <a:avLst/>
            <a:gdLst/>
            <a:ahLst/>
            <a:cxnLst/>
            <a:rect l="l" t="t" r="r" b="b"/>
            <a:pathLst>
              <a:path w="1083600" h="774281">
                <a:moveTo>
                  <a:pt x="0" y="0"/>
                </a:moveTo>
                <a:lnTo>
                  <a:pt x="1083600" y="0"/>
                </a:lnTo>
                <a:lnTo>
                  <a:pt x="1083600" y="774282"/>
                </a:lnTo>
                <a:lnTo>
                  <a:pt x="0" y="77428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6399611" y="3929379"/>
            <a:ext cx="1151421" cy="1151421"/>
          </a:xfrm>
          <a:custGeom>
            <a:avLst/>
            <a:gdLst/>
            <a:ahLst/>
            <a:cxnLst/>
            <a:rect l="l" t="t" r="r" b="b"/>
            <a:pathLst>
              <a:path w="1151421" h="1151421">
                <a:moveTo>
                  <a:pt x="0" y="0"/>
                </a:moveTo>
                <a:lnTo>
                  <a:pt x="1151421" y="0"/>
                </a:lnTo>
                <a:lnTo>
                  <a:pt x="1151421" y="1151421"/>
                </a:lnTo>
                <a:lnTo>
                  <a:pt x="0" y="115142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=""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246303" y="5873001"/>
            <a:ext cx="1019394" cy="1463881"/>
          </a:xfrm>
          <a:custGeom>
            <a:avLst/>
            <a:gdLst/>
            <a:ahLst/>
            <a:cxnLst/>
            <a:rect l="l" t="t" r="r" b="b"/>
            <a:pathLst>
              <a:path w="1019394" h="1463881">
                <a:moveTo>
                  <a:pt x="0" y="0"/>
                </a:moveTo>
                <a:lnTo>
                  <a:pt x="1019394" y="0"/>
                </a:lnTo>
                <a:lnTo>
                  <a:pt x="1019394" y="1463881"/>
                </a:lnTo>
                <a:lnTo>
                  <a:pt x="0" y="146388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=""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 rot="1408362">
            <a:off x="8541109" y="496503"/>
            <a:ext cx="1830294" cy="945097"/>
          </a:xfrm>
          <a:custGeom>
            <a:avLst/>
            <a:gdLst/>
            <a:ahLst/>
            <a:cxnLst/>
            <a:rect l="l" t="t" r="r" b="b"/>
            <a:pathLst>
              <a:path w="1830294" h="945097">
                <a:moveTo>
                  <a:pt x="0" y="0"/>
                </a:moveTo>
                <a:lnTo>
                  <a:pt x="1830293" y="0"/>
                </a:lnTo>
                <a:lnTo>
                  <a:pt x="1830293" y="945097"/>
                </a:lnTo>
                <a:lnTo>
                  <a:pt x="0" y="94509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-284731" y="891222"/>
            <a:ext cx="1673237" cy="775773"/>
          </a:xfrm>
          <a:custGeom>
            <a:avLst/>
            <a:gdLst/>
            <a:ahLst/>
            <a:cxnLst/>
            <a:rect l="l" t="t" r="r" b="b"/>
            <a:pathLst>
              <a:path w="1673237" h="775773">
                <a:moveTo>
                  <a:pt x="0" y="0"/>
                </a:moveTo>
                <a:lnTo>
                  <a:pt x="1673237" y="0"/>
                </a:lnTo>
                <a:lnTo>
                  <a:pt x="1673237" y="775774"/>
                </a:lnTo>
                <a:lnTo>
                  <a:pt x="0" y="7757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=""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9426058" y="6416113"/>
            <a:ext cx="1673237" cy="775773"/>
          </a:xfrm>
          <a:custGeom>
            <a:avLst/>
            <a:gdLst/>
            <a:ahLst/>
            <a:cxnLst/>
            <a:rect l="l" t="t" r="r" b="b"/>
            <a:pathLst>
              <a:path w="1673237" h="775773">
                <a:moveTo>
                  <a:pt x="0" y="0"/>
                </a:moveTo>
                <a:lnTo>
                  <a:pt x="1673237" y="0"/>
                </a:lnTo>
                <a:lnTo>
                  <a:pt x="1673237" y="775774"/>
                </a:lnTo>
                <a:lnTo>
                  <a:pt x="0" y="7757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=""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1644111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BD5D76"/>
                </a:solidFill>
                <a:latin typeface="Pagkaki"/>
                <a:ea typeface="Pagkaki"/>
                <a:cs typeface="Pagkaki"/>
                <a:sym typeface="Pagkaki"/>
              </a:rPr>
              <a:t>MONDAY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4706" y="4566595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FFFFFF"/>
                </a:solidFill>
                <a:latin typeface="Pagkaki"/>
                <a:ea typeface="Pagkaki"/>
                <a:cs typeface="Pagkaki"/>
                <a:sym typeface="Pagkaki"/>
              </a:rPr>
              <a:t>THURSDAY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293580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A24A61"/>
                </a:solidFill>
                <a:latin typeface="Pagkaki"/>
                <a:ea typeface="Pagkaki"/>
                <a:cs typeface="Pagkaki"/>
                <a:sym typeface="Pagkaki"/>
              </a:rPr>
              <a:t>TUESDAY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777780" y="4570116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BD5D76"/>
                </a:solidFill>
                <a:latin typeface="Pagkaki"/>
                <a:ea typeface="Pagkaki"/>
                <a:cs typeface="Pagkaki"/>
                <a:sym typeface="Pagkaki"/>
              </a:rPr>
              <a:t>FRIDAY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941858" y="1837411"/>
            <a:ext cx="2105436" cy="33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71"/>
              </a:lnSpc>
            </a:pPr>
            <a:r>
              <a:rPr lang="en-US" sz="1979" spc="243">
                <a:solidFill>
                  <a:srgbClr val="FFFFFF"/>
                </a:solidFill>
                <a:latin typeface="Pagkaki"/>
                <a:ea typeface="Pagkaki"/>
                <a:cs typeface="Pagkaki"/>
                <a:sym typeface="Pagkaki"/>
              </a:rPr>
              <a:t>WEDNESDAY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56000" y="638545"/>
            <a:ext cx="9506676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14"/>
              </a:lnSpc>
            </a:pPr>
            <a:r>
              <a:rPr lang="en-US" sz="2800" dirty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NHÁNH 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1: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đồ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dùng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gia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đình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bé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và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cách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sử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dụng</a:t>
            </a:r>
            <a:r>
              <a:rPr lang="en-US" sz="32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.</a:t>
            </a:r>
            <a:endParaRPr lang="en-US" sz="3200" dirty="0">
              <a:solidFill>
                <a:srgbClr val="BD5D76"/>
              </a:solidFill>
              <a:latin typeface="Cherry Bomb One"/>
              <a:ea typeface="Cherry Bomb One"/>
              <a:cs typeface="Cherry Bomb One"/>
              <a:sym typeface="Cherry Bomb One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342003" y="295226"/>
            <a:ext cx="2604215" cy="363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49"/>
              </a:lnSpc>
            </a:pPr>
            <a:r>
              <a:rPr lang="en-US" sz="2178">
                <a:solidFill>
                  <a:srgbClr val="A24A61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LỚP :5 TUỔI A2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44706" y="2438819"/>
            <a:ext cx="219502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2000" dirty="0" smtClean="0">
                <a:latin typeface="UTM Americana EB" pitchFamily="18" charset="0"/>
              </a:rPr>
              <a:t>TD: </a:t>
            </a:r>
            <a:r>
              <a:rPr lang="en-US" sz="2000" dirty="0" err="1" smtClean="0">
                <a:latin typeface="UTM Americana EB" pitchFamily="18" charset="0"/>
              </a:rPr>
              <a:t>Đi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thăng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bằng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trên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ghế</a:t>
            </a:r>
            <a:r>
              <a:rPr lang="en-US" sz="2000" dirty="0" smtClean="0">
                <a:latin typeface="UTM Americana EB" pitchFamily="18" charset="0"/>
              </a:rPr>
              <a:t> TD </a:t>
            </a:r>
            <a:r>
              <a:rPr lang="en-US" sz="2000" dirty="0" err="1" smtClean="0">
                <a:latin typeface="UTM Americana EB" pitchFamily="18" charset="0"/>
              </a:rPr>
              <a:t>đầu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độ</a:t>
            </a:r>
            <a:r>
              <a:rPr lang="en-US" sz="2000" dirty="0" err="1" smtClean="0">
                <a:latin typeface="UTM Americana EB" pitchFamily="18" charset="0"/>
              </a:rPr>
              <a:t>i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túi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cát</a:t>
            </a:r>
            <a:r>
              <a:rPr lang="en-US" sz="2000" dirty="0" smtClean="0">
                <a:latin typeface="UTM Americana EB" pitchFamily="18" charset="0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602877" y="5173434"/>
            <a:ext cx="219502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2000" dirty="0" err="1" smtClean="0">
                <a:latin typeface="UTM Americana EB" pitchFamily="18" charset="0"/>
              </a:rPr>
              <a:t>Tạo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hình</a:t>
            </a:r>
            <a:r>
              <a:rPr lang="en-US" sz="2000" dirty="0" smtClean="0">
                <a:latin typeface="UTM Americana EB" pitchFamily="18" charset="0"/>
              </a:rPr>
              <a:t>: </a:t>
            </a:r>
            <a:r>
              <a:rPr lang="en-US" sz="2000" dirty="0" err="1" smtClean="0">
                <a:latin typeface="UTM Americana EB" pitchFamily="18" charset="0"/>
              </a:rPr>
              <a:t>Làm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ngôi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nhà</a:t>
            </a:r>
            <a:r>
              <a:rPr lang="en-US" sz="2000" dirty="0" smtClean="0">
                <a:latin typeface="UTM Americana EB" pitchFamily="18" charset="0"/>
              </a:rPr>
              <a:t> (STEAM)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352156" y="2579560"/>
            <a:ext cx="2195023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  <a:spcBef>
                <a:spcPct val="0"/>
              </a:spcBef>
            </a:pPr>
            <a:r>
              <a:rPr lang="en-US" sz="1720" spc="211" dirty="0">
                <a:solidFill>
                  <a:srgbClr val="000000"/>
                </a:solidFill>
                <a:latin typeface="Paytone One"/>
                <a:ea typeface="Paytone One"/>
                <a:cs typeface="Paytone One"/>
                <a:sym typeface="Paytone One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Toán</a:t>
            </a:r>
            <a:r>
              <a:rPr lang="en-US" sz="2000" dirty="0" smtClean="0">
                <a:latin typeface="UTM Americana EB" pitchFamily="18" charset="0"/>
              </a:rPr>
              <a:t>: Chia 7 </a:t>
            </a:r>
            <a:r>
              <a:rPr lang="en-US" sz="2000" dirty="0" err="1" smtClean="0">
                <a:latin typeface="UTM Americana EB" pitchFamily="18" charset="0"/>
              </a:rPr>
              <a:t>đối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tượng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làm</a:t>
            </a:r>
            <a:r>
              <a:rPr lang="en-US" sz="2000" dirty="0" smtClean="0">
                <a:latin typeface="UTM Americana EB" pitchFamily="18" charset="0"/>
              </a:rPr>
              <a:t> 2 </a:t>
            </a:r>
            <a:r>
              <a:rPr lang="en-US" sz="2000" dirty="0" err="1" smtClean="0">
                <a:latin typeface="UTM Americana EB" pitchFamily="18" charset="0"/>
              </a:rPr>
              <a:t>phần</a:t>
            </a:r>
            <a:r>
              <a:rPr lang="en-US" sz="2000" dirty="0" smtClean="0">
                <a:latin typeface="UTM Americana EB" pitchFamily="18" charset="0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7171649" y="5052736"/>
            <a:ext cx="1645851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600" dirty="0" smtClean="0"/>
              <a:t> </a:t>
            </a:r>
            <a:r>
              <a:rPr lang="en-US" sz="2000" dirty="0" smtClean="0">
                <a:latin typeface="UTM Americana EB" pitchFamily="18" charset="0"/>
              </a:rPr>
              <a:t>TCKNXH: </a:t>
            </a:r>
            <a:r>
              <a:rPr lang="en-US" sz="2000" dirty="0" err="1" smtClean="0">
                <a:latin typeface="UTM Americana EB" pitchFamily="18" charset="0"/>
              </a:rPr>
              <a:t>Sắp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dọn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bàn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ăn</a:t>
            </a:r>
            <a:r>
              <a:rPr lang="en-US" sz="2000" dirty="0" smtClean="0">
                <a:latin typeface="UTM Americana EB" pitchFamily="18" charset="0"/>
              </a:rPr>
              <a:t>.</a:t>
            </a:r>
            <a:endParaRPr lang="en-US" sz="2000" dirty="0">
              <a:latin typeface="UTM Americana EB" pitchFamily="18" charset="0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6975321" y="2438819"/>
            <a:ext cx="2195023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9"/>
              </a:lnSpc>
            </a:pPr>
            <a:r>
              <a:rPr lang="en-US" sz="2000" dirty="0" err="1" smtClean="0">
                <a:latin typeface="UTM Americana EB" pitchFamily="18" charset="0"/>
              </a:rPr>
              <a:t>Truyện</a:t>
            </a:r>
            <a:r>
              <a:rPr lang="en-US" sz="2000" dirty="0" smtClean="0">
                <a:latin typeface="UTM Americana EB" pitchFamily="18" charset="0"/>
              </a:rPr>
              <a:t>: Ba </a:t>
            </a:r>
            <a:r>
              <a:rPr lang="en-US" sz="2000" dirty="0" err="1" smtClean="0">
                <a:latin typeface="UTM Americana EB" pitchFamily="18" charset="0"/>
              </a:rPr>
              <a:t>cô</a:t>
            </a:r>
            <a:r>
              <a:rPr lang="en-US" sz="2000" dirty="0" smtClean="0">
                <a:latin typeface="UTM Americana EB" pitchFamily="18" charset="0"/>
              </a:rPr>
              <a:t> </a:t>
            </a:r>
            <a:r>
              <a:rPr lang="en-US" sz="2000" dirty="0" err="1" smtClean="0">
                <a:latin typeface="UTM Americana EB" pitchFamily="18" charset="0"/>
              </a:rPr>
              <a:t>gái</a:t>
            </a:r>
            <a:r>
              <a:rPr lang="en-US" sz="2000" dirty="0" smtClean="0">
                <a:latin typeface="UTM Americana EB" pitchFamily="18" charset="0"/>
              </a:rPr>
              <a:t>.</a:t>
            </a:r>
            <a:endParaRPr lang="en-US" sz="2000" spc="211" dirty="0">
              <a:solidFill>
                <a:srgbClr val="000000"/>
              </a:solidFill>
              <a:latin typeface="UTM Americana EB" pitchFamily="18" charset="0"/>
              <a:ea typeface="Paytone One"/>
              <a:cs typeface="Paytone One"/>
              <a:sym typeface="Paytone One"/>
            </a:endParaRPr>
          </a:p>
        </p:txBody>
      </p:sp>
      <p:sp>
        <p:nvSpPr>
          <p:cNvPr id="28" name="TextBox 20"/>
          <p:cNvSpPr txBox="1"/>
          <p:nvPr/>
        </p:nvSpPr>
        <p:spPr>
          <a:xfrm>
            <a:off x="3303986" y="0"/>
            <a:ext cx="6629400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14"/>
              </a:lnSpc>
            </a:pP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Chủ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đề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: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Gia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đình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yêu</a:t>
            </a:r>
            <a:r>
              <a:rPr lang="en-US" sz="2800" dirty="0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 </a:t>
            </a:r>
            <a:r>
              <a:rPr lang="en-US" sz="2800" dirty="0" err="1" smtClean="0">
                <a:solidFill>
                  <a:srgbClr val="BD5D76"/>
                </a:solidFill>
                <a:latin typeface="Cherry Bomb One"/>
                <a:ea typeface="Cherry Bomb One"/>
                <a:cs typeface="Cherry Bomb One"/>
                <a:sym typeface="Cherry Bomb One"/>
              </a:rPr>
              <a:t>thương</a:t>
            </a:r>
            <a:endParaRPr lang="en-US" sz="3200" dirty="0">
              <a:solidFill>
                <a:srgbClr val="BD5D76"/>
              </a:solidFill>
              <a:latin typeface="Cherry Bomb One"/>
              <a:ea typeface="Cherry Bomb One"/>
              <a:cs typeface="Cherry Bomb One"/>
              <a:sym typeface="Cherry Bomb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Pagkaki</vt:lpstr>
      <vt:lpstr>Cherry Bomb One</vt:lpstr>
      <vt:lpstr>UTM Americana EB</vt:lpstr>
      <vt:lpstr>Paytone One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Nhánh 3: Bé phòng bệnh</dc:title>
  <cp:lastModifiedBy>Administrator</cp:lastModifiedBy>
  <cp:revision>3</cp:revision>
  <dcterms:created xsi:type="dcterms:W3CDTF">2006-08-16T00:00:00Z</dcterms:created>
  <dcterms:modified xsi:type="dcterms:W3CDTF">2025-10-24T03:31:57Z</dcterms:modified>
  <dc:identifier>DAG1YXyAMaw</dc:identifier>
</cp:coreProperties>
</file>