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58" r:id="rId4"/>
    <p:sldId id="259" r:id="rId5"/>
    <p:sldId id="260" r:id="rId6"/>
    <p:sldId id="263" r:id="rId7"/>
    <p:sldId id="256"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D0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4" autoAdjust="0"/>
    <p:restoredTop sz="94660"/>
  </p:normalViewPr>
  <p:slideViewPr>
    <p:cSldViewPr snapToGrid="0">
      <p:cViewPr varScale="1">
        <p:scale>
          <a:sx n="74" d="100"/>
          <a:sy n="74" d="100"/>
        </p:scale>
        <p:origin x="-52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843102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88637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46388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66854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FFDA40-1F04-4AF3-955C-C65BF117CA38}"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65307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FFDA40-1F04-4AF3-955C-C65BF117CA38}"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417239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FFDA40-1F04-4AF3-955C-C65BF117CA38}" type="datetimeFigureOut">
              <a:rPr lang="en-US" smtClean="0"/>
              <a:t>18/3/2025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07828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FFDA40-1F04-4AF3-955C-C65BF117CA38}" type="datetimeFigureOut">
              <a:rPr lang="en-US" smtClean="0"/>
              <a:t>18/3/2025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80361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FDA40-1F04-4AF3-955C-C65BF117CA38}" type="datetimeFigureOut">
              <a:rPr lang="en-US" smtClean="0"/>
              <a:t>18/3/2025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404260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658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50560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FDA40-1F04-4AF3-955C-C65BF117CA38}" type="datetimeFigureOut">
              <a:rPr lang="en-US" smtClean="0"/>
              <a:t>18/3/2025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F7F06-C716-4527-9E05-4F8D72C469A8}" type="slidenum">
              <a:rPr lang="en-US" smtClean="0"/>
              <a:t>‹#›</a:t>
            </a:fld>
            <a:endParaRPr lang="en-US"/>
          </a:p>
        </p:txBody>
      </p:sp>
    </p:spTree>
    <p:extLst>
      <p:ext uri="{BB962C8B-B14F-4D97-AF65-F5344CB8AC3E}">
        <p14:creationId xmlns:p14="http://schemas.microsoft.com/office/powerpoint/2010/main" val="233798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1.gif"/><Relationship Id="rId3" Type="http://schemas.openxmlformats.org/officeDocument/2006/relationships/slide" Target="slide7.xml"/><Relationship Id="rId7" Type="http://schemas.openxmlformats.org/officeDocument/2006/relationships/image" Target="../media/image13.png"/><Relationship Id="rId12" Type="http://schemas.openxmlformats.org/officeDocument/2006/relationships/slide" Target="slide5.xml"/><Relationship Id="rId17" Type="http://schemas.openxmlformats.org/officeDocument/2006/relationships/image" Target="../media/image20.png"/><Relationship Id="rId2" Type="http://schemas.openxmlformats.org/officeDocument/2006/relationships/image" Target="../media/image10.jpe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slide" Target="slide1.xml"/><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4.xml"/><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gif"/><Relationship Id="rId18" Type="http://schemas.openxmlformats.org/officeDocument/2006/relationships/image" Target="../media/image3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25.gif"/><Relationship Id="rId17" Type="http://schemas.openxmlformats.org/officeDocument/2006/relationships/image" Target="../media/image30.png"/><Relationship Id="rId25" Type="http://schemas.openxmlformats.org/officeDocument/2006/relationships/audio" Target="../media/audio1.wav"/><Relationship Id="rId2" Type="http://schemas.openxmlformats.org/officeDocument/2006/relationships/video" Target="../media/media7.mp4"/><Relationship Id="rId16" Type="http://schemas.openxmlformats.org/officeDocument/2006/relationships/image" Target="../media/image29.jpeg"/><Relationship Id="rId20" Type="http://schemas.openxmlformats.org/officeDocument/2006/relationships/image" Target="../media/image33.jpeg"/><Relationship Id="rId1" Type="http://schemas.microsoft.com/office/2007/relationships/media" Target="../media/media7.mp4"/><Relationship Id="rId6" Type="http://schemas.openxmlformats.org/officeDocument/2006/relationships/image" Target="../media/image22.gif"/><Relationship Id="rId11" Type="http://schemas.openxmlformats.org/officeDocument/2006/relationships/image" Target="../media/image24.gif"/><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audio" Target="../media/audio1.wav"/><Relationship Id="rId9" Type="http://schemas.openxmlformats.org/officeDocument/2006/relationships/slide" Target="slide2.xml"/><Relationship Id="rId14" Type="http://schemas.openxmlformats.org/officeDocument/2006/relationships/image" Target="../media/image27.jpeg"/><Relationship Id="rId22"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0" name="Rectangle 2">
            <a:extLst>
              <a:ext uri="{FF2B5EF4-FFF2-40B4-BE49-F238E27FC236}">
                <a16:creationId xmlns:a16="http://schemas.microsoft.com/office/drawing/2014/main" xmlns="" id="{B31BD992-71C2-4470-8C22-AA2956B3A361}"/>
              </a:ext>
            </a:extLst>
          </p:cNvPr>
          <p:cNvSpPr>
            <a:spLocks noGrp="1" noChangeArrowheads="1"/>
          </p:cNvSpPr>
          <p:nvPr>
            <p:ph type="ctrTitle"/>
          </p:nvPr>
        </p:nvSpPr>
        <p:spPr>
          <a:xfrm>
            <a:off x="1433648" y="2395470"/>
            <a:ext cx="9324703" cy="3245476"/>
          </a:xfrm>
        </p:spPr>
        <p:txBody>
          <a:bodyPr>
            <a:normAutofit fontScale="90000"/>
          </a:bodyPr>
          <a:lstStyle/>
          <a:p>
            <a:pPr eaLnBrk="1" hangingPunct="1">
              <a:defRPr/>
            </a:pPr>
            <a:r>
              <a:rPr lang="en-US" sz="3200" b="1" dirty="0">
                <a:solidFill>
                  <a:srgbClr val="FF0000"/>
                </a:solidFill>
                <a:effectLst>
                  <a:outerShdw blurRad="38100" dist="38100" dir="2700000" algn="tl">
                    <a:srgbClr val="C0C0C0"/>
                  </a:outerShdw>
                </a:effectLst>
              </a:rPr>
              <a:t/>
            </a:r>
            <a:br>
              <a:rPr lang="en-US" sz="3200" b="1" dirty="0">
                <a:solidFill>
                  <a:srgbClr val="FF0000"/>
                </a:solidFill>
                <a:effectLst>
                  <a:outerShdw blurRad="38100" dist="38100" dir="2700000" algn="tl">
                    <a:srgbClr val="C0C0C0"/>
                  </a:outerShdw>
                </a:effectLst>
              </a:rPr>
            </a:br>
            <a:r>
              <a:rPr lang="vi-VN" sz="3200" b="1" dirty="0">
                <a:solidFill>
                  <a:srgbClr val="FF0000"/>
                </a:solidFill>
                <a:effectLst>
                  <a:outerShdw blurRad="38100" dist="38100" dir="2700000" algn="tl">
                    <a:srgbClr val="C0C0C0"/>
                  </a:outerShdw>
                </a:effectLst>
              </a:rPr>
              <a:t/>
            </a:r>
            <a:br>
              <a:rPr lang="vi-VN" sz="3200" b="1" dirty="0">
                <a:solidFill>
                  <a:srgbClr val="FF0000"/>
                </a:solidFill>
                <a:effectLst>
                  <a:outerShdw blurRad="38100" dist="38100" dir="2700000" algn="tl">
                    <a:srgbClr val="C0C0C0"/>
                  </a:outerShdw>
                </a:effectLst>
              </a:rPr>
            </a:b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Lĩnh</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vực</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triển ngôn ngữ</a:t>
            </a:r>
            <a:b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Đề tài: Truyện “Gấu con bị </a:t>
            </a:r>
            <a:r>
              <a:rPr lang="en-US" sz="4900" b="1" dirty="0" err="1"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sâ</a:t>
            </a:r>
            <a:r>
              <a:rPr lang="vi-VN" sz="4900" b="1" dirty="0"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 </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răng</a:t>
            </a:r>
            <a:r>
              <a:rPr lang="vi-VN" sz="4900" b="1" dirty="0"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br>
              <a:rPr lang="vi-VN" sz="4900" b="1" dirty="0"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vi-VN" sz="3200" b="1" dirty="0">
                <a:solidFill>
                  <a:schemeClr val="accent2"/>
                </a:solidFill>
                <a:effectLst>
                  <a:outerShdw blurRad="38100" dist="38100" dir="2700000" algn="tl">
                    <a:srgbClr val="C0C0C0"/>
                  </a:outerShdw>
                </a:effectLst>
              </a:rPr>
              <a:t/>
            </a:r>
            <a:br>
              <a:rPr lang="vi-VN" sz="3200" b="1" dirty="0">
                <a:solidFill>
                  <a:schemeClr val="accent2"/>
                </a:solidFill>
                <a:effectLst>
                  <a:outerShdw blurRad="38100" dist="38100" dir="2700000" algn="tl">
                    <a:srgbClr val="C0C0C0"/>
                  </a:outerShdw>
                </a:effectLst>
              </a:rPr>
            </a:br>
            <a:r>
              <a:rPr lang="vi-VN" sz="3200" b="1" dirty="0" smtClean="0">
                <a:solidFill>
                  <a:schemeClr val="accent5">
                    <a:lumMod val="50000"/>
                  </a:schemeClr>
                </a:solidFill>
                <a:effectLst>
                  <a:outerShdw blurRad="38100" dist="38100" dir="2700000" algn="tl">
                    <a:srgbClr val="C0C0C0"/>
                  </a:outerShdw>
                </a:effectLst>
              </a:rPr>
              <a:t>GIÁO VIÊN: PHẠM THỊ PHƯƠNG</a:t>
            </a:r>
            <a:r>
              <a:rPr lang="en-US" sz="3200" b="1" dirty="0" smtClean="0">
                <a:solidFill>
                  <a:schemeClr val="accent2"/>
                </a:solidFill>
                <a:effectLst>
                  <a:outerShdw blurRad="38100" dist="38100" dir="2700000" algn="tl">
                    <a:srgbClr val="C0C0C0"/>
                  </a:outerShdw>
                </a:effectLst>
              </a:rPr>
              <a:t/>
            </a:r>
            <a:br>
              <a:rPr lang="en-US" sz="3200" b="1" dirty="0" smtClean="0">
                <a:solidFill>
                  <a:schemeClr val="accent2"/>
                </a:solidFill>
                <a:effectLst>
                  <a:outerShdw blurRad="38100" dist="38100" dir="2700000" algn="tl">
                    <a:srgbClr val="C0C0C0"/>
                  </a:outerShdw>
                </a:effectLst>
              </a:rPr>
            </a:br>
            <a:r>
              <a:rPr lang="vi-VN" sz="3200" b="1" dirty="0" smtClean="0">
                <a:solidFill>
                  <a:schemeClr val="accent2"/>
                </a:solidFill>
                <a:effectLst>
                  <a:outerShdw blurRad="38100" dist="38100" dir="2700000" algn="tl">
                    <a:srgbClr val="C0C0C0"/>
                  </a:outerShdw>
                </a:effectLst>
              </a:rPr>
              <a:t/>
            </a:r>
            <a:br>
              <a:rPr lang="vi-VN" sz="3200" b="1" dirty="0" smtClean="0">
                <a:solidFill>
                  <a:schemeClr val="accent2"/>
                </a:solidFill>
                <a:effectLst>
                  <a:outerShdw blurRad="38100" dist="38100" dir="2700000" algn="tl">
                    <a:srgbClr val="C0C0C0"/>
                  </a:outerShdw>
                </a:effectLst>
              </a:rPr>
            </a:br>
            <a:r>
              <a:rPr lang="en-US" sz="3200" b="1" dirty="0">
                <a:solidFill>
                  <a:schemeClr val="accent2"/>
                </a:solidFill>
                <a:effectLst>
                  <a:outerShdw blurRad="38100" dist="38100" dir="2700000" algn="tl">
                    <a:srgbClr val="C0C0C0"/>
                  </a:outerShdw>
                </a:effectLst>
              </a:rPr>
              <a:t/>
            </a:r>
            <a:br>
              <a:rPr lang="en-US" sz="3200" b="1" dirty="0">
                <a:solidFill>
                  <a:schemeClr val="accent2"/>
                </a:solidFill>
                <a:effectLst>
                  <a:outerShdw blurRad="38100" dist="38100" dir="2700000" algn="tl">
                    <a:srgbClr val="C0C0C0"/>
                  </a:outerShdw>
                </a:effectLst>
              </a:rPr>
            </a:br>
            <a:r>
              <a:rPr lang="vi-VN" sz="3200" b="1" i="1" dirty="0">
                <a:solidFill>
                  <a:srgbClr val="FF0000"/>
                </a:solidFill>
                <a:effectLst>
                  <a:outerShdw blurRad="38100" dist="38100" dir="2700000" algn="tl">
                    <a:srgbClr val="C0C0C0"/>
                  </a:outerShdw>
                </a:effectLst>
              </a:rPr>
              <a:t>Lớp: </a:t>
            </a:r>
            <a:r>
              <a:rPr lang="vi-VN" sz="3200" b="1" i="1" dirty="0" smtClean="0">
                <a:solidFill>
                  <a:srgbClr val="FF0000"/>
                </a:solidFill>
                <a:effectLst>
                  <a:outerShdw blurRad="38100" dist="38100" dir="2700000" algn="tl">
                    <a:srgbClr val="C0C0C0"/>
                  </a:outerShdw>
                </a:effectLst>
              </a:rPr>
              <a:t>4 TUỔI C1</a:t>
            </a:r>
            <a:endParaRPr lang="en-US" sz="3200" b="1" i="1" dirty="0">
              <a:solidFill>
                <a:srgbClr val="FF0000"/>
              </a:solidFill>
              <a:effectLst>
                <a:outerShdw blurRad="38100" dist="38100" dir="2700000" algn="tl">
                  <a:srgbClr val="C0C0C0"/>
                </a:outerShdw>
              </a:effectLst>
            </a:endParaRPr>
          </a:p>
        </p:txBody>
      </p:sp>
      <p:sp>
        <p:nvSpPr>
          <p:cNvPr id="7" name="WordArt 7"/>
          <p:cNvSpPr>
            <a:spLocks noChangeArrowheads="1" noChangeShapeType="1" noTextEdit="1"/>
          </p:cNvSpPr>
          <p:nvPr/>
        </p:nvSpPr>
        <p:spPr bwMode="auto">
          <a:xfrm>
            <a:off x="2268582" y="670359"/>
            <a:ext cx="7933509" cy="1292226"/>
          </a:xfrm>
          <a:prstGeom prst="rect">
            <a:avLst/>
          </a:prstGeom>
        </p:spPr>
        <p:txBody>
          <a:bodyPr spcFirstLastPara="1" wrap="none" fromWordArt="1"/>
          <a:lstStyle/>
          <a:p>
            <a:pPr algn="ctr"/>
            <a:r>
              <a:rPr lang="vi-VN" sz="2400" kern="10" dirty="0" smtClean="0">
                <a:ln w="9525">
                  <a:solidFill>
                    <a:srgbClr val="000000"/>
                  </a:solidFill>
                  <a:round/>
                  <a:headEnd/>
                  <a:tailEnd/>
                </a:ln>
                <a:solidFill>
                  <a:srgbClr val="000000"/>
                </a:solidFill>
                <a:latin typeface="Times New Roman"/>
                <a:cs typeface="Times New Roman"/>
              </a:rPr>
              <a:t>UBND HUYỆN TIÊN LÃNG</a:t>
            </a:r>
            <a:endParaRPr lang="en-US" sz="2400" kern="10" dirty="0" smtClean="0">
              <a:ln w="9525">
                <a:solidFill>
                  <a:srgbClr val="000000"/>
                </a:solidFill>
                <a:round/>
                <a:headEnd/>
                <a:tailEnd/>
              </a:ln>
              <a:solidFill>
                <a:srgbClr val="000000"/>
              </a:solidFill>
              <a:latin typeface="Times New Roman"/>
              <a:cs typeface="Times New Roman"/>
            </a:endParaRPr>
          </a:p>
          <a:p>
            <a:pPr algn="ctr"/>
            <a:r>
              <a:rPr lang="en-US" sz="2400" kern="10" dirty="0" smtClean="0">
                <a:ln w="9525">
                  <a:solidFill>
                    <a:srgbClr val="000000"/>
                  </a:solidFill>
                  <a:round/>
                  <a:headEnd/>
                  <a:tailEnd/>
                </a:ln>
                <a:solidFill>
                  <a:srgbClr val="000000"/>
                </a:solidFill>
                <a:latin typeface="Times New Roman"/>
                <a:cs typeface="Times New Roman"/>
              </a:rPr>
              <a:t>TRƯỜNG MẦM NON </a:t>
            </a:r>
            <a:r>
              <a:rPr lang="vi-VN" sz="2400" kern="10" dirty="0" smtClean="0">
                <a:ln w="9525">
                  <a:solidFill>
                    <a:srgbClr val="000000"/>
                  </a:solidFill>
                  <a:round/>
                  <a:headEnd/>
                  <a:tailEnd/>
                </a:ln>
                <a:solidFill>
                  <a:srgbClr val="000000"/>
                </a:solidFill>
                <a:latin typeface="Times New Roman"/>
                <a:cs typeface="Times New Roman"/>
              </a:rPr>
              <a:t>TIÊN THANH</a:t>
            </a:r>
            <a:endParaRPr lang="en-US" sz="2400" kern="10" dirty="0">
              <a:ln w="9525">
                <a:solidFill>
                  <a:srgbClr val="000000"/>
                </a:solidFill>
                <a:round/>
                <a:headEnd/>
                <a:tailEnd/>
              </a:ln>
              <a:solidFill>
                <a:srgbClr val="000000"/>
              </a:solidFill>
              <a:latin typeface="Times New Roman"/>
              <a:cs typeface="Times New Roman"/>
            </a:endParaRPr>
          </a:p>
        </p:txBody>
      </p:sp>
    </p:spTree>
    <p:extLst>
      <p:ext uri="{BB962C8B-B14F-4D97-AF65-F5344CB8AC3E}">
        <p14:creationId xmlns:p14="http://schemas.microsoft.com/office/powerpoint/2010/main" val="2200593234"/>
      </p:ext>
    </p:extLst>
  </p:cSld>
  <p:clrMapOvr>
    <a:masterClrMapping/>
  </p:clrMapOvr>
  <mc:AlternateContent xmlns:mc="http://schemas.openxmlformats.org/markup-compatibility/2006" xmlns:p14="http://schemas.microsoft.com/office/powerpoint/2010/main">
    <mc:Choice Requires="p14">
      <p:transition spd="slow" p14:dur="2000" advTm="1484"/>
    </mc:Choice>
    <mc:Fallback xmlns="">
      <p:transition spd="slow" advTm="148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1"/>
                                          </p:val>
                                        </p:tav>
                                        <p:tav tm="100000">
                                          <p:val>
                                            <p:strVal val="#ppt_x"/>
                                          </p:val>
                                        </p:tav>
                                      </p:tavLst>
                                    </p:anim>
                                    <p:anim calcmode="lin" valueType="num">
                                      <p:cBhvr>
                                        <p:cTn id="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2726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347" y="1005036"/>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4347" y="483805"/>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5147" y="956625"/>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9424" y="432251"/>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9122" y="4443554"/>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7588" y="3808362"/>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xmlns=""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52450" y="4443554"/>
            <a:ext cx="1969179" cy="1743607"/>
          </a:xfrm>
          <a:prstGeom prst="rect">
            <a:avLst/>
          </a:prstGeom>
        </p:spPr>
      </p:pic>
      <p:pic>
        <p:nvPicPr>
          <p:cNvPr id="17" name="Picture 16">
            <a:extLst>
              <a:ext uri="{FF2B5EF4-FFF2-40B4-BE49-F238E27FC236}">
                <a16:creationId xmlns:a16="http://schemas.microsoft.com/office/drawing/2014/main" xmlns=""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06725" y="3931445"/>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695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164057" y="-56171"/>
            <a:ext cx="9521467" cy="15333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CÔ VỪA KỂ CÁC CON NGHE CÂU CHUYỆN GÌ? TRONG CHUYỆN CÓ NHÂN VẬT NÀO?</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697245" y="1902869"/>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6226" y="5515140"/>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026" name="Picture 2">
            <a:extLst>
              <a:ext uri="{FF2B5EF4-FFF2-40B4-BE49-F238E27FC236}">
                <a16:creationId xmlns:a16="http://schemas.microsoft.com/office/drawing/2014/main" xmlns="" id="{39D745B0-22DD-16B9-6DE8-D8F345CDDDD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5653" t="10535" r="35832" b="-3132"/>
          <a:stretch/>
        </p:blipFill>
        <p:spPr bwMode="auto">
          <a:xfrm>
            <a:off x="516024" y="1156439"/>
            <a:ext cx="1588810" cy="2948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Folded Corner 27">
            <a:extLst>
              <a:ext uri="{FF2B5EF4-FFF2-40B4-BE49-F238E27FC236}">
                <a16:creationId xmlns:a16="http://schemas.microsoft.com/office/drawing/2014/main" xmlns="" id="{EFEB33F0-6645-A513-25D4-721285478399}"/>
              </a:ext>
            </a:extLst>
          </p:cNvPr>
          <p:cNvSpPr/>
          <p:nvPr/>
        </p:nvSpPr>
        <p:spPr>
          <a:xfrm>
            <a:off x="3033065" y="1947211"/>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3" name="Rectangle: Folded Corner 27">
            <a:extLst>
              <a:ext uri="{FF2B5EF4-FFF2-40B4-BE49-F238E27FC236}">
                <a16:creationId xmlns:a16="http://schemas.microsoft.com/office/drawing/2014/main" xmlns="" id="{20F30ED4-4A8B-04D2-4C7B-FDECA31A343E}"/>
              </a:ext>
            </a:extLst>
          </p:cNvPr>
          <p:cNvSpPr/>
          <p:nvPr/>
        </p:nvSpPr>
        <p:spPr>
          <a:xfrm>
            <a:off x="4908312" y="1947213"/>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4" name="Rectangle: Folded Corner 27">
            <a:extLst>
              <a:ext uri="{FF2B5EF4-FFF2-40B4-BE49-F238E27FC236}">
                <a16:creationId xmlns:a16="http://schemas.microsoft.com/office/drawing/2014/main" xmlns="" id="{9EFB748C-9785-5F56-D6F5-7EF238130C79}"/>
              </a:ext>
            </a:extLst>
          </p:cNvPr>
          <p:cNvSpPr/>
          <p:nvPr/>
        </p:nvSpPr>
        <p:spPr>
          <a:xfrm>
            <a:off x="6594718" y="1985736"/>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6" name="Rectangle: Folded Corner 27">
            <a:extLst>
              <a:ext uri="{FF2B5EF4-FFF2-40B4-BE49-F238E27FC236}">
                <a16:creationId xmlns:a16="http://schemas.microsoft.com/office/drawing/2014/main" xmlns="" id="{E740AE8E-CFDD-89E4-A250-F5075C6A47A9}"/>
              </a:ext>
            </a:extLst>
          </p:cNvPr>
          <p:cNvSpPr/>
          <p:nvPr/>
        </p:nvSpPr>
        <p:spPr>
          <a:xfrm>
            <a:off x="8913834" y="2255044"/>
            <a:ext cx="829478" cy="10350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8" name="Rectangle: Folded Corner 27">
            <a:extLst>
              <a:ext uri="{FF2B5EF4-FFF2-40B4-BE49-F238E27FC236}">
                <a16:creationId xmlns:a16="http://schemas.microsoft.com/office/drawing/2014/main" xmlns="" id="{C50DFCBC-FEC2-E0D4-B580-43CE188521D5}"/>
              </a:ext>
            </a:extLst>
          </p:cNvPr>
          <p:cNvSpPr/>
          <p:nvPr/>
        </p:nvSpPr>
        <p:spPr>
          <a:xfrm>
            <a:off x="10130971" y="19709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0" name="Rectangle: Folded Corner 27">
            <a:extLst>
              <a:ext uri="{FF2B5EF4-FFF2-40B4-BE49-F238E27FC236}">
                <a16:creationId xmlns:a16="http://schemas.microsoft.com/office/drawing/2014/main" xmlns="" id="{45A09CF2-993D-0DA5-DEF9-85B50E4E66B3}"/>
              </a:ext>
            </a:extLst>
          </p:cNvPr>
          <p:cNvSpPr/>
          <p:nvPr/>
        </p:nvSpPr>
        <p:spPr>
          <a:xfrm>
            <a:off x="3006363" y="46457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1" name="Rectangle: Folded Corner 27">
            <a:extLst>
              <a:ext uri="{FF2B5EF4-FFF2-40B4-BE49-F238E27FC236}">
                <a16:creationId xmlns:a16="http://schemas.microsoft.com/office/drawing/2014/main" xmlns="" id="{F8A978A5-3495-0ADD-25FB-BD9B3401C81A}"/>
              </a:ext>
            </a:extLst>
          </p:cNvPr>
          <p:cNvSpPr/>
          <p:nvPr/>
        </p:nvSpPr>
        <p:spPr>
          <a:xfrm>
            <a:off x="5210384" y="4348732"/>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2" name="Rectangle: Folded Corner 27">
            <a:extLst>
              <a:ext uri="{FF2B5EF4-FFF2-40B4-BE49-F238E27FC236}">
                <a16:creationId xmlns:a16="http://schemas.microsoft.com/office/drawing/2014/main" xmlns="" id="{AE354CEA-ABC2-898A-FC70-CA95DBA9149A}"/>
              </a:ext>
            </a:extLst>
          </p:cNvPr>
          <p:cNvSpPr/>
          <p:nvPr/>
        </p:nvSpPr>
        <p:spPr>
          <a:xfrm>
            <a:off x="7451191" y="3811435"/>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pic>
        <p:nvPicPr>
          <p:cNvPr id="13" name="Picture 12">
            <a:extLst>
              <a:ext uri="{FF2B5EF4-FFF2-40B4-BE49-F238E27FC236}">
                <a16:creationId xmlns:a16="http://schemas.microsoft.com/office/drawing/2014/main" xmlns="" id="{8730BBE4-762A-D59D-5B38-B087B4937053}"/>
              </a:ext>
            </a:extLst>
          </p:cNvPr>
          <p:cNvPicPr>
            <a:picLocks noChangeAspect="1"/>
          </p:cNvPicPr>
          <p:nvPr/>
        </p:nvPicPr>
        <p:blipFill>
          <a:blip r:embed="rId15"/>
          <a:srcRect l="44660" t="24747" r="31808" b="27572"/>
          <a:stretch/>
        </p:blipFill>
        <p:spPr>
          <a:xfrm>
            <a:off x="2552327" y="1820111"/>
            <a:ext cx="2067229" cy="1842007"/>
          </a:xfrm>
          <a:prstGeom prst="rect">
            <a:avLst/>
          </a:prstGeom>
        </p:spPr>
      </p:pic>
      <p:pic>
        <p:nvPicPr>
          <p:cNvPr id="1028" name="Picture 4" descr="Hình ảnh Phim Hoạt Hình Con Mèo Dễ Thương PNG , động Vật ...">
            <a:extLst>
              <a:ext uri="{FF2B5EF4-FFF2-40B4-BE49-F238E27FC236}">
                <a16:creationId xmlns:a16="http://schemas.microsoft.com/office/drawing/2014/main" xmlns="" id="{44BCF37C-B60A-E582-036F-56CD7A14B6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6343" y="1902869"/>
            <a:ext cx="1645786" cy="1532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Phim Hoạt Hình 3d Chú Chó Con Dễ Thương PNG , Con Chó Con Hoạt Hình,  Con Chó Con Dễ Thương, động Vật Con Chó Con PNG trong suốt và">
            <a:extLst>
              <a:ext uri="{FF2B5EF4-FFF2-40B4-BE49-F238E27FC236}">
                <a16:creationId xmlns:a16="http://schemas.microsoft.com/office/drawing/2014/main" xmlns="" id="{3A163E78-2CAC-F9E7-9235-2669617946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4718" y="1984691"/>
            <a:ext cx="1445648" cy="1319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Rùa Với Nhân Vật Hoạt Hình Vỏ Xanh PNG , Con Rùa, Hoạt Hình, Rùa  PNG trong suốt và Vector để tải xuống miễn phí">
            <a:extLst>
              <a:ext uri="{FF2B5EF4-FFF2-40B4-BE49-F238E27FC236}">
                <a16:creationId xmlns:a16="http://schemas.microsoft.com/office/drawing/2014/main" xmlns="" id="{85AF39A0-8BAA-078F-8877-82EB09E89D7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8441681" y="1930234"/>
            <a:ext cx="1400534" cy="14005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Thỏ Hoạt Hình Đưa Ngón Tay Cái Lên Hình minh họa Sẵn có - Tải xuống Hình  ảnh Ngay bây giờ - Thỏ - Bộ thỏ, Lông thú, Ngón tay cái">
            <a:extLst>
              <a:ext uri="{FF2B5EF4-FFF2-40B4-BE49-F238E27FC236}">
                <a16:creationId xmlns:a16="http://schemas.microsoft.com/office/drawing/2014/main" xmlns="" id="{D3F3767F-EE34-2B15-4BF0-AD77DF24F68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70899" y="1962388"/>
            <a:ext cx="1354651" cy="12773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xmlns="" id="{1F9DB9BB-82A6-B8F9-3966-723063A7D080}"/>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6306" t="3593"/>
          <a:stretch/>
        </p:blipFill>
        <p:spPr bwMode="auto">
          <a:xfrm>
            <a:off x="3095088" y="3713784"/>
            <a:ext cx="1491103" cy="28906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Nhân Vật Hoạt Hình Chú Chim Bé PNG , Phim Hoạt Hình Chú Chim Con,  Tính Cách, Nhân Vật Hoạt Hình Chú Chim Bé PNG PNG trong suốt và Vector">
            <a:extLst>
              <a:ext uri="{FF2B5EF4-FFF2-40B4-BE49-F238E27FC236}">
                <a16:creationId xmlns:a16="http://schemas.microsoft.com/office/drawing/2014/main" xmlns="" id="{2D776994-F33F-4B29-E456-844964D0279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4661" y="4108297"/>
            <a:ext cx="1708061" cy="1856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xmlns="" id="{757281FF-0BBB-C2F0-7307-0F4237F748D2}"/>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1955" r="59074"/>
          <a:stretch/>
        </p:blipFill>
        <p:spPr bwMode="auto">
          <a:xfrm>
            <a:off x="7117476" y="3614906"/>
            <a:ext cx="1797634" cy="2421240"/>
          </a:xfrm>
          <a:prstGeom prst="rect">
            <a:avLst/>
          </a:prstGeom>
          <a:noFill/>
          <a:extLst>
            <a:ext uri="{909E8E84-426E-40DD-AFC4-6F175D3DCCD1}">
              <a14:hiddenFill xmlns:a14="http://schemas.microsoft.com/office/drawing/2010/main">
                <a:solidFill>
                  <a:srgbClr val="FFFFFF"/>
                </a:solidFill>
              </a14:hiddenFill>
            </a:ext>
          </a:extLst>
        </p:spPr>
      </p:pic>
      <p:pic>
        <p:nvPicPr>
          <p:cNvPr id="14" name="y2mate.com - ĐỒNG HỒ ĐẾM NGƯỢC 5 GIÂY  CHUÔNG BÁO HẾT GIỜ_480.mp4">
            <a:hlinkClick r:id="" action="ppaction://media"/>
            <a:extLst>
              <a:ext uri="{FF2B5EF4-FFF2-40B4-BE49-F238E27FC236}">
                <a16:creationId xmlns:a16="http://schemas.microsoft.com/office/drawing/2014/main" xmlns="" id="{00FAF00B-EE09-737A-8450-ED9093463816}"/>
              </a:ext>
            </a:extLst>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7240138" y="5424740"/>
            <a:ext cx="1785407" cy="1404910"/>
          </a:xfrm>
          <a:prstGeom prst="rect">
            <a:avLst/>
          </a:prstGeom>
        </p:spPr>
      </p:pic>
    </p:spTree>
    <p:extLst>
      <p:ext uri="{BB962C8B-B14F-4D97-AF65-F5344CB8AC3E}">
        <p14:creationId xmlns:p14="http://schemas.microsoft.com/office/powerpoint/2010/main" val="64064917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10"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md type="call" cmd="stop">
                                      <p:cBhvr>
                                        <p:cTn id="23" dur="1">
                                          <p:stCondLst>
                                            <p:cond delay="499"/>
                                          </p:stCondLst>
                                        </p:cTn>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 calcmode="lin" valueType="num">
                                      <p:cBhvr additive="base">
                                        <p:cTn id="46" dur="500" fill="hold"/>
                                        <p:tgtEl>
                                          <p:spTgt spid="1028"/>
                                        </p:tgtEl>
                                        <p:attrNameLst>
                                          <p:attrName>ppt_x</p:attrName>
                                        </p:attrNameLst>
                                      </p:cBhvr>
                                      <p:tavLst>
                                        <p:tav tm="0">
                                          <p:val>
                                            <p:strVal val="#ppt_x"/>
                                          </p:val>
                                        </p:tav>
                                        <p:tav tm="100000">
                                          <p:val>
                                            <p:strVal val="#ppt_x"/>
                                          </p:val>
                                        </p:tav>
                                      </p:tavLst>
                                    </p:anim>
                                    <p:anim calcmode="lin" valueType="num">
                                      <p:cBhvr additive="base">
                                        <p:cTn id="47" dur="500" fill="hold"/>
                                        <p:tgtEl>
                                          <p:spTgt spid="10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blinds(horizontal)">
                                      <p:cBhvr>
                                        <p:cTn id="56" dur="500"/>
                                        <p:tgtEl>
                                          <p:spTgt spid="1030"/>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barn(inVertical)">
                                      <p:cBhvr>
                                        <p:cTn id="64" dur="500"/>
                                        <p:tgtEl>
                                          <p:spTgt spid="103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blinds(horizontal)">
                                      <p:cBhvr>
                                        <p:cTn id="72" dur="500"/>
                                        <p:tgtEl>
                                          <p:spTgt spid="103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linds(horizontal)">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03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linds(horizontal)">
                                      <p:cBhvr>
                                        <p:cTn id="86" dur="500"/>
                                        <p:tgtEl>
                                          <p:spTgt spid="11"/>
                                        </p:tgtEl>
                                      </p:cBhvr>
                                    </p:animEffect>
                                  </p:childTnLst>
                                </p:cTn>
                              </p:par>
                              <p:par>
                                <p:cTn id="87" presetID="3" presetClass="entr" presetSubtype="10" fill="hold" nodeType="withEffect">
                                  <p:stCondLst>
                                    <p:cond delay="0"/>
                                  </p:stCondLst>
                                  <p:childTnLst>
                                    <p:set>
                                      <p:cBhvr>
                                        <p:cTn id="88" dur="1" fill="hold">
                                          <p:stCondLst>
                                            <p:cond delay="0"/>
                                          </p:stCondLst>
                                        </p:cTn>
                                        <p:tgtEl>
                                          <p:spTgt spid="1038"/>
                                        </p:tgtEl>
                                        <p:attrNameLst>
                                          <p:attrName>style.visibility</p:attrName>
                                        </p:attrNameLst>
                                      </p:cBhvr>
                                      <p:to>
                                        <p:strVal val="visible"/>
                                      </p:to>
                                    </p:set>
                                    <p:animEffect transition="in" filter="blinds(horizontal)">
                                      <p:cBhvr>
                                        <p:cTn id="89" dur="500"/>
                                        <p:tgtEl>
                                          <p:spTgt spid="103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040"/>
                                        </p:tgtEl>
                                        <p:attrNameLst>
                                          <p:attrName>style.visibility</p:attrName>
                                        </p:attrNameLst>
                                      </p:cBhvr>
                                      <p:to>
                                        <p:strVal val="visible"/>
                                      </p:to>
                                    </p:set>
                                    <p:anim calcmode="lin" valueType="num">
                                      <p:cBhvr additive="base">
                                        <p:cTn id="94" dur="500" fill="hold"/>
                                        <p:tgtEl>
                                          <p:spTgt spid="1040"/>
                                        </p:tgtEl>
                                        <p:attrNameLst>
                                          <p:attrName>ppt_x</p:attrName>
                                        </p:attrNameLst>
                                      </p:cBhvr>
                                      <p:tavLst>
                                        <p:tav tm="0">
                                          <p:val>
                                            <p:strVal val="#ppt_x"/>
                                          </p:val>
                                        </p:tav>
                                        <p:tav tm="100000">
                                          <p:val>
                                            <p:strVal val="#ppt_x"/>
                                          </p:val>
                                        </p:tav>
                                      </p:tavLst>
                                    </p:anim>
                                    <p:anim calcmode="lin" valueType="num">
                                      <p:cBhvr additive="base">
                                        <p:cTn id="95" dur="500" fill="hold"/>
                                        <p:tgtEl>
                                          <p:spTgt spid="104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64" presetClass="path" presetSubtype="0" accel="50000" decel="50000" fill="hold" nodeType="clickEffect">
                                  <p:stCondLst>
                                    <p:cond delay="0"/>
                                  </p:stCondLst>
                                  <p:childTnLst>
                                    <p:animMotion origin="layout" path="M -1.66667E-6 -3.7037E-6 L -1.66667E-6 -0.22476 " pathEditMode="relative" rAng="0" ptsTypes="AA">
                                      <p:cBhvr>
                                        <p:cTn id="104" dur="2000" fill="hold"/>
                                        <p:tgtEl>
                                          <p:spTgt spid="7"/>
                                        </p:tgtEl>
                                        <p:attrNameLst>
                                          <p:attrName>ppt_x</p:attrName>
                                          <p:attrName>ppt_y</p:attrName>
                                        </p:attrNameLst>
                                      </p:cBhvr>
                                      <p:rCtr x="0" y="-11250"/>
                                    </p:animMotion>
                                  </p:childTnLst>
                                  <p:subTnLst>
                                    <p:audio>
                                      <p:cMediaNode>
                                        <p:cTn display="0" masterRel="sameClick">
                                          <p:stCondLst>
                                            <p:cond evt="begin" delay="0">
                                              <p:tn val="103"/>
                                            </p:cond>
                                          </p:stCondLst>
                                          <p:endCondLst>
                                            <p:cond evt="onStopAudio" delay="0">
                                              <p:tgtEl>
                                                <p:sldTgt/>
                                              </p:tgtEl>
                                            </p:cond>
                                          </p:endCondLst>
                                        </p:cTn>
                                        <p:tgtEl>
                                          <p:sndTgt r:embed="rId4" name="chimes.wav"/>
                                        </p:tgtEl>
                                      </p:cMediaNode>
                                    </p:audio>
                                  </p:subTnLst>
                                </p:cTn>
                              </p:par>
                            </p:childTnLst>
                          </p:cTn>
                        </p:par>
                        <p:par>
                          <p:cTn id="105" fill="hold">
                            <p:stCondLst>
                              <p:cond delay="2000"/>
                            </p:stCondLst>
                            <p:childTnLst>
                              <p:par>
                                <p:cTn id="106" presetID="22" presetClass="entr" presetSubtype="4"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down)">
                                      <p:cBhvr>
                                        <p:cTn id="108" dur="500"/>
                                        <p:tgtEl>
                                          <p:spTgt spid="9"/>
                                        </p:tgtEl>
                                      </p:cBhvr>
                                    </p:animEffect>
                                  </p:childTnLst>
                                  <p:subTnLst>
                                    <p:audio>
                                      <p:cMediaNode>
                                        <p:cTn display="0" masterRel="sameClick">
                                          <p:stCondLst>
                                            <p:cond evt="begin" delay="0">
                                              <p:tn val="106"/>
                                            </p:cond>
                                          </p:stCondLst>
                                          <p:endCondLst>
                                            <p:cond evt="onStopAudio" delay="0">
                                              <p:tgtEl>
                                                <p:sldTgt/>
                                              </p:tgtEl>
                                            </p:cond>
                                          </p:endCondLst>
                                        </p:cTn>
                                        <p:tgtEl>
                                          <p:sndTgt r:embed="rId5" name="applause.wav"/>
                                        </p:tgtEl>
                                      </p:cMediaNode>
                                    </p:audio>
                                  </p:subTnLst>
                                </p:cTn>
                              </p:par>
                              <p:par>
                                <p:cTn id="109" presetID="10" presetClass="entr" presetSubtype="0"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500"/>
                                        <p:tgtEl>
                                          <p:spTgt spid="53"/>
                                        </p:tgtEl>
                                      </p:cBhvr>
                                    </p:animEffect>
                                  </p:childTnLst>
                                </p:cTn>
                              </p:par>
                              <p:par>
                                <p:cTn id="112" presetID="10"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childTnLst>
                          </p:cTn>
                        </p:par>
                        <p:par>
                          <p:cTn id="115" fill="hold">
                            <p:stCondLst>
                              <p:cond delay="2500"/>
                            </p:stCondLst>
                            <p:childTnLst>
                              <p:par>
                                <p:cTn id="116" presetID="32" presetClass="emph" presetSubtype="0" repeatCount="indefinite" fill="hold" grpId="1" nodeType="afterEffect">
                                  <p:stCondLst>
                                    <p:cond delay="0"/>
                                  </p:stCondLst>
                                  <p:childTnLst>
                                    <p:animRot by="120000">
                                      <p:cBhvr>
                                        <p:cTn id="117" dur="100" fill="hold">
                                          <p:stCondLst>
                                            <p:cond delay="0"/>
                                          </p:stCondLst>
                                        </p:cTn>
                                        <p:tgtEl>
                                          <p:spTgt spid="9"/>
                                        </p:tgtEl>
                                        <p:attrNameLst>
                                          <p:attrName>r</p:attrName>
                                        </p:attrNameLst>
                                      </p:cBhvr>
                                    </p:animRot>
                                    <p:animRot by="-240000">
                                      <p:cBhvr>
                                        <p:cTn id="118" dur="200" fill="hold">
                                          <p:stCondLst>
                                            <p:cond delay="200"/>
                                          </p:stCondLst>
                                        </p:cTn>
                                        <p:tgtEl>
                                          <p:spTgt spid="9"/>
                                        </p:tgtEl>
                                        <p:attrNameLst>
                                          <p:attrName>r</p:attrName>
                                        </p:attrNameLst>
                                      </p:cBhvr>
                                    </p:animRot>
                                    <p:animRot by="240000">
                                      <p:cBhvr>
                                        <p:cTn id="119" dur="200" fill="hold">
                                          <p:stCondLst>
                                            <p:cond delay="400"/>
                                          </p:stCondLst>
                                        </p:cTn>
                                        <p:tgtEl>
                                          <p:spTgt spid="9"/>
                                        </p:tgtEl>
                                        <p:attrNameLst>
                                          <p:attrName>r</p:attrName>
                                        </p:attrNameLst>
                                      </p:cBhvr>
                                    </p:animRot>
                                    <p:animRot by="-240000">
                                      <p:cBhvr>
                                        <p:cTn id="120" dur="200" fill="hold">
                                          <p:stCondLst>
                                            <p:cond delay="600"/>
                                          </p:stCondLst>
                                        </p:cTn>
                                        <p:tgtEl>
                                          <p:spTgt spid="9"/>
                                        </p:tgtEl>
                                        <p:attrNameLst>
                                          <p:attrName>r</p:attrName>
                                        </p:attrNameLst>
                                      </p:cBhvr>
                                    </p:animRot>
                                    <p:animRot by="120000">
                                      <p:cBhvr>
                                        <p:cTn id="12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122" fill="hold" display="0">
                  <p:stCondLst>
                    <p:cond delay="indefinite"/>
                  </p:stCondLst>
                </p:cTn>
                <p:tgtEl>
                  <p:spTgt spid="14"/>
                </p:tgtEl>
              </p:cMediaNode>
            </p:video>
          </p:childTnLst>
        </p:cTn>
      </p:par>
    </p:tnLst>
    <p:bldLst>
      <p:bldP spid="9" grpId="0" animBg="1"/>
      <p:bldP spid="9" grpId="1" animBg="1"/>
      <p:bldP spid="27" grpId="0" animBg="1"/>
      <p:bldP spid="28" grpId="0" animBg="1"/>
      <p:bldP spid="2" grpId="0" animBg="1"/>
      <p:bldP spid="3" grpId="0" animBg="1"/>
      <p:bldP spid="4" grpId="0" animBg="1"/>
      <p:bldP spid="6" grpId="0" animBg="1"/>
      <p:bldP spid="8"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72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03"/>
            <a:ext cx="14142720" cy="7955280"/>
          </a:xfrm>
          <a:prstGeom prst="rect">
            <a:avLst/>
          </a:prstGeom>
        </p:spPr>
      </p:pic>
      <p:sp>
        <p:nvSpPr>
          <p:cNvPr id="2" name="Title 1"/>
          <p:cNvSpPr>
            <a:spLocks noGrp="1"/>
          </p:cNvSpPr>
          <p:nvPr>
            <p:ph type="ctrTitle"/>
          </p:nvPr>
        </p:nvSpPr>
        <p:spPr>
          <a:xfrm>
            <a:off x="618309" y="842554"/>
            <a:ext cx="11573691" cy="5721532"/>
          </a:xfrm>
        </p:spPr>
        <p:txBody>
          <a:bodyPr>
            <a:noAutofit/>
          </a:bodyPr>
          <a:lstStyle/>
          <a:p>
            <a:pPr algn="l"/>
            <a:r>
              <a:rPr lang="vi-VN" sz="3600" b="1" dirty="0"/>
              <a:t>* Kiến thức:</a:t>
            </a:r>
            <a:r>
              <a:rPr lang="vi-VN" sz="3600" dirty="0"/>
              <a:t/>
            </a:r>
            <a:br>
              <a:rPr lang="vi-VN" sz="3600" dirty="0"/>
            </a:br>
            <a:r>
              <a:rPr lang="vi-VN" sz="3600" dirty="0"/>
              <a:t>- Trẻ biết tên truyện: Gấu con bị sâu răng, Tên nhân vật trong truyện: Gấu mẹ, Gấu con, Chó đốm, bác sĩ, bạn rùa.</a:t>
            </a:r>
            <a:br>
              <a:rPr lang="vi-VN" sz="3600" dirty="0"/>
            </a:br>
            <a:r>
              <a:rPr lang="vi-VN" sz="3600" dirty="0"/>
              <a:t>- Trẻ hiểu nội dung chuyện: Gấu con lười đánh răng nên răng bị sâu và đau.</a:t>
            </a:r>
            <a:br>
              <a:rPr lang="vi-VN" sz="3600" dirty="0"/>
            </a:br>
            <a:r>
              <a:rPr lang="vi-VN" sz="3600" b="1" dirty="0"/>
              <a:t>* Kĩ năng:</a:t>
            </a:r>
            <a:r>
              <a:rPr lang="vi-VN" sz="3600" dirty="0"/>
              <a:t/>
            </a:r>
            <a:br>
              <a:rPr lang="vi-VN" sz="3600" dirty="0"/>
            </a:br>
            <a:r>
              <a:rPr lang="vi-VN" sz="3600" dirty="0"/>
              <a:t>- Trẻ chú ý  nghe cô </a:t>
            </a:r>
            <a:r>
              <a:rPr lang="vi-VN" sz="3600" dirty="0" smtClean="0"/>
              <a:t>kể</a:t>
            </a:r>
            <a:r>
              <a:rPr lang="en-US" sz="3600" dirty="0"/>
              <a:t> </a:t>
            </a:r>
            <a:r>
              <a:rPr lang="vi-VN" sz="3600" dirty="0" smtClean="0"/>
              <a:t>chuyện</a:t>
            </a:r>
            <a:r>
              <a:rPr lang="vi-VN" sz="3600" dirty="0"/>
              <a:t>, trả lời </a:t>
            </a:r>
            <a:r>
              <a:rPr lang="vi-VN" sz="3600" dirty="0" smtClean="0"/>
              <a:t>được</a:t>
            </a:r>
            <a:r>
              <a:rPr lang="en-US" sz="3600" dirty="0"/>
              <a:t> </a:t>
            </a:r>
            <a:r>
              <a:rPr lang="vi-VN" sz="3600" dirty="0" smtClean="0"/>
              <a:t>câu </a:t>
            </a:r>
            <a:r>
              <a:rPr lang="vi-VN" sz="3600" dirty="0"/>
              <a:t>hỏi của cô.</a:t>
            </a:r>
            <a:br>
              <a:rPr lang="vi-VN" sz="3600" dirty="0"/>
            </a:br>
            <a:r>
              <a:rPr lang="vi-VN" sz="3600" dirty="0"/>
              <a:t>- Bắt chước động </a:t>
            </a:r>
            <a:r>
              <a:rPr lang="vi-VN" sz="3600" dirty="0" smtClean="0"/>
              <a:t>tác</a:t>
            </a:r>
            <a:r>
              <a:rPr lang="en-US" sz="3600" dirty="0"/>
              <a:t> </a:t>
            </a:r>
            <a:r>
              <a:rPr lang="vi-VN" sz="3600" dirty="0" smtClean="0"/>
              <a:t>đánh </a:t>
            </a:r>
            <a:r>
              <a:rPr lang="vi-VN" sz="3600" dirty="0"/>
              <a:t>răng của Gấu con.</a:t>
            </a:r>
            <a:br>
              <a:rPr lang="vi-VN" sz="3600" dirty="0"/>
            </a:br>
            <a:r>
              <a:rPr lang="vi-VN" sz="3600" b="1" dirty="0"/>
              <a:t>-</a:t>
            </a:r>
            <a:r>
              <a:rPr lang="vi-VN" sz="3600" dirty="0"/>
              <a:t> Trẻ hát và vận động nhịp nhàng theo nhạc bài hát: Thật đáng </a:t>
            </a:r>
            <a:r>
              <a:rPr lang="vi-VN" sz="3600" dirty="0" smtClean="0"/>
              <a:t>yêu</a:t>
            </a:r>
            <a:r>
              <a:rPr lang="vi-VN" sz="3600" dirty="0"/>
              <a:t/>
            </a:r>
            <a:br>
              <a:rPr lang="vi-VN" sz="3600" dirty="0"/>
            </a:br>
            <a:r>
              <a:rPr lang="vi-VN" sz="3600" b="1" dirty="0"/>
              <a:t>* Thái độ :</a:t>
            </a:r>
            <a:r>
              <a:rPr lang="vi-VN" sz="3600" dirty="0"/>
              <a:t/>
            </a:r>
            <a:br>
              <a:rPr lang="vi-VN" sz="3600" dirty="0"/>
            </a:br>
            <a:r>
              <a:rPr lang="vi-VN" sz="3600" dirty="0"/>
              <a:t>- Thích nghe cô kể chuyện.Trẻ biết giữ gìn vệ sinh răng miệng.</a:t>
            </a:r>
          </a:p>
        </p:txBody>
      </p:sp>
    </p:spTree>
    <p:extLst>
      <p:ext uri="{BB962C8B-B14F-4D97-AF65-F5344CB8AC3E}">
        <p14:creationId xmlns:p14="http://schemas.microsoft.com/office/powerpoint/2010/main" val="17667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WordArt 7"/>
          <p:cNvSpPr>
            <a:spLocks noChangeArrowheads="1" noChangeShapeType="1" noTextEdit="1"/>
          </p:cNvSpPr>
          <p:nvPr/>
        </p:nvSpPr>
        <p:spPr bwMode="auto">
          <a:xfrm>
            <a:off x="1550125" y="1375753"/>
            <a:ext cx="7933509" cy="1292226"/>
          </a:xfrm>
          <a:prstGeom prst="rect">
            <a:avLst/>
          </a:prstGeom>
        </p:spPr>
        <p:txBody>
          <a:bodyPr spcFirstLastPara="1" wrap="none" fromWordArt="1"/>
          <a:lstStyle/>
          <a:p>
            <a:pPr algn="ctr"/>
            <a:r>
              <a:rPr lang="en-US" sz="2800" kern="10" dirty="0" smtClean="0">
                <a:ln w="9525">
                  <a:solidFill>
                    <a:srgbClr val="000000"/>
                  </a:solidFill>
                  <a:round/>
                  <a:headEnd/>
                  <a:tailEnd/>
                </a:ln>
                <a:solidFill>
                  <a:srgbClr val="000000"/>
                </a:solidFill>
                <a:latin typeface="Times New Roman"/>
                <a:cs typeface="Times New Roman"/>
              </a:rPr>
              <a:t>1. </a:t>
            </a:r>
            <a:r>
              <a:rPr lang="en-US" sz="2800" kern="10" dirty="0" err="1" smtClean="0">
                <a:ln w="9525">
                  <a:solidFill>
                    <a:srgbClr val="000000"/>
                  </a:solidFill>
                  <a:round/>
                  <a:headEnd/>
                  <a:tailEnd/>
                </a:ln>
                <a:solidFill>
                  <a:srgbClr val="000000"/>
                </a:solidFill>
                <a:latin typeface="Times New Roman"/>
                <a:cs typeface="Times New Roman"/>
              </a:rPr>
              <a:t>Ổn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định</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tổ</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chức</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Hát</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và</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vận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động</a:t>
            </a:r>
            <a:r>
              <a:rPr lang="en-US" sz="2800" kern="10" dirty="0" smtClean="0">
                <a:ln w="9525">
                  <a:solidFill>
                    <a:srgbClr val="000000"/>
                  </a:solidFill>
                  <a:round/>
                  <a:headEnd/>
                  <a:tailEnd/>
                </a:ln>
                <a:solidFill>
                  <a:srgbClr val="000000"/>
                </a:solidFill>
                <a:latin typeface="Times New Roman"/>
                <a:cs typeface="Times New Roman"/>
              </a:rPr>
              <a:t> “ </a:t>
            </a:r>
            <a:r>
              <a:rPr lang="en-US" sz="2800" kern="10" dirty="0" err="1" smtClean="0">
                <a:ln w="9525">
                  <a:solidFill>
                    <a:srgbClr val="000000"/>
                  </a:solidFill>
                  <a:round/>
                  <a:headEnd/>
                  <a:tailEnd/>
                </a:ln>
                <a:solidFill>
                  <a:srgbClr val="000000"/>
                </a:solidFill>
                <a:latin typeface="Times New Roman"/>
                <a:cs typeface="Times New Roman"/>
              </a:rPr>
              <a:t>Thật</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là</a:t>
            </a:r>
            <a:r>
              <a:rPr lang="en-US" sz="2800" kern="10" dirty="0" smtClean="0">
                <a:ln w="9525">
                  <a:solidFill>
                    <a:srgbClr val="000000"/>
                  </a:solidFill>
                  <a:round/>
                  <a:headEnd/>
                  <a:tailEnd/>
                </a:ln>
                <a:solidFill>
                  <a:srgbClr val="000000"/>
                </a:solidFill>
                <a:latin typeface="Times New Roman"/>
                <a:cs typeface="Times New Roman"/>
              </a:rPr>
              <a:t> hay”</a:t>
            </a:r>
            <a:endParaRPr lang="en-US" sz="2800" kern="10" dirty="0">
              <a:ln w="9525">
                <a:solidFill>
                  <a:srgbClr val="000000"/>
                </a:solidFill>
                <a:round/>
                <a:headEnd/>
                <a:tailEnd/>
              </a:ln>
              <a:solidFill>
                <a:srgbClr val="000000"/>
              </a:solidFill>
              <a:latin typeface="Times New Roman"/>
              <a:cs typeface="Times New Roman"/>
            </a:endParaRPr>
          </a:p>
        </p:txBody>
      </p:sp>
      <p:sp>
        <p:nvSpPr>
          <p:cNvPr id="6" name="WordArt 7"/>
          <p:cNvSpPr>
            <a:spLocks noChangeArrowheads="1" noChangeShapeType="1" noTextEdit="1"/>
          </p:cNvSpPr>
          <p:nvPr/>
        </p:nvSpPr>
        <p:spPr bwMode="auto">
          <a:xfrm>
            <a:off x="1785256" y="2021866"/>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2. </a:t>
            </a:r>
            <a:r>
              <a:rPr lang="en-US" sz="2800" kern="10" dirty="0" err="1" smtClean="0">
                <a:ln w="9525">
                  <a:solidFill>
                    <a:srgbClr val="000000"/>
                  </a:solidFill>
                  <a:round/>
                  <a:headEnd/>
                  <a:tailEnd/>
                </a:ln>
                <a:solidFill>
                  <a:srgbClr val="000000"/>
                </a:solidFill>
                <a:latin typeface="Times New Roman"/>
                <a:cs typeface="Times New Roman"/>
              </a:rPr>
              <a:t>Phương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pháp</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hình</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thức</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tổ</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chức</a:t>
            </a:r>
            <a:r>
              <a:rPr lang="en-US" sz="2800" kern="10" dirty="0" smtClean="0">
                <a:ln w="9525">
                  <a:solidFill>
                    <a:srgbClr val="000000"/>
                  </a:solidFill>
                  <a:round/>
                  <a:headEnd/>
                  <a:tailEnd/>
                </a:ln>
                <a:solidFill>
                  <a:srgbClr val="000000"/>
                </a:solidFill>
                <a:latin typeface="Times New Roman"/>
                <a:cs typeface="Times New Roman"/>
              </a:rPr>
              <a:t>:</a:t>
            </a:r>
            <a:endParaRPr lang="en-US" sz="2800" kern="10" dirty="0">
              <a:ln w="9525">
                <a:solidFill>
                  <a:srgbClr val="000000"/>
                </a:solidFill>
                <a:round/>
                <a:headEnd/>
                <a:tailEnd/>
              </a:ln>
              <a:solidFill>
                <a:srgbClr val="000000"/>
              </a:solidFill>
              <a:latin typeface="Times New Roman"/>
              <a:cs typeface="Times New Roman"/>
            </a:endParaRPr>
          </a:p>
        </p:txBody>
      </p:sp>
      <p:sp>
        <p:nvSpPr>
          <p:cNvPr id="10" name="WordArt 7"/>
          <p:cNvSpPr>
            <a:spLocks noChangeArrowheads="1" noChangeShapeType="1" noTextEdit="1"/>
          </p:cNvSpPr>
          <p:nvPr/>
        </p:nvSpPr>
        <p:spPr bwMode="auto">
          <a:xfrm>
            <a:off x="1930611" y="2793433"/>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lần</a:t>
            </a:r>
            <a:r>
              <a:rPr lang="en-US" sz="2800" kern="10" dirty="0" smtClean="0">
                <a:ln w="9525">
                  <a:solidFill>
                    <a:srgbClr val="000000"/>
                  </a:solidFill>
                  <a:round/>
                  <a:headEnd/>
                  <a:tailEnd/>
                </a:ln>
                <a:solidFill>
                  <a:srgbClr val="000000"/>
                </a:solidFill>
                <a:latin typeface="Times New Roman"/>
                <a:cs typeface="Times New Roman"/>
              </a:rPr>
              <a:t> 1: </a:t>
            </a:r>
            <a:r>
              <a:rPr lang="en-US" sz="2800" kern="10" dirty="0" err="1" smtClean="0">
                <a:ln w="9525">
                  <a:solidFill>
                    <a:srgbClr val="000000"/>
                  </a:solidFill>
                  <a:round/>
                  <a:headEnd/>
                  <a:tailEnd/>
                </a:ln>
                <a:solidFill>
                  <a:srgbClr val="000000"/>
                </a:solidFill>
                <a:latin typeface="Times New Roman"/>
                <a:cs typeface="Times New Roman"/>
              </a:rPr>
              <a:t>Diễn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cảm</a:t>
            </a:r>
            <a:endParaRPr lang="en-US" sz="2800" kern="10" dirty="0">
              <a:ln w="9525">
                <a:solidFill>
                  <a:srgbClr val="000000"/>
                </a:solidFill>
                <a:round/>
                <a:headEnd/>
                <a:tailEnd/>
              </a:ln>
              <a:solidFill>
                <a:srgbClr val="000000"/>
              </a:solidFill>
              <a:latin typeface="Times New Roman"/>
              <a:cs typeface="Times New Roman"/>
            </a:endParaRPr>
          </a:p>
        </p:txBody>
      </p:sp>
      <p:sp>
        <p:nvSpPr>
          <p:cNvPr id="7" name="WordArt 7"/>
          <p:cNvSpPr>
            <a:spLocks noChangeArrowheads="1" noChangeShapeType="1" noTextEdit="1"/>
          </p:cNvSpPr>
          <p:nvPr/>
        </p:nvSpPr>
        <p:spPr bwMode="auto">
          <a:xfrm>
            <a:off x="1930612" y="3565000"/>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lần</a:t>
            </a:r>
            <a:r>
              <a:rPr lang="en-US" sz="2800" kern="10" dirty="0" smtClean="0">
                <a:ln w="9525">
                  <a:solidFill>
                    <a:srgbClr val="000000"/>
                  </a:solidFill>
                  <a:round/>
                  <a:headEnd/>
                  <a:tailEnd/>
                </a:ln>
                <a:solidFill>
                  <a:srgbClr val="000000"/>
                </a:solidFill>
                <a:latin typeface="Times New Roman"/>
                <a:cs typeface="Times New Roman"/>
              </a:rPr>
              <a:t> 2: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dùng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bài</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giảng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điện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tử</a:t>
            </a:r>
            <a:endParaRPr lang="en-US" sz="2800" kern="10" dirty="0">
              <a:ln w="9525">
                <a:solidFill>
                  <a:srgbClr val="000000"/>
                </a:solidFill>
                <a:round/>
                <a:headEnd/>
                <a:tailEnd/>
              </a:ln>
              <a:solidFill>
                <a:srgbClr val="000000"/>
              </a:solidFill>
              <a:latin typeface="Times New Roman"/>
              <a:cs typeface="Times New Roman"/>
            </a:endParaRPr>
          </a:p>
        </p:txBody>
      </p:sp>
    </p:spTree>
    <p:extLst>
      <p:ext uri="{BB962C8B-B14F-4D97-AF65-F5344CB8AC3E}">
        <p14:creationId xmlns:p14="http://schemas.microsoft.com/office/powerpoint/2010/main" val="309726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57"/>
            <a:ext cx="12192000" cy="5849051"/>
          </a:xfrm>
          <a:prstGeom prst="rect">
            <a:avLst/>
          </a:prstGeom>
        </p:spPr>
      </p:pic>
      <p:sp>
        <p:nvSpPr>
          <p:cNvPr id="6" name="Rectangle 5"/>
          <p:cNvSpPr/>
          <p:nvPr/>
        </p:nvSpPr>
        <p:spPr>
          <a:xfrm>
            <a:off x="2666407" y="5934670"/>
            <a:ext cx="6859185"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GẤU CON BỊ SÂU RĂNG</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04417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00108"/>
            <a:ext cx="12192000" cy="830997"/>
          </a:xfrm>
          <a:prstGeom prst="rect">
            <a:avLst/>
          </a:prstGeom>
          <a:noFill/>
        </p:spPr>
        <p:txBody>
          <a:bodyPr wrap="square" rtlCol="0">
            <a:spAutoFit/>
          </a:bodyPr>
          <a:lstStyle/>
          <a:p>
            <a:r>
              <a:rPr lang="vi-VN" sz="1600" dirty="0"/>
              <a:t> Một 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a:t>
            </a:r>
            <a:r>
              <a:rPr lang="en-US" sz="1600" dirty="0" err="1" smtClean="0"/>
              <a:t>Ôi</a:t>
            </a:r>
            <a:r>
              <a:rPr lang="vi-VN" sz="1600" dirty="0" smtClean="0"/>
              <a:t>! </a:t>
            </a:r>
            <a:r>
              <a:rPr lang="vi-VN" sz="1600" dirty="0"/>
              <a:t>Sao toàn thứ ngon thế này! Tôi cảm ơn các bạn”.</a:t>
            </a:r>
            <a:endParaRPr lang="en-US" sz="1600" dirty="0"/>
          </a:p>
        </p:txBody>
      </p:sp>
      <p:pic>
        <p:nvPicPr>
          <p:cNvPr id="3" name="video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9011" y="-53279"/>
            <a:ext cx="10593977" cy="6053387"/>
          </a:xfrm>
        </p:spPr>
      </p:pic>
    </p:spTree>
    <p:extLst>
      <p:ext uri="{BB962C8B-B14F-4D97-AF65-F5344CB8AC3E}">
        <p14:creationId xmlns:p14="http://schemas.microsoft.com/office/powerpoint/2010/main" val="24347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6000"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0" y="6160807"/>
            <a:ext cx="12192000" cy="646331"/>
          </a:xfrm>
          <a:prstGeom prst="rect">
            <a:avLst/>
          </a:prstGeom>
          <a:noFill/>
        </p:spPr>
        <p:txBody>
          <a:bodyPr wrap="square" rtlCol="0">
            <a:spAutoFit/>
          </a:bodyPr>
          <a:lstStyle/>
          <a:p>
            <a:r>
              <a:rPr lang="vi-VN" sz="1600" dirty="0"/>
              <a:t> </a:t>
            </a:r>
            <a:r>
              <a:rPr lang="vi-VN" dirty="0"/>
              <a:t>    Khi buổi tiệc sinh nhật đã tan, các bạn đã về hết, như thường lệ, Gấu con không đánh răng mà nhảy tót lên giường đi ngủ.</a:t>
            </a:r>
            <a:endParaRPr lang="en-US" sz="1600" dirty="0"/>
          </a:p>
        </p:txBody>
      </p:sp>
      <p:pic>
        <p:nvPicPr>
          <p:cNvPr id="6" name="video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0"/>
            <a:ext cx="10722429" cy="6126784"/>
          </a:xfrm>
        </p:spPr>
      </p:pic>
    </p:spTree>
    <p:extLst>
      <p:ext uri="{BB962C8B-B14F-4D97-AF65-F5344CB8AC3E}">
        <p14:creationId xmlns:p14="http://schemas.microsoft.com/office/powerpoint/2010/main" val="211811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2000"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0" y="6160807"/>
            <a:ext cx="12192000" cy="369332"/>
          </a:xfrm>
          <a:prstGeom prst="rect">
            <a:avLst/>
          </a:prstGeom>
          <a:noFill/>
        </p:spPr>
        <p:txBody>
          <a:bodyPr wrap="square" rtlCol="0">
            <a:spAutoFit/>
          </a:bodyPr>
          <a:lstStyle/>
          <a:p>
            <a:r>
              <a:rPr lang="vi-VN" sz="1600" dirty="0"/>
              <a:t> </a:t>
            </a:r>
            <a:r>
              <a:rPr lang="vi-VN" dirty="0"/>
              <a:t>  </a:t>
            </a:r>
            <a:endParaRPr lang="en-US" sz="1600" dirty="0"/>
          </a:p>
        </p:txBody>
      </p:sp>
      <p:sp>
        <p:nvSpPr>
          <p:cNvPr id="9" name="TextBox 8"/>
          <p:cNvSpPr txBox="1"/>
          <p:nvPr/>
        </p:nvSpPr>
        <p:spPr>
          <a:xfrm>
            <a:off x="0" y="6160807"/>
            <a:ext cx="12192000" cy="646331"/>
          </a:xfrm>
          <a:prstGeom prst="rect">
            <a:avLst/>
          </a:prstGeom>
          <a:noFill/>
        </p:spPr>
        <p:txBody>
          <a:bodyPr wrap="square" rtlCol="0">
            <a:spAutoFit/>
          </a:bodyPr>
          <a:lstStyle/>
          <a:p>
            <a:r>
              <a:rPr lang="en-US" dirty="0"/>
              <a:t> </a:t>
            </a:r>
            <a:r>
              <a:rPr lang="en-US" dirty="0" err="1"/>
              <a:t>Chỉ</a:t>
            </a:r>
            <a:r>
              <a:rPr lang="en-US" dirty="0"/>
              <a:t> </a:t>
            </a:r>
            <a:r>
              <a:rPr lang="en-US" dirty="0" err="1"/>
              <a:t>chờ</a:t>
            </a:r>
            <a:r>
              <a:rPr lang="en-US" dirty="0"/>
              <a:t> </a:t>
            </a:r>
            <a:r>
              <a:rPr lang="en-US" dirty="0" err="1"/>
              <a:t>có</a:t>
            </a:r>
            <a:r>
              <a:rPr lang="en-US" dirty="0"/>
              <a:t> </a:t>
            </a:r>
            <a:r>
              <a:rPr lang="en-US" dirty="0" err="1"/>
              <a:t>thế</a:t>
            </a:r>
            <a:r>
              <a:rPr lang="en-US" dirty="0"/>
              <a:t>, </a:t>
            </a:r>
            <a:r>
              <a:rPr lang="en-US" dirty="0" err="1"/>
              <a:t>chúng</a:t>
            </a:r>
            <a:r>
              <a:rPr lang="en-US" dirty="0"/>
              <a:t> </a:t>
            </a:r>
            <a:r>
              <a:rPr lang="en-US" dirty="0" err="1"/>
              <a:t>tôi</a:t>
            </a:r>
            <a:r>
              <a:rPr lang="en-US" dirty="0"/>
              <a:t> – </a:t>
            </a:r>
            <a:r>
              <a:rPr lang="en-US" dirty="0" err="1"/>
              <a:t>những</a:t>
            </a:r>
            <a:r>
              <a:rPr lang="en-US" dirty="0"/>
              <a:t> con </a:t>
            </a:r>
            <a:r>
              <a:rPr lang="en-US" dirty="0" err="1"/>
              <a:t>Sâu</a:t>
            </a:r>
            <a:r>
              <a:rPr lang="en-US" dirty="0"/>
              <a:t> </a:t>
            </a:r>
            <a:r>
              <a:rPr lang="en-US" dirty="0" err="1"/>
              <a:t>Răng</a:t>
            </a:r>
            <a:r>
              <a:rPr lang="en-US" dirty="0"/>
              <a:t> </a:t>
            </a:r>
            <a:r>
              <a:rPr lang="en-US" dirty="0" err="1"/>
              <a:t>nhảy</a:t>
            </a:r>
            <a:r>
              <a:rPr lang="en-US" dirty="0"/>
              <a:t> </a:t>
            </a:r>
            <a:r>
              <a:rPr lang="en-US" dirty="0" err="1"/>
              <a:t>ra</a:t>
            </a:r>
            <a:r>
              <a:rPr lang="en-US" dirty="0"/>
              <a:t> </a:t>
            </a:r>
            <a:r>
              <a:rPr lang="en-US" dirty="0" err="1"/>
              <a:t>mở</a:t>
            </a:r>
            <a:r>
              <a:rPr lang="en-US" dirty="0"/>
              <a:t> </a:t>
            </a:r>
            <a:r>
              <a:rPr lang="en-US" dirty="0" err="1"/>
              <a:t>tiệc</a:t>
            </a:r>
            <a:r>
              <a:rPr lang="en-US" dirty="0"/>
              <a:t> </a:t>
            </a:r>
            <a:r>
              <a:rPr lang="en-US" dirty="0" err="1"/>
              <a:t>linh</a:t>
            </a:r>
            <a:r>
              <a:rPr lang="en-US" dirty="0"/>
              <a:t> </a:t>
            </a:r>
            <a:r>
              <a:rPr lang="en-US" dirty="0" err="1"/>
              <a:t>đình</a:t>
            </a:r>
            <a:r>
              <a:rPr lang="en-US" dirty="0"/>
              <a:t>, </a:t>
            </a:r>
            <a:r>
              <a:rPr lang="en-US" dirty="0" err="1"/>
              <a:t>chúng</a:t>
            </a:r>
            <a:r>
              <a:rPr lang="en-US" dirty="0"/>
              <a:t> </a:t>
            </a:r>
            <a:r>
              <a:rPr lang="en-US" dirty="0" err="1"/>
              <a:t>tôi</a:t>
            </a:r>
            <a:r>
              <a:rPr lang="en-US" dirty="0"/>
              <a:t> </a:t>
            </a:r>
            <a:r>
              <a:rPr lang="en-US" dirty="0" err="1"/>
              <a:t>gặm</a:t>
            </a:r>
            <a:r>
              <a:rPr lang="en-US" dirty="0"/>
              <a:t>, </a:t>
            </a:r>
            <a:r>
              <a:rPr lang="en-US" dirty="0" err="1"/>
              <a:t>cậy</a:t>
            </a:r>
            <a:r>
              <a:rPr lang="en-US" dirty="0"/>
              <a:t>, </a:t>
            </a:r>
            <a:r>
              <a:rPr lang="en-US" dirty="0" err="1"/>
              <a:t>đục</a:t>
            </a:r>
            <a:r>
              <a:rPr lang="en-US" dirty="0"/>
              <a:t> </a:t>
            </a:r>
            <a:r>
              <a:rPr lang="en-US" dirty="0" err="1"/>
              <a:t>khoét</a:t>
            </a:r>
            <a:r>
              <a:rPr lang="en-US" dirty="0"/>
              <a:t> </a:t>
            </a:r>
            <a:r>
              <a:rPr lang="en-US" dirty="0" err="1"/>
              <a:t>những</a:t>
            </a:r>
            <a:r>
              <a:rPr lang="en-US" dirty="0"/>
              <a:t> </a:t>
            </a:r>
            <a:r>
              <a:rPr lang="en-US" dirty="0" err="1"/>
              <a:t>chiếc</a:t>
            </a:r>
            <a:r>
              <a:rPr lang="en-US" dirty="0"/>
              <a:t> </a:t>
            </a:r>
            <a:r>
              <a:rPr lang="en-US" dirty="0" err="1"/>
              <a:t>răng</a:t>
            </a:r>
            <a:r>
              <a:rPr lang="en-US" dirty="0"/>
              <a:t> </a:t>
            </a:r>
            <a:r>
              <a:rPr lang="en-US" dirty="0" err="1"/>
              <a:t>bám</a:t>
            </a:r>
            <a:r>
              <a:rPr lang="en-US" dirty="0"/>
              <a:t> </a:t>
            </a:r>
            <a:r>
              <a:rPr lang="en-US" dirty="0" err="1"/>
              <a:t>đầy</a:t>
            </a:r>
            <a:r>
              <a:rPr lang="en-US" dirty="0"/>
              <a:t> </a:t>
            </a:r>
            <a:r>
              <a:rPr lang="en-US" dirty="0" err="1"/>
              <a:t>bánh</a:t>
            </a:r>
            <a:r>
              <a:rPr lang="en-US" dirty="0"/>
              <a:t> </a:t>
            </a:r>
            <a:r>
              <a:rPr lang="en-US" dirty="0" err="1"/>
              <a:t>kẹo</a:t>
            </a:r>
            <a:r>
              <a:rPr lang="en-US" dirty="0"/>
              <a:t> </a:t>
            </a:r>
            <a:r>
              <a:rPr lang="en-US" dirty="0" err="1"/>
              <a:t>của</a:t>
            </a:r>
            <a:r>
              <a:rPr lang="en-US" dirty="0"/>
              <a:t> </a:t>
            </a:r>
            <a:r>
              <a:rPr lang="en-US" dirty="0" err="1"/>
              <a:t>Gấu</a:t>
            </a:r>
            <a:r>
              <a:rPr lang="en-US" dirty="0"/>
              <a:t> con, </a:t>
            </a:r>
            <a:r>
              <a:rPr lang="en-US" dirty="0" err="1"/>
              <a:t>Đêm</a:t>
            </a:r>
            <a:r>
              <a:rPr lang="en-US" dirty="0"/>
              <a:t> </a:t>
            </a:r>
            <a:r>
              <a:rPr lang="en-US" dirty="0" err="1"/>
              <a:t>đó</a:t>
            </a:r>
            <a:r>
              <a:rPr lang="en-US" dirty="0"/>
              <a:t> </a:t>
            </a:r>
            <a:r>
              <a:rPr lang="en-US" dirty="0" err="1"/>
              <a:t>Gấu</a:t>
            </a:r>
            <a:r>
              <a:rPr lang="en-US" dirty="0"/>
              <a:t> con </a:t>
            </a:r>
            <a:r>
              <a:rPr lang="en-US" dirty="0" err="1"/>
              <a:t>kêu</a:t>
            </a:r>
            <a:r>
              <a:rPr lang="en-US" dirty="0"/>
              <a:t> </a:t>
            </a:r>
            <a:r>
              <a:rPr lang="en-US" dirty="0" err="1"/>
              <a:t>gào</a:t>
            </a:r>
            <a:r>
              <a:rPr lang="en-US" dirty="0"/>
              <a:t> </a:t>
            </a:r>
            <a:r>
              <a:rPr lang="en-US" dirty="0" err="1"/>
              <a:t>thảm</a:t>
            </a:r>
            <a:r>
              <a:rPr lang="en-US" dirty="0"/>
              <a:t> </a:t>
            </a:r>
            <a:r>
              <a:rPr lang="en-US" dirty="0" err="1"/>
              <a:t>thiết</a:t>
            </a:r>
            <a:r>
              <a:rPr lang="en-US" dirty="0"/>
              <a:t> </a:t>
            </a:r>
            <a:r>
              <a:rPr lang="en-US" dirty="0" err="1"/>
              <a:t>vì</a:t>
            </a:r>
            <a:r>
              <a:rPr lang="en-US" dirty="0"/>
              <a:t> </a:t>
            </a:r>
            <a:r>
              <a:rPr lang="en-US" dirty="0" err="1"/>
              <a:t>đau</a:t>
            </a:r>
            <a:r>
              <a:rPr lang="en-US" dirty="0"/>
              <a:t> </a:t>
            </a:r>
            <a:r>
              <a:rPr lang="en-US" dirty="0" err="1"/>
              <a:t>nhức</a:t>
            </a:r>
            <a:r>
              <a:rPr lang="en-US" dirty="0"/>
              <a:t> </a:t>
            </a:r>
            <a:r>
              <a:rPr lang="en-US" dirty="0" err="1"/>
              <a:t>răng</a:t>
            </a:r>
            <a:r>
              <a:rPr lang="en-US" dirty="0" smtClean="0"/>
              <a:t>.</a:t>
            </a:r>
            <a:endParaRPr lang="en-US" sz="1600" dirty="0"/>
          </a:p>
        </p:txBody>
      </p:sp>
      <p:pic>
        <p:nvPicPr>
          <p:cNvPr id="7" name="video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5513" y="-10149"/>
            <a:ext cx="10799173" cy="6170956"/>
          </a:xfrm>
          <a:prstGeom prst="rect">
            <a:avLst/>
          </a:prstGeom>
        </p:spPr>
      </p:pic>
    </p:spTree>
    <p:extLst>
      <p:ext uri="{BB962C8B-B14F-4D97-AF65-F5344CB8AC3E}">
        <p14:creationId xmlns:p14="http://schemas.microsoft.com/office/powerpoint/2010/main" val="19511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3000"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0" y="5985996"/>
            <a:ext cx="12192000" cy="923330"/>
          </a:xfrm>
          <a:prstGeom prst="rect">
            <a:avLst/>
          </a:prstGeom>
          <a:noFill/>
        </p:spPr>
        <p:txBody>
          <a:bodyPr wrap="square" rtlCol="0">
            <a:spAutoFit/>
          </a:bodyPr>
          <a:lstStyle/>
          <a:p>
            <a:r>
              <a:rPr lang="en-US" dirty="0"/>
              <a:t> </a:t>
            </a:r>
            <a:r>
              <a:rPr lang="vi-VN" dirty="0"/>
              <a:t> 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1600" dirty="0"/>
          </a:p>
        </p:txBody>
      </p:sp>
      <p:pic>
        <p:nvPicPr>
          <p:cNvPr id="3" name="video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4718" y="1"/>
            <a:ext cx="9663953" cy="5985996"/>
          </a:xfrm>
        </p:spPr>
      </p:pic>
    </p:spTree>
    <p:extLst>
      <p:ext uri="{BB962C8B-B14F-4D97-AF65-F5344CB8AC3E}">
        <p14:creationId xmlns:p14="http://schemas.microsoft.com/office/powerpoint/2010/main" val="300311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5000"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41894"/>
            <a:ext cx="12192000" cy="1200329"/>
          </a:xfrm>
          <a:prstGeom prst="rect">
            <a:avLst/>
          </a:prstGeom>
          <a:noFill/>
        </p:spPr>
        <p:txBody>
          <a:bodyPr wrap="square" rtlCol="0">
            <a:spAutoFit/>
          </a:bodyPr>
          <a:lstStyle/>
          <a:p>
            <a:r>
              <a:rPr lang="en-US" dirty="0"/>
              <a:t> </a:t>
            </a:r>
            <a:r>
              <a:rPr lang="vi-VN" dirty="0"/>
              <a:t> Nhớ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trở nên chắc và khỏe hơn. Còn những chú Sâu Răng chúng tôi thì từ đấy không còn gì để ăn nữa nên phải chạy ra khỏi miệng Gấu con</a:t>
            </a:r>
            <a:endParaRPr lang="en-US" sz="1600" dirty="0"/>
          </a:p>
        </p:txBody>
      </p:sp>
      <p:pic>
        <p:nvPicPr>
          <p:cNvPr id="2" name="video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6859" y="-85695"/>
            <a:ext cx="10198281" cy="5827589"/>
          </a:xfrm>
          <a:prstGeom prst="rect">
            <a:avLst/>
          </a:prstGeom>
        </p:spPr>
      </p:pic>
    </p:spTree>
    <p:extLst>
      <p:ext uri="{BB962C8B-B14F-4D97-AF65-F5344CB8AC3E}">
        <p14:creationId xmlns:p14="http://schemas.microsoft.com/office/powerpoint/2010/main" val="11540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7000"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198</Words>
  <Application>Microsoft Office PowerPoint</Application>
  <PresentationFormat>Custom</PresentationFormat>
  <Paragraphs>27</Paragraphs>
  <Slides>13</Slides>
  <Notes>0</Notes>
  <HiddenSlides>0</HiddenSlides>
  <MMClips>7</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Lĩnh vực phát triển ngôn ngữ Đề tài: Truyện “Gấu con bị sâu răng”  GIÁO VIÊN: PHẠM THỊ PHƯƠNG   Lớp: 4 TUỔI C1</vt:lpstr>
      <vt:lpstr>* Kiến thức: - Trẻ biết tên truyện: Gấu con bị sâu răng, Tên nhân vật trong truyện: Gấu mẹ, Gấu con, Chó đốm, bác sĩ, bạn rùa. - Trẻ hiểu nội dung chuyện: Gấu con lười đánh răng nên răng bị sâu và đau. * Kĩ năng: - Trẻ chú ý  nghe cô kể chuyện, trả lời được câu hỏi của cô. - Bắt chước động tác đánh răng của Gấu con. - Trẻ hát và vận động nhịp nhàng theo nhạc bài hát: Thật đáng yêu * Thái độ : - Thích nghe cô kể chuyện.Trẻ biết giữ gìn vệ sinh răng miệng.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cp:revision>
  <dcterms:created xsi:type="dcterms:W3CDTF">2024-10-18T03:03:38Z</dcterms:created>
  <dcterms:modified xsi:type="dcterms:W3CDTF">2025-03-18T02:34:19Z</dcterms:modified>
</cp:coreProperties>
</file>