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CDEE7"/>
    <a:srgbClr val="CC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3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4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3731-69EF-4C46-BA0C-880B2F91DCA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8400-7687-4AA7-AB0B-4067D11C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2" y="543697"/>
            <a:ext cx="10799805" cy="59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856">
              <a:srgbClr val="FFFFCC"/>
            </a:gs>
            <a:gs pos="45122">
              <a:srgbClr val="FCDEE7"/>
            </a:gs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4D9C6F-BFC9-8CE2-9D7B-47B623A7A0A3}"/>
              </a:ext>
            </a:extLst>
          </p:cNvPr>
          <p:cNvSpPr/>
          <p:nvPr/>
        </p:nvSpPr>
        <p:spPr>
          <a:xfrm>
            <a:off x="371968" y="273637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7D5EC8-D089-A730-0302-F77B5B548EEC}"/>
              </a:ext>
            </a:extLst>
          </p:cNvPr>
          <p:cNvGrpSpPr/>
          <p:nvPr/>
        </p:nvGrpSpPr>
        <p:grpSpPr>
          <a:xfrm>
            <a:off x="2182480" y="1269936"/>
            <a:ext cx="5895141" cy="1803529"/>
            <a:chOff x="2618089" y="1810188"/>
            <a:chExt cx="5895141" cy="1803529"/>
          </a:xfrm>
          <a:solidFill>
            <a:srgbClr val="00689D"/>
          </a:solidFill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9F887472-A8AD-F900-EE8C-0A27FDC74FC3}"/>
                </a:ext>
              </a:extLst>
            </p:cNvPr>
            <p:cNvSpPr/>
            <p:nvPr/>
          </p:nvSpPr>
          <p:spPr>
            <a:xfrm rot="7631054">
              <a:off x="5533968" y="2593847"/>
              <a:ext cx="622611" cy="1417129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72812E-567D-2502-01A3-CD285EF5C11B}"/>
                </a:ext>
              </a:extLst>
            </p:cNvPr>
            <p:cNvSpPr/>
            <p:nvPr/>
          </p:nvSpPr>
          <p:spPr>
            <a:xfrm rot="5400000">
              <a:off x="4916628" y="-488351"/>
              <a:ext cx="1298064" cy="5895141"/>
            </a:xfrm>
            <a:prstGeom prst="roundRect">
              <a:avLst/>
            </a:prstGeom>
            <a:grpFill/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Hoạt động nào thường được tổ chức trong lễ hội ngày Giỗ tổ Hùng Vương?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9" name="A Group">
            <a:extLst>
              <a:ext uri="{FF2B5EF4-FFF2-40B4-BE49-F238E27FC236}">
                <a16:creationId xmlns:a16="http://schemas.microsoft.com/office/drawing/2014/main" id="{9F81DD25-E1EF-17AF-E9AE-4633E6A10326}"/>
              </a:ext>
            </a:extLst>
          </p:cNvPr>
          <p:cNvGrpSpPr>
            <a:grpSpLocks/>
          </p:cNvGrpSpPr>
          <p:nvPr/>
        </p:nvGrpSpPr>
        <p:grpSpPr bwMode="auto">
          <a:xfrm>
            <a:off x="3632394" y="3177652"/>
            <a:ext cx="4518873" cy="741226"/>
            <a:chOff x="809387" y="2525965"/>
            <a:chExt cx="4519016" cy="740480"/>
          </a:xfrm>
        </p:grpSpPr>
        <p:sp>
          <p:nvSpPr>
            <p:cNvPr id="20" name="A Answers">
              <a:extLst>
                <a:ext uri="{FF2B5EF4-FFF2-40B4-BE49-F238E27FC236}">
                  <a16:creationId xmlns:a16="http://schemas.microsoft.com/office/drawing/2014/main" id="{A01EF701-72FA-87EF-8DFC-3DF82D870ABE}"/>
                </a:ext>
              </a:extLst>
            </p:cNvPr>
            <p:cNvSpPr/>
            <p:nvPr/>
          </p:nvSpPr>
          <p:spPr>
            <a:xfrm>
              <a:off x="1111974" y="2525965"/>
              <a:ext cx="4216429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pháo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">
              <a:extLst>
                <a:ext uri="{FF2B5EF4-FFF2-40B4-BE49-F238E27FC236}">
                  <a16:creationId xmlns:a16="http://schemas.microsoft.com/office/drawing/2014/main" id="{1CC6163F-9C1A-941A-D107-7FAD8655BAD6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2" name="A Group">
            <a:extLst>
              <a:ext uri="{FF2B5EF4-FFF2-40B4-BE49-F238E27FC236}">
                <a16:creationId xmlns:a16="http://schemas.microsoft.com/office/drawing/2014/main" id="{24A1A92A-FA13-FAF4-782A-0699BC81A407}"/>
              </a:ext>
            </a:extLst>
          </p:cNvPr>
          <p:cNvGrpSpPr>
            <a:grpSpLocks/>
          </p:cNvGrpSpPr>
          <p:nvPr/>
        </p:nvGrpSpPr>
        <p:grpSpPr bwMode="auto">
          <a:xfrm>
            <a:off x="852124" y="4244876"/>
            <a:ext cx="4518872" cy="734681"/>
            <a:chOff x="809387" y="2120893"/>
            <a:chExt cx="4519015" cy="733942"/>
          </a:xfrm>
        </p:grpSpPr>
        <p:sp>
          <p:nvSpPr>
            <p:cNvPr id="23" name="A Answers">
              <a:extLst>
                <a:ext uri="{FF2B5EF4-FFF2-40B4-BE49-F238E27FC236}">
                  <a16:creationId xmlns:a16="http://schemas.microsoft.com/office/drawing/2014/main" id="{F3157006-5CE4-06AB-2C95-B688EB71F034}"/>
                </a:ext>
              </a:extLst>
            </p:cNvPr>
            <p:cNvSpPr/>
            <p:nvPr/>
          </p:nvSpPr>
          <p:spPr>
            <a:xfrm>
              <a:off x="1111974" y="2134835"/>
              <a:ext cx="4216428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>
                <a:defRPr/>
              </a:pP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chưng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">
              <a:extLst>
                <a:ext uri="{FF2B5EF4-FFF2-40B4-BE49-F238E27FC236}">
                  <a16:creationId xmlns:a16="http://schemas.microsoft.com/office/drawing/2014/main" id="{D772AC5E-FB21-0584-3F8D-2111E31858B4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5" name="A Group">
            <a:extLst>
              <a:ext uri="{FF2B5EF4-FFF2-40B4-BE49-F238E27FC236}">
                <a16:creationId xmlns:a16="http://schemas.microsoft.com/office/drawing/2014/main" id="{436DAEC8-3E86-12CC-5716-F6FE2C730C6A}"/>
              </a:ext>
            </a:extLst>
          </p:cNvPr>
          <p:cNvGrpSpPr>
            <a:grpSpLocks/>
          </p:cNvGrpSpPr>
          <p:nvPr/>
        </p:nvGrpSpPr>
        <p:grpSpPr bwMode="auto">
          <a:xfrm>
            <a:off x="3111560" y="5412262"/>
            <a:ext cx="4518872" cy="741226"/>
            <a:chOff x="809387" y="2525965"/>
            <a:chExt cx="4519015" cy="740480"/>
          </a:xfrm>
        </p:grpSpPr>
        <p:sp>
          <p:nvSpPr>
            <p:cNvPr id="26" name="A Answers">
              <a:extLst>
                <a:ext uri="{FF2B5EF4-FFF2-40B4-BE49-F238E27FC236}">
                  <a16:creationId xmlns:a16="http://schemas.microsoft.com/office/drawing/2014/main" id="{9B9ACA42-3B45-867D-3C1B-15CB710780A3}"/>
                </a:ext>
              </a:extLst>
            </p:cNvPr>
            <p:cNvSpPr/>
            <p:nvPr/>
          </p:nvSpPr>
          <p:spPr>
            <a:xfrm>
              <a:off x="1111975" y="2525965"/>
              <a:ext cx="4216427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Rước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cỗ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">
              <a:extLst>
                <a:ext uri="{FF2B5EF4-FFF2-40B4-BE49-F238E27FC236}">
                  <a16:creationId xmlns:a16="http://schemas.microsoft.com/office/drawing/2014/main" id="{176BFD7D-3954-6BAB-93E8-5C633098BE75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877D1AF-1AC7-3406-578D-9781C8B4E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5392" y="945892"/>
            <a:ext cx="2499133" cy="59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CC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A00376-0725-8C0C-C22D-3399A806B19F}"/>
              </a:ext>
            </a:extLst>
          </p:cNvPr>
          <p:cNvSpPr/>
          <p:nvPr/>
        </p:nvSpPr>
        <p:spPr>
          <a:xfrm>
            <a:off x="99812" y="331675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4000" tIns="108000" rIns="108000" bIns="108000" rtlCol="0" anchor="ctr">
            <a:spAutoFit/>
          </a:bodyPr>
          <a:lstStyle/>
          <a:p>
            <a:r>
              <a:rPr lang="en-GB" altLang="en-US" sz="2800" b="1" dirty="0" err="1">
                <a:solidFill>
                  <a:srgbClr val="FFFFFF"/>
                </a:solidFill>
                <a:latin typeface="Mali" pitchFamily="2" charset="-34"/>
              </a:rPr>
              <a:t>Câu</a:t>
            </a:r>
            <a:r>
              <a:rPr lang="en-GB" altLang="en-US" sz="2800" b="1" dirty="0">
                <a:solidFill>
                  <a:srgbClr val="FFFFFF"/>
                </a:solidFill>
                <a:latin typeface="Mali" pitchFamily="2" charset="-34"/>
              </a:rPr>
              <a:t> </a:t>
            </a:r>
            <a:r>
              <a:rPr lang="en-GB" altLang="en-US" sz="2800" b="1" dirty="0" err="1">
                <a:solidFill>
                  <a:srgbClr val="FFFFFF"/>
                </a:solidFill>
                <a:latin typeface="Mali" pitchFamily="2" charset="-34"/>
              </a:rPr>
              <a:t>hỏi</a:t>
            </a:r>
            <a:r>
              <a:rPr lang="en-GB" altLang="en-US" sz="2800" b="1" dirty="0">
                <a:solidFill>
                  <a:srgbClr val="FFFFFF"/>
                </a:solidFill>
                <a:latin typeface="Mali" pitchFamily="2" charset="-34"/>
              </a:rPr>
              <a:t> 1</a:t>
            </a:r>
            <a:endParaRPr lang="en-ID" sz="2800" b="1" kern="100" dirty="0">
              <a:solidFill>
                <a:srgbClr val="FFFFFF"/>
              </a:solidFill>
              <a:effectLst/>
              <a:latin typeface="Mali" pitchFamily="2" charset="-34"/>
              <a:ea typeface="Calibri" panose="020F0502020204030204" pitchFamily="34" charset="0"/>
              <a:cs typeface="Mali" pitchFamily="2" charset="-34"/>
            </a:endParaRPr>
          </a:p>
        </p:txBody>
      </p:sp>
      <p:grpSp>
        <p:nvGrpSpPr>
          <p:cNvPr id="4" name="A Group">
            <a:extLst>
              <a:ext uri="{FF2B5EF4-FFF2-40B4-BE49-F238E27FC236}">
                <a16:creationId xmlns:a16="http://schemas.microsoft.com/office/drawing/2014/main" id="{A1254A37-C340-5BF4-0E10-07D945AEA472}"/>
              </a:ext>
            </a:extLst>
          </p:cNvPr>
          <p:cNvGrpSpPr>
            <a:grpSpLocks/>
          </p:cNvGrpSpPr>
          <p:nvPr/>
        </p:nvGrpSpPr>
        <p:grpSpPr bwMode="auto">
          <a:xfrm>
            <a:off x="540267" y="2504366"/>
            <a:ext cx="4304090" cy="741226"/>
            <a:chOff x="809387" y="2525965"/>
            <a:chExt cx="4304226" cy="740480"/>
          </a:xfrm>
        </p:grpSpPr>
        <p:sp>
          <p:nvSpPr>
            <p:cNvPr id="5" name="A Answers">
              <a:extLst>
                <a:ext uri="{FF2B5EF4-FFF2-40B4-BE49-F238E27FC236}">
                  <a16:creationId xmlns:a16="http://schemas.microsoft.com/office/drawing/2014/main" id="{3711DD2C-A9E9-E2B9-189E-1A0A8506B60B}"/>
                </a:ext>
              </a:extLst>
            </p:cNvPr>
            <p:cNvSpPr/>
            <p:nvPr/>
          </p:nvSpPr>
          <p:spPr>
            <a:xfrm>
              <a:off x="1111974" y="2525965"/>
              <a:ext cx="4001639" cy="720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Mùng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 2 </a:t>
              </a: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tháng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 9</a:t>
              </a:r>
            </a:p>
          </p:txBody>
        </p:sp>
        <p:sp>
          <p:nvSpPr>
            <p:cNvPr id="6" name="A">
              <a:extLst>
                <a:ext uri="{FF2B5EF4-FFF2-40B4-BE49-F238E27FC236}">
                  <a16:creationId xmlns:a16="http://schemas.microsoft.com/office/drawing/2014/main" id="{317462C2-7264-CFD0-5430-FB335779E6D0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7" name="A Group">
            <a:extLst>
              <a:ext uri="{FF2B5EF4-FFF2-40B4-BE49-F238E27FC236}">
                <a16:creationId xmlns:a16="http://schemas.microsoft.com/office/drawing/2014/main" id="{55288124-779D-87D3-7E11-1A6ACE7FC520}"/>
              </a:ext>
            </a:extLst>
          </p:cNvPr>
          <p:cNvGrpSpPr>
            <a:grpSpLocks/>
          </p:cNvGrpSpPr>
          <p:nvPr/>
        </p:nvGrpSpPr>
        <p:grpSpPr bwMode="auto">
          <a:xfrm>
            <a:off x="2389735" y="3558000"/>
            <a:ext cx="4304090" cy="734681"/>
            <a:chOff x="809387" y="2120893"/>
            <a:chExt cx="4304226" cy="733942"/>
          </a:xfrm>
        </p:grpSpPr>
        <p:sp>
          <p:nvSpPr>
            <p:cNvPr id="8" name="A Answers">
              <a:extLst>
                <a:ext uri="{FF2B5EF4-FFF2-40B4-BE49-F238E27FC236}">
                  <a16:creationId xmlns:a16="http://schemas.microsoft.com/office/drawing/2014/main" id="{5CE7B260-505A-2A51-8662-D36A222A1498}"/>
                </a:ext>
              </a:extLst>
            </p:cNvPr>
            <p:cNvSpPr/>
            <p:nvPr/>
          </p:nvSpPr>
          <p:spPr>
            <a:xfrm>
              <a:off x="1111975" y="2134835"/>
              <a:ext cx="4001638" cy="720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Mùng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10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tháng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9" name="A">
              <a:extLst>
                <a:ext uri="{FF2B5EF4-FFF2-40B4-BE49-F238E27FC236}">
                  <a16:creationId xmlns:a16="http://schemas.microsoft.com/office/drawing/2014/main" id="{31308ECA-DFFF-8F78-98E4-C3C6EB2C3598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0" name="A Group">
            <a:extLst>
              <a:ext uri="{FF2B5EF4-FFF2-40B4-BE49-F238E27FC236}">
                <a16:creationId xmlns:a16="http://schemas.microsoft.com/office/drawing/2014/main" id="{CF181BA1-8D43-FF7A-F228-546B3F60B6FF}"/>
              </a:ext>
            </a:extLst>
          </p:cNvPr>
          <p:cNvGrpSpPr>
            <a:grpSpLocks/>
          </p:cNvGrpSpPr>
          <p:nvPr/>
        </p:nvGrpSpPr>
        <p:grpSpPr bwMode="auto">
          <a:xfrm>
            <a:off x="691556" y="4976190"/>
            <a:ext cx="4304088" cy="741226"/>
            <a:chOff x="809387" y="2525965"/>
            <a:chExt cx="4304224" cy="740480"/>
          </a:xfrm>
        </p:grpSpPr>
        <p:sp>
          <p:nvSpPr>
            <p:cNvPr id="11" name="A Answers">
              <a:extLst>
                <a:ext uri="{FF2B5EF4-FFF2-40B4-BE49-F238E27FC236}">
                  <a16:creationId xmlns:a16="http://schemas.microsoft.com/office/drawing/2014/main" id="{9904ACCD-0440-CA38-51C6-026C51910CDF}"/>
                </a:ext>
              </a:extLst>
            </p:cNvPr>
            <p:cNvSpPr/>
            <p:nvPr/>
          </p:nvSpPr>
          <p:spPr>
            <a:xfrm>
              <a:off x="1111974" y="2525965"/>
              <a:ext cx="4001637" cy="720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Mùng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1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tháng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12" name="A">
              <a:extLst>
                <a:ext uri="{FF2B5EF4-FFF2-40B4-BE49-F238E27FC236}">
                  <a16:creationId xmlns:a16="http://schemas.microsoft.com/office/drawing/2014/main" id="{262DB116-F370-3262-7CE2-79E541C76C8E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3" name="Picture 12" descr="A cartoon of a child wearing glasses&#10;&#10;Description automatically generated">
            <a:extLst>
              <a:ext uri="{FF2B5EF4-FFF2-40B4-BE49-F238E27FC236}">
                <a16:creationId xmlns:a16="http://schemas.microsoft.com/office/drawing/2014/main" id="{91C1E242-E0FF-86DF-BB9C-DB83EEE97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37" y="1912264"/>
            <a:ext cx="2927385" cy="45072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F70821-58B3-18F8-20C5-D3690DC82AF7}"/>
              </a:ext>
            </a:extLst>
          </p:cNvPr>
          <p:cNvGrpSpPr/>
          <p:nvPr/>
        </p:nvGrpSpPr>
        <p:grpSpPr>
          <a:xfrm>
            <a:off x="4458482" y="859161"/>
            <a:ext cx="5527440" cy="1502208"/>
            <a:chOff x="2860910" y="1528977"/>
            <a:chExt cx="5527440" cy="1502208"/>
          </a:xfrm>
        </p:grpSpPr>
        <p:sp>
          <p:nvSpPr>
            <p:cNvPr id="15" name="Triangle 16">
              <a:extLst>
                <a:ext uri="{FF2B5EF4-FFF2-40B4-BE49-F238E27FC236}">
                  <a16:creationId xmlns:a16="http://schemas.microsoft.com/office/drawing/2014/main" id="{C43B7AF0-9731-332B-C5AC-E8F1F412E91D}"/>
                </a:ext>
              </a:extLst>
            </p:cNvPr>
            <p:cNvSpPr/>
            <p:nvPr/>
          </p:nvSpPr>
          <p:spPr>
            <a:xfrm rot="9150914">
              <a:off x="5508008" y="1997845"/>
              <a:ext cx="615612" cy="1033340"/>
            </a:xfrm>
            <a:prstGeom prst="triangle">
              <a:avLst/>
            </a:prstGeom>
            <a:solidFill>
              <a:srgbClr val="0068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6C63EB4-61F7-3AFB-8D05-BA1A446E7357}"/>
                </a:ext>
              </a:extLst>
            </p:cNvPr>
            <p:cNvSpPr/>
            <p:nvPr/>
          </p:nvSpPr>
          <p:spPr>
            <a:xfrm rot="5400000">
              <a:off x="5139030" y="-749143"/>
              <a:ext cx="971200" cy="5527440"/>
            </a:xfrm>
            <a:prstGeom prst="roundRect">
              <a:avLst/>
            </a:prstGeom>
            <a:solidFill>
              <a:srgbClr val="00689D"/>
            </a:solidFill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+mn-cs"/>
                </a:rPr>
                <a:t>Lễ Giỗ Tổ Hùng Vương diễn ra vào ngày nào theo lịch âm?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7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00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0839FE6-A310-D854-052A-3A831C6D6152}"/>
              </a:ext>
            </a:extLst>
          </p:cNvPr>
          <p:cNvSpPr/>
          <p:nvPr/>
        </p:nvSpPr>
        <p:spPr>
          <a:xfrm>
            <a:off x="265533" y="172424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2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" pitchFamily="2" charset="-34"/>
              <a:ea typeface="Calibri" panose="020F0502020204030204" pitchFamily="34" charset="0"/>
              <a:cs typeface="Mali" pitchFamily="2" charset="-34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38D98911-C61A-347A-8302-5654C1103A99}"/>
              </a:ext>
            </a:extLst>
          </p:cNvPr>
          <p:cNvGrpSpPr>
            <a:grpSpLocks/>
          </p:cNvGrpSpPr>
          <p:nvPr/>
        </p:nvGrpSpPr>
        <p:grpSpPr bwMode="auto">
          <a:xfrm>
            <a:off x="483676" y="4080527"/>
            <a:ext cx="5395250" cy="724486"/>
            <a:chOff x="809387" y="2546445"/>
            <a:chExt cx="5395420" cy="723757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8A6D7454-213F-8DEB-F0F6-CC6B1802A9C1}"/>
                </a:ext>
              </a:extLst>
            </p:cNvPr>
            <p:cNvSpPr/>
            <p:nvPr/>
          </p:nvSpPr>
          <p:spPr>
            <a:xfrm>
              <a:off x="1111974" y="2550202"/>
              <a:ext cx="5092833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Các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vị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thần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linh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937241B5-4787-3A61-A90F-9C15BF6C70B5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468AB621-C650-A207-6834-9E1DFBF062C5}"/>
              </a:ext>
            </a:extLst>
          </p:cNvPr>
          <p:cNvGrpSpPr>
            <a:grpSpLocks/>
          </p:cNvGrpSpPr>
          <p:nvPr/>
        </p:nvGrpSpPr>
        <p:grpSpPr bwMode="auto">
          <a:xfrm>
            <a:off x="3181301" y="2850829"/>
            <a:ext cx="5420751" cy="722713"/>
            <a:chOff x="809387" y="2120893"/>
            <a:chExt cx="5420922" cy="721986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CB65D4CE-A020-AE1E-4C77-CF14B1F57729}"/>
                </a:ext>
              </a:extLst>
            </p:cNvPr>
            <p:cNvSpPr/>
            <p:nvPr/>
          </p:nvSpPr>
          <p:spPr>
            <a:xfrm>
              <a:off x="1111975" y="2122879"/>
              <a:ext cx="5118334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Các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vị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vua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nước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ta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thời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xưa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C6E0E2CD-77E6-BDC6-24B8-6561B69A8CED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3AF24F96-019D-1995-DD6D-B73A96DD9E42}"/>
              </a:ext>
            </a:extLst>
          </p:cNvPr>
          <p:cNvGrpSpPr>
            <a:grpSpLocks/>
          </p:cNvGrpSpPr>
          <p:nvPr/>
        </p:nvGrpSpPr>
        <p:grpSpPr bwMode="auto">
          <a:xfrm>
            <a:off x="2240146" y="5315759"/>
            <a:ext cx="5395247" cy="727868"/>
            <a:chOff x="809387" y="2539309"/>
            <a:chExt cx="5395417" cy="727136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3A90F9F7-4EB9-E56B-CDAB-8A108685C2E9}"/>
                </a:ext>
              </a:extLst>
            </p:cNvPr>
            <p:cNvSpPr/>
            <p:nvPr/>
          </p:nvSpPr>
          <p:spPr>
            <a:xfrm>
              <a:off x="1111973" y="2539309"/>
              <a:ext cx="5092831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Các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vị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tướng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quân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AA3ADAAB-78E4-B8DF-3589-C0942583933E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499479-2D6F-D643-4F8C-F373C889B6F2}"/>
              </a:ext>
            </a:extLst>
          </p:cNvPr>
          <p:cNvGrpSpPr/>
          <p:nvPr/>
        </p:nvGrpSpPr>
        <p:grpSpPr>
          <a:xfrm>
            <a:off x="3891440" y="1052633"/>
            <a:ext cx="4710612" cy="1706972"/>
            <a:chOff x="4045894" y="1703447"/>
            <a:chExt cx="4710612" cy="1706972"/>
          </a:xfrm>
        </p:grpSpPr>
        <p:sp>
          <p:nvSpPr>
            <p:cNvPr id="13" name="Triangle 15">
              <a:extLst>
                <a:ext uri="{FF2B5EF4-FFF2-40B4-BE49-F238E27FC236}">
                  <a16:creationId xmlns:a16="http://schemas.microsoft.com/office/drawing/2014/main" id="{7B80F8A6-649B-1069-F4CA-A76FFDDE8DC5}"/>
                </a:ext>
              </a:extLst>
            </p:cNvPr>
            <p:cNvSpPr/>
            <p:nvPr/>
          </p:nvSpPr>
          <p:spPr>
            <a:xfrm rot="9150914">
              <a:off x="5837493" y="2377079"/>
              <a:ext cx="615612" cy="1033340"/>
            </a:xfrm>
            <a:prstGeom prst="triangle">
              <a:avLst/>
            </a:prstGeom>
            <a:solidFill>
              <a:srgbClr val="0068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DEBB5DC-D695-5603-9A7C-FF6207B62E8C}"/>
                </a:ext>
              </a:extLst>
            </p:cNvPr>
            <p:cNvSpPr/>
            <p:nvPr/>
          </p:nvSpPr>
          <p:spPr>
            <a:xfrm rot="5400000">
              <a:off x="5924938" y="-175597"/>
              <a:ext cx="952523" cy="4710612"/>
            </a:xfrm>
            <a:prstGeom prst="roundRect">
              <a:avLst/>
            </a:prstGeom>
            <a:solidFill>
              <a:srgbClr val="00689D"/>
            </a:solidFill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+mn-cs"/>
                </a:rPr>
                <a:t>Hùng Vương là tên của ai?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BB63D7-59F0-2231-D6B7-37B80C52B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9"/>
          <a:stretch/>
        </p:blipFill>
        <p:spPr>
          <a:xfrm>
            <a:off x="8477050" y="1897313"/>
            <a:ext cx="2903313" cy="49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00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83E34C-4AAB-55CE-0E63-5798E32E6788}"/>
              </a:ext>
            </a:extLst>
          </p:cNvPr>
          <p:cNvSpPr/>
          <p:nvPr/>
        </p:nvSpPr>
        <p:spPr>
          <a:xfrm>
            <a:off x="267977" y="340634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3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" pitchFamily="2" charset="-34"/>
              <a:ea typeface="Calibri" panose="020F0502020204030204" pitchFamily="34" charset="0"/>
              <a:cs typeface="Mali" pitchFamily="2" charset="-34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F3A4079B-EF4C-CCA3-E3F4-DEDE6A7540ED}"/>
              </a:ext>
            </a:extLst>
          </p:cNvPr>
          <p:cNvGrpSpPr>
            <a:grpSpLocks/>
          </p:cNvGrpSpPr>
          <p:nvPr/>
        </p:nvGrpSpPr>
        <p:grpSpPr bwMode="auto">
          <a:xfrm>
            <a:off x="833743" y="4155119"/>
            <a:ext cx="3614417" cy="720729"/>
            <a:chOff x="809387" y="2546442"/>
            <a:chExt cx="3614531" cy="720003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EA73EB51-9AF6-5051-B3A8-35183FE30E96}"/>
                </a:ext>
              </a:extLst>
            </p:cNvPr>
            <p:cNvSpPr/>
            <p:nvPr/>
          </p:nvSpPr>
          <p:spPr>
            <a:xfrm>
              <a:off x="1111975" y="2546442"/>
              <a:ext cx="3311943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Đại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Việt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CE2558D0-B1F3-6761-087B-565409C7A484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0D46E4D4-8347-EFB9-7E16-28346BD9D723}"/>
              </a:ext>
            </a:extLst>
          </p:cNvPr>
          <p:cNvGrpSpPr>
            <a:grpSpLocks/>
          </p:cNvGrpSpPr>
          <p:nvPr/>
        </p:nvGrpSpPr>
        <p:grpSpPr bwMode="auto">
          <a:xfrm>
            <a:off x="2750659" y="3052358"/>
            <a:ext cx="3614415" cy="722521"/>
            <a:chOff x="809387" y="1825900"/>
            <a:chExt cx="3614529" cy="721795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A8BB1A8E-779F-308A-DC85-256F23716C19}"/>
                </a:ext>
              </a:extLst>
            </p:cNvPr>
            <p:cNvSpPr/>
            <p:nvPr/>
          </p:nvSpPr>
          <p:spPr>
            <a:xfrm>
              <a:off x="1111974" y="1825900"/>
              <a:ext cx="3311942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Âu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Lạc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F29D5C5B-8433-493B-3BB2-D8C2ADD07200}"/>
                </a:ext>
              </a:extLst>
            </p:cNvPr>
            <p:cNvSpPr/>
            <p:nvPr/>
          </p:nvSpPr>
          <p:spPr>
            <a:xfrm>
              <a:off x="809387" y="182769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C33E1451-2F8E-D804-1BFD-2211CC272054}"/>
              </a:ext>
            </a:extLst>
          </p:cNvPr>
          <p:cNvGrpSpPr>
            <a:grpSpLocks/>
          </p:cNvGrpSpPr>
          <p:nvPr/>
        </p:nvGrpSpPr>
        <p:grpSpPr bwMode="auto">
          <a:xfrm>
            <a:off x="2378168" y="5488664"/>
            <a:ext cx="3614416" cy="728875"/>
            <a:chOff x="809387" y="2538302"/>
            <a:chExt cx="3614530" cy="728143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814921DA-80B2-3F8F-C7F9-F20A5C8FF71B}"/>
                </a:ext>
              </a:extLst>
            </p:cNvPr>
            <p:cNvSpPr/>
            <p:nvPr/>
          </p:nvSpPr>
          <p:spPr>
            <a:xfrm>
              <a:off x="1111973" y="2538302"/>
              <a:ext cx="3311944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Văn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Lang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69985FC5-9D2D-6A69-2889-7636C7DBA23D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FE371A-163D-5D34-DC91-C121D3993B06}"/>
              </a:ext>
            </a:extLst>
          </p:cNvPr>
          <p:cNvGrpSpPr/>
          <p:nvPr/>
        </p:nvGrpSpPr>
        <p:grpSpPr>
          <a:xfrm>
            <a:off x="3686917" y="1253247"/>
            <a:ext cx="4927527" cy="1706974"/>
            <a:chOff x="2740095" y="1703445"/>
            <a:chExt cx="4927527" cy="1706974"/>
          </a:xfrm>
        </p:grpSpPr>
        <p:sp>
          <p:nvSpPr>
            <p:cNvPr id="13" name="Triangle 15">
              <a:extLst>
                <a:ext uri="{FF2B5EF4-FFF2-40B4-BE49-F238E27FC236}">
                  <a16:creationId xmlns:a16="http://schemas.microsoft.com/office/drawing/2014/main" id="{B0A8410C-08EA-4A89-BCDC-7369AD56F6F2}"/>
                </a:ext>
              </a:extLst>
            </p:cNvPr>
            <p:cNvSpPr/>
            <p:nvPr/>
          </p:nvSpPr>
          <p:spPr>
            <a:xfrm rot="9150914">
              <a:off x="5837493" y="2377079"/>
              <a:ext cx="615612" cy="1033340"/>
            </a:xfrm>
            <a:prstGeom prst="triangle">
              <a:avLst/>
            </a:prstGeom>
            <a:solidFill>
              <a:srgbClr val="0068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1B4679F-16DE-1145-4767-99596C77E354}"/>
                </a:ext>
              </a:extLst>
            </p:cNvPr>
            <p:cNvSpPr/>
            <p:nvPr/>
          </p:nvSpPr>
          <p:spPr>
            <a:xfrm rot="5400000">
              <a:off x="4639511" y="-195971"/>
              <a:ext cx="1128696" cy="4927527"/>
            </a:xfrm>
            <a:prstGeom prst="roundRect">
              <a:avLst/>
            </a:prstGeom>
            <a:solidFill>
              <a:srgbClr val="00689D"/>
            </a:solidFill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+mn-cs"/>
                </a:rPr>
                <a:t>Vua Hùng đặt tên cho nước ta thời đó là gì?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A4AAE53-62B5-B337-9487-12FD24B7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94783" y="2289555"/>
            <a:ext cx="2616187" cy="43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CC0D51-12A9-DDBB-BA96-6D0AFF39A78C}"/>
              </a:ext>
            </a:extLst>
          </p:cNvPr>
          <p:cNvSpPr/>
          <p:nvPr/>
        </p:nvSpPr>
        <p:spPr>
          <a:xfrm>
            <a:off x="90415" y="339299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4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" pitchFamily="2" charset="-34"/>
              <a:ea typeface="Calibri" panose="020F0502020204030204" pitchFamily="34" charset="0"/>
              <a:cs typeface="Mali" pitchFamily="2" charset="-34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DC6B812A-683A-8F41-5DC6-A6684A7C554C}"/>
              </a:ext>
            </a:extLst>
          </p:cNvPr>
          <p:cNvGrpSpPr>
            <a:grpSpLocks/>
          </p:cNvGrpSpPr>
          <p:nvPr/>
        </p:nvGrpSpPr>
        <p:grpSpPr bwMode="auto">
          <a:xfrm>
            <a:off x="288187" y="4151402"/>
            <a:ext cx="4840540" cy="730241"/>
            <a:chOff x="809387" y="2536939"/>
            <a:chExt cx="4840692" cy="729506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5B923C14-C83A-0D31-0B5F-A3F598D84119}"/>
                </a:ext>
              </a:extLst>
            </p:cNvPr>
            <p:cNvSpPr/>
            <p:nvPr/>
          </p:nvSpPr>
          <p:spPr>
            <a:xfrm>
              <a:off x="1111975" y="2536939"/>
              <a:ext cx="4538104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Sản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xuất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vũ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khí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2D3C9265-E76B-645D-D6C8-DA008E0D172B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2DCA9CBF-B1BD-841A-899B-FE0F3BA6214A}"/>
              </a:ext>
            </a:extLst>
          </p:cNvPr>
          <p:cNvGrpSpPr>
            <a:grpSpLocks/>
          </p:cNvGrpSpPr>
          <p:nvPr/>
        </p:nvGrpSpPr>
        <p:grpSpPr bwMode="auto">
          <a:xfrm>
            <a:off x="3125579" y="2939772"/>
            <a:ext cx="4840540" cy="730429"/>
            <a:chOff x="809387" y="2120893"/>
            <a:chExt cx="4840692" cy="729695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1572BFC6-11CB-8A10-A2FA-DEEDB536B165}"/>
                </a:ext>
              </a:extLst>
            </p:cNvPr>
            <p:cNvSpPr/>
            <p:nvPr/>
          </p:nvSpPr>
          <p:spPr>
            <a:xfrm>
              <a:off x="1111975" y="2130588"/>
              <a:ext cx="4538104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Đánh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giặc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ngoại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xâm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BB7FA273-1EDC-CED0-2021-CD52CDCEFE4B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0754A436-9667-723C-C9EB-684CD79D01D5}"/>
              </a:ext>
            </a:extLst>
          </p:cNvPr>
          <p:cNvGrpSpPr>
            <a:grpSpLocks/>
          </p:cNvGrpSpPr>
          <p:nvPr/>
        </p:nvGrpSpPr>
        <p:grpSpPr bwMode="auto">
          <a:xfrm>
            <a:off x="2859746" y="5260571"/>
            <a:ext cx="4840540" cy="736530"/>
            <a:chOff x="809387" y="2530656"/>
            <a:chExt cx="4840692" cy="735789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72B49229-80C9-594D-5418-242DB4964141}"/>
                </a:ext>
              </a:extLst>
            </p:cNvPr>
            <p:cNvSpPr/>
            <p:nvPr/>
          </p:nvSpPr>
          <p:spPr>
            <a:xfrm>
              <a:off x="1111975" y="2530656"/>
              <a:ext cx="4538104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Trồng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lúa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,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dệt</a:t>
              </a:r>
              <a:r>
                <a: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 </a:t>
              </a:r>
              <a:r>
                <a:rPr kumimoji="0" lang="en-ID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Mali" pitchFamily="2" charset="-34"/>
                </a:rPr>
                <a:t>vải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08CE53D1-BDF5-275C-7B7C-17BBA5617A86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FB7783-2772-AB9F-FBD1-A83FC5B0F5B7}"/>
              </a:ext>
            </a:extLst>
          </p:cNvPr>
          <p:cNvGrpSpPr/>
          <p:nvPr/>
        </p:nvGrpSpPr>
        <p:grpSpPr>
          <a:xfrm>
            <a:off x="1279253" y="1474300"/>
            <a:ext cx="6809331" cy="1475177"/>
            <a:chOff x="1017869" y="1935242"/>
            <a:chExt cx="6809331" cy="1475177"/>
          </a:xfrm>
        </p:grpSpPr>
        <p:sp>
          <p:nvSpPr>
            <p:cNvPr id="13" name="Triangle 15">
              <a:extLst>
                <a:ext uri="{FF2B5EF4-FFF2-40B4-BE49-F238E27FC236}">
                  <a16:creationId xmlns:a16="http://schemas.microsoft.com/office/drawing/2014/main" id="{6BDCDE37-978D-1EEC-A536-BFE73CF09394}"/>
                </a:ext>
              </a:extLst>
            </p:cNvPr>
            <p:cNvSpPr/>
            <p:nvPr/>
          </p:nvSpPr>
          <p:spPr>
            <a:xfrm rot="9150914">
              <a:off x="5837493" y="2377079"/>
              <a:ext cx="615612" cy="1033340"/>
            </a:xfrm>
            <a:prstGeom prst="triangle">
              <a:avLst/>
            </a:prstGeom>
            <a:solidFill>
              <a:srgbClr val="0068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EADA79A-77D2-F02E-58A7-D7C384CDF0CC}"/>
                </a:ext>
              </a:extLst>
            </p:cNvPr>
            <p:cNvSpPr/>
            <p:nvPr/>
          </p:nvSpPr>
          <p:spPr>
            <a:xfrm rot="5400000">
              <a:off x="4062172" y="-1109061"/>
              <a:ext cx="720726" cy="6809331"/>
            </a:xfrm>
            <a:prstGeom prst="roundRect">
              <a:avLst/>
            </a:prstGeom>
            <a:solidFill>
              <a:srgbClr val="00689D"/>
            </a:solidFill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+mn-cs"/>
                </a:rPr>
                <a:t>Vua Hùng đã dạy nhân dân ta những gì?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D3C7D-2E58-C2D3-8F3A-C4D17F5FB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211050" y="2399866"/>
            <a:ext cx="2907815" cy="44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122">
              <a:srgbClr val="FCDEE7"/>
            </a:gs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7F23DB-7C02-1234-C083-5BC2C8CF20BB}"/>
              </a:ext>
            </a:extLst>
          </p:cNvPr>
          <p:cNvSpPr/>
          <p:nvPr/>
        </p:nvSpPr>
        <p:spPr>
          <a:xfrm>
            <a:off x="519773" y="254383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rPr>
              <a:t> 5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i" pitchFamily="2" charset="-34"/>
              <a:ea typeface="Calibri" panose="020F0502020204030204" pitchFamily="34" charset="0"/>
              <a:cs typeface="Mali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704E0-FC16-02EA-F56B-FDEA985624C3}"/>
              </a:ext>
            </a:extLst>
          </p:cNvPr>
          <p:cNvGrpSpPr/>
          <p:nvPr/>
        </p:nvGrpSpPr>
        <p:grpSpPr>
          <a:xfrm>
            <a:off x="4449716" y="1066276"/>
            <a:ext cx="6809331" cy="1929857"/>
            <a:chOff x="-664032" y="1942944"/>
            <a:chExt cx="6809331" cy="1929857"/>
          </a:xfrm>
          <a:solidFill>
            <a:srgbClr val="00689D"/>
          </a:solidFill>
        </p:grpSpPr>
        <p:sp>
          <p:nvSpPr>
            <p:cNvPr id="5" name="Triangle 15">
              <a:extLst>
                <a:ext uri="{FF2B5EF4-FFF2-40B4-BE49-F238E27FC236}">
                  <a16:creationId xmlns:a16="http://schemas.microsoft.com/office/drawing/2014/main" id="{1BE33A96-5D0F-86FA-E956-93A21702B7B5}"/>
                </a:ext>
              </a:extLst>
            </p:cNvPr>
            <p:cNvSpPr/>
            <p:nvPr/>
          </p:nvSpPr>
          <p:spPr>
            <a:xfrm rot="13479784">
              <a:off x="216195" y="2420004"/>
              <a:ext cx="615612" cy="145279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72FCF0-8B45-D0E0-FBBC-AA3D79274EF3}"/>
                </a:ext>
              </a:extLst>
            </p:cNvPr>
            <p:cNvSpPr/>
            <p:nvPr/>
          </p:nvSpPr>
          <p:spPr>
            <a:xfrm rot="5400000">
              <a:off x="2284328" y="-1005416"/>
              <a:ext cx="912612" cy="6809331"/>
            </a:xfrm>
            <a:prstGeom prst="roundRect">
              <a:avLst/>
            </a:prstGeom>
            <a:grpFill/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i" pitchFamily="2" charset="-34"/>
                  <a:ea typeface="+mn-ea"/>
                  <a:cs typeface="+mn-cs"/>
                </a:rPr>
                <a:t>Khu di tích Đền Hùng nằm ở đâu?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i" pitchFamily="2" charset="-3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4430BAE-6634-5D9C-03B0-5BAB1B0FC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1992" y="1594021"/>
            <a:ext cx="1677212" cy="5373868"/>
          </a:xfrm>
          <a:prstGeom prst="rect">
            <a:avLst/>
          </a:prstGeom>
        </p:spPr>
      </p:pic>
      <p:grpSp>
        <p:nvGrpSpPr>
          <p:cNvPr id="8" name="A Group">
            <a:extLst>
              <a:ext uri="{FF2B5EF4-FFF2-40B4-BE49-F238E27FC236}">
                <a16:creationId xmlns:a16="http://schemas.microsoft.com/office/drawing/2014/main" id="{41B3C3CC-C27D-0B5A-27EC-355A6C9FC57C}"/>
              </a:ext>
            </a:extLst>
          </p:cNvPr>
          <p:cNvGrpSpPr>
            <a:grpSpLocks/>
          </p:cNvGrpSpPr>
          <p:nvPr/>
        </p:nvGrpSpPr>
        <p:grpSpPr bwMode="auto">
          <a:xfrm>
            <a:off x="5980522" y="3681764"/>
            <a:ext cx="4706758" cy="745341"/>
            <a:chOff x="809387" y="2521854"/>
            <a:chExt cx="4706907" cy="744591"/>
          </a:xfrm>
        </p:grpSpPr>
        <p:sp>
          <p:nvSpPr>
            <p:cNvPr id="9" name="A Answers">
              <a:extLst>
                <a:ext uri="{FF2B5EF4-FFF2-40B4-BE49-F238E27FC236}">
                  <a16:creationId xmlns:a16="http://schemas.microsoft.com/office/drawing/2014/main" id="{E5D54BE9-C530-7B36-BABE-FD48EAF7D445}"/>
                </a:ext>
              </a:extLst>
            </p:cNvPr>
            <p:cNvSpPr/>
            <p:nvPr/>
          </p:nvSpPr>
          <p:spPr>
            <a:xfrm>
              <a:off x="1111972" y="2521854"/>
              <a:ext cx="4404322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>
                <a:defRPr/>
              </a:pPr>
              <a:r>
                <a:rPr lang="vi-VN" sz="2800" kern="0" dirty="0">
                  <a:solidFill>
                    <a:srgbClr val="1C1C1C"/>
                  </a:solidFill>
                  <a:latin typeface="+mj-lt"/>
                  <a:cs typeface="Mali" pitchFamily="2" charset="-34"/>
                </a:rPr>
                <a:t>Tỉnh Thừa Thiên Huế</a:t>
              </a:r>
              <a:endParaRPr lang="en-GB" sz="2800" kern="0" dirty="0">
                <a:solidFill>
                  <a:srgbClr val="1C1C1C"/>
                </a:solidFill>
                <a:latin typeface="+mj-lt"/>
                <a:cs typeface="Mali" pitchFamily="2" charset="-34"/>
              </a:endParaRPr>
            </a:p>
          </p:txBody>
        </p:sp>
        <p:sp>
          <p:nvSpPr>
            <p:cNvPr id="10" name="A">
              <a:extLst>
                <a:ext uri="{FF2B5EF4-FFF2-40B4-BE49-F238E27FC236}">
                  <a16:creationId xmlns:a16="http://schemas.microsoft.com/office/drawing/2014/main" id="{7C4D0FB8-49DB-C113-04E2-99317A1D5A62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1" name="A Group">
            <a:extLst>
              <a:ext uri="{FF2B5EF4-FFF2-40B4-BE49-F238E27FC236}">
                <a16:creationId xmlns:a16="http://schemas.microsoft.com/office/drawing/2014/main" id="{1BD44D7C-5C07-A564-7832-0A2E26BF83A2}"/>
              </a:ext>
            </a:extLst>
          </p:cNvPr>
          <p:cNvGrpSpPr>
            <a:grpSpLocks/>
          </p:cNvGrpSpPr>
          <p:nvPr/>
        </p:nvGrpSpPr>
        <p:grpSpPr bwMode="auto">
          <a:xfrm>
            <a:off x="2639204" y="2635771"/>
            <a:ext cx="4706759" cy="742850"/>
            <a:chOff x="809387" y="2120893"/>
            <a:chExt cx="4706909" cy="742103"/>
          </a:xfrm>
        </p:grpSpPr>
        <p:sp>
          <p:nvSpPr>
            <p:cNvPr id="12" name="A Answers">
              <a:extLst>
                <a:ext uri="{FF2B5EF4-FFF2-40B4-BE49-F238E27FC236}">
                  <a16:creationId xmlns:a16="http://schemas.microsoft.com/office/drawing/2014/main" id="{5BE81BE9-32E9-A403-DAD0-56D3917F22B8}"/>
                </a:ext>
              </a:extLst>
            </p:cNvPr>
            <p:cNvSpPr/>
            <p:nvPr/>
          </p:nvSpPr>
          <p:spPr>
            <a:xfrm>
              <a:off x="1111973" y="2142996"/>
              <a:ext cx="4404323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+mj-lt"/>
                  <a:ea typeface="+mn-ea"/>
                  <a:cs typeface="Mali" pitchFamily="2" charset="-34"/>
                </a:rPr>
                <a:t>Tỉnh Phú Thọ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13" name="A">
              <a:extLst>
                <a:ext uri="{FF2B5EF4-FFF2-40B4-BE49-F238E27FC236}">
                  <a16:creationId xmlns:a16="http://schemas.microsoft.com/office/drawing/2014/main" id="{619E156C-8221-C113-6ADF-3800A60CCF72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4" name="A Group">
            <a:extLst>
              <a:ext uri="{FF2B5EF4-FFF2-40B4-BE49-F238E27FC236}">
                <a16:creationId xmlns:a16="http://schemas.microsoft.com/office/drawing/2014/main" id="{8E4890FD-DF56-CD79-EE4E-EB52BF21C299}"/>
              </a:ext>
            </a:extLst>
          </p:cNvPr>
          <p:cNvGrpSpPr>
            <a:grpSpLocks/>
          </p:cNvGrpSpPr>
          <p:nvPr/>
        </p:nvGrpSpPr>
        <p:grpSpPr bwMode="auto">
          <a:xfrm>
            <a:off x="5757280" y="5296560"/>
            <a:ext cx="4706758" cy="727868"/>
            <a:chOff x="809387" y="2539309"/>
            <a:chExt cx="4706907" cy="727136"/>
          </a:xfrm>
        </p:grpSpPr>
        <p:sp>
          <p:nvSpPr>
            <p:cNvPr id="15" name="A Answers">
              <a:extLst>
                <a:ext uri="{FF2B5EF4-FFF2-40B4-BE49-F238E27FC236}">
                  <a16:creationId xmlns:a16="http://schemas.microsoft.com/office/drawing/2014/main" id="{765865AF-997E-39C3-4188-695803FA2B1B}"/>
                </a:ext>
              </a:extLst>
            </p:cNvPr>
            <p:cNvSpPr/>
            <p:nvPr/>
          </p:nvSpPr>
          <p:spPr>
            <a:xfrm>
              <a:off x="1111973" y="2539309"/>
              <a:ext cx="4404321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2800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ID" sz="2800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800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ID" sz="2800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800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en-GB" sz="2800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">
              <a:extLst>
                <a:ext uri="{FF2B5EF4-FFF2-40B4-BE49-F238E27FC236}">
                  <a16:creationId xmlns:a16="http://schemas.microsoft.com/office/drawing/2014/main" id="{F46A08ED-782A-083B-4462-84A4CAF9950A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4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856">
              <a:srgbClr val="FFFFCC"/>
            </a:gs>
            <a:gs pos="45122">
              <a:srgbClr val="FCDEE7"/>
            </a:gs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5E8803-6476-AB57-D9EE-75156738CE7F}"/>
              </a:ext>
            </a:extLst>
          </p:cNvPr>
          <p:cNvSpPr/>
          <p:nvPr/>
        </p:nvSpPr>
        <p:spPr>
          <a:xfrm>
            <a:off x="280226" y="257038"/>
            <a:ext cx="3525655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92CC49E3-AC99-39AB-2FEC-C82A6083C15F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3075617"/>
            <a:ext cx="4581503" cy="742314"/>
            <a:chOff x="809387" y="2783357"/>
            <a:chExt cx="4581648" cy="741567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E44A0B39-C226-4FE0-7093-8CEB76DD5AB5}"/>
                </a:ext>
              </a:extLst>
            </p:cNvPr>
            <p:cNvSpPr/>
            <p:nvPr/>
          </p:nvSpPr>
          <p:spPr>
            <a:xfrm>
              <a:off x="1111974" y="2783357"/>
              <a:ext cx="4279061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A0522BAE-8DDD-043A-E920-F9F1257BB80C}"/>
                </a:ext>
              </a:extLst>
            </p:cNvPr>
            <p:cNvSpPr/>
            <p:nvPr/>
          </p:nvSpPr>
          <p:spPr>
            <a:xfrm>
              <a:off x="809387" y="2804925"/>
              <a:ext cx="720748" cy="719999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0F62BE68-D693-3A89-B449-096F77386E66}"/>
              </a:ext>
            </a:extLst>
          </p:cNvPr>
          <p:cNvGrpSpPr>
            <a:grpSpLocks/>
          </p:cNvGrpSpPr>
          <p:nvPr/>
        </p:nvGrpSpPr>
        <p:grpSpPr bwMode="auto">
          <a:xfrm>
            <a:off x="3485936" y="4265386"/>
            <a:ext cx="4581503" cy="741989"/>
            <a:chOff x="809387" y="2120893"/>
            <a:chExt cx="4581648" cy="741243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DA1C6F4D-C890-BB99-4B56-876CB7F6004F}"/>
                </a:ext>
              </a:extLst>
            </p:cNvPr>
            <p:cNvSpPr/>
            <p:nvPr/>
          </p:nvSpPr>
          <p:spPr>
            <a:xfrm>
              <a:off x="1111974" y="2142136"/>
              <a:ext cx="4279061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>
                <a:defRPr/>
              </a:pP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5F973F61-04AE-E1B5-F4A6-C4F248A51F23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DCF4A000-B59D-5382-26C7-D08D0941FC79}"/>
              </a:ext>
            </a:extLst>
          </p:cNvPr>
          <p:cNvGrpSpPr>
            <a:grpSpLocks/>
          </p:cNvGrpSpPr>
          <p:nvPr/>
        </p:nvGrpSpPr>
        <p:grpSpPr bwMode="auto">
          <a:xfrm>
            <a:off x="1346473" y="5476419"/>
            <a:ext cx="4581503" cy="735012"/>
            <a:chOff x="809387" y="2532173"/>
            <a:chExt cx="4581648" cy="734272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61E950A5-2ED1-89A5-9D54-1CA94ED33083}"/>
                </a:ext>
              </a:extLst>
            </p:cNvPr>
            <p:cNvSpPr/>
            <p:nvPr/>
          </p:nvSpPr>
          <p:spPr>
            <a:xfrm>
              <a:off x="1111974" y="2532173"/>
              <a:ext cx="4279061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dưa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hấu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DFB0D8EF-59BB-FA92-471C-27ADEBE43256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CB0F7-E8E1-2BEC-4EDA-21F0E78F4C1D}"/>
              </a:ext>
            </a:extLst>
          </p:cNvPr>
          <p:cNvGrpSpPr/>
          <p:nvPr/>
        </p:nvGrpSpPr>
        <p:grpSpPr>
          <a:xfrm>
            <a:off x="792163" y="1495579"/>
            <a:ext cx="6218174" cy="1591534"/>
            <a:chOff x="792163" y="1629367"/>
            <a:chExt cx="6218174" cy="1591534"/>
          </a:xfrm>
          <a:solidFill>
            <a:srgbClr val="00689D"/>
          </a:solidFill>
        </p:grpSpPr>
        <p:sp>
          <p:nvSpPr>
            <p:cNvPr id="13" name="Triangle 16">
              <a:extLst>
                <a:ext uri="{FF2B5EF4-FFF2-40B4-BE49-F238E27FC236}">
                  <a16:creationId xmlns:a16="http://schemas.microsoft.com/office/drawing/2014/main" id="{85E51224-A02E-9BA7-0581-4645047B797D}"/>
                </a:ext>
              </a:extLst>
            </p:cNvPr>
            <p:cNvSpPr/>
            <p:nvPr/>
          </p:nvSpPr>
          <p:spPr>
            <a:xfrm rot="9150914">
              <a:off x="2246762" y="2187561"/>
              <a:ext cx="615612" cy="103334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F1C4663-4948-121A-2A96-6004483A353A}"/>
                </a:ext>
              </a:extLst>
            </p:cNvPr>
            <p:cNvSpPr/>
            <p:nvPr/>
          </p:nvSpPr>
          <p:spPr>
            <a:xfrm rot="5400000">
              <a:off x="3359292" y="-937762"/>
              <a:ext cx="1083916" cy="621817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Câu chuyện nào KHÔNG liên quan đến thời kỳ Vua Hùng</a:t>
              </a: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319C5A-D9C6-027A-4F66-C04E60EE2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77637" y="755866"/>
            <a:ext cx="2022087" cy="60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856">
              <a:srgbClr val="FFFFCC"/>
            </a:gs>
            <a:gs pos="45122">
              <a:srgbClr val="FCDEE7"/>
            </a:gs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49DF9A-2A8D-4236-014B-C77CB1521807}"/>
              </a:ext>
            </a:extLst>
          </p:cNvPr>
          <p:cNvSpPr/>
          <p:nvPr/>
        </p:nvSpPr>
        <p:spPr>
          <a:xfrm>
            <a:off x="191312" y="164983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DFAD65F7-8368-4DD0-8EA6-701700ED9CEF}"/>
              </a:ext>
            </a:extLst>
          </p:cNvPr>
          <p:cNvGrpSpPr>
            <a:grpSpLocks/>
          </p:cNvGrpSpPr>
          <p:nvPr/>
        </p:nvGrpSpPr>
        <p:grpSpPr bwMode="auto">
          <a:xfrm>
            <a:off x="4045890" y="3864295"/>
            <a:ext cx="3253745" cy="742156"/>
            <a:chOff x="809387" y="2525036"/>
            <a:chExt cx="3253848" cy="741409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1720B8FF-63EF-6E62-0235-5D21E1295A25}"/>
                </a:ext>
              </a:extLst>
            </p:cNvPr>
            <p:cNvSpPr/>
            <p:nvPr/>
          </p:nvSpPr>
          <p:spPr>
            <a:xfrm>
              <a:off x="1111975" y="2525036"/>
              <a:ext cx="2951260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>
                <a:defRPr/>
              </a:pPr>
              <a:r>
                <a:rPr lang="vi-VN" sz="24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2011</a:t>
              </a:r>
              <a:endParaRPr lang="en-GB" sz="24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D322FA13-D378-B7F9-9A49-3FAA3FC97559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6C3AEE3C-F45F-84E1-9A4C-67D835ADF37E}"/>
              </a:ext>
            </a:extLst>
          </p:cNvPr>
          <p:cNvGrpSpPr>
            <a:grpSpLocks/>
          </p:cNvGrpSpPr>
          <p:nvPr/>
        </p:nvGrpSpPr>
        <p:grpSpPr bwMode="auto">
          <a:xfrm>
            <a:off x="792146" y="3016005"/>
            <a:ext cx="3253744" cy="734687"/>
            <a:chOff x="809387" y="2120893"/>
            <a:chExt cx="3253847" cy="733949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474D0C87-9E1E-7D6D-B675-6B1C9951F371}"/>
                </a:ext>
              </a:extLst>
            </p:cNvPr>
            <p:cNvSpPr/>
            <p:nvPr/>
          </p:nvSpPr>
          <p:spPr>
            <a:xfrm>
              <a:off x="1111974" y="2134842"/>
              <a:ext cx="2951260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2010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171D74EF-33E7-F977-6A1F-DB3FD629802A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CC0CBC62-C82A-A1D9-4081-F6F43F5FF3D9}"/>
              </a:ext>
            </a:extLst>
          </p:cNvPr>
          <p:cNvGrpSpPr>
            <a:grpSpLocks/>
          </p:cNvGrpSpPr>
          <p:nvPr/>
        </p:nvGrpSpPr>
        <p:grpSpPr bwMode="auto">
          <a:xfrm>
            <a:off x="2587232" y="5217113"/>
            <a:ext cx="3221921" cy="727868"/>
            <a:chOff x="809387" y="2539309"/>
            <a:chExt cx="3222023" cy="727136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FC54511B-94FD-550C-9DF2-C356F2D23E65}"/>
                </a:ext>
              </a:extLst>
            </p:cNvPr>
            <p:cNvSpPr/>
            <p:nvPr/>
          </p:nvSpPr>
          <p:spPr>
            <a:xfrm>
              <a:off x="1111974" y="2539309"/>
              <a:ext cx="2919436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2012</a:t>
              </a:r>
              <a:endParaRPr lang="en-GB" sz="24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2C2055F0-407F-CC7E-F72B-C6B0EC9C0D6C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D2AAC-2A7C-61F3-0D01-1C03E52E077E}"/>
              </a:ext>
            </a:extLst>
          </p:cNvPr>
          <p:cNvGrpSpPr/>
          <p:nvPr/>
        </p:nvGrpSpPr>
        <p:grpSpPr>
          <a:xfrm>
            <a:off x="2648835" y="1190595"/>
            <a:ext cx="6119477" cy="1898770"/>
            <a:chOff x="1628619" y="1797344"/>
            <a:chExt cx="6119477" cy="1898770"/>
          </a:xfrm>
          <a:solidFill>
            <a:srgbClr val="00689D"/>
          </a:solidFill>
        </p:grpSpPr>
        <p:sp>
          <p:nvSpPr>
            <p:cNvPr id="13" name="Triangle 15">
              <a:extLst>
                <a:ext uri="{FF2B5EF4-FFF2-40B4-BE49-F238E27FC236}">
                  <a16:creationId xmlns:a16="http://schemas.microsoft.com/office/drawing/2014/main" id="{6E30FD51-EB29-96C0-3287-8B3C33CAF4C2}"/>
                </a:ext>
              </a:extLst>
            </p:cNvPr>
            <p:cNvSpPr/>
            <p:nvPr/>
          </p:nvSpPr>
          <p:spPr>
            <a:xfrm rot="9150914">
              <a:off x="6195083" y="2662774"/>
              <a:ext cx="615612" cy="1033340"/>
            </a:xfrm>
            <a:prstGeom prst="triangle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84B5B73-4A06-08C3-FB4E-6F790D1C2156}"/>
                </a:ext>
              </a:extLst>
            </p:cNvPr>
            <p:cNvSpPr/>
            <p:nvPr/>
          </p:nvSpPr>
          <p:spPr>
            <a:xfrm rot="5400000">
              <a:off x="3908027" y="-482064"/>
              <a:ext cx="1560661" cy="6119477"/>
            </a:xfrm>
            <a:prstGeom prst="roundRect">
              <a:avLst/>
            </a:prstGeom>
            <a:grpFill/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“Tín ngưỡng thờ cúng Hùng Vương” được UNESCO công nhận là Di sản văn hóa phi vật thể vào năm nào?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50DA245-ED6A-6EBE-ED83-358ED462B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6"/>
          <a:stretch/>
        </p:blipFill>
        <p:spPr>
          <a:xfrm>
            <a:off x="7862165" y="1956057"/>
            <a:ext cx="4100178" cy="44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856">
              <a:srgbClr val="FFFFCC"/>
            </a:gs>
            <a:gs pos="45122">
              <a:srgbClr val="FCDEE7"/>
            </a:gs>
            <a:gs pos="91143">
              <a:srgbClr val="CCFF66"/>
            </a:gs>
            <a:gs pos="60162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BBF15E-2903-B1DF-0EBA-CAE93749DCCB}"/>
              </a:ext>
            </a:extLst>
          </p:cNvPr>
          <p:cNvSpPr/>
          <p:nvPr/>
        </p:nvSpPr>
        <p:spPr>
          <a:xfrm>
            <a:off x="257556" y="110520"/>
            <a:ext cx="3621024" cy="912612"/>
          </a:xfrm>
          <a:prstGeom prst="roundRect">
            <a:avLst>
              <a:gd name="adj" fmla="val 50000"/>
            </a:avLst>
          </a:prstGeom>
          <a:solidFill>
            <a:srgbClr val="006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44000" tIns="108000" rIns="108000" bIns="108000" rtlCol="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kumimoji="0" lang="en-ID" sz="2800" b="1" i="0" u="none" strike="noStrike" kern="1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 Group">
            <a:extLst>
              <a:ext uri="{FF2B5EF4-FFF2-40B4-BE49-F238E27FC236}">
                <a16:creationId xmlns:a16="http://schemas.microsoft.com/office/drawing/2014/main" id="{469E1352-A26A-5D30-EA1F-39E2DE44FFE1}"/>
              </a:ext>
            </a:extLst>
          </p:cNvPr>
          <p:cNvGrpSpPr>
            <a:grpSpLocks/>
          </p:cNvGrpSpPr>
          <p:nvPr/>
        </p:nvGrpSpPr>
        <p:grpSpPr bwMode="auto">
          <a:xfrm>
            <a:off x="497848" y="4304736"/>
            <a:ext cx="4973506" cy="742156"/>
            <a:chOff x="809387" y="2525036"/>
            <a:chExt cx="4973663" cy="741409"/>
          </a:xfrm>
        </p:grpSpPr>
        <p:sp>
          <p:nvSpPr>
            <p:cNvPr id="4" name="A Answers">
              <a:extLst>
                <a:ext uri="{FF2B5EF4-FFF2-40B4-BE49-F238E27FC236}">
                  <a16:creationId xmlns:a16="http://schemas.microsoft.com/office/drawing/2014/main" id="{936A6F29-1EA9-45C7-9F4D-D1801298DB02}"/>
                </a:ext>
              </a:extLst>
            </p:cNvPr>
            <p:cNvSpPr/>
            <p:nvPr/>
          </p:nvSpPr>
          <p:spPr>
            <a:xfrm>
              <a:off x="1111974" y="2525036"/>
              <a:ext cx="4671076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>
                <a:defRPr/>
              </a:pP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trôi</a:t>
              </a:r>
              <a:r>
                <a:rPr lang="en-ID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bánh </a:t>
              </a:r>
              <a:r>
                <a:rPr lang="en-ID" sz="2000" b="1" kern="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chay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">
              <a:extLst>
                <a:ext uri="{FF2B5EF4-FFF2-40B4-BE49-F238E27FC236}">
                  <a16:creationId xmlns:a16="http://schemas.microsoft.com/office/drawing/2014/main" id="{03424B40-6707-634B-F448-1FF3E5053888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" name="A Group">
            <a:extLst>
              <a:ext uri="{FF2B5EF4-FFF2-40B4-BE49-F238E27FC236}">
                <a16:creationId xmlns:a16="http://schemas.microsoft.com/office/drawing/2014/main" id="{9BDA0E38-149C-87AD-B69A-B580B98EDCAA}"/>
              </a:ext>
            </a:extLst>
          </p:cNvPr>
          <p:cNvGrpSpPr>
            <a:grpSpLocks/>
          </p:cNvGrpSpPr>
          <p:nvPr/>
        </p:nvGrpSpPr>
        <p:grpSpPr bwMode="auto">
          <a:xfrm>
            <a:off x="2709483" y="3053364"/>
            <a:ext cx="4973507" cy="734687"/>
            <a:chOff x="809387" y="2120893"/>
            <a:chExt cx="4973664" cy="733949"/>
          </a:xfrm>
        </p:grpSpPr>
        <p:sp>
          <p:nvSpPr>
            <p:cNvPr id="7" name="A Answers">
              <a:extLst>
                <a:ext uri="{FF2B5EF4-FFF2-40B4-BE49-F238E27FC236}">
                  <a16:creationId xmlns:a16="http://schemas.microsoft.com/office/drawing/2014/main" id="{32C04B57-90BA-9471-A1B3-F1ADED54675A}"/>
                </a:ext>
              </a:extLst>
            </p:cNvPr>
            <p:cNvSpPr/>
            <p:nvPr/>
          </p:nvSpPr>
          <p:spPr>
            <a:xfrm>
              <a:off x="1111974" y="2134842"/>
              <a:ext cx="4671077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nướng</a:t>
              </a:r>
              <a:r>
                <a:rPr kumimoji="0" lang="en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bánh </a:t>
              </a:r>
              <a:r>
                <a:rPr kumimoji="0" lang="en-ID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">
              <a:extLst>
                <a:ext uri="{FF2B5EF4-FFF2-40B4-BE49-F238E27FC236}">
                  <a16:creationId xmlns:a16="http://schemas.microsoft.com/office/drawing/2014/main" id="{5E28F24F-0357-9207-6A34-35F640CEA588}"/>
                </a:ext>
              </a:extLst>
            </p:cNvPr>
            <p:cNvSpPr/>
            <p:nvPr/>
          </p:nvSpPr>
          <p:spPr>
            <a:xfrm>
              <a:off x="809387" y="2120893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" name="A Group">
            <a:extLst>
              <a:ext uri="{FF2B5EF4-FFF2-40B4-BE49-F238E27FC236}">
                <a16:creationId xmlns:a16="http://schemas.microsoft.com/office/drawing/2014/main" id="{1F53F963-6A79-FA19-0C55-8E04262CEF98}"/>
              </a:ext>
            </a:extLst>
          </p:cNvPr>
          <p:cNvGrpSpPr>
            <a:grpSpLocks/>
          </p:cNvGrpSpPr>
          <p:nvPr/>
        </p:nvGrpSpPr>
        <p:grpSpPr bwMode="auto">
          <a:xfrm>
            <a:off x="3157595" y="5675404"/>
            <a:ext cx="4973506" cy="727868"/>
            <a:chOff x="809387" y="2539309"/>
            <a:chExt cx="4973663" cy="727136"/>
          </a:xfrm>
        </p:grpSpPr>
        <p:sp>
          <p:nvSpPr>
            <p:cNvPr id="10" name="A Answers">
              <a:extLst>
                <a:ext uri="{FF2B5EF4-FFF2-40B4-BE49-F238E27FC236}">
                  <a16:creationId xmlns:a16="http://schemas.microsoft.com/office/drawing/2014/main" id="{73C89877-323B-C879-93DA-5DD39E6CFECF}"/>
                </a:ext>
              </a:extLst>
            </p:cNvPr>
            <p:cNvSpPr/>
            <p:nvPr/>
          </p:nvSpPr>
          <p:spPr>
            <a:xfrm>
              <a:off x="1111974" y="2539309"/>
              <a:ext cx="4671076" cy="7200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0"/>
              </a:srgb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503999" tIns="108000" rIns="108000" bIns="10800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000" b="1" kern="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chưng, bánh giầy</a:t>
              </a:r>
              <a:endParaRPr lang="en-GB" sz="2000" b="1" kern="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">
              <a:extLst>
                <a:ext uri="{FF2B5EF4-FFF2-40B4-BE49-F238E27FC236}">
                  <a16:creationId xmlns:a16="http://schemas.microsoft.com/office/drawing/2014/main" id="{67930102-3FDC-935D-11C5-2804C8E2077D}"/>
                </a:ext>
              </a:extLst>
            </p:cNvPr>
            <p:cNvSpPr/>
            <p:nvPr/>
          </p:nvSpPr>
          <p:spPr>
            <a:xfrm>
              <a:off x="809387" y="2546445"/>
              <a:ext cx="720748" cy="7200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F512C7-F8AE-D64A-3AB7-B88681533352}"/>
              </a:ext>
            </a:extLst>
          </p:cNvPr>
          <p:cNvGrpSpPr/>
          <p:nvPr/>
        </p:nvGrpSpPr>
        <p:grpSpPr>
          <a:xfrm>
            <a:off x="2068068" y="1166011"/>
            <a:ext cx="7254941" cy="2055350"/>
            <a:chOff x="1017867" y="1857706"/>
            <a:chExt cx="6256338" cy="2055350"/>
          </a:xfrm>
          <a:solidFill>
            <a:srgbClr val="00689D"/>
          </a:solidFill>
        </p:grpSpPr>
        <p:sp>
          <p:nvSpPr>
            <p:cNvPr id="13" name="Triangle 15">
              <a:extLst>
                <a:ext uri="{FF2B5EF4-FFF2-40B4-BE49-F238E27FC236}">
                  <a16:creationId xmlns:a16="http://schemas.microsoft.com/office/drawing/2014/main" id="{8B5F5337-DE15-577F-0EEB-D54AFC886F43}"/>
                </a:ext>
              </a:extLst>
            </p:cNvPr>
            <p:cNvSpPr/>
            <p:nvPr/>
          </p:nvSpPr>
          <p:spPr>
            <a:xfrm rot="9150914">
              <a:off x="3601833" y="2879716"/>
              <a:ext cx="615612" cy="103334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8996F53-5B26-5084-8967-62E61C3461C3}"/>
                </a:ext>
              </a:extLst>
            </p:cNvPr>
            <p:cNvSpPr/>
            <p:nvPr/>
          </p:nvSpPr>
          <p:spPr>
            <a:xfrm rot="5400000">
              <a:off x="3495400" y="-619827"/>
              <a:ext cx="1301272" cy="6256338"/>
            </a:xfrm>
            <a:prstGeom prst="roundRect">
              <a:avLst/>
            </a:prstGeom>
            <a:grpFill/>
            <a:ln w="28575" cap="flat" cmpd="sng" algn="ctr">
              <a:noFill/>
              <a:prstDash val="sysDot"/>
              <a:miter lim="800000"/>
            </a:ln>
            <a:effectLst/>
          </p:spPr>
          <p:txBody>
            <a:bodyPr vert="vert270" lIns="180000" tIns="180000" rIns="180000" bIns="288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x-non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Đâu là một trong những lễ vật dâng cúng bắt buộc phải có trong ngày Giỗ tổ Hùng Vương?</a:t>
              </a:r>
              <a:endPara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C1930B6-E7D5-6FA8-0F8C-80A6DFB93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2"/>
          <a:stretch/>
        </p:blipFill>
        <p:spPr>
          <a:xfrm>
            <a:off x="8874637" y="2352504"/>
            <a:ext cx="2943378" cy="42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276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Mali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14</cp:revision>
  <dcterms:created xsi:type="dcterms:W3CDTF">2025-04-05T00:25:11Z</dcterms:created>
  <dcterms:modified xsi:type="dcterms:W3CDTF">2025-04-05T01:07:56Z</dcterms:modified>
</cp:coreProperties>
</file>