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48" r:id="rId1"/>
  </p:sldMasterIdLst>
  <p:sldIdLst>
    <p:sldId id="256" r:id="rId2"/>
    <p:sldId id="258" r:id="rId3"/>
    <p:sldId id="265" r:id="rId4"/>
    <p:sldId id="259" r:id="rId5"/>
    <p:sldId id="269" r:id="rId6"/>
    <p:sldId id="266" r:id="rId7"/>
    <p:sldId id="267" r:id="rId8"/>
    <p:sldId id="268" r:id="rId9"/>
    <p:sldId id="260" r:id="rId10"/>
    <p:sldId id="261" r:id="rId11"/>
    <p:sldId id="263" r:id="rId12"/>
    <p:sldId id="270" r:id="rId13"/>
    <p:sldId id="271" r:id="rId14"/>
    <p:sldId id="272" r:id="rId15"/>
    <p:sldId id="2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F8006F-94CA-4F96-B107-2D47364A6918}"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95E01-33E0-44DE-ADC1-C0E875D90BC3}" type="slidenum">
              <a:rPr lang="en-US" smtClean="0"/>
              <a:t>‹#›</a:t>
            </a:fld>
            <a:endParaRPr lang="en-US"/>
          </a:p>
        </p:txBody>
      </p:sp>
    </p:spTree>
    <p:extLst>
      <p:ext uri="{BB962C8B-B14F-4D97-AF65-F5344CB8AC3E}">
        <p14:creationId xmlns:p14="http://schemas.microsoft.com/office/powerpoint/2010/main" val="805414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F8006F-94CA-4F96-B107-2D47364A6918}"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95E01-33E0-44DE-ADC1-C0E875D90BC3}" type="slidenum">
              <a:rPr lang="en-US" smtClean="0"/>
              <a:t>‹#›</a:t>
            </a:fld>
            <a:endParaRPr lang="en-US"/>
          </a:p>
        </p:txBody>
      </p:sp>
    </p:spTree>
    <p:extLst>
      <p:ext uri="{BB962C8B-B14F-4D97-AF65-F5344CB8AC3E}">
        <p14:creationId xmlns:p14="http://schemas.microsoft.com/office/powerpoint/2010/main" val="1279699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F8006F-94CA-4F96-B107-2D47364A6918}"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95E01-33E0-44DE-ADC1-C0E875D90BC3}" type="slidenum">
              <a:rPr lang="en-US" smtClean="0"/>
              <a:t>‹#›</a:t>
            </a:fld>
            <a:endParaRPr lang="en-US"/>
          </a:p>
        </p:txBody>
      </p:sp>
    </p:spTree>
    <p:extLst>
      <p:ext uri="{BB962C8B-B14F-4D97-AF65-F5344CB8AC3E}">
        <p14:creationId xmlns:p14="http://schemas.microsoft.com/office/powerpoint/2010/main" val="2035929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F8006F-94CA-4F96-B107-2D47364A6918}"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95E01-33E0-44DE-ADC1-C0E875D90BC3}" type="slidenum">
              <a:rPr lang="en-US" smtClean="0"/>
              <a:t>‹#›</a:t>
            </a:fld>
            <a:endParaRPr lang="en-US"/>
          </a:p>
        </p:txBody>
      </p:sp>
    </p:spTree>
    <p:extLst>
      <p:ext uri="{BB962C8B-B14F-4D97-AF65-F5344CB8AC3E}">
        <p14:creationId xmlns:p14="http://schemas.microsoft.com/office/powerpoint/2010/main" val="371022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AF8006F-94CA-4F96-B107-2D47364A6918}"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95E01-33E0-44DE-ADC1-C0E875D90BC3}" type="slidenum">
              <a:rPr lang="en-US" smtClean="0"/>
              <a:t>‹#›</a:t>
            </a:fld>
            <a:endParaRPr lang="en-US"/>
          </a:p>
        </p:txBody>
      </p:sp>
    </p:spTree>
    <p:extLst>
      <p:ext uri="{BB962C8B-B14F-4D97-AF65-F5344CB8AC3E}">
        <p14:creationId xmlns:p14="http://schemas.microsoft.com/office/powerpoint/2010/main" val="3079911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F8006F-94CA-4F96-B107-2D47364A6918}"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D95E01-33E0-44DE-ADC1-C0E875D90BC3}" type="slidenum">
              <a:rPr lang="en-US" smtClean="0"/>
              <a:t>‹#›</a:t>
            </a:fld>
            <a:endParaRPr lang="en-US"/>
          </a:p>
        </p:txBody>
      </p:sp>
    </p:spTree>
    <p:extLst>
      <p:ext uri="{BB962C8B-B14F-4D97-AF65-F5344CB8AC3E}">
        <p14:creationId xmlns:p14="http://schemas.microsoft.com/office/powerpoint/2010/main" val="2815304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F8006F-94CA-4F96-B107-2D47364A6918}" type="datetimeFigureOut">
              <a:rPr lang="en-US" smtClean="0"/>
              <a:t>10/20/2023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D95E01-33E0-44DE-ADC1-C0E875D90BC3}" type="slidenum">
              <a:rPr lang="en-US" smtClean="0"/>
              <a:t>‹#›</a:t>
            </a:fld>
            <a:endParaRPr lang="en-US"/>
          </a:p>
        </p:txBody>
      </p:sp>
    </p:spTree>
    <p:extLst>
      <p:ext uri="{BB962C8B-B14F-4D97-AF65-F5344CB8AC3E}">
        <p14:creationId xmlns:p14="http://schemas.microsoft.com/office/powerpoint/2010/main" val="4215342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F8006F-94CA-4F96-B107-2D47364A6918}" type="datetimeFigureOut">
              <a:rPr lang="en-US" smtClean="0"/>
              <a:t>10/20/2023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D95E01-33E0-44DE-ADC1-C0E875D90BC3}" type="slidenum">
              <a:rPr lang="en-US" smtClean="0"/>
              <a:t>‹#›</a:t>
            </a:fld>
            <a:endParaRPr lang="en-US"/>
          </a:p>
        </p:txBody>
      </p:sp>
    </p:spTree>
    <p:extLst>
      <p:ext uri="{BB962C8B-B14F-4D97-AF65-F5344CB8AC3E}">
        <p14:creationId xmlns:p14="http://schemas.microsoft.com/office/powerpoint/2010/main" val="459751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8006F-94CA-4F96-B107-2D47364A6918}" type="datetimeFigureOut">
              <a:rPr lang="en-US" smtClean="0"/>
              <a:t>10/20/2023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D95E01-33E0-44DE-ADC1-C0E875D90BC3}" type="slidenum">
              <a:rPr lang="en-US" smtClean="0"/>
              <a:t>‹#›</a:t>
            </a:fld>
            <a:endParaRPr lang="en-US"/>
          </a:p>
        </p:txBody>
      </p:sp>
    </p:spTree>
    <p:extLst>
      <p:ext uri="{BB962C8B-B14F-4D97-AF65-F5344CB8AC3E}">
        <p14:creationId xmlns:p14="http://schemas.microsoft.com/office/powerpoint/2010/main" val="2708117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AF8006F-94CA-4F96-B107-2D47364A6918}"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D95E01-33E0-44DE-ADC1-C0E875D90BC3}" type="slidenum">
              <a:rPr lang="en-US" smtClean="0"/>
              <a:t>‹#›</a:t>
            </a:fld>
            <a:endParaRPr lang="en-US"/>
          </a:p>
        </p:txBody>
      </p:sp>
    </p:spTree>
    <p:extLst>
      <p:ext uri="{BB962C8B-B14F-4D97-AF65-F5344CB8AC3E}">
        <p14:creationId xmlns:p14="http://schemas.microsoft.com/office/powerpoint/2010/main" val="3425646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AF8006F-94CA-4F96-B107-2D47364A6918}"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D95E01-33E0-44DE-ADC1-C0E875D90BC3}" type="slidenum">
              <a:rPr lang="en-US" smtClean="0"/>
              <a:t>‹#›</a:t>
            </a:fld>
            <a:endParaRPr lang="en-US"/>
          </a:p>
        </p:txBody>
      </p:sp>
    </p:spTree>
    <p:extLst>
      <p:ext uri="{BB962C8B-B14F-4D97-AF65-F5344CB8AC3E}">
        <p14:creationId xmlns:p14="http://schemas.microsoft.com/office/powerpoint/2010/main" val="1709563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F8006F-94CA-4F96-B107-2D47364A6918}" type="datetimeFigureOut">
              <a:rPr lang="en-US" smtClean="0"/>
              <a:t>10/20/2023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D95E01-33E0-44DE-ADC1-C0E875D90BC3}" type="slidenum">
              <a:rPr lang="en-US" smtClean="0"/>
              <a:t>‹#›</a:t>
            </a:fld>
            <a:endParaRPr lang="en-US"/>
          </a:p>
        </p:txBody>
      </p:sp>
    </p:spTree>
    <p:extLst>
      <p:ext uri="{BB962C8B-B14F-4D97-AF65-F5344CB8AC3E}">
        <p14:creationId xmlns:p14="http://schemas.microsoft.com/office/powerpoint/2010/main" val="351479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277702" y="0"/>
            <a:ext cx="3241463" cy="400110"/>
          </a:xfrm>
          <a:prstGeom prst="rect">
            <a:avLst/>
          </a:prstGeom>
          <a:noFill/>
        </p:spPr>
        <p:txBody>
          <a:bodyPr wrap="square" rtlCol="0">
            <a:spAutoFit/>
          </a:bodyPr>
          <a:lstStyle/>
          <a:p>
            <a:pPr algn="ctr"/>
            <a:r>
              <a:rPr lang="en-US" sz="2000" b="1" smtClean="0">
                <a:solidFill>
                  <a:srgbClr val="FF0000"/>
                </a:solidFill>
                <a:latin typeface="Times New Roman" panose="02020603050405020304" pitchFamily="18" charset="0"/>
                <a:cs typeface="Times New Roman" panose="02020603050405020304" pitchFamily="18" charset="0"/>
              </a:rPr>
              <a:t>DỰ ÁN STEAMS</a:t>
            </a:r>
            <a:endParaRPr lang="en-US" sz="2000" b="1">
              <a:latin typeface="Times New Roman" panose="02020603050405020304" pitchFamily="18" charset="0"/>
              <a:cs typeface="Times New Roman" panose="02020603050405020304" pitchFamily="18" charset="0"/>
            </a:endParaRPr>
          </a:p>
        </p:txBody>
      </p:sp>
      <p:pic>
        <p:nvPicPr>
          <p:cNvPr id="12" name="Picture 2" descr="A2"/>
          <p:cNvPicPr>
            <a:picLocks noChangeAspect="1" noChangeArrowheads="1"/>
          </p:cNvPicPr>
          <p:nvPr/>
        </p:nvPicPr>
        <p:blipFill rotWithShape="1">
          <a:blip r:embed="rId2">
            <a:extLst>
              <a:ext uri="{28A0092B-C50C-407E-A947-70E740481C1C}">
                <a14:useLocalDpi xmlns:a14="http://schemas.microsoft.com/office/drawing/2010/main" val="0"/>
              </a:ext>
            </a:extLst>
          </a:blip>
          <a:stretch/>
        </p:blipFill>
        <p:spPr bwMode="auto">
          <a:xfrm>
            <a:off x="8431502" y="5027340"/>
            <a:ext cx="4071849" cy="2002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91319" y="691564"/>
            <a:ext cx="11327641" cy="235188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smtClean="0">
                <a:solidFill>
                  <a:schemeClr val="tx1"/>
                </a:solidFill>
                <a:latin typeface="Times New Roman" panose="02020603050405020304" pitchFamily="18" charset="0"/>
                <a:cs typeface="Times New Roman" panose="02020603050405020304" pitchFamily="18" charset="0"/>
              </a:rPr>
              <a:t> 	K/N </a:t>
            </a:r>
            <a:r>
              <a:rPr lang="en-US" b="1" dirty="0" err="1" smtClean="0">
                <a:solidFill>
                  <a:schemeClr val="tx1"/>
                </a:solidFill>
                <a:latin typeface="Times New Roman" panose="02020603050405020304" pitchFamily="18" charset="0"/>
                <a:cs typeface="Times New Roman" panose="02020603050405020304" pitchFamily="18" charset="0"/>
              </a:rPr>
              <a:t>dạy</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học</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dự</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án</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là</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phương</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pháp</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hình</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thức</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trong</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đó</a:t>
            </a:r>
            <a:r>
              <a:rPr lang="en-US" b="1" dirty="0" smtClean="0">
                <a:solidFill>
                  <a:schemeClr val="tx1"/>
                </a:solidFill>
                <a:latin typeface="Times New Roman" panose="02020603050405020304" pitchFamily="18" charset="0"/>
                <a:cs typeface="Times New Roman" panose="02020603050405020304" pitchFamily="18" charset="0"/>
              </a:rPr>
              <a:t> GV </a:t>
            </a:r>
            <a:r>
              <a:rPr lang="en-US" b="1" dirty="0" err="1" smtClean="0">
                <a:solidFill>
                  <a:schemeClr val="tx1"/>
                </a:solidFill>
                <a:latin typeface="Times New Roman" panose="02020603050405020304" pitchFamily="18" charset="0"/>
                <a:cs typeface="Times New Roman" panose="02020603050405020304" pitchFamily="18" charset="0"/>
              </a:rPr>
              <a:t>tổ</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chức</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cho</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trẻ</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trải</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nghiệm</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nghiên</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cứu</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sâu</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về</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một</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vấn</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đề</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đề</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tài</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cụ</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thể</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có</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trong</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thực</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tiễn</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khớp</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giữa</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lý</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thuyết</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và</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thực</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hành</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được</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thực</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hiện</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và</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điều</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hành</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bởi</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chính</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trẻ</a:t>
            </a:r>
            <a:r>
              <a:rPr lang="en-US" b="1" dirty="0" smtClean="0">
                <a:solidFill>
                  <a:schemeClr val="tx1"/>
                </a:solidFill>
                <a:latin typeface="Times New Roman" panose="02020603050405020304" pitchFamily="18" charset="0"/>
                <a:cs typeface="Times New Roman" panose="02020603050405020304" pitchFamily="18" charset="0"/>
              </a:rPr>
              <a:t>. </a:t>
            </a:r>
          </a:p>
          <a:p>
            <a:pPr algn="just"/>
            <a:r>
              <a:rPr lang="en-US" b="1" dirty="0" err="1" smtClean="0">
                <a:solidFill>
                  <a:schemeClr val="tx1"/>
                </a:solidFill>
                <a:latin typeface="Times New Roman" panose="02020603050405020304" pitchFamily="18" charset="0"/>
                <a:cs typeface="Times New Roman" panose="02020603050405020304" pitchFamily="18" charset="0"/>
              </a:rPr>
              <a:t>Thời</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gian</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thực</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hiện</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dự</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án</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có</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thể</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là</a:t>
            </a:r>
            <a:r>
              <a:rPr lang="en-US" b="1" dirty="0" smtClean="0">
                <a:solidFill>
                  <a:schemeClr val="tx1"/>
                </a:solidFill>
                <a:latin typeface="Times New Roman" panose="02020603050405020304" pitchFamily="18" charset="0"/>
                <a:cs typeface="Times New Roman" panose="02020603050405020304" pitchFamily="18" charset="0"/>
              </a:rPr>
              <a:t>: 1 </a:t>
            </a:r>
            <a:r>
              <a:rPr lang="en-US" b="1" dirty="0" err="1" smtClean="0">
                <a:solidFill>
                  <a:schemeClr val="tx1"/>
                </a:solidFill>
                <a:latin typeface="Times New Roman" panose="02020603050405020304" pitchFamily="18" charset="0"/>
                <a:cs typeface="Times New Roman" panose="02020603050405020304" pitchFamily="18" charset="0"/>
              </a:rPr>
              <a:t>tuần</a:t>
            </a:r>
            <a:r>
              <a:rPr lang="en-US" b="1" dirty="0" smtClean="0">
                <a:solidFill>
                  <a:schemeClr val="tx1"/>
                </a:solidFill>
                <a:latin typeface="Times New Roman" panose="02020603050405020304" pitchFamily="18" charset="0"/>
                <a:cs typeface="Times New Roman" panose="02020603050405020304" pitchFamily="18" charset="0"/>
              </a:rPr>
              <a:t>, 2 </a:t>
            </a:r>
            <a:r>
              <a:rPr lang="en-US" b="1" dirty="0" err="1" smtClean="0">
                <a:solidFill>
                  <a:schemeClr val="tx1"/>
                </a:solidFill>
                <a:latin typeface="Times New Roman" panose="02020603050405020304" pitchFamily="18" charset="0"/>
                <a:cs typeface="Times New Roman" panose="02020603050405020304" pitchFamily="18" charset="0"/>
              </a:rPr>
              <a:t>tuần</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hoặc</a:t>
            </a:r>
            <a:r>
              <a:rPr lang="en-US" b="1" dirty="0" smtClean="0">
                <a:solidFill>
                  <a:schemeClr val="tx1"/>
                </a:solidFill>
                <a:latin typeface="Times New Roman" panose="02020603050405020304" pitchFamily="18" charset="0"/>
                <a:cs typeface="Times New Roman" panose="02020603050405020304" pitchFamily="18" charset="0"/>
              </a:rPr>
              <a:t> 1 </a:t>
            </a:r>
            <a:r>
              <a:rPr lang="en-US" b="1" dirty="0" err="1" smtClean="0">
                <a:solidFill>
                  <a:schemeClr val="tx1"/>
                </a:solidFill>
                <a:latin typeface="Times New Roman" panose="02020603050405020304" pitchFamily="18" charset="0"/>
                <a:cs typeface="Times New Roman" panose="02020603050405020304" pitchFamily="18" charset="0"/>
              </a:rPr>
              <a:t>tháng</a:t>
            </a:r>
            <a:r>
              <a:rPr lang="en-US" b="1" dirty="0" smtClean="0">
                <a:solidFill>
                  <a:schemeClr val="tx1"/>
                </a:solidFill>
                <a:latin typeface="Times New Roman" panose="02020603050405020304" pitchFamily="18" charset="0"/>
                <a:cs typeface="Times New Roman" panose="02020603050405020304" pitchFamily="18" charset="0"/>
              </a:rPr>
              <a:t>.</a:t>
            </a:r>
          </a:p>
          <a:p>
            <a:pPr algn="just"/>
            <a:r>
              <a:rPr lang="en-US" b="1" dirty="0" smtClean="0">
                <a:solidFill>
                  <a:schemeClr val="tx1"/>
                </a:solidFill>
                <a:latin typeface="Times New Roman" panose="02020603050405020304" pitchFamily="18" charset="0"/>
                <a:cs typeface="Times New Roman" panose="02020603050405020304" pitchFamily="18" charset="0"/>
              </a:rPr>
              <a:t>CÁCH TIẾP CẬN GIẢI QUYẾT VẤN ĐỀ: </a:t>
            </a:r>
          </a:p>
          <a:p>
            <a:pPr algn="just"/>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Truyền</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thống</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Truyền</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thông</a:t>
            </a:r>
            <a:r>
              <a:rPr lang="en-US" b="1" dirty="0" smtClean="0">
                <a:solidFill>
                  <a:schemeClr val="tx1"/>
                </a:solidFill>
                <a:latin typeface="Times New Roman" panose="02020603050405020304" pitchFamily="18" charset="0"/>
                <a:cs typeface="Times New Roman" panose="02020603050405020304" pitchFamily="18" charset="0"/>
              </a:rPr>
              <a:t> tin -&gt; </a:t>
            </a:r>
            <a:r>
              <a:rPr lang="en-US" b="1" dirty="0" err="1" smtClean="0">
                <a:solidFill>
                  <a:schemeClr val="tx1"/>
                </a:solidFill>
                <a:latin typeface="Times New Roman" panose="02020603050405020304" pitchFamily="18" charset="0"/>
                <a:cs typeface="Times New Roman" panose="02020603050405020304" pitchFamily="18" charset="0"/>
              </a:rPr>
              <a:t>trình</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bày</a:t>
            </a:r>
            <a:r>
              <a:rPr lang="en-US" b="1" dirty="0" smtClean="0">
                <a:solidFill>
                  <a:schemeClr val="tx1"/>
                </a:solidFill>
                <a:latin typeface="Times New Roman" panose="02020603050405020304" pitchFamily="18" charset="0"/>
                <a:cs typeface="Times New Roman" panose="02020603050405020304" pitchFamily="18" charset="0"/>
              </a:rPr>
              <a:t> -&gt; </a:t>
            </a:r>
            <a:r>
              <a:rPr lang="en-US" b="1" dirty="0" err="1" smtClean="0">
                <a:solidFill>
                  <a:schemeClr val="tx1"/>
                </a:solidFill>
                <a:latin typeface="Times New Roman" panose="02020603050405020304" pitchFamily="18" charset="0"/>
                <a:cs typeface="Times New Roman" panose="02020603050405020304" pitchFamily="18" charset="0"/>
              </a:rPr>
              <a:t>giải</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quyết</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vấn</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đề</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chọn</a:t>
            </a:r>
            <a:r>
              <a:rPr lang="en-US" b="1" dirty="0" smtClean="0">
                <a:solidFill>
                  <a:schemeClr val="tx1"/>
                </a:solidFill>
                <a:latin typeface="Times New Roman" panose="02020603050405020304" pitchFamily="18" charset="0"/>
                <a:cs typeface="Times New Roman" panose="02020603050405020304" pitchFamily="18" charset="0"/>
              </a:rPr>
              <a:t> 1 </a:t>
            </a:r>
            <a:r>
              <a:rPr lang="en-US" b="1" dirty="0" err="1" smtClean="0">
                <a:solidFill>
                  <a:schemeClr val="tx1"/>
                </a:solidFill>
                <a:latin typeface="Times New Roman" panose="02020603050405020304" pitchFamily="18" charset="0"/>
                <a:cs typeface="Times New Roman" panose="02020603050405020304" pitchFamily="18" charset="0"/>
              </a:rPr>
              <a:t>phương</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án</a:t>
            </a:r>
            <a:r>
              <a:rPr lang="en-US" b="1" dirty="0" smtClean="0">
                <a:solidFill>
                  <a:schemeClr val="tx1"/>
                </a:solidFill>
                <a:latin typeface="Times New Roman" panose="02020603050405020304" pitchFamily="18" charset="0"/>
                <a:cs typeface="Times New Roman" panose="02020603050405020304" pitchFamily="18" charset="0"/>
              </a:rPr>
              <a:t>.</a:t>
            </a:r>
          </a:p>
          <a:p>
            <a:pPr algn="just"/>
            <a:r>
              <a:rPr lang="en-US" b="1" dirty="0" smtClean="0">
                <a:solidFill>
                  <a:schemeClr val="tx1"/>
                </a:solidFill>
                <a:latin typeface="Times New Roman" panose="02020603050405020304" pitchFamily="18" charset="0"/>
                <a:cs typeface="Times New Roman" panose="02020603050405020304" pitchFamily="18" charset="0"/>
              </a:rPr>
              <a:t>- Steams: </a:t>
            </a:r>
            <a:r>
              <a:rPr lang="en-US" b="1" dirty="0" err="1" smtClean="0">
                <a:solidFill>
                  <a:schemeClr val="tx1"/>
                </a:solidFill>
                <a:latin typeface="Times New Roman" panose="02020603050405020304" pitchFamily="18" charset="0"/>
                <a:cs typeface="Times New Roman" panose="02020603050405020304" pitchFamily="18" charset="0"/>
              </a:rPr>
              <a:t>Trình</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bày</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vấn</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đề</a:t>
            </a:r>
            <a:r>
              <a:rPr lang="en-US" b="1" dirty="0" smtClean="0">
                <a:solidFill>
                  <a:schemeClr val="tx1"/>
                </a:solidFill>
                <a:latin typeface="Times New Roman" panose="02020603050405020304" pitchFamily="18" charset="0"/>
                <a:cs typeface="Times New Roman" panose="02020603050405020304" pitchFamily="18" charset="0"/>
              </a:rPr>
              <a:t> -&gt; Thu </a:t>
            </a:r>
            <a:r>
              <a:rPr lang="en-US" b="1" dirty="0" err="1" smtClean="0">
                <a:solidFill>
                  <a:schemeClr val="tx1"/>
                </a:solidFill>
                <a:latin typeface="Times New Roman" panose="02020603050405020304" pitchFamily="18" charset="0"/>
                <a:cs typeface="Times New Roman" panose="02020603050405020304" pitchFamily="18" charset="0"/>
              </a:rPr>
              <a:t>thập</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thông</a:t>
            </a:r>
            <a:r>
              <a:rPr lang="en-US" b="1" dirty="0" smtClean="0">
                <a:solidFill>
                  <a:schemeClr val="tx1"/>
                </a:solidFill>
                <a:latin typeface="Times New Roman" panose="02020603050405020304" pitchFamily="18" charset="0"/>
                <a:cs typeface="Times New Roman" panose="02020603050405020304" pitchFamily="18" charset="0"/>
              </a:rPr>
              <a:t> tin -&gt; </a:t>
            </a:r>
            <a:r>
              <a:rPr lang="en-US" b="1" dirty="0" err="1" smtClean="0">
                <a:solidFill>
                  <a:schemeClr val="tx1"/>
                </a:solidFill>
                <a:latin typeface="Times New Roman" panose="02020603050405020304" pitchFamily="18" charset="0"/>
                <a:cs typeface="Times New Roman" panose="02020603050405020304" pitchFamily="18" charset="0"/>
              </a:rPr>
              <a:t>Giải</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quyết</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vấn</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đề</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cho</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nhiều</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phương</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án</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nhiều</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đáp</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số</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491319" y="4485932"/>
            <a:ext cx="8666329" cy="1778711"/>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err="1" smtClean="0">
                <a:solidFill>
                  <a:schemeClr val="tx1"/>
                </a:solidFill>
                <a:latin typeface="Times New Roman" panose="02020603050405020304" pitchFamily="18" charset="0"/>
                <a:cs typeface="Times New Roman" panose="02020603050405020304" pitchFamily="18" charset="0"/>
              </a:rPr>
              <a:t>Dấu</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hiệu</a:t>
            </a:r>
            <a:r>
              <a:rPr lang="en-US" b="1" dirty="0" smtClean="0">
                <a:solidFill>
                  <a:schemeClr val="tx1"/>
                </a:solidFill>
                <a:latin typeface="Times New Roman" panose="02020603050405020304" pitchFamily="18" charset="0"/>
                <a:cs typeface="Times New Roman" panose="02020603050405020304" pitchFamily="18" charset="0"/>
              </a:rPr>
              <a:t>:</a:t>
            </a:r>
          </a:p>
          <a:p>
            <a:pPr marL="285750" indent="-285750" algn="just">
              <a:buFontTx/>
              <a:buChar char="-"/>
            </a:pPr>
            <a:r>
              <a:rPr lang="en-US" b="1" dirty="0" err="1" smtClean="0">
                <a:solidFill>
                  <a:schemeClr val="tx1"/>
                </a:solidFill>
                <a:latin typeface="Times New Roman" panose="02020603050405020304" pitchFamily="18" charset="0"/>
                <a:cs typeface="Times New Roman" panose="02020603050405020304" pitchFamily="18" charset="0"/>
              </a:rPr>
              <a:t>Có</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sản</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phẩm</a:t>
            </a:r>
            <a:endParaRPr lang="en-US" b="1" dirty="0" smtClean="0">
              <a:solidFill>
                <a:schemeClr val="tx1"/>
              </a:solidFill>
              <a:latin typeface="Times New Roman" panose="02020603050405020304" pitchFamily="18" charset="0"/>
              <a:cs typeface="Times New Roman" panose="02020603050405020304" pitchFamily="18" charset="0"/>
            </a:endParaRPr>
          </a:p>
          <a:p>
            <a:pPr marL="285750" indent="-285750" algn="just">
              <a:buFontTx/>
              <a:buChar char="-"/>
            </a:pPr>
            <a:r>
              <a:rPr lang="en-US" b="1" dirty="0" err="1" smtClean="0">
                <a:solidFill>
                  <a:schemeClr val="tx1"/>
                </a:solidFill>
                <a:latin typeface="Times New Roman" panose="02020603050405020304" pitchFamily="18" charset="0"/>
                <a:cs typeface="Times New Roman" panose="02020603050405020304" pitchFamily="18" charset="0"/>
              </a:rPr>
              <a:t>Giải</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quyết</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một</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nhiệm</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vụ</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thực</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tiễn</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tình</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huống</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có</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vẫn</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đề</a:t>
            </a:r>
            <a:endParaRPr lang="en-US" b="1" dirty="0" smtClean="0">
              <a:solidFill>
                <a:schemeClr val="tx1"/>
              </a:solidFill>
              <a:latin typeface="Times New Roman" panose="02020603050405020304" pitchFamily="18" charset="0"/>
              <a:cs typeface="Times New Roman" panose="02020603050405020304" pitchFamily="18" charset="0"/>
            </a:endParaRPr>
          </a:p>
          <a:p>
            <a:pPr marL="285750" indent="-285750" algn="just">
              <a:buFontTx/>
              <a:buChar char="-"/>
            </a:pPr>
            <a:r>
              <a:rPr lang="en-US" b="1" dirty="0" err="1" smtClean="0">
                <a:solidFill>
                  <a:schemeClr val="tx1"/>
                </a:solidFill>
                <a:latin typeface="Times New Roman" panose="02020603050405020304" pitchFamily="18" charset="0"/>
                <a:cs typeface="Times New Roman" panose="02020603050405020304" pitchFamily="18" charset="0"/>
              </a:rPr>
              <a:t>Trẻ</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học</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tích</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hợp</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các</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lĩnh</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vực</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khoa</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học</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công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nghệ</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kĩ</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thuật</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nghệ</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thuật</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và</a:t>
            </a:r>
            <a:r>
              <a:rPr lang="en-US" b="1" dirty="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toán</a:t>
            </a:r>
            <a:endParaRPr lang="en-US" b="1" dirty="0" smtClean="0">
              <a:solidFill>
                <a:schemeClr val="tx1"/>
              </a:solidFill>
              <a:latin typeface="Times New Roman" panose="02020603050405020304" pitchFamily="18" charset="0"/>
              <a:cs typeface="Times New Roman" panose="02020603050405020304" pitchFamily="18" charset="0"/>
            </a:endParaRPr>
          </a:p>
          <a:p>
            <a:pPr marL="285750" indent="-285750" algn="just">
              <a:buFontTx/>
              <a:buChar char="-"/>
            </a:pPr>
            <a:r>
              <a:rPr lang="en-US" b="1" dirty="0" err="1" smtClean="0">
                <a:solidFill>
                  <a:schemeClr val="tx1"/>
                </a:solidFill>
                <a:latin typeface="Times New Roman" panose="02020603050405020304" pitchFamily="18" charset="0"/>
                <a:cs typeface="Times New Roman" panose="02020603050405020304" pitchFamily="18" charset="0"/>
              </a:rPr>
              <a:t>Sử</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dụng</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mô</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hình</a:t>
            </a:r>
            <a:r>
              <a:rPr lang="en-US" b="1" dirty="0" smtClean="0">
                <a:solidFill>
                  <a:schemeClr val="tx1"/>
                </a:solidFill>
                <a:latin typeface="Times New Roman" panose="02020603050405020304" pitchFamily="18" charset="0"/>
                <a:cs typeface="Times New Roman" panose="02020603050405020304" pitchFamily="18" charset="0"/>
              </a:rPr>
              <a:t> 6E </a:t>
            </a:r>
            <a:r>
              <a:rPr lang="en-US" b="1" dirty="0" err="1" smtClean="0">
                <a:solidFill>
                  <a:schemeClr val="tx1"/>
                </a:solidFill>
                <a:latin typeface="Times New Roman" panose="02020603050405020304" pitchFamily="18" charset="0"/>
                <a:cs typeface="Times New Roman" panose="02020603050405020304" pitchFamily="18" charset="0"/>
              </a:rPr>
              <a:t>là</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phương</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pháp</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chính</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để</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triển</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khai</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dự</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án</a:t>
            </a:r>
            <a:r>
              <a:rPr lang="en-US" b="1" dirty="0" smtClean="0">
                <a:solidFill>
                  <a:schemeClr val="tx1"/>
                </a:solidFill>
                <a:latin typeface="Times New Roman" panose="02020603050405020304" pitchFamily="18" charset="0"/>
                <a:cs typeface="Times New Roman" panose="02020603050405020304" pitchFamily="18" charset="0"/>
              </a:rPr>
              <a:t>.</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491318" y="3026488"/>
            <a:ext cx="11327641" cy="145944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smtClean="0">
                <a:solidFill>
                  <a:schemeClr val="tx1"/>
                </a:solidFill>
                <a:latin typeface="Times New Roman" panose="02020603050405020304" pitchFamily="18" charset="0"/>
                <a:cs typeface="Times New Roman" panose="02020603050405020304" pitchFamily="18" charset="0"/>
              </a:rPr>
              <a:t> 	K/N </a:t>
            </a:r>
            <a:r>
              <a:rPr lang="en-US" b="1" dirty="0" err="1" smtClean="0">
                <a:solidFill>
                  <a:schemeClr val="tx1"/>
                </a:solidFill>
                <a:latin typeface="Times New Roman" panose="02020603050405020304" pitchFamily="18" charset="0"/>
                <a:cs typeface="Times New Roman" panose="02020603050405020304" pitchFamily="18" charset="0"/>
              </a:rPr>
              <a:t>dự</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án</a:t>
            </a:r>
            <a:r>
              <a:rPr lang="en-US" b="1" dirty="0" smtClean="0">
                <a:solidFill>
                  <a:schemeClr val="tx1"/>
                </a:solidFill>
                <a:latin typeface="Times New Roman" panose="02020603050405020304" pitchFamily="18" charset="0"/>
                <a:cs typeface="Times New Roman" panose="02020603050405020304" pitchFamily="18" charset="0"/>
              </a:rPr>
              <a:t> steams: </a:t>
            </a:r>
            <a:r>
              <a:rPr lang="en-US" b="1" dirty="0" err="1" smtClean="0">
                <a:solidFill>
                  <a:schemeClr val="tx1"/>
                </a:solidFill>
                <a:latin typeface="Times New Roman" panose="02020603050405020304" pitchFamily="18" charset="0"/>
                <a:cs typeface="Times New Roman" panose="02020603050405020304" pitchFamily="18" charset="0"/>
              </a:rPr>
              <a:t>Dự</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án</a:t>
            </a:r>
            <a:r>
              <a:rPr lang="en-US" b="1" dirty="0" smtClean="0">
                <a:solidFill>
                  <a:schemeClr val="tx1"/>
                </a:solidFill>
                <a:latin typeface="Times New Roman" panose="02020603050405020304" pitchFamily="18" charset="0"/>
                <a:cs typeface="Times New Roman" panose="02020603050405020304" pitchFamily="18" charset="0"/>
              </a:rPr>
              <a:t> steams </a:t>
            </a:r>
            <a:r>
              <a:rPr lang="en-US" b="1" dirty="0" err="1" smtClean="0">
                <a:solidFill>
                  <a:schemeClr val="tx1"/>
                </a:solidFill>
                <a:latin typeface="Times New Roman" panose="02020603050405020304" pitchFamily="18" charset="0"/>
                <a:cs typeface="Times New Roman" panose="02020603050405020304" pitchFamily="18" charset="0"/>
              </a:rPr>
              <a:t>cho</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trẻ</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mầm</a:t>
            </a:r>
            <a:r>
              <a:rPr lang="en-US" b="1" dirty="0" smtClean="0">
                <a:solidFill>
                  <a:schemeClr val="tx1"/>
                </a:solidFill>
                <a:latin typeface="Times New Roman" panose="02020603050405020304" pitchFamily="18" charset="0"/>
                <a:cs typeface="Times New Roman" panose="02020603050405020304" pitchFamily="18" charset="0"/>
              </a:rPr>
              <a:t> non </a:t>
            </a:r>
            <a:r>
              <a:rPr lang="en-US" b="1" dirty="0" err="1" smtClean="0">
                <a:solidFill>
                  <a:schemeClr val="tx1"/>
                </a:solidFill>
                <a:latin typeface="Times New Roman" panose="02020603050405020304" pitchFamily="18" charset="0"/>
                <a:cs typeface="Times New Roman" panose="02020603050405020304" pitchFamily="18" charset="0"/>
              </a:rPr>
              <a:t>là</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kiểu</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dự</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án</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được</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thiết</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kế</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và</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thực</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hiện</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bởi</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chính</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trẻ</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trong</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quá</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trình</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dạy</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học</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dưới</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sự</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hướng</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dẫn</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hỗ</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trợ</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của</a:t>
            </a:r>
            <a:r>
              <a:rPr lang="en-US" b="1" dirty="0" smtClean="0">
                <a:solidFill>
                  <a:schemeClr val="tx1"/>
                </a:solidFill>
                <a:latin typeface="Times New Roman" panose="02020603050405020304" pitchFamily="18" charset="0"/>
                <a:cs typeface="Times New Roman" panose="02020603050405020304" pitchFamily="18" charset="0"/>
              </a:rPr>
              <a:t> GV </a:t>
            </a:r>
            <a:r>
              <a:rPr lang="en-US" b="1" dirty="0" err="1" smtClean="0">
                <a:solidFill>
                  <a:schemeClr val="tx1"/>
                </a:solidFill>
                <a:latin typeface="Times New Roman" panose="02020603050405020304" pitchFamily="18" charset="0"/>
                <a:cs typeface="Times New Roman" panose="02020603050405020304" pitchFamily="18" charset="0"/>
              </a:rPr>
              <a:t>nhằm</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tạo</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sản</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phẩm</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để</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giải</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quyết</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một</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nhiệm</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vụ</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có</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trong</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thực</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tiễn</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từ</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đó</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giúp</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trẻ</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lĩnh</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hội</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được</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các</a:t>
            </a:r>
            <a:r>
              <a:rPr lang="en-US" b="1" dirty="0" smtClean="0">
                <a:solidFill>
                  <a:schemeClr val="tx1"/>
                </a:solidFill>
                <a:latin typeface="Times New Roman" panose="02020603050405020304" pitchFamily="18" charset="0"/>
                <a:cs typeface="Times New Roman" panose="02020603050405020304" pitchFamily="18" charset="0"/>
              </a:rPr>
              <a:t> tri </a:t>
            </a:r>
            <a:r>
              <a:rPr lang="en-US" b="1" dirty="0" err="1" smtClean="0">
                <a:solidFill>
                  <a:schemeClr val="tx1"/>
                </a:solidFill>
                <a:latin typeface="Times New Roman" panose="02020603050405020304" pitchFamily="18" charset="0"/>
                <a:cs typeface="Times New Roman" panose="02020603050405020304" pitchFamily="18" charset="0"/>
              </a:rPr>
              <a:t>thức</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kĩ</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năng</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về</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các</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lĩnh</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vực</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khoa</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học</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công</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nghệ</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kĩ</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thuật</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nghệ</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thuật</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và</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toán</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một</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cách</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tích</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hợp</a:t>
            </a:r>
            <a:r>
              <a:rPr lang="en-US" b="1" dirty="0" smtClean="0">
                <a:solidFill>
                  <a:schemeClr val="tx1"/>
                </a:solidFill>
                <a:latin typeface="Times New Roman" panose="02020603050405020304" pitchFamily="18" charset="0"/>
                <a:cs typeface="Times New Roman" panose="02020603050405020304" pitchFamily="18" charset="0"/>
              </a:rPr>
              <a:t>.</a:t>
            </a:r>
            <a:endParaRPr lang="en-US"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69367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400110"/>
            <a:ext cx="2893325" cy="40521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Times New Roman" panose="02020603050405020304" pitchFamily="18" charset="0"/>
                <a:cs typeface="Times New Roman" panose="02020603050405020304" pitchFamily="18" charset="0"/>
              </a:rPr>
              <a:t>LẬP KẾ HOẠCH DỰ ÁN</a:t>
            </a:r>
            <a:endParaRPr lang="en-US" b="1">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4277702" y="0"/>
            <a:ext cx="3241463" cy="400110"/>
          </a:xfrm>
          <a:prstGeom prst="rect">
            <a:avLst/>
          </a:prstGeom>
          <a:noFill/>
        </p:spPr>
        <p:txBody>
          <a:bodyPr wrap="square" rtlCol="0">
            <a:spAutoFit/>
          </a:bodyPr>
          <a:lstStyle/>
          <a:p>
            <a:pPr algn="ctr"/>
            <a:r>
              <a:rPr lang="en-US" sz="2000" b="1" smtClean="0">
                <a:solidFill>
                  <a:srgbClr val="FF0000"/>
                </a:solidFill>
                <a:latin typeface="Times New Roman" panose="02020603050405020304" pitchFamily="18" charset="0"/>
                <a:cs typeface="Times New Roman" panose="02020603050405020304" pitchFamily="18" charset="0"/>
              </a:rPr>
              <a:t>DỰ ÁN STEAMS</a:t>
            </a:r>
            <a:endParaRPr lang="en-US" sz="2000" b="1">
              <a:latin typeface="Times New Roman" panose="02020603050405020304" pitchFamily="18" charset="0"/>
              <a:cs typeface="Times New Roman" panose="02020603050405020304" pitchFamily="18" charset="0"/>
            </a:endParaRPr>
          </a:p>
        </p:txBody>
      </p:sp>
      <p:sp>
        <p:nvSpPr>
          <p:cNvPr id="18" name="Rounded Rectangle 17"/>
          <p:cNvSpPr/>
          <p:nvPr/>
        </p:nvSpPr>
        <p:spPr>
          <a:xfrm>
            <a:off x="166005" y="1306608"/>
            <a:ext cx="4209467" cy="405213"/>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smtClean="0">
                <a:solidFill>
                  <a:schemeClr val="tx1"/>
                </a:solidFill>
                <a:latin typeface="Times New Roman" panose="02020603050405020304" pitchFamily="18" charset="0"/>
                <a:cs typeface="Times New Roman" panose="02020603050405020304" pitchFamily="18" charset="0"/>
              </a:rPr>
              <a:t>Phần 2: Tổ chức thực hiện dự án</a:t>
            </a:r>
          </a:p>
        </p:txBody>
      </p:sp>
      <p:sp>
        <p:nvSpPr>
          <p:cNvPr id="11" name="Rectangle 10"/>
          <p:cNvSpPr/>
          <p:nvPr/>
        </p:nvSpPr>
        <p:spPr>
          <a:xfrm>
            <a:off x="166005" y="1958798"/>
            <a:ext cx="11750723" cy="4082143"/>
          </a:xfrm>
          <a:prstGeom prst="rect">
            <a:avLst/>
          </a:prstGeom>
        </p:spPr>
        <p:txBody>
          <a:bodyPr wrap="square">
            <a:spAutoFit/>
          </a:bodyPr>
          <a:lstStyle/>
          <a:p>
            <a:pPr>
              <a:lnSpc>
                <a:spcPct val="115000"/>
              </a:lnSpc>
              <a:spcBef>
                <a:spcPts val="200"/>
              </a:spcBef>
              <a:spcAft>
                <a:spcPts val="0"/>
              </a:spcAft>
            </a:pPr>
            <a:r>
              <a:rPr 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I.Thiết kế môi trường</a:t>
            </a:r>
            <a:endParaRPr lang="en-US" sz="1600" b="1">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marL="457200" indent="-367030" algn="just">
              <a:lnSpc>
                <a:spcPct val="115000"/>
              </a:lnSpc>
              <a:spcAft>
                <a:spcPts val="0"/>
              </a:spcAft>
            </a:pPr>
            <a:r>
              <a:rPr lang="en-US" sz="1600">
                <a:latin typeface="Times New Roman" panose="02020603050405020304" pitchFamily="18" charset="0"/>
                <a:ea typeface="Times New Roman" panose="02020603050405020304" pitchFamily="18" charset="0"/>
              </a:rPr>
              <a:t>1.Đồ dùng, dụng </a:t>
            </a:r>
            <a:r>
              <a:rPr lang="en-US" sz="1600" smtClean="0">
                <a:latin typeface="Times New Roman" panose="02020603050405020304" pitchFamily="18" charset="0"/>
                <a:ea typeface="Times New Roman" panose="02020603050405020304" pitchFamily="18" charset="0"/>
              </a:rPr>
              <a:t>cụ: Kéo</a:t>
            </a:r>
            <a:r>
              <a:rPr lang="en-US" sz="1600">
                <a:latin typeface="Times New Roman" panose="02020603050405020304" pitchFamily="18" charset="0"/>
                <a:ea typeface="Times New Roman" panose="02020603050405020304" pitchFamily="18" charset="0"/>
              </a:rPr>
              <a:t>, băng dính, súng bắn keo, hồ </a:t>
            </a:r>
            <a:r>
              <a:rPr lang="en-US" sz="1600" smtClean="0">
                <a:latin typeface="Times New Roman" panose="02020603050405020304" pitchFamily="18" charset="0"/>
                <a:ea typeface="Times New Roman" panose="02020603050405020304" pitchFamily="18" charset="0"/>
              </a:rPr>
              <a:t>dán, đũa 1 lần…</a:t>
            </a:r>
            <a:endParaRPr lang="en-US" sz="1600">
              <a:latin typeface="Times New Roman" panose="02020603050405020304" pitchFamily="18" charset="0"/>
              <a:ea typeface="Times New Roman" panose="02020603050405020304" pitchFamily="18" charset="0"/>
            </a:endParaRPr>
          </a:p>
          <a:p>
            <a:pPr marL="270510" indent="-180340" algn="just">
              <a:lnSpc>
                <a:spcPct val="115000"/>
              </a:lnSpc>
              <a:spcAft>
                <a:spcPts val="0"/>
              </a:spcAft>
            </a:pPr>
            <a:r>
              <a:rPr lang="en-US" sz="1600">
                <a:latin typeface="Times New Roman" panose="02020603050405020304" pitchFamily="18" charset="0"/>
                <a:ea typeface="Times New Roman" panose="02020603050405020304" pitchFamily="18" charset="0"/>
              </a:rPr>
              <a:t>2.Nguyên vật liệu: Chai nhựa , hộp nhựa , </a:t>
            </a:r>
            <a:r>
              <a:rPr lang="en-US" sz="1600" smtClean="0">
                <a:latin typeface="Times New Roman" panose="02020603050405020304" pitchFamily="18" charset="0"/>
                <a:ea typeface="Times New Roman" panose="02020603050405020304" pitchFamily="18" charset="0"/>
              </a:rPr>
              <a:t>các loại dây, tàu chuối, xốp chải nền….nắp </a:t>
            </a:r>
            <a:r>
              <a:rPr lang="en-US" sz="1600">
                <a:latin typeface="Times New Roman" panose="02020603050405020304" pitchFamily="18" charset="0"/>
                <a:ea typeface="Times New Roman" panose="02020603050405020304" pitchFamily="18" charset="0"/>
              </a:rPr>
              <a:t>chai </a:t>
            </a:r>
          </a:p>
          <a:p>
            <a:pPr marL="457200" indent="-367030" algn="just">
              <a:lnSpc>
                <a:spcPct val="115000"/>
              </a:lnSpc>
              <a:spcAft>
                <a:spcPts val="0"/>
              </a:spcAft>
            </a:pPr>
            <a:r>
              <a:rPr lang="en-US" sz="1600">
                <a:latin typeface="Times New Roman" panose="02020603050405020304" pitchFamily="18" charset="0"/>
                <a:ea typeface="Times New Roman" panose="02020603050405020304" pitchFamily="18" charset="0"/>
              </a:rPr>
              <a:t> - Video hình ảnh trẻ học các tiết học trước </a:t>
            </a:r>
          </a:p>
          <a:p>
            <a:pPr>
              <a:lnSpc>
                <a:spcPct val="115000"/>
              </a:lnSpc>
              <a:spcBef>
                <a:spcPts val="200"/>
              </a:spcBef>
              <a:spcAft>
                <a:spcPts val="0"/>
              </a:spcAft>
            </a:pPr>
            <a:r>
              <a:rPr 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II.Các giai đoạn thực hiện dự án</a:t>
            </a:r>
            <a:endParaRPr lang="en-US" sz="1600" b="1">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marL="457200" indent="-367030">
              <a:lnSpc>
                <a:spcPct val="115000"/>
              </a:lnSpc>
              <a:spcAft>
                <a:spcPts val="0"/>
              </a:spcAft>
            </a:pPr>
            <a:r>
              <a:rPr lang="en-US" sz="1600" b="1" u="sng">
                <a:solidFill>
                  <a:srgbClr val="FF0000"/>
                </a:solidFill>
                <a:latin typeface="Times New Roman" panose="02020603050405020304" pitchFamily="18" charset="0"/>
                <a:ea typeface="Times New Roman" panose="02020603050405020304" pitchFamily="18" charset="0"/>
              </a:rPr>
              <a:t>1. Mở dự án (E1)</a:t>
            </a:r>
            <a:endParaRPr lang="en-US" sz="1600">
              <a:latin typeface="Times New Roman" panose="02020603050405020304" pitchFamily="18" charset="0"/>
              <a:ea typeface="Times New Roman" panose="02020603050405020304" pitchFamily="18" charset="0"/>
            </a:endParaRPr>
          </a:p>
          <a:p>
            <a:pPr>
              <a:lnSpc>
                <a:spcPct val="115000"/>
              </a:lnSpc>
              <a:spcAft>
                <a:spcPts val="0"/>
              </a:spcAft>
            </a:pPr>
            <a:r>
              <a:rPr lang="en-US" sz="1600">
                <a:solidFill>
                  <a:srgbClr val="000000"/>
                </a:solidFill>
                <a:latin typeface="Times New Roman" panose="02020603050405020304" pitchFamily="18" charset="0"/>
                <a:ea typeface="Times New Roman" panose="02020603050405020304" pitchFamily="18" charset="0"/>
              </a:rPr>
              <a:t>   -  Giáo viên đưa ra tình huống </a:t>
            </a:r>
            <a:endParaRPr lang="en-US" sz="1600">
              <a:latin typeface="Times New Roman" panose="02020603050405020304" pitchFamily="18" charset="0"/>
              <a:ea typeface="Times New Roman" panose="02020603050405020304" pitchFamily="18" charset="0"/>
            </a:endParaRPr>
          </a:p>
          <a:p>
            <a:pPr>
              <a:lnSpc>
                <a:spcPct val="115000"/>
              </a:lnSpc>
              <a:spcAft>
                <a:spcPts val="0"/>
              </a:spcAft>
            </a:pPr>
            <a:r>
              <a:rPr lang="en-US" sz="1600">
                <a:solidFill>
                  <a:srgbClr val="000000"/>
                </a:solidFill>
                <a:latin typeface="Times New Roman" panose="02020603050405020304" pitchFamily="18" charset="0"/>
                <a:ea typeface="Times New Roman" panose="02020603050405020304" pitchFamily="18" charset="0"/>
              </a:rPr>
              <a:t>   -   </a:t>
            </a:r>
            <a:r>
              <a:rPr lang="en-US" sz="1600" smtClean="0">
                <a:solidFill>
                  <a:srgbClr val="000000"/>
                </a:solidFill>
                <a:latin typeface="Times New Roman" panose="02020603050405020304" pitchFamily="18" charset="0"/>
                <a:ea typeface="Times New Roman" panose="02020603050405020304" pitchFamily="18" charset="0"/>
              </a:rPr>
              <a:t>Cho trẻ quan sát thuyền bè trên song… hoặc video Mai An Tiêm thả dưa hấu xuống biền về đất liền.</a:t>
            </a:r>
            <a:endParaRPr lang="en-US" sz="1600">
              <a:latin typeface="Times New Roman" panose="02020603050405020304" pitchFamily="18" charset="0"/>
              <a:ea typeface="Times New Roman" panose="02020603050405020304" pitchFamily="18" charset="0"/>
            </a:endParaRPr>
          </a:p>
          <a:p>
            <a:pPr>
              <a:lnSpc>
                <a:spcPct val="115000"/>
              </a:lnSpc>
              <a:spcAft>
                <a:spcPts val="0"/>
              </a:spcAft>
            </a:pPr>
            <a:r>
              <a:rPr lang="en-US" sz="1600">
                <a:solidFill>
                  <a:srgbClr val="000000"/>
                </a:solidFill>
                <a:latin typeface="Times New Roman" panose="02020603050405020304" pitchFamily="18" charset="0"/>
                <a:ea typeface="Times New Roman" panose="02020603050405020304" pitchFamily="18" charset="0"/>
              </a:rPr>
              <a:t>   - Trẻ đoán trả lời các lí do vì sao </a:t>
            </a:r>
            <a:r>
              <a:rPr lang="en-US" sz="1600" smtClean="0">
                <a:solidFill>
                  <a:srgbClr val="000000"/>
                </a:solidFill>
                <a:latin typeface="Times New Roman" panose="02020603050405020304" pitchFamily="18" charset="0"/>
                <a:ea typeface="Times New Roman" panose="02020603050405020304" pitchFamily="18" charset="0"/>
              </a:rPr>
              <a:t>?</a:t>
            </a:r>
          </a:p>
          <a:p>
            <a:pPr>
              <a:lnSpc>
                <a:spcPct val="115000"/>
              </a:lnSpc>
              <a:spcAft>
                <a:spcPts val="0"/>
              </a:spcAft>
            </a:pPr>
            <a:r>
              <a:rPr lang="en-US" sz="1600" b="1" smtClean="0">
                <a:latin typeface="Times New Roman" panose="02020603050405020304" pitchFamily="18" charset="0"/>
                <a:ea typeface="Times New Roman" panose="02020603050405020304" pitchFamily="18" charset="0"/>
              </a:rPr>
              <a:t>* </a:t>
            </a:r>
            <a:r>
              <a:rPr lang="en-US" sz="1600" b="1">
                <a:latin typeface="Times New Roman" panose="02020603050405020304" pitchFamily="18" charset="0"/>
                <a:ea typeface="Times New Roman" panose="02020603050405020304" pitchFamily="18" charset="0"/>
              </a:rPr>
              <a:t>Câu hỏi truy vấn:</a:t>
            </a:r>
            <a:endParaRPr lang="en-US" sz="1600">
              <a:latin typeface="Times New Roman" panose="02020603050405020304" pitchFamily="18" charset="0"/>
              <a:ea typeface="Times New Roman" panose="02020603050405020304" pitchFamily="18" charset="0"/>
            </a:endParaRPr>
          </a:p>
          <a:p>
            <a:pPr>
              <a:lnSpc>
                <a:spcPct val="115000"/>
              </a:lnSpc>
              <a:spcAft>
                <a:spcPts val="0"/>
              </a:spcAft>
              <a:tabLst>
                <a:tab pos="540385" algn="l"/>
              </a:tabLst>
            </a:pPr>
            <a:r>
              <a:rPr lang="en-US" sz="1600">
                <a:solidFill>
                  <a:srgbClr val="000000"/>
                </a:solidFill>
                <a:latin typeface="Times New Roman" panose="02020603050405020304" pitchFamily="18" charset="0"/>
                <a:ea typeface="Times New Roman" panose="02020603050405020304" pitchFamily="18" charset="0"/>
              </a:rPr>
              <a:t>  -  </a:t>
            </a:r>
            <a:r>
              <a:rPr lang="en-US" sz="1600">
                <a:latin typeface="Times New Roman" panose="02020603050405020304" pitchFamily="18" charset="0"/>
                <a:ea typeface="Times New Roman" panose="02020603050405020304" pitchFamily="18" charset="0"/>
              </a:rPr>
              <a:t>Làm bè để làm gì?....Cẩu tạo đặc điểm…..NVL gì để làm…..</a:t>
            </a:r>
          </a:p>
          <a:p>
            <a:pPr>
              <a:lnSpc>
                <a:spcPct val="115000"/>
              </a:lnSpc>
              <a:spcAft>
                <a:spcPts val="0"/>
              </a:spcAft>
              <a:tabLst>
                <a:tab pos="540385" algn="l"/>
              </a:tabLst>
            </a:pPr>
            <a:r>
              <a:rPr lang="en-US" sz="1600">
                <a:solidFill>
                  <a:srgbClr val="000000"/>
                </a:solidFill>
                <a:latin typeface="Times New Roman" panose="02020603050405020304" pitchFamily="18" charset="0"/>
                <a:ea typeface="Times New Roman" panose="02020603050405020304" pitchFamily="18" charset="0"/>
              </a:rPr>
              <a:t>Đảm bảo tiêu chí gì? ( Nổi được, chở được quả, trang trí đẹp.</a:t>
            </a:r>
          </a:p>
          <a:p>
            <a:pPr>
              <a:lnSpc>
                <a:spcPct val="115000"/>
              </a:lnSpc>
              <a:spcAft>
                <a:spcPts val="0"/>
              </a:spcAft>
              <a:tabLst>
                <a:tab pos="540385" algn="l"/>
              </a:tabLst>
            </a:pPr>
            <a:r>
              <a:rPr lang="en-US" sz="1600">
                <a:solidFill>
                  <a:srgbClr val="000000"/>
                </a:solidFill>
                <a:latin typeface="Times New Roman" panose="02020603050405020304" pitchFamily="18" charset="0"/>
                <a:ea typeface="Times New Roman" panose="02020603050405020304" pitchFamily="18" charset="0"/>
              </a:rPr>
              <a:t>- Muốn chở nhiều quả phải làm gì?......</a:t>
            </a:r>
          </a:p>
          <a:p>
            <a:pPr>
              <a:lnSpc>
                <a:spcPct val="115000"/>
              </a:lnSpc>
              <a:spcAft>
                <a:spcPts val="0"/>
              </a:spcAft>
            </a:pPr>
            <a:endParaRPr lang="en-US" sz="16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184174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400110"/>
            <a:ext cx="2893325" cy="40521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Times New Roman" panose="02020603050405020304" pitchFamily="18" charset="0"/>
                <a:cs typeface="Times New Roman" panose="02020603050405020304" pitchFamily="18" charset="0"/>
              </a:rPr>
              <a:t>LẬP KẾ HOẠCH DỰ ÁN</a:t>
            </a:r>
            <a:endParaRPr lang="en-US" b="1">
              <a:solidFill>
                <a:schemeClr val="tx1"/>
              </a:solidFill>
              <a:latin typeface="Times New Roman" panose="02020603050405020304" pitchFamily="18" charset="0"/>
              <a:cs typeface="Times New Roman" panose="02020603050405020304" pitchFamily="18" charset="0"/>
            </a:endParaRPr>
          </a:p>
        </p:txBody>
      </p:sp>
      <p:sp>
        <p:nvSpPr>
          <p:cNvPr id="13" name="Rounded Rectangle 12"/>
          <p:cNvSpPr/>
          <p:nvPr/>
        </p:nvSpPr>
        <p:spPr>
          <a:xfrm>
            <a:off x="13647" y="944286"/>
            <a:ext cx="4209467" cy="405213"/>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smtClean="0">
                <a:solidFill>
                  <a:schemeClr val="tx1"/>
                </a:solidFill>
                <a:latin typeface="Times New Roman" panose="02020603050405020304" pitchFamily="18" charset="0"/>
                <a:cs typeface="Times New Roman" panose="02020603050405020304" pitchFamily="18" charset="0"/>
              </a:rPr>
              <a:t>Phần 2: Tổ chức thực hiện dự án</a:t>
            </a:r>
          </a:p>
        </p:txBody>
      </p:sp>
      <p:sp>
        <p:nvSpPr>
          <p:cNvPr id="5" name="Rectangle 4"/>
          <p:cNvSpPr/>
          <p:nvPr/>
        </p:nvSpPr>
        <p:spPr>
          <a:xfrm>
            <a:off x="895702" y="1685046"/>
            <a:ext cx="10595714" cy="4628447"/>
          </a:xfrm>
          <a:prstGeom prst="rect">
            <a:avLst/>
          </a:prstGeom>
        </p:spPr>
        <p:txBody>
          <a:bodyPr wrap="square">
            <a:spAutoFit/>
          </a:bodyPr>
          <a:lstStyle/>
          <a:p>
            <a:pPr algn="ctr">
              <a:lnSpc>
                <a:spcPct val="115000"/>
              </a:lnSpc>
              <a:spcBef>
                <a:spcPts val="200"/>
              </a:spcBef>
              <a:spcAft>
                <a:spcPts val="0"/>
              </a:spcAft>
            </a:pPr>
            <a:r>
              <a:rPr lang="en-US" sz="1600" b="1" smtClean="0">
                <a:solidFill>
                  <a:srgbClr val="1F4D78"/>
                </a:solidFill>
                <a:latin typeface="Times New Roman" panose="02020603050405020304" pitchFamily="18" charset="0"/>
                <a:ea typeface="Times New Roman" panose="02020603050405020304" pitchFamily="18" charset="0"/>
                <a:cs typeface="Times New Roman" panose="02020603050405020304" pitchFamily="18" charset="0"/>
              </a:rPr>
              <a:t>Thứ 3 Ngày..tháng…năm</a:t>
            </a:r>
          </a:p>
          <a:p>
            <a:pPr algn="ctr">
              <a:lnSpc>
                <a:spcPct val="115000"/>
              </a:lnSpc>
              <a:spcBef>
                <a:spcPts val="200"/>
              </a:spcBef>
              <a:spcAft>
                <a:spcPts val="0"/>
              </a:spcAft>
            </a:pPr>
            <a:r>
              <a:rPr lang="en-US" sz="16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Tên </a:t>
            </a:r>
            <a:r>
              <a:rPr 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hoạt động: Khám phá chất liệu làm </a:t>
            </a:r>
            <a:r>
              <a:rPr lang="en-US" sz="16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bè nổi ( </a:t>
            </a:r>
            <a:r>
              <a:rPr lang="en-US" sz="1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E2. E3)</a:t>
            </a:r>
            <a:endParaRPr lang="en-US" sz="160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n-US" sz="16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Lĩnh vực: Phát triển nhận thức</a:t>
            </a:r>
            <a:endParaRPr lang="en-US" sz="160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n-US" sz="1600">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15000"/>
              </a:lnSpc>
              <a:spcAft>
                <a:spcPts val="0"/>
              </a:spcAft>
            </a:pPr>
            <a:r>
              <a:rPr lang="en-US" sz="1600" b="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 Mục tiêu giáo </a:t>
            </a:r>
            <a:r>
              <a:rPr lang="en-US" sz="1600" b="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dục</a:t>
            </a:r>
          </a:p>
          <a:p>
            <a:pPr algn="just">
              <a:lnSpc>
                <a:spcPct val="115000"/>
              </a:lnSpc>
              <a:spcAft>
                <a:spcPts val="0"/>
              </a:spcAft>
            </a:pPr>
            <a:r>
              <a:rPr lang="en-US" sz="1600" b="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Theo 5 thành tố steam hoặc theo mục: KT, KN, Thái độ</a:t>
            </a:r>
          </a:p>
          <a:p>
            <a:r>
              <a:rPr lang="en-US" sz="1600" b="1">
                <a:latin typeface="Times New Roman" panose="02020603050405020304" pitchFamily="18" charset="0"/>
                <a:cs typeface="Times New Roman" panose="02020603050405020304" pitchFamily="18" charset="0"/>
              </a:rPr>
              <a:t>II. Chuẩn bị:</a:t>
            </a:r>
            <a:endParaRPr lang="en-US" sz="1600">
              <a:latin typeface="Times New Roman" panose="02020603050405020304" pitchFamily="18" charset="0"/>
              <a:cs typeface="Times New Roman" panose="02020603050405020304" pitchFamily="18" charset="0"/>
            </a:endParaRPr>
          </a:p>
          <a:p>
            <a:pPr marL="285750" indent="-285750">
              <a:buFontTx/>
              <a:buChar char="-"/>
            </a:pPr>
            <a:r>
              <a:rPr lang="en-US" sz="1600" b="1" smtClean="0">
                <a:latin typeface="Times New Roman" panose="02020603050405020304" pitchFamily="18" charset="0"/>
                <a:cs typeface="Times New Roman" panose="02020603050405020304" pitchFamily="18" charset="0"/>
              </a:rPr>
              <a:t>Bảng ghi kết quả khảo sát cho các nhóm, bút</a:t>
            </a:r>
          </a:p>
          <a:p>
            <a:pPr marL="285750" indent="-285750">
              <a:buFontTx/>
              <a:buChar char="-"/>
            </a:pPr>
            <a:r>
              <a:rPr lang="en-US" sz="1600" b="1" smtClean="0">
                <a:latin typeface="Times New Roman" panose="02020603050405020304" pitchFamily="18" charset="0"/>
                <a:cs typeface="Times New Roman" panose="02020603050405020304" pitchFamily="18" charset="0"/>
              </a:rPr>
              <a:t>Các đồ dung NVL cần để làm thí nghiệm thực nghiệm</a:t>
            </a:r>
          </a:p>
          <a:p>
            <a:r>
              <a:rPr lang="en-US" sz="1600" b="1" smtClean="0">
                <a:latin typeface="Times New Roman" panose="02020603050405020304" pitchFamily="18" charset="0"/>
                <a:cs typeface="Times New Roman" panose="02020603050405020304" pitchFamily="18" charset="0"/>
              </a:rPr>
              <a:t>III</a:t>
            </a:r>
            <a:r>
              <a:rPr lang="en-US" sz="1600" b="1">
                <a:latin typeface="Times New Roman" panose="02020603050405020304" pitchFamily="18" charset="0"/>
                <a:cs typeface="Times New Roman" panose="02020603050405020304" pitchFamily="18" charset="0"/>
              </a:rPr>
              <a:t>. Cách tiến hành </a:t>
            </a:r>
            <a:r>
              <a:rPr lang="en-US" sz="1600" b="1" smtClean="0">
                <a:latin typeface="Times New Roman" panose="02020603050405020304" pitchFamily="18" charset="0"/>
                <a:cs typeface="Times New Roman" panose="02020603050405020304" pitchFamily="18" charset="0"/>
              </a:rPr>
              <a:t>: Theo 5E</a:t>
            </a:r>
          </a:p>
          <a:p>
            <a:r>
              <a:rPr lang="en-US" sz="1600" b="1" smtClean="0">
                <a:latin typeface="Times New Roman" panose="02020603050405020304" pitchFamily="18" charset="0"/>
                <a:cs typeface="Times New Roman" panose="02020603050405020304" pitchFamily="18" charset="0"/>
              </a:rPr>
              <a:t>E1: Thu hút</a:t>
            </a:r>
          </a:p>
          <a:p>
            <a:r>
              <a:rPr lang="en-US" sz="1600" b="1" smtClean="0">
                <a:latin typeface="Times New Roman" panose="02020603050405020304" pitchFamily="18" charset="0"/>
                <a:cs typeface="Times New Roman" panose="02020603050405020304" pitchFamily="18" charset="0"/>
              </a:rPr>
              <a:t>E2: Khám phá</a:t>
            </a:r>
          </a:p>
          <a:p>
            <a:r>
              <a:rPr lang="en-US" sz="1600" b="1" smtClean="0">
                <a:latin typeface="Times New Roman" panose="02020603050405020304" pitchFamily="18" charset="0"/>
                <a:cs typeface="Times New Roman" panose="02020603050405020304" pitchFamily="18" charset="0"/>
              </a:rPr>
              <a:t>E3: Giải thích</a:t>
            </a:r>
          </a:p>
          <a:p>
            <a:r>
              <a:rPr lang="en-US" sz="1600" b="1" smtClean="0">
                <a:latin typeface="Times New Roman" panose="02020603050405020304" pitchFamily="18" charset="0"/>
                <a:cs typeface="Times New Roman" panose="02020603050405020304" pitchFamily="18" charset="0"/>
              </a:rPr>
              <a:t>E4: Mở rộng</a:t>
            </a:r>
          </a:p>
          <a:p>
            <a:r>
              <a:rPr lang="en-US" sz="1600" b="1" smtClean="0">
                <a:latin typeface="Times New Roman" panose="02020603050405020304" pitchFamily="18" charset="0"/>
                <a:cs typeface="Times New Roman" panose="02020603050405020304" pitchFamily="18" charset="0"/>
              </a:rPr>
              <a:t>E5: Đánh giá</a:t>
            </a:r>
          </a:p>
          <a:p>
            <a:endParaRPr lang="en-US"/>
          </a:p>
          <a:p>
            <a:pPr algn="just">
              <a:lnSpc>
                <a:spcPct val="115000"/>
              </a:lnSpc>
              <a:spcAft>
                <a:spcPts val="0"/>
              </a:spcAft>
            </a:pPr>
            <a:endParaRPr lang="en-US">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ctangle 13"/>
          <p:cNvSpPr/>
          <p:nvPr/>
        </p:nvSpPr>
        <p:spPr>
          <a:xfrm>
            <a:off x="145075" y="1488462"/>
            <a:ext cx="4078039" cy="410882"/>
          </a:xfrm>
          <a:prstGeom prst="rect">
            <a:avLst/>
          </a:prstGeom>
        </p:spPr>
        <p:txBody>
          <a:bodyPr wrap="none">
            <a:spAutoFit/>
          </a:bodyPr>
          <a:lstStyle/>
          <a:p>
            <a:pPr>
              <a:lnSpc>
                <a:spcPct val="115000"/>
              </a:lnSpc>
              <a:spcBef>
                <a:spcPts val="200"/>
              </a:spcBef>
              <a:spcAft>
                <a:spcPts val="0"/>
              </a:spcAft>
            </a:pPr>
            <a:r>
              <a:rPr lang="en-US" b="1" u="sng">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Tiến hành hoạt động dự án (E2,3,4,5)</a:t>
            </a:r>
            <a:endParaRPr lang="en-US" b="1">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1" name="TextBox 20"/>
          <p:cNvSpPr txBox="1"/>
          <p:nvPr/>
        </p:nvSpPr>
        <p:spPr>
          <a:xfrm>
            <a:off x="4277702" y="0"/>
            <a:ext cx="3241463" cy="400110"/>
          </a:xfrm>
          <a:prstGeom prst="rect">
            <a:avLst/>
          </a:prstGeom>
          <a:noFill/>
        </p:spPr>
        <p:txBody>
          <a:bodyPr wrap="square" rtlCol="0">
            <a:spAutoFit/>
          </a:bodyPr>
          <a:lstStyle/>
          <a:p>
            <a:pPr algn="ctr"/>
            <a:r>
              <a:rPr lang="en-US" sz="2000" b="1" smtClean="0">
                <a:solidFill>
                  <a:srgbClr val="FF0000"/>
                </a:solidFill>
                <a:latin typeface="Times New Roman" panose="02020603050405020304" pitchFamily="18" charset="0"/>
                <a:cs typeface="Times New Roman" panose="02020603050405020304" pitchFamily="18" charset="0"/>
              </a:rPr>
              <a:t>DỰ ÁN STEAMS</a:t>
            </a:r>
            <a:endParaRPr lang="en-US" sz="20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84086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ircle(in)">
                                      <p:cBhvr>
                                        <p:cTn id="15" dur="2000"/>
                                        <p:tgtEl>
                                          <p:spTgt spid="1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5"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47668" y="2247565"/>
            <a:ext cx="7369790" cy="4162678"/>
          </a:xfrm>
          <a:prstGeom prst="rect">
            <a:avLst/>
          </a:prstGeom>
        </p:spPr>
        <p:txBody>
          <a:bodyPr wrap="square">
            <a:spAutoFit/>
          </a:bodyPr>
          <a:lstStyle/>
          <a:p>
            <a:pPr algn="ctr">
              <a:lnSpc>
                <a:spcPct val="115000"/>
              </a:lnSpc>
              <a:spcBef>
                <a:spcPts val="200"/>
              </a:spcBef>
              <a:spcAft>
                <a:spcPts val="0"/>
              </a:spcAft>
            </a:pPr>
            <a:r>
              <a:rPr lang="en-US" b="1" smtClean="0">
                <a:solidFill>
                  <a:srgbClr val="1F4D78"/>
                </a:solidFill>
                <a:latin typeface="Times New Roman" panose="02020603050405020304" pitchFamily="18" charset="0"/>
                <a:ea typeface="Times New Roman" panose="02020603050405020304" pitchFamily="18" charset="0"/>
                <a:cs typeface="Times New Roman" panose="02020603050405020304" pitchFamily="18" charset="0"/>
              </a:rPr>
              <a:t>Thứ  5  </a:t>
            </a:r>
            <a:r>
              <a:rPr lang="en-US" b="1">
                <a:solidFill>
                  <a:srgbClr val="1F4D78"/>
                </a:solidFill>
                <a:latin typeface="Times New Roman" panose="02020603050405020304" pitchFamily="18" charset="0"/>
                <a:ea typeface="Times New Roman" panose="02020603050405020304" pitchFamily="18" charset="0"/>
                <a:cs typeface="Times New Roman" panose="02020603050405020304" pitchFamily="18" charset="0"/>
              </a:rPr>
              <a:t>Ngày..tháng…năm</a:t>
            </a:r>
          </a:p>
          <a:p>
            <a:pPr algn="ctr">
              <a:lnSpc>
                <a:spcPct val="115000"/>
              </a:lnSpc>
              <a:spcBef>
                <a:spcPts val="200"/>
              </a:spcBef>
              <a:spcAft>
                <a:spcPts val="0"/>
              </a:spcAft>
            </a:pPr>
            <a:r>
              <a:rPr lang="en-US"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Tên hoạt động: Chế tạo bè nổi chở quả( E4)</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n-US"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Lĩnh vực: Phát triển thẩm mĩ</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b="1" smtClean="0">
                <a:latin typeface="Times New Roman" panose="02020603050405020304" pitchFamily="18" charset="0"/>
                <a:ea typeface="Calibri" panose="020F0502020204030204" pitchFamily="34" charset="0"/>
                <a:cs typeface="Times New Roman" panose="02020603050405020304" pitchFamily="18" charset="0"/>
              </a:rPr>
              <a:t>I. Các </a:t>
            </a:r>
            <a:r>
              <a:rPr lang="en-US" b="1">
                <a:latin typeface="Times New Roman" panose="02020603050405020304" pitchFamily="18" charset="0"/>
                <a:ea typeface="Calibri" panose="020F0502020204030204" pitchFamily="34" charset="0"/>
                <a:cs typeface="Times New Roman" panose="02020603050405020304" pitchFamily="18" charset="0"/>
              </a:rPr>
              <a:t>lĩnh vực hướng </a:t>
            </a:r>
            <a:r>
              <a:rPr lang="en-US" b="1" smtClean="0">
                <a:latin typeface="Times New Roman" panose="02020603050405020304" pitchFamily="18" charset="0"/>
                <a:ea typeface="Calibri" panose="020F0502020204030204" pitchFamily="34" charset="0"/>
                <a:cs typeface="Times New Roman" panose="02020603050405020304" pitchFamily="18" charset="0"/>
              </a:rPr>
              <a:t>tới</a:t>
            </a:r>
          </a:p>
          <a:p>
            <a:pPr>
              <a:lnSpc>
                <a:spcPct val="107000"/>
              </a:lnSpc>
              <a:spcAft>
                <a:spcPts val="800"/>
              </a:spcAft>
            </a:pPr>
            <a:r>
              <a:rPr lang="en-US" b="1" smtClean="0">
                <a:latin typeface="Times New Roman" panose="02020603050405020304" pitchFamily="18" charset="0"/>
                <a:ea typeface="Calibri" panose="020F0502020204030204" pitchFamily="34" charset="0"/>
                <a:cs typeface="Times New Roman" panose="02020603050405020304" pitchFamily="18" charset="0"/>
              </a:rPr>
              <a:t>- Khoa học, công nghệ, kĩ thuật, Toán, Nghệ thuật, TCXH, Ngôn ngữ</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b="1" smtClean="0">
                <a:latin typeface="Times New Roman" panose="02020603050405020304" pitchFamily="18" charset="0"/>
                <a:ea typeface="Calibri" panose="020F0502020204030204" pitchFamily="34" charset="0"/>
                <a:cs typeface="Times New Roman" panose="02020603050405020304" pitchFamily="18" charset="0"/>
              </a:rPr>
              <a:t>2</a:t>
            </a:r>
            <a:r>
              <a:rPr lang="en-US" b="1">
                <a:latin typeface="Times New Roman" panose="02020603050405020304" pitchFamily="18" charset="0"/>
                <a:ea typeface="Calibri" panose="020F0502020204030204" pitchFamily="34" charset="0"/>
                <a:cs typeface="Times New Roman" panose="02020603050405020304" pitchFamily="18" charset="0"/>
              </a:rPr>
              <a:t>. Các nguyên vật liệu</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b="1">
                <a:latin typeface="Times New Roman" panose="02020603050405020304" pitchFamily="18" charset="0"/>
                <a:ea typeface="Calibri" panose="020F0502020204030204" pitchFamily="34" charset="0"/>
                <a:cs typeface="Times New Roman" panose="02020603050405020304" pitchFamily="18" charset="0"/>
              </a:rPr>
              <a:t>- Nguyên liệu</a:t>
            </a:r>
            <a:r>
              <a:rPr lang="en-US">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US" smtClean="0">
                <a:latin typeface="Times New Roman" panose="02020603050405020304" pitchFamily="18" charset="0"/>
                <a:ea typeface="Calibri" panose="020F0502020204030204" pitchFamily="34" charset="0"/>
                <a:cs typeface="Times New Roman" panose="02020603050405020304" pitchFamily="18" charset="0"/>
              </a:rPr>
              <a:t>- </a:t>
            </a:r>
            <a:r>
              <a:rPr lang="en-US" b="1" smtClean="0">
                <a:latin typeface="Times New Roman" panose="02020603050405020304" pitchFamily="18" charset="0"/>
                <a:ea typeface="Calibri" panose="020F0502020204030204" pitchFamily="34" charset="0"/>
                <a:cs typeface="Times New Roman" panose="02020603050405020304" pitchFamily="18" charset="0"/>
              </a:rPr>
              <a:t>Đồ </a:t>
            </a:r>
            <a:r>
              <a:rPr lang="en-US" b="1">
                <a:latin typeface="Times New Roman" panose="02020603050405020304" pitchFamily="18" charset="0"/>
                <a:ea typeface="Calibri" panose="020F0502020204030204" pitchFamily="34" charset="0"/>
                <a:cs typeface="Times New Roman" panose="02020603050405020304" pitchFamily="18" charset="0"/>
              </a:rPr>
              <a:t>dùng:</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mtClean="0">
                <a:latin typeface="Times New Roman" panose="02020603050405020304" pitchFamily="18" charset="0"/>
                <a:ea typeface="Calibri" panose="020F0502020204030204" pitchFamily="34" charset="0"/>
                <a:cs typeface="Times New Roman" panose="02020603050405020304" pitchFamily="18" charset="0"/>
              </a:rPr>
              <a:t>- Bảng thiết kế của các nhóm</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a:latin typeface="Times New Roman" panose="02020603050405020304" pitchFamily="18" charset="0"/>
                <a:ea typeface="Calibri" panose="020F0502020204030204" pitchFamily="34" charset="0"/>
                <a:cs typeface="Times New Roman" panose="02020603050405020304" pitchFamily="18" charset="0"/>
              </a:rPr>
              <a:t>+ Viedeo có các bước: Thu hút- Khám phá- Thiết kế</a:t>
            </a:r>
            <a:r>
              <a:rPr lang="en-US" smtClean="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endParaRPr lang="en-US">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p:cNvSpPr txBox="1"/>
          <p:nvPr/>
        </p:nvSpPr>
        <p:spPr>
          <a:xfrm>
            <a:off x="2968389" y="-38807"/>
            <a:ext cx="5190278" cy="400110"/>
          </a:xfrm>
          <a:prstGeom prst="rect">
            <a:avLst/>
          </a:prstGeom>
          <a:noFill/>
        </p:spPr>
        <p:txBody>
          <a:bodyPr wrap="square" rtlCol="0">
            <a:spAutoFit/>
          </a:bodyPr>
          <a:lstStyle/>
          <a:p>
            <a:pPr algn="ctr"/>
            <a:r>
              <a:rPr lang="en-US" sz="2000" b="1" smtClean="0">
                <a:solidFill>
                  <a:srgbClr val="FF0000"/>
                </a:solidFill>
                <a:latin typeface="Times New Roman" panose="02020603050405020304" pitchFamily="18" charset="0"/>
                <a:cs typeface="Times New Roman" panose="02020603050405020304" pitchFamily="18" charset="0"/>
              </a:rPr>
              <a:t>CHU TRÌNH KĨ THUẬT </a:t>
            </a:r>
            <a:r>
              <a:rPr lang="en-US" sz="2000" b="1" smtClean="0">
                <a:latin typeface="Times New Roman" panose="02020603050405020304" pitchFamily="18" charset="0"/>
                <a:cs typeface="Times New Roman" panose="02020603050405020304" pitchFamily="18" charset="0"/>
              </a:rPr>
              <a:t>EDP</a:t>
            </a:r>
            <a:endParaRPr lang="en-US" sz="2000" b="1">
              <a:latin typeface="Times New Roman" panose="02020603050405020304" pitchFamily="18" charset="0"/>
              <a:cs typeface="Times New Roman" panose="02020603050405020304" pitchFamily="18" charset="0"/>
            </a:endParaRPr>
          </a:p>
        </p:txBody>
      </p:sp>
      <p:sp>
        <p:nvSpPr>
          <p:cNvPr id="9" name="Rectangle 8"/>
          <p:cNvSpPr/>
          <p:nvPr/>
        </p:nvSpPr>
        <p:spPr>
          <a:xfrm>
            <a:off x="0" y="400110"/>
            <a:ext cx="2893325" cy="40521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Times New Roman" panose="02020603050405020304" pitchFamily="18" charset="0"/>
                <a:cs typeface="Times New Roman" panose="02020603050405020304" pitchFamily="18" charset="0"/>
              </a:rPr>
              <a:t>LẬP KẾ HOẠCH DỰ ÁN</a:t>
            </a:r>
            <a:endParaRPr lang="en-US" b="1">
              <a:solidFill>
                <a:schemeClr val="tx1"/>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13647" y="944286"/>
            <a:ext cx="4209467" cy="405213"/>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smtClean="0">
                <a:solidFill>
                  <a:schemeClr val="tx1"/>
                </a:solidFill>
                <a:latin typeface="Times New Roman" panose="02020603050405020304" pitchFamily="18" charset="0"/>
                <a:cs typeface="Times New Roman" panose="02020603050405020304" pitchFamily="18" charset="0"/>
              </a:rPr>
              <a:t>Phần 2: Tổ chức thực hiện dự án</a:t>
            </a:r>
          </a:p>
        </p:txBody>
      </p:sp>
      <p:sp>
        <p:nvSpPr>
          <p:cNvPr id="11" name="Rectangle 10"/>
          <p:cNvSpPr/>
          <p:nvPr/>
        </p:nvSpPr>
        <p:spPr>
          <a:xfrm>
            <a:off x="145075" y="1488462"/>
            <a:ext cx="4078039" cy="410882"/>
          </a:xfrm>
          <a:prstGeom prst="rect">
            <a:avLst/>
          </a:prstGeom>
        </p:spPr>
        <p:txBody>
          <a:bodyPr wrap="none">
            <a:spAutoFit/>
          </a:bodyPr>
          <a:lstStyle/>
          <a:p>
            <a:pPr>
              <a:lnSpc>
                <a:spcPct val="115000"/>
              </a:lnSpc>
              <a:spcBef>
                <a:spcPts val="200"/>
              </a:spcBef>
              <a:spcAft>
                <a:spcPts val="0"/>
              </a:spcAft>
            </a:pPr>
            <a:r>
              <a:rPr lang="en-US" b="1" u="sng">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Tiến hành hoạt động dự án (E2,3,4,5)</a:t>
            </a:r>
            <a:endParaRPr lang="en-US" b="1">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2" name="TextBox 11"/>
          <p:cNvSpPr txBox="1"/>
          <p:nvPr/>
        </p:nvSpPr>
        <p:spPr>
          <a:xfrm>
            <a:off x="4277702" y="0"/>
            <a:ext cx="3241463" cy="400110"/>
          </a:xfrm>
          <a:prstGeom prst="rect">
            <a:avLst/>
          </a:prstGeom>
          <a:noFill/>
        </p:spPr>
        <p:txBody>
          <a:bodyPr wrap="square" rtlCol="0">
            <a:spAutoFit/>
          </a:bodyPr>
          <a:lstStyle/>
          <a:p>
            <a:pPr algn="ctr"/>
            <a:r>
              <a:rPr lang="en-US" sz="2000" b="1" smtClean="0">
                <a:solidFill>
                  <a:srgbClr val="FF0000"/>
                </a:solidFill>
                <a:latin typeface="Times New Roman" panose="02020603050405020304" pitchFamily="18" charset="0"/>
                <a:cs typeface="Times New Roman" panose="02020603050405020304" pitchFamily="18" charset="0"/>
              </a:rPr>
              <a:t>DỰ ÁN STEAMS</a:t>
            </a:r>
            <a:endParaRPr lang="en-US" sz="20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711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0251" y="1484925"/>
            <a:ext cx="11750722" cy="5355312"/>
          </a:xfrm>
          <a:prstGeom prst="rect">
            <a:avLst/>
          </a:prstGeom>
        </p:spPr>
        <p:txBody>
          <a:bodyPr wrap="square">
            <a:spAutoFit/>
          </a:bodyPr>
          <a:lstStyle/>
          <a:p>
            <a:r>
              <a:rPr lang="en-US" b="1">
                <a:latin typeface="Times New Roman" panose="02020603050405020304" pitchFamily="18" charset="0"/>
                <a:cs typeface="Times New Roman" panose="02020603050405020304" pitchFamily="18" charset="0"/>
              </a:rPr>
              <a:t>3. Quy trình thiết kế kỹ thuật</a:t>
            </a:r>
            <a:endParaRPr lang="en-US">
              <a:latin typeface="Times New Roman" panose="02020603050405020304" pitchFamily="18" charset="0"/>
              <a:cs typeface="Times New Roman" panose="02020603050405020304" pitchFamily="18" charset="0"/>
            </a:endParaRPr>
          </a:p>
          <a:p>
            <a:r>
              <a:rPr lang="en-US" b="1">
                <a:latin typeface="Times New Roman" panose="02020603050405020304" pitchFamily="18" charset="0"/>
                <a:cs typeface="Times New Roman" panose="02020603050405020304" pitchFamily="18" charset="0"/>
              </a:rPr>
              <a:t> * Thu hút</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 </a:t>
            </a:r>
            <a:r>
              <a:rPr lang="en-US" smtClean="0">
                <a:latin typeface="Times New Roman" panose="02020603050405020304" pitchFamily="18" charset="0"/>
                <a:cs typeface="Times New Roman" panose="02020603050405020304" pitchFamily="18" charset="0"/>
              </a:rPr>
              <a:t>Cô trao đổi 1 tình huống( là tình huống liên quan trong dự án)</a:t>
            </a:r>
            <a:endParaRPr lang="en-US">
              <a:latin typeface="Times New Roman" panose="02020603050405020304" pitchFamily="18" charset="0"/>
              <a:cs typeface="Times New Roman" panose="02020603050405020304" pitchFamily="18" charset="0"/>
            </a:endParaRPr>
          </a:p>
          <a:p>
            <a:r>
              <a:rPr lang="en-US" b="1">
                <a:latin typeface="Times New Roman" panose="02020603050405020304" pitchFamily="18" charset="0"/>
                <a:cs typeface="Times New Roman" panose="02020603050405020304" pitchFamily="18" charset="0"/>
              </a:rPr>
              <a:t>* Hỏi</a:t>
            </a:r>
            <a:endParaRPr lang="en-US">
              <a:latin typeface="Times New Roman" panose="02020603050405020304" pitchFamily="18" charset="0"/>
              <a:cs typeface="Times New Roman" panose="02020603050405020304" pitchFamily="18" charset="0"/>
            </a:endParaRPr>
          </a:p>
          <a:p>
            <a:r>
              <a:rPr lang="en-US" smtClean="0">
                <a:latin typeface="Times New Roman" panose="02020603050405020304" pitchFamily="18" charset="0"/>
                <a:cs typeface="Times New Roman" panose="02020603050405020304" pitchFamily="18" charset="0"/>
              </a:rPr>
              <a:t>=&gt; Đã </a:t>
            </a:r>
            <a:r>
              <a:rPr lang="en-US">
                <a:latin typeface="Times New Roman" panose="02020603050405020304" pitchFamily="18" charset="0"/>
                <a:cs typeface="Times New Roman" panose="02020603050405020304" pitchFamily="18" charset="0"/>
              </a:rPr>
              <a:t>tìm hiểu về NVL để làm bè nổi và tìm hiểu về bè nổi. </a:t>
            </a:r>
            <a:endParaRPr lang="en-US" smtClean="0">
              <a:latin typeface="Times New Roman" panose="02020603050405020304" pitchFamily="18" charset="0"/>
              <a:cs typeface="Times New Roman" panose="02020603050405020304" pitchFamily="18" charset="0"/>
            </a:endParaRPr>
          </a:p>
          <a:p>
            <a:r>
              <a:rPr lang="en-US" smtClean="0">
                <a:latin typeface="Times New Roman" panose="02020603050405020304" pitchFamily="18" charset="0"/>
                <a:cs typeface="Times New Roman" panose="02020603050405020304" pitchFamily="18" charset="0"/>
              </a:rPr>
              <a:t>- Hỏi trẻ về cách suy nghĩ làm bè nổi ntn, để tặng ai…</a:t>
            </a:r>
            <a:endParaRPr lang="en-US">
              <a:latin typeface="Times New Roman" panose="02020603050405020304" pitchFamily="18" charset="0"/>
              <a:cs typeface="Times New Roman" panose="02020603050405020304" pitchFamily="18" charset="0"/>
            </a:endParaRPr>
          </a:p>
          <a:p>
            <a:pPr marL="285750" indent="-285750">
              <a:buFontTx/>
              <a:buChar char="-"/>
            </a:pPr>
            <a:r>
              <a:rPr lang="en-US" smtClean="0">
                <a:latin typeface="Times New Roman" panose="02020603050405020304" pitchFamily="18" charset="0"/>
                <a:cs typeface="Times New Roman" panose="02020603050405020304" pitchFamily="18" charset="0"/>
              </a:rPr>
              <a:t>Video..)….........</a:t>
            </a:r>
            <a:endParaRPr lang="en-US">
              <a:latin typeface="Times New Roman" panose="02020603050405020304" pitchFamily="18" charset="0"/>
              <a:cs typeface="Times New Roman" panose="02020603050405020304" pitchFamily="18" charset="0"/>
            </a:endParaRPr>
          </a:p>
          <a:p>
            <a:r>
              <a:rPr lang="en-US" b="1">
                <a:latin typeface="Times New Roman" panose="02020603050405020304" pitchFamily="18" charset="0"/>
                <a:cs typeface="Times New Roman" panose="02020603050405020304" pitchFamily="18" charset="0"/>
              </a:rPr>
              <a:t>* Chế tạo</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 </a:t>
            </a:r>
            <a:r>
              <a:rPr lang="en-US" smtClean="0">
                <a:latin typeface="Times New Roman" panose="02020603050405020304" pitchFamily="18" charset="0"/>
                <a:cs typeface="Times New Roman" panose="02020603050405020304" pitchFamily="18" charset="0"/>
              </a:rPr>
              <a:t>Hỏi bản thiết kế của trẻ đâu.</a:t>
            </a:r>
            <a:endParaRPr lang="en-US">
              <a:latin typeface="Times New Roman" panose="02020603050405020304" pitchFamily="18" charset="0"/>
              <a:cs typeface="Times New Roman" panose="02020603050405020304" pitchFamily="18" charset="0"/>
            </a:endParaRPr>
          </a:p>
          <a:p>
            <a:r>
              <a:rPr lang="en-US" smtClean="0">
                <a:latin typeface="Times New Roman" panose="02020603050405020304" pitchFamily="18" charset="0"/>
                <a:cs typeface="Times New Roman" panose="02020603050405020304" pitchFamily="18" charset="0"/>
              </a:rPr>
              <a:t>- Hỏi sự chuẩn bị NVL của nhóm trre. Cho trẻ về nhóm thực hiện nhiệm vụ…</a:t>
            </a:r>
          </a:p>
          <a:p>
            <a:r>
              <a:rPr lang="en-US" smtClean="0">
                <a:latin typeface="Times New Roman" panose="02020603050405020304" pitchFamily="18" charset="0"/>
                <a:cs typeface="Times New Roman" panose="02020603050405020304" pitchFamily="18" charset="0"/>
              </a:rPr>
              <a:t>…………</a:t>
            </a:r>
            <a:endParaRPr lang="en-US">
              <a:latin typeface="Times New Roman" panose="02020603050405020304" pitchFamily="18" charset="0"/>
              <a:cs typeface="Times New Roman" panose="02020603050405020304" pitchFamily="18" charset="0"/>
            </a:endParaRPr>
          </a:p>
          <a:p>
            <a:r>
              <a:rPr lang="en-US" b="1" i="1">
                <a:latin typeface="Times New Roman" panose="02020603050405020304" pitchFamily="18" charset="0"/>
                <a:cs typeface="Times New Roman" panose="02020603050405020304" pitchFamily="18" charset="0"/>
              </a:rPr>
              <a:t>- Sau khi các nhóm đã làm bè nổi, chia sẻ sản phẩm kết hợp nhận x</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 Các nhóm chia sẻ về tên sản phẩm ( Trẻ tự cầm bản thiết kế- sản phẩm và gt theo bản thiết kế) ( Cô định hướng cùng trẻ) và nhận xét đánh giá. Cô có thể cho so sánh 2 nhóm (theo cách đặt câu hỏi</a:t>
            </a:r>
            <a:r>
              <a:rPr lang="en-US" smtClean="0">
                <a:latin typeface="Times New Roman" panose="02020603050405020304" pitchFamily="18" charset="0"/>
                <a:cs typeface="Times New Roman" panose="02020603050405020304" pitchFamily="18" charset="0"/>
              </a:rPr>
              <a:t>)</a:t>
            </a:r>
          </a:p>
          <a:p>
            <a:r>
              <a:rPr lang="en-US" smtClean="0">
                <a:latin typeface="Times New Roman" panose="02020603050405020304" pitchFamily="18" charset="0"/>
                <a:cs typeface="Times New Roman" panose="02020603050405020304" pitchFamily="18" charset="0"/>
              </a:rPr>
              <a:t>……………..</a:t>
            </a:r>
            <a:endParaRPr lang="en-US">
              <a:latin typeface="Times New Roman" panose="02020603050405020304" pitchFamily="18" charset="0"/>
              <a:cs typeface="Times New Roman" panose="02020603050405020304" pitchFamily="18" charset="0"/>
            </a:endParaRPr>
          </a:p>
          <a:p>
            <a:r>
              <a:rPr lang="en-US" b="1">
                <a:latin typeface="Times New Roman" panose="02020603050405020304" pitchFamily="18" charset="0"/>
                <a:cs typeface="Times New Roman" panose="02020603050405020304" pitchFamily="18" charset="0"/>
              </a:rPr>
              <a:t>* Mở rộng</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 Muốn bè nổi chắc chắn thì làm gì</a:t>
            </a:r>
            <a:r>
              <a:rPr lang="en-US" smtClean="0">
                <a:latin typeface="Times New Roman" panose="02020603050405020304" pitchFamily="18" charset="0"/>
                <a:cs typeface="Times New Roman" panose="02020603050405020304" pitchFamily="18" charset="0"/>
              </a:rPr>
              <a:t>?..................</a:t>
            </a:r>
            <a:endParaRPr lang="en-US">
              <a:latin typeface="Times New Roman" panose="02020603050405020304" pitchFamily="18" charset="0"/>
              <a:cs typeface="Times New Roman" panose="02020603050405020304" pitchFamily="18" charset="0"/>
            </a:endParaRPr>
          </a:p>
          <a:p>
            <a:r>
              <a:rPr lang="en-US" b="1">
                <a:latin typeface="Times New Roman" panose="02020603050405020304" pitchFamily="18" charset="0"/>
                <a:cs typeface="Times New Roman" panose="02020603050405020304" pitchFamily="18" charset="0"/>
              </a:rPr>
              <a:t>* Cải tiến</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 Con có muốn thay đổi điều gì không? Nếu được làm lại con sẽ làm như thế nào?</a:t>
            </a:r>
          </a:p>
        </p:txBody>
      </p:sp>
      <p:sp>
        <p:nvSpPr>
          <p:cNvPr id="5" name="TextBox 4"/>
          <p:cNvSpPr txBox="1"/>
          <p:nvPr/>
        </p:nvSpPr>
        <p:spPr>
          <a:xfrm>
            <a:off x="4277702" y="0"/>
            <a:ext cx="3241463" cy="400110"/>
          </a:xfrm>
          <a:prstGeom prst="rect">
            <a:avLst/>
          </a:prstGeom>
          <a:noFill/>
        </p:spPr>
        <p:txBody>
          <a:bodyPr wrap="square" rtlCol="0">
            <a:spAutoFit/>
          </a:bodyPr>
          <a:lstStyle/>
          <a:p>
            <a:pPr algn="ctr"/>
            <a:r>
              <a:rPr lang="en-US" sz="2000" b="1" smtClean="0">
                <a:solidFill>
                  <a:srgbClr val="FF0000"/>
                </a:solidFill>
                <a:latin typeface="Times New Roman" panose="02020603050405020304" pitchFamily="18" charset="0"/>
                <a:cs typeface="Times New Roman" panose="02020603050405020304" pitchFamily="18" charset="0"/>
              </a:rPr>
              <a:t>DỰ ÁN STEAMS</a:t>
            </a:r>
            <a:endParaRPr lang="en-US" sz="2000" b="1">
              <a:latin typeface="Times New Roman" panose="02020603050405020304" pitchFamily="18" charset="0"/>
              <a:cs typeface="Times New Roman" panose="02020603050405020304" pitchFamily="18" charset="0"/>
            </a:endParaRPr>
          </a:p>
        </p:txBody>
      </p:sp>
      <p:sp>
        <p:nvSpPr>
          <p:cNvPr id="6" name="Rectangle 5"/>
          <p:cNvSpPr/>
          <p:nvPr/>
        </p:nvSpPr>
        <p:spPr>
          <a:xfrm>
            <a:off x="0" y="400110"/>
            <a:ext cx="2893325" cy="40521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Times New Roman" panose="02020603050405020304" pitchFamily="18" charset="0"/>
                <a:cs typeface="Times New Roman" panose="02020603050405020304" pitchFamily="18" charset="0"/>
              </a:rPr>
              <a:t>LẬP KẾ HOẠCH DỰ ÁN</a:t>
            </a:r>
            <a:endParaRPr lang="en-US" b="1">
              <a:solidFill>
                <a:schemeClr val="tx1"/>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3948049" y="486483"/>
            <a:ext cx="4209467" cy="405213"/>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smtClean="0">
                <a:solidFill>
                  <a:schemeClr val="tx1"/>
                </a:solidFill>
                <a:latin typeface="Times New Roman" panose="02020603050405020304" pitchFamily="18" charset="0"/>
                <a:cs typeface="Times New Roman" panose="02020603050405020304" pitchFamily="18" charset="0"/>
              </a:rPr>
              <a:t>Phần 2: Tổ chức thực hiện dự án</a:t>
            </a:r>
          </a:p>
        </p:txBody>
      </p:sp>
      <p:sp>
        <p:nvSpPr>
          <p:cNvPr id="8" name="Rectangle 7"/>
          <p:cNvSpPr/>
          <p:nvPr/>
        </p:nvSpPr>
        <p:spPr>
          <a:xfrm>
            <a:off x="177422" y="891696"/>
            <a:ext cx="4078039" cy="410882"/>
          </a:xfrm>
          <a:prstGeom prst="rect">
            <a:avLst/>
          </a:prstGeom>
        </p:spPr>
        <p:txBody>
          <a:bodyPr wrap="none">
            <a:spAutoFit/>
          </a:bodyPr>
          <a:lstStyle/>
          <a:p>
            <a:pPr>
              <a:lnSpc>
                <a:spcPct val="115000"/>
              </a:lnSpc>
              <a:spcBef>
                <a:spcPts val="200"/>
              </a:spcBef>
              <a:spcAft>
                <a:spcPts val="0"/>
              </a:spcAft>
            </a:pPr>
            <a:r>
              <a:rPr lang="en-US" b="1" u="sng">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Tiến hành hoạt động dự án (E2,3,4,5)</a:t>
            </a:r>
            <a:endParaRPr lang="en-US" b="1">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709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4967" y="1534137"/>
            <a:ext cx="11313994" cy="4691028"/>
          </a:xfrm>
          <a:prstGeom prst="rect">
            <a:avLst/>
          </a:prstGeom>
        </p:spPr>
        <p:txBody>
          <a:bodyPr wrap="square">
            <a:spAutoFit/>
          </a:bodyPr>
          <a:lstStyle/>
          <a:p>
            <a:pPr algn="ctr">
              <a:spcAft>
                <a:spcPts val="0"/>
              </a:spcAft>
            </a:pPr>
            <a:r>
              <a:rPr lang="en-US" b="1">
                <a:solidFill>
                  <a:srgbClr val="000000"/>
                </a:solidFill>
                <a:latin typeface="Times New Roman" panose="02020603050405020304" pitchFamily="18" charset="0"/>
                <a:ea typeface="Times New Roman" panose="02020603050405020304" pitchFamily="18" charset="0"/>
              </a:rPr>
              <a:t>DỰ ÁN: Bè nổi</a:t>
            </a:r>
            <a:endParaRPr lang="en-US" sz="1600">
              <a:latin typeface="Times New Roman" panose="02020603050405020304" pitchFamily="18" charset="0"/>
              <a:ea typeface="Times New Roman" panose="02020603050405020304" pitchFamily="18" charset="0"/>
            </a:endParaRPr>
          </a:p>
          <a:p>
            <a:pPr algn="just">
              <a:spcAft>
                <a:spcPts val="0"/>
              </a:spcAft>
            </a:pPr>
            <a:r>
              <a:rPr lang="en-US">
                <a:solidFill>
                  <a:srgbClr val="000000"/>
                </a:solidFill>
                <a:latin typeface="Times New Roman" panose="02020603050405020304" pitchFamily="18" charset="0"/>
                <a:ea typeface="Times New Roman" panose="02020603050405020304" pitchFamily="18" charset="0"/>
              </a:rPr>
              <a:t>	Kính gửi phụ huynh!</a:t>
            </a:r>
            <a:endParaRPr lang="en-US" sz="1600">
              <a:latin typeface="Times New Roman" panose="02020603050405020304" pitchFamily="18" charset="0"/>
              <a:ea typeface="Times New Roman" panose="02020603050405020304" pitchFamily="18" charset="0"/>
            </a:endParaRPr>
          </a:p>
          <a:p>
            <a:pPr algn="just">
              <a:spcAft>
                <a:spcPts val="0"/>
              </a:spcAft>
            </a:pPr>
            <a:r>
              <a:rPr lang="en-US">
                <a:solidFill>
                  <a:srgbClr val="000000"/>
                </a:solidFill>
                <a:latin typeface="Times New Roman" panose="02020603050405020304" pitchFamily="18" charset="0"/>
                <a:ea typeface="Times New Roman" panose="02020603050405020304" pitchFamily="18" charset="0"/>
              </a:rPr>
              <a:t> 	Tinh thần giúp đỡ và chia sẻ lúc người khác gặp khó khăn là 1 tinh thần đáng trân quý. Vì vậy cần trang bị cho trẻ những kiến thức  kĩ năng sông về tinh thần này. Và hơn hết là sự phát triển về khả năng tư duy chế tạo các đồ dùng tái chế đã qua sử dụng để tạo thành những những chiếc bè nổi giúp ích cho cuộc sống. Để các con có những điều kiện thuận lợi khi khám phá dự án  PH vui lòng. Cùng con tìm hiểu, lưu lại những thông tin, hình ảnh về các đồ dùng tái chế theo nội dung mà con đảm nhiệm và chuẩn bị đồ dùng giúp con hoàn thành tốt nhiệm vụ. Tạo cơ hội giúp con thực hiện phân loại rác sinh hoạt tại gia đình thu gom các đồ dùng có thể tái chế tái sử dụng và mang đến lớp để hoạt động của con thêm sinh động hơn. Cùng con sáng tạo những đồ chơi đồ dùng phục vụ trang trí sinh hoạt trong gia đình.  </a:t>
            </a:r>
            <a:endParaRPr lang="en-US" sz="1600">
              <a:latin typeface="Times New Roman" panose="02020603050405020304" pitchFamily="18" charset="0"/>
              <a:ea typeface="Times New Roman" panose="02020603050405020304" pitchFamily="18" charset="0"/>
            </a:endParaRPr>
          </a:p>
          <a:p>
            <a:pPr algn="just">
              <a:lnSpc>
                <a:spcPct val="115000"/>
              </a:lnSpc>
              <a:spcAft>
                <a:spcPts val="1000"/>
              </a:spcAft>
            </a:pP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Hãy cùng đồng hành và chờ đón những sản phẩm của các con trong dự án này bố mẹ nhé !</a:t>
            </a:r>
            <a:endParaRPr lang="en-US" sz="140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nl-NL" b="1">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nl-NL" b="1">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nl-NL" b="1">
                <a:latin typeface="Times New Roman" panose="02020603050405020304" pitchFamily="18" charset="0"/>
                <a:ea typeface="Times New Roman" panose="02020603050405020304" pitchFamily="18" charset="0"/>
                <a:cs typeface="Times New Roman" panose="02020603050405020304" pitchFamily="18" charset="0"/>
              </a:rPr>
              <a:t>         </a:t>
            </a:r>
            <a:r>
              <a:rPr lang="nl-NL" b="1" smtClean="0">
                <a:latin typeface="Times New Roman" panose="02020603050405020304" pitchFamily="18" charset="0"/>
                <a:ea typeface="Times New Roman" panose="02020603050405020304" pitchFamily="18" charset="0"/>
                <a:cs typeface="Times New Roman" panose="02020603050405020304" pitchFamily="18" charset="0"/>
              </a:rPr>
              <a:t>   </a:t>
            </a:r>
            <a:r>
              <a:rPr lang="nl-NL" b="1">
                <a:latin typeface="Times New Roman" panose="02020603050405020304" pitchFamily="18" charset="0"/>
                <a:ea typeface="Times New Roman" panose="02020603050405020304" pitchFamily="18" charset="0"/>
                <a:cs typeface="Times New Roman" panose="02020603050405020304" pitchFamily="18" charset="0"/>
              </a:rPr>
              <a:t>Ý kiến xác nhận của BGH   				</a:t>
            </a:r>
            <a:r>
              <a:rPr lang="nl-NL" b="1" smtClean="0">
                <a:latin typeface="Times New Roman" panose="02020603050405020304" pitchFamily="18" charset="0"/>
                <a:ea typeface="Times New Roman" panose="02020603050405020304" pitchFamily="18" charset="0"/>
                <a:cs typeface="Times New Roman" panose="02020603050405020304" pitchFamily="18" charset="0"/>
              </a:rPr>
              <a:t>    </a:t>
            </a:r>
            <a:r>
              <a:rPr lang="nl-NL" b="1">
                <a:latin typeface="Times New Roman" panose="02020603050405020304" pitchFamily="18" charset="0"/>
                <a:ea typeface="Times New Roman" panose="02020603050405020304" pitchFamily="18" charset="0"/>
                <a:cs typeface="Times New Roman" panose="02020603050405020304" pitchFamily="18" charset="0"/>
              </a:rPr>
              <a:t>Giáo viên chủ nhiệm</a:t>
            </a:r>
            <a:endParaRPr lang="en-US" sz="140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a:latin typeface="Calibri" panose="020F0502020204030204" pitchFamily="34"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TextBox 4"/>
          <p:cNvSpPr txBox="1"/>
          <p:nvPr/>
        </p:nvSpPr>
        <p:spPr>
          <a:xfrm>
            <a:off x="4277702" y="0"/>
            <a:ext cx="3241463" cy="400110"/>
          </a:xfrm>
          <a:prstGeom prst="rect">
            <a:avLst/>
          </a:prstGeom>
          <a:noFill/>
        </p:spPr>
        <p:txBody>
          <a:bodyPr wrap="square" rtlCol="0">
            <a:spAutoFit/>
          </a:bodyPr>
          <a:lstStyle/>
          <a:p>
            <a:pPr algn="ctr"/>
            <a:r>
              <a:rPr lang="en-US" sz="2000" b="1" smtClean="0">
                <a:solidFill>
                  <a:srgbClr val="FF0000"/>
                </a:solidFill>
                <a:latin typeface="Times New Roman" panose="02020603050405020304" pitchFamily="18" charset="0"/>
                <a:cs typeface="Times New Roman" panose="02020603050405020304" pitchFamily="18" charset="0"/>
              </a:rPr>
              <a:t>DỰ ÁN STEAMS</a:t>
            </a:r>
            <a:endParaRPr lang="en-US" sz="20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3257825"/>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4750" y="0"/>
            <a:ext cx="857250" cy="250507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960" y="0"/>
            <a:ext cx="857250" cy="250507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158" y="1252537"/>
            <a:ext cx="857250" cy="250507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290" y="3411"/>
            <a:ext cx="10558817" cy="214953"/>
          </a:xfrm>
          <a:prstGeom prst="rect">
            <a:avLst/>
          </a:prstGeom>
        </p:spPr>
      </p:pic>
      <p:sp>
        <p:nvSpPr>
          <p:cNvPr id="11" name="TextBox 10"/>
          <p:cNvSpPr txBox="1"/>
          <p:nvPr/>
        </p:nvSpPr>
        <p:spPr>
          <a:xfrm>
            <a:off x="2669773" y="2505074"/>
            <a:ext cx="7142612" cy="707886"/>
          </a:xfrm>
          <a:prstGeom prst="rect">
            <a:avLst/>
          </a:prstGeom>
          <a:noFill/>
        </p:spPr>
        <p:txBody>
          <a:bodyPr wrap="square" rtlCol="0">
            <a:spAutoFit/>
          </a:bodyPr>
          <a:lstStyle/>
          <a:p>
            <a:pPr algn="ctr"/>
            <a:r>
              <a:rPr lang="en-US" sz="4000" b="1" smtClean="0">
                <a:solidFill>
                  <a:srgbClr val="002060"/>
                </a:solidFill>
                <a:latin typeface=".Vn3DH" panose="020B7200000000000000" pitchFamily="34" charset="0"/>
                <a:cs typeface="Times New Roman" panose="02020603050405020304" pitchFamily="18" charset="0"/>
              </a:rPr>
              <a:t>CHÂN THÀNH CẢM ƠN</a:t>
            </a:r>
            <a:endParaRPr lang="en-US" sz="4000" b="1">
              <a:solidFill>
                <a:srgbClr val="002060"/>
              </a:solidFill>
              <a:latin typeface=".Vn3DH" panose="020B7200000000000000" pitchFamily="34" charset="0"/>
              <a:cs typeface="Times New Roman" panose="02020603050405020304" pitchFamily="18" charset="0"/>
            </a:endParaRPr>
          </a:p>
        </p:txBody>
      </p:sp>
    </p:spTree>
    <p:extLst>
      <p:ext uri="{BB962C8B-B14F-4D97-AF65-F5344CB8AC3E}">
        <p14:creationId xmlns:p14="http://schemas.microsoft.com/office/powerpoint/2010/main" val="6150790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4025770" y="-21431"/>
            <a:ext cx="3241463" cy="400110"/>
          </a:xfrm>
          <a:prstGeom prst="rect">
            <a:avLst/>
          </a:prstGeom>
          <a:noFill/>
        </p:spPr>
        <p:txBody>
          <a:bodyPr wrap="square" rtlCol="0">
            <a:spAutoFit/>
          </a:bodyPr>
          <a:lstStyle/>
          <a:p>
            <a:pPr algn="ctr"/>
            <a:r>
              <a:rPr lang="en-US" sz="2000" b="1" smtClean="0">
                <a:solidFill>
                  <a:srgbClr val="FF0000"/>
                </a:solidFill>
                <a:latin typeface="Times New Roman" panose="02020603050405020304" pitchFamily="18" charset="0"/>
                <a:cs typeface="Times New Roman" panose="02020603050405020304" pitchFamily="18" charset="0"/>
              </a:rPr>
              <a:t>DỰ ÁN STEAMS</a:t>
            </a:r>
            <a:endParaRPr lang="en-US" sz="2000" b="1">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738487735"/>
              </p:ext>
            </p:extLst>
          </p:nvPr>
        </p:nvGraphicFramePr>
        <p:xfrm>
          <a:off x="1786340" y="1204462"/>
          <a:ext cx="8845266" cy="2834640"/>
        </p:xfrm>
        <a:graphic>
          <a:graphicData uri="http://schemas.openxmlformats.org/drawingml/2006/table">
            <a:tbl>
              <a:tblPr firstRow="1" bandRow="1">
                <a:tableStyleId>{5C22544A-7EE6-4342-B048-85BDC9FD1C3A}</a:tableStyleId>
              </a:tblPr>
              <a:tblGrid>
                <a:gridCol w="4422633">
                  <a:extLst>
                    <a:ext uri="{9D8B030D-6E8A-4147-A177-3AD203B41FA5}">
                      <a16:colId xmlns="" xmlns:a16="http://schemas.microsoft.com/office/drawing/2014/main" val="3005838419"/>
                    </a:ext>
                  </a:extLst>
                </a:gridCol>
                <a:gridCol w="4422633">
                  <a:extLst>
                    <a:ext uri="{9D8B030D-6E8A-4147-A177-3AD203B41FA5}">
                      <a16:colId xmlns="" xmlns:a16="http://schemas.microsoft.com/office/drawing/2014/main" val="1421138979"/>
                    </a:ext>
                  </a:extLst>
                </a:gridCol>
              </a:tblGrid>
              <a:tr h="2545214">
                <a:tc>
                  <a:txBody>
                    <a:bodyPr/>
                    <a:lstStyle/>
                    <a:p>
                      <a:r>
                        <a:rPr lang="en-US"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CÁC</a:t>
                      </a:r>
                      <a:r>
                        <a:rPr lang="en-US" b="1"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CÂU HỎI</a:t>
                      </a:r>
                    </a:p>
                    <a:p>
                      <a:pPr marL="0" indent="0">
                        <a:buFontTx/>
                        <a:buNone/>
                      </a:pP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Trẻ</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có</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thích</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quan</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tâm</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đến</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vấn</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đề</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a:t>
                      </a:r>
                    </a:p>
                    <a:p>
                      <a:pPr marL="0" indent="0">
                        <a:buFontTx/>
                        <a:buNone/>
                      </a:pP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Trẻ</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có</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học</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được</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kiến</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thức</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steams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từ</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vấn</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đề</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a:t>
                      </a:r>
                      <a:endParaRPr lang="en-US" b="0" baseline="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marL="0" indent="0">
                        <a:buFontTx/>
                        <a:buNone/>
                      </a:pP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Vấn</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đề</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có</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phù</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hợp</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với</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điều</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kiện</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thực</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tiễn</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giải</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quyết</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được</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nhiệm</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vụ</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thực</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tiễn</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a:t>
                      </a:r>
                    </a:p>
                    <a:p>
                      <a:pPr marL="0" indent="0">
                        <a:buFontTx/>
                        <a:buNone/>
                      </a:pP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Vấn</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đề</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có</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xuất</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phát</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từ</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chương</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trình</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giáo</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dục</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của</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nhà</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trường</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a:t>
                      </a:r>
                    </a:p>
                  </a:txBody>
                  <a:tcPr>
                    <a:solidFill>
                      <a:schemeClr val="accent6">
                        <a:lumMod val="60000"/>
                        <a:lumOff val="40000"/>
                      </a:schemeClr>
                    </a:solidFill>
                  </a:tcPr>
                </a:tc>
                <a:tc>
                  <a:txBody>
                    <a:bodyPr/>
                    <a:lstStyle/>
                    <a:p>
                      <a:r>
                        <a:rPr lang="en-US"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CÁC</a:t>
                      </a:r>
                      <a:r>
                        <a:rPr lang="en-US" b="1"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CĂN CỨ</a:t>
                      </a:r>
                    </a:p>
                    <a:p>
                      <a:pPr marL="0" indent="0">
                        <a:buFontTx/>
                        <a:buNone/>
                      </a:pP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Xuất</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phát</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từ</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nhu</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cầu</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hứng</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thú</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của</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trẻ</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a:t>
                      </a:r>
                    </a:p>
                    <a:p>
                      <a:pPr marL="0" indent="0">
                        <a:buFontTx/>
                        <a:buNone/>
                      </a:pPr>
                      <a:r>
                        <a:rPr lang="en-US" b="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Dự</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án</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hướng</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đến</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thực</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hiện</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mục</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tiêu</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của</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STEAM (5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lĩnh</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vực</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S, 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K,M,Art</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và</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4C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kỹ</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năng</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hợp</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tác</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giao</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tiếp</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tư</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duy</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phản</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biện</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sang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tạo</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a:t>
                      </a:r>
                    </a:p>
                    <a:p>
                      <a:pPr marL="0" indent="0">
                        <a:buFontTx/>
                        <a:buNone/>
                      </a:pP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Xuất</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phát</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từ</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thực</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tiễn</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Vấn</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đề</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nảy</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sinh</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trong</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thực</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tiễn</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của</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trẻ</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a:t>
                      </a:r>
                    </a:p>
                    <a:p>
                      <a:pPr marL="0" indent="0">
                        <a:buFontTx/>
                        <a:buNone/>
                      </a:pP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Xuất</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phát</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từ</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giáo</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viên</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gợi</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ý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theo</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chương</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trình</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khung</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của</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bộ</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giáo</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0"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dục</a:t>
                      </a:r>
                      <a:r>
                        <a:rPr lang="en-US" b="0" baseline="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a:t>
                      </a:r>
                      <a:endParaRPr lang="en-US" b="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txBody>
                  <a:tcPr>
                    <a:solidFill>
                      <a:schemeClr val="accent6">
                        <a:lumMod val="60000"/>
                        <a:lumOff val="40000"/>
                      </a:schemeClr>
                    </a:solidFill>
                  </a:tcPr>
                </a:tc>
                <a:extLst>
                  <a:ext uri="{0D108BD9-81ED-4DB2-BD59-A6C34878D82A}">
                    <a16:rowId xmlns="" xmlns:a16="http://schemas.microsoft.com/office/drawing/2014/main" val="287809495"/>
                  </a:ext>
                </a:extLst>
              </a:tr>
            </a:tbl>
          </a:graphicData>
        </a:graphic>
      </p:graphicFrame>
      <p:sp>
        <p:nvSpPr>
          <p:cNvPr id="3" name="Rounded Rectangle 2"/>
          <p:cNvSpPr/>
          <p:nvPr/>
        </p:nvSpPr>
        <p:spPr>
          <a:xfrm>
            <a:off x="395784" y="586854"/>
            <a:ext cx="4490113" cy="4094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CÁC CĂN CỨ ĐỂ LỰA CHỌN DỰ ÁN</a:t>
            </a:r>
            <a:endParaRPr lang="en-US"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679699568"/>
              </p:ext>
            </p:extLst>
          </p:nvPr>
        </p:nvGraphicFramePr>
        <p:xfrm>
          <a:off x="627798" y="4864886"/>
          <a:ext cx="11218458" cy="1828800"/>
        </p:xfrm>
        <a:graphic>
          <a:graphicData uri="http://schemas.openxmlformats.org/drawingml/2006/table">
            <a:tbl>
              <a:tblPr firstRow="1" bandRow="1">
                <a:tableStyleId>{5C22544A-7EE6-4342-B048-85BDC9FD1C3A}</a:tableStyleId>
              </a:tblPr>
              <a:tblGrid>
                <a:gridCol w="1645396">
                  <a:extLst>
                    <a:ext uri="{9D8B030D-6E8A-4147-A177-3AD203B41FA5}">
                      <a16:colId xmlns="" xmlns:a16="http://schemas.microsoft.com/office/drawing/2014/main" val="2907476257"/>
                    </a:ext>
                  </a:extLst>
                </a:gridCol>
                <a:gridCol w="2130729">
                  <a:extLst>
                    <a:ext uri="{9D8B030D-6E8A-4147-A177-3AD203B41FA5}">
                      <a16:colId xmlns="" xmlns:a16="http://schemas.microsoft.com/office/drawing/2014/main" val="3808200878"/>
                    </a:ext>
                  </a:extLst>
                </a:gridCol>
                <a:gridCol w="2404681">
                  <a:extLst>
                    <a:ext uri="{9D8B030D-6E8A-4147-A177-3AD203B41FA5}">
                      <a16:colId xmlns="" xmlns:a16="http://schemas.microsoft.com/office/drawing/2014/main" val="2996871943"/>
                    </a:ext>
                  </a:extLst>
                </a:gridCol>
                <a:gridCol w="2222046">
                  <a:extLst>
                    <a:ext uri="{9D8B030D-6E8A-4147-A177-3AD203B41FA5}">
                      <a16:colId xmlns="" xmlns:a16="http://schemas.microsoft.com/office/drawing/2014/main" val="3873096736"/>
                    </a:ext>
                  </a:extLst>
                </a:gridCol>
                <a:gridCol w="2815606">
                  <a:extLst>
                    <a:ext uri="{9D8B030D-6E8A-4147-A177-3AD203B41FA5}">
                      <a16:colId xmlns="" xmlns:a16="http://schemas.microsoft.com/office/drawing/2014/main" val="1786250467"/>
                    </a:ext>
                  </a:extLst>
                </a:gridCol>
              </a:tblGrid>
              <a:tr h="356315">
                <a:tc>
                  <a:txBody>
                    <a:bodyPr/>
                    <a:lstStyle/>
                    <a:p>
                      <a:pPr algn="ctr"/>
                      <a:r>
                        <a:rPr lang="en-US" dirty="0" err="1" smtClean="0">
                          <a:latin typeface="Times New Roman" panose="02020603050405020304" pitchFamily="18" charset="0"/>
                          <a:cs typeface="Times New Roman" panose="02020603050405020304" pitchFamily="18" charset="0"/>
                        </a:rPr>
                        <a:t>Nội</a:t>
                      </a:r>
                      <a:r>
                        <a:rPr lang="en-US" baseline="0" dirty="0" smtClean="0">
                          <a:latin typeface="Times New Roman" panose="02020603050405020304" pitchFamily="18" charset="0"/>
                          <a:cs typeface="Times New Roman" panose="02020603050405020304" pitchFamily="18" charset="0"/>
                        </a:rPr>
                        <a:t> dung</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smtClean="0">
                          <a:latin typeface="Times New Roman" panose="02020603050405020304" pitchFamily="18" charset="0"/>
                          <a:cs typeface="Times New Roman" panose="02020603050405020304" pitchFamily="18" charset="0"/>
                        </a:rPr>
                        <a:t>MGB</a:t>
                      </a:r>
                      <a:endParaRPr lang="en-US">
                        <a:latin typeface="Times New Roman" panose="02020603050405020304" pitchFamily="18" charset="0"/>
                        <a:cs typeface="Times New Roman" panose="02020603050405020304" pitchFamily="18" charset="0"/>
                      </a:endParaRPr>
                    </a:p>
                  </a:txBody>
                  <a:tcPr/>
                </a:tc>
                <a:tc>
                  <a:txBody>
                    <a:bodyPr/>
                    <a:lstStyle/>
                    <a:p>
                      <a:pPr algn="ctr"/>
                      <a:r>
                        <a:rPr lang="en-US" smtClean="0">
                          <a:latin typeface="Times New Roman" panose="02020603050405020304" pitchFamily="18" charset="0"/>
                          <a:cs typeface="Times New Roman" panose="02020603050405020304" pitchFamily="18" charset="0"/>
                        </a:rPr>
                        <a:t>MGN</a:t>
                      </a:r>
                      <a:endParaRPr lang="en-US">
                        <a:latin typeface="Times New Roman" panose="02020603050405020304" pitchFamily="18" charset="0"/>
                        <a:cs typeface="Times New Roman" panose="02020603050405020304" pitchFamily="18" charset="0"/>
                      </a:endParaRPr>
                    </a:p>
                  </a:txBody>
                  <a:tcPr/>
                </a:tc>
                <a:tc>
                  <a:txBody>
                    <a:bodyPr/>
                    <a:lstStyle/>
                    <a:p>
                      <a:pPr algn="ctr"/>
                      <a:r>
                        <a:rPr lang="en-US" smtClean="0">
                          <a:latin typeface="Times New Roman" panose="02020603050405020304" pitchFamily="18" charset="0"/>
                          <a:cs typeface="Times New Roman" panose="02020603050405020304" pitchFamily="18" charset="0"/>
                        </a:rPr>
                        <a:t>MGL</a:t>
                      </a:r>
                      <a:endParaRPr lang="en-US">
                        <a:latin typeface="Times New Roman" panose="02020603050405020304" pitchFamily="18" charset="0"/>
                        <a:cs typeface="Times New Roman" panose="02020603050405020304" pitchFamily="18" charset="0"/>
                      </a:endParaRPr>
                    </a:p>
                  </a:txBody>
                  <a:tcPr/>
                </a:tc>
                <a:tc>
                  <a:txBody>
                    <a:bodyPr/>
                    <a:lstStyle/>
                    <a:p>
                      <a:pPr algn="ctr"/>
                      <a:r>
                        <a:rPr lang="en-US" smtClean="0">
                          <a:latin typeface="Times New Roman" panose="02020603050405020304" pitchFamily="18" charset="0"/>
                          <a:cs typeface="Times New Roman" panose="02020603050405020304" pitchFamily="18" charset="0"/>
                        </a:rPr>
                        <a:t>Gợi</a:t>
                      </a:r>
                      <a:r>
                        <a:rPr lang="en-US" baseline="0" smtClean="0">
                          <a:latin typeface="Times New Roman" panose="02020603050405020304" pitchFamily="18" charset="0"/>
                          <a:cs typeface="Times New Roman" panose="02020603050405020304" pitchFamily="18" charset="0"/>
                        </a:rPr>
                        <a:t> ý dự án</a:t>
                      </a:r>
                      <a:endParaRPr lang="en-US">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259087033"/>
                  </a:ext>
                </a:extLst>
              </a:tr>
              <a:tr h="1425259">
                <a:tc>
                  <a:txBody>
                    <a:bodyPr/>
                    <a:lstStyle/>
                    <a:p>
                      <a:pPr algn="l"/>
                      <a:r>
                        <a:rPr lang="en-US" dirty="0" err="1" smtClean="0">
                          <a:latin typeface="Times New Roman" panose="02020603050405020304" pitchFamily="18" charset="0"/>
                          <a:cs typeface="Times New Roman" panose="02020603050405020304" pitchFamily="18" charset="0"/>
                        </a:rPr>
                        <a:t>Phương</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tiện</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giao</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thông</a:t>
                      </a:r>
                      <a:endParaRPr lang="en-US" dirty="0">
                        <a:latin typeface="Times New Roman" panose="02020603050405020304" pitchFamily="18" charset="0"/>
                        <a:cs typeface="Times New Roman" panose="02020603050405020304" pitchFamily="18" charset="0"/>
                      </a:endParaRPr>
                    </a:p>
                  </a:txBody>
                  <a:tcPr/>
                </a:tc>
                <a:tc>
                  <a:txBody>
                    <a:bodyPr/>
                    <a:lstStyle/>
                    <a:p>
                      <a:pPr algn="l"/>
                      <a:r>
                        <a:rPr lang="en-US" dirty="0" err="1" smtClean="0">
                          <a:latin typeface="Times New Roman" panose="02020603050405020304" pitchFamily="18" charset="0"/>
                          <a:cs typeface="Times New Roman" panose="02020603050405020304" pitchFamily="18" charset="0"/>
                        </a:rPr>
                        <a:t>Tên</a:t>
                      </a:r>
                      <a:r>
                        <a:rPr lang="en-US" dirty="0" smtClean="0">
                          <a:latin typeface="Times New Roman" panose="02020603050405020304" pitchFamily="18" charset="0"/>
                          <a:cs typeface="Times New Roman" panose="02020603050405020304" pitchFamily="18" charset="0"/>
                        </a:rPr>
                        <a:t>,</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đ</a:t>
                      </a:r>
                      <a:r>
                        <a:rPr lang="en-US" dirty="0" err="1" smtClean="0">
                          <a:latin typeface="Times New Roman" panose="02020603050405020304" pitchFamily="18" charset="0"/>
                          <a:cs typeface="Times New Roman" panose="02020603050405020304" pitchFamily="18" charset="0"/>
                        </a:rPr>
                        <a:t>ặc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điểm</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công</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dụng</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của</a:t>
                      </a:r>
                      <a:r>
                        <a:rPr lang="en-US" baseline="0" dirty="0" smtClean="0">
                          <a:latin typeface="Times New Roman" panose="02020603050405020304" pitchFamily="18" charset="0"/>
                          <a:cs typeface="Times New Roman" panose="02020603050405020304" pitchFamily="18" charset="0"/>
                        </a:rPr>
                        <a:t> 1 </a:t>
                      </a:r>
                      <a:r>
                        <a:rPr lang="en-US" baseline="0" dirty="0" err="1" smtClean="0">
                          <a:latin typeface="Times New Roman" panose="02020603050405020304" pitchFamily="18" charset="0"/>
                          <a:cs typeface="Times New Roman" panose="02020603050405020304" pitchFamily="18" charset="0"/>
                        </a:rPr>
                        <a:t>số</a:t>
                      </a:r>
                      <a:r>
                        <a:rPr lang="en-US" baseline="0" dirty="0" smtClean="0">
                          <a:latin typeface="Times New Roman" panose="02020603050405020304" pitchFamily="18" charset="0"/>
                          <a:cs typeface="Times New Roman" panose="02020603050405020304" pitchFamily="18" charset="0"/>
                        </a:rPr>
                        <a:t> PTGT </a:t>
                      </a:r>
                      <a:r>
                        <a:rPr lang="en-US" baseline="0" dirty="0" err="1" smtClean="0">
                          <a:latin typeface="Times New Roman" panose="02020603050405020304" pitchFamily="18" charset="0"/>
                          <a:cs typeface="Times New Roman" panose="02020603050405020304" pitchFamily="18" charset="0"/>
                        </a:rPr>
                        <a:t>quen</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thuộc</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latin typeface="Times New Roman" panose="02020603050405020304" pitchFamily="18" charset="0"/>
                          <a:cs typeface="Times New Roman" panose="02020603050405020304" pitchFamily="18" charset="0"/>
                        </a:rPr>
                        <a:t>Đặc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điểm</a:t>
                      </a:r>
                      <a:r>
                        <a:rPr lang="en-US" dirty="0" smtClean="0">
                          <a:latin typeface="Times New Roman" panose="02020603050405020304" pitchFamily="18" charset="0"/>
                          <a:cs typeface="Times New Roman" panose="02020603050405020304" pitchFamily="18" charset="0"/>
                        </a:rPr>
                        <a:t>,</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công</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dụng</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của</a:t>
                      </a:r>
                      <a:r>
                        <a:rPr lang="en-US" baseline="0" dirty="0" smtClean="0">
                          <a:latin typeface="Times New Roman" panose="02020603050405020304" pitchFamily="18" charset="0"/>
                          <a:cs typeface="Times New Roman" panose="02020603050405020304" pitchFamily="18" charset="0"/>
                        </a:rPr>
                        <a:t> 1 </a:t>
                      </a:r>
                      <a:r>
                        <a:rPr lang="en-US" baseline="0" dirty="0" err="1" smtClean="0">
                          <a:latin typeface="Times New Roman" panose="02020603050405020304" pitchFamily="18" charset="0"/>
                          <a:cs typeface="Times New Roman" panose="02020603050405020304" pitchFamily="18" charset="0"/>
                        </a:rPr>
                        <a:t>số</a:t>
                      </a:r>
                      <a:r>
                        <a:rPr lang="en-US" baseline="0" dirty="0" smtClean="0">
                          <a:latin typeface="Times New Roman" panose="02020603050405020304" pitchFamily="18" charset="0"/>
                          <a:cs typeface="Times New Roman" panose="02020603050405020304" pitchFamily="18" charset="0"/>
                        </a:rPr>
                        <a:t> PTGT </a:t>
                      </a:r>
                      <a:r>
                        <a:rPr lang="en-US" baseline="0" dirty="0" err="1" smtClean="0">
                          <a:latin typeface="Times New Roman" panose="02020603050405020304" pitchFamily="18" charset="0"/>
                          <a:cs typeface="Times New Roman" panose="02020603050405020304" pitchFamily="18" charset="0"/>
                        </a:rPr>
                        <a:t>và</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phân</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loại</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theo</a:t>
                      </a:r>
                      <a:r>
                        <a:rPr lang="en-US" baseline="0" dirty="0" smtClean="0">
                          <a:latin typeface="Times New Roman" panose="02020603050405020304" pitchFamily="18" charset="0"/>
                          <a:cs typeface="Times New Roman" panose="02020603050405020304" pitchFamily="18" charset="0"/>
                        </a:rPr>
                        <a:t> 1-2 </a:t>
                      </a:r>
                      <a:r>
                        <a:rPr lang="en-US" baseline="0" dirty="0" err="1" smtClean="0">
                          <a:latin typeface="Times New Roman" panose="02020603050405020304" pitchFamily="18" charset="0"/>
                          <a:cs typeface="Times New Roman" panose="02020603050405020304" pitchFamily="18" charset="0"/>
                        </a:rPr>
                        <a:t>dấu</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hiệu</a:t>
                      </a:r>
                      <a:endParaRPr lang="en-US" dirty="0" smtClean="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latin typeface="Times New Roman" panose="02020603050405020304" pitchFamily="18" charset="0"/>
                          <a:cs typeface="Times New Roman" panose="02020603050405020304" pitchFamily="18" charset="0"/>
                        </a:rPr>
                        <a:t>Đặc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điểm</a:t>
                      </a:r>
                      <a:r>
                        <a:rPr lang="en-US" dirty="0" smtClean="0">
                          <a:latin typeface="Times New Roman" panose="02020603050405020304" pitchFamily="18" charset="0"/>
                          <a:cs typeface="Times New Roman" panose="02020603050405020304" pitchFamily="18" charset="0"/>
                        </a:rPr>
                        <a:t>,</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công</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dụng</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của</a:t>
                      </a:r>
                      <a:r>
                        <a:rPr lang="en-US" baseline="0" dirty="0" smtClean="0">
                          <a:latin typeface="Times New Roman" panose="02020603050405020304" pitchFamily="18" charset="0"/>
                          <a:cs typeface="Times New Roman" panose="02020603050405020304" pitchFamily="18" charset="0"/>
                        </a:rPr>
                        <a:t> 1 </a:t>
                      </a:r>
                      <a:r>
                        <a:rPr lang="en-US" baseline="0" dirty="0" err="1" smtClean="0">
                          <a:latin typeface="Times New Roman" panose="02020603050405020304" pitchFamily="18" charset="0"/>
                          <a:cs typeface="Times New Roman" panose="02020603050405020304" pitchFamily="18" charset="0"/>
                        </a:rPr>
                        <a:t>số</a:t>
                      </a:r>
                      <a:r>
                        <a:rPr lang="en-US" baseline="0" dirty="0" smtClean="0">
                          <a:latin typeface="Times New Roman" panose="02020603050405020304" pitchFamily="18" charset="0"/>
                          <a:cs typeface="Times New Roman" panose="02020603050405020304" pitchFamily="18" charset="0"/>
                        </a:rPr>
                        <a:t> PTGT </a:t>
                      </a:r>
                      <a:r>
                        <a:rPr lang="en-US" baseline="0" dirty="0" err="1" smtClean="0">
                          <a:latin typeface="Times New Roman" panose="02020603050405020304" pitchFamily="18" charset="0"/>
                          <a:cs typeface="Times New Roman" panose="02020603050405020304" pitchFamily="18" charset="0"/>
                        </a:rPr>
                        <a:t>và</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phân</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loại</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theo</a:t>
                      </a:r>
                      <a:r>
                        <a:rPr lang="en-US" baseline="0" dirty="0" smtClean="0">
                          <a:latin typeface="Times New Roman" panose="02020603050405020304" pitchFamily="18" charset="0"/>
                          <a:cs typeface="Times New Roman" panose="02020603050405020304" pitchFamily="18" charset="0"/>
                        </a:rPr>
                        <a:t> 2-3 </a:t>
                      </a:r>
                      <a:r>
                        <a:rPr lang="en-US" baseline="0" dirty="0" err="1" smtClean="0">
                          <a:latin typeface="Times New Roman" panose="02020603050405020304" pitchFamily="18" charset="0"/>
                          <a:cs typeface="Times New Roman" panose="02020603050405020304" pitchFamily="18" charset="0"/>
                        </a:rPr>
                        <a:t>dấu</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hiệu</a:t>
                      </a:r>
                      <a:endParaRPr lang="en-US" dirty="0" smtClean="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a:txBody>
                  <a:tcPr/>
                </a:tc>
                <a:tc>
                  <a:txBody>
                    <a:bodyPr/>
                    <a:lstStyle/>
                    <a:p>
                      <a:pPr algn="l"/>
                      <a:r>
                        <a:rPr lang="en-US" dirty="0" smtClean="0">
                          <a:latin typeface="Times New Roman" panose="02020603050405020304" pitchFamily="18" charset="0"/>
                          <a:cs typeface="Times New Roman" panose="02020603050405020304" pitchFamily="18" charset="0"/>
                        </a:rPr>
                        <a:t>MGB: </a:t>
                      </a:r>
                      <a:r>
                        <a:rPr lang="en-US" dirty="0" err="1" smtClean="0">
                          <a:latin typeface="Times New Roman" panose="02020603050405020304" pitchFamily="18" charset="0"/>
                          <a:cs typeface="Times New Roman" panose="02020603050405020304" pitchFamily="18" charset="0"/>
                        </a:rPr>
                        <a:t>Chế</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tạo</a:t>
                      </a:r>
                      <a:r>
                        <a:rPr lang="en-US" baseline="0" dirty="0" smtClean="0">
                          <a:latin typeface="Times New Roman" panose="02020603050405020304" pitchFamily="18" charset="0"/>
                          <a:cs typeface="Times New Roman" panose="02020603050405020304" pitchFamily="18" charset="0"/>
                        </a:rPr>
                        <a:t> ô </a:t>
                      </a:r>
                      <a:r>
                        <a:rPr lang="en-US" baseline="0" dirty="0" err="1" smtClean="0">
                          <a:latin typeface="Times New Roman" panose="02020603050405020304" pitchFamily="18" charset="0"/>
                          <a:cs typeface="Times New Roman" panose="02020603050405020304" pitchFamily="18" charset="0"/>
                        </a:rPr>
                        <a:t>tô</a:t>
                      </a:r>
                      <a:r>
                        <a:rPr lang="en-US" baseline="0" dirty="0" smtClean="0">
                          <a:latin typeface="Times New Roman" panose="02020603050405020304" pitchFamily="18" charset="0"/>
                          <a:cs typeface="Times New Roman" panose="02020603050405020304" pitchFamily="18" charset="0"/>
                        </a:rPr>
                        <a:t>…</a:t>
                      </a:r>
                    </a:p>
                    <a:p>
                      <a:pPr algn="l"/>
                      <a:r>
                        <a:rPr lang="en-US" baseline="0" dirty="0" smtClean="0">
                          <a:latin typeface="Times New Roman" panose="02020603050405020304" pitchFamily="18" charset="0"/>
                          <a:cs typeface="Times New Roman" panose="02020603050405020304" pitchFamily="18" charset="0"/>
                        </a:rPr>
                        <a:t>MGN: </a:t>
                      </a:r>
                      <a:r>
                        <a:rPr lang="en-US" baseline="0" dirty="0" err="1" smtClean="0">
                          <a:latin typeface="Times New Roman" panose="02020603050405020304" pitchFamily="18" charset="0"/>
                          <a:cs typeface="Times New Roman" panose="02020603050405020304" pitchFamily="18" charset="0"/>
                        </a:rPr>
                        <a:t>làm</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tàu</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hỏa</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thuyền</a:t>
                      </a:r>
                      <a:endParaRPr lang="en-US" baseline="0" dirty="0" smtClean="0">
                        <a:latin typeface="Times New Roman" panose="02020603050405020304" pitchFamily="18" charset="0"/>
                        <a:cs typeface="Times New Roman" panose="02020603050405020304" pitchFamily="18" charset="0"/>
                      </a:endParaRPr>
                    </a:p>
                    <a:p>
                      <a:pPr algn="l"/>
                      <a:r>
                        <a:rPr lang="en-US" baseline="0" dirty="0" smtClean="0">
                          <a:latin typeface="Times New Roman" panose="02020603050405020304" pitchFamily="18" charset="0"/>
                          <a:cs typeface="Times New Roman" panose="02020603050405020304" pitchFamily="18" charset="0"/>
                        </a:rPr>
                        <a:t>MGL: </a:t>
                      </a:r>
                      <a:r>
                        <a:rPr lang="en-US" baseline="0" dirty="0" err="1" smtClean="0">
                          <a:latin typeface="Times New Roman" panose="02020603050405020304" pitchFamily="18" charset="0"/>
                          <a:cs typeface="Times New Roman" panose="02020603050405020304" pitchFamily="18" charset="0"/>
                        </a:rPr>
                        <a:t>Làm</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dù</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chế</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tạo</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kinh</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khí</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cầu</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837242553"/>
                  </a:ext>
                </a:extLst>
              </a:tr>
            </a:tbl>
          </a:graphicData>
        </a:graphic>
      </p:graphicFrame>
      <p:sp>
        <p:nvSpPr>
          <p:cNvPr id="9" name="Rounded Rectangle 8"/>
          <p:cNvSpPr/>
          <p:nvPr/>
        </p:nvSpPr>
        <p:spPr>
          <a:xfrm>
            <a:off x="395784" y="4274573"/>
            <a:ext cx="5199798" cy="40943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VD: </a:t>
            </a:r>
            <a:r>
              <a:rPr lang="en-US"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Gợi</a:t>
            </a:r>
            <a:r>
              <a:rPr lang="en-US"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ý </a:t>
            </a:r>
            <a:r>
              <a:rPr lang="en-US"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xác</a:t>
            </a:r>
            <a:r>
              <a:rPr lang="en-US"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định</a:t>
            </a:r>
            <a:r>
              <a:rPr lang="en-US"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dự</a:t>
            </a:r>
            <a:r>
              <a:rPr lang="en-US"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án</a:t>
            </a:r>
            <a:r>
              <a:rPr lang="en-US"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từ</a:t>
            </a:r>
            <a:r>
              <a:rPr lang="en-US"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chương</a:t>
            </a:r>
            <a:r>
              <a:rPr lang="en-US"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trình</a:t>
            </a:r>
            <a:r>
              <a:rPr lang="en-US"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khung</a:t>
            </a:r>
            <a:endParaRPr lang="en-US"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2762043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2000"/>
                                        <p:tgtEl>
                                          <p:spTgt spid="9"/>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9183" y="850381"/>
            <a:ext cx="6866568" cy="44834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anose="02020603050405020304" pitchFamily="18" charset="0"/>
                <a:cs typeface="Times New Roman" panose="02020603050405020304" pitchFamily="18" charset="0"/>
              </a:rPr>
              <a:t>MÔ HÌNH DẠY HỌC 6E ( EDP+ 5E): </a:t>
            </a:r>
            <a:r>
              <a:rPr lang="en-US" b="1" dirty="0" err="1" smtClean="0">
                <a:solidFill>
                  <a:schemeClr val="tx1"/>
                </a:solidFill>
                <a:latin typeface="Times New Roman" panose="02020603050405020304" pitchFamily="18" charset="0"/>
                <a:cs typeface="Times New Roman" panose="02020603050405020304" pitchFamily="18" charset="0"/>
              </a:rPr>
              <a:t>Áp</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dụng</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vào</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dạy</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học</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dự</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án</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998475" y="115047"/>
            <a:ext cx="3241463" cy="400110"/>
          </a:xfrm>
          <a:prstGeom prst="rect">
            <a:avLst/>
          </a:prstGeom>
          <a:noFill/>
        </p:spPr>
        <p:txBody>
          <a:bodyPr wrap="square" rtlCol="0">
            <a:spAutoFit/>
          </a:bodyPr>
          <a:lstStyle/>
          <a:p>
            <a:pPr algn="ctr"/>
            <a:r>
              <a:rPr lang="en-US" sz="2000" b="1" smtClean="0">
                <a:solidFill>
                  <a:srgbClr val="FF0000"/>
                </a:solidFill>
                <a:latin typeface="Times New Roman" panose="02020603050405020304" pitchFamily="18" charset="0"/>
                <a:cs typeface="Times New Roman" panose="02020603050405020304" pitchFamily="18" charset="0"/>
              </a:rPr>
              <a:t>DỰ ÁN STEAMS</a:t>
            </a:r>
            <a:endParaRPr lang="en-US" sz="2000" b="1">
              <a:latin typeface="Times New Roman" panose="02020603050405020304" pitchFamily="18" charset="0"/>
              <a:cs typeface="Times New Roman" panose="02020603050405020304" pitchFamily="18" charset="0"/>
            </a:endParaRPr>
          </a:p>
        </p:txBody>
      </p:sp>
      <p:sp>
        <p:nvSpPr>
          <p:cNvPr id="6" name="Rectangle 5"/>
          <p:cNvSpPr/>
          <p:nvPr/>
        </p:nvSpPr>
        <p:spPr>
          <a:xfrm>
            <a:off x="3282752" y="4637143"/>
            <a:ext cx="1228299" cy="1192868"/>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Times New Roman" panose="02020603050405020304" pitchFamily="18" charset="0"/>
                <a:cs typeface="Times New Roman" panose="02020603050405020304" pitchFamily="18" charset="0"/>
              </a:rPr>
              <a:t>5. Mở rộng</a:t>
            </a:r>
            <a:r>
              <a:rPr lang="en-US" b="1" smtClean="0">
                <a:solidFill>
                  <a:srgbClr val="FF0000"/>
                </a:solidFill>
              </a:rPr>
              <a:t> </a:t>
            </a:r>
            <a:endParaRPr lang="en-US" b="1">
              <a:solidFill>
                <a:srgbClr val="FF0000"/>
              </a:solidFill>
            </a:endParaRPr>
          </a:p>
        </p:txBody>
      </p:sp>
      <p:sp>
        <p:nvSpPr>
          <p:cNvPr id="7" name="Rectangle 6"/>
          <p:cNvSpPr/>
          <p:nvPr/>
        </p:nvSpPr>
        <p:spPr>
          <a:xfrm rot="20998700">
            <a:off x="3661065" y="2269806"/>
            <a:ext cx="1786775" cy="98152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anose="02020603050405020304" pitchFamily="18" charset="0"/>
                <a:cs typeface="Times New Roman" panose="02020603050405020304" pitchFamily="18" charset="0"/>
              </a:rPr>
              <a:t>6. </a:t>
            </a:r>
            <a:r>
              <a:rPr lang="en-US" b="1" dirty="0" err="1" smtClean="0">
                <a:solidFill>
                  <a:schemeClr val="tx1"/>
                </a:solidFill>
                <a:latin typeface="Times New Roman" panose="02020603050405020304" pitchFamily="18" charset="0"/>
                <a:cs typeface="Times New Roman" panose="02020603050405020304" pitchFamily="18" charset="0"/>
              </a:rPr>
              <a:t>Đánh</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giá</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a:off x="6755021" y="1447183"/>
            <a:ext cx="1570113" cy="886584"/>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Times New Roman" panose="02020603050405020304" pitchFamily="18" charset="0"/>
                <a:cs typeface="Times New Roman" panose="02020603050405020304" pitchFamily="18" charset="0"/>
              </a:rPr>
              <a:t>1. Gắn kết</a:t>
            </a:r>
            <a:endParaRPr lang="en-US" b="1">
              <a:solidFill>
                <a:schemeClr val="tx1"/>
              </a:solidFill>
              <a:latin typeface="Times New Roman" panose="02020603050405020304" pitchFamily="18" charset="0"/>
              <a:cs typeface="Times New Roman" panose="02020603050405020304" pitchFamily="18" charset="0"/>
            </a:endParaRPr>
          </a:p>
        </p:txBody>
      </p:sp>
      <p:sp>
        <p:nvSpPr>
          <p:cNvPr id="9" name="Rectangle 8"/>
          <p:cNvSpPr/>
          <p:nvPr/>
        </p:nvSpPr>
        <p:spPr>
          <a:xfrm>
            <a:off x="8673402" y="5213444"/>
            <a:ext cx="1228299" cy="1032899"/>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anose="02020603050405020304" pitchFamily="18" charset="0"/>
                <a:cs typeface="Times New Roman" panose="02020603050405020304" pitchFamily="18" charset="0"/>
              </a:rPr>
              <a:t>3. </a:t>
            </a:r>
            <a:r>
              <a:rPr lang="en-US" b="1" dirty="0" err="1" smtClean="0">
                <a:solidFill>
                  <a:schemeClr val="tx1"/>
                </a:solidFill>
                <a:latin typeface="Times New Roman" panose="02020603050405020304" pitchFamily="18" charset="0"/>
                <a:cs typeface="Times New Roman" panose="02020603050405020304" pitchFamily="18" charset="0"/>
              </a:rPr>
              <a:t>Giải</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thích</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5906075" y="5662204"/>
            <a:ext cx="1477141" cy="928808"/>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Times New Roman" panose="02020603050405020304" pitchFamily="18" charset="0"/>
                <a:cs typeface="Times New Roman" panose="02020603050405020304" pitchFamily="18" charset="0"/>
              </a:rPr>
              <a:t>4. Chế tạo</a:t>
            </a:r>
            <a:endParaRPr lang="en-US" b="1">
              <a:solidFill>
                <a:schemeClr val="tx1"/>
              </a:solidFill>
              <a:latin typeface="Times New Roman" panose="02020603050405020304" pitchFamily="18" charset="0"/>
              <a:cs typeface="Times New Roman" panose="02020603050405020304" pitchFamily="18" charset="0"/>
            </a:endParaRPr>
          </a:p>
        </p:txBody>
      </p:sp>
      <p:sp>
        <p:nvSpPr>
          <p:cNvPr id="11" name="Circular Arrow 10"/>
          <p:cNvSpPr/>
          <p:nvPr/>
        </p:nvSpPr>
        <p:spPr>
          <a:xfrm rot="20120100">
            <a:off x="5125504" y="1477537"/>
            <a:ext cx="1705717" cy="1065589"/>
          </a:xfrm>
          <a:prstGeom prst="circularArrow">
            <a:avLst>
              <a:gd name="adj1" fmla="val 12500"/>
              <a:gd name="adj2" fmla="val 1142319"/>
              <a:gd name="adj3" fmla="val 20457681"/>
              <a:gd name="adj4" fmla="val 12113156"/>
              <a:gd name="adj5" fmla="val 12500"/>
            </a:avLst>
          </a:prstGeom>
          <a:ln w="571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2" name="Circular Arrow 11"/>
          <p:cNvSpPr/>
          <p:nvPr/>
        </p:nvSpPr>
        <p:spPr>
          <a:xfrm rot="6047739">
            <a:off x="9359130" y="4347055"/>
            <a:ext cx="1617443" cy="748095"/>
          </a:xfrm>
          <a:prstGeom prst="circularArrow">
            <a:avLst>
              <a:gd name="adj1" fmla="val 12500"/>
              <a:gd name="adj2" fmla="val 1142319"/>
              <a:gd name="adj3" fmla="val 20457681"/>
              <a:gd name="adj4" fmla="val 12113156"/>
              <a:gd name="adj5" fmla="val 12500"/>
            </a:avLst>
          </a:prstGeom>
          <a:ln w="571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3" name="Circular Arrow 12"/>
          <p:cNvSpPr/>
          <p:nvPr/>
        </p:nvSpPr>
        <p:spPr>
          <a:xfrm rot="10390923">
            <a:off x="7508826" y="5720704"/>
            <a:ext cx="1237239" cy="748095"/>
          </a:xfrm>
          <a:prstGeom prst="circularArrow">
            <a:avLst>
              <a:gd name="adj1" fmla="val 12500"/>
              <a:gd name="adj2" fmla="val 1142319"/>
              <a:gd name="adj3" fmla="val 20457681"/>
              <a:gd name="adj4" fmla="val 12113156"/>
              <a:gd name="adj5" fmla="val 12500"/>
            </a:avLst>
          </a:prstGeom>
          <a:ln w="571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4" name="Circular Arrow 13"/>
          <p:cNvSpPr/>
          <p:nvPr/>
        </p:nvSpPr>
        <p:spPr>
          <a:xfrm rot="16575725">
            <a:off x="2967821" y="3653332"/>
            <a:ext cx="1560715" cy="688681"/>
          </a:xfrm>
          <a:prstGeom prst="circularArrow">
            <a:avLst>
              <a:gd name="adj1" fmla="val 12500"/>
              <a:gd name="adj2" fmla="val 461681"/>
              <a:gd name="adj3" fmla="val 20457681"/>
              <a:gd name="adj4" fmla="val 12354826"/>
              <a:gd name="adj5" fmla="val 12448"/>
            </a:avLst>
          </a:prstGeom>
          <a:ln w="571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5" name="Circular Arrow 14"/>
          <p:cNvSpPr/>
          <p:nvPr/>
        </p:nvSpPr>
        <p:spPr>
          <a:xfrm rot="11946154">
            <a:off x="4354250" y="5707678"/>
            <a:ext cx="1899041" cy="863352"/>
          </a:xfrm>
          <a:prstGeom prst="circularArrow">
            <a:avLst>
              <a:gd name="adj1" fmla="val 12500"/>
              <a:gd name="adj2" fmla="val 1142319"/>
              <a:gd name="adj3" fmla="val 20457681"/>
              <a:gd name="adj4" fmla="val 12113156"/>
              <a:gd name="adj5" fmla="val 12500"/>
            </a:avLst>
          </a:prstGeom>
          <a:ln w="571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6" name="Rectangle 15"/>
          <p:cNvSpPr/>
          <p:nvPr/>
        </p:nvSpPr>
        <p:spPr>
          <a:xfrm>
            <a:off x="9382794" y="2961563"/>
            <a:ext cx="1570113" cy="1117703"/>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Times New Roman" panose="02020603050405020304" pitchFamily="18" charset="0"/>
                <a:cs typeface="Times New Roman" panose="02020603050405020304" pitchFamily="18" charset="0"/>
              </a:rPr>
              <a:t>2. Khám phá</a:t>
            </a:r>
            <a:endParaRPr lang="en-US" b="1">
              <a:solidFill>
                <a:schemeClr val="tx1"/>
              </a:solidFill>
              <a:latin typeface="Times New Roman" panose="02020603050405020304" pitchFamily="18" charset="0"/>
              <a:cs typeface="Times New Roman" panose="02020603050405020304" pitchFamily="18" charset="0"/>
            </a:endParaRPr>
          </a:p>
        </p:txBody>
      </p:sp>
      <p:sp>
        <p:nvSpPr>
          <p:cNvPr id="17" name="Circular Arrow 16"/>
          <p:cNvSpPr/>
          <p:nvPr/>
        </p:nvSpPr>
        <p:spPr>
          <a:xfrm rot="1724726">
            <a:off x="7973710" y="1958589"/>
            <a:ext cx="1783074" cy="1059573"/>
          </a:xfrm>
          <a:prstGeom prst="circularArrow">
            <a:avLst>
              <a:gd name="adj1" fmla="val 12500"/>
              <a:gd name="adj2" fmla="val 1142319"/>
              <a:gd name="adj3" fmla="val 20457681"/>
              <a:gd name="adj4" fmla="val 12113156"/>
              <a:gd name="adj5" fmla="val 12500"/>
            </a:avLst>
          </a:prstGeom>
          <a:ln w="571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759825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circle(in)">
                                      <p:cBhvr>
                                        <p:cTn id="13" dur="2000"/>
                                        <p:tgtEl>
                                          <p:spTgt spid="1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circle(in)">
                                      <p:cBhvr>
                                        <p:cTn id="16" dur="2000"/>
                                        <p:tgtEl>
                                          <p:spTgt spid="16"/>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2000"/>
                                        <p:tgtEl>
                                          <p:spTgt spid="10"/>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ircle(in)">
                                      <p:cBhvr>
                                        <p:cTn id="28" dur="2000"/>
                                        <p:tgtEl>
                                          <p:spTgt spid="13"/>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circle(in)">
                                      <p:cBhvr>
                                        <p:cTn id="31" dur="2000"/>
                                        <p:tgtEl>
                                          <p:spTgt spid="15"/>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2000"/>
                                        <p:tgtEl>
                                          <p:spTgt spid="6"/>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ircle(in)">
                                      <p:cBhvr>
                                        <p:cTn id="37" dur="2000"/>
                                        <p:tgtEl>
                                          <p:spTgt spid="14"/>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circle(in)">
                                      <p:cBhvr>
                                        <p:cTn id="4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5563528" y="1422715"/>
            <a:ext cx="5841242" cy="134083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US"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Tạo</a:t>
            </a:r>
            <a:r>
              <a:rPr lang="en-US"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vấn</a:t>
            </a:r>
            <a:r>
              <a:rPr lang="en-US"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đề</a:t>
            </a:r>
            <a:r>
              <a:rPr lang="en-US"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đưa</a:t>
            </a:r>
            <a:r>
              <a:rPr lang="en-US"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dự</a:t>
            </a:r>
            <a:r>
              <a:rPr lang="en-US"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án</a:t>
            </a:r>
            <a:r>
              <a:rPr lang="en-US"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đến</a:t>
            </a:r>
            <a:r>
              <a:rPr lang="en-US"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a:p>
            <a:pPr marL="285750" indent="-285750">
              <a:buFontTx/>
              <a:buChar char="-"/>
            </a:pPr>
            <a:r>
              <a:rPr lang="en-US"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Khảo</a:t>
            </a:r>
            <a:r>
              <a:rPr lang="en-US"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sát</a:t>
            </a:r>
            <a:r>
              <a:rPr lang="en-US"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kiến</a:t>
            </a:r>
            <a:r>
              <a:rPr lang="en-US"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thức</a:t>
            </a:r>
            <a:r>
              <a:rPr lang="en-US"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nền</a:t>
            </a:r>
            <a:r>
              <a:rPr lang="en-US"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của</a:t>
            </a:r>
            <a:r>
              <a:rPr lang="en-US"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trẻ</a:t>
            </a:r>
            <a:endParaRPr lang="en-US"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285750" indent="-285750">
              <a:buFontTx/>
              <a:buChar char="-"/>
            </a:pPr>
            <a:r>
              <a:rPr lang="en-US"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Xác</a:t>
            </a:r>
            <a:r>
              <a:rPr lang="en-US"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định</a:t>
            </a:r>
            <a:r>
              <a:rPr lang="en-US"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mạng</a:t>
            </a:r>
            <a:r>
              <a:rPr lang="en-US"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nội</a:t>
            </a:r>
            <a:r>
              <a:rPr lang="en-US"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dung </a:t>
            </a:r>
            <a:r>
              <a:rPr lang="en-US"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của</a:t>
            </a:r>
            <a:r>
              <a:rPr lang="en-US"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dự</a:t>
            </a:r>
            <a:r>
              <a:rPr lang="en-US"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án</a:t>
            </a:r>
            <a:endParaRPr lang="en-US"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285750" indent="-285750">
              <a:buFontTx/>
              <a:buChar char="-"/>
            </a:pPr>
            <a:r>
              <a:rPr lang="en-US"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Thư</a:t>
            </a:r>
            <a:r>
              <a:rPr lang="en-US"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mời</a:t>
            </a:r>
            <a:r>
              <a:rPr lang="en-US"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phụ</a:t>
            </a:r>
            <a:r>
              <a:rPr lang="en-US"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huynh</a:t>
            </a:r>
            <a:endParaRPr lang="en-US" dirty="0" smtClean="0">
              <a:ln w="0"/>
              <a:solidFill>
                <a:schemeClr val="tx1"/>
              </a:solidFill>
              <a:effectLst>
                <a:outerShdw blurRad="38100" dist="19050" dir="2700000" algn="tl" rotWithShape="0">
                  <a:schemeClr val="dk1">
                    <a:alpha val="40000"/>
                  </a:schemeClr>
                </a:outerShdw>
              </a:effectLst>
            </a:endParaRPr>
          </a:p>
          <a:p>
            <a:r>
              <a:rPr lang="en-US" dirty="0" smtClean="0">
                <a:ln w="0"/>
                <a:solidFill>
                  <a:schemeClr val="tx1"/>
                </a:solidFill>
                <a:effectLst>
                  <a:outerShdw blurRad="38100" dist="19050" dir="2700000" algn="tl" rotWithShape="0">
                    <a:schemeClr val="dk1">
                      <a:alpha val="40000"/>
                    </a:schemeClr>
                  </a:outerShdw>
                </a:effectLst>
              </a:rPr>
              <a:t> </a:t>
            </a:r>
            <a:endParaRPr lang="en-US" dirty="0">
              <a:ln w="0"/>
              <a:solidFill>
                <a:schemeClr val="tx1"/>
              </a:solidFill>
              <a:effectLst>
                <a:outerShdw blurRad="38100" dist="19050" dir="2700000" algn="tl" rotWithShape="0">
                  <a:schemeClr val="dk1">
                    <a:alpha val="40000"/>
                  </a:schemeClr>
                </a:outerShdw>
              </a:effectLst>
            </a:endParaRPr>
          </a:p>
        </p:txBody>
      </p:sp>
      <p:sp>
        <p:nvSpPr>
          <p:cNvPr id="2" name="Rectangle 1"/>
          <p:cNvSpPr/>
          <p:nvPr/>
        </p:nvSpPr>
        <p:spPr>
          <a:xfrm>
            <a:off x="95535" y="591074"/>
            <a:ext cx="3657600" cy="53944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Times New Roman" panose="02020603050405020304" pitchFamily="18" charset="0"/>
                <a:cs typeface="Times New Roman" panose="02020603050405020304" pitchFamily="18" charset="0"/>
              </a:rPr>
              <a:t>CÁC BƯỚC THỰC HIỆN DỰ ÁN</a:t>
            </a:r>
            <a:endParaRPr lang="en-US" b="1">
              <a:solidFill>
                <a:schemeClr val="tx1"/>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5454345" y="4614244"/>
            <a:ext cx="5950424" cy="926747"/>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Thuyết</a:t>
            </a:r>
            <a:r>
              <a:rPr lang="en-US"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trình</a:t>
            </a:r>
            <a:r>
              <a:rPr lang="en-US"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và</a:t>
            </a:r>
            <a:r>
              <a:rPr lang="en-US"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chia </a:t>
            </a:r>
            <a:r>
              <a:rPr lang="en-US"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sẻ</a:t>
            </a:r>
            <a:endParaRPr lang="en-US"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r>
              <a:rPr lang="en-US"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Trò</a:t>
            </a:r>
            <a:r>
              <a:rPr lang="en-US"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chuyện</a:t>
            </a:r>
            <a:r>
              <a:rPr lang="en-US"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trao</a:t>
            </a:r>
            <a:r>
              <a:rPr lang="en-US"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đổi</a:t>
            </a:r>
            <a:r>
              <a:rPr lang="en-US"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kết</a:t>
            </a:r>
            <a:r>
              <a:rPr lang="en-US"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luận</a:t>
            </a:r>
            <a:endParaRPr lang="en-US" dirty="0" smtClean="0">
              <a:ln w="0"/>
              <a:solidFill>
                <a:schemeClr val="tx1"/>
              </a:solidFill>
              <a:effectLst>
                <a:outerShdw blurRad="38100" dist="19050" dir="2700000" algn="tl" rotWithShape="0">
                  <a:schemeClr val="dk1">
                    <a:alpha val="40000"/>
                  </a:schemeClr>
                </a:outerShdw>
              </a:effectLst>
            </a:endParaRPr>
          </a:p>
          <a:p>
            <a:r>
              <a:rPr lang="en-US" dirty="0" smtClean="0">
                <a:ln w="0"/>
                <a:solidFill>
                  <a:schemeClr val="tx1"/>
                </a:solidFill>
                <a:effectLst>
                  <a:outerShdw blurRad="38100" dist="19050" dir="2700000" algn="tl" rotWithShape="0">
                    <a:schemeClr val="dk1">
                      <a:alpha val="40000"/>
                    </a:schemeClr>
                  </a:outerShdw>
                </a:effectLst>
              </a:rPr>
              <a:t> </a:t>
            </a:r>
            <a:endParaRPr lang="en-US" dirty="0">
              <a:ln w="0"/>
              <a:solidFill>
                <a:schemeClr val="tx1"/>
              </a:solidFill>
              <a:effectLst>
                <a:outerShdw blurRad="38100" dist="19050" dir="2700000" algn="tl" rotWithShape="0">
                  <a:schemeClr val="dk1">
                    <a:alpha val="40000"/>
                  </a:schemeClr>
                </a:outerShdw>
              </a:effectLst>
            </a:endParaRPr>
          </a:p>
        </p:txBody>
      </p:sp>
      <p:sp>
        <p:nvSpPr>
          <p:cNvPr id="13" name="Rounded Rectangle 12"/>
          <p:cNvSpPr/>
          <p:nvPr/>
        </p:nvSpPr>
        <p:spPr>
          <a:xfrm>
            <a:off x="5454345" y="2971927"/>
            <a:ext cx="5950425" cy="119840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US"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Điều</a:t>
            </a:r>
            <a:r>
              <a:rPr lang="en-US"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tra</a:t>
            </a:r>
            <a:r>
              <a:rPr lang="en-US"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dựa</a:t>
            </a:r>
            <a:r>
              <a:rPr lang="en-US"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trên</a:t>
            </a:r>
            <a:r>
              <a:rPr lang="en-US"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truy</a:t>
            </a:r>
            <a:r>
              <a:rPr lang="en-US"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vấn</a:t>
            </a:r>
            <a:r>
              <a:rPr lang="en-US"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a:p>
            <a:pPr marL="285750" indent="-285750">
              <a:buFontTx/>
              <a:buChar char="-"/>
            </a:pPr>
            <a:r>
              <a:rPr lang="en-US"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Đưa</a:t>
            </a:r>
            <a:r>
              <a:rPr lang="en-US"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vào</a:t>
            </a:r>
            <a:r>
              <a:rPr lang="en-US"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thực</a:t>
            </a:r>
            <a:r>
              <a:rPr lang="en-US"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thi</a:t>
            </a:r>
            <a:r>
              <a:rPr lang="en-US"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them </a:t>
            </a:r>
            <a:r>
              <a:rPr lang="en-US"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các</a:t>
            </a:r>
            <a:r>
              <a:rPr lang="en-US"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vấn</a:t>
            </a:r>
            <a:r>
              <a:rPr lang="en-US"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đề</a:t>
            </a:r>
            <a:endParaRPr lang="en-US" dirty="0">
              <a:ln w="0"/>
              <a:solidFill>
                <a:schemeClr val="tx1"/>
              </a:solidFill>
              <a:effectLst>
                <a:outerShdw blurRad="38100" dist="19050" dir="2700000" algn="tl" rotWithShape="0">
                  <a:schemeClr val="dk1">
                    <a:alpha val="40000"/>
                  </a:schemeClr>
                </a:outerShdw>
              </a:effectLst>
            </a:endParaRPr>
          </a:p>
        </p:txBody>
      </p:sp>
      <p:sp>
        <p:nvSpPr>
          <p:cNvPr id="3" name="Chevron 2"/>
          <p:cNvSpPr/>
          <p:nvPr/>
        </p:nvSpPr>
        <p:spPr>
          <a:xfrm>
            <a:off x="3536711" y="1478127"/>
            <a:ext cx="2026817" cy="109631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Times New Roman" panose="02020603050405020304" pitchFamily="18" charset="0"/>
                <a:cs typeface="Times New Roman" panose="02020603050405020304" pitchFamily="18" charset="0"/>
              </a:rPr>
              <a:t>Mở</a:t>
            </a:r>
            <a:endParaRPr lang="en-US" sz="2000" b="1">
              <a:solidFill>
                <a:schemeClr val="tx1"/>
              </a:solidFill>
              <a:latin typeface="Times New Roman" panose="02020603050405020304" pitchFamily="18" charset="0"/>
              <a:cs typeface="Times New Roman" panose="02020603050405020304" pitchFamily="18" charset="0"/>
            </a:endParaRPr>
          </a:p>
        </p:txBody>
      </p:sp>
      <p:sp>
        <p:nvSpPr>
          <p:cNvPr id="14" name="Chevron 13"/>
          <p:cNvSpPr/>
          <p:nvPr/>
        </p:nvSpPr>
        <p:spPr>
          <a:xfrm>
            <a:off x="2715904" y="3191764"/>
            <a:ext cx="2743200" cy="86936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Times New Roman" panose="02020603050405020304" pitchFamily="18" charset="0"/>
                <a:cs typeface="Times New Roman" panose="02020603050405020304" pitchFamily="18" charset="0"/>
              </a:rPr>
              <a:t>T</a:t>
            </a:r>
            <a:r>
              <a:rPr lang="en-US" sz="2000" b="1" smtClean="0">
                <a:solidFill>
                  <a:schemeClr val="tx1"/>
                </a:solidFill>
                <a:latin typeface="Times New Roman" panose="02020603050405020304" pitchFamily="18" charset="0"/>
                <a:cs typeface="Times New Roman" panose="02020603050405020304" pitchFamily="18" charset="0"/>
              </a:rPr>
              <a:t>riển khai</a:t>
            </a:r>
            <a:endParaRPr lang="en-US" sz="2000" b="1">
              <a:solidFill>
                <a:schemeClr val="tx1"/>
              </a:solidFill>
              <a:latin typeface="Times New Roman" panose="02020603050405020304" pitchFamily="18" charset="0"/>
              <a:cs typeface="Times New Roman" panose="02020603050405020304" pitchFamily="18" charset="0"/>
            </a:endParaRPr>
          </a:p>
        </p:txBody>
      </p:sp>
      <p:sp>
        <p:nvSpPr>
          <p:cNvPr id="15" name="Chevron 14"/>
          <p:cNvSpPr/>
          <p:nvPr/>
        </p:nvSpPr>
        <p:spPr>
          <a:xfrm>
            <a:off x="2968389" y="4678453"/>
            <a:ext cx="2483891" cy="81191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Times New Roman" panose="02020603050405020304" pitchFamily="18" charset="0"/>
                <a:cs typeface="Times New Roman" panose="02020603050405020304" pitchFamily="18" charset="0"/>
              </a:rPr>
              <a:t>Đóng</a:t>
            </a:r>
            <a:endParaRPr lang="en-US" sz="2000" b="1">
              <a:solidFill>
                <a:schemeClr val="tx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4277702" y="0"/>
            <a:ext cx="3241463" cy="400110"/>
          </a:xfrm>
          <a:prstGeom prst="rect">
            <a:avLst/>
          </a:prstGeom>
          <a:noFill/>
        </p:spPr>
        <p:txBody>
          <a:bodyPr wrap="square" rtlCol="0">
            <a:spAutoFit/>
          </a:bodyPr>
          <a:lstStyle/>
          <a:p>
            <a:pPr algn="ctr"/>
            <a:r>
              <a:rPr lang="en-US" sz="2000" b="1" smtClean="0">
                <a:solidFill>
                  <a:srgbClr val="FF0000"/>
                </a:solidFill>
                <a:latin typeface="Times New Roman" panose="02020603050405020304" pitchFamily="18" charset="0"/>
                <a:cs typeface="Times New Roman" panose="02020603050405020304" pitchFamily="18" charset="0"/>
              </a:rPr>
              <a:t>DỰ ÁN STEAMS</a:t>
            </a:r>
            <a:endParaRPr lang="en-US" sz="20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34329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ircle(in)">
                                      <p:cBhvr>
                                        <p:cTn id="15" dur="2000"/>
                                        <p:tgtEl>
                                          <p:spTgt spid="1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animBg="1"/>
      <p:bldP spid="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535" y="591075"/>
            <a:ext cx="8570793" cy="33697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Times New Roman" panose="02020603050405020304" pitchFamily="18" charset="0"/>
                <a:cs typeface="Times New Roman" panose="02020603050405020304" pitchFamily="18" charset="0"/>
              </a:rPr>
              <a:t>MỐI TƯƠNG QUAN GIỮA QUI TRÌNH TỔ CHỨC DỰ ÁN VÀ QUY TRÌNH TỔ CHỨC 6E</a:t>
            </a:r>
            <a:endParaRPr lang="en-US" sz="1600" b="1" dirty="0">
              <a:solidFill>
                <a:schemeClr val="tx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277702" y="0"/>
            <a:ext cx="3241463" cy="400110"/>
          </a:xfrm>
          <a:prstGeom prst="rect">
            <a:avLst/>
          </a:prstGeom>
          <a:noFill/>
        </p:spPr>
        <p:txBody>
          <a:bodyPr wrap="square" rtlCol="0">
            <a:spAutoFit/>
          </a:bodyPr>
          <a:lstStyle/>
          <a:p>
            <a:pPr algn="ctr"/>
            <a:r>
              <a:rPr lang="en-US" sz="2000" b="1" smtClean="0">
                <a:solidFill>
                  <a:srgbClr val="FF0000"/>
                </a:solidFill>
                <a:latin typeface="Times New Roman" panose="02020603050405020304" pitchFamily="18" charset="0"/>
                <a:cs typeface="Times New Roman" panose="02020603050405020304" pitchFamily="18" charset="0"/>
              </a:rPr>
              <a:t>DỰ ÁN STEAMS</a:t>
            </a:r>
            <a:endParaRPr lang="en-US" sz="2000" b="1">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153671984"/>
              </p:ext>
            </p:extLst>
          </p:nvPr>
        </p:nvGraphicFramePr>
        <p:xfrm>
          <a:off x="2168476" y="1951630"/>
          <a:ext cx="8026402" cy="4476466"/>
        </p:xfrm>
        <a:graphic>
          <a:graphicData uri="http://schemas.openxmlformats.org/drawingml/2006/table">
            <a:tbl>
              <a:tblPr firstRow="1" bandRow="1">
                <a:tableStyleId>{5C22544A-7EE6-4342-B048-85BDC9FD1C3A}</a:tableStyleId>
              </a:tblPr>
              <a:tblGrid>
                <a:gridCol w="3196314">
                  <a:extLst>
                    <a:ext uri="{9D8B030D-6E8A-4147-A177-3AD203B41FA5}">
                      <a16:colId xmlns="" xmlns:a16="http://schemas.microsoft.com/office/drawing/2014/main" val="4138517764"/>
                    </a:ext>
                  </a:extLst>
                </a:gridCol>
                <a:gridCol w="4830088">
                  <a:extLst>
                    <a:ext uri="{9D8B030D-6E8A-4147-A177-3AD203B41FA5}">
                      <a16:colId xmlns="" xmlns:a16="http://schemas.microsoft.com/office/drawing/2014/main" val="944975343"/>
                    </a:ext>
                  </a:extLst>
                </a:gridCol>
              </a:tblGrid>
              <a:tr h="436729">
                <a:tc>
                  <a:txBody>
                    <a:bodyPr/>
                    <a:lstStyle/>
                    <a:p>
                      <a:pPr algn="ctr"/>
                      <a:r>
                        <a:rPr lang="en-US" dirty="0" smtClean="0">
                          <a:solidFill>
                            <a:schemeClr val="tx1"/>
                          </a:solidFill>
                          <a:latin typeface="Times New Roman" panose="02020603050405020304" pitchFamily="18" charset="0"/>
                          <a:cs typeface="Times New Roman" panose="02020603050405020304" pitchFamily="18" charset="0"/>
                        </a:rPr>
                        <a:t>CÁC</a:t>
                      </a:r>
                      <a:r>
                        <a:rPr lang="en-US" baseline="0" dirty="0" smtClean="0">
                          <a:solidFill>
                            <a:schemeClr val="tx1"/>
                          </a:solidFill>
                          <a:latin typeface="Times New Roman" panose="02020603050405020304" pitchFamily="18" charset="0"/>
                          <a:cs typeface="Times New Roman" panose="02020603050405020304" pitchFamily="18" charset="0"/>
                        </a:rPr>
                        <a:t> GIAI ĐOẠN DỰ ÁN</a:t>
                      </a:r>
                      <a:endParaRPr 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mtClean="0">
                          <a:solidFill>
                            <a:schemeClr val="tx1"/>
                          </a:solidFill>
                          <a:latin typeface="Times New Roman" panose="02020603050405020304" pitchFamily="18" charset="0"/>
                          <a:cs typeface="Times New Roman" panose="02020603050405020304" pitchFamily="18" charset="0"/>
                        </a:rPr>
                        <a:t>MÔ</a:t>
                      </a:r>
                      <a:r>
                        <a:rPr lang="en-US" baseline="0" smtClean="0">
                          <a:solidFill>
                            <a:schemeClr val="tx1"/>
                          </a:solidFill>
                          <a:latin typeface="Times New Roman" panose="02020603050405020304" pitchFamily="18" charset="0"/>
                          <a:cs typeface="Times New Roman" panose="02020603050405020304" pitchFamily="18" charset="0"/>
                        </a:rPr>
                        <a:t> HÌNH 6E</a:t>
                      </a:r>
                      <a:endParaRPr lang="en-US">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241066582"/>
                  </a:ext>
                </a:extLst>
              </a:tr>
              <a:tr h="1119117">
                <a:tc>
                  <a:txBody>
                    <a:bodyPr/>
                    <a:lstStyle/>
                    <a:p>
                      <a:pPr algn="ctr"/>
                      <a:r>
                        <a:rPr lang="en-US" b="1" dirty="0" err="1" smtClean="0">
                          <a:solidFill>
                            <a:schemeClr val="tx1"/>
                          </a:solidFill>
                          <a:latin typeface="Times New Roman" panose="02020603050405020304" pitchFamily="18" charset="0"/>
                          <a:cs typeface="Times New Roman" panose="02020603050405020304" pitchFamily="18" charset="0"/>
                        </a:rPr>
                        <a:t>Mở</a:t>
                      </a:r>
                      <a:r>
                        <a:rPr lang="en-US" b="1" dirty="0" smtClean="0">
                          <a:solidFill>
                            <a:schemeClr val="tx1"/>
                          </a:solidFill>
                          <a:latin typeface="Times New Roman" panose="02020603050405020304" pitchFamily="18" charset="0"/>
                          <a:cs typeface="Times New Roman" panose="02020603050405020304" pitchFamily="18" charset="0"/>
                        </a:rPr>
                        <a:t> </a:t>
                      </a:r>
                      <a:endParaRPr lang="en-US"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l"/>
                      <a:r>
                        <a:rPr lang="en-US" b="1" i="1" dirty="0" smtClean="0">
                          <a:solidFill>
                            <a:schemeClr val="tx1"/>
                          </a:solidFill>
                          <a:latin typeface="Times New Roman" panose="02020603050405020304" pitchFamily="18" charset="0"/>
                          <a:cs typeface="Times New Roman" panose="02020603050405020304" pitchFamily="18" charset="0"/>
                        </a:rPr>
                        <a:t>E1</a:t>
                      </a:r>
                      <a:r>
                        <a:rPr lang="en-US" dirty="0" smtClean="0">
                          <a:solidFill>
                            <a:schemeClr val="tx1"/>
                          </a:solidFill>
                          <a:latin typeface="Times New Roman" panose="02020603050405020304" pitchFamily="18" charset="0"/>
                          <a:cs typeface="Times New Roman" panose="02020603050405020304" pitchFamily="18" charset="0"/>
                        </a:rPr>
                        <a:t>:</a:t>
                      </a:r>
                    </a:p>
                    <a:p>
                      <a:pPr marL="285750" indent="-285750" algn="l">
                        <a:buFontTx/>
                        <a:buChar char="-"/>
                      </a:pPr>
                      <a:r>
                        <a:rPr lang="en-US" dirty="0" err="1" smtClean="0">
                          <a:solidFill>
                            <a:schemeClr val="tx1"/>
                          </a:solidFill>
                          <a:latin typeface="Times New Roman" panose="02020603050405020304" pitchFamily="18" charset="0"/>
                          <a:cs typeface="Times New Roman" panose="02020603050405020304" pitchFamily="18" charset="0"/>
                        </a:rPr>
                        <a:t>Gây</a:t>
                      </a:r>
                      <a:r>
                        <a:rPr lang="en-US" baseline="0" dirty="0" smtClean="0">
                          <a:solidFill>
                            <a:schemeClr val="tx1"/>
                          </a:solidFill>
                          <a:latin typeface="Times New Roman" panose="02020603050405020304" pitchFamily="18" charset="0"/>
                          <a:cs typeface="Times New Roman" panose="02020603050405020304" pitchFamily="18" charset="0"/>
                        </a:rPr>
                        <a:t> </a:t>
                      </a:r>
                      <a:r>
                        <a:rPr lang="en-US" baseline="0" dirty="0" err="1" smtClean="0">
                          <a:solidFill>
                            <a:schemeClr val="tx1"/>
                          </a:solidFill>
                          <a:latin typeface="Times New Roman" panose="02020603050405020304" pitchFamily="18" charset="0"/>
                          <a:cs typeface="Times New Roman" panose="02020603050405020304" pitchFamily="18" charset="0"/>
                        </a:rPr>
                        <a:t>hứng</a:t>
                      </a:r>
                      <a:r>
                        <a:rPr lang="en-US" baseline="0" dirty="0" smtClean="0">
                          <a:solidFill>
                            <a:schemeClr val="tx1"/>
                          </a:solidFill>
                          <a:latin typeface="Times New Roman" panose="02020603050405020304" pitchFamily="18" charset="0"/>
                          <a:cs typeface="Times New Roman" panose="02020603050405020304" pitchFamily="18" charset="0"/>
                        </a:rPr>
                        <a:t> </a:t>
                      </a:r>
                      <a:r>
                        <a:rPr lang="en-US" baseline="0" dirty="0" err="1" smtClean="0">
                          <a:solidFill>
                            <a:schemeClr val="tx1"/>
                          </a:solidFill>
                          <a:latin typeface="Times New Roman" panose="02020603050405020304" pitchFamily="18" charset="0"/>
                          <a:cs typeface="Times New Roman" panose="02020603050405020304" pitchFamily="18" charset="0"/>
                        </a:rPr>
                        <a:t>thú</a:t>
                      </a:r>
                      <a:endParaRPr lang="en-US" baseline="0" dirty="0" smtClean="0">
                        <a:solidFill>
                          <a:schemeClr val="tx1"/>
                        </a:solidFill>
                        <a:latin typeface="Times New Roman" panose="02020603050405020304" pitchFamily="18" charset="0"/>
                        <a:cs typeface="Times New Roman" panose="02020603050405020304" pitchFamily="18" charset="0"/>
                      </a:endParaRPr>
                    </a:p>
                    <a:p>
                      <a:pPr marL="285750" indent="-285750" algn="l">
                        <a:buFontTx/>
                        <a:buChar char="-"/>
                      </a:pPr>
                      <a:r>
                        <a:rPr lang="en-US" baseline="0" dirty="0" smtClean="0">
                          <a:solidFill>
                            <a:schemeClr val="tx1"/>
                          </a:solidFill>
                          <a:latin typeface="Times New Roman" panose="02020603050405020304" pitchFamily="18" charset="0"/>
                          <a:cs typeface="Times New Roman" panose="02020603050405020304" pitchFamily="18" charset="0"/>
                        </a:rPr>
                        <a:t> </a:t>
                      </a:r>
                      <a:r>
                        <a:rPr lang="en-US" baseline="0" dirty="0" err="1" smtClean="0">
                          <a:solidFill>
                            <a:schemeClr val="tx1"/>
                          </a:solidFill>
                          <a:latin typeface="Times New Roman" panose="02020603050405020304" pitchFamily="18" charset="0"/>
                          <a:cs typeface="Times New Roman" panose="02020603050405020304" pitchFamily="18" charset="0"/>
                        </a:rPr>
                        <a:t>khảo</a:t>
                      </a:r>
                      <a:r>
                        <a:rPr lang="en-US" baseline="0" dirty="0" smtClean="0">
                          <a:solidFill>
                            <a:schemeClr val="tx1"/>
                          </a:solidFill>
                          <a:latin typeface="Times New Roman" panose="02020603050405020304" pitchFamily="18" charset="0"/>
                          <a:cs typeface="Times New Roman" panose="02020603050405020304" pitchFamily="18" charset="0"/>
                        </a:rPr>
                        <a:t> </a:t>
                      </a:r>
                      <a:r>
                        <a:rPr lang="en-US" baseline="0" dirty="0" err="1" smtClean="0">
                          <a:solidFill>
                            <a:schemeClr val="tx1"/>
                          </a:solidFill>
                          <a:latin typeface="Times New Roman" panose="02020603050405020304" pitchFamily="18" charset="0"/>
                          <a:cs typeface="Times New Roman" panose="02020603050405020304" pitchFamily="18" charset="0"/>
                        </a:rPr>
                        <a:t>sát</a:t>
                      </a:r>
                      <a:r>
                        <a:rPr lang="en-US" baseline="0" dirty="0" smtClean="0">
                          <a:solidFill>
                            <a:schemeClr val="tx1"/>
                          </a:solidFill>
                          <a:latin typeface="Times New Roman" panose="02020603050405020304" pitchFamily="18" charset="0"/>
                          <a:cs typeface="Times New Roman" panose="02020603050405020304" pitchFamily="18" charset="0"/>
                        </a:rPr>
                        <a:t> </a:t>
                      </a:r>
                      <a:r>
                        <a:rPr lang="en-US" baseline="0" dirty="0" err="1" smtClean="0">
                          <a:solidFill>
                            <a:schemeClr val="tx1"/>
                          </a:solidFill>
                          <a:latin typeface="Times New Roman" panose="02020603050405020304" pitchFamily="18" charset="0"/>
                          <a:cs typeface="Times New Roman" panose="02020603050405020304" pitchFamily="18" charset="0"/>
                        </a:rPr>
                        <a:t>kiến</a:t>
                      </a:r>
                      <a:r>
                        <a:rPr lang="en-US" baseline="0" dirty="0" smtClean="0">
                          <a:solidFill>
                            <a:schemeClr val="tx1"/>
                          </a:solidFill>
                          <a:latin typeface="Times New Roman" panose="02020603050405020304" pitchFamily="18" charset="0"/>
                          <a:cs typeface="Times New Roman" panose="02020603050405020304" pitchFamily="18" charset="0"/>
                        </a:rPr>
                        <a:t> </a:t>
                      </a:r>
                      <a:r>
                        <a:rPr lang="en-US" baseline="0" dirty="0" err="1" smtClean="0">
                          <a:solidFill>
                            <a:schemeClr val="tx1"/>
                          </a:solidFill>
                          <a:latin typeface="Times New Roman" panose="02020603050405020304" pitchFamily="18" charset="0"/>
                          <a:cs typeface="Times New Roman" panose="02020603050405020304" pitchFamily="18" charset="0"/>
                        </a:rPr>
                        <a:t>thức</a:t>
                      </a:r>
                      <a:r>
                        <a:rPr lang="en-US" baseline="0" dirty="0" smtClean="0">
                          <a:solidFill>
                            <a:schemeClr val="tx1"/>
                          </a:solidFill>
                          <a:latin typeface="Times New Roman" panose="02020603050405020304" pitchFamily="18" charset="0"/>
                          <a:cs typeface="Times New Roman" panose="02020603050405020304" pitchFamily="18" charset="0"/>
                        </a:rPr>
                        <a:t> </a:t>
                      </a:r>
                      <a:r>
                        <a:rPr lang="en-US" baseline="0" dirty="0" err="1" smtClean="0">
                          <a:solidFill>
                            <a:schemeClr val="tx1"/>
                          </a:solidFill>
                          <a:latin typeface="Times New Roman" panose="02020603050405020304" pitchFamily="18" charset="0"/>
                          <a:cs typeface="Times New Roman" panose="02020603050405020304" pitchFamily="18" charset="0"/>
                        </a:rPr>
                        <a:t>nền</a:t>
                      </a:r>
                      <a:endParaRPr lang="en-US"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277139747"/>
                  </a:ext>
                </a:extLst>
              </a:tr>
              <a:tr h="1801503">
                <a:tc>
                  <a:txBody>
                    <a:bodyPr/>
                    <a:lstStyle/>
                    <a:p>
                      <a:pPr algn="ctr"/>
                      <a:r>
                        <a:rPr lang="en-US" b="1" dirty="0" err="1" smtClean="0">
                          <a:solidFill>
                            <a:schemeClr val="tx1"/>
                          </a:solidFill>
                          <a:latin typeface="Times New Roman" panose="02020603050405020304" pitchFamily="18" charset="0"/>
                          <a:cs typeface="Times New Roman" panose="02020603050405020304" pitchFamily="18" charset="0"/>
                        </a:rPr>
                        <a:t>Tiến</a:t>
                      </a:r>
                      <a:r>
                        <a:rPr lang="en-US" b="1" baseline="0" dirty="0" smtClean="0">
                          <a:solidFill>
                            <a:schemeClr val="tx1"/>
                          </a:solidFill>
                          <a:latin typeface="Times New Roman" panose="02020603050405020304" pitchFamily="18" charset="0"/>
                          <a:cs typeface="Times New Roman" panose="02020603050405020304" pitchFamily="18" charset="0"/>
                        </a:rPr>
                        <a:t> </a:t>
                      </a:r>
                      <a:r>
                        <a:rPr lang="en-US" b="1" baseline="0" dirty="0" err="1" smtClean="0">
                          <a:solidFill>
                            <a:schemeClr val="tx1"/>
                          </a:solidFill>
                          <a:latin typeface="Times New Roman" panose="02020603050405020304" pitchFamily="18" charset="0"/>
                          <a:cs typeface="Times New Roman" panose="02020603050405020304" pitchFamily="18" charset="0"/>
                        </a:rPr>
                        <a:t>hành</a:t>
                      </a:r>
                      <a:r>
                        <a:rPr lang="en-US" b="1" baseline="0" dirty="0" smtClean="0">
                          <a:solidFill>
                            <a:schemeClr val="tx1"/>
                          </a:solidFill>
                          <a:latin typeface="Times New Roman" panose="02020603050405020304" pitchFamily="18" charset="0"/>
                          <a:cs typeface="Times New Roman" panose="02020603050405020304" pitchFamily="18" charset="0"/>
                        </a:rPr>
                        <a:t> </a:t>
                      </a:r>
                      <a:r>
                        <a:rPr lang="en-US" b="1" baseline="0" dirty="0" err="1" smtClean="0">
                          <a:solidFill>
                            <a:schemeClr val="tx1"/>
                          </a:solidFill>
                          <a:latin typeface="Times New Roman" panose="02020603050405020304" pitchFamily="18" charset="0"/>
                          <a:cs typeface="Times New Roman" panose="02020603050405020304" pitchFamily="18" charset="0"/>
                        </a:rPr>
                        <a:t>dự</a:t>
                      </a:r>
                      <a:r>
                        <a:rPr lang="en-US" b="1" baseline="0" dirty="0" smtClean="0">
                          <a:solidFill>
                            <a:schemeClr val="tx1"/>
                          </a:solidFill>
                          <a:latin typeface="Times New Roman" panose="02020603050405020304" pitchFamily="18" charset="0"/>
                          <a:cs typeface="Times New Roman" panose="02020603050405020304" pitchFamily="18" charset="0"/>
                        </a:rPr>
                        <a:t> </a:t>
                      </a:r>
                      <a:r>
                        <a:rPr lang="en-US" b="1" baseline="0" dirty="0" err="1" smtClean="0">
                          <a:solidFill>
                            <a:schemeClr val="tx1"/>
                          </a:solidFill>
                          <a:latin typeface="Times New Roman" panose="02020603050405020304" pitchFamily="18" charset="0"/>
                          <a:cs typeface="Times New Roman" panose="02020603050405020304" pitchFamily="18" charset="0"/>
                        </a:rPr>
                        <a:t>án</a:t>
                      </a:r>
                      <a:endParaRPr lang="en-US"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l"/>
                      <a:r>
                        <a:rPr lang="en-US" b="1" i="1" dirty="0" smtClean="0">
                          <a:solidFill>
                            <a:schemeClr val="tx1"/>
                          </a:solidFill>
                          <a:latin typeface="Times New Roman" panose="02020603050405020304" pitchFamily="18" charset="0"/>
                          <a:cs typeface="Times New Roman" panose="02020603050405020304" pitchFamily="18" charset="0"/>
                        </a:rPr>
                        <a:t>E2</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Khám</a:t>
                      </a:r>
                      <a:r>
                        <a:rPr lang="en-US" baseline="0" dirty="0" smtClean="0">
                          <a:solidFill>
                            <a:schemeClr val="tx1"/>
                          </a:solidFill>
                          <a:latin typeface="Times New Roman" panose="02020603050405020304" pitchFamily="18" charset="0"/>
                          <a:cs typeface="Times New Roman" panose="02020603050405020304" pitchFamily="18" charset="0"/>
                        </a:rPr>
                        <a:t> </a:t>
                      </a:r>
                      <a:r>
                        <a:rPr lang="en-US" baseline="0" dirty="0" err="1" smtClean="0">
                          <a:solidFill>
                            <a:schemeClr val="tx1"/>
                          </a:solidFill>
                          <a:latin typeface="Times New Roman" panose="02020603050405020304" pitchFamily="18" charset="0"/>
                          <a:cs typeface="Times New Roman" panose="02020603050405020304" pitchFamily="18" charset="0"/>
                        </a:rPr>
                        <a:t>phá</a:t>
                      </a:r>
                      <a:r>
                        <a:rPr lang="en-US" baseline="0" dirty="0" smtClean="0">
                          <a:solidFill>
                            <a:schemeClr val="tx1"/>
                          </a:solidFill>
                          <a:latin typeface="Times New Roman" panose="02020603050405020304" pitchFamily="18" charset="0"/>
                          <a:cs typeface="Times New Roman" panose="02020603050405020304" pitchFamily="18" charset="0"/>
                        </a:rPr>
                        <a:t> </a:t>
                      </a:r>
                      <a:r>
                        <a:rPr lang="en-US" baseline="0" dirty="0" err="1" smtClean="0">
                          <a:solidFill>
                            <a:schemeClr val="tx1"/>
                          </a:solidFill>
                          <a:latin typeface="Times New Roman" panose="02020603050405020304" pitchFamily="18" charset="0"/>
                          <a:cs typeface="Times New Roman" panose="02020603050405020304" pitchFamily="18" charset="0"/>
                        </a:rPr>
                        <a:t>mạng</a:t>
                      </a:r>
                      <a:r>
                        <a:rPr lang="en-US" baseline="0" dirty="0" smtClean="0">
                          <a:solidFill>
                            <a:schemeClr val="tx1"/>
                          </a:solidFill>
                          <a:latin typeface="Times New Roman" panose="02020603050405020304" pitchFamily="18" charset="0"/>
                          <a:cs typeface="Times New Roman" panose="02020603050405020304" pitchFamily="18" charset="0"/>
                        </a:rPr>
                        <a:t> </a:t>
                      </a:r>
                      <a:r>
                        <a:rPr lang="en-US" baseline="0" dirty="0" err="1" smtClean="0">
                          <a:solidFill>
                            <a:schemeClr val="tx1"/>
                          </a:solidFill>
                          <a:latin typeface="Times New Roman" panose="02020603050405020304" pitchFamily="18" charset="0"/>
                          <a:cs typeface="Times New Roman" panose="02020603050405020304" pitchFamily="18" charset="0"/>
                        </a:rPr>
                        <a:t>nội</a:t>
                      </a:r>
                      <a:r>
                        <a:rPr lang="en-US" baseline="0" dirty="0" smtClean="0">
                          <a:solidFill>
                            <a:schemeClr val="tx1"/>
                          </a:solidFill>
                          <a:latin typeface="Times New Roman" panose="02020603050405020304" pitchFamily="18" charset="0"/>
                          <a:cs typeface="Times New Roman" panose="02020603050405020304" pitchFamily="18" charset="0"/>
                        </a:rPr>
                        <a:t> dung </a:t>
                      </a:r>
                      <a:r>
                        <a:rPr lang="en-US" baseline="0" dirty="0" err="1" smtClean="0">
                          <a:solidFill>
                            <a:schemeClr val="tx1"/>
                          </a:solidFill>
                          <a:latin typeface="Times New Roman" panose="02020603050405020304" pitchFamily="18" charset="0"/>
                          <a:cs typeface="Times New Roman" panose="02020603050405020304" pitchFamily="18" charset="0"/>
                        </a:rPr>
                        <a:t>của</a:t>
                      </a:r>
                      <a:r>
                        <a:rPr lang="en-US" baseline="0" dirty="0" smtClean="0">
                          <a:solidFill>
                            <a:schemeClr val="tx1"/>
                          </a:solidFill>
                          <a:latin typeface="Times New Roman" panose="02020603050405020304" pitchFamily="18" charset="0"/>
                          <a:cs typeface="Times New Roman" panose="02020603050405020304" pitchFamily="18" charset="0"/>
                        </a:rPr>
                        <a:t> </a:t>
                      </a:r>
                      <a:r>
                        <a:rPr lang="en-US" baseline="0" dirty="0" err="1" smtClean="0">
                          <a:solidFill>
                            <a:schemeClr val="tx1"/>
                          </a:solidFill>
                          <a:latin typeface="Times New Roman" panose="02020603050405020304" pitchFamily="18" charset="0"/>
                          <a:cs typeface="Times New Roman" panose="02020603050405020304" pitchFamily="18" charset="0"/>
                        </a:rPr>
                        <a:t>dự</a:t>
                      </a:r>
                      <a:r>
                        <a:rPr lang="en-US" baseline="0" dirty="0" smtClean="0">
                          <a:solidFill>
                            <a:schemeClr val="tx1"/>
                          </a:solidFill>
                          <a:latin typeface="Times New Roman" panose="02020603050405020304" pitchFamily="18" charset="0"/>
                          <a:cs typeface="Times New Roman" panose="02020603050405020304" pitchFamily="18" charset="0"/>
                        </a:rPr>
                        <a:t> </a:t>
                      </a:r>
                      <a:r>
                        <a:rPr lang="en-US" baseline="0" dirty="0" err="1" smtClean="0">
                          <a:solidFill>
                            <a:schemeClr val="tx1"/>
                          </a:solidFill>
                          <a:latin typeface="Times New Roman" panose="02020603050405020304" pitchFamily="18" charset="0"/>
                          <a:cs typeface="Times New Roman" panose="02020603050405020304" pitchFamily="18" charset="0"/>
                        </a:rPr>
                        <a:t>án</a:t>
                      </a:r>
                      <a:endParaRPr lang="en-US" baseline="0" dirty="0" smtClean="0">
                        <a:solidFill>
                          <a:schemeClr val="tx1"/>
                        </a:solidFill>
                        <a:latin typeface="Times New Roman" panose="02020603050405020304" pitchFamily="18" charset="0"/>
                        <a:cs typeface="Times New Roman" panose="02020603050405020304" pitchFamily="18" charset="0"/>
                      </a:endParaRPr>
                    </a:p>
                    <a:p>
                      <a:pPr algn="l"/>
                      <a:r>
                        <a:rPr lang="en-US" b="1" i="1" baseline="0" dirty="0" smtClean="0">
                          <a:solidFill>
                            <a:schemeClr val="tx1"/>
                          </a:solidFill>
                          <a:latin typeface="Times New Roman" panose="02020603050405020304" pitchFamily="18" charset="0"/>
                          <a:cs typeface="Times New Roman" panose="02020603050405020304" pitchFamily="18" charset="0"/>
                        </a:rPr>
                        <a:t>E3:</a:t>
                      </a:r>
                      <a:r>
                        <a:rPr lang="en-US" baseline="0" dirty="0" smtClean="0">
                          <a:solidFill>
                            <a:schemeClr val="tx1"/>
                          </a:solidFill>
                          <a:latin typeface="Times New Roman" panose="02020603050405020304" pitchFamily="18" charset="0"/>
                          <a:cs typeface="Times New Roman" panose="02020603050405020304" pitchFamily="18" charset="0"/>
                        </a:rPr>
                        <a:t> </a:t>
                      </a:r>
                      <a:r>
                        <a:rPr lang="en-US" baseline="0" dirty="0" err="1" smtClean="0">
                          <a:solidFill>
                            <a:schemeClr val="tx1"/>
                          </a:solidFill>
                          <a:latin typeface="Times New Roman" panose="02020603050405020304" pitchFamily="18" charset="0"/>
                          <a:cs typeface="Times New Roman" panose="02020603050405020304" pitchFamily="18" charset="0"/>
                        </a:rPr>
                        <a:t>Cô</a:t>
                      </a:r>
                      <a:r>
                        <a:rPr lang="en-US" baseline="0" dirty="0" smtClean="0">
                          <a:solidFill>
                            <a:schemeClr val="tx1"/>
                          </a:solidFill>
                          <a:latin typeface="Times New Roman" panose="02020603050405020304" pitchFamily="18" charset="0"/>
                          <a:cs typeface="Times New Roman" panose="02020603050405020304" pitchFamily="18" charset="0"/>
                        </a:rPr>
                        <a:t> </a:t>
                      </a:r>
                      <a:r>
                        <a:rPr lang="en-US" baseline="0" dirty="0" err="1" smtClean="0">
                          <a:solidFill>
                            <a:schemeClr val="tx1"/>
                          </a:solidFill>
                          <a:latin typeface="Times New Roman" panose="02020603050405020304" pitchFamily="18" charset="0"/>
                          <a:cs typeface="Times New Roman" panose="02020603050405020304" pitchFamily="18" charset="0"/>
                        </a:rPr>
                        <a:t>và</a:t>
                      </a:r>
                      <a:r>
                        <a:rPr lang="en-US" baseline="0" dirty="0" smtClean="0">
                          <a:solidFill>
                            <a:schemeClr val="tx1"/>
                          </a:solidFill>
                          <a:latin typeface="Times New Roman" panose="02020603050405020304" pitchFamily="18" charset="0"/>
                          <a:cs typeface="Times New Roman" panose="02020603050405020304" pitchFamily="18" charset="0"/>
                        </a:rPr>
                        <a:t> </a:t>
                      </a:r>
                      <a:r>
                        <a:rPr lang="en-US" baseline="0" dirty="0" err="1" smtClean="0">
                          <a:solidFill>
                            <a:schemeClr val="tx1"/>
                          </a:solidFill>
                          <a:latin typeface="Times New Roman" panose="02020603050405020304" pitchFamily="18" charset="0"/>
                          <a:cs typeface="Times New Roman" panose="02020603050405020304" pitchFamily="18" charset="0"/>
                        </a:rPr>
                        <a:t>trẻ</a:t>
                      </a:r>
                      <a:r>
                        <a:rPr lang="en-US" baseline="0" dirty="0" smtClean="0">
                          <a:solidFill>
                            <a:schemeClr val="tx1"/>
                          </a:solidFill>
                          <a:latin typeface="Times New Roman" panose="02020603050405020304" pitchFamily="18" charset="0"/>
                          <a:cs typeface="Times New Roman" panose="02020603050405020304" pitchFamily="18" charset="0"/>
                        </a:rPr>
                        <a:t> </a:t>
                      </a:r>
                      <a:r>
                        <a:rPr lang="en-US" baseline="0" dirty="0" err="1" smtClean="0">
                          <a:solidFill>
                            <a:schemeClr val="tx1"/>
                          </a:solidFill>
                          <a:latin typeface="Times New Roman" panose="02020603050405020304" pitchFamily="18" charset="0"/>
                          <a:cs typeface="Times New Roman" panose="02020603050405020304" pitchFamily="18" charset="0"/>
                        </a:rPr>
                        <a:t>giải</a:t>
                      </a:r>
                      <a:r>
                        <a:rPr lang="en-US" baseline="0" dirty="0" smtClean="0">
                          <a:solidFill>
                            <a:schemeClr val="tx1"/>
                          </a:solidFill>
                          <a:latin typeface="Times New Roman" panose="02020603050405020304" pitchFamily="18" charset="0"/>
                          <a:cs typeface="Times New Roman" panose="02020603050405020304" pitchFamily="18" charset="0"/>
                        </a:rPr>
                        <a:t> </a:t>
                      </a:r>
                      <a:r>
                        <a:rPr lang="en-US" baseline="0" dirty="0" err="1" smtClean="0">
                          <a:solidFill>
                            <a:schemeClr val="tx1"/>
                          </a:solidFill>
                          <a:latin typeface="Times New Roman" panose="02020603050405020304" pitchFamily="18" charset="0"/>
                          <a:cs typeface="Times New Roman" panose="02020603050405020304" pitchFamily="18" charset="0"/>
                        </a:rPr>
                        <a:t>thích</a:t>
                      </a:r>
                      <a:r>
                        <a:rPr lang="en-US" baseline="0" dirty="0" smtClean="0">
                          <a:solidFill>
                            <a:schemeClr val="tx1"/>
                          </a:solidFill>
                          <a:latin typeface="Times New Roman" panose="02020603050405020304" pitchFamily="18" charset="0"/>
                          <a:cs typeface="Times New Roman" panose="02020603050405020304" pitchFamily="18" charset="0"/>
                        </a:rPr>
                        <a:t> </a:t>
                      </a:r>
                      <a:r>
                        <a:rPr lang="en-US" baseline="0" dirty="0" err="1" smtClean="0">
                          <a:solidFill>
                            <a:schemeClr val="tx1"/>
                          </a:solidFill>
                          <a:latin typeface="Times New Roman" panose="02020603050405020304" pitchFamily="18" charset="0"/>
                          <a:cs typeface="Times New Roman" panose="02020603050405020304" pitchFamily="18" charset="0"/>
                        </a:rPr>
                        <a:t>lại</a:t>
                      </a:r>
                      <a:r>
                        <a:rPr lang="en-US" baseline="0" dirty="0" smtClean="0">
                          <a:solidFill>
                            <a:schemeClr val="tx1"/>
                          </a:solidFill>
                          <a:latin typeface="Times New Roman" panose="02020603050405020304" pitchFamily="18" charset="0"/>
                          <a:cs typeface="Times New Roman" panose="02020603050405020304" pitchFamily="18" charset="0"/>
                        </a:rPr>
                        <a:t> </a:t>
                      </a:r>
                      <a:r>
                        <a:rPr lang="en-US" baseline="0" dirty="0" err="1" smtClean="0">
                          <a:solidFill>
                            <a:schemeClr val="tx1"/>
                          </a:solidFill>
                          <a:latin typeface="Times New Roman" panose="02020603050405020304" pitchFamily="18" charset="0"/>
                          <a:cs typeface="Times New Roman" panose="02020603050405020304" pitchFamily="18" charset="0"/>
                        </a:rPr>
                        <a:t>cái</a:t>
                      </a:r>
                      <a:r>
                        <a:rPr lang="en-US" baseline="0" dirty="0" smtClean="0">
                          <a:solidFill>
                            <a:schemeClr val="tx1"/>
                          </a:solidFill>
                          <a:latin typeface="Times New Roman" panose="02020603050405020304" pitchFamily="18" charset="0"/>
                          <a:cs typeface="Times New Roman" panose="02020603050405020304" pitchFamily="18" charset="0"/>
                        </a:rPr>
                        <a:t> </a:t>
                      </a:r>
                      <a:r>
                        <a:rPr lang="en-US" baseline="0" dirty="0" err="1" smtClean="0">
                          <a:solidFill>
                            <a:schemeClr val="tx1"/>
                          </a:solidFill>
                          <a:latin typeface="Times New Roman" panose="02020603050405020304" pitchFamily="18" charset="0"/>
                          <a:cs typeface="Times New Roman" panose="02020603050405020304" pitchFamily="18" charset="0"/>
                        </a:rPr>
                        <a:t>khám</a:t>
                      </a:r>
                      <a:r>
                        <a:rPr lang="en-US" baseline="0" dirty="0" smtClean="0">
                          <a:solidFill>
                            <a:schemeClr val="tx1"/>
                          </a:solidFill>
                          <a:latin typeface="Times New Roman" panose="02020603050405020304" pitchFamily="18" charset="0"/>
                          <a:cs typeface="Times New Roman" panose="02020603050405020304" pitchFamily="18" charset="0"/>
                        </a:rPr>
                        <a:t> </a:t>
                      </a:r>
                      <a:r>
                        <a:rPr lang="en-US" baseline="0" dirty="0" err="1" smtClean="0">
                          <a:solidFill>
                            <a:schemeClr val="tx1"/>
                          </a:solidFill>
                          <a:latin typeface="Times New Roman" panose="02020603050405020304" pitchFamily="18" charset="0"/>
                          <a:cs typeface="Times New Roman" panose="02020603050405020304" pitchFamily="18" charset="0"/>
                        </a:rPr>
                        <a:t>phá</a:t>
                      </a:r>
                      <a:r>
                        <a:rPr lang="en-US" baseline="0" dirty="0" smtClean="0">
                          <a:solidFill>
                            <a:schemeClr val="tx1"/>
                          </a:solidFill>
                          <a:latin typeface="Times New Roman" panose="02020603050405020304" pitchFamily="18" charset="0"/>
                          <a:cs typeface="Times New Roman" panose="02020603050405020304" pitchFamily="18" charset="0"/>
                        </a:rPr>
                        <a:t>, </a:t>
                      </a:r>
                      <a:r>
                        <a:rPr lang="en-US" baseline="0" dirty="0" err="1" smtClean="0">
                          <a:solidFill>
                            <a:schemeClr val="tx1"/>
                          </a:solidFill>
                          <a:latin typeface="Times New Roman" panose="02020603050405020304" pitchFamily="18" charset="0"/>
                          <a:cs typeface="Times New Roman" panose="02020603050405020304" pitchFamily="18" charset="0"/>
                        </a:rPr>
                        <a:t>ghi</a:t>
                      </a:r>
                      <a:r>
                        <a:rPr lang="en-US" baseline="0" dirty="0" smtClean="0">
                          <a:solidFill>
                            <a:schemeClr val="tx1"/>
                          </a:solidFill>
                          <a:latin typeface="Times New Roman" panose="02020603050405020304" pitchFamily="18" charset="0"/>
                          <a:cs typeface="Times New Roman" panose="02020603050405020304" pitchFamily="18" charset="0"/>
                        </a:rPr>
                        <a:t> </a:t>
                      </a:r>
                      <a:r>
                        <a:rPr lang="en-US" baseline="0" dirty="0" err="1" smtClean="0">
                          <a:solidFill>
                            <a:schemeClr val="tx1"/>
                          </a:solidFill>
                          <a:latin typeface="Times New Roman" panose="02020603050405020304" pitchFamily="18" charset="0"/>
                          <a:cs typeface="Times New Roman" panose="02020603050405020304" pitchFamily="18" charset="0"/>
                        </a:rPr>
                        <a:t>lại</a:t>
                      </a:r>
                      <a:r>
                        <a:rPr lang="en-US" baseline="0" dirty="0" smtClean="0">
                          <a:solidFill>
                            <a:schemeClr val="tx1"/>
                          </a:solidFill>
                          <a:latin typeface="Times New Roman" panose="02020603050405020304" pitchFamily="18" charset="0"/>
                          <a:cs typeface="Times New Roman" panose="02020603050405020304" pitchFamily="18" charset="0"/>
                        </a:rPr>
                        <a:t> </a:t>
                      </a:r>
                      <a:r>
                        <a:rPr lang="en-US" baseline="0" dirty="0" err="1" smtClean="0">
                          <a:solidFill>
                            <a:schemeClr val="tx1"/>
                          </a:solidFill>
                          <a:latin typeface="Times New Roman" panose="02020603050405020304" pitchFamily="18" charset="0"/>
                          <a:cs typeface="Times New Roman" panose="02020603050405020304" pitchFamily="18" charset="0"/>
                        </a:rPr>
                        <a:t>kết</a:t>
                      </a:r>
                      <a:r>
                        <a:rPr lang="en-US" baseline="0" dirty="0" smtClean="0">
                          <a:solidFill>
                            <a:schemeClr val="tx1"/>
                          </a:solidFill>
                          <a:latin typeface="Times New Roman" panose="02020603050405020304" pitchFamily="18" charset="0"/>
                          <a:cs typeface="Times New Roman" panose="02020603050405020304" pitchFamily="18" charset="0"/>
                        </a:rPr>
                        <a:t> </a:t>
                      </a:r>
                      <a:r>
                        <a:rPr lang="en-US" baseline="0" dirty="0" err="1" smtClean="0">
                          <a:solidFill>
                            <a:schemeClr val="tx1"/>
                          </a:solidFill>
                          <a:latin typeface="Times New Roman" panose="02020603050405020304" pitchFamily="18" charset="0"/>
                          <a:cs typeface="Times New Roman" panose="02020603050405020304" pitchFamily="18" charset="0"/>
                        </a:rPr>
                        <a:t>quả</a:t>
                      </a:r>
                      <a:endParaRPr lang="en-US" baseline="0" dirty="0" smtClean="0">
                        <a:solidFill>
                          <a:schemeClr val="tx1"/>
                        </a:solidFill>
                        <a:latin typeface="Times New Roman" panose="02020603050405020304" pitchFamily="18" charset="0"/>
                        <a:cs typeface="Times New Roman" panose="02020603050405020304" pitchFamily="18" charset="0"/>
                      </a:endParaRPr>
                    </a:p>
                    <a:p>
                      <a:pPr algn="l"/>
                      <a:r>
                        <a:rPr lang="en-US" b="1" i="1" baseline="0" dirty="0" smtClean="0">
                          <a:solidFill>
                            <a:schemeClr val="tx1"/>
                          </a:solidFill>
                          <a:latin typeface="Times New Roman" panose="02020603050405020304" pitchFamily="18" charset="0"/>
                          <a:cs typeface="Times New Roman" panose="02020603050405020304" pitchFamily="18" charset="0"/>
                        </a:rPr>
                        <a:t>E4</a:t>
                      </a:r>
                      <a:r>
                        <a:rPr lang="en-US" baseline="0" dirty="0" smtClean="0">
                          <a:solidFill>
                            <a:schemeClr val="tx1"/>
                          </a:solidFill>
                          <a:latin typeface="Times New Roman" panose="02020603050405020304" pitchFamily="18" charset="0"/>
                          <a:cs typeface="Times New Roman" panose="02020603050405020304" pitchFamily="18" charset="0"/>
                        </a:rPr>
                        <a:t>: </a:t>
                      </a:r>
                      <a:r>
                        <a:rPr lang="en-US" baseline="0" dirty="0" err="1" smtClean="0">
                          <a:solidFill>
                            <a:schemeClr val="tx1"/>
                          </a:solidFill>
                          <a:latin typeface="Times New Roman" panose="02020603050405020304" pitchFamily="18" charset="0"/>
                          <a:cs typeface="Times New Roman" panose="02020603050405020304" pitchFamily="18" charset="0"/>
                        </a:rPr>
                        <a:t>vận</a:t>
                      </a:r>
                      <a:r>
                        <a:rPr lang="en-US" baseline="0" dirty="0" smtClean="0">
                          <a:solidFill>
                            <a:schemeClr val="tx1"/>
                          </a:solidFill>
                          <a:latin typeface="Times New Roman" panose="02020603050405020304" pitchFamily="18" charset="0"/>
                          <a:cs typeface="Times New Roman" panose="02020603050405020304" pitchFamily="18" charset="0"/>
                        </a:rPr>
                        <a:t> </a:t>
                      </a:r>
                      <a:r>
                        <a:rPr lang="en-US" baseline="0" dirty="0" err="1" smtClean="0">
                          <a:solidFill>
                            <a:schemeClr val="tx1"/>
                          </a:solidFill>
                          <a:latin typeface="Times New Roman" panose="02020603050405020304" pitchFamily="18" charset="0"/>
                          <a:cs typeface="Times New Roman" panose="02020603050405020304" pitchFamily="18" charset="0"/>
                        </a:rPr>
                        <a:t>dụng</a:t>
                      </a:r>
                      <a:r>
                        <a:rPr lang="en-US" baseline="0" dirty="0" smtClean="0">
                          <a:solidFill>
                            <a:schemeClr val="tx1"/>
                          </a:solidFill>
                          <a:latin typeface="Times New Roman" panose="02020603050405020304" pitchFamily="18" charset="0"/>
                          <a:cs typeface="Times New Roman" panose="02020603050405020304" pitchFamily="18" charset="0"/>
                        </a:rPr>
                        <a:t> </a:t>
                      </a:r>
                      <a:r>
                        <a:rPr lang="en-US" baseline="0" dirty="0" err="1" smtClean="0">
                          <a:solidFill>
                            <a:schemeClr val="tx1"/>
                          </a:solidFill>
                          <a:latin typeface="Times New Roman" panose="02020603050405020304" pitchFamily="18" charset="0"/>
                          <a:cs typeface="Times New Roman" panose="02020603050405020304" pitchFamily="18" charset="0"/>
                        </a:rPr>
                        <a:t>để</a:t>
                      </a:r>
                      <a:r>
                        <a:rPr lang="en-US" baseline="0" dirty="0" smtClean="0">
                          <a:solidFill>
                            <a:schemeClr val="tx1"/>
                          </a:solidFill>
                          <a:latin typeface="Times New Roman" panose="02020603050405020304" pitchFamily="18" charset="0"/>
                          <a:cs typeface="Times New Roman" panose="02020603050405020304" pitchFamily="18" charset="0"/>
                        </a:rPr>
                        <a:t> </a:t>
                      </a:r>
                      <a:r>
                        <a:rPr lang="en-US" baseline="0" dirty="0" err="1" smtClean="0">
                          <a:solidFill>
                            <a:schemeClr val="tx1"/>
                          </a:solidFill>
                          <a:latin typeface="Times New Roman" panose="02020603050405020304" pitchFamily="18" charset="0"/>
                          <a:cs typeface="Times New Roman" panose="02020603050405020304" pitchFamily="18" charset="0"/>
                        </a:rPr>
                        <a:t>tạo</a:t>
                      </a:r>
                      <a:r>
                        <a:rPr lang="en-US" baseline="0" dirty="0" smtClean="0">
                          <a:solidFill>
                            <a:schemeClr val="tx1"/>
                          </a:solidFill>
                          <a:latin typeface="Times New Roman" panose="02020603050405020304" pitchFamily="18" charset="0"/>
                          <a:cs typeface="Times New Roman" panose="02020603050405020304" pitchFamily="18" charset="0"/>
                        </a:rPr>
                        <a:t> </a:t>
                      </a:r>
                      <a:r>
                        <a:rPr lang="en-US" baseline="0" dirty="0" err="1" smtClean="0">
                          <a:solidFill>
                            <a:schemeClr val="tx1"/>
                          </a:solidFill>
                          <a:latin typeface="Times New Roman" panose="02020603050405020304" pitchFamily="18" charset="0"/>
                          <a:cs typeface="Times New Roman" panose="02020603050405020304" pitchFamily="18" charset="0"/>
                        </a:rPr>
                        <a:t>ra</a:t>
                      </a:r>
                      <a:r>
                        <a:rPr lang="en-US" baseline="0" dirty="0" smtClean="0">
                          <a:solidFill>
                            <a:schemeClr val="tx1"/>
                          </a:solidFill>
                          <a:latin typeface="Times New Roman" panose="02020603050405020304" pitchFamily="18" charset="0"/>
                          <a:cs typeface="Times New Roman" panose="02020603050405020304" pitchFamily="18" charset="0"/>
                        </a:rPr>
                        <a:t> </a:t>
                      </a:r>
                      <a:r>
                        <a:rPr lang="en-US" baseline="0" dirty="0" err="1" smtClean="0">
                          <a:solidFill>
                            <a:schemeClr val="tx1"/>
                          </a:solidFill>
                          <a:latin typeface="Times New Roman" panose="02020603050405020304" pitchFamily="18" charset="0"/>
                          <a:cs typeface="Times New Roman" panose="02020603050405020304" pitchFamily="18" charset="0"/>
                        </a:rPr>
                        <a:t>sản</a:t>
                      </a:r>
                      <a:r>
                        <a:rPr lang="en-US" baseline="0" dirty="0" smtClean="0">
                          <a:solidFill>
                            <a:schemeClr val="tx1"/>
                          </a:solidFill>
                          <a:latin typeface="Times New Roman" panose="02020603050405020304" pitchFamily="18" charset="0"/>
                          <a:cs typeface="Times New Roman" panose="02020603050405020304" pitchFamily="18" charset="0"/>
                        </a:rPr>
                        <a:t> </a:t>
                      </a:r>
                      <a:r>
                        <a:rPr lang="en-US" baseline="0" dirty="0" err="1" smtClean="0">
                          <a:solidFill>
                            <a:schemeClr val="tx1"/>
                          </a:solidFill>
                          <a:latin typeface="Times New Roman" panose="02020603050405020304" pitchFamily="18" charset="0"/>
                          <a:cs typeface="Times New Roman" panose="02020603050405020304" pitchFamily="18" charset="0"/>
                        </a:rPr>
                        <a:t>phẩm</a:t>
                      </a:r>
                      <a:endParaRPr lang="en-US" baseline="0" dirty="0" smtClean="0">
                        <a:solidFill>
                          <a:schemeClr val="tx1"/>
                        </a:solidFill>
                        <a:latin typeface="Times New Roman" panose="02020603050405020304" pitchFamily="18" charset="0"/>
                        <a:cs typeface="Times New Roman" panose="02020603050405020304" pitchFamily="18" charset="0"/>
                      </a:endParaRPr>
                    </a:p>
                    <a:p>
                      <a:pPr algn="l"/>
                      <a:r>
                        <a:rPr lang="en-US" b="1" i="1" baseline="0" dirty="0" smtClean="0">
                          <a:solidFill>
                            <a:schemeClr val="tx1"/>
                          </a:solidFill>
                          <a:latin typeface="Times New Roman" panose="02020603050405020304" pitchFamily="18" charset="0"/>
                          <a:cs typeface="Times New Roman" panose="02020603050405020304" pitchFamily="18" charset="0"/>
                        </a:rPr>
                        <a:t>E5</a:t>
                      </a:r>
                      <a:r>
                        <a:rPr lang="en-US" baseline="0" dirty="0" smtClean="0">
                          <a:solidFill>
                            <a:schemeClr val="tx1"/>
                          </a:solidFill>
                          <a:latin typeface="Times New Roman" panose="02020603050405020304" pitchFamily="18" charset="0"/>
                          <a:cs typeface="Times New Roman" panose="02020603050405020304" pitchFamily="18" charset="0"/>
                        </a:rPr>
                        <a:t>: </a:t>
                      </a:r>
                      <a:r>
                        <a:rPr lang="en-US" baseline="0" dirty="0" err="1" smtClean="0">
                          <a:solidFill>
                            <a:schemeClr val="tx1"/>
                          </a:solidFill>
                          <a:latin typeface="Times New Roman" panose="02020603050405020304" pitchFamily="18" charset="0"/>
                          <a:cs typeface="Times New Roman" panose="02020603050405020304" pitchFamily="18" charset="0"/>
                        </a:rPr>
                        <a:t>cải</a:t>
                      </a:r>
                      <a:r>
                        <a:rPr lang="en-US" baseline="0" dirty="0" smtClean="0">
                          <a:solidFill>
                            <a:schemeClr val="tx1"/>
                          </a:solidFill>
                          <a:latin typeface="Times New Roman" panose="02020603050405020304" pitchFamily="18" charset="0"/>
                          <a:cs typeface="Times New Roman" panose="02020603050405020304" pitchFamily="18" charset="0"/>
                        </a:rPr>
                        <a:t> </a:t>
                      </a:r>
                      <a:r>
                        <a:rPr lang="en-US" baseline="0" dirty="0" err="1" smtClean="0">
                          <a:solidFill>
                            <a:schemeClr val="tx1"/>
                          </a:solidFill>
                          <a:latin typeface="Times New Roman" panose="02020603050405020304" pitchFamily="18" charset="0"/>
                          <a:cs typeface="Times New Roman" panose="02020603050405020304" pitchFamily="18" charset="0"/>
                        </a:rPr>
                        <a:t>tiến</a:t>
                      </a:r>
                      <a:r>
                        <a:rPr lang="en-US" baseline="0" dirty="0" smtClean="0">
                          <a:solidFill>
                            <a:schemeClr val="tx1"/>
                          </a:solidFill>
                          <a:latin typeface="Times New Roman" panose="02020603050405020304" pitchFamily="18" charset="0"/>
                          <a:cs typeface="Times New Roman" panose="02020603050405020304" pitchFamily="18" charset="0"/>
                        </a:rPr>
                        <a:t>, </a:t>
                      </a:r>
                      <a:r>
                        <a:rPr lang="en-US" baseline="0" dirty="0" err="1" smtClean="0">
                          <a:solidFill>
                            <a:schemeClr val="tx1"/>
                          </a:solidFill>
                          <a:latin typeface="Times New Roman" panose="02020603050405020304" pitchFamily="18" charset="0"/>
                          <a:cs typeface="Times New Roman" panose="02020603050405020304" pitchFamily="18" charset="0"/>
                        </a:rPr>
                        <a:t>mở</a:t>
                      </a:r>
                      <a:r>
                        <a:rPr lang="en-US" baseline="0" dirty="0" smtClean="0">
                          <a:solidFill>
                            <a:schemeClr val="tx1"/>
                          </a:solidFill>
                          <a:latin typeface="Times New Roman" panose="02020603050405020304" pitchFamily="18" charset="0"/>
                          <a:cs typeface="Times New Roman" panose="02020603050405020304" pitchFamily="18" charset="0"/>
                        </a:rPr>
                        <a:t> </a:t>
                      </a:r>
                      <a:r>
                        <a:rPr lang="en-US" baseline="0" dirty="0" err="1" smtClean="0">
                          <a:solidFill>
                            <a:schemeClr val="tx1"/>
                          </a:solidFill>
                          <a:latin typeface="Times New Roman" panose="02020603050405020304" pitchFamily="18" charset="0"/>
                          <a:cs typeface="Times New Roman" panose="02020603050405020304" pitchFamily="18" charset="0"/>
                        </a:rPr>
                        <a:t>rộng</a:t>
                      </a:r>
                      <a:r>
                        <a:rPr lang="en-US" baseline="0" dirty="0" smtClean="0">
                          <a:solidFill>
                            <a:schemeClr val="tx1"/>
                          </a:solidFill>
                          <a:latin typeface="Times New Roman" panose="02020603050405020304" pitchFamily="18" charset="0"/>
                          <a:cs typeface="Times New Roman" panose="02020603050405020304" pitchFamily="18" charset="0"/>
                        </a:rPr>
                        <a:t>, </a:t>
                      </a:r>
                      <a:r>
                        <a:rPr lang="en-US" baseline="0" dirty="0" err="1" smtClean="0">
                          <a:solidFill>
                            <a:schemeClr val="tx1"/>
                          </a:solidFill>
                          <a:latin typeface="Times New Roman" panose="02020603050405020304" pitchFamily="18" charset="0"/>
                          <a:cs typeface="Times New Roman" panose="02020603050405020304" pitchFamily="18" charset="0"/>
                        </a:rPr>
                        <a:t>chơi</a:t>
                      </a:r>
                      <a:r>
                        <a:rPr lang="en-US" baseline="0" dirty="0" smtClean="0">
                          <a:solidFill>
                            <a:schemeClr val="tx1"/>
                          </a:solidFill>
                          <a:latin typeface="Times New Roman" panose="02020603050405020304" pitchFamily="18" charset="0"/>
                          <a:cs typeface="Times New Roman" panose="02020603050405020304" pitchFamily="18" charset="0"/>
                        </a:rPr>
                        <a:t> </a:t>
                      </a:r>
                      <a:r>
                        <a:rPr lang="en-US" baseline="0" dirty="0" err="1" smtClean="0">
                          <a:solidFill>
                            <a:schemeClr val="tx1"/>
                          </a:solidFill>
                          <a:latin typeface="Times New Roman" panose="02020603050405020304" pitchFamily="18" charset="0"/>
                          <a:cs typeface="Times New Roman" panose="02020603050405020304" pitchFamily="18" charset="0"/>
                        </a:rPr>
                        <a:t>trò</a:t>
                      </a:r>
                      <a:r>
                        <a:rPr lang="en-US" baseline="0" dirty="0" smtClean="0">
                          <a:solidFill>
                            <a:schemeClr val="tx1"/>
                          </a:solidFill>
                          <a:latin typeface="Times New Roman" panose="02020603050405020304" pitchFamily="18" charset="0"/>
                          <a:cs typeface="Times New Roman" panose="02020603050405020304" pitchFamily="18" charset="0"/>
                        </a:rPr>
                        <a:t> </a:t>
                      </a:r>
                      <a:r>
                        <a:rPr lang="en-US" baseline="0" dirty="0" err="1" smtClean="0">
                          <a:solidFill>
                            <a:schemeClr val="tx1"/>
                          </a:solidFill>
                          <a:latin typeface="Times New Roman" panose="02020603050405020304" pitchFamily="18" charset="0"/>
                          <a:cs typeface="Times New Roman" panose="02020603050405020304" pitchFamily="18" charset="0"/>
                        </a:rPr>
                        <a:t>chơi</a:t>
                      </a:r>
                      <a:r>
                        <a:rPr lang="en-US" baseline="0" dirty="0" smtClean="0">
                          <a:solidFill>
                            <a:schemeClr val="tx1"/>
                          </a:solidFill>
                          <a:latin typeface="Times New Roman" panose="02020603050405020304" pitchFamily="18" charset="0"/>
                          <a:cs typeface="Times New Roman" panose="02020603050405020304" pitchFamily="18" charset="0"/>
                        </a:rPr>
                        <a:t>, </a:t>
                      </a:r>
                      <a:r>
                        <a:rPr lang="en-US" baseline="0" dirty="0" err="1" smtClean="0">
                          <a:solidFill>
                            <a:schemeClr val="tx1"/>
                          </a:solidFill>
                          <a:latin typeface="Times New Roman" panose="02020603050405020304" pitchFamily="18" charset="0"/>
                          <a:cs typeface="Times New Roman" panose="02020603050405020304" pitchFamily="18" charset="0"/>
                        </a:rPr>
                        <a:t>thử</a:t>
                      </a:r>
                      <a:r>
                        <a:rPr lang="en-US" baseline="0" dirty="0" smtClean="0">
                          <a:solidFill>
                            <a:schemeClr val="tx1"/>
                          </a:solidFill>
                          <a:latin typeface="Times New Roman" panose="02020603050405020304" pitchFamily="18" charset="0"/>
                          <a:cs typeface="Times New Roman" panose="02020603050405020304" pitchFamily="18" charset="0"/>
                        </a:rPr>
                        <a:t> </a:t>
                      </a:r>
                      <a:r>
                        <a:rPr lang="en-US" baseline="0" dirty="0" err="1" smtClean="0">
                          <a:solidFill>
                            <a:schemeClr val="tx1"/>
                          </a:solidFill>
                          <a:latin typeface="Times New Roman" panose="02020603050405020304" pitchFamily="18" charset="0"/>
                          <a:cs typeface="Times New Roman" panose="02020603050405020304" pitchFamily="18" charset="0"/>
                        </a:rPr>
                        <a:t>nghiệm</a:t>
                      </a:r>
                      <a:endParaRPr lang="en-US"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3848520352"/>
                  </a:ext>
                </a:extLst>
              </a:tr>
              <a:tr h="1119117">
                <a:tc>
                  <a:txBody>
                    <a:bodyPr/>
                    <a:lstStyle/>
                    <a:p>
                      <a:pPr algn="ctr"/>
                      <a:endParaRPr lang="en-US" b="1" smtClean="0">
                        <a:solidFill>
                          <a:schemeClr val="tx1"/>
                        </a:solidFill>
                        <a:latin typeface="Times New Roman" panose="02020603050405020304" pitchFamily="18" charset="0"/>
                        <a:cs typeface="Times New Roman" panose="02020603050405020304" pitchFamily="18" charset="0"/>
                      </a:endParaRPr>
                    </a:p>
                    <a:p>
                      <a:pPr algn="ctr"/>
                      <a:r>
                        <a:rPr lang="en-US" b="1" smtClean="0">
                          <a:solidFill>
                            <a:schemeClr val="tx1"/>
                          </a:solidFill>
                          <a:latin typeface="Times New Roman" panose="02020603050405020304" pitchFamily="18" charset="0"/>
                          <a:cs typeface="Times New Roman" panose="02020603050405020304" pitchFamily="18" charset="0"/>
                        </a:rPr>
                        <a:t>Đóng</a:t>
                      </a:r>
                      <a:r>
                        <a:rPr lang="en-US" b="1" baseline="0" smtClean="0">
                          <a:solidFill>
                            <a:schemeClr val="tx1"/>
                          </a:solidFill>
                          <a:latin typeface="Times New Roman" panose="02020603050405020304" pitchFamily="18" charset="0"/>
                          <a:cs typeface="Times New Roman" panose="02020603050405020304" pitchFamily="18" charset="0"/>
                        </a:rPr>
                        <a:t> dự án</a:t>
                      </a:r>
                      <a:endParaRPr lang="en-US" b="1">
                        <a:solidFill>
                          <a:schemeClr val="tx1"/>
                        </a:solidFill>
                        <a:latin typeface="Times New Roman" panose="02020603050405020304" pitchFamily="18" charset="0"/>
                        <a:cs typeface="Times New Roman" panose="02020603050405020304" pitchFamily="18" charset="0"/>
                      </a:endParaRPr>
                    </a:p>
                  </a:txBody>
                  <a:tcPr/>
                </a:tc>
                <a:tc>
                  <a:txBody>
                    <a:bodyPr/>
                    <a:lstStyle/>
                    <a:p>
                      <a:pPr algn="l"/>
                      <a:endParaRPr lang="en-US" dirty="0" smtClean="0">
                        <a:solidFill>
                          <a:schemeClr val="tx1"/>
                        </a:solidFill>
                        <a:latin typeface="Times New Roman" panose="02020603050405020304" pitchFamily="18" charset="0"/>
                        <a:cs typeface="Times New Roman" panose="02020603050405020304" pitchFamily="18" charset="0"/>
                      </a:endParaRPr>
                    </a:p>
                    <a:p>
                      <a:pPr algn="l"/>
                      <a:r>
                        <a:rPr lang="en-US" b="1" i="1" dirty="0" smtClean="0">
                          <a:solidFill>
                            <a:schemeClr val="tx1"/>
                          </a:solidFill>
                          <a:latin typeface="Times New Roman" panose="02020603050405020304" pitchFamily="18" charset="0"/>
                          <a:cs typeface="Times New Roman" panose="02020603050405020304" pitchFamily="18" charset="0"/>
                        </a:rPr>
                        <a:t>E6: </a:t>
                      </a:r>
                      <a:r>
                        <a:rPr lang="en-US" dirty="0" smtClean="0">
                          <a:solidFill>
                            <a:schemeClr val="tx1"/>
                          </a:solidFill>
                          <a:latin typeface="Times New Roman" panose="02020603050405020304" pitchFamily="18" charset="0"/>
                          <a:cs typeface="Times New Roman" panose="02020603050405020304" pitchFamily="18" charset="0"/>
                        </a:rPr>
                        <a:t>Chia </a:t>
                      </a:r>
                      <a:r>
                        <a:rPr lang="en-US" dirty="0" err="1" smtClean="0">
                          <a:solidFill>
                            <a:schemeClr val="tx1"/>
                          </a:solidFill>
                          <a:latin typeface="Times New Roman" panose="02020603050405020304" pitchFamily="18" charset="0"/>
                          <a:cs typeface="Times New Roman" panose="02020603050405020304" pitchFamily="18" charset="0"/>
                        </a:rPr>
                        <a:t>sẻ</a:t>
                      </a:r>
                      <a:r>
                        <a:rPr lang="en-US" dirty="0" smtClean="0">
                          <a:solidFill>
                            <a:schemeClr val="tx1"/>
                          </a:solidFill>
                          <a:latin typeface="Times New Roman" panose="02020603050405020304" pitchFamily="18" charset="0"/>
                          <a:cs typeface="Times New Roman" panose="02020603050405020304" pitchFamily="18" charset="0"/>
                        </a:rPr>
                        <a:t>,</a:t>
                      </a:r>
                      <a:r>
                        <a:rPr lang="en-US" baseline="0" dirty="0" smtClean="0">
                          <a:solidFill>
                            <a:schemeClr val="tx1"/>
                          </a:solidFill>
                          <a:latin typeface="Times New Roman" panose="02020603050405020304" pitchFamily="18" charset="0"/>
                          <a:cs typeface="Times New Roman" panose="02020603050405020304" pitchFamily="18" charset="0"/>
                        </a:rPr>
                        <a:t> </a:t>
                      </a:r>
                      <a:r>
                        <a:rPr lang="en-US" baseline="0" dirty="0" err="1" smtClean="0">
                          <a:solidFill>
                            <a:schemeClr val="tx1"/>
                          </a:solidFill>
                          <a:latin typeface="Times New Roman" panose="02020603050405020304" pitchFamily="18" charset="0"/>
                          <a:cs typeface="Times New Roman" panose="02020603050405020304" pitchFamily="18" charset="0"/>
                        </a:rPr>
                        <a:t>đánh</a:t>
                      </a:r>
                      <a:r>
                        <a:rPr lang="en-US" baseline="0" dirty="0" smtClean="0">
                          <a:solidFill>
                            <a:schemeClr val="tx1"/>
                          </a:solidFill>
                          <a:latin typeface="Times New Roman" panose="02020603050405020304" pitchFamily="18" charset="0"/>
                          <a:cs typeface="Times New Roman" panose="02020603050405020304" pitchFamily="18" charset="0"/>
                        </a:rPr>
                        <a:t> </a:t>
                      </a:r>
                      <a:r>
                        <a:rPr lang="en-US" baseline="0" dirty="0" err="1" smtClean="0">
                          <a:solidFill>
                            <a:schemeClr val="tx1"/>
                          </a:solidFill>
                          <a:latin typeface="Times New Roman" panose="02020603050405020304" pitchFamily="18" charset="0"/>
                          <a:cs typeface="Times New Roman" panose="02020603050405020304" pitchFamily="18" charset="0"/>
                        </a:rPr>
                        <a:t>giá</a:t>
                      </a:r>
                      <a:r>
                        <a:rPr lang="en-US" baseline="0" dirty="0" smtClean="0">
                          <a:solidFill>
                            <a:schemeClr val="tx1"/>
                          </a:solidFill>
                          <a:latin typeface="Times New Roman" panose="02020603050405020304" pitchFamily="18" charset="0"/>
                          <a:cs typeface="Times New Roman" panose="02020603050405020304" pitchFamily="18" charset="0"/>
                        </a:rPr>
                        <a:t> </a:t>
                      </a:r>
                      <a:r>
                        <a:rPr lang="en-US" baseline="0" dirty="0" err="1" smtClean="0">
                          <a:solidFill>
                            <a:schemeClr val="tx1"/>
                          </a:solidFill>
                          <a:latin typeface="Times New Roman" panose="02020603050405020304" pitchFamily="18" charset="0"/>
                          <a:cs typeface="Times New Roman" panose="02020603050405020304" pitchFamily="18" charset="0"/>
                        </a:rPr>
                        <a:t>sản</a:t>
                      </a:r>
                      <a:r>
                        <a:rPr lang="en-US" baseline="0" dirty="0" smtClean="0">
                          <a:solidFill>
                            <a:schemeClr val="tx1"/>
                          </a:solidFill>
                          <a:latin typeface="Times New Roman" panose="02020603050405020304" pitchFamily="18" charset="0"/>
                          <a:cs typeface="Times New Roman" panose="02020603050405020304" pitchFamily="18" charset="0"/>
                        </a:rPr>
                        <a:t> </a:t>
                      </a:r>
                      <a:r>
                        <a:rPr lang="en-US" baseline="0" dirty="0" err="1" smtClean="0">
                          <a:solidFill>
                            <a:schemeClr val="tx1"/>
                          </a:solidFill>
                          <a:latin typeface="Times New Roman" panose="02020603050405020304" pitchFamily="18" charset="0"/>
                          <a:cs typeface="Times New Roman" panose="02020603050405020304" pitchFamily="18" charset="0"/>
                        </a:rPr>
                        <a:t>phẩm</a:t>
                      </a:r>
                      <a:r>
                        <a:rPr lang="en-US" baseline="0" dirty="0" smtClean="0">
                          <a:solidFill>
                            <a:schemeClr val="tx1"/>
                          </a:solidFill>
                          <a:latin typeface="Times New Roman" panose="02020603050405020304" pitchFamily="18" charset="0"/>
                          <a:cs typeface="Times New Roman" panose="02020603050405020304" pitchFamily="18" charset="0"/>
                        </a:rPr>
                        <a:t> </a:t>
                      </a:r>
                      <a:r>
                        <a:rPr lang="en-US" baseline="0" dirty="0" err="1" smtClean="0">
                          <a:solidFill>
                            <a:schemeClr val="tx1"/>
                          </a:solidFill>
                          <a:latin typeface="Times New Roman" panose="02020603050405020304" pitchFamily="18" charset="0"/>
                          <a:cs typeface="Times New Roman" panose="02020603050405020304" pitchFamily="18" charset="0"/>
                        </a:rPr>
                        <a:t>của</a:t>
                      </a:r>
                      <a:r>
                        <a:rPr lang="en-US" baseline="0" dirty="0" smtClean="0">
                          <a:solidFill>
                            <a:schemeClr val="tx1"/>
                          </a:solidFill>
                          <a:latin typeface="Times New Roman" panose="02020603050405020304" pitchFamily="18" charset="0"/>
                          <a:cs typeface="Times New Roman" panose="02020603050405020304" pitchFamily="18" charset="0"/>
                        </a:rPr>
                        <a:t> </a:t>
                      </a:r>
                      <a:r>
                        <a:rPr lang="en-US" baseline="0" dirty="0" err="1" smtClean="0">
                          <a:solidFill>
                            <a:schemeClr val="tx1"/>
                          </a:solidFill>
                          <a:latin typeface="Times New Roman" panose="02020603050405020304" pitchFamily="18" charset="0"/>
                          <a:cs typeface="Times New Roman" panose="02020603050405020304" pitchFamily="18" charset="0"/>
                        </a:rPr>
                        <a:t>dự</a:t>
                      </a:r>
                      <a:r>
                        <a:rPr lang="en-US" baseline="0" dirty="0" smtClean="0">
                          <a:solidFill>
                            <a:schemeClr val="tx1"/>
                          </a:solidFill>
                          <a:latin typeface="Times New Roman" panose="02020603050405020304" pitchFamily="18" charset="0"/>
                          <a:cs typeface="Times New Roman" panose="02020603050405020304" pitchFamily="18" charset="0"/>
                        </a:rPr>
                        <a:t> </a:t>
                      </a:r>
                      <a:r>
                        <a:rPr lang="en-US" baseline="0" dirty="0" err="1" smtClean="0">
                          <a:solidFill>
                            <a:schemeClr val="tx1"/>
                          </a:solidFill>
                          <a:latin typeface="Times New Roman" panose="02020603050405020304" pitchFamily="18" charset="0"/>
                          <a:cs typeface="Times New Roman" panose="02020603050405020304" pitchFamily="18" charset="0"/>
                        </a:rPr>
                        <a:t>án</a:t>
                      </a:r>
                      <a:endParaRPr lang="en-US"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529375113"/>
                  </a:ext>
                </a:extLst>
              </a:tr>
            </a:tbl>
          </a:graphicData>
        </a:graphic>
      </p:graphicFrame>
    </p:spTree>
    <p:extLst>
      <p:ext uri="{BB962C8B-B14F-4D97-AF65-F5344CB8AC3E}">
        <p14:creationId xmlns:p14="http://schemas.microsoft.com/office/powerpoint/2010/main" val="18510584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77702" y="0"/>
            <a:ext cx="3241463" cy="400110"/>
          </a:xfrm>
          <a:prstGeom prst="rect">
            <a:avLst/>
          </a:prstGeom>
          <a:noFill/>
        </p:spPr>
        <p:txBody>
          <a:bodyPr wrap="square" rtlCol="0">
            <a:spAutoFit/>
          </a:bodyPr>
          <a:lstStyle/>
          <a:p>
            <a:pPr algn="ctr"/>
            <a:r>
              <a:rPr lang="en-US" sz="2000" b="1" smtClean="0">
                <a:solidFill>
                  <a:srgbClr val="FF0000"/>
                </a:solidFill>
                <a:latin typeface="Times New Roman" panose="02020603050405020304" pitchFamily="18" charset="0"/>
                <a:cs typeface="Times New Roman" panose="02020603050405020304" pitchFamily="18" charset="0"/>
              </a:rPr>
              <a:t>DỰ ÁN STEAMS</a:t>
            </a:r>
            <a:endParaRPr lang="en-US" sz="2000" b="1">
              <a:latin typeface="Times New Roman" panose="02020603050405020304" pitchFamily="18" charset="0"/>
              <a:cs typeface="Times New Roman" panose="02020603050405020304" pitchFamily="18" charset="0"/>
            </a:endParaRPr>
          </a:p>
        </p:txBody>
      </p:sp>
      <p:sp>
        <p:nvSpPr>
          <p:cNvPr id="7" name="Rectangle 6"/>
          <p:cNvSpPr/>
          <p:nvPr/>
        </p:nvSpPr>
        <p:spPr>
          <a:xfrm>
            <a:off x="163774" y="591074"/>
            <a:ext cx="2893325" cy="40521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Times New Roman" panose="02020603050405020304" pitchFamily="18" charset="0"/>
                <a:cs typeface="Times New Roman" panose="02020603050405020304" pitchFamily="18" charset="0"/>
              </a:rPr>
              <a:t>LẬP KẾ HOẠCH DỰ ÁN</a:t>
            </a:r>
            <a:endParaRPr lang="en-US" b="1">
              <a:solidFill>
                <a:schemeClr val="tx1"/>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163774" y="1910688"/>
            <a:ext cx="3179928" cy="200622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latin typeface="Times New Roman" panose="02020603050405020304" pitchFamily="18" charset="0"/>
                <a:cs typeface="Times New Roman" panose="02020603050405020304" pitchFamily="18" charset="0"/>
              </a:rPr>
              <a:t>I. MỤC TIÊU </a:t>
            </a:r>
          </a:p>
          <a:p>
            <a:r>
              <a:rPr lang="en-US" b="1" dirty="0" smtClean="0">
                <a:solidFill>
                  <a:schemeClr val="tx1"/>
                </a:solidFill>
                <a:latin typeface="Times New Roman" panose="02020603050405020304" pitchFamily="18" charset="0"/>
                <a:cs typeface="Times New Roman" panose="02020603050405020304" pitchFamily="18" charset="0"/>
              </a:rPr>
              <a:t>(</a:t>
            </a:r>
            <a:r>
              <a:rPr lang="en-US" b="1" dirty="0" err="1" smtClean="0">
                <a:solidFill>
                  <a:schemeClr val="tx1"/>
                </a:solidFill>
                <a:latin typeface="Times New Roman" panose="02020603050405020304" pitchFamily="18" charset="0"/>
                <a:cs typeface="Times New Roman" panose="02020603050405020304" pitchFamily="18" charset="0"/>
              </a:rPr>
              <a:t>Được</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xác</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định</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theo</a:t>
            </a:r>
            <a:r>
              <a:rPr lang="en-US" b="1" dirty="0" smtClean="0">
                <a:solidFill>
                  <a:schemeClr val="tx1"/>
                </a:solidFill>
                <a:latin typeface="Times New Roman" panose="02020603050405020304" pitchFamily="18" charset="0"/>
                <a:cs typeface="Times New Roman" panose="02020603050405020304" pitchFamily="18" charset="0"/>
              </a:rPr>
              <a:t> 1 </a:t>
            </a:r>
            <a:r>
              <a:rPr lang="en-US" b="1" dirty="0" err="1" smtClean="0">
                <a:solidFill>
                  <a:schemeClr val="tx1"/>
                </a:solidFill>
                <a:latin typeface="Times New Roman" panose="02020603050405020304" pitchFamily="18" charset="0"/>
                <a:cs typeface="Times New Roman" panose="02020603050405020304" pitchFamily="18" charset="0"/>
              </a:rPr>
              <a:t>trong</a:t>
            </a:r>
            <a:r>
              <a:rPr lang="en-US" b="1" dirty="0" smtClean="0">
                <a:solidFill>
                  <a:schemeClr val="tx1"/>
                </a:solidFill>
                <a:latin typeface="Times New Roman" panose="02020603050405020304" pitchFamily="18" charset="0"/>
                <a:cs typeface="Times New Roman" panose="02020603050405020304" pitchFamily="18" charset="0"/>
              </a:rPr>
              <a:t> 2 </a:t>
            </a:r>
            <a:r>
              <a:rPr lang="en-US" b="1" dirty="0" err="1" smtClean="0">
                <a:solidFill>
                  <a:schemeClr val="tx1"/>
                </a:solidFill>
                <a:latin typeface="Times New Roman" panose="02020603050405020304" pitchFamily="18" charset="0"/>
                <a:cs typeface="Times New Roman" panose="02020603050405020304" pitchFamily="18" charset="0"/>
              </a:rPr>
              <a:t>cách</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sau</a:t>
            </a:r>
            <a:r>
              <a:rPr lang="en-US" b="1" dirty="0" smtClean="0">
                <a:solidFill>
                  <a:schemeClr val="tx1"/>
                </a:solidFill>
                <a:latin typeface="Times New Roman" panose="02020603050405020304" pitchFamily="18" charset="0"/>
                <a:cs typeface="Times New Roman" panose="02020603050405020304" pitchFamily="18" charset="0"/>
              </a:rPr>
              <a:t>):</a:t>
            </a:r>
          </a:p>
          <a:p>
            <a:pPr marL="285750" indent="-285750">
              <a:buFontTx/>
              <a:buChar char="-"/>
            </a:pPr>
            <a:r>
              <a:rPr lang="en-US" b="1" dirty="0" smtClean="0">
                <a:solidFill>
                  <a:schemeClr val="tx1"/>
                </a:solidFill>
                <a:latin typeface="Times New Roman" panose="02020603050405020304" pitchFamily="18" charset="0"/>
                <a:cs typeface="Times New Roman" panose="02020603050405020304" pitchFamily="18" charset="0"/>
              </a:rPr>
              <a:t>Theo 5 </a:t>
            </a:r>
            <a:r>
              <a:rPr lang="en-US" b="1" dirty="0" err="1" smtClean="0">
                <a:solidFill>
                  <a:schemeClr val="tx1"/>
                </a:solidFill>
                <a:latin typeface="Times New Roman" panose="02020603050405020304" pitchFamily="18" charset="0"/>
                <a:cs typeface="Times New Roman" panose="02020603050405020304" pitchFamily="18" charset="0"/>
              </a:rPr>
              <a:t>thành</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tố</a:t>
            </a:r>
            <a:r>
              <a:rPr lang="en-US" b="1" dirty="0" smtClean="0">
                <a:solidFill>
                  <a:schemeClr val="tx1"/>
                </a:solidFill>
                <a:latin typeface="Times New Roman" panose="02020603050405020304" pitchFamily="18" charset="0"/>
                <a:cs typeface="Times New Roman" panose="02020603050405020304" pitchFamily="18" charset="0"/>
              </a:rPr>
              <a:t> steams</a:t>
            </a:r>
          </a:p>
          <a:p>
            <a:pPr marL="285750" indent="-285750">
              <a:buFontTx/>
              <a:buChar char="-"/>
            </a:pPr>
            <a:r>
              <a:rPr lang="en-US" b="1" dirty="0">
                <a:solidFill>
                  <a:schemeClr val="tx1"/>
                </a:solidFill>
                <a:latin typeface="Times New Roman" panose="02020603050405020304" pitchFamily="18" charset="0"/>
                <a:cs typeface="Times New Roman" panose="02020603050405020304" pitchFamily="18" charset="0"/>
              </a:rPr>
              <a:t> </a:t>
            </a:r>
            <a:r>
              <a:rPr lang="en-US" b="1" dirty="0" smtClean="0">
                <a:solidFill>
                  <a:schemeClr val="tx1"/>
                </a:solidFill>
                <a:latin typeface="Times New Roman" panose="02020603050405020304" pitchFamily="18" charset="0"/>
                <a:cs typeface="Times New Roman" panose="02020603050405020304" pitchFamily="18" charset="0"/>
              </a:rPr>
              <a:t>Theo 5 </a:t>
            </a:r>
            <a:r>
              <a:rPr lang="en-US" b="1" dirty="0" err="1" smtClean="0">
                <a:solidFill>
                  <a:schemeClr val="tx1"/>
                </a:solidFill>
                <a:latin typeface="Times New Roman" panose="02020603050405020304" pitchFamily="18" charset="0"/>
                <a:cs typeface="Times New Roman" panose="02020603050405020304" pitchFamily="18" charset="0"/>
              </a:rPr>
              <a:t>lĩnh</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vực</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3603011" y="400110"/>
            <a:ext cx="8420668" cy="63418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smtClean="0">
              <a:solidFill>
                <a:schemeClr val="tx1"/>
              </a:solidFill>
              <a:latin typeface="Times New Roman" panose="02020603050405020304" pitchFamily="18" charset="0"/>
              <a:cs typeface="Times New Roman" panose="02020603050405020304" pitchFamily="18" charset="0"/>
            </a:endParaRPr>
          </a:p>
          <a:p>
            <a:endParaRPr lang="en-US" b="1" dirty="0">
              <a:solidFill>
                <a:schemeClr val="tx1"/>
              </a:solidFill>
              <a:latin typeface="Times New Roman" panose="02020603050405020304" pitchFamily="18" charset="0"/>
              <a:cs typeface="Times New Roman" panose="02020603050405020304" pitchFamily="18" charset="0"/>
            </a:endParaRPr>
          </a:p>
          <a:p>
            <a:pPr algn="ctr"/>
            <a:r>
              <a:rPr lang="en-US" b="1" dirty="0" smtClean="0">
                <a:solidFill>
                  <a:srgbClr val="FF0000"/>
                </a:solidFill>
                <a:latin typeface="Times New Roman" panose="02020603050405020304" pitchFamily="18" charset="0"/>
                <a:cs typeface="Times New Roman" panose="02020603050405020304" pitchFamily="18" charset="0"/>
              </a:rPr>
              <a:t>VD: </a:t>
            </a:r>
            <a:r>
              <a:rPr lang="en-US" b="1" dirty="0" err="1">
                <a:solidFill>
                  <a:srgbClr val="FF0000"/>
                </a:solidFill>
                <a:latin typeface="Times New Roman" panose="02020603050405020304" pitchFamily="18" charset="0"/>
                <a:cs typeface="Times New Roman" panose="02020603050405020304" pitchFamily="18" charset="0"/>
              </a:rPr>
              <a:t>Bè</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nổi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trở</a:t>
            </a:r>
            <a:r>
              <a:rPr lang="en-US" b="1" dirty="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quả</a:t>
            </a:r>
            <a:endParaRPr lang="en-US" b="1" dirty="0" smtClean="0">
              <a:solidFill>
                <a:srgbClr val="FF0000"/>
              </a:solidFill>
              <a:latin typeface="Times New Roman" panose="02020603050405020304" pitchFamily="18" charset="0"/>
              <a:cs typeface="Times New Roman" panose="02020603050405020304" pitchFamily="18" charset="0"/>
            </a:endParaRPr>
          </a:p>
          <a:p>
            <a:r>
              <a:rPr lang="en-US" b="1" dirty="0" smtClean="0">
                <a:solidFill>
                  <a:schemeClr val="tx1"/>
                </a:solidFill>
                <a:latin typeface="Times New Roman" panose="02020603050405020304" pitchFamily="18" charset="0"/>
                <a:cs typeface="Times New Roman" panose="02020603050405020304" pitchFamily="18" charset="0"/>
              </a:rPr>
              <a:t>I. </a:t>
            </a:r>
            <a:r>
              <a:rPr lang="en-US" b="1" dirty="0" err="1" smtClean="0">
                <a:solidFill>
                  <a:schemeClr val="tx1"/>
                </a:solidFill>
                <a:latin typeface="Times New Roman" panose="02020603050405020304" pitchFamily="18" charset="0"/>
                <a:cs typeface="Times New Roman" panose="02020603050405020304" pitchFamily="18" charset="0"/>
              </a:rPr>
              <a:t>Mục</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tiêu</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dự</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án</a:t>
            </a:r>
            <a:r>
              <a:rPr lang="en-US" b="1" dirty="0" smtClean="0">
                <a:solidFill>
                  <a:schemeClr val="tx1"/>
                </a:solidFill>
                <a:latin typeface="Times New Roman" panose="02020603050405020304" pitchFamily="18" charset="0"/>
                <a:cs typeface="Times New Roman" panose="02020603050405020304" pitchFamily="18" charset="0"/>
              </a:rPr>
              <a:t>: </a:t>
            </a:r>
          </a:p>
          <a:p>
            <a:r>
              <a:rPr lang="en-US" sz="1700" b="1" dirty="0" smtClean="0">
                <a:solidFill>
                  <a:schemeClr val="tx1"/>
                </a:solidFill>
                <a:latin typeface="Times New Roman" panose="02020603050405020304" pitchFamily="18" charset="0"/>
                <a:cs typeface="Times New Roman" panose="02020603050405020304" pitchFamily="18" charset="0"/>
              </a:rPr>
              <a:t>* </a:t>
            </a:r>
            <a:r>
              <a:rPr lang="en-US" sz="1700" b="1" dirty="0" err="1">
                <a:solidFill>
                  <a:schemeClr val="tx1"/>
                </a:solidFill>
                <a:latin typeface="Times New Roman" panose="02020603050405020304" pitchFamily="18" charset="0"/>
                <a:cs typeface="Times New Roman" panose="02020603050405020304" pitchFamily="18" charset="0"/>
              </a:rPr>
              <a:t>Phát</a:t>
            </a:r>
            <a:r>
              <a:rPr lang="en-US" sz="1700" b="1" dirty="0">
                <a:solidFill>
                  <a:schemeClr val="tx1"/>
                </a:solidFill>
                <a:latin typeface="Times New Roman" panose="02020603050405020304" pitchFamily="18" charset="0"/>
                <a:cs typeface="Times New Roman" panose="02020603050405020304" pitchFamily="18" charset="0"/>
              </a:rPr>
              <a:t> </a:t>
            </a:r>
            <a:r>
              <a:rPr lang="en-US" sz="1700" b="1" dirty="0" err="1">
                <a:solidFill>
                  <a:schemeClr val="tx1"/>
                </a:solidFill>
                <a:latin typeface="Times New Roman" panose="02020603050405020304" pitchFamily="18" charset="0"/>
                <a:cs typeface="Times New Roman" panose="02020603050405020304" pitchFamily="18" charset="0"/>
              </a:rPr>
              <a:t>triển</a:t>
            </a:r>
            <a:r>
              <a:rPr lang="en-US" sz="1700" b="1" dirty="0">
                <a:solidFill>
                  <a:schemeClr val="tx1"/>
                </a:solidFill>
                <a:latin typeface="Times New Roman" panose="02020603050405020304" pitchFamily="18" charset="0"/>
                <a:cs typeface="Times New Roman" panose="02020603050405020304" pitchFamily="18" charset="0"/>
              </a:rPr>
              <a:t> </a:t>
            </a:r>
            <a:r>
              <a:rPr lang="en-US" sz="1700" b="1" dirty="0" err="1">
                <a:solidFill>
                  <a:schemeClr val="tx1"/>
                </a:solidFill>
                <a:latin typeface="Times New Roman" panose="02020603050405020304" pitchFamily="18" charset="0"/>
                <a:cs typeface="Times New Roman" panose="02020603050405020304" pitchFamily="18" charset="0"/>
              </a:rPr>
              <a:t>vận</a:t>
            </a:r>
            <a:r>
              <a:rPr lang="en-US" sz="1700" b="1" dirty="0">
                <a:solidFill>
                  <a:schemeClr val="tx1"/>
                </a:solidFill>
                <a:latin typeface="Times New Roman" panose="02020603050405020304" pitchFamily="18" charset="0"/>
                <a:cs typeface="Times New Roman" panose="02020603050405020304" pitchFamily="18" charset="0"/>
              </a:rPr>
              <a:t> </a:t>
            </a:r>
            <a:r>
              <a:rPr lang="en-US" sz="1700" b="1" dirty="0" err="1">
                <a:solidFill>
                  <a:schemeClr val="tx1"/>
                </a:solidFill>
                <a:latin typeface="Times New Roman" panose="02020603050405020304" pitchFamily="18" charset="0"/>
                <a:cs typeface="Times New Roman" panose="02020603050405020304" pitchFamily="18" charset="0"/>
              </a:rPr>
              <a:t>động</a:t>
            </a:r>
            <a:r>
              <a:rPr lang="en-US" sz="1700" b="1" dirty="0">
                <a:solidFill>
                  <a:schemeClr val="tx1"/>
                </a:solidFill>
                <a:latin typeface="Times New Roman" panose="02020603050405020304" pitchFamily="18" charset="0"/>
                <a:cs typeface="Times New Roman" panose="02020603050405020304" pitchFamily="18" charset="0"/>
              </a:rPr>
              <a:t>: </a:t>
            </a:r>
            <a:endParaRPr lang="en-US" sz="1700" dirty="0">
              <a:solidFill>
                <a:schemeClr val="tx1"/>
              </a:solidFill>
              <a:latin typeface="Times New Roman" panose="02020603050405020304" pitchFamily="18" charset="0"/>
              <a:cs typeface="Times New Roman" panose="02020603050405020304" pitchFamily="18" charset="0"/>
            </a:endParaRPr>
          </a:p>
          <a:p>
            <a:r>
              <a:rPr lang="en-US" sz="1700" dirty="0">
                <a:solidFill>
                  <a:schemeClr val="tx1"/>
                </a:solidFill>
                <a:latin typeface="Times New Roman" panose="02020603050405020304" pitchFamily="18" charset="0"/>
                <a:cs typeface="Times New Roman" panose="02020603050405020304" pitchFamily="18" charset="0"/>
              </a:rPr>
              <a:t>-</a:t>
            </a:r>
            <a:r>
              <a:rPr lang="en-US" sz="1700" b="1" dirty="0">
                <a:solidFill>
                  <a:schemeClr val="tx1"/>
                </a:solidFill>
                <a:latin typeface="Times New Roman" panose="02020603050405020304" pitchFamily="18" charset="0"/>
                <a:cs typeface="Times New Roman" panose="02020603050405020304" pitchFamily="18" charset="0"/>
              </a:rPr>
              <a:t> </a:t>
            </a:r>
            <a:r>
              <a:rPr lang="pt-BR" sz="1700" dirty="0">
                <a:solidFill>
                  <a:schemeClr val="tx1"/>
                </a:solidFill>
                <a:latin typeface="Times New Roman" panose="02020603050405020304" pitchFamily="18" charset="0"/>
                <a:cs typeface="Times New Roman" panose="02020603050405020304" pitchFamily="18" charset="0"/>
              </a:rPr>
              <a:t>Phát triển khả năng linh hoạt cơ tay, các ngón tay khi làm bè nổi</a:t>
            </a:r>
            <a:endParaRPr lang="en-US" sz="1700" dirty="0">
              <a:solidFill>
                <a:schemeClr val="tx1"/>
              </a:solidFill>
              <a:latin typeface="Times New Roman" panose="02020603050405020304" pitchFamily="18" charset="0"/>
              <a:cs typeface="Times New Roman" panose="02020603050405020304" pitchFamily="18" charset="0"/>
            </a:endParaRPr>
          </a:p>
          <a:p>
            <a:r>
              <a:rPr lang="pt-BR" sz="1700" dirty="0">
                <a:solidFill>
                  <a:schemeClr val="tx1"/>
                </a:solidFill>
                <a:latin typeface="Times New Roman" panose="02020603050405020304" pitchFamily="18" charset="0"/>
                <a:cs typeface="Times New Roman" panose="02020603050405020304" pitchFamily="18" charset="0"/>
              </a:rPr>
              <a:t>- Trẻ có kĩ năng tháo tác thực hiện vận động chuyền bóng qua đầu qua chân</a:t>
            </a:r>
            <a:endParaRPr lang="en-US" sz="1700" dirty="0">
              <a:solidFill>
                <a:schemeClr val="tx1"/>
              </a:solidFill>
              <a:latin typeface="Times New Roman" panose="02020603050405020304" pitchFamily="18" charset="0"/>
              <a:cs typeface="Times New Roman" panose="02020603050405020304" pitchFamily="18" charset="0"/>
            </a:endParaRPr>
          </a:p>
          <a:p>
            <a:r>
              <a:rPr lang="vi-VN" sz="1700" b="1" dirty="0">
                <a:solidFill>
                  <a:schemeClr val="tx1"/>
                </a:solidFill>
                <a:latin typeface="Times New Roman" panose="02020603050405020304" pitchFamily="18" charset="0"/>
                <a:cs typeface="Times New Roman" panose="02020603050405020304" pitchFamily="18" charset="0"/>
              </a:rPr>
              <a:t>* Phát triển nhận thức: </a:t>
            </a:r>
            <a:endParaRPr lang="en-US" sz="1700" dirty="0">
              <a:solidFill>
                <a:schemeClr val="tx1"/>
              </a:solidFill>
              <a:latin typeface="Times New Roman" panose="02020603050405020304" pitchFamily="18" charset="0"/>
              <a:cs typeface="Times New Roman" panose="02020603050405020304" pitchFamily="18" charset="0"/>
            </a:endParaRPr>
          </a:p>
          <a:p>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Trẻ</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biết</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cây</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sống</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cần</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có</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đất,nước</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không</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khí</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ánh</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sáng</a:t>
            </a:r>
            <a:r>
              <a:rPr lang="en-US" sz="1700" dirty="0">
                <a:solidFill>
                  <a:schemeClr val="tx1"/>
                </a:solidFill>
                <a:latin typeface="Times New Roman" panose="02020603050405020304" pitchFamily="18" charset="0"/>
                <a:cs typeface="Times New Roman" panose="02020603050405020304" pitchFamily="18" charset="0"/>
              </a:rPr>
              <a:t>  </a:t>
            </a:r>
          </a:p>
          <a:p>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Trẻ</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biết</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một</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số</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đặc</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điểm</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cấu</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tạo</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của</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bè</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nổi</a:t>
            </a:r>
            <a:endParaRPr lang="en-US" sz="1700" dirty="0">
              <a:solidFill>
                <a:schemeClr val="tx1"/>
              </a:solidFill>
              <a:latin typeface="Times New Roman" panose="02020603050405020304" pitchFamily="18" charset="0"/>
              <a:cs typeface="Times New Roman" panose="02020603050405020304" pitchFamily="18" charset="0"/>
            </a:endParaRPr>
          </a:p>
          <a:p>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Trẻ</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biết</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chất</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liệu</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để</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bè</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nổi</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được</a:t>
            </a:r>
            <a:r>
              <a:rPr lang="en-US" sz="1700" dirty="0">
                <a:solidFill>
                  <a:schemeClr val="tx1"/>
                </a:solidFill>
                <a:latin typeface="Times New Roman" panose="02020603050405020304" pitchFamily="18" charset="0"/>
                <a:cs typeface="Times New Roman" panose="02020603050405020304" pitchFamily="18" charset="0"/>
              </a:rPr>
              <a:t> </a:t>
            </a:r>
          </a:p>
          <a:p>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Biết</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một</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số</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loại</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chất</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liệu</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nổi</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được</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và</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không</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nổi</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được</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dây</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chắc</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chắn</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và</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không</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chắc</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chắn</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smtClean="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Biết</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sự</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nổi</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của</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bè</a:t>
            </a:r>
            <a:r>
              <a:rPr lang="en-US" sz="1700" dirty="0">
                <a:solidFill>
                  <a:schemeClr val="tx1"/>
                </a:solidFill>
                <a:latin typeface="Times New Roman" panose="02020603050405020304" pitchFamily="18" charset="0"/>
                <a:cs typeface="Times New Roman" panose="02020603050405020304" pitchFamily="18" charset="0"/>
              </a:rPr>
              <a:t> </a:t>
            </a:r>
          </a:p>
          <a:p>
            <a:r>
              <a:rPr lang="en-US" sz="1700" dirty="0">
                <a:solidFill>
                  <a:schemeClr val="tx1"/>
                </a:solidFill>
                <a:latin typeface="Times New Roman" panose="02020603050405020304" pitchFamily="18" charset="0"/>
                <a:cs typeface="Times New Roman" panose="02020603050405020304" pitchFamily="18" charset="0"/>
              </a:rPr>
              <a:t>- </a:t>
            </a:r>
            <a:r>
              <a:rPr lang="vi-VN" sz="1700" dirty="0">
                <a:solidFill>
                  <a:schemeClr val="tx1"/>
                </a:solidFill>
                <a:latin typeface="Times New Roman" panose="02020603050405020304" pitchFamily="18" charset="0"/>
                <a:cs typeface="Times New Roman" panose="02020603050405020304" pitchFamily="18" charset="0"/>
              </a:rPr>
              <a:t> Trẻ biết đong</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đo</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nước</a:t>
            </a:r>
            <a:r>
              <a:rPr lang="en-US" sz="1700" dirty="0">
                <a:solidFill>
                  <a:schemeClr val="tx1"/>
                </a:solidFill>
                <a:latin typeface="Times New Roman" panose="02020603050405020304" pitchFamily="18" charset="0"/>
                <a:cs typeface="Times New Roman" panose="02020603050405020304" pitchFamily="18" charset="0"/>
              </a:rPr>
              <a:t>,</a:t>
            </a:r>
            <a:r>
              <a:rPr lang="vi-VN" sz="1700" dirty="0">
                <a:solidFill>
                  <a:schemeClr val="tx1"/>
                </a:solidFill>
                <a:latin typeface="Times New Roman" panose="02020603050405020304" pitchFamily="18" charset="0"/>
                <a:cs typeface="Times New Roman" panose="02020603050405020304" pitchFamily="18" charset="0"/>
              </a:rPr>
              <a:t> đo</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dây</a:t>
            </a:r>
            <a:r>
              <a:rPr lang="en-US" sz="1700" dirty="0">
                <a:solidFill>
                  <a:schemeClr val="tx1"/>
                </a:solidFill>
                <a:latin typeface="Times New Roman" panose="02020603050405020304" pitchFamily="18" charset="0"/>
                <a:cs typeface="Times New Roman" panose="02020603050405020304" pitchFamily="18" charset="0"/>
              </a:rPr>
              <a:t>,</a:t>
            </a:r>
            <a:r>
              <a:rPr lang="vi-VN" sz="1700" dirty="0">
                <a:solidFill>
                  <a:schemeClr val="tx1"/>
                </a:solidFill>
                <a:latin typeface="Times New Roman" panose="02020603050405020304" pitchFamily="18" charset="0"/>
                <a:cs typeface="Times New Roman" panose="02020603050405020304" pitchFamily="18" charset="0"/>
              </a:rPr>
              <a:t> đếm</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số</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lượng</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và</a:t>
            </a:r>
            <a:r>
              <a:rPr lang="en-US" sz="1700" dirty="0">
                <a:solidFill>
                  <a:schemeClr val="tx1"/>
                </a:solidFill>
                <a:latin typeface="Times New Roman" panose="02020603050405020304" pitchFamily="18" charset="0"/>
                <a:cs typeface="Times New Roman" panose="02020603050405020304" pitchFamily="18" charset="0"/>
              </a:rPr>
              <a:t> </a:t>
            </a:r>
            <a:r>
              <a:rPr lang="vi-VN" sz="1700" dirty="0">
                <a:solidFill>
                  <a:schemeClr val="tx1"/>
                </a:solidFill>
                <a:latin typeface="Times New Roman" panose="02020603050405020304" pitchFamily="18" charset="0"/>
                <a:cs typeface="Times New Roman" panose="02020603050405020304" pitchFamily="18" charset="0"/>
              </a:rPr>
              <a:t>các chất liệu làm </a:t>
            </a:r>
            <a:r>
              <a:rPr lang="en-US" sz="1700" dirty="0" err="1">
                <a:solidFill>
                  <a:schemeClr val="tx1"/>
                </a:solidFill>
                <a:latin typeface="Times New Roman" panose="02020603050405020304" pitchFamily="18" charset="0"/>
                <a:cs typeface="Times New Roman" panose="02020603050405020304" pitchFamily="18" charset="0"/>
              </a:rPr>
              <a:t>bè</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nổi</a:t>
            </a:r>
            <a:r>
              <a:rPr lang="en-US" sz="1700" dirty="0">
                <a:solidFill>
                  <a:schemeClr val="tx1"/>
                </a:solidFill>
                <a:latin typeface="Times New Roman" panose="02020603050405020304" pitchFamily="18" charset="0"/>
                <a:cs typeface="Times New Roman" panose="02020603050405020304" pitchFamily="18" charset="0"/>
              </a:rPr>
              <a:t> </a:t>
            </a:r>
          </a:p>
          <a:p>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Biết</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đặc</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điểm</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nổi</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bật</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của</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quả</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dưa</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hấu</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biết</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quy</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trình</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làm</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sinh</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tố</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nước</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ép</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dưa</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hấu</a:t>
            </a:r>
            <a:r>
              <a:rPr lang="en-US" sz="1700" dirty="0">
                <a:solidFill>
                  <a:schemeClr val="tx1"/>
                </a:solidFill>
                <a:latin typeface="Times New Roman" panose="02020603050405020304" pitchFamily="18" charset="0"/>
                <a:cs typeface="Times New Roman" panose="02020603050405020304" pitchFamily="18" charset="0"/>
              </a:rPr>
              <a:t>.</a:t>
            </a:r>
          </a:p>
          <a:p>
            <a:r>
              <a:rPr lang="vi-VN" sz="1700" b="1" dirty="0">
                <a:solidFill>
                  <a:schemeClr val="tx1"/>
                </a:solidFill>
                <a:latin typeface="Times New Roman" panose="02020603050405020304" pitchFamily="18" charset="0"/>
                <a:cs typeface="Times New Roman" panose="02020603050405020304" pitchFamily="18" charset="0"/>
              </a:rPr>
              <a:t>* Phát triển ngôn ngữ: </a:t>
            </a:r>
            <a:endParaRPr lang="en-US" sz="1700" dirty="0">
              <a:solidFill>
                <a:schemeClr val="tx1"/>
              </a:solidFill>
              <a:latin typeface="Times New Roman" panose="02020603050405020304" pitchFamily="18" charset="0"/>
              <a:cs typeface="Times New Roman" panose="02020603050405020304" pitchFamily="18" charset="0"/>
            </a:endParaRPr>
          </a:p>
          <a:p>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Kĩ</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năng</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thảo</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luận</a:t>
            </a:r>
            <a:r>
              <a:rPr lang="en-US" sz="1700" dirty="0">
                <a:solidFill>
                  <a:schemeClr val="tx1"/>
                </a:solidFill>
                <a:latin typeface="Times New Roman" panose="02020603050405020304" pitchFamily="18" charset="0"/>
                <a:cs typeface="Times New Roman" panose="02020603050405020304" pitchFamily="18" charset="0"/>
              </a:rPr>
              <a:t>, chia </a:t>
            </a:r>
            <a:r>
              <a:rPr lang="en-US" sz="1700" dirty="0" err="1">
                <a:solidFill>
                  <a:schemeClr val="tx1"/>
                </a:solidFill>
                <a:latin typeface="Times New Roman" panose="02020603050405020304" pitchFamily="18" charset="0"/>
                <a:cs typeface="Times New Roman" panose="02020603050405020304" pitchFamily="18" charset="0"/>
              </a:rPr>
              <a:t>sẻ</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kinh</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nghiệm</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kĩ</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năng</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thuyết</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trình</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nhận</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xét</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smtClean="0">
                <a:solidFill>
                  <a:schemeClr val="tx1"/>
                </a:solidFill>
                <a:latin typeface="Times New Roman" panose="02020603050405020304" pitchFamily="18" charset="0"/>
                <a:cs typeface="Times New Roman" panose="02020603050405020304" pitchFamily="18" charset="0"/>
              </a:rPr>
              <a:t>…..</a:t>
            </a:r>
            <a:endParaRPr lang="en-US" sz="1700" dirty="0">
              <a:solidFill>
                <a:schemeClr val="tx1"/>
              </a:solidFill>
              <a:latin typeface="Times New Roman" panose="02020603050405020304" pitchFamily="18" charset="0"/>
              <a:cs typeface="Times New Roman" panose="02020603050405020304" pitchFamily="18" charset="0"/>
            </a:endParaRPr>
          </a:p>
          <a:p>
            <a:pPr marL="285750" indent="-285750">
              <a:buFontTx/>
              <a:buChar char="-"/>
            </a:pPr>
            <a:r>
              <a:rPr lang="en-US" sz="1700" dirty="0" err="1" smtClean="0">
                <a:solidFill>
                  <a:schemeClr val="tx1"/>
                </a:solidFill>
                <a:latin typeface="Times New Roman" panose="02020603050405020304" pitchFamily="18" charset="0"/>
                <a:cs typeface="Times New Roman" panose="02020603050405020304" pitchFamily="18" charset="0"/>
              </a:rPr>
              <a:t>Trẻ</a:t>
            </a:r>
            <a:r>
              <a:rPr lang="en-US" sz="1700" dirty="0" smtClean="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chủ</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động</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trao</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đổi</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với</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cô</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và</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bạn</a:t>
            </a:r>
            <a:r>
              <a:rPr lang="en-US" sz="1700" dirty="0">
                <a:solidFill>
                  <a:schemeClr val="tx1"/>
                </a:solidFill>
                <a:latin typeface="Times New Roman" panose="02020603050405020304" pitchFamily="18" charset="0"/>
                <a:cs typeface="Times New Roman" panose="02020603050405020304" pitchFamily="18" charset="0"/>
              </a:rPr>
              <a:t> </a:t>
            </a:r>
            <a:endParaRPr lang="en-US" sz="1700" dirty="0" smtClean="0">
              <a:solidFill>
                <a:schemeClr val="tx1"/>
              </a:solidFill>
              <a:latin typeface="Times New Roman" panose="02020603050405020304" pitchFamily="18" charset="0"/>
              <a:cs typeface="Times New Roman" panose="02020603050405020304" pitchFamily="18" charset="0"/>
            </a:endParaRPr>
          </a:p>
          <a:p>
            <a:pPr marL="285750" indent="-285750">
              <a:buFontTx/>
              <a:buChar char="-"/>
            </a:pPr>
            <a:r>
              <a:rPr lang="en-US" sz="1700" dirty="0" err="1" smtClean="0">
                <a:solidFill>
                  <a:srgbClr val="FF0000"/>
                </a:solidFill>
                <a:latin typeface="Times New Roman" panose="02020603050405020304" pitchFamily="18" charset="0"/>
                <a:cs typeface="Times New Roman" panose="02020603050405020304" pitchFamily="18" charset="0"/>
              </a:rPr>
              <a:t>Trẻ</a:t>
            </a:r>
            <a:r>
              <a:rPr lang="en-US" sz="1700" dirty="0" smtClean="0">
                <a:solidFill>
                  <a:srgbClr val="FF0000"/>
                </a:solidFill>
                <a:latin typeface="Times New Roman" panose="02020603050405020304" pitchFamily="18" charset="0"/>
                <a:cs typeface="Times New Roman" panose="02020603050405020304" pitchFamily="18" charset="0"/>
              </a:rPr>
              <a:t> </a:t>
            </a:r>
            <a:r>
              <a:rPr lang="en-US" sz="1700" dirty="0" err="1" smtClean="0">
                <a:solidFill>
                  <a:srgbClr val="FF0000"/>
                </a:solidFill>
                <a:latin typeface="Times New Roman" panose="02020603050405020304" pitchFamily="18" charset="0"/>
                <a:cs typeface="Times New Roman" panose="02020603050405020304" pitchFamily="18" charset="0"/>
              </a:rPr>
              <a:t>hiểu</a:t>
            </a:r>
            <a:r>
              <a:rPr lang="en-US" sz="1700" dirty="0" smtClean="0">
                <a:solidFill>
                  <a:srgbClr val="FF0000"/>
                </a:solidFill>
                <a:latin typeface="Times New Roman" panose="02020603050405020304" pitchFamily="18" charset="0"/>
                <a:cs typeface="Times New Roman" panose="02020603050405020304" pitchFamily="18" charset="0"/>
              </a:rPr>
              <a:t> </a:t>
            </a:r>
            <a:r>
              <a:rPr lang="en-US" sz="1700" dirty="0" err="1" smtClean="0">
                <a:solidFill>
                  <a:srgbClr val="FF0000"/>
                </a:solidFill>
                <a:latin typeface="Times New Roman" panose="02020603050405020304" pitchFamily="18" charset="0"/>
                <a:cs typeface="Times New Roman" panose="02020603050405020304" pitchFamily="18" charset="0"/>
              </a:rPr>
              <a:t>nội</a:t>
            </a:r>
            <a:r>
              <a:rPr lang="en-US" sz="1700" dirty="0" smtClean="0">
                <a:solidFill>
                  <a:srgbClr val="FF0000"/>
                </a:solidFill>
                <a:latin typeface="Times New Roman" panose="02020603050405020304" pitchFamily="18" charset="0"/>
                <a:cs typeface="Times New Roman" panose="02020603050405020304" pitchFamily="18" charset="0"/>
              </a:rPr>
              <a:t> dung </a:t>
            </a:r>
            <a:r>
              <a:rPr lang="en-US" sz="1700" dirty="0" err="1" smtClean="0">
                <a:solidFill>
                  <a:srgbClr val="FF0000"/>
                </a:solidFill>
                <a:latin typeface="Times New Roman" panose="02020603050405020304" pitchFamily="18" charset="0"/>
                <a:cs typeface="Times New Roman" panose="02020603050405020304" pitchFamily="18" charset="0"/>
              </a:rPr>
              <a:t>truyện</a:t>
            </a:r>
            <a:r>
              <a:rPr lang="en-US" sz="1700" dirty="0" smtClean="0">
                <a:solidFill>
                  <a:srgbClr val="FF0000"/>
                </a:solidFill>
                <a:latin typeface="Times New Roman" panose="02020603050405020304" pitchFamily="18" charset="0"/>
                <a:cs typeface="Times New Roman" panose="02020603050405020304" pitchFamily="18" charset="0"/>
              </a:rPr>
              <a:t>….</a:t>
            </a:r>
            <a:r>
              <a:rPr lang="en-US" sz="1700" dirty="0" err="1" smtClean="0">
                <a:solidFill>
                  <a:srgbClr val="FF0000"/>
                </a:solidFill>
                <a:latin typeface="Times New Roman" panose="02020603050405020304" pitchFamily="18" charset="0"/>
                <a:cs typeface="Times New Roman" panose="02020603050405020304" pitchFamily="18" charset="0"/>
              </a:rPr>
              <a:t>thơ</a:t>
            </a:r>
            <a:r>
              <a:rPr lang="en-US" sz="1700" dirty="0" smtClean="0">
                <a:solidFill>
                  <a:srgbClr val="FF0000"/>
                </a:solidFill>
                <a:latin typeface="Times New Roman" panose="02020603050405020304" pitchFamily="18" charset="0"/>
                <a:cs typeface="Times New Roman" panose="02020603050405020304" pitchFamily="18" charset="0"/>
              </a:rPr>
              <a:t>…</a:t>
            </a:r>
            <a:r>
              <a:rPr lang="en-US" sz="1700" dirty="0" err="1" smtClean="0">
                <a:solidFill>
                  <a:srgbClr val="FF0000"/>
                </a:solidFill>
                <a:latin typeface="Times New Roman" panose="02020603050405020304" pitchFamily="18" charset="0"/>
                <a:cs typeface="Times New Roman" panose="02020603050405020304" pitchFamily="18" charset="0"/>
              </a:rPr>
              <a:t>chữ</a:t>
            </a:r>
            <a:r>
              <a:rPr lang="en-US" sz="1700" dirty="0" smtClean="0">
                <a:solidFill>
                  <a:srgbClr val="FF0000"/>
                </a:solidFill>
                <a:latin typeface="Times New Roman" panose="02020603050405020304" pitchFamily="18" charset="0"/>
                <a:cs typeface="Times New Roman" panose="02020603050405020304" pitchFamily="18" charset="0"/>
              </a:rPr>
              <a:t> </a:t>
            </a:r>
            <a:r>
              <a:rPr lang="en-US" sz="1700" dirty="0" err="1" smtClean="0">
                <a:solidFill>
                  <a:srgbClr val="FF0000"/>
                </a:solidFill>
                <a:latin typeface="Times New Roman" panose="02020603050405020304" pitchFamily="18" charset="0"/>
                <a:cs typeface="Times New Roman" panose="02020603050405020304" pitchFamily="18" charset="0"/>
              </a:rPr>
              <a:t>cái</a:t>
            </a:r>
            <a:r>
              <a:rPr lang="en-US" sz="1700" dirty="0" smtClean="0">
                <a:solidFill>
                  <a:srgbClr val="FF0000"/>
                </a:solidFill>
                <a:latin typeface="Times New Roman" panose="02020603050405020304" pitchFamily="18" charset="0"/>
                <a:cs typeface="Times New Roman" panose="02020603050405020304" pitchFamily="18" charset="0"/>
              </a:rPr>
              <a:t>….</a:t>
            </a:r>
            <a:endParaRPr lang="en-US" sz="1700" dirty="0">
              <a:solidFill>
                <a:srgbClr val="FF0000"/>
              </a:solidFill>
              <a:latin typeface="Times New Roman" panose="02020603050405020304" pitchFamily="18" charset="0"/>
              <a:cs typeface="Times New Roman" panose="02020603050405020304" pitchFamily="18" charset="0"/>
            </a:endParaRPr>
          </a:p>
          <a:p>
            <a:r>
              <a:rPr lang="vi-VN" sz="1700" b="1" dirty="0">
                <a:solidFill>
                  <a:schemeClr val="tx1"/>
                </a:solidFill>
                <a:latin typeface="Times New Roman" panose="02020603050405020304" pitchFamily="18" charset="0"/>
                <a:cs typeface="Times New Roman" panose="02020603050405020304" pitchFamily="18" charset="0"/>
              </a:rPr>
              <a:t>* Phát triển tình cảm </a:t>
            </a:r>
            <a:r>
              <a:rPr lang="en-US" sz="1700" b="1" dirty="0">
                <a:solidFill>
                  <a:schemeClr val="tx1"/>
                </a:solidFill>
                <a:latin typeface="Times New Roman" panose="02020603050405020304" pitchFamily="18" charset="0"/>
                <a:cs typeface="Times New Roman" panose="02020603050405020304" pitchFamily="18" charset="0"/>
              </a:rPr>
              <a:t>-</a:t>
            </a:r>
            <a:r>
              <a:rPr lang="vi-VN" sz="1700" b="1" dirty="0">
                <a:solidFill>
                  <a:schemeClr val="tx1"/>
                </a:solidFill>
                <a:latin typeface="Times New Roman" panose="02020603050405020304" pitchFamily="18" charset="0"/>
                <a:cs typeface="Times New Roman" panose="02020603050405020304" pitchFamily="18" charset="0"/>
              </a:rPr>
              <a:t> kỹ năng xã hội: </a:t>
            </a:r>
            <a:r>
              <a:rPr lang="en-US" sz="1700" b="1" dirty="0">
                <a:solidFill>
                  <a:schemeClr val="tx1"/>
                </a:solidFill>
                <a:latin typeface="Times New Roman" panose="02020603050405020304" pitchFamily="18" charset="0"/>
                <a:cs typeface="Times New Roman" panose="02020603050405020304" pitchFamily="18" charset="0"/>
              </a:rPr>
              <a:t> (4C</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Sáng</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tạo</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hợp</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tác</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giao</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tiếp</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tư</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duy</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phản</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biện</a:t>
            </a:r>
            <a:r>
              <a:rPr lang="en-US" sz="1700" dirty="0">
                <a:solidFill>
                  <a:schemeClr val="tx1"/>
                </a:solidFill>
                <a:latin typeface="Times New Roman" panose="02020603050405020304" pitchFamily="18" charset="0"/>
                <a:cs typeface="Times New Roman" panose="02020603050405020304" pitchFamily="18" charset="0"/>
              </a:rPr>
              <a:t> </a:t>
            </a:r>
          </a:p>
          <a:p>
            <a:r>
              <a:rPr lang="en-US" sz="1700" b="1" dirty="0">
                <a:solidFill>
                  <a:schemeClr val="tx1"/>
                </a:solidFill>
                <a:latin typeface="Times New Roman" panose="02020603050405020304" pitchFamily="18" charset="0"/>
                <a:cs typeface="Times New Roman" panose="02020603050405020304" pitchFamily="18" charset="0"/>
              </a:rPr>
              <a:t>* </a:t>
            </a:r>
            <a:r>
              <a:rPr lang="en-US" sz="1700" b="1" dirty="0" err="1">
                <a:solidFill>
                  <a:schemeClr val="tx1"/>
                </a:solidFill>
                <a:latin typeface="Times New Roman" panose="02020603050405020304" pitchFamily="18" charset="0"/>
                <a:cs typeface="Times New Roman" panose="02020603050405020304" pitchFamily="18" charset="0"/>
              </a:rPr>
              <a:t>Phát</a:t>
            </a:r>
            <a:r>
              <a:rPr lang="en-US" sz="1700" b="1" dirty="0">
                <a:solidFill>
                  <a:schemeClr val="tx1"/>
                </a:solidFill>
                <a:latin typeface="Times New Roman" panose="02020603050405020304" pitchFamily="18" charset="0"/>
                <a:cs typeface="Times New Roman" panose="02020603050405020304" pitchFamily="18" charset="0"/>
              </a:rPr>
              <a:t> </a:t>
            </a:r>
            <a:r>
              <a:rPr lang="en-US" sz="1700" b="1" dirty="0" err="1">
                <a:solidFill>
                  <a:schemeClr val="tx1"/>
                </a:solidFill>
                <a:latin typeface="Times New Roman" panose="02020603050405020304" pitchFamily="18" charset="0"/>
                <a:cs typeface="Times New Roman" panose="02020603050405020304" pitchFamily="18" charset="0"/>
              </a:rPr>
              <a:t>triển</a:t>
            </a:r>
            <a:r>
              <a:rPr lang="en-US" sz="1700" b="1" dirty="0">
                <a:solidFill>
                  <a:schemeClr val="tx1"/>
                </a:solidFill>
                <a:latin typeface="Times New Roman" panose="02020603050405020304" pitchFamily="18" charset="0"/>
                <a:cs typeface="Times New Roman" panose="02020603050405020304" pitchFamily="18" charset="0"/>
              </a:rPr>
              <a:t> </a:t>
            </a:r>
            <a:r>
              <a:rPr lang="en-US" sz="1700" b="1" dirty="0" err="1">
                <a:solidFill>
                  <a:schemeClr val="tx1"/>
                </a:solidFill>
                <a:latin typeface="Times New Roman" panose="02020603050405020304" pitchFamily="18" charset="0"/>
                <a:cs typeface="Times New Roman" panose="02020603050405020304" pitchFamily="18" charset="0"/>
              </a:rPr>
              <a:t>thẩm</a:t>
            </a:r>
            <a:r>
              <a:rPr lang="en-US" sz="1700" b="1" dirty="0">
                <a:solidFill>
                  <a:schemeClr val="tx1"/>
                </a:solidFill>
                <a:latin typeface="Times New Roman" panose="02020603050405020304" pitchFamily="18" charset="0"/>
                <a:cs typeface="Times New Roman" panose="02020603050405020304" pitchFamily="18" charset="0"/>
              </a:rPr>
              <a:t> </a:t>
            </a:r>
            <a:r>
              <a:rPr lang="en-US" sz="1700" b="1" dirty="0" err="1">
                <a:solidFill>
                  <a:schemeClr val="tx1"/>
                </a:solidFill>
                <a:latin typeface="Times New Roman" panose="02020603050405020304" pitchFamily="18" charset="0"/>
                <a:cs typeface="Times New Roman" panose="02020603050405020304" pitchFamily="18" charset="0"/>
              </a:rPr>
              <a:t>mỹ</a:t>
            </a:r>
            <a:r>
              <a:rPr lang="en-US" sz="1700" b="1" dirty="0">
                <a:solidFill>
                  <a:schemeClr val="tx1"/>
                </a:solidFill>
                <a:latin typeface="Times New Roman" panose="02020603050405020304" pitchFamily="18" charset="0"/>
                <a:cs typeface="Times New Roman" panose="02020603050405020304" pitchFamily="18" charset="0"/>
              </a:rPr>
              <a:t>: </a:t>
            </a:r>
            <a:endParaRPr lang="en-US" sz="1700" dirty="0">
              <a:solidFill>
                <a:schemeClr val="tx1"/>
              </a:solidFill>
              <a:latin typeface="Times New Roman" panose="02020603050405020304" pitchFamily="18" charset="0"/>
              <a:cs typeface="Times New Roman" panose="02020603050405020304" pitchFamily="18" charset="0"/>
            </a:endParaRPr>
          </a:p>
          <a:p>
            <a:r>
              <a:rPr lang="en-US" sz="1700" b="1"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Phối</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hợp</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các</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kĩ</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năng</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vẽ</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cắt</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dán</a:t>
            </a:r>
            <a:r>
              <a:rPr lang="en-US" sz="1700" dirty="0">
                <a:solidFill>
                  <a:schemeClr val="tx1"/>
                </a:solidFill>
                <a:latin typeface="Times New Roman" panose="02020603050405020304" pitchFamily="18" charset="0"/>
                <a:cs typeface="Times New Roman" panose="02020603050405020304" pitchFamily="18" charset="0"/>
              </a:rPr>
              <a:t>….</a:t>
            </a:r>
            <a:r>
              <a:rPr lang="en-US" sz="1700" dirty="0" err="1">
                <a:solidFill>
                  <a:schemeClr val="tx1"/>
                </a:solidFill>
                <a:latin typeface="Times New Roman" panose="02020603050405020304" pitchFamily="18" charset="0"/>
                <a:cs typeface="Times New Roman" panose="02020603050405020304" pitchFamily="18" charset="0"/>
              </a:rPr>
              <a:t>đã</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học</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để</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vẽ</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trang</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trí</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bè</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nổi</a:t>
            </a:r>
            <a:endParaRPr lang="en-US" sz="1700" dirty="0">
              <a:solidFill>
                <a:schemeClr val="tx1"/>
              </a:solidFill>
              <a:latin typeface="Times New Roman" panose="02020603050405020304" pitchFamily="18" charset="0"/>
              <a:cs typeface="Times New Roman" panose="02020603050405020304" pitchFamily="18" charset="0"/>
            </a:endParaRPr>
          </a:p>
          <a:p>
            <a:r>
              <a:rPr lang="en-US" sz="1700" b="1" dirty="0">
                <a:solidFill>
                  <a:schemeClr val="tx1"/>
                </a:solidFill>
                <a:latin typeface="Times New Roman" panose="02020603050405020304" pitchFamily="18" charset="0"/>
                <a:cs typeface="Times New Roman" panose="02020603050405020304" pitchFamily="18" charset="0"/>
              </a:rPr>
              <a:t> - </a:t>
            </a:r>
            <a:r>
              <a:rPr lang="en-US" sz="1700" dirty="0" err="1">
                <a:solidFill>
                  <a:schemeClr val="tx1"/>
                </a:solidFill>
                <a:latin typeface="Times New Roman" panose="02020603050405020304" pitchFamily="18" charset="0"/>
                <a:cs typeface="Times New Roman" panose="02020603050405020304" pitchFamily="18" charset="0"/>
              </a:rPr>
              <a:t>Trẻ</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hát</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thuộc</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lời</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hát</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đúng</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giai</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điệu</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bài</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hát</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em</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yêu</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cây</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xanh</a:t>
            </a:r>
            <a:endParaRPr lang="en-US" sz="1700" dirty="0">
              <a:solidFill>
                <a:schemeClr val="tx1"/>
              </a:solidFill>
              <a:latin typeface="Times New Roman" panose="02020603050405020304" pitchFamily="18" charset="0"/>
              <a:cs typeface="Times New Roman" panose="02020603050405020304" pitchFamily="18" charset="0"/>
            </a:endParaRPr>
          </a:p>
          <a:p>
            <a:endParaRPr lang="en-US" sz="1600" b="1" dirty="0" smtClean="0">
              <a:solidFill>
                <a:schemeClr val="tx1"/>
              </a:solidFill>
              <a:latin typeface="Times New Roman" panose="02020603050405020304" pitchFamily="18" charset="0"/>
              <a:cs typeface="Times New Roman" panose="02020603050405020304" pitchFamily="18" charset="0"/>
            </a:endParaRPr>
          </a:p>
          <a:p>
            <a:endParaRPr lang="en-US" sz="1600" b="1"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63300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774" y="591074"/>
            <a:ext cx="2893325" cy="40521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Times New Roman" panose="02020603050405020304" pitchFamily="18" charset="0"/>
                <a:cs typeface="Times New Roman" panose="02020603050405020304" pitchFamily="18" charset="0"/>
              </a:rPr>
              <a:t>LẬP KẾ HOẠCH DỰ ÁN</a:t>
            </a:r>
            <a:endParaRPr lang="en-US" b="1">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163774" y="1910688"/>
            <a:ext cx="3179928" cy="2538484"/>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latin typeface="Times New Roman" panose="02020603050405020304" pitchFamily="18" charset="0"/>
                <a:cs typeface="Times New Roman" panose="02020603050405020304" pitchFamily="18" charset="0"/>
              </a:rPr>
              <a:t>II. MẠNG NỘI DUNG</a:t>
            </a:r>
          </a:p>
          <a:p>
            <a:pPr marL="285750" indent="-285750">
              <a:buFontTx/>
              <a:buChar char="-"/>
            </a:pPr>
            <a:r>
              <a:rPr lang="en-US" b="1" dirty="0" err="1" smtClean="0">
                <a:solidFill>
                  <a:schemeClr val="tx1"/>
                </a:solidFill>
                <a:latin typeface="Times New Roman" panose="02020603050405020304" pitchFamily="18" charset="0"/>
                <a:cs typeface="Times New Roman" panose="02020603050405020304" pitchFamily="18" charset="0"/>
              </a:rPr>
              <a:t>Tên</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gọi</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đặc</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điểm</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cấu</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tạo</a:t>
            </a:r>
            <a:endParaRPr lang="en-US" b="1" dirty="0" smtClean="0">
              <a:solidFill>
                <a:schemeClr val="tx1"/>
              </a:solidFill>
              <a:latin typeface="Times New Roman" panose="02020603050405020304" pitchFamily="18" charset="0"/>
              <a:cs typeface="Times New Roman" panose="02020603050405020304" pitchFamily="18" charset="0"/>
            </a:endParaRPr>
          </a:p>
          <a:p>
            <a:pPr marL="285750" indent="-285750">
              <a:buFontTx/>
              <a:buChar char="-"/>
            </a:pPr>
            <a:r>
              <a:rPr lang="en-US" b="1" dirty="0" err="1" smtClean="0">
                <a:solidFill>
                  <a:schemeClr val="tx1"/>
                </a:solidFill>
                <a:latin typeface="Times New Roman" panose="02020603050405020304" pitchFamily="18" charset="0"/>
                <a:cs typeface="Times New Roman" panose="02020603050405020304" pitchFamily="18" charset="0"/>
              </a:rPr>
              <a:t>Nguyên</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vật</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liệu</a:t>
            </a:r>
            <a:endParaRPr lang="en-US" b="1" dirty="0" smtClean="0">
              <a:solidFill>
                <a:schemeClr val="tx1"/>
              </a:solidFill>
              <a:latin typeface="Times New Roman" panose="02020603050405020304" pitchFamily="18" charset="0"/>
              <a:cs typeface="Times New Roman" panose="02020603050405020304" pitchFamily="18" charset="0"/>
            </a:endParaRPr>
          </a:p>
          <a:p>
            <a:pPr marL="285750" indent="-285750">
              <a:buFontTx/>
              <a:buChar char="-"/>
            </a:pPr>
            <a:r>
              <a:rPr lang="en-US" b="1" dirty="0" err="1" smtClean="0">
                <a:solidFill>
                  <a:schemeClr val="tx1"/>
                </a:solidFill>
                <a:latin typeface="Times New Roman" panose="02020603050405020304" pitchFamily="18" charset="0"/>
                <a:cs typeface="Times New Roman" panose="02020603050405020304" pitchFamily="18" charset="0"/>
              </a:rPr>
              <a:t>Công</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cụ</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để</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thực</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hiện</a:t>
            </a:r>
            <a:endParaRPr lang="en-US" b="1" dirty="0" smtClean="0">
              <a:solidFill>
                <a:schemeClr val="tx1"/>
              </a:solidFill>
              <a:latin typeface="Times New Roman" panose="02020603050405020304" pitchFamily="18" charset="0"/>
              <a:cs typeface="Times New Roman" panose="02020603050405020304" pitchFamily="18" charset="0"/>
            </a:endParaRPr>
          </a:p>
          <a:p>
            <a:pPr marL="285750" indent="-285750">
              <a:buFontTx/>
              <a:buChar char="-"/>
            </a:pPr>
            <a:r>
              <a:rPr lang="en-US" b="1" dirty="0" err="1" smtClean="0">
                <a:solidFill>
                  <a:schemeClr val="tx1"/>
                </a:solidFill>
                <a:latin typeface="Times New Roman" panose="02020603050405020304" pitchFamily="18" charset="0"/>
                <a:cs typeface="Times New Roman" panose="02020603050405020304" pitchFamily="18" charset="0"/>
              </a:rPr>
              <a:t>Quy</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trình</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thực</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hiện</a:t>
            </a:r>
            <a:endParaRPr lang="en-US" b="1" dirty="0" smtClean="0">
              <a:solidFill>
                <a:schemeClr val="tx1"/>
              </a:solidFill>
              <a:latin typeface="Times New Roman" panose="02020603050405020304" pitchFamily="18" charset="0"/>
              <a:cs typeface="Times New Roman" panose="02020603050405020304" pitchFamily="18" charset="0"/>
            </a:endParaRPr>
          </a:p>
          <a:p>
            <a:r>
              <a:rPr lang="en-US" b="1" dirty="0" smtClean="0">
                <a:solidFill>
                  <a:schemeClr val="tx1"/>
                </a:solidFill>
                <a:latin typeface="Times New Roman" panose="02020603050405020304" pitchFamily="18" charset="0"/>
                <a:cs typeface="Times New Roman" panose="02020603050405020304" pitchFamily="18" charset="0"/>
              </a:rPr>
              <a:t>( Treo ở </a:t>
            </a:r>
            <a:r>
              <a:rPr lang="en-US" b="1" dirty="0" err="1" smtClean="0">
                <a:solidFill>
                  <a:schemeClr val="tx1"/>
                </a:solidFill>
                <a:latin typeface="Times New Roman" panose="02020603050405020304" pitchFamily="18" charset="0"/>
                <a:cs typeface="Times New Roman" panose="02020603050405020304" pitchFamily="18" charset="0"/>
              </a:rPr>
              <a:t>góc</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dễ</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thấy</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nhất</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của</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lớp</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để</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cô</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và</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trẻ</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xem</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được</a:t>
            </a:r>
            <a:r>
              <a:rPr lang="en-US" b="1" dirty="0" smtClean="0">
                <a:solidFill>
                  <a:schemeClr val="tx1"/>
                </a:solidFill>
                <a:latin typeface="Times New Roman" panose="02020603050405020304" pitchFamily="18" charset="0"/>
                <a:cs typeface="Times New Roman" panose="02020603050405020304" pitchFamily="18" charset="0"/>
              </a:rPr>
              <a:t>)</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3835021" y="1719620"/>
            <a:ext cx="2743200" cy="12965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US" dirty="0" err="1" smtClean="0">
                <a:solidFill>
                  <a:schemeClr val="tx1"/>
                </a:solidFill>
                <a:latin typeface="Times New Roman" panose="02020603050405020304" pitchFamily="18" charset="0"/>
                <a:cs typeface="Times New Roman" panose="02020603050405020304" pitchFamily="18" charset="0"/>
              </a:rPr>
              <a:t>Tên</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gọi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đặc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điểm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cấu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tạo</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bè</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nổi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thân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bè</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thành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bè</a:t>
            </a:r>
            <a:r>
              <a:rPr lang="en-US" dirty="0" smtClean="0">
                <a:solidFill>
                  <a:schemeClr val="tx1"/>
                </a:solidFill>
                <a:latin typeface="Times New Roman" panose="02020603050405020304" pitchFamily="18" charset="0"/>
                <a:cs typeface="Times New Roman" panose="02020603050405020304" pitchFamily="18" charset="0"/>
              </a:rPr>
              <a:t>…</a:t>
            </a:r>
          </a:p>
          <a:p>
            <a:r>
              <a:rPr lang="en-US" i="1" dirty="0" smtClean="0">
                <a:solidFill>
                  <a:schemeClr val="tx1"/>
                </a:solidFill>
                <a:latin typeface="Times New Roman" panose="02020603050405020304" pitchFamily="18" charset="0"/>
                <a:cs typeface="Times New Roman" panose="02020603050405020304" pitchFamily="18" charset="0"/>
              </a:rPr>
              <a:t>( </a:t>
            </a:r>
            <a:r>
              <a:rPr lang="en-US" i="1" dirty="0" err="1" smtClean="0">
                <a:solidFill>
                  <a:schemeClr val="tx1"/>
                </a:solidFill>
                <a:latin typeface="Times New Roman" panose="02020603050405020304" pitchFamily="18" charset="0"/>
                <a:cs typeface="Times New Roman" panose="02020603050405020304" pitchFamily="18" charset="0"/>
              </a:rPr>
              <a:t>Có</a:t>
            </a:r>
            <a:r>
              <a:rPr lang="en-US" i="1" dirty="0" smtClean="0">
                <a:solidFill>
                  <a:schemeClr val="tx1"/>
                </a:solidFill>
                <a:latin typeface="Times New Roman" panose="02020603050405020304" pitchFamily="18" charset="0"/>
                <a:cs typeface="Times New Roman" panose="02020603050405020304" pitchFamily="18" charset="0"/>
              </a:rPr>
              <a:t> </a:t>
            </a:r>
            <a:r>
              <a:rPr lang="en-US" i="1" dirty="0" err="1" smtClean="0">
                <a:solidFill>
                  <a:schemeClr val="tx1"/>
                </a:solidFill>
                <a:latin typeface="Times New Roman" panose="02020603050405020304" pitchFamily="18" charset="0"/>
                <a:cs typeface="Times New Roman" panose="02020603050405020304" pitchFamily="18" charset="0"/>
              </a:rPr>
              <a:t>hình</a:t>
            </a:r>
            <a:r>
              <a:rPr lang="en-US" i="1" dirty="0" smtClean="0">
                <a:solidFill>
                  <a:schemeClr val="tx1"/>
                </a:solidFill>
                <a:latin typeface="Times New Roman" panose="02020603050405020304" pitchFamily="18" charset="0"/>
                <a:cs typeface="Times New Roman" panose="02020603050405020304" pitchFamily="18" charset="0"/>
              </a:rPr>
              <a:t> </a:t>
            </a:r>
            <a:r>
              <a:rPr lang="en-US" i="1" dirty="0" err="1" smtClean="0">
                <a:solidFill>
                  <a:schemeClr val="tx1"/>
                </a:solidFill>
                <a:latin typeface="Times New Roman" panose="02020603050405020304" pitchFamily="18" charset="0"/>
                <a:cs typeface="Times New Roman" panose="02020603050405020304" pitchFamily="18" charset="0"/>
              </a:rPr>
              <a:t>ảnh</a:t>
            </a:r>
            <a:r>
              <a:rPr lang="en-US" i="1" dirty="0" smtClean="0">
                <a:solidFill>
                  <a:schemeClr val="tx1"/>
                </a:solidFill>
                <a:latin typeface="Times New Roman" panose="02020603050405020304" pitchFamily="18" charset="0"/>
                <a:cs typeface="Times New Roman" panose="02020603050405020304" pitchFamily="18" charset="0"/>
              </a:rPr>
              <a:t> </a:t>
            </a:r>
            <a:r>
              <a:rPr lang="en-US" i="1" dirty="0" err="1" smtClean="0">
                <a:solidFill>
                  <a:schemeClr val="tx1"/>
                </a:solidFill>
                <a:latin typeface="Times New Roman" panose="02020603050405020304" pitchFamily="18" charset="0"/>
                <a:cs typeface="Times New Roman" panose="02020603050405020304" pitchFamily="18" charset="0"/>
              </a:rPr>
              <a:t>kèm</a:t>
            </a:r>
            <a:r>
              <a:rPr lang="en-US" i="1" dirty="0" smtClean="0">
                <a:solidFill>
                  <a:schemeClr val="tx1"/>
                </a:solidFill>
                <a:latin typeface="Times New Roman" panose="02020603050405020304" pitchFamily="18" charset="0"/>
                <a:cs typeface="Times New Roman" panose="02020603050405020304" pitchFamily="18" charset="0"/>
              </a:rPr>
              <a:t> </a:t>
            </a:r>
            <a:r>
              <a:rPr lang="en-US" i="1" dirty="0" err="1" smtClean="0">
                <a:solidFill>
                  <a:schemeClr val="tx1"/>
                </a:solidFill>
                <a:latin typeface="Times New Roman" panose="02020603050405020304" pitchFamily="18" charset="0"/>
                <a:cs typeface="Times New Roman" panose="02020603050405020304" pitchFamily="18" charset="0"/>
              </a:rPr>
              <a:t>theo</a:t>
            </a:r>
            <a:r>
              <a:rPr lang="en-US" i="1" dirty="0" smtClean="0">
                <a:solidFill>
                  <a:schemeClr val="tx1"/>
                </a:solidFill>
                <a:latin typeface="Times New Roman" panose="02020603050405020304" pitchFamily="18" charset="0"/>
                <a:cs typeface="Times New Roman" panose="02020603050405020304" pitchFamily="18" charset="0"/>
              </a:rPr>
              <a:t>)</a:t>
            </a:r>
            <a:endParaRPr lang="en-US" i="1" dirty="0">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8393373" y="1630909"/>
            <a:ext cx="3439236" cy="12828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solidFill>
                  <a:schemeClr val="tx1"/>
                </a:solidFill>
                <a:latin typeface="Times New Roman" panose="02020603050405020304" pitchFamily="18" charset="0"/>
                <a:cs typeface="Times New Roman" panose="02020603050405020304" pitchFamily="18" charset="0"/>
              </a:rPr>
              <a:t>Các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dụng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cụ</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thiết</a:t>
            </a:r>
            <a:r>
              <a:rPr lang="en-US" dirty="0">
                <a:solidFill>
                  <a:schemeClr val="tx1"/>
                </a:solidFill>
                <a:latin typeface="Times New Roman" panose="02020603050405020304" pitchFamily="18" charset="0"/>
                <a:cs typeface="Times New Roman" panose="02020603050405020304" pitchFamily="18" charset="0"/>
              </a:rPr>
              <a:t> bi </a:t>
            </a:r>
            <a:r>
              <a:rPr lang="en-US" dirty="0" err="1">
                <a:solidFill>
                  <a:schemeClr val="tx1"/>
                </a:solidFill>
                <a:latin typeface="Times New Roman" panose="02020603050405020304" pitchFamily="18" charset="0"/>
                <a:cs typeface="Times New Roman" panose="02020603050405020304" pitchFamily="18" charset="0"/>
              </a:rPr>
              <a:t>làm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ra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bè</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nổi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Kéo</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keo</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dây</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buộc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súng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bắn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keo</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máy</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tính</a:t>
            </a:r>
            <a:r>
              <a:rPr lang="en-US" dirty="0" smtClean="0">
                <a:solidFill>
                  <a:schemeClr val="tx1"/>
                </a:solidFill>
                <a:latin typeface="Times New Roman" panose="02020603050405020304" pitchFamily="18" charset="0"/>
                <a:cs typeface="Times New Roman" panose="02020603050405020304" pitchFamily="18" charset="0"/>
              </a:rPr>
              <a:t>…</a:t>
            </a:r>
            <a:r>
              <a:rPr lang="en-US" i="1" dirty="0">
                <a:solidFill>
                  <a:schemeClr val="tx1"/>
                </a:solidFill>
                <a:latin typeface="Times New Roman" panose="02020603050405020304" pitchFamily="18" charset="0"/>
                <a:cs typeface="Times New Roman" panose="02020603050405020304" pitchFamily="18" charset="0"/>
              </a:rPr>
              <a:t>( </a:t>
            </a:r>
            <a:r>
              <a:rPr lang="en-US" i="1" dirty="0" err="1">
                <a:solidFill>
                  <a:schemeClr val="tx1"/>
                </a:solidFill>
                <a:latin typeface="Times New Roman" panose="02020603050405020304" pitchFamily="18" charset="0"/>
                <a:cs typeface="Times New Roman" panose="02020603050405020304" pitchFamily="18" charset="0"/>
              </a:rPr>
              <a:t>Có</a:t>
            </a:r>
            <a:r>
              <a:rPr lang="en-US" i="1" dirty="0">
                <a:solidFill>
                  <a:schemeClr val="tx1"/>
                </a:solidFill>
                <a:latin typeface="Times New Roman" panose="02020603050405020304" pitchFamily="18" charset="0"/>
                <a:cs typeface="Times New Roman" panose="02020603050405020304" pitchFamily="18" charset="0"/>
              </a:rPr>
              <a:t> </a:t>
            </a:r>
            <a:r>
              <a:rPr lang="en-US" i="1" dirty="0" err="1">
                <a:solidFill>
                  <a:schemeClr val="tx1"/>
                </a:solidFill>
                <a:latin typeface="Times New Roman" panose="02020603050405020304" pitchFamily="18" charset="0"/>
                <a:cs typeface="Times New Roman" panose="02020603050405020304" pitchFamily="18" charset="0"/>
              </a:rPr>
              <a:t>hình</a:t>
            </a:r>
            <a:r>
              <a:rPr lang="en-US" i="1" dirty="0">
                <a:solidFill>
                  <a:schemeClr val="tx1"/>
                </a:solidFill>
                <a:latin typeface="Times New Roman" panose="02020603050405020304" pitchFamily="18" charset="0"/>
                <a:cs typeface="Times New Roman" panose="02020603050405020304" pitchFamily="18" charset="0"/>
              </a:rPr>
              <a:t> </a:t>
            </a:r>
            <a:r>
              <a:rPr lang="en-US" i="1" dirty="0" err="1">
                <a:solidFill>
                  <a:schemeClr val="tx1"/>
                </a:solidFill>
                <a:latin typeface="Times New Roman" panose="02020603050405020304" pitchFamily="18" charset="0"/>
                <a:cs typeface="Times New Roman" panose="02020603050405020304" pitchFamily="18" charset="0"/>
              </a:rPr>
              <a:t>ảnh</a:t>
            </a:r>
            <a:r>
              <a:rPr lang="en-US" i="1" dirty="0">
                <a:solidFill>
                  <a:schemeClr val="tx1"/>
                </a:solidFill>
                <a:latin typeface="Times New Roman" panose="02020603050405020304" pitchFamily="18" charset="0"/>
                <a:cs typeface="Times New Roman" panose="02020603050405020304" pitchFamily="18" charset="0"/>
              </a:rPr>
              <a:t> </a:t>
            </a:r>
            <a:r>
              <a:rPr lang="en-US" i="1" dirty="0" err="1">
                <a:solidFill>
                  <a:schemeClr val="tx1"/>
                </a:solidFill>
                <a:latin typeface="Times New Roman" panose="02020603050405020304" pitchFamily="18" charset="0"/>
                <a:cs typeface="Times New Roman" panose="02020603050405020304" pitchFamily="18" charset="0"/>
              </a:rPr>
              <a:t>kèm</a:t>
            </a:r>
            <a:r>
              <a:rPr lang="en-US" i="1" dirty="0">
                <a:solidFill>
                  <a:schemeClr val="tx1"/>
                </a:solidFill>
                <a:latin typeface="Times New Roman" panose="02020603050405020304" pitchFamily="18" charset="0"/>
                <a:cs typeface="Times New Roman" panose="02020603050405020304" pitchFamily="18" charset="0"/>
              </a:rPr>
              <a:t> </a:t>
            </a:r>
            <a:r>
              <a:rPr lang="en-US" i="1" dirty="0" err="1">
                <a:solidFill>
                  <a:schemeClr val="tx1"/>
                </a:solidFill>
                <a:latin typeface="Times New Roman" panose="02020603050405020304" pitchFamily="18" charset="0"/>
                <a:cs typeface="Times New Roman" panose="02020603050405020304" pitchFamily="18" charset="0"/>
              </a:rPr>
              <a:t>theo</a:t>
            </a:r>
            <a:r>
              <a:rPr lang="en-US" i="1" dirty="0">
                <a:solidFill>
                  <a:schemeClr val="tx1"/>
                </a:solidFill>
                <a:latin typeface="Times New Roman" panose="02020603050405020304" pitchFamily="18" charset="0"/>
                <a:cs typeface="Times New Roman" panose="02020603050405020304" pitchFamily="18" charset="0"/>
              </a:rPr>
              <a:t>)</a:t>
            </a:r>
          </a:p>
          <a:p>
            <a:endParaRPr lang="en-US" dirty="0">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a:off x="8632210" y="4899547"/>
            <a:ext cx="2954739" cy="17196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solidFill>
                  <a:schemeClr val="tx1"/>
                </a:solidFill>
                <a:latin typeface="Times New Roman" panose="02020603050405020304" pitchFamily="18" charset="0"/>
                <a:cs typeface="Times New Roman" panose="02020603050405020304" pitchFamily="18" charset="0"/>
              </a:rPr>
              <a:t>Quy</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trình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thiết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kế</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bè</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nổi</a:t>
            </a:r>
            <a:r>
              <a:rPr lang="en-US" dirty="0">
                <a:solidFill>
                  <a:schemeClr val="tx1"/>
                </a:solidFill>
                <a:latin typeface="Times New Roman" panose="02020603050405020304" pitchFamily="18" charset="0"/>
                <a:cs typeface="Times New Roman" panose="02020603050405020304" pitchFamily="18" charset="0"/>
              </a:rPr>
              <a:t>:</a:t>
            </a:r>
          </a:p>
          <a:p>
            <a:r>
              <a:rPr lang="en-US" dirty="0">
                <a:solidFill>
                  <a:schemeClr val="tx1"/>
                </a:solidFill>
                <a:latin typeface="Times New Roman" panose="02020603050405020304" pitchFamily="18" charset="0"/>
                <a:cs typeface="Times New Roman" panose="02020603050405020304" pitchFamily="18" charset="0"/>
              </a:rPr>
              <a:t>+ B1: </a:t>
            </a:r>
            <a:r>
              <a:rPr lang="en-US" dirty="0" err="1">
                <a:solidFill>
                  <a:schemeClr val="tx1"/>
                </a:solidFill>
                <a:latin typeface="Times New Roman" panose="02020603050405020304" pitchFamily="18" charset="0"/>
                <a:cs typeface="Times New Roman" panose="02020603050405020304" pitchFamily="18" charset="0"/>
              </a:rPr>
              <a:t>Lựa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chọn</a:t>
            </a:r>
            <a:r>
              <a:rPr lang="en-US" dirty="0">
                <a:solidFill>
                  <a:schemeClr val="tx1"/>
                </a:solidFill>
                <a:latin typeface="Times New Roman" panose="02020603050405020304" pitchFamily="18" charset="0"/>
                <a:cs typeface="Times New Roman" panose="02020603050405020304" pitchFamily="18" charset="0"/>
              </a:rPr>
              <a:t> NVL </a:t>
            </a:r>
            <a:r>
              <a:rPr lang="en-US" dirty="0" err="1">
                <a:solidFill>
                  <a:schemeClr val="tx1"/>
                </a:solidFill>
                <a:latin typeface="Times New Roman" panose="02020603050405020304" pitchFamily="18" charset="0"/>
                <a:cs typeface="Times New Roman" panose="02020603050405020304" pitchFamily="18" charset="0"/>
              </a:rPr>
              <a:t>và</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sắp</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xếp</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phù</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hợp</a:t>
            </a:r>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 B2: </a:t>
            </a:r>
            <a:r>
              <a:rPr lang="en-US" dirty="0" err="1">
                <a:solidFill>
                  <a:schemeClr val="tx1"/>
                </a:solidFill>
                <a:latin typeface="Times New Roman" panose="02020603050405020304" pitchFamily="18" charset="0"/>
                <a:cs typeface="Times New Roman" panose="02020603050405020304" pitchFamily="18" charset="0"/>
              </a:rPr>
              <a:t>Gắn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kết</a:t>
            </a:r>
            <a:r>
              <a:rPr lang="en-US" dirty="0">
                <a:solidFill>
                  <a:schemeClr val="tx1"/>
                </a:solidFill>
                <a:latin typeface="Times New Roman" panose="02020603050405020304" pitchFamily="18" charset="0"/>
                <a:cs typeface="Times New Roman" panose="02020603050405020304" pitchFamily="18" charset="0"/>
              </a:rPr>
              <a:t> NVL </a:t>
            </a:r>
            <a:r>
              <a:rPr lang="en-US" dirty="0" err="1">
                <a:solidFill>
                  <a:schemeClr val="tx1"/>
                </a:solidFill>
                <a:latin typeface="Times New Roman" panose="02020603050405020304" pitchFamily="18" charset="0"/>
                <a:cs typeface="Times New Roman" panose="02020603050405020304" pitchFamily="18" charset="0"/>
              </a:rPr>
              <a:t>đã</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chọn</a:t>
            </a:r>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 B3: </a:t>
            </a:r>
            <a:r>
              <a:rPr lang="en-US" dirty="0" err="1">
                <a:solidFill>
                  <a:schemeClr val="tx1"/>
                </a:solidFill>
                <a:latin typeface="Times New Roman" panose="02020603050405020304" pitchFamily="18" charset="0"/>
                <a:cs typeface="Times New Roman" panose="02020603050405020304" pitchFamily="18" charset="0"/>
              </a:rPr>
              <a:t>Trang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trí</a:t>
            </a:r>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 B4: </a:t>
            </a:r>
            <a:r>
              <a:rPr lang="en-US" dirty="0" err="1">
                <a:solidFill>
                  <a:schemeClr val="tx1"/>
                </a:solidFill>
                <a:latin typeface="Times New Roman" panose="02020603050405020304" pitchFamily="18" charset="0"/>
                <a:cs typeface="Times New Roman" panose="02020603050405020304" pitchFamily="18" charset="0"/>
              </a:rPr>
              <a:t>Thử</a:t>
            </a:r>
            <a:r>
              <a:rPr lang="en-US" dirty="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nghiệm</a:t>
            </a:r>
            <a:endParaRPr lang="en-US" i="1" dirty="0">
              <a:solidFill>
                <a:schemeClr val="tx1"/>
              </a:solidFill>
              <a:latin typeface="Times New Roman" panose="02020603050405020304" pitchFamily="18" charset="0"/>
              <a:cs typeface="Times New Roman" panose="02020603050405020304" pitchFamily="18" charset="0"/>
            </a:endParaRPr>
          </a:p>
        </p:txBody>
      </p:sp>
      <p:sp>
        <p:nvSpPr>
          <p:cNvPr id="9" name="Rectangle 8"/>
          <p:cNvSpPr/>
          <p:nvPr/>
        </p:nvSpPr>
        <p:spPr>
          <a:xfrm>
            <a:off x="3835022" y="4899547"/>
            <a:ext cx="2743200" cy="1815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Nguyên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vật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liệu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làm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ra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bè</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nổi</a:t>
            </a:r>
            <a:r>
              <a:rPr lang="en-US" dirty="0">
                <a:solidFill>
                  <a:schemeClr val="tx1"/>
                </a:solidFill>
                <a:latin typeface="Times New Roman" panose="02020603050405020304" pitchFamily="18" charset="0"/>
                <a:cs typeface="Times New Roman" panose="02020603050405020304" pitchFamily="18" charset="0"/>
              </a:rPr>
              <a:t>: Chai, can </a:t>
            </a:r>
            <a:r>
              <a:rPr lang="en-US" dirty="0" err="1">
                <a:solidFill>
                  <a:schemeClr val="tx1"/>
                </a:solidFill>
                <a:latin typeface="Times New Roman" panose="02020603050405020304" pitchFamily="18" charset="0"/>
                <a:cs typeface="Times New Roman" panose="02020603050405020304" pitchFamily="18" charset="0"/>
              </a:rPr>
              <a:t>nhựa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tàu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chuối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gỗ</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xốp</a:t>
            </a:r>
            <a:r>
              <a:rPr lang="en-US" dirty="0" smtClean="0">
                <a:solidFill>
                  <a:schemeClr val="tx1"/>
                </a:solidFill>
                <a:latin typeface="Times New Roman" panose="02020603050405020304" pitchFamily="18" charset="0"/>
                <a:cs typeface="Times New Roman" panose="02020603050405020304" pitchFamily="18" charset="0"/>
              </a:rPr>
              <a:t>…..</a:t>
            </a:r>
            <a:r>
              <a:rPr lang="en-US" i="1" dirty="0">
                <a:solidFill>
                  <a:schemeClr val="tx1"/>
                </a:solidFill>
                <a:latin typeface="Times New Roman" panose="02020603050405020304" pitchFamily="18" charset="0"/>
                <a:cs typeface="Times New Roman" panose="02020603050405020304" pitchFamily="18" charset="0"/>
              </a:rPr>
              <a:t> ( </a:t>
            </a:r>
            <a:r>
              <a:rPr lang="en-US" i="1" dirty="0" err="1">
                <a:solidFill>
                  <a:schemeClr val="tx1"/>
                </a:solidFill>
                <a:latin typeface="Times New Roman" panose="02020603050405020304" pitchFamily="18" charset="0"/>
                <a:cs typeface="Times New Roman" panose="02020603050405020304" pitchFamily="18" charset="0"/>
              </a:rPr>
              <a:t>Có</a:t>
            </a:r>
            <a:r>
              <a:rPr lang="en-US" i="1" dirty="0">
                <a:solidFill>
                  <a:schemeClr val="tx1"/>
                </a:solidFill>
                <a:latin typeface="Times New Roman" panose="02020603050405020304" pitchFamily="18" charset="0"/>
                <a:cs typeface="Times New Roman" panose="02020603050405020304" pitchFamily="18" charset="0"/>
              </a:rPr>
              <a:t> </a:t>
            </a:r>
            <a:r>
              <a:rPr lang="en-US" i="1" dirty="0" err="1">
                <a:solidFill>
                  <a:schemeClr val="tx1"/>
                </a:solidFill>
                <a:latin typeface="Times New Roman" panose="02020603050405020304" pitchFamily="18" charset="0"/>
                <a:cs typeface="Times New Roman" panose="02020603050405020304" pitchFamily="18" charset="0"/>
              </a:rPr>
              <a:t>hình</a:t>
            </a:r>
            <a:r>
              <a:rPr lang="en-US" i="1" dirty="0">
                <a:solidFill>
                  <a:schemeClr val="tx1"/>
                </a:solidFill>
                <a:latin typeface="Times New Roman" panose="02020603050405020304" pitchFamily="18" charset="0"/>
                <a:cs typeface="Times New Roman" panose="02020603050405020304" pitchFamily="18" charset="0"/>
              </a:rPr>
              <a:t> </a:t>
            </a:r>
            <a:r>
              <a:rPr lang="en-US" i="1" dirty="0" err="1">
                <a:solidFill>
                  <a:schemeClr val="tx1"/>
                </a:solidFill>
                <a:latin typeface="Times New Roman" panose="02020603050405020304" pitchFamily="18" charset="0"/>
                <a:cs typeface="Times New Roman" panose="02020603050405020304" pitchFamily="18" charset="0"/>
              </a:rPr>
              <a:t>ảnh</a:t>
            </a:r>
            <a:r>
              <a:rPr lang="en-US" i="1" dirty="0">
                <a:solidFill>
                  <a:schemeClr val="tx1"/>
                </a:solidFill>
                <a:latin typeface="Times New Roman" panose="02020603050405020304" pitchFamily="18" charset="0"/>
                <a:cs typeface="Times New Roman" panose="02020603050405020304" pitchFamily="18" charset="0"/>
              </a:rPr>
              <a:t> </a:t>
            </a:r>
            <a:r>
              <a:rPr lang="en-US" i="1" dirty="0" err="1">
                <a:solidFill>
                  <a:schemeClr val="tx1"/>
                </a:solidFill>
                <a:latin typeface="Times New Roman" panose="02020603050405020304" pitchFamily="18" charset="0"/>
                <a:cs typeface="Times New Roman" panose="02020603050405020304" pitchFamily="18" charset="0"/>
              </a:rPr>
              <a:t>kèm</a:t>
            </a:r>
            <a:r>
              <a:rPr lang="en-US" i="1" dirty="0">
                <a:solidFill>
                  <a:schemeClr val="tx1"/>
                </a:solidFill>
                <a:latin typeface="Times New Roman" panose="02020603050405020304" pitchFamily="18" charset="0"/>
                <a:cs typeface="Times New Roman" panose="02020603050405020304" pitchFamily="18" charset="0"/>
              </a:rPr>
              <a:t> </a:t>
            </a:r>
            <a:r>
              <a:rPr lang="en-US" i="1" dirty="0" err="1">
                <a:solidFill>
                  <a:schemeClr val="tx1"/>
                </a:solidFill>
                <a:latin typeface="Times New Roman" panose="02020603050405020304" pitchFamily="18" charset="0"/>
                <a:cs typeface="Times New Roman" panose="02020603050405020304" pitchFamily="18" charset="0"/>
              </a:rPr>
              <a:t>theo</a:t>
            </a:r>
            <a:r>
              <a:rPr lang="en-US" i="1" dirty="0">
                <a:solidFill>
                  <a:schemeClr val="tx1"/>
                </a:solidFill>
                <a:latin typeface="Times New Roman" panose="02020603050405020304" pitchFamily="18" charset="0"/>
                <a:cs typeface="Times New Roman" panose="02020603050405020304" pitchFamily="18" charset="0"/>
              </a:rPr>
              <a:t>)</a:t>
            </a:r>
          </a:p>
          <a:p>
            <a:endParaRPr lang="en-US" dirty="0">
              <a:solidFill>
                <a:schemeClr val="tx1"/>
              </a:solidFill>
              <a:latin typeface="Times New Roman" panose="02020603050405020304" pitchFamily="18" charset="0"/>
              <a:cs typeface="Times New Roman" panose="02020603050405020304" pitchFamily="18" charset="0"/>
            </a:endParaRPr>
          </a:p>
        </p:txBody>
      </p:sp>
      <p:sp>
        <p:nvSpPr>
          <p:cNvPr id="10" name="Oval 9"/>
          <p:cNvSpPr/>
          <p:nvPr/>
        </p:nvSpPr>
        <p:spPr>
          <a:xfrm>
            <a:off x="6735171" y="3603009"/>
            <a:ext cx="1678674" cy="846163"/>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anose="02020603050405020304" pitchFamily="18" charset="0"/>
                <a:cs typeface="Times New Roman" panose="02020603050405020304" pitchFamily="18" charset="0"/>
              </a:rPr>
              <a:t>BÈ NỔI </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5972919" y="1145572"/>
            <a:ext cx="2279791" cy="400110"/>
          </a:xfrm>
          <a:prstGeom prst="rect">
            <a:avLst/>
          </a:prstGeom>
        </p:spPr>
        <p:txBody>
          <a:bodyPr wrap="none">
            <a:spAutoFit/>
          </a:bodyPr>
          <a:lstStyle/>
          <a:p>
            <a:pPr algn="ctr"/>
            <a:r>
              <a:rPr lang="en-US" sz="2000" b="1">
                <a:solidFill>
                  <a:srgbClr val="FF0000"/>
                </a:solidFill>
                <a:latin typeface="Times New Roman" panose="02020603050405020304" pitchFamily="18" charset="0"/>
                <a:cs typeface="Times New Roman" panose="02020603050405020304" pitchFamily="18" charset="0"/>
              </a:rPr>
              <a:t>VD: Bè nổi trở quả</a:t>
            </a:r>
          </a:p>
        </p:txBody>
      </p:sp>
      <p:sp>
        <p:nvSpPr>
          <p:cNvPr id="12" name="Up Arrow 11"/>
          <p:cNvSpPr/>
          <p:nvPr/>
        </p:nvSpPr>
        <p:spPr>
          <a:xfrm rot="19620045">
            <a:off x="6521189" y="2926163"/>
            <a:ext cx="334369" cy="913883"/>
          </a:xfrm>
          <a:prstGeom prst="up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p:cNvSpPr/>
          <p:nvPr/>
        </p:nvSpPr>
        <p:spPr>
          <a:xfrm rot="1781566">
            <a:off x="8200528" y="2836571"/>
            <a:ext cx="334369" cy="973794"/>
          </a:xfrm>
          <a:prstGeom prst="up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 Arrow 13"/>
          <p:cNvSpPr/>
          <p:nvPr/>
        </p:nvSpPr>
        <p:spPr>
          <a:xfrm rot="8236139">
            <a:off x="8405174" y="4119819"/>
            <a:ext cx="334369" cy="910728"/>
          </a:xfrm>
          <a:prstGeom prst="up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p:cNvSpPr/>
          <p:nvPr/>
        </p:nvSpPr>
        <p:spPr>
          <a:xfrm rot="13273278">
            <a:off x="6411036" y="4108095"/>
            <a:ext cx="334369" cy="918687"/>
          </a:xfrm>
          <a:prstGeom prst="up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277702" y="0"/>
            <a:ext cx="3241463" cy="400110"/>
          </a:xfrm>
          <a:prstGeom prst="rect">
            <a:avLst/>
          </a:prstGeom>
          <a:noFill/>
        </p:spPr>
        <p:txBody>
          <a:bodyPr wrap="square" rtlCol="0">
            <a:spAutoFit/>
          </a:bodyPr>
          <a:lstStyle/>
          <a:p>
            <a:pPr algn="ctr"/>
            <a:r>
              <a:rPr lang="en-US" sz="2000" b="1" smtClean="0">
                <a:solidFill>
                  <a:srgbClr val="FF0000"/>
                </a:solidFill>
                <a:latin typeface="Times New Roman" panose="02020603050405020304" pitchFamily="18" charset="0"/>
                <a:cs typeface="Times New Roman" panose="02020603050405020304" pitchFamily="18" charset="0"/>
              </a:rPr>
              <a:t>DỰ ÁN STEAMS</a:t>
            </a:r>
            <a:endParaRPr lang="en-US" sz="20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39740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circle(in)">
                                      <p:cBhvr>
                                        <p:cTn id="30" dur="2000"/>
                                        <p:tgtEl>
                                          <p:spTgt spid="15"/>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circle(in)">
                                      <p:cBhvr>
                                        <p:cTn id="33" dur="2000"/>
                                        <p:tgtEl>
                                          <p:spTgt spid="14"/>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circle(in)">
                                      <p:cBhvr>
                                        <p:cTn id="36" dur="2000"/>
                                        <p:tgtEl>
                                          <p:spTgt spid="8"/>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circle(in)">
                                      <p:cBhvr>
                                        <p:cTn id="39" dur="2000"/>
                                        <p:tgtEl>
                                          <p:spTgt spid="9"/>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circle(in)">
                                      <p:cBhvr>
                                        <p:cTn id="4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p:bldP spid="1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77702" y="0"/>
            <a:ext cx="3241463" cy="400110"/>
          </a:xfrm>
          <a:prstGeom prst="rect">
            <a:avLst/>
          </a:prstGeom>
          <a:noFill/>
        </p:spPr>
        <p:txBody>
          <a:bodyPr wrap="square" rtlCol="0">
            <a:spAutoFit/>
          </a:bodyPr>
          <a:lstStyle/>
          <a:p>
            <a:pPr algn="ctr"/>
            <a:r>
              <a:rPr lang="en-US" sz="2000" b="1" smtClean="0">
                <a:solidFill>
                  <a:srgbClr val="FF0000"/>
                </a:solidFill>
                <a:latin typeface="Times New Roman" panose="02020603050405020304" pitchFamily="18" charset="0"/>
                <a:cs typeface="Times New Roman" panose="02020603050405020304" pitchFamily="18" charset="0"/>
              </a:rPr>
              <a:t>DỰ ÁN STEAMS</a:t>
            </a:r>
            <a:endParaRPr lang="en-US" sz="2000" b="1">
              <a:latin typeface="Times New Roman" panose="02020603050405020304" pitchFamily="18" charset="0"/>
              <a:cs typeface="Times New Roman" panose="02020603050405020304" pitchFamily="18" charset="0"/>
            </a:endParaRPr>
          </a:p>
        </p:txBody>
      </p:sp>
      <p:sp>
        <p:nvSpPr>
          <p:cNvPr id="5" name="Rectangle 4"/>
          <p:cNvSpPr/>
          <p:nvPr/>
        </p:nvSpPr>
        <p:spPr>
          <a:xfrm>
            <a:off x="163774" y="591074"/>
            <a:ext cx="2893325" cy="40521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Times New Roman" panose="02020603050405020304" pitchFamily="18" charset="0"/>
                <a:cs typeface="Times New Roman" panose="02020603050405020304" pitchFamily="18" charset="0"/>
              </a:rPr>
              <a:t>LẬP KẾ HOẠCH DỰ ÁN</a:t>
            </a:r>
            <a:endParaRPr lang="en-US" b="1">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3411936" y="570420"/>
            <a:ext cx="4209467" cy="726117"/>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latin typeface="Times New Roman" panose="02020603050405020304" pitchFamily="18" charset="0"/>
                <a:cs typeface="Times New Roman" panose="02020603050405020304" pitchFamily="18" charset="0"/>
              </a:rPr>
              <a:t>III. MẠNG HOẠT ĐỘNG</a:t>
            </a:r>
          </a:p>
          <a:p>
            <a:r>
              <a:rPr lang="en-US" b="1" dirty="0" err="1" smtClean="0">
                <a:solidFill>
                  <a:schemeClr val="tx1"/>
                </a:solidFill>
                <a:latin typeface="Times New Roman" panose="02020603050405020304" pitchFamily="18" charset="0"/>
                <a:cs typeface="Times New Roman" panose="02020603050405020304" pitchFamily="18" charset="0"/>
              </a:rPr>
              <a:t>Trả</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lời</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cho</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câu</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hỏi</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Trẻ</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sẽ</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làm</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gì</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để</a:t>
            </a:r>
            <a:r>
              <a:rPr lang="en-US" b="1" dirty="0" smtClean="0">
                <a:solidFill>
                  <a:schemeClr val="tx1"/>
                </a:solidFill>
                <a:latin typeface="Times New Roman" panose="02020603050405020304" pitchFamily="18" charset="0"/>
                <a:cs typeface="Times New Roman" panose="02020603050405020304" pitchFamily="18" charset="0"/>
              </a:rPr>
              <a:t>…. </a:t>
            </a:r>
          </a:p>
        </p:txBody>
      </p:sp>
      <p:sp>
        <p:nvSpPr>
          <p:cNvPr id="7" name="Rectangle 6"/>
          <p:cNvSpPr/>
          <p:nvPr/>
        </p:nvSpPr>
        <p:spPr>
          <a:xfrm>
            <a:off x="941696" y="1718708"/>
            <a:ext cx="4271749" cy="21879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err="1" smtClean="0">
                <a:solidFill>
                  <a:schemeClr val="tx1"/>
                </a:solidFill>
                <a:latin typeface="Times New Roman" panose="02020603050405020304" pitchFamily="18" charset="0"/>
                <a:cs typeface="Times New Roman" panose="02020603050405020304" pitchFamily="18" charset="0"/>
              </a:rPr>
              <a:t>Hoạt</a:t>
            </a:r>
            <a:r>
              <a:rPr lang="en-US" sz="1500" b="1" dirty="0" smtClean="0">
                <a:solidFill>
                  <a:schemeClr val="tx1"/>
                </a:solidFill>
                <a:latin typeface="Times New Roman" panose="02020603050405020304" pitchFamily="18" charset="0"/>
                <a:cs typeface="Times New Roman" panose="02020603050405020304" pitchFamily="18" charset="0"/>
              </a:rPr>
              <a:t> </a:t>
            </a:r>
            <a:r>
              <a:rPr lang="en-US" sz="1500" b="1" dirty="0" err="1" smtClean="0">
                <a:solidFill>
                  <a:schemeClr val="tx1"/>
                </a:solidFill>
                <a:latin typeface="Times New Roman" panose="02020603050405020304" pitchFamily="18" charset="0"/>
                <a:cs typeface="Times New Roman" panose="02020603050405020304" pitchFamily="18" charset="0"/>
              </a:rPr>
              <a:t>động</a:t>
            </a:r>
            <a:r>
              <a:rPr lang="en-US" sz="1500" b="1" dirty="0" smtClean="0">
                <a:solidFill>
                  <a:schemeClr val="tx1"/>
                </a:solidFill>
                <a:latin typeface="Times New Roman" panose="02020603050405020304" pitchFamily="18" charset="0"/>
                <a:cs typeface="Times New Roman" panose="02020603050405020304" pitchFamily="18" charset="0"/>
              </a:rPr>
              <a:t> </a:t>
            </a:r>
            <a:r>
              <a:rPr lang="en-US" sz="1500" b="1" dirty="0" err="1" smtClean="0">
                <a:solidFill>
                  <a:schemeClr val="tx1"/>
                </a:solidFill>
                <a:latin typeface="Times New Roman" panose="02020603050405020304" pitchFamily="18" charset="0"/>
                <a:cs typeface="Times New Roman" panose="02020603050405020304" pitchFamily="18" charset="0"/>
              </a:rPr>
              <a:t>học</a:t>
            </a:r>
            <a:r>
              <a:rPr lang="en-US" sz="1500" b="1" dirty="0" smtClean="0">
                <a:solidFill>
                  <a:schemeClr val="tx1"/>
                </a:solidFill>
                <a:latin typeface="Times New Roman" panose="02020603050405020304" pitchFamily="18" charset="0"/>
                <a:cs typeface="Times New Roman" panose="02020603050405020304" pitchFamily="18" charset="0"/>
              </a:rPr>
              <a:t>:</a:t>
            </a:r>
            <a:endParaRPr lang="en-US" sz="1500" dirty="0" smtClean="0">
              <a:solidFill>
                <a:schemeClr val="tx1"/>
              </a:solidFill>
              <a:latin typeface="Times New Roman" panose="02020603050405020304" pitchFamily="18" charset="0"/>
              <a:cs typeface="Times New Roman" panose="02020603050405020304" pitchFamily="18" charset="0"/>
            </a:endParaRPr>
          </a:p>
          <a:p>
            <a:r>
              <a:rPr lang="en-US" sz="1500" b="1" i="1" dirty="0" err="1" smtClean="0">
                <a:solidFill>
                  <a:schemeClr val="tx1"/>
                </a:solidFill>
                <a:latin typeface="Times New Roman" panose="02020603050405020304" pitchFamily="18" charset="0"/>
                <a:cs typeface="Times New Roman" panose="02020603050405020304" pitchFamily="18" charset="0"/>
              </a:rPr>
              <a:t>KPMTXQ</a:t>
            </a:r>
            <a:r>
              <a:rPr lang="en-US" sz="1500" dirty="0" err="1" smtClean="0">
                <a:solidFill>
                  <a:schemeClr val="tx1"/>
                </a:solidFill>
                <a:latin typeface="Times New Roman" panose="02020603050405020304" pitchFamily="18" charset="0"/>
                <a:cs typeface="Times New Roman" panose="02020603050405020304" pitchFamily="18" charset="0"/>
              </a:rPr>
              <a:t>:Khám</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phá</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chất</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liệu</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để</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làm</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bè</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nổi</a:t>
            </a:r>
            <a:endParaRPr lang="en-US" sz="1500" dirty="0" smtClean="0">
              <a:solidFill>
                <a:schemeClr val="tx1"/>
              </a:solidFill>
              <a:latin typeface="Times New Roman" panose="02020603050405020304" pitchFamily="18" charset="0"/>
              <a:cs typeface="Times New Roman" panose="02020603050405020304" pitchFamily="18" charset="0"/>
            </a:endParaRPr>
          </a:p>
          <a:p>
            <a:pPr lvl="0"/>
            <a:r>
              <a:rPr lang="en-US" sz="1500" dirty="0" err="1" smtClean="0">
                <a:solidFill>
                  <a:schemeClr val="tx1"/>
                </a:solidFill>
                <a:latin typeface="Times New Roman" panose="02020603050405020304" pitchFamily="18" charset="0"/>
                <a:cs typeface="Times New Roman" panose="02020603050405020304" pitchFamily="18" charset="0"/>
              </a:rPr>
              <a:t>Khám</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phá</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quả</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dưa</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hấu</a:t>
            </a:r>
            <a:endParaRPr lang="en-US" sz="1500" dirty="0" smtClean="0">
              <a:solidFill>
                <a:schemeClr val="tx1"/>
              </a:solidFill>
              <a:latin typeface="Times New Roman" panose="02020603050405020304" pitchFamily="18" charset="0"/>
              <a:cs typeface="Times New Roman" panose="02020603050405020304" pitchFamily="18" charset="0"/>
            </a:endParaRPr>
          </a:p>
          <a:p>
            <a:r>
              <a:rPr lang="en-US" sz="1500" b="1" i="1" dirty="0" err="1" smtClean="0">
                <a:solidFill>
                  <a:schemeClr val="tx1"/>
                </a:solidFill>
                <a:latin typeface="Times New Roman" panose="02020603050405020304" pitchFamily="18" charset="0"/>
                <a:cs typeface="Times New Roman" panose="02020603050405020304" pitchFamily="18" charset="0"/>
              </a:rPr>
              <a:t>Tạo</a:t>
            </a:r>
            <a:r>
              <a:rPr lang="en-US" sz="1500" b="1" i="1" dirty="0" smtClean="0">
                <a:solidFill>
                  <a:schemeClr val="tx1"/>
                </a:solidFill>
                <a:latin typeface="Times New Roman" panose="02020603050405020304" pitchFamily="18" charset="0"/>
                <a:cs typeface="Times New Roman" panose="02020603050405020304" pitchFamily="18" charset="0"/>
              </a:rPr>
              <a:t> </a:t>
            </a:r>
            <a:r>
              <a:rPr lang="en-US" sz="1500" b="1" i="1" dirty="0" err="1" smtClean="0">
                <a:solidFill>
                  <a:schemeClr val="tx1"/>
                </a:solidFill>
                <a:latin typeface="Times New Roman" panose="02020603050405020304" pitchFamily="18" charset="0"/>
                <a:cs typeface="Times New Roman" panose="02020603050405020304" pitchFamily="18" charset="0"/>
              </a:rPr>
              <a:t>hình</a:t>
            </a:r>
            <a:r>
              <a:rPr lang="en-US" sz="1500" b="1" i="1"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Vẽ</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thiết</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kế</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bè</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nổi</a:t>
            </a:r>
            <a:endParaRPr lang="en-US" sz="1500" dirty="0" smtClean="0">
              <a:solidFill>
                <a:schemeClr val="tx1"/>
              </a:solidFill>
              <a:latin typeface="Times New Roman" panose="02020603050405020304" pitchFamily="18" charset="0"/>
              <a:cs typeface="Times New Roman" panose="02020603050405020304" pitchFamily="18" charset="0"/>
            </a:endParaRPr>
          </a:p>
          <a:p>
            <a:r>
              <a:rPr lang="en-US" sz="1500" b="1" i="1" dirty="0" smtClean="0">
                <a:solidFill>
                  <a:schemeClr val="tx1"/>
                </a:solidFill>
                <a:latin typeface="Times New Roman" panose="02020603050405020304" pitchFamily="18" charset="0"/>
                <a:cs typeface="Times New Roman" panose="02020603050405020304" pitchFamily="18" charset="0"/>
              </a:rPr>
              <a:t>TCKNXH</a:t>
            </a:r>
            <a:r>
              <a:rPr lang="en-US" sz="1500" dirty="0" smtClean="0">
                <a:solidFill>
                  <a:schemeClr val="tx1"/>
                </a:solidFill>
                <a:latin typeface="Times New Roman" panose="02020603050405020304" pitchFamily="18" charset="0"/>
                <a:cs typeface="Times New Roman" panose="02020603050405020304" pitchFamily="18" charset="0"/>
              </a:rPr>
              <a:t>:</a:t>
            </a:r>
          </a:p>
          <a:p>
            <a:r>
              <a:rPr lang="en-US" sz="1500" dirty="0" err="1" smtClean="0">
                <a:solidFill>
                  <a:schemeClr val="tx1"/>
                </a:solidFill>
                <a:latin typeface="Times New Roman" panose="02020603050405020304" pitchFamily="18" charset="0"/>
                <a:cs typeface="Times New Roman" panose="02020603050405020304" pitchFamily="18" charset="0"/>
              </a:rPr>
              <a:t>Kĩ</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năng</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Bé</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yêu</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quả</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ngọt</a:t>
            </a:r>
            <a:r>
              <a:rPr lang="en-US" sz="1500" dirty="0" smtClean="0">
                <a:solidFill>
                  <a:schemeClr val="tx1"/>
                </a:solidFill>
                <a:latin typeface="Times New Roman" panose="02020603050405020304" pitchFamily="18" charset="0"/>
                <a:cs typeface="Times New Roman" panose="02020603050405020304" pitchFamily="18" charset="0"/>
              </a:rPr>
              <a:t>  </a:t>
            </a:r>
          </a:p>
          <a:p>
            <a:r>
              <a:rPr lang="en-US" sz="1500" b="1" dirty="0" smtClean="0">
                <a:solidFill>
                  <a:schemeClr val="tx1"/>
                </a:solidFill>
                <a:latin typeface="Times New Roman" panose="02020603050405020304" pitchFamily="18" charset="0"/>
                <a:cs typeface="Times New Roman" panose="02020603050405020304" pitchFamily="18" charset="0"/>
              </a:rPr>
              <a:t>ÂM NHẠC</a:t>
            </a:r>
            <a:r>
              <a:rPr lang="en-US" sz="1500" dirty="0" smtClean="0">
                <a:solidFill>
                  <a:schemeClr val="tx1"/>
                </a:solidFill>
                <a:latin typeface="Times New Roman" panose="02020603050405020304" pitchFamily="18" charset="0"/>
                <a:cs typeface="Times New Roman" panose="02020603050405020304" pitchFamily="18" charset="0"/>
              </a:rPr>
              <a:t>:</a:t>
            </a:r>
          </a:p>
          <a:p>
            <a:pPr lvl="0"/>
            <a:r>
              <a:rPr lang="en-US" sz="1500" dirty="0" err="1" smtClean="0">
                <a:solidFill>
                  <a:schemeClr val="tx1"/>
                </a:solidFill>
                <a:latin typeface="Times New Roman" panose="02020603050405020304" pitchFamily="18" charset="0"/>
                <a:cs typeface="Times New Roman" panose="02020603050405020304" pitchFamily="18" charset="0"/>
              </a:rPr>
              <a:t>Dạy</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hát</a:t>
            </a:r>
            <a:r>
              <a:rPr lang="en-US" sz="1500" dirty="0" smtClean="0">
                <a:solidFill>
                  <a:schemeClr val="tx1"/>
                </a:solidFill>
                <a:latin typeface="Times New Roman" panose="02020603050405020304" pitchFamily="18" charset="0"/>
                <a:cs typeface="Times New Roman" panose="02020603050405020304" pitchFamily="18" charset="0"/>
              </a:rPr>
              <a:t> : </a:t>
            </a:r>
            <a:r>
              <a:rPr lang="en-US" sz="1500" dirty="0" err="1" smtClean="0">
                <a:solidFill>
                  <a:schemeClr val="tx1"/>
                </a:solidFill>
                <a:latin typeface="Times New Roman" panose="02020603050405020304" pitchFamily="18" charset="0"/>
                <a:cs typeface="Times New Roman" panose="02020603050405020304" pitchFamily="18" charset="0"/>
              </a:rPr>
              <a:t>em</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yêu</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cây</a:t>
            </a:r>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smtClean="0">
                <a:solidFill>
                  <a:schemeClr val="tx1"/>
                </a:solidFill>
                <a:latin typeface="Times New Roman" panose="02020603050405020304" pitchFamily="18" charset="0"/>
                <a:cs typeface="Times New Roman" panose="02020603050405020304" pitchFamily="18" charset="0"/>
              </a:rPr>
              <a:t>xanh</a:t>
            </a:r>
            <a:endParaRPr lang="en-US" sz="1500" dirty="0" smtClean="0">
              <a:solidFill>
                <a:schemeClr val="tx1"/>
              </a:solidFill>
              <a:latin typeface="Times New Roman" panose="02020603050405020304" pitchFamily="18" charset="0"/>
              <a:cs typeface="Times New Roman" panose="02020603050405020304" pitchFamily="18" charset="0"/>
            </a:endParaRPr>
          </a:p>
          <a:p>
            <a:pPr lvl="0"/>
            <a:r>
              <a:rPr lang="en-US" sz="1500" dirty="0" smtClean="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Nghe</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hát</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Quả</a:t>
            </a:r>
            <a:endParaRPr lang="en-US" sz="1500" dirty="0">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a:off x="5897308" y="4283818"/>
            <a:ext cx="5591395" cy="24966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err="1">
                <a:solidFill>
                  <a:schemeClr val="tx1"/>
                </a:solidFill>
                <a:latin typeface="Times New Roman" panose="02020603050405020304" pitchFamily="18" charset="0"/>
                <a:cs typeface="Times New Roman" panose="02020603050405020304" pitchFamily="18" charset="0"/>
              </a:rPr>
              <a:t>Hoạt</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động</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chơi</a:t>
            </a:r>
            <a:r>
              <a:rPr lang="en-US" sz="1500" dirty="0">
                <a:solidFill>
                  <a:schemeClr val="tx1"/>
                </a:solidFill>
                <a:latin typeface="Times New Roman" panose="02020603050405020304" pitchFamily="18" charset="0"/>
                <a:cs typeface="Times New Roman" panose="02020603050405020304" pitchFamily="18" charset="0"/>
              </a:rPr>
              <a:t>:</a:t>
            </a:r>
          </a:p>
          <a:p>
            <a:r>
              <a:rPr lang="en-US" sz="1500" b="1" i="1" dirty="0" err="1">
                <a:solidFill>
                  <a:schemeClr val="tx1"/>
                </a:solidFill>
                <a:latin typeface="Times New Roman" panose="02020603050405020304" pitchFamily="18" charset="0"/>
                <a:cs typeface="Times New Roman" panose="02020603050405020304" pitchFamily="18" charset="0"/>
              </a:rPr>
              <a:t>Góc</a:t>
            </a:r>
            <a:r>
              <a:rPr lang="en-US" sz="1500" b="1" i="1" dirty="0">
                <a:solidFill>
                  <a:schemeClr val="tx1"/>
                </a:solidFill>
                <a:latin typeface="Times New Roman" panose="02020603050405020304" pitchFamily="18" charset="0"/>
                <a:cs typeface="Times New Roman" panose="02020603050405020304" pitchFamily="18" charset="0"/>
              </a:rPr>
              <a:t> </a:t>
            </a:r>
            <a:r>
              <a:rPr lang="en-US" sz="1500" b="1" i="1" dirty="0" err="1">
                <a:solidFill>
                  <a:schemeClr val="tx1"/>
                </a:solidFill>
                <a:latin typeface="Times New Roman" panose="02020603050405020304" pitchFamily="18" charset="0"/>
                <a:cs typeface="Times New Roman" panose="02020603050405020304" pitchFamily="18" charset="0"/>
              </a:rPr>
              <a:t>xây</a:t>
            </a:r>
            <a:r>
              <a:rPr lang="en-US" sz="1500" b="1" i="1" dirty="0">
                <a:solidFill>
                  <a:schemeClr val="tx1"/>
                </a:solidFill>
                <a:latin typeface="Times New Roman" panose="02020603050405020304" pitchFamily="18" charset="0"/>
                <a:cs typeface="Times New Roman" panose="02020603050405020304" pitchFamily="18" charset="0"/>
              </a:rPr>
              <a:t> </a:t>
            </a:r>
            <a:r>
              <a:rPr lang="en-US" sz="1500" b="1" i="1" dirty="0" err="1">
                <a:solidFill>
                  <a:schemeClr val="tx1"/>
                </a:solidFill>
                <a:latin typeface="Times New Roman" panose="02020603050405020304" pitchFamily="18" charset="0"/>
                <a:cs typeface="Times New Roman" panose="02020603050405020304" pitchFamily="18" charset="0"/>
              </a:rPr>
              <a:t>dựng</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Xây</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khu</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vườn</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cây</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ăn</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quả</a:t>
            </a:r>
            <a:r>
              <a:rPr lang="en-US" sz="1500" dirty="0">
                <a:solidFill>
                  <a:schemeClr val="tx1"/>
                </a:solidFill>
                <a:latin typeface="Times New Roman" panose="02020603050405020304" pitchFamily="18" charset="0"/>
                <a:cs typeface="Times New Roman" panose="02020603050405020304" pitchFamily="18" charset="0"/>
              </a:rPr>
              <a:t> </a:t>
            </a:r>
          </a:p>
          <a:p>
            <a:r>
              <a:rPr lang="en-US" sz="1500" b="1" i="1" dirty="0" err="1">
                <a:solidFill>
                  <a:schemeClr val="tx1"/>
                </a:solidFill>
                <a:latin typeface="Times New Roman" panose="02020603050405020304" pitchFamily="18" charset="0"/>
                <a:cs typeface="Times New Roman" panose="02020603050405020304" pitchFamily="18" charset="0"/>
              </a:rPr>
              <a:t>Góc</a:t>
            </a:r>
            <a:r>
              <a:rPr lang="en-US" sz="1500" b="1" i="1" dirty="0">
                <a:solidFill>
                  <a:schemeClr val="tx1"/>
                </a:solidFill>
                <a:latin typeface="Times New Roman" panose="02020603050405020304" pitchFamily="18" charset="0"/>
                <a:cs typeface="Times New Roman" panose="02020603050405020304" pitchFamily="18" charset="0"/>
              </a:rPr>
              <a:t> </a:t>
            </a:r>
            <a:r>
              <a:rPr lang="en-US" sz="1500" b="1" i="1" dirty="0" err="1">
                <a:solidFill>
                  <a:schemeClr val="tx1"/>
                </a:solidFill>
                <a:latin typeface="Times New Roman" panose="02020603050405020304" pitchFamily="18" charset="0"/>
                <a:cs typeface="Times New Roman" panose="02020603050405020304" pitchFamily="18" charset="0"/>
              </a:rPr>
              <a:t>học</a:t>
            </a:r>
            <a:r>
              <a:rPr lang="en-US" sz="1500" b="1" i="1" dirty="0">
                <a:solidFill>
                  <a:schemeClr val="tx1"/>
                </a:solidFill>
                <a:latin typeface="Times New Roman" panose="02020603050405020304" pitchFamily="18" charset="0"/>
                <a:cs typeface="Times New Roman" panose="02020603050405020304" pitchFamily="18" charset="0"/>
              </a:rPr>
              <a:t> </a:t>
            </a:r>
            <a:r>
              <a:rPr lang="en-US" sz="1500" b="1" i="1" dirty="0" err="1">
                <a:solidFill>
                  <a:schemeClr val="tx1"/>
                </a:solidFill>
                <a:latin typeface="Times New Roman" panose="02020603050405020304" pitchFamily="18" charset="0"/>
                <a:cs typeface="Times New Roman" panose="02020603050405020304" pitchFamily="18" charset="0"/>
              </a:rPr>
              <a:t>tập</a:t>
            </a:r>
            <a:r>
              <a:rPr lang="en-US" sz="1500" b="1" i="1"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Khám</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phá</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chất</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liệu</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làm</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bè</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nổi</a:t>
            </a:r>
            <a:endParaRPr lang="en-US" sz="1500" dirty="0">
              <a:solidFill>
                <a:schemeClr val="tx1"/>
              </a:solidFill>
              <a:latin typeface="Times New Roman" panose="02020603050405020304" pitchFamily="18" charset="0"/>
              <a:cs typeface="Times New Roman" panose="02020603050405020304" pitchFamily="18" charset="0"/>
            </a:endParaRPr>
          </a:p>
          <a:p>
            <a:pPr lvl="0"/>
            <a:r>
              <a:rPr lang="en-US" sz="1500" dirty="0" err="1">
                <a:solidFill>
                  <a:schemeClr val="tx1"/>
                </a:solidFill>
                <a:latin typeface="Times New Roman" panose="02020603050405020304" pitchFamily="18" charset="0"/>
                <a:cs typeface="Times New Roman" panose="02020603050405020304" pitchFamily="18" charset="0"/>
              </a:rPr>
              <a:t>Khám</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phá</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các</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chất</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liệu</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dây</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chắc</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chắn</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và</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không</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chắc</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chắn</a:t>
            </a:r>
            <a:endParaRPr lang="en-US" sz="1500" dirty="0">
              <a:solidFill>
                <a:schemeClr val="tx1"/>
              </a:solidFill>
              <a:latin typeface="Times New Roman" panose="02020603050405020304" pitchFamily="18" charset="0"/>
              <a:cs typeface="Times New Roman" panose="02020603050405020304" pitchFamily="18" charset="0"/>
            </a:endParaRPr>
          </a:p>
          <a:p>
            <a:r>
              <a:rPr lang="en-US" sz="1500" b="1" i="1" dirty="0" err="1">
                <a:solidFill>
                  <a:schemeClr val="tx1"/>
                </a:solidFill>
                <a:latin typeface="Times New Roman" panose="02020603050405020304" pitchFamily="18" charset="0"/>
                <a:cs typeface="Times New Roman" panose="02020603050405020304" pitchFamily="18" charset="0"/>
              </a:rPr>
              <a:t>Góc</a:t>
            </a:r>
            <a:r>
              <a:rPr lang="en-US" sz="1500" b="1" i="1" dirty="0">
                <a:solidFill>
                  <a:schemeClr val="tx1"/>
                </a:solidFill>
                <a:latin typeface="Times New Roman" panose="02020603050405020304" pitchFamily="18" charset="0"/>
                <a:cs typeface="Times New Roman" panose="02020603050405020304" pitchFamily="18" charset="0"/>
              </a:rPr>
              <a:t> </a:t>
            </a:r>
            <a:r>
              <a:rPr lang="en-US" sz="1500" b="1" i="1" dirty="0" err="1">
                <a:solidFill>
                  <a:schemeClr val="tx1"/>
                </a:solidFill>
                <a:latin typeface="Times New Roman" panose="02020603050405020304" pitchFamily="18" charset="0"/>
                <a:cs typeface="Times New Roman" panose="02020603050405020304" pitchFamily="18" charset="0"/>
              </a:rPr>
              <a:t>tạo</a:t>
            </a:r>
            <a:r>
              <a:rPr lang="en-US" sz="1500" b="1" i="1" dirty="0">
                <a:solidFill>
                  <a:schemeClr val="tx1"/>
                </a:solidFill>
                <a:latin typeface="Times New Roman" panose="02020603050405020304" pitchFamily="18" charset="0"/>
                <a:cs typeface="Times New Roman" panose="02020603050405020304" pitchFamily="18" charset="0"/>
              </a:rPr>
              <a:t> </a:t>
            </a:r>
            <a:r>
              <a:rPr lang="en-US" sz="1500" b="1" i="1" dirty="0" err="1">
                <a:solidFill>
                  <a:schemeClr val="tx1"/>
                </a:solidFill>
                <a:latin typeface="Times New Roman" panose="02020603050405020304" pitchFamily="18" charset="0"/>
                <a:cs typeface="Times New Roman" panose="02020603050405020304" pitchFamily="18" charset="0"/>
              </a:rPr>
              <a:t>hình</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Vẽ</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bè</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nổi</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tự</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trang</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trí</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bè</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Cắt</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đục</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dán</a:t>
            </a:r>
            <a:r>
              <a:rPr lang="en-US" sz="1500" dirty="0">
                <a:solidFill>
                  <a:schemeClr val="tx1"/>
                </a:solidFill>
                <a:latin typeface="Times New Roman" panose="02020603050405020304" pitchFamily="18" charset="0"/>
                <a:cs typeface="Times New Roman" panose="02020603050405020304" pitchFamily="18" charset="0"/>
              </a:rPr>
              <a:t> ... </a:t>
            </a:r>
            <a:r>
              <a:rPr lang="en-US" sz="1500" dirty="0" err="1">
                <a:solidFill>
                  <a:schemeClr val="tx1"/>
                </a:solidFill>
                <a:latin typeface="Times New Roman" panose="02020603050405020304" pitchFamily="18" charset="0"/>
                <a:cs typeface="Times New Roman" panose="02020603050405020304" pitchFamily="18" charset="0"/>
              </a:rPr>
              <a:t>các</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hộp</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nhựa</a:t>
            </a:r>
            <a:r>
              <a:rPr lang="en-US" sz="1500" dirty="0">
                <a:solidFill>
                  <a:schemeClr val="tx1"/>
                </a:solidFill>
                <a:latin typeface="Times New Roman" panose="02020603050405020304" pitchFamily="18" charset="0"/>
                <a:cs typeface="Times New Roman" panose="02020603050405020304" pitchFamily="18" charset="0"/>
              </a:rPr>
              <a:t> chai </a:t>
            </a:r>
            <a:r>
              <a:rPr lang="en-US" sz="1500" dirty="0" err="1">
                <a:solidFill>
                  <a:schemeClr val="tx1"/>
                </a:solidFill>
                <a:latin typeface="Times New Roman" panose="02020603050405020304" pitchFamily="18" charset="0"/>
                <a:cs typeface="Times New Roman" panose="02020603050405020304" pitchFamily="18" charset="0"/>
              </a:rPr>
              <a:t>nhựa</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phế</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liệu</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tạo</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ra</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các</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bè</a:t>
            </a:r>
            <a:r>
              <a:rPr lang="en-US" sz="1500" dirty="0">
                <a:solidFill>
                  <a:schemeClr val="tx1"/>
                </a:solidFill>
                <a:latin typeface="Times New Roman" panose="02020603050405020304" pitchFamily="18" charset="0"/>
                <a:cs typeface="Times New Roman" panose="02020603050405020304" pitchFamily="18" charset="0"/>
              </a:rPr>
              <a:t> </a:t>
            </a:r>
          </a:p>
          <a:p>
            <a:r>
              <a:rPr lang="en-US" sz="1500" b="1" i="1" dirty="0">
                <a:solidFill>
                  <a:schemeClr val="tx1"/>
                </a:solidFill>
                <a:latin typeface="Times New Roman" panose="02020603050405020304" pitchFamily="18" charset="0"/>
                <a:cs typeface="Times New Roman" panose="02020603050405020304" pitchFamily="18" charset="0"/>
              </a:rPr>
              <a:t> </a:t>
            </a:r>
            <a:r>
              <a:rPr lang="en-US" sz="1500" b="1" i="1" dirty="0" err="1">
                <a:solidFill>
                  <a:schemeClr val="tx1"/>
                </a:solidFill>
                <a:latin typeface="Times New Roman" panose="02020603050405020304" pitchFamily="18" charset="0"/>
                <a:cs typeface="Times New Roman" panose="02020603050405020304" pitchFamily="18" charset="0"/>
              </a:rPr>
              <a:t>Góc</a:t>
            </a:r>
            <a:r>
              <a:rPr lang="en-US" sz="1500" b="1" i="1" dirty="0">
                <a:solidFill>
                  <a:schemeClr val="tx1"/>
                </a:solidFill>
                <a:latin typeface="Times New Roman" panose="02020603050405020304" pitchFamily="18" charset="0"/>
                <a:cs typeface="Times New Roman" panose="02020603050405020304" pitchFamily="18" charset="0"/>
              </a:rPr>
              <a:t> </a:t>
            </a:r>
            <a:r>
              <a:rPr lang="en-US" sz="1500" b="1" i="1" dirty="0" err="1">
                <a:solidFill>
                  <a:schemeClr val="tx1"/>
                </a:solidFill>
                <a:latin typeface="Times New Roman" panose="02020603050405020304" pitchFamily="18" charset="0"/>
                <a:cs typeface="Times New Roman" panose="02020603050405020304" pitchFamily="18" charset="0"/>
              </a:rPr>
              <a:t>khám</a:t>
            </a:r>
            <a:r>
              <a:rPr lang="en-US" sz="1500" b="1" i="1" dirty="0">
                <a:solidFill>
                  <a:schemeClr val="tx1"/>
                </a:solidFill>
                <a:latin typeface="Times New Roman" panose="02020603050405020304" pitchFamily="18" charset="0"/>
                <a:cs typeface="Times New Roman" panose="02020603050405020304" pitchFamily="18" charset="0"/>
              </a:rPr>
              <a:t> </a:t>
            </a:r>
            <a:r>
              <a:rPr lang="en-US" sz="1500" b="1" i="1" dirty="0" err="1">
                <a:solidFill>
                  <a:schemeClr val="tx1"/>
                </a:solidFill>
                <a:latin typeface="Times New Roman" panose="02020603050405020304" pitchFamily="18" charset="0"/>
                <a:cs typeface="Times New Roman" panose="02020603050405020304" pitchFamily="18" charset="0"/>
              </a:rPr>
              <a:t>phá</a:t>
            </a:r>
            <a:r>
              <a:rPr lang="en-US" sz="1500" b="1" i="1"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Khám</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phá</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các</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loại</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dây</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buộc</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thí</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nghiệm</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quả</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dưới</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nước</a:t>
            </a:r>
            <a:endParaRPr lang="en-US" sz="1500" dirty="0">
              <a:solidFill>
                <a:schemeClr val="tx1"/>
              </a:solidFill>
              <a:latin typeface="Times New Roman" panose="02020603050405020304" pitchFamily="18" charset="0"/>
              <a:cs typeface="Times New Roman" panose="02020603050405020304" pitchFamily="18" charset="0"/>
            </a:endParaRPr>
          </a:p>
          <a:p>
            <a:r>
              <a:rPr lang="en-US" sz="1500" b="1" i="1" dirty="0" err="1">
                <a:solidFill>
                  <a:schemeClr val="tx1"/>
                </a:solidFill>
                <a:latin typeface="Times New Roman" panose="02020603050405020304" pitchFamily="18" charset="0"/>
                <a:cs typeface="Times New Roman" panose="02020603050405020304" pitchFamily="18" charset="0"/>
              </a:rPr>
              <a:t>Góc</a:t>
            </a:r>
            <a:r>
              <a:rPr lang="en-US" sz="1500" b="1" i="1" dirty="0">
                <a:solidFill>
                  <a:schemeClr val="tx1"/>
                </a:solidFill>
                <a:latin typeface="Times New Roman" panose="02020603050405020304" pitchFamily="18" charset="0"/>
                <a:cs typeface="Times New Roman" panose="02020603050405020304" pitchFamily="18" charset="0"/>
              </a:rPr>
              <a:t> </a:t>
            </a:r>
            <a:r>
              <a:rPr lang="en-US" sz="1500" b="1" i="1" dirty="0" err="1">
                <a:solidFill>
                  <a:schemeClr val="tx1"/>
                </a:solidFill>
                <a:latin typeface="Times New Roman" panose="02020603050405020304" pitchFamily="18" charset="0"/>
                <a:cs typeface="Times New Roman" panose="02020603050405020304" pitchFamily="18" charset="0"/>
              </a:rPr>
              <a:t>sách</a:t>
            </a:r>
            <a:r>
              <a:rPr lang="en-US" sz="1500" b="1" i="1" dirty="0">
                <a:solidFill>
                  <a:schemeClr val="tx1"/>
                </a:solidFill>
                <a:latin typeface="Times New Roman" panose="02020603050405020304" pitchFamily="18" charset="0"/>
                <a:cs typeface="Times New Roman" panose="02020603050405020304" pitchFamily="18" charset="0"/>
              </a:rPr>
              <a:t> </a:t>
            </a:r>
            <a:r>
              <a:rPr lang="en-US" sz="1500" b="1" i="1" dirty="0" err="1">
                <a:solidFill>
                  <a:schemeClr val="tx1"/>
                </a:solidFill>
                <a:latin typeface="Times New Roman" panose="02020603050405020304" pitchFamily="18" charset="0"/>
                <a:cs typeface="Times New Roman" panose="02020603050405020304" pitchFamily="18" charset="0"/>
              </a:rPr>
              <a:t>và</a:t>
            </a:r>
            <a:r>
              <a:rPr lang="en-US" sz="1500" b="1" i="1" dirty="0">
                <a:solidFill>
                  <a:schemeClr val="tx1"/>
                </a:solidFill>
                <a:latin typeface="Times New Roman" panose="02020603050405020304" pitchFamily="18" charset="0"/>
                <a:cs typeface="Times New Roman" panose="02020603050405020304" pitchFamily="18" charset="0"/>
              </a:rPr>
              <a:t> </a:t>
            </a:r>
            <a:r>
              <a:rPr lang="en-US" sz="1500" b="1" i="1" dirty="0" err="1">
                <a:solidFill>
                  <a:schemeClr val="tx1"/>
                </a:solidFill>
                <a:latin typeface="Times New Roman" panose="02020603050405020304" pitchFamily="18" charset="0"/>
                <a:cs typeface="Times New Roman" panose="02020603050405020304" pitchFamily="18" charset="0"/>
              </a:rPr>
              <a:t>chữ</a:t>
            </a:r>
            <a:r>
              <a:rPr lang="en-US" sz="1500" b="1" i="1" dirty="0">
                <a:solidFill>
                  <a:schemeClr val="tx1"/>
                </a:solidFill>
                <a:latin typeface="Times New Roman" panose="02020603050405020304" pitchFamily="18" charset="0"/>
                <a:cs typeface="Times New Roman" panose="02020603050405020304" pitchFamily="18" charset="0"/>
              </a:rPr>
              <a:t> </a:t>
            </a:r>
            <a:r>
              <a:rPr lang="en-US" sz="1500" b="1" i="1" dirty="0" err="1">
                <a:solidFill>
                  <a:schemeClr val="tx1"/>
                </a:solidFill>
                <a:latin typeface="Times New Roman" panose="02020603050405020304" pitchFamily="18" charset="0"/>
                <a:cs typeface="Times New Roman" panose="02020603050405020304" pitchFamily="18" charset="0"/>
              </a:rPr>
              <a:t>cái</a:t>
            </a:r>
            <a:r>
              <a:rPr lang="en-US" sz="1500" b="1" i="1" dirty="0">
                <a:solidFill>
                  <a:schemeClr val="tx1"/>
                </a:solidFill>
                <a:latin typeface="Times New Roman" panose="02020603050405020304" pitchFamily="18" charset="0"/>
                <a:cs typeface="Times New Roman" panose="02020603050405020304" pitchFamily="18" charset="0"/>
              </a:rPr>
              <a:t>:</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Kể</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chuyện</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về</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các</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loại</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cây</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và</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quả</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nhận</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biết</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phát</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âm</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chữ</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cái</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đã</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học</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sao</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chép</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tô</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trang</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trí</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chữ</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cái</a:t>
            </a:r>
            <a:endParaRPr lang="en-US" sz="1500" dirty="0">
              <a:solidFill>
                <a:schemeClr val="tx1"/>
              </a:solidFill>
              <a:latin typeface="Times New Roman" panose="02020603050405020304" pitchFamily="18" charset="0"/>
              <a:cs typeface="Times New Roman" panose="02020603050405020304" pitchFamily="18" charset="0"/>
            </a:endParaRPr>
          </a:p>
        </p:txBody>
      </p:sp>
      <p:sp>
        <p:nvSpPr>
          <p:cNvPr id="9" name="Rectangle 8"/>
          <p:cNvSpPr/>
          <p:nvPr/>
        </p:nvSpPr>
        <p:spPr>
          <a:xfrm>
            <a:off x="941696" y="4244454"/>
            <a:ext cx="4271749" cy="254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err="1">
                <a:solidFill>
                  <a:schemeClr val="tx1"/>
                </a:solidFill>
                <a:latin typeface="Times New Roman" panose="02020603050405020304" pitchFamily="18" charset="0"/>
                <a:cs typeface="Times New Roman" panose="02020603050405020304" pitchFamily="18" charset="0"/>
              </a:rPr>
              <a:t>Hoạt</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động</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khác</a:t>
            </a:r>
            <a:r>
              <a:rPr lang="en-US" sz="1500" b="1" dirty="0">
                <a:solidFill>
                  <a:schemeClr val="tx1"/>
                </a:solidFill>
                <a:latin typeface="Times New Roman" panose="02020603050405020304" pitchFamily="18" charset="0"/>
                <a:cs typeface="Times New Roman" panose="02020603050405020304" pitchFamily="18" charset="0"/>
              </a:rPr>
              <a:t>:</a:t>
            </a:r>
            <a:endParaRPr lang="en-US" sz="1500" dirty="0">
              <a:solidFill>
                <a:schemeClr val="tx1"/>
              </a:solidFill>
              <a:latin typeface="Times New Roman" panose="02020603050405020304" pitchFamily="18" charset="0"/>
              <a:cs typeface="Times New Roman" panose="02020603050405020304" pitchFamily="18" charset="0"/>
            </a:endParaRPr>
          </a:p>
          <a:p>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Khám</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phá</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quy</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trình</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tạo</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ra</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bè</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nổi</a:t>
            </a:r>
            <a:endParaRPr lang="en-US" sz="1500" dirty="0">
              <a:solidFill>
                <a:schemeClr val="tx1"/>
              </a:solidFill>
              <a:latin typeface="Times New Roman" panose="02020603050405020304" pitchFamily="18" charset="0"/>
              <a:cs typeface="Times New Roman" panose="02020603050405020304" pitchFamily="18" charset="0"/>
            </a:endParaRPr>
          </a:p>
          <a:p>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Trải</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nghiệm</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vườn</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cây</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và</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gieo</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trồng</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một</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số</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loại</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cây</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bằng</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hạt</a:t>
            </a:r>
            <a:r>
              <a:rPr lang="en-US" sz="1500" dirty="0">
                <a:solidFill>
                  <a:schemeClr val="tx1"/>
                </a:solidFill>
                <a:latin typeface="Times New Roman" panose="02020603050405020304" pitchFamily="18" charset="0"/>
                <a:cs typeface="Times New Roman" panose="02020603050405020304" pitchFamily="18" charset="0"/>
              </a:rPr>
              <a:t> , </a:t>
            </a:r>
            <a:r>
              <a:rPr lang="en-US" sz="1500" dirty="0" err="1">
                <a:solidFill>
                  <a:schemeClr val="tx1"/>
                </a:solidFill>
                <a:latin typeface="Times New Roman" panose="02020603050405020304" pitchFamily="18" charset="0"/>
                <a:cs typeface="Times New Roman" panose="02020603050405020304" pitchFamily="18" charset="0"/>
              </a:rPr>
              <a:t>củ</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cành</a:t>
            </a:r>
            <a:r>
              <a:rPr lang="en-US" sz="1500" dirty="0">
                <a:solidFill>
                  <a:schemeClr val="tx1"/>
                </a:solidFill>
                <a:latin typeface="Times New Roman" panose="02020603050405020304" pitchFamily="18" charset="0"/>
                <a:cs typeface="Times New Roman" panose="02020603050405020304" pitchFamily="18" charset="0"/>
              </a:rPr>
              <a:t> , </a:t>
            </a:r>
            <a:r>
              <a:rPr lang="en-US" sz="1500" dirty="0" err="1">
                <a:solidFill>
                  <a:schemeClr val="tx1"/>
                </a:solidFill>
                <a:latin typeface="Times New Roman" panose="02020603050405020304" pitchFamily="18" charset="0"/>
                <a:cs typeface="Times New Roman" panose="02020603050405020304" pitchFamily="18" charset="0"/>
              </a:rPr>
              <a:t>cây</a:t>
            </a:r>
            <a:r>
              <a:rPr lang="en-US" sz="1500" dirty="0">
                <a:solidFill>
                  <a:schemeClr val="tx1"/>
                </a:solidFill>
                <a:latin typeface="Times New Roman" panose="02020603050405020304" pitchFamily="18" charset="0"/>
                <a:cs typeface="Times New Roman" panose="02020603050405020304" pitchFamily="18" charset="0"/>
              </a:rPr>
              <a:t> </a:t>
            </a:r>
          </a:p>
          <a:p>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Trò</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chuyện</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về</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một</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số</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loại</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bè</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thuyền</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mà</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trẻ</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biết</a:t>
            </a:r>
            <a:r>
              <a:rPr lang="en-US" sz="1500" dirty="0">
                <a:solidFill>
                  <a:schemeClr val="tx1"/>
                </a:solidFill>
                <a:latin typeface="Times New Roman" panose="02020603050405020304" pitchFamily="18" charset="0"/>
                <a:cs typeface="Times New Roman" panose="02020603050405020304" pitchFamily="18" charset="0"/>
              </a:rPr>
              <a:t> : </a:t>
            </a:r>
            <a:r>
              <a:rPr lang="en-US" sz="1500" dirty="0" err="1">
                <a:solidFill>
                  <a:schemeClr val="tx1"/>
                </a:solidFill>
                <a:latin typeface="Times New Roman" panose="02020603050405020304" pitchFamily="18" charset="0"/>
                <a:cs typeface="Times New Roman" panose="02020603050405020304" pitchFamily="18" charset="0"/>
              </a:rPr>
              <a:t>tên</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gọi</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đặc</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điểm</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cấu</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tạo</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cách</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tạo</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ra</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chậu</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cây</a:t>
            </a:r>
            <a:endParaRPr lang="en-US" sz="1500" dirty="0">
              <a:solidFill>
                <a:schemeClr val="tx1"/>
              </a:solidFill>
              <a:latin typeface="Times New Roman" panose="02020603050405020304" pitchFamily="18" charset="0"/>
              <a:cs typeface="Times New Roman" panose="02020603050405020304" pitchFamily="18" charset="0"/>
            </a:endParaRPr>
          </a:p>
          <a:p>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Sáng</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tác</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nội</a:t>
            </a:r>
            <a:r>
              <a:rPr lang="en-US" sz="1500" dirty="0">
                <a:solidFill>
                  <a:schemeClr val="tx1"/>
                </a:solidFill>
                <a:latin typeface="Times New Roman" panose="02020603050405020304" pitchFamily="18" charset="0"/>
                <a:cs typeface="Times New Roman" panose="02020603050405020304" pitchFamily="18" charset="0"/>
              </a:rPr>
              <a:t> dung </a:t>
            </a:r>
            <a:r>
              <a:rPr lang="en-US" sz="1500" dirty="0" err="1">
                <a:solidFill>
                  <a:schemeClr val="tx1"/>
                </a:solidFill>
                <a:latin typeface="Times New Roman" panose="02020603050405020304" pitchFamily="18" charset="0"/>
                <a:cs typeface="Times New Roman" panose="02020603050405020304" pitchFamily="18" charset="0"/>
              </a:rPr>
              <a:t>thơ</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truyện</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mới</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câu</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đố</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về</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một</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số</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loại</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cây</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mà</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trẻ</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biết</a:t>
            </a:r>
            <a:r>
              <a:rPr lang="en-US" sz="1500" dirty="0">
                <a:solidFill>
                  <a:schemeClr val="tx1"/>
                </a:solidFill>
                <a:latin typeface="Times New Roman" panose="02020603050405020304" pitchFamily="18" charset="0"/>
                <a:cs typeface="Times New Roman" panose="02020603050405020304" pitchFamily="18" charset="0"/>
              </a:rPr>
              <a:t>  </a:t>
            </a:r>
          </a:p>
        </p:txBody>
      </p:sp>
      <p:sp>
        <p:nvSpPr>
          <p:cNvPr id="10" name="Rectangle 9"/>
          <p:cNvSpPr/>
          <p:nvPr/>
        </p:nvSpPr>
        <p:spPr>
          <a:xfrm>
            <a:off x="5895833" y="1751240"/>
            <a:ext cx="5592870" cy="21554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err="1">
                <a:solidFill>
                  <a:schemeClr val="tx1"/>
                </a:solidFill>
                <a:latin typeface="Times New Roman" panose="02020603050405020304" pitchFamily="18" charset="0"/>
                <a:cs typeface="Times New Roman" panose="02020603050405020304" pitchFamily="18" charset="0"/>
              </a:rPr>
              <a:t>Hoạt</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động</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ngoài</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trời</a:t>
            </a:r>
            <a:r>
              <a:rPr lang="en-US" sz="1500" b="1" dirty="0">
                <a:solidFill>
                  <a:schemeClr val="tx1"/>
                </a:solidFill>
                <a:latin typeface="Times New Roman" panose="02020603050405020304" pitchFamily="18" charset="0"/>
                <a:cs typeface="Times New Roman" panose="02020603050405020304" pitchFamily="18" charset="0"/>
              </a:rPr>
              <a:t>:</a:t>
            </a:r>
            <a:endParaRPr lang="en-US" sz="1500" dirty="0">
              <a:solidFill>
                <a:schemeClr val="tx1"/>
              </a:solidFill>
              <a:latin typeface="Times New Roman" panose="02020603050405020304" pitchFamily="18" charset="0"/>
              <a:cs typeface="Times New Roman" panose="02020603050405020304" pitchFamily="18" charset="0"/>
            </a:endParaRPr>
          </a:p>
          <a:p>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Quan</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sát</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các</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loại</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thuyền</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bè</a:t>
            </a:r>
            <a:r>
              <a:rPr lang="en-US" sz="1500" dirty="0">
                <a:solidFill>
                  <a:schemeClr val="tx1"/>
                </a:solidFill>
                <a:latin typeface="Times New Roman" panose="02020603050405020304" pitchFamily="18" charset="0"/>
                <a:cs typeface="Times New Roman" panose="02020603050405020304" pitchFamily="18" charset="0"/>
              </a:rPr>
              <a:t> ….</a:t>
            </a:r>
          </a:p>
          <a:p>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Thí</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nghiệm</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Các</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nguyên</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vật</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liệu</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chìm</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nổi</a:t>
            </a:r>
            <a:endParaRPr lang="en-US" sz="1500" dirty="0">
              <a:solidFill>
                <a:schemeClr val="tx1"/>
              </a:solidFill>
              <a:latin typeface="Times New Roman" panose="02020603050405020304" pitchFamily="18" charset="0"/>
              <a:cs typeface="Times New Roman" panose="02020603050405020304" pitchFamily="18" charset="0"/>
            </a:endParaRPr>
          </a:p>
          <a:p>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Quan</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sát</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các</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loại</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dây</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buộc</a:t>
            </a:r>
            <a:endParaRPr lang="en-US" sz="1500" dirty="0">
              <a:solidFill>
                <a:schemeClr val="tx1"/>
              </a:solidFill>
              <a:latin typeface="Times New Roman" panose="02020603050405020304" pitchFamily="18" charset="0"/>
              <a:cs typeface="Times New Roman" panose="02020603050405020304" pitchFamily="18" charset="0"/>
            </a:endParaRPr>
          </a:p>
          <a:p>
            <a:r>
              <a:rPr lang="en-US" sz="1500" dirty="0" err="1">
                <a:solidFill>
                  <a:schemeClr val="tx1"/>
                </a:solidFill>
                <a:latin typeface="Times New Roman" panose="02020603050405020304" pitchFamily="18" charset="0"/>
                <a:cs typeface="Times New Roman" panose="02020603050405020304" pitchFamily="18" charset="0"/>
              </a:rPr>
              <a:t>Thí</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nghiệm</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dây</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buộc</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chắc</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chắn</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không</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chắc</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chắn</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cả</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khi</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cho</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xuống</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nước</a:t>
            </a:r>
            <a:endParaRPr lang="en-US" sz="1500" dirty="0">
              <a:solidFill>
                <a:schemeClr val="tx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7976240" y="1174042"/>
            <a:ext cx="2279791" cy="400110"/>
          </a:xfrm>
          <a:prstGeom prst="rect">
            <a:avLst/>
          </a:prstGeom>
        </p:spPr>
        <p:txBody>
          <a:bodyPr wrap="none">
            <a:spAutoFit/>
          </a:bodyPr>
          <a:lstStyle/>
          <a:p>
            <a:pPr algn="ctr"/>
            <a:r>
              <a:rPr lang="en-US" sz="2000" b="1">
                <a:solidFill>
                  <a:srgbClr val="FF0000"/>
                </a:solidFill>
                <a:latin typeface="Times New Roman" panose="02020603050405020304" pitchFamily="18" charset="0"/>
                <a:cs typeface="Times New Roman" panose="02020603050405020304" pitchFamily="18" charset="0"/>
              </a:rPr>
              <a:t>VD: Bè nổi trở quả</a:t>
            </a:r>
          </a:p>
        </p:txBody>
      </p:sp>
    </p:spTree>
    <p:extLst>
      <p:ext uri="{BB962C8B-B14F-4D97-AF65-F5344CB8AC3E}">
        <p14:creationId xmlns:p14="http://schemas.microsoft.com/office/powerpoint/2010/main" val="14471925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400110"/>
            <a:ext cx="2893325" cy="40521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Times New Roman" panose="02020603050405020304" pitchFamily="18" charset="0"/>
                <a:cs typeface="Times New Roman" panose="02020603050405020304" pitchFamily="18" charset="0"/>
              </a:rPr>
              <a:t>LẬP KẾ HOẠCH DỰ ÁN</a:t>
            </a:r>
            <a:endParaRPr lang="en-US" b="1">
              <a:solidFill>
                <a:schemeClr val="tx1"/>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4277702" y="0"/>
            <a:ext cx="3241463" cy="400110"/>
          </a:xfrm>
          <a:prstGeom prst="rect">
            <a:avLst/>
          </a:prstGeom>
          <a:noFill/>
        </p:spPr>
        <p:txBody>
          <a:bodyPr wrap="square" rtlCol="0">
            <a:spAutoFit/>
          </a:bodyPr>
          <a:lstStyle/>
          <a:p>
            <a:pPr algn="ctr"/>
            <a:r>
              <a:rPr lang="en-US" sz="2000" b="1" smtClean="0">
                <a:solidFill>
                  <a:srgbClr val="FF0000"/>
                </a:solidFill>
                <a:latin typeface="Times New Roman" panose="02020603050405020304" pitchFamily="18" charset="0"/>
                <a:cs typeface="Times New Roman" panose="02020603050405020304" pitchFamily="18" charset="0"/>
              </a:rPr>
              <a:t>DỰ ÁN STEAMS</a:t>
            </a:r>
            <a:endParaRPr lang="en-US" sz="2000" b="1">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561946146"/>
              </p:ext>
            </p:extLst>
          </p:nvPr>
        </p:nvGraphicFramePr>
        <p:xfrm>
          <a:off x="211015" y="1058725"/>
          <a:ext cx="11816861" cy="5896428"/>
        </p:xfrm>
        <a:graphic>
          <a:graphicData uri="http://schemas.openxmlformats.org/drawingml/2006/table">
            <a:tbl>
              <a:tblPr firstRow="1" firstCol="1" bandRow="1">
                <a:tableStyleId>{5C22544A-7EE6-4342-B048-85BDC9FD1C3A}</a:tableStyleId>
              </a:tblPr>
              <a:tblGrid>
                <a:gridCol w="1493420">
                  <a:extLst>
                    <a:ext uri="{9D8B030D-6E8A-4147-A177-3AD203B41FA5}">
                      <a16:colId xmlns="" xmlns:a16="http://schemas.microsoft.com/office/drawing/2014/main" val="1911206372"/>
                    </a:ext>
                  </a:extLst>
                </a:gridCol>
                <a:gridCol w="1880074">
                  <a:extLst>
                    <a:ext uri="{9D8B030D-6E8A-4147-A177-3AD203B41FA5}">
                      <a16:colId xmlns="" xmlns:a16="http://schemas.microsoft.com/office/drawing/2014/main" val="3865486651"/>
                    </a:ext>
                  </a:extLst>
                </a:gridCol>
                <a:gridCol w="2208674">
                  <a:extLst>
                    <a:ext uri="{9D8B030D-6E8A-4147-A177-3AD203B41FA5}">
                      <a16:colId xmlns="" xmlns:a16="http://schemas.microsoft.com/office/drawing/2014/main" val="2996262969"/>
                    </a:ext>
                  </a:extLst>
                </a:gridCol>
                <a:gridCol w="2207757">
                  <a:extLst>
                    <a:ext uri="{9D8B030D-6E8A-4147-A177-3AD203B41FA5}">
                      <a16:colId xmlns="" xmlns:a16="http://schemas.microsoft.com/office/drawing/2014/main" val="2066500043"/>
                    </a:ext>
                  </a:extLst>
                </a:gridCol>
                <a:gridCol w="2208674">
                  <a:extLst>
                    <a:ext uri="{9D8B030D-6E8A-4147-A177-3AD203B41FA5}">
                      <a16:colId xmlns="" xmlns:a16="http://schemas.microsoft.com/office/drawing/2014/main" val="4150866091"/>
                    </a:ext>
                  </a:extLst>
                </a:gridCol>
                <a:gridCol w="1818262">
                  <a:extLst>
                    <a:ext uri="{9D8B030D-6E8A-4147-A177-3AD203B41FA5}">
                      <a16:colId xmlns="" xmlns:a16="http://schemas.microsoft.com/office/drawing/2014/main" val="1250789682"/>
                    </a:ext>
                  </a:extLst>
                </a:gridCol>
              </a:tblGrid>
              <a:tr h="237183">
                <a:tc>
                  <a:txBody>
                    <a:bodyPr/>
                    <a:lstStyle/>
                    <a:p>
                      <a:pPr>
                        <a:lnSpc>
                          <a:spcPct val="150000"/>
                        </a:lnSpc>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 </a:t>
                      </a: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7" marR="38447" marT="0" marB="0"/>
                </a:tc>
                <a:tc>
                  <a:txBody>
                    <a:bodyPr/>
                    <a:lstStyle/>
                    <a:p>
                      <a:pPr algn="ctr">
                        <a:lnSpc>
                          <a:spcPct val="150000"/>
                        </a:lnSpc>
                        <a:spcAft>
                          <a:spcPts val="0"/>
                        </a:spcAft>
                      </a:pPr>
                      <a:r>
                        <a:rPr lang="en-US" sz="1400" dirty="0" err="1">
                          <a:solidFill>
                            <a:schemeClr val="tx1"/>
                          </a:solidFill>
                          <a:effectLst/>
                          <a:latin typeface="Times New Roman" panose="02020603050405020304" pitchFamily="18" charset="0"/>
                          <a:cs typeface="Times New Roman" panose="02020603050405020304" pitchFamily="18" charset="0"/>
                        </a:rPr>
                        <a:t>Thứ</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hai</a:t>
                      </a: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7" marR="38447" marT="0" marB="0"/>
                </a:tc>
                <a:tc>
                  <a:txBody>
                    <a:bodyPr/>
                    <a:lstStyle/>
                    <a:p>
                      <a:pPr algn="ctr">
                        <a:lnSpc>
                          <a:spcPct val="150000"/>
                        </a:lnSpc>
                        <a:spcAft>
                          <a:spcPts val="0"/>
                        </a:spcAft>
                      </a:pPr>
                      <a:r>
                        <a:rPr lang="en-US" sz="1400">
                          <a:solidFill>
                            <a:schemeClr val="tx1"/>
                          </a:solidFill>
                          <a:effectLst/>
                          <a:latin typeface="Times New Roman" panose="02020603050405020304" pitchFamily="18" charset="0"/>
                          <a:cs typeface="Times New Roman" panose="02020603050405020304" pitchFamily="18" charset="0"/>
                        </a:rPr>
                        <a:t>Thứ ba</a:t>
                      </a:r>
                      <a:endParaRPr lang="en-U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7" marR="38447" marT="0" marB="0"/>
                </a:tc>
                <a:tc>
                  <a:txBody>
                    <a:bodyPr/>
                    <a:lstStyle/>
                    <a:p>
                      <a:pPr algn="ctr">
                        <a:lnSpc>
                          <a:spcPct val="150000"/>
                        </a:lnSpc>
                        <a:spcAft>
                          <a:spcPts val="0"/>
                        </a:spcAft>
                      </a:pPr>
                      <a:r>
                        <a:rPr lang="en-US" sz="1400">
                          <a:solidFill>
                            <a:schemeClr val="tx1"/>
                          </a:solidFill>
                          <a:effectLst/>
                          <a:latin typeface="Times New Roman" panose="02020603050405020304" pitchFamily="18" charset="0"/>
                          <a:cs typeface="Times New Roman" panose="02020603050405020304" pitchFamily="18" charset="0"/>
                        </a:rPr>
                        <a:t>Thứ tư</a:t>
                      </a:r>
                      <a:endParaRPr lang="en-U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7" marR="38447" marT="0" marB="0"/>
                </a:tc>
                <a:tc>
                  <a:txBody>
                    <a:bodyPr/>
                    <a:lstStyle/>
                    <a:p>
                      <a:pPr algn="ctr">
                        <a:lnSpc>
                          <a:spcPct val="150000"/>
                        </a:lnSpc>
                        <a:spcAft>
                          <a:spcPts val="0"/>
                        </a:spcAft>
                      </a:pPr>
                      <a:r>
                        <a:rPr lang="en-US" sz="1400">
                          <a:solidFill>
                            <a:schemeClr val="tx1"/>
                          </a:solidFill>
                          <a:effectLst/>
                          <a:latin typeface="Times New Roman" panose="02020603050405020304" pitchFamily="18" charset="0"/>
                          <a:cs typeface="Times New Roman" panose="02020603050405020304" pitchFamily="18" charset="0"/>
                        </a:rPr>
                        <a:t>Thứ năm</a:t>
                      </a:r>
                      <a:endParaRPr lang="en-U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7" marR="38447" marT="0" marB="0"/>
                </a:tc>
                <a:tc>
                  <a:txBody>
                    <a:bodyPr/>
                    <a:lstStyle/>
                    <a:p>
                      <a:pPr algn="ctr">
                        <a:lnSpc>
                          <a:spcPct val="150000"/>
                        </a:lnSpc>
                        <a:spcAft>
                          <a:spcPts val="0"/>
                        </a:spcAft>
                      </a:pPr>
                      <a:r>
                        <a:rPr lang="en-US" sz="1400">
                          <a:solidFill>
                            <a:schemeClr val="tx1"/>
                          </a:solidFill>
                          <a:effectLst/>
                          <a:latin typeface="Times New Roman" panose="02020603050405020304" pitchFamily="18" charset="0"/>
                          <a:cs typeface="Times New Roman" panose="02020603050405020304" pitchFamily="18" charset="0"/>
                        </a:rPr>
                        <a:t>Thứ sáu</a:t>
                      </a:r>
                      <a:endParaRPr lang="en-U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7" marR="38447" marT="0" marB="0"/>
                </a:tc>
                <a:extLst>
                  <a:ext uri="{0D108BD9-81ED-4DB2-BD59-A6C34878D82A}">
                    <a16:rowId xmlns="" xmlns:a16="http://schemas.microsoft.com/office/drawing/2014/main" val="2222920152"/>
                  </a:ext>
                </a:extLst>
              </a:tr>
              <a:tr h="795552">
                <a:tc>
                  <a:txBody>
                    <a:bodyPr/>
                    <a:lstStyle/>
                    <a:p>
                      <a:pPr algn="ctr">
                        <a:spcAft>
                          <a:spcPts val="0"/>
                        </a:spcAft>
                      </a:pPr>
                      <a:r>
                        <a:rPr lang="en-US" sz="1400" dirty="0" err="1">
                          <a:solidFill>
                            <a:schemeClr val="tx1"/>
                          </a:solidFill>
                          <a:effectLst/>
                          <a:latin typeface="Times New Roman" panose="02020603050405020304" pitchFamily="18" charset="0"/>
                          <a:cs typeface="Times New Roman" panose="02020603050405020304" pitchFamily="18" charset="0"/>
                        </a:rPr>
                        <a:t>Trò</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chuyện</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đầu</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ngày</a:t>
                      </a: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7" marR="38447" marT="0" marB="0"/>
                </a:tc>
                <a:tc>
                  <a:txBody>
                    <a:bodyPr/>
                    <a:lstStyle/>
                    <a:p>
                      <a:pPr>
                        <a:lnSpc>
                          <a:spcPct val="115000"/>
                        </a:lnSpc>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Trò</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chuyện</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về</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chậu</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cây</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hút</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nước</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tự</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động</a:t>
                      </a:r>
                      <a:r>
                        <a:rPr lang="en-US" sz="1400" dirty="0">
                          <a:solidFill>
                            <a:schemeClr val="tx1"/>
                          </a:solidFill>
                          <a:effectLst/>
                          <a:latin typeface="Times New Roman" panose="02020603050405020304" pitchFamily="18" charset="0"/>
                          <a:cs typeface="Times New Roman" panose="02020603050405020304" pitchFamily="18" charset="0"/>
                        </a:rPr>
                        <a:t> (E1)</a:t>
                      </a: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7" marR="38447" marT="0" marB="0"/>
                </a:tc>
                <a:tc>
                  <a:txBody>
                    <a:bodyPr/>
                    <a:lstStyle/>
                    <a:p>
                      <a:pPr>
                        <a:lnSpc>
                          <a:spcPct val="115000"/>
                        </a:lnSpc>
                        <a:spcAft>
                          <a:spcPts val="0"/>
                        </a:spcAft>
                      </a:pPr>
                      <a:r>
                        <a:rPr lang="en-US" sz="1400">
                          <a:solidFill>
                            <a:schemeClr val="tx1"/>
                          </a:solidFill>
                          <a:effectLst/>
                          <a:latin typeface="Times New Roman" panose="02020603050405020304" pitchFamily="18" charset="0"/>
                          <a:cs typeface="Times New Roman" panose="02020603050405020304" pitchFamily="18" charset="0"/>
                        </a:rPr>
                        <a:t> </a:t>
                      </a:r>
                      <a:endParaRPr lang="en-US" sz="14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7" marR="38447" marT="0" marB="0"/>
                </a:tc>
                <a:tc>
                  <a:txBody>
                    <a:bodyPr/>
                    <a:lstStyle/>
                    <a:p>
                      <a:pPr>
                        <a:lnSpc>
                          <a:spcPct val="115000"/>
                        </a:lnSpc>
                        <a:spcAft>
                          <a:spcPts val="0"/>
                        </a:spcAft>
                      </a:pPr>
                      <a:r>
                        <a:rPr lang="en-US" sz="1400">
                          <a:solidFill>
                            <a:schemeClr val="tx1"/>
                          </a:solidFill>
                          <a:effectLst/>
                          <a:latin typeface="Times New Roman" panose="02020603050405020304" pitchFamily="18" charset="0"/>
                          <a:cs typeface="Times New Roman" panose="02020603050405020304" pitchFamily="18" charset="0"/>
                        </a:rPr>
                        <a:t> </a:t>
                      </a:r>
                      <a:endParaRPr lang="en-US" sz="14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7" marR="38447" marT="0" marB="0"/>
                </a:tc>
                <a:tc>
                  <a:txBody>
                    <a:bodyPr/>
                    <a:lstStyle/>
                    <a:p>
                      <a:pPr>
                        <a:lnSpc>
                          <a:spcPct val="115000"/>
                        </a:lnSpc>
                        <a:spcAft>
                          <a:spcPts val="0"/>
                        </a:spcAft>
                      </a:pPr>
                      <a:endParaRPr lang="en-US" sz="14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7" marR="38447" marT="0" marB="0"/>
                </a:tc>
                <a:tc>
                  <a:txBody>
                    <a:bodyPr/>
                    <a:lstStyle/>
                    <a:p>
                      <a:pPr>
                        <a:lnSpc>
                          <a:spcPct val="115000"/>
                        </a:lnSpc>
                        <a:spcAft>
                          <a:spcPts val="0"/>
                        </a:spcAft>
                      </a:pPr>
                      <a:endParaRPr lang="en-US" sz="14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7" marR="38447" marT="0" marB="0"/>
                </a:tc>
                <a:extLst>
                  <a:ext uri="{0D108BD9-81ED-4DB2-BD59-A6C34878D82A}">
                    <a16:rowId xmlns="" xmlns:a16="http://schemas.microsoft.com/office/drawing/2014/main" val="3094863226"/>
                  </a:ext>
                </a:extLst>
              </a:tr>
              <a:tr h="659172">
                <a:tc>
                  <a:txBody>
                    <a:bodyPr/>
                    <a:lstStyle/>
                    <a:p>
                      <a:pPr algn="ctr">
                        <a:spcAft>
                          <a:spcPts val="0"/>
                        </a:spcAft>
                      </a:pPr>
                      <a:r>
                        <a:rPr lang="en-US" sz="1400" dirty="0" err="1">
                          <a:solidFill>
                            <a:schemeClr val="tx1"/>
                          </a:solidFill>
                          <a:effectLst/>
                          <a:latin typeface="Times New Roman" panose="02020603050405020304" pitchFamily="18" charset="0"/>
                          <a:cs typeface="Times New Roman" panose="02020603050405020304" pitchFamily="18" charset="0"/>
                        </a:rPr>
                        <a:t>Hoạt</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động</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học</a:t>
                      </a: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7" marR="38447" marT="0" marB="0"/>
                </a:tc>
                <a:tc>
                  <a:txBody>
                    <a:bodyPr/>
                    <a:lstStyle/>
                    <a:p>
                      <a:pPr algn="ctr">
                        <a:lnSpc>
                          <a:spcPct val="115000"/>
                        </a:lnSpc>
                      </a:pP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7" marR="38447" marT="0" marB="0"/>
                </a:tc>
                <a:tc>
                  <a:txBody>
                    <a:bodyPr/>
                    <a:lstStyle/>
                    <a:p>
                      <a:pPr algn="ctr">
                        <a:lnSpc>
                          <a:spcPct val="115000"/>
                        </a:lnSpc>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PTNT</a:t>
                      </a:r>
                    </a:p>
                    <a:p>
                      <a:pPr algn="ctr">
                        <a:lnSpc>
                          <a:spcPct val="115000"/>
                        </a:lnSpc>
                      </a:pPr>
                      <a:r>
                        <a:rPr lang="fr-FR" sz="1400" dirty="0" err="1">
                          <a:solidFill>
                            <a:schemeClr val="tx1"/>
                          </a:solidFill>
                          <a:effectLst/>
                          <a:latin typeface="Times New Roman" panose="02020603050405020304" pitchFamily="18" charset="0"/>
                          <a:cs typeface="Times New Roman" panose="02020603050405020304" pitchFamily="18" charset="0"/>
                        </a:rPr>
                        <a:t>Khám</a:t>
                      </a:r>
                      <a:r>
                        <a:rPr lang="fr-FR" sz="1400" dirty="0">
                          <a:solidFill>
                            <a:schemeClr val="tx1"/>
                          </a:solidFill>
                          <a:effectLst/>
                          <a:latin typeface="Times New Roman" panose="02020603050405020304" pitchFamily="18" charset="0"/>
                          <a:cs typeface="Times New Roman" panose="02020603050405020304" pitchFamily="18" charset="0"/>
                        </a:rPr>
                        <a:t> </a:t>
                      </a:r>
                      <a:r>
                        <a:rPr lang="fr-FR" sz="1400" dirty="0" err="1">
                          <a:solidFill>
                            <a:schemeClr val="tx1"/>
                          </a:solidFill>
                          <a:effectLst/>
                          <a:latin typeface="Times New Roman" panose="02020603050405020304" pitchFamily="18" charset="0"/>
                          <a:cs typeface="Times New Roman" panose="02020603050405020304" pitchFamily="18" charset="0"/>
                        </a:rPr>
                        <a:t>phá</a:t>
                      </a:r>
                      <a:r>
                        <a:rPr lang="fr-FR" sz="1400" dirty="0">
                          <a:solidFill>
                            <a:schemeClr val="tx1"/>
                          </a:solidFill>
                          <a:effectLst/>
                          <a:latin typeface="Times New Roman" panose="02020603050405020304" pitchFamily="18" charset="0"/>
                          <a:cs typeface="Times New Roman" panose="02020603050405020304" pitchFamily="18" charset="0"/>
                        </a:rPr>
                        <a:t> </a:t>
                      </a:r>
                      <a:r>
                        <a:rPr lang="fr-FR" sz="1400" dirty="0" err="1">
                          <a:solidFill>
                            <a:schemeClr val="tx1"/>
                          </a:solidFill>
                          <a:effectLst/>
                          <a:latin typeface="Times New Roman" panose="02020603050405020304" pitchFamily="18" charset="0"/>
                          <a:cs typeface="Times New Roman" panose="02020603050405020304" pitchFamily="18" charset="0"/>
                        </a:rPr>
                        <a:t>chất</a:t>
                      </a:r>
                      <a:r>
                        <a:rPr lang="fr-FR" sz="1400" dirty="0">
                          <a:solidFill>
                            <a:schemeClr val="tx1"/>
                          </a:solidFill>
                          <a:effectLst/>
                          <a:latin typeface="Times New Roman" panose="02020603050405020304" pitchFamily="18" charset="0"/>
                          <a:cs typeface="Times New Roman" panose="02020603050405020304" pitchFamily="18" charset="0"/>
                        </a:rPr>
                        <a:t> </a:t>
                      </a:r>
                      <a:r>
                        <a:rPr lang="fr-FR" sz="1400" dirty="0" err="1">
                          <a:solidFill>
                            <a:schemeClr val="tx1"/>
                          </a:solidFill>
                          <a:effectLst/>
                          <a:latin typeface="Times New Roman" panose="02020603050405020304" pitchFamily="18" charset="0"/>
                          <a:cs typeface="Times New Roman" panose="02020603050405020304" pitchFamily="18" charset="0"/>
                        </a:rPr>
                        <a:t>liệu</a:t>
                      </a:r>
                      <a:r>
                        <a:rPr lang="fr-FR" sz="1400" dirty="0">
                          <a:solidFill>
                            <a:schemeClr val="tx1"/>
                          </a:solidFill>
                          <a:effectLst/>
                          <a:latin typeface="Times New Roman" panose="02020603050405020304" pitchFamily="18" charset="0"/>
                          <a:cs typeface="Times New Roman" panose="02020603050405020304" pitchFamily="18" charset="0"/>
                        </a:rPr>
                        <a:t> </a:t>
                      </a:r>
                      <a:r>
                        <a:rPr lang="fr-FR" sz="1400" dirty="0" err="1">
                          <a:solidFill>
                            <a:schemeClr val="tx1"/>
                          </a:solidFill>
                          <a:effectLst/>
                          <a:latin typeface="Times New Roman" panose="02020603050405020304" pitchFamily="18" charset="0"/>
                          <a:cs typeface="Times New Roman" panose="02020603050405020304" pitchFamily="18" charset="0"/>
                        </a:rPr>
                        <a:t>làm</a:t>
                      </a:r>
                      <a:r>
                        <a:rPr lang="fr-FR" sz="1400" dirty="0">
                          <a:solidFill>
                            <a:schemeClr val="tx1"/>
                          </a:solidFill>
                          <a:effectLst/>
                          <a:latin typeface="Times New Roman" panose="02020603050405020304" pitchFamily="18" charset="0"/>
                          <a:cs typeface="Times New Roman" panose="02020603050405020304" pitchFamily="18" charset="0"/>
                        </a:rPr>
                        <a:t> </a:t>
                      </a:r>
                      <a:r>
                        <a:rPr lang="en-US" sz="1400" dirty="0" err="1" smtClean="0">
                          <a:solidFill>
                            <a:schemeClr val="tx1"/>
                          </a:solidFill>
                          <a:effectLst/>
                          <a:latin typeface="Times New Roman" panose="02020603050405020304" pitchFamily="18" charset="0"/>
                          <a:cs typeface="Times New Roman" panose="02020603050405020304" pitchFamily="18" charset="0"/>
                        </a:rPr>
                        <a:t>bè</a:t>
                      </a:r>
                      <a:r>
                        <a:rPr lang="en-US" sz="1400" baseline="0" dirty="0" smtClean="0">
                          <a:solidFill>
                            <a:schemeClr val="tx1"/>
                          </a:solidFill>
                          <a:effectLst/>
                          <a:latin typeface="Times New Roman" panose="02020603050405020304" pitchFamily="18" charset="0"/>
                          <a:cs typeface="Times New Roman" panose="02020603050405020304" pitchFamily="18" charset="0"/>
                        </a:rPr>
                        <a:t> </a:t>
                      </a:r>
                      <a:r>
                        <a:rPr lang="en-US" sz="1400" baseline="0" dirty="0" err="1" smtClean="0">
                          <a:solidFill>
                            <a:schemeClr val="tx1"/>
                          </a:solidFill>
                          <a:effectLst/>
                          <a:latin typeface="Times New Roman" panose="02020603050405020304" pitchFamily="18" charset="0"/>
                          <a:cs typeface="Times New Roman" panose="02020603050405020304" pitchFamily="18" charset="0"/>
                        </a:rPr>
                        <a:t>nổi</a:t>
                      </a:r>
                      <a:endParaRPr lang="en-US" sz="1400" dirty="0">
                        <a:solidFill>
                          <a:schemeClr val="tx1"/>
                        </a:solidFill>
                        <a:effectLst/>
                        <a:latin typeface="Times New Roman" panose="02020603050405020304" pitchFamily="18" charset="0"/>
                        <a:cs typeface="Times New Roman" panose="02020603050405020304" pitchFamily="18" charset="0"/>
                      </a:endParaRPr>
                    </a:p>
                    <a:p>
                      <a:pPr algn="ctr">
                        <a:lnSpc>
                          <a:spcPct val="115000"/>
                        </a:lnSpc>
                      </a:pPr>
                      <a:r>
                        <a:rPr lang="fr-FR" sz="1400" dirty="0">
                          <a:solidFill>
                            <a:schemeClr val="tx1"/>
                          </a:solidFill>
                          <a:effectLst/>
                          <a:latin typeface="Times New Roman" panose="02020603050405020304" pitchFamily="18" charset="0"/>
                          <a:cs typeface="Times New Roman" panose="02020603050405020304" pitchFamily="18" charset="0"/>
                        </a:rPr>
                        <a:t>( E2, E3)</a:t>
                      </a:r>
                      <a:endParaRPr lang="en-US" sz="1400" dirty="0">
                        <a:solidFill>
                          <a:schemeClr val="tx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 </a:t>
                      </a: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7" marR="38447" marT="0" marB="0"/>
                </a:tc>
                <a:tc>
                  <a:txBody>
                    <a:bodyPr/>
                    <a:lstStyle/>
                    <a:p>
                      <a:pPr algn="ctr">
                        <a:lnSpc>
                          <a:spcPct val="115000"/>
                        </a:lnSpc>
                        <a:spcAft>
                          <a:spcPts val="0"/>
                        </a:spcAft>
                        <a:tabLst>
                          <a:tab pos="1003300" algn="l"/>
                        </a:tabLst>
                      </a:pP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7" marR="38447" marT="0" marB="0"/>
                </a:tc>
                <a:tc>
                  <a:txBody>
                    <a:bodyPr/>
                    <a:lstStyle/>
                    <a:p>
                      <a:pPr algn="ctr">
                        <a:lnSpc>
                          <a:spcPct val="115000"/>
                        </a:lnSpc>
                        <a:spcAft>
                          <a:spcPts val="0"/>
                        </a:spcAft>
                      </a:pPr>
                      <a:r>
                        <a:rPr lang="en-US" sz="1400">
                          <a:solidFill>
                            <a:schemeClr val="tx1"/>
                          </a:solidFill>
                          <a:effectLst/>
                          <a:latin typeface="Times New Roman" panose="02020603050405020304" pitchFamily="18" charset="0"/>
                          <a:cs typeface="Times New Roman" panose="02020603050405020304" pitchFamily="18" charset="0"/>
                        </a:rPr>
                        <a:t>PTTM</a:t>
                      </a:r>
                    </a:p>
                    <a:p>
                      <a:pPr algn="ctr">
                        <a:lnSpc>
                          <a:spcPct val="115000"/>
                        </a:lnSpc>
                      </a:pPr>
                      <a:r>
                        <a:rPr lang="en-US" sz="1400">
                          <a:solidFill>
                            <a:schemeClr val="tx1"/>
                          </a:solidFill>
                          <a:effectLst/>
                          <a:latin typeface="Times New Roman" panose="02020603050405020304" pitchFamily="18" charset="0"/>
                          <a:cs typeface="Times New Roman" panose="02020603050405020304" pitchFamily="18" charset="0"/>
                        </a:rPr>
                        <a:t> Chế tạo </a:t>
                      </a:r>
                      <a:r>
                        <a:rPr lang="en-US" sz="1400" smtClean="0">
                          <a:solidFill>
                            <a:schemeClr val="tx1"/>
                          </a:solidFill>
                          <a:effectLst/>
                          <a:latin typeface="Times New Roman" panose="02020603050405020304" pitchFamily="18" charset="0"/>
                          <a:cs typeface="Times New Roman" panose="02020603050405020304" pitchFamily="18" charset="0"/>
                        </a:rPr>
                        <a:t>bè</a:t>
                      </a:r>
                      <a:r>
                        <a:rPr lang="en-US" sz="1400" baseline="0" smtClean="0">
                          <a:solidFill>
                            <a:schemeClr val="tx1"/>
                          </a:solidFill>
                          <a:effectLst/>
                          <a:latin typeface="Times New Roman" panose="02020603050405020304" pitchFamily="18" charset="0"/>
                          <a:cs typeface="Times New Roman" panose="02020603050405020304" pitchFamily="18" charset="0"/>
                        </a:rPr>
                        <a:t> nổi </a:t>
                      </a:r>
                      <a:r>
                        <a:rPr lang="en-US" sz="1400" smtClean="0">
                          <a:solidFill>
                            <a:schemeClr val="tx1"/>
                          </a:solidFill>
                          <a:effectLst/>
                          <a:latin typeface="Times New Roman" panose="02020603050405020304" pitchFamily="18" charset="0"/>
                          <a:cs typeface="Times New Roman" panose="02020603050405020304" pitchFamily="18" charset="0"/>
                        </a:rPr>
                        <a:t>(E4)</a:t>
                      </a:r>
                      <a:endParaRPr lang="en-US" sz="1400">
                        <a:solidFill>
                          <a:schemeClr val="tx1"/>
                        </a:solidFill>
                        <a:effectLst/>
                        <a:latin typeface="Times New Roman" panose="02020603050405020304" pitchFamily="18" charset="0"/>
                        <a:cs typeface="Times New Roman" panose="02020603050405020304" pitchFamily="18" charset="0"/>
                      </a:endParaRPr>
                    </a:p>
                    <a:p>
                      <a:pPr algn="ctr">
                        <a:lnSpc>
                          <a:spcPct val="115000"/>
                        </a:lnSpc>
                        <a:spcAft>
                          <a:spcPts val="0"/>
                        </a:spcAft>
                        <a:tabLst>
                          <a:tab pos="1003300" algn="l"/>
                        </a:tabLst>
                      </a:pPr>
                      <a:r>
                        <a:rPr lang="en-US" sz="1400">
                          <a:solidFill>
                            <a:schemeClr val="tx1"/>
                          </a:solidFill>
                          <a:effectLst/>
                          <a:latin typeface="Times New Roman" panose="02020603050405020304" pitchFamily="18" charset="0"/>
                          <a:cs typeface="Times New Roman" panose="02020603050405020304" pitchFamily="18" charset="0"/>
                        </a:rPr>
                        <a:t> </a:t>
                      </a:r>
                      <a:endParaRPr lang="en-U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7" marR="38447" marT="0" marB="0"/>
                </a:tc>
                <a:tc>
                  <a:txBody>
                    <a:bodyPr/>
                    <a:lstStyle/>
                    <a:p>
                      <a:pPr algn="ctr">
                        <a:lnSpc>
                          <a:spcPct val="115000"/>
                        </a:lnSpc>
                        <a:spcAft>
                          <a:spcPts val="0"/>
                        </a:spcAft>
                      </a:pPr>
                      <a:endParaRPr lang="en-US"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447" marR="38447" marT="0" marB="0"/>
                </a:tc>
                <a:extLst>
                  <a:ext uri="{0D108BD9-81ED-4DB2-BD59-A6C34878D82A}">
                    <a16:rowId xmlns="" xmlns:a16="http://schemas.microsoft.com/office/drawing/2014/main" val="2109378705"/>
                  </a:ext>
                </a:extLst>
              </a:tr>
              <a:tr h="1591104">
                <a:tc>
                  <a:txBody>
                    <a:bodyPr/>
                    <a:lstStyle/>
                    <a:p>
                      <a:pPr algn="ctr">
                        <a:spcAft>
                          <a:spcPts val="0"/>
                        </a:spcAft>
                      </a:pPr>
                      <a:r>
                        <a:rPr lang="en-US" sz="1400" dirty="0" err="1">
                          <a:solidFill>
                            <a:schemeClr val="tx1"/>
                          </a:solidFill>
                          <a:effectLst/>
                          <a:latin typeface="Times New Roman" panose="02020603050405020304" pitchFamily="18" charset="0"/>
                          <a:cs typeface="Times New Roman" panose="02020603050405020304" pitchFamily="18" charset="0"/>
                        </a:rPr>
                        <a:t>Hoạt</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động</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ngoài</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trời</a:t>
                      </a: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7" marR="38447" marT="0" marB="0"/>
                </a:tc>
                <a:tc>
                  <a:txBody>
                    <a:bodyPr/>
                    <a:lstStyle/>
                    <a:p>
                      <a:pPr>
                        <a:lnSpc>
                          <a:spcPct val="115000"/>
                        </a:lnSpc>
                        <a:spcAft>
                          <a:spcPts val="0"/>
                        </a:spcAft>
                      </a:pPr>
                      <a:endParaRPr lang="en-U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7" marR="38447" marT="0" marB="0"/>
                </a:tc>
                <a:tc>
                  <a:txBody>
                    <a:bodyPr/>
                    <a:lstStyle/>
                    <a:p>
                      <a:pPr>
                        <a:lnSpc>
                          <a:spcPct val="115000"/>
                        </a:lnSpc>
                        <a:spcAft>
                          <a:spcPts val="0"/>
                        </a:spcAft>
                      </a:pPr>
                      <a:r>
                        <a:rPr lang="nl-NL" sz="1400" dirty="0">
                          <a:solidFill>
                            <a:schemeClr val="tx1"/>
                          </a:solidFill>
                          <a:effectLst/>
                          <a:latin typeface="Times New Roman" panose="02020603050405020304" pitchFamily="18" charset="0"/>
                          <a:cs typeface="Times New Roman" panose="02020603050405020304" pitchFamily="18" charset="0"/>
                        </a:rPr>
                        <a:t>Quan sát:  </a:t>
                      </a:r>
                      <a:r>
                        <a:rPr lang="nl-NL" sz="1400" dirty="0" smtClean="0">
                          <a:solidFill>
                            <a:schemeClr val="tx1"/>
                          </a:solidFill>
                          <a:effectLst/>
                          <a:latin typeface="Times New Roman" panose="02020603050405020304" pitchFamily="18" charset="0"/>
                          <a:cs typeface="Times New Roman" panose="02020603050405020304" pitchFamily="18" charset="0"/>
                        </a:rPr>
                        <a:t>quan sát</a:t>
                      </a:r>
                      <a:r>
                        <a:rPr lang="nl-NL" sz="1400" baseline="0" dirty="0" smtClean="0">
                          <a:solidFill>
                            <a:schemeClr val="tx1"/>
                          </a:solidFill>
                          <a:effectLst/>
                          <a:latin typeface="Times New Roman" panose="02020603050405020304" pitchFamily="18" charset="0"/>
                          <a:cs typeface="Times New Roman" panose="02020603050405020304" pitchFamily="18" charset="0"/>
                        </a:rPr>
                        <a:t> 1 số loại đây buộc </a:t>
                      </a:r>
                      <a:r>
                        <a:rPr lang="nl-NL" sz="1400" dirty="0" smtClean="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Khảo</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sát</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chất</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liệu</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dây</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smtClean="0">
                          <a:solidFill>
                            <a:schemeClr val="tx1"/>
                          </a:solidFill>
                          <a:effectLst/>
                          <a:latin typeface="Times New Roman" panose="02020603050405020304" pitchFamily="18" charset="0"/>
                          <a:cs typeface="Times New Roman" panose="02020603050405020304" pitchFamily="18" charset="0"/>
                        </a:rPr>
                        <a:t>buôc</a:t>
                      </a:r>
                      <a:r>
                        <a:rPr lang="en-US" sz="1400" baseline="0" dirty="0" smtClean="0">
                          <a:solidFill>
                            <a:schemeClr val="tx1"/>
                          </a:solidFill>
                          <a:effectLst/>
                          <a:latin typeface="Times New Roman" panose="02020603050405020304" pitchFamily="18" charset="0"/>
                          <a:cs typeface="Times New Roman" panose="02020603050405020304" pitchFamily="18" charset="0"/>
                        </a:rPr>
                        <a:t> …..</a:t>
                      </a:r>
                      <a:r>
                        <a:rPr lang="en-US" sz="1400" dirty="0" smtClean="0">
                          <a:solidFill>
                            <a:schemeClr val="tx1"/>
                          </a:solidFill>
                          <a:effectLst/>
                          <a:latin typeface="Times New Roman" panose="02020603050405020304" pitchFamily="18" charset="0"/>
                          <a:cs typeface="Times New Roman" panose="02020603050405020304" pitchFamily="18" charset="0"/>
                        </a:rPr>
                        <a:t>(E2,E3)</a:t>
                      </a:r>
                      <a:endParaRPr lang="en-US" sz="1400" dirty="0">
                        <a:solidFill>
                          <a:schemeClr val="tx1"/>
                        </a:solidFill>
                        <a:effectLst/>
                        <a:latin typeface="Times New Roman" panose="02020603050405020304" pitchFamily="18" charset="0"/>
                        <a:cs typeface="Times New Roman" panose="02020603050405020304" pitchFamily="18" charset="0"/>
                      </a:endParaRPr>
                    </a:p>
                  </a:txBody>
                  <a:tcPr marL="38447" marR="38447" marT="0" marB="0"/>
                </a:tc>
                <a:tc>
                  <a:txBody>
                    <a:bodyPr/>
                    <a:lstStyle/>
                    <a:p>
                      <a:pPr>
                        <a:lnSpc>
                          <a:spcPct val="115000"/>
                        </a:lnSpc>
                        <a:spcAft>
                          <a:spcPts val="0"/>
                        </a:spcAft>
                      </a:pP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7" marR="38447" marT="0" marB="0"/>
                </a:tc>
                <a:tc>
                  <a:txBody>
                    <a:bodyPr/>
                    <a:lstStyle/>
                    <a:p>
                      <a:pPr>
                        <a:lnSpc>
                          <a:spcPct val="115000"/>
                        </a:lnSpc>
                        <a:spcAft>
                          <a:spcPts val="0"/>
                        </a:spcAft>
                      </a:pP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7" marR="38447" marT="0" marB="0"/>
                </a:tc>
                <a:tc>
                  <a:txBody>
                    <a:bodyPr/>
                    <a:lstStyle/>
                    <a:p>
                      <a:pPr>
                        <a:lnSpc>
                          <a:spcPct val="115000"/>
                        </a:lnSpc>
                        <a:spcAft>
                          <a:spcPts val="0"/>
                        </a:spcAft>
                      </a:pPr>
                      <a:endParaRPr lang="en-U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7" marR="38447" marT="0" marB="0"/>
                </a:tc>
                <a:extLst>
                  <a:ext uri="{0D108BD9-81ED-4DB2-BD59-A6C34878D82A}">
                    <a16:rowId xmlns="" xmlns:a16="http://schemas.microsoft.com/office/drawing/2014/main" val="3141150602"/>
                  </a:ext>
                </a:extLst>
              </a:tr>
              <a:tr h="954662">
                <a:tc>
                  <a:txBody>
                    <a:bodyPr/>
                    <a:lstStyle/>
                    <a:p>
                      <a:pPr algn="ctr">
                        <a:spcAft>
                          <a:spcPts val="0"/>
                        </a:spcAft>
                      </a:pPr>
                      <a:r>
                        <a:rPr lang="en-US" sz="1400" dirty="0" err="1">
                          <a:solidFill>
                            <a:schemeClr val="tx1"/>
                          </a:solidFill>
                          <a:effectLst/>
                          <a:latin typeface="Times New Roman" panose="02020603050405020304" pitchFamily="18" charset="0"/>
                          <a:cs typeface="Times New Roman" panose="02020603050405020304" pitchFamily="18" charset="0"/>
                        </a:rPr>
                        <a:t>Hoạt</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động</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vui</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chơi</a:t>
                      </a: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7" marR="38447" marT="0" marB="0"/>
                </a:tc>
                <a:tc>
                  <a:txBody>
                    <a:bodyPr/>
                    <a:lstStyle/>
                    <a:p>
                      <a:pPr>
                        <a:lnSpc>
                          <a:spcPct val="115000"/>
                        </a:lnSpc>
                        <a:spcAft>
                          <a:spcPts val="0"/>
                        </a:spcAft>
                      </a:pPr>
                      <a:endParaRPr lang="en-U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7" marR="38447" marT="0" marB="0"/>
                </a:tc>
                <a:tc>
                  <a:txBody>
                    <a:bodyPr/>
                    <a:lstStyle/>
                    <a:p>
                      <a:pPr>
                        <a:lnSpc>
                          <a:spcPct val="115000"/>
                        </a:lnSpc>
                        <a:spcAft>
                          <a:spcPts val="0"/>
                        </a:spcAft>
                      </a:pPr>
                      <a:endParaRPr lang="en-U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7" marR="38447" marT="0" marB="0"/>
                </a:tc>
                <a:tc>
                  <a:txBody>
                    <a:bodyPr/>
                    <a:lstStyle/>
                    <a:p>
                      <a:pPr>
                        <a:lnSpc>
                          <a:spcPct val="115000"/>
                        </a:lnSpc>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 </a:t>
                      </a: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7" marR="38447" marT="0" marB="0"/>
                </a:tc>
                <a:tc>
                  <a:txBody>
                    <a:bodyPr/>
                    <a:lstStyle/>
                    <a:p>
                      <a:pPr>
                        <a:lnSpc>
                          <a:spcPct val="115000"/>
                        </a:lnSpc>
                        <a:spcAft>
                          <a:spcPts val="0"/>
                        </a:spcAft>
                      </a:pPr>
                      <a:r>
                        <a:rPr lang="en-US" sz="1400" dirty="0" err="1">
                          <a:solidFill>
                            <a:schemeClr val="tx1"/>
                          </a:solidFill>
                          <a:effectLst/>
                          <a:latin typeface="Times New Roman" panose="02020603050405020304" pitchFamily="18" charset="0"/>
                          <a:cs typeface="Times New Roman" panose="02020603050405020304" pitchFamily="18" charset="0"/>
                        </a:rPr>
                        <a:t>Thiết</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kế</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smtClean="0">
                          <a:solidFill>
                            <a:schemeClr val="tx1"/>
                          </a:solidFill>
                          <a:effectLst/>
                          <a:latin typeface="Times New Roman" panose="02020603050405020304" pitchFamily="18" charset="0"/>
                          <a:cs typeface="Times New Roman" panose="02020603050405020304" pitchFamily="18" charset="0"/>
                        </a:rPr>
                        <a:t>,</a:t>
                      </a:r>
                      <a:r>
                        <a:rPr lang="en-US" sz="1400" dirty="0" err="1" smtClean="0">
                          <a:solidFill>
                            <a:schemeClr val="tx1"/>
                          </a:solidFill>
                          <a:effectLst/>
                          <a:latin typeface="Times New Roman" panose="02020603050405020304" pitchFamily="18" charset="0"/>
                          <a:cs typeface="Times New Roman" panose="02020603050405020304" pitchFamily="18" charset="0"/>
                        </a:rPr>
                        <a:t>chế</a:t>
                      </a:r>
                      <a:r>
                        <a:rPr lang="en-US" sz="1400" baseline="0" dirty="0" smtClean="0">
                          <a:solidFill>
                            <a:schemeClr val="tx1"/>
                          </a:solidFill>
                          <a:effectLst/>
                          <a:latin typeface="Times New Roman" panose="02020603050405020304" pitchFamily="18" charset="0"/>
                          <a:cs typeface="Times New Roman" panose="02020603050405020304" pitchFamily="18" charset="0"/>
                        </a:rPr>
                        <a:t> </a:t>
                      </a:r>
                      <a:r>
                        <a:rPr lang="en-US" sz="1400" baseline="0" dirty="0" err="1" smtClean="0">
                          <a:solidFill>
                            <a:schemeClr val="tx1"/>
                          </a:solidFill>
                          <a:effectLst/>
                          <a:latin typeface="Times New Roman" panose="02020603050405020304" pitchFamily="18" charset="0"/>
                          <a:cs typeface="Times New Roman" panose="02020603050405020304" pitchFamily="18" charset="0"/>
                        </a:rPr>
                        <a:t>bè</a:t>
                      </a:r>
                      <a:r>
                        <a:rPr lang="en-US" sz="1400" baseline="0" dirty="0" smtClean="0">
                          <a:solidFill>
                            <a:schemeClr val="tx1"/>
                          </a:solidFill>
                          <a:effectLst/>
                          <a:latin typeface="Times New Roman" panose="02020603050405020304" pitchFamily="18" charset="0"/>
                          <a:cs typeface="Times New Roman" panose="02020603050405020304" pitchFamily="18" charset="0"/>
                        </a:rPr>
                        <a:t> </a:t>
                      </a:r>
                      <a:r>
                        <a:rPr lang="en-US" sz="1400" baseline="0" dirty="0" err="1" smtClean="0">
                          <a:solidFill>
                            <a:schemeClr val="tx1"/>
                          </a:solidFill>
                          <a:effectLst/>
                          <a:latin typeface="Times New Roman" panose="02020603050405020304" pitchFamily="18" charset="0"/>
                          <a:cs typeface="Times New Roman" panose="02020603050405020304" pitchFamily="18" charset="0"/>
                        </a:rPr>
                        <a:t>nổi</a:t>
                      </a:r>
                      <a:r>
                        <a:rPr lang="en-US" sz="1400" baseline="0" dirty="0" smtClean="0">
                          <a:solidFill>
                            <a:schemeClr val="tx1"/>
                          </a:solidFill>
                          <a:effectLst/>
                          <a:latin typeface="Times New Roman" panose="02020603050405020304" pitchFamily="18" charset="0"/>
                          <a:cs typeface="Times New Roman" panose="02020603050405020304" pitchFamily="18" charset="0"/>
                        </a:rPr>
                        <a:t> </a:t>
                      </a:r>
                      <a:r>
                        <a:rPr lang="en-US" sz="1400" dirty="0" err="1" smtClean="0">
                          <a:solidFill>
                            <a:schemeClr val="tx1"/>
                          </a:solidFill>
                          <a:effectLst/>
                          <a:latin typeface="Times New Roman" panose="02020603050405020304" pitchFamily="18" charset="0"/>
                          <a:cs typeface="Times New Roman" panose="02020603050405020304" pitchFamily="18" charset="0"/>
                        </a:rPr>
                        <a:t>các</a:t>
                      </a:r>
                      <a:r>
                        <a:rPr lang="en-US" sz="1400" dirty="0" smtClean="0">
                          <a:solidFill>
                            <a:schemeClr val="tx1"/>
                          </a:solidFill>
                          <a:effectLst/>
                          <a:latin typeface="Times New Roman" panose="02020603050405020304" pitchFamily="18" charset="0"/>
                          <a:cs typeface="Times New Roman" panose="02020603050405020304" pitchFamily="18" charset="0"/>
                        </a:rPr>
                        <a:t> </a:t>
                      </a:r>
                      <a:r>
                        <a:rPr lang="en-US" sz="1400" dirty="0">
                          <a:solidFill>
                            <a:schemeClr val="tx1"/>
                          </a:solidFill>
                          <a:effectLst/>
                          <a:latin typeface="Times New Roman" panose="02020603050405020304" pitchFamily="18" charset="0"/>
                          <a:cs typeface="Times New Roman" panose="02020603050405020304" pitchFamily="18" charset="0"/>
                        </a:rPr>
                        <a:t>chai, </a:t>
                      </a:r>
                      <a:r>
                        <a:rPr lang="en-US" sz="1400" dirty="0" err="1">
                          <a:solidFill>
                            <a:schemeClr val="tx1"/>
                          </a:solidFill>
                          <a:effectLst/>
                          <a:latin typeface="Times New Roman" panose="02020603050405020304" pitchFamily="18" charset="0"/>
                          <a:cs typeface="Times New Roman" panose="02020603050405020304" pitchFamily="18" charset="0"/>
                        </a:rPr>
                        <a:t>hộp</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nhựa</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phế</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liệu</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sưu</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tầm</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hình</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dạng</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khác</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nhau</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cải</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tiến</a:t>
                      </a:r>
                      <a:r>
                        <a:rPr lang="en-US" sz="1400" dirty="0">
                          <a:solidFill>
                            <a:schemeClr val="tx1"/>
                          </a:solidFill>
                          <a:effectLst/>
                          <a:latin typeface="Times New Roman" panose="02020603050405020304" pitchFamily="18" charset="0"/>
                          <a:cs typeface="Times New Roman" panose="02020603050405020304" pitchFamily="18" charset="0"/>
                        </a:rPr>
                        <a:t>) (E5)</a:t>
                      </a: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7" marR="38447" marT="0" marB="0"/>
                </a:tc>
                <a:tc>
                  <a:txBody>
                    <a:bodyPr/>
                    <a:lstStyle/>
                    <a:p>
                      <a:pPr>
                        <a:lnSpc>
                          <a:spcPct val="115000"/>
                        </a:lnSpc>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   </a:t>
                      </a: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7" marR="38447" marT="0" marB="0"/>
                </a:tc>
                <a:extLst>
                  <a:ext uri="{0D108BD9-81ED-4DB2-BD59-A6C34878D82A}">
                    <a16:rowId xmlns="" xmlns:a16="http://schemas.microsoft.com/office/drawing/2014/main" val="2387773765"/>
                  </a:ext>
                </a:extLst>
              </a:tr>
              <a:tr h="795552">
                <a:tc>
                  <a:txBody>
                    <a:bodyPr/>
                    <a:lstStyle/>
                    <a:p>
                      <a:pPr algn="ctr">
                        <a:spcAft>
                          <a:spcPts val="0"/>
                        </a:spcAft>
                      </a:pPr>
                      <a:r>
                        <a:rPr lang="en-US" sz="1400" dirty="0" err="1">
                          <a:solidFill>
                            <a:schemeClr val="tx1"/>
                          </a:solidFill>
                          <a:effectLst/>
                          <a:latin typeface="Times New Roman" panose="02020603050405020304" pitchFamily="18" charset="0"/>
                          <a:cs typeface="Times New Roman" panose="02020603050405020304" pitchFamily="18" charset="0"/>
                        </a:rPr>
                        <a:t>Hoạt</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động</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chiều</a:t>
                      </a: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7" marR="38447" marT="0" marB="0"/>
                </a:tc>
                <a:tc>
                  <a:txBody>
                    <a:bodyPr/>
                    <a:lstStyle/>
                    <a:p>
                      <a:pPr>
                        <a:lnSpc>
                          <a:spcPct val="115000"/>
                        </a:lnSpc>
                        <a:spcAft>
                          <a:spcPts val="0"/>
                        </a:spcAft>
                      </a:pPr>
                      <a:endParaRPr lang="en-U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7" marR="38447" marT="0" marB="0"/>
                </a:tc>
                <a:tc>
                  <a:txBody>
                    <a:bodyPr/>
                    <a:lstStyle/>
                    <a:p>
                      <a:pPr>
                        <a:lnSpc>
                          <a:spcPct val="115000"/>
                        </a:lnSpc>
                        <a:spcAft>
                          <a:spcPts val="0"/>
                        </a:spcAft>
                      </a:pPr>
                      <a:r>
                        <a:rPr lang="en-US" sz="1400">
                          <a:solidFill>
                            <a:schemeClr val="tx1"/>
                          </a:solidFill>
                          <a:effectLst/>
                          <a:latin typeface="Times New Roman" panose="02020603050405020304" pitchFamily="18" charset="0"/>
                          <a:cs typeface="Times New Roman" panose="02020603050405020304" pitchFamily="18" charset="0"/>
                        </a:rPr>
                        <a:t> Thiết kế vẽ </a:t>
                      </a:r>
                      <a:r>
                        <a:rPr lang="en-US" sz="1400" smtClean="0">
                          <a:solidFill>
                            <a:schemeClr val="tx1"/>
                          </a:solidFill>
                          <a:effectLst/>
                          <a:latin typeface="Times New Roman" panose="02020603050405020304" pitchFamily="18" charset="0"/>
                          <a:cs typeface="Times New Roman" panose="02020603050405020304" pitchFamily="18" charset="0"/>
                        </a:rPr>
                        <a:t>bè</a:t>
                      </a:r>
                      <a:r>
                        <a:rPr lang="en-US" sz="1400" baseline="0" smtClean="0">
                          <a:solidFill>
                            <a:schemeClr val="tx1"/>
                          </a:solidFill>
                          <a:effectLst/>
                          <a:latin typeface="Times New Roman" panose="02020603050405020304" pitchFamily="18" charset="0"/>
                          <a:cs typeface="Times New Roman" panose="02020603050405020304" pitchFamily="18" charset="0"/>
                        </a:rPr>
                        <a:t> nổi </a:t>
                      </a:r>
                      <a:r>
                        <a:rPr lang="en-US" sz="1400" smtClean="0">
                          <a:solidFill>
                            <a:schemeClr val="tx1"/>
                          </a:solidFill>
                          <a:effectLst/>
                          <a:latin typeface="Times New Roman" panose="02020603050405020304" pitchFamily="18" charset="0"/>
                          <a:cs typeface="Times New Roman" panose="02020603050405020304" pitchFamily="18" charset="0"/>
                        </a:rPr>
                        <a:t> </a:t>
                      </a:r>
                      <a:r>
                        <a:rPr lang="en-US" sz="1400">
                          <a:solidFill>
                            <a:schemeClr val="tx1"/>
                          </a:solidFill>
                          <a:effectLst/>
                          <a:latin typeface="Times New Roman" panose="02020603050405020304" pitchFamily="18" charset="0"/>
                          <a:cs typeface="Times New Roman" panose="02020603050405020304" pitchFamily="18" charset="0"/>
                        </a:rPr>
                        <a:t>(E4)</a:t>
                      </a:r>
                    </a:p>
                    <a:p>
                      <a:pPr>
                        <a:lnSpc>
                          <a:spcPct val="115000"/>
                        </a:lnSpc>
                        <a:spcAft>
                          <a:spcPts val="0"/>
                        </a:spcAft>
                      </a:pPr>
                      <a:r>
                        <a:rPr lang="en-US" sz="1400">
                          <a:solidFill>
                            <a:schemeClr val="tx1"/>
                          </a:solidFill>
                          <a:effectLst/>
                          <a:latin typeface="Times New Roman" panose="02020603050405020304" pitchFamily="18" charset="0"/>
                          <a:cs typeface="Times New Roman" panose="02020603050405020304" pitchFamily="18" charset="0"/>
                        </a:rPr>
                        <a:t> </a:t>
                      </a:r>
                      <a:endParaRPr lang="en-U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7" marR="38447" marT="0" marB="0"/>
                </a:tc>
                <a:tc>
                  <a:txBody>
                    <a:bodyPr/>
                    <a:lstStyle/>
                    <a:p>
                      <a:pPr>
                        <a:lnSpc>
                          <a:spcPct val="115000"/>
                        </a:lnSpc>
                        <a:spcAft>
                          <a:spcPts val="0"/>
                        </a:spcAft>
                      </a:pPr>
                      <a:r>
                        <a:rPr lang="en-US" sz="1400">
                          <a:solidFill>
                            <a:schemeClr val="tx1"/>
                          </a:solidFill>
                          <a:effectLst/>
                          <a:latin typeface="Times New Roman" panose="02020603050405020304" pitchFamily="18" charset="0"/>
                          <a:cs typeface="Times New Roman" panose="02020603050405020304" pitchFamily="18" charset="0"/>
                        </a:rPr>
                        <a:t>  </a:t>
                      </a:r>
                      <a:endParaRPr lang="en-U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7" marR="38447" marT="0" marB="0"/>
                </a:tc>
                <a:tc>
                  <a:txBody>
                    <a:bodyPr/>
                    <a:lstStyle/>
                    <a:p>
                      <a:pPr>
                        <a:lnSpc>
                          <a:spcPct val="115000"/>
                        </a:lnSpc>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 </a:t>
                      </a: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7" marR="38447" marT="0" marB="0"/>
                </a:tc>
                <a:tc>
                  <a:txBody>
                    <a:bodyPr/>
                    <a:lstStyle/>
                    <a:p>
                      <a:pPr>
                        <a:lnSpc>
                          <a:spcPct val="115000"/>
                        </a:lnSpc>
                        <a:spcAft>
                          <a:spcPts val="0"/>
                        </a:spcAft>
                      </a:pPr>
                      <a:r>
                        <a:rPr lang="en-US" sz="1400" dirty="0" err="1">
                          <a:solidFill>
                            <a:schemeClr val="tx1"/>
                          </a:solidFill>
                          <a:effectLst/>
                          <a:latin typeface="Times New Roman" panose="02020603050405020304" pitchFamily="18" charset="0"/>
                          <a:cs typeface="Times New Roman" panose="02020603050405020304" pitchFamily="18" charset="0"/>
                        </a:rPr>
                        <a:t>Trưng</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bày</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sản</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phẩm</a:t>
                      </a:r>
                      <a:r>
                        <a:rPr lang="en-US" sz="1400" dirty="0">
                          <a:solidFill>
                            <a:schemeClr val="tx1"/>
                          </a:solidFill>
                          <a:effectLst/>
                          <a:latin typeface="Times New Roman" panose="02020603050405020304" pitchFamily="18" charset="0"/>
                          <a:cs typeface="Times New Roman" panose="02020603050405020304" pitchFamily="18" charset="0"/>
                        </a:rPr>
                        <a:t>, chia </a:t>
                      </a:r>
                      <a:r>
                        <a:rPr lang="en-US" sz="1400" dirty="0" err="1">
                          <a:solidFill>
                            <a:schemeClr val="tx1"/>
                          </a:solidFill>
                          <a:effectLst/>
                          <a:latin typeface="Times New Roman" panose="02020603050405020304" pitchFamily="18" charset="0"/>
                          <a:cs typeface="Times New Roman" panose="02020603050405020304" pitchFamily="18" charset="0"/>
                        </a:rPr>
                        <a:t>sẻ</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nhận</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xét</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đánh</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giá</a:t>
                      </a:r>
                      <a:endParaRPr lang="en-US" sz="1400" dirty="0">
                        <a:solidFill>
                          <a:schemeClr val="tx1"/>
                        </a:solidFill>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(E6)</a:t>
                      </a: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7" marR="38447" marT="0" marB="0"/>
                </a:tc>
                <a:extLst>
                  <a:ext uri="{0D108BD9-81ED-4DB2-BD59-A6C34878D82A}">
                    <a16:rowId xmlns="" xmlns:a16="http://schemas.microsoft.com/office/drawing/2014/main" val="493192682"/>
                  </a:ext>
                </a:extLst>
              </a:tr>
            </a:tbl>
          </a:graphicData>
        </a:graphic>
      </p:graphicFrame>
      <p:sp>
        <p:nvSpPr>
          <p:cNvPr id="3" name="Rectangle 1"/>
          <p:cNvSpPr>
            <a:spLocks noChangeArrowheads="1"/>
          </p:cNvSpPr>
          <p:nvPr/>
        </p:nvSpPr>
        <p:spPr bwMode="auto">
          <a:xfrm>
            <a:off x="3800474" y="1720328"/>
            <a:ext cx="21441941" cy="502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5392" rIns="91440" bIns="0" numCol="1" anchor="ctr" anchorCtr="0" compatLnSpc="1">
            <a:prstTxWarp prst="textNoShape">
              <a:avLst/>
            </a:prstTxWarp>
            <a:spAutoFit/>
          </a:bodyPr>
          <a:lstStyle>
            <a:lvl1pPr eaLnBrk="0" fontAlgn="base" hangingPunct="0">
              <a:spcBef>
                <a:spcPct val="0"/>
              </a:spcBef>
              <a:spcAft>
                <a:spcPct val="0"/>
              </a:spcAft>
              <a:tabLst>
                <a:tab pos="1003300" algn="l"/>
              </a:tabLst>
              <a:defRPr>
                <a:solidFill>
                  <a:schemeClr val="tx1"/>
                </a:solidFill>
                <a:latin typeface="Arial" panose="020B0604020202020204" pitchFamily="34" charset="0"/>
              </a:defRPr>
            </a:lvl1pPr>
            <a:lvl2pPr eaLnBrk="0" fontAlgn="base" hangingPunct="0">
              <a:spcBef>
                <a:spcPct val="0"/>
              </a:spcBef>
              <a:spcAft>
                <a:spcPct val="0"/>
              </a:spcAft>
              <a:tabLst>
                <a:tab pos="1003300" algn="l"/>
              </a:tabLst>
              <a:defRPr>
                <a:solidFill>
                  <a:schemeClr val="tx1"/>
                </a:solidFill>
                <a:latin typeface="Arial" panose="020B0604020202020204" pitchFamily="34" charset="0"/>
              </a:defRPr>
            </a:lvl2pPr>
            <a:lvl3pPr eaLnBrk="0" fontAlgn="base" hangingPunct="0">
              <a:spcBef>
                <a:spcPct val="0"/>
              </a:spcBef>
              <a:spcAft>
                <a:spcPct val="0"/>
              </a:spcAft>
              <a:tabLst>
                <a:tab pos="1003300" algn="l"/>
              </a:tabLst>
              <a:defRPr>
                <a:solidFill>
                  <a:schemeClr val="tx1"/>
                </a:solidFill>
                <a:latin typeface="Arial" panose="020B0604020202020204" pitchFamily="34" charset="0"/>
              </a:defRPr>
            </a:lvl3pPr>
            <a:lvl4pPr eaLnBrk="0" fontAlgn="base" hangingPunct="0">
              <a:spcBef>
                <a:spcPct val="0"/>
              </a:spcBef>
              <a:spcAft>
                <a:spcPct val="0"/>
              </a:spcAft>
              <a:tabLst>
                <a:tab pos="1003300" algn="l"/>
              </a:tabLst>
              <a:defRPr>
                <a:solidFill>
                  <a:schemeClr val="tx1"/>
                </a:solidFill>
                <a:latin typeface="Arial" panose="020B0604020202020204" pitchFamily="34" charset="0"/>
              </a:defRPr>
            </a:lvl4pPr>
            <a:lvl5pPr eaLnBrk="0" fontAlgn="base" hangingPunct="0">
              <a:spcBef>
                <a:spcPct val="0"/>
              </a:spcBef>
              <a:spcAft>
                <a:spcPct val="0"/>
              </a:spcAft>
              <a:tabLst>
                <a:tab pos="1003300" algn="l"/>
              </a:tabLst>
              <a:defRPr>
                <a:solidFill>
                  <a:schemeClr val="tx1"/>
                </a:solidFill>
                <a:latin typeface="Arial" panose="020B0604020202020204" pitchFamily="34" charset="0"/>
              </a:defRPr>
            </a:lvl5pPr>
            <a:lvl6pPr eaLnBrk="0" fontAlgn="base" hangingPunct="0">
              <a:spcBef>
                <a:spcPct val="0"/>
              </a:spcBef>
              <a:spcAft>
                <a:spcPct val="0"/>
              </a:spcAft>
              <a:tabLst>
                <a:tab pos="1003300" algn="l"/>
              </a:tabLst>
              <a:defRPr>
                <a:solidFill>
                  <a:schemeClr val="tx1"/>
                </a:solidFill>
                <a:latin typeface="Arial" panose="020B0604020202020204" pitchFamily="34" charset="0"/>
              </a:defRPr>
            </a:lvl6pPr>
            <a:lvl7pPr eaLnBrk="0" fontAlgn="base" hangingPunct="0">
              <a:spcBef>
                <a:spcPct val="0"/>
              </a:spcBef>
              <a:spcAft>
                <a:spcPct val="0"/>
              </a:spcAft>
              <a:tabLst>
                <a:tab pos="1003300" algn="l"/>
              </a:tabLst>
              <a:defRPr>
                <a:solidFill>
                  <a:schemeClr val="tx1"/>
                </a:solidFill>
                <a:latin typeface="Arial" panose="020B0604020202020204" pitchFamily="34" charset="0"/>
              </a:defRPr>
            </a:lvl7pPr>
            <a:lvl8pPr eaLnBrk="0" fontAlgn="base" hangingPunct="0">
              <a:spcBef>
                <a:spcPct val="0"/>
              </a:spcBef>
              <a:spcAft>
                <a:spcPct val="0"/>
              </a:spcAft>
              <a:tabLst>
                <a:tab pos="1003300" algn="l"/>
              </a:tabLst>
              <a:defRPr>
                <a:solidFill>
                  <a:schemeClr val="tx1"/>
                </a:solidFill>
                <a:latin typeface="Arial" panose="020B0604020202020204" pitchFamily="34" charset="0"/>
              </a:defRPr>
            </a:lvl8pPr>
            <a:lvl9pPr eaLnBrk="0" fontAlgn="base" hangingPunct="0">
              <a:spcBef>
                <a:spcPct val="0"/>
              </a:spcBef>
              <a:spcAft>
                <a:spcPct val="0"/>
              </a:spcAft>
              <a:tabLst>
                <a:tab pos="10033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003300" algn="l"/>
              </a:tabLst>
            </a:pPr>
            <a:endParaRPr kumimoji="0" lang="en-US" altLang="en-US" sz="1300" b="0" i="0" u="none" strike="noStrike" cap="none" normalizeH="0" baseline="0" smtClean="0">
              <a:ln>
                <a:noFill/>
              </a:ln>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003300" algn="l"/>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 name="Rounded Rectangle 5"/>
          <p:cNvSpPr/>
          <p:nvPr/>
        </p:nvSpPr>
        <p:spPr>
          <a:xfrm>
            <a:off x="6362090" y="492030"/>
            <a:ext cx="2922588" cy="405213"/>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smtClean="0">
                <a:solidFill>
                  <a:schemeClr val="tx1"/>
                </a:solidFill>
                <a:latin typeface="Times New Roman" panose="02020603050405020304" pitchFamily="18" charset="0"/>
                <a:cs typeface="Times New Roman" panose="02020603050405020304" pitchFamily="18" charset="0"/>
              </a:rPr>
              <a:t>CÁC BƯỚC THỰC HIỆN</a:t>
            </a:r>
          </a:p>
        </p:txBody>
      </p:sp>
    </p:spTree>
    <p:extLst>
      <p:ext uri="{BB962C8B-B14F-4D97-AF65-F5344CB8AC3E}">
        <p14:creationId xmlns:p14="http://schemas.microsoft.com/office/powerpoint/2010/main" val="18759168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654</TotalTime>
  <Words>2107</Words>
  <Application>Microsoft Office PowerPoint</Application>
  <PresentationFormat>Custom</PresentationFormat>
  <Paragraphs>271</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STD_HIEN</dc:creator>
  <cp:lastModifiedBy>Admin</cp:lastModifiedBy>
  <cp:revision>69</cp:revision>
  <dcterms:created xsi:type="dcterms:W3CDTF">2023-02-28T02:05:23Z</dcterms:created>
  <dcterms:modified xsi:type="dcterms:W3CDTF">2023-10-20T17:00:59Z</dcterms:modified>
</cp:coreProperties>
</file>