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1" r:id="rId3"/>
    <p:sldId id="299" r:id="rId4"/>
    <p:sldId id="300" r:id="rId5"/>
    <p:sldId id="257" r:id="rId6"/>
    <p:sldId id="258" r:id="rId7"/>
    <p:sldId id="276" r:id="rId8"/>
    <p:sldId id="259" r:id="rId9"/>
    <p:sldId id="298" r:id="rId10"/>
    <p:sldId id="260" r:id="rId11"/>
    <p:sldId id="261" r:id="rId12"/>
    <p:sldId id="293" r:id="rId13"/>
    <p:sldId id="281" r:id="rId14"/>
    <p:sldId id="294" r:id="rId15"/>
    <p:sldId id="262" r:id="rId16"/>
    <p:sldId id="286" r:id="rId17"/>
    <p:sldId id="264" r:id="rId18"/>
    <p:sldId id="29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FF66"/>
    <a:srgbClr val="99FF66"/>
    <a:srgbClr val="FFFF99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5536F-7580-4BCD-8C8E-10F54A1389F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BC38-D186-4AC8-A9C7-677D3FD8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80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9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0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8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5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2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7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BC38-D186-4AC8-A9C7-677D3FD854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011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358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24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770709" y="1692640"/>
            <a:ext cx="10829108" cy="19997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5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64: Thu </a:t>
            </a:r>
            <a:r>
              <a:rPr lang="en-US" sz="5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54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0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0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1" y="2616591"/>
            <a:ext cx="5486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 động</a:t>
            </a:r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1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6657" y="312391"/>
            <a:ext cx="9403827" cy="1247696"/>
            <a:chOff x="1183344" y="1464304"/>
            <a:chExt cx="7307195" cy="1247696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/>
                <a:t>Quan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sát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tranh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để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tìm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số</a:t>
              </a:r>
              <a:r>
                <a:rPr lang="en-US" sz="3600" dirty="0" smtClean="0"/>
                <a:t> </a:t>
              </a:r>
              <a:r>
                <a:rPr lang="en-US" sz="3600" err="1" smtClean="0"/>
                <a:t>thích</a:t>
              </a:r>
              <a:r>
                <a:rPr lang="en-US" sz="3600" smtClean="0"/>
                <a:t> hợp:</a:t>
              </a:r>
              <a:endParaRPr lang="en-US" sz="36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464304"/>
              <a:ext cx="461179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26334" y="1308147"/>
            <a:ext cx="6849981" cy="4528629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4" r="1896"/>
            <a:stretch/>
          </p:blipFill>
          <p:spPr>
            <a:xfrm>
              <a:off x="5839325" y="2728954"/>
              <a:ext cx="5342481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399" y="1308147"/>
            <a:ext cx="89675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Xung</a:t>
            </a:r>
            <a:r>
              <a:rPr lang="en-US" sz="3200" dirty="0" smtClean="0"/>
              <a:t> </a:t>
            </a:r>
            <a:r>
              <a:rPr lang="en-US" sz="3200" dirty="0" err="1" smtClean="0"/>
              <a:t>quanh</a:t>
            </a:r>
            <a:r>
              <a:rPr lang="en-US" sz="3200" dirty="0" smtClean="0"/>
              <a:t> </a:t>
            </a:r>
            <a:r>
              <a:rPr lang="en-US" sz="3200" dirty="0" err="1" smtClean="0"/>
              <a:t>quạ</a:t>
            </a:r>
            <a:r>
              <a:rPr lang="en-US" sz="3200" dirty="0" smtClean="0"/>
              <a:t> </a:t>
            </a:r>
            <a:r>
              <a:rPr lang="en-US" sz="3200" dirty="0" err="1" smtClean="0"/>
              <a:t>đen</a:t>
            </a:r>
            <a:r>
              <a:rPr lang="en-US" sz="3200" dirty="0" smtClean="0"/>
              <a:t> </a:t>
            </a:r>
            <a:r>
              <a:rPr lang="en-US" sz="3200" err="1" smtClean="0"/>
              <a:t>có</a:t>
            </a:r>
            <a:r>
              <a:rPr lang="en-US" sz="3200" smtClean="0"/>
              <a:t>   ?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,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gồm</a:t>
            </a:r>
            <a:r>
              <a:rPr lang="en-US" sz="32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lập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trụ</a:t>
            </a:r>
            <a:r>
              <a:rPr lang="en-US" sz="3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smtClean="0"/>
              <a:t>?    viên </a:t>
            </a:r>
            <a:r>
              <a:rPr lang="en-US" sz="3200" dirty="0" err="1" smtClean="0"/>
              <a:t>sỏi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r>
              <a:rPr lang="en-US" sz="3200" dirty="0" smtClean="0"/>
              <a:t> </a:t>
            </a:r>
            <a:r>
              <a:rPr lang="en-US" sz="3200" dirty="0" err="1" smtClean="0"/>
              <a:t>khối</a:t>
            </a:r>
            <a:r>
              <a:rPr lang="en-US" sz="3200" dirty="0" smtClean="0"/>
              <a:t> </a:t>
            </a:r>
            <a:r>
              <a:rPr lang="en-US" sz="3200" dirty="0" err="1" smtClean="0"/>
              <a:t>cầu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5053261" y="1523978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60694" y="2237975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66883" y="2989873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0694" y="3744496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764"/>
    </mc:Choice>
    <mc:Fallback xmlns="">
      <p:transition spd="slow" advClick="0" advTm="42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23008 0.0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4586" y="377706"/>
            <a:ext cx="9403827" cy="632142"/>
            <a:chOff x="1183344" y="1464304"/>
            <a:chExt cx="7307195" cy="63214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hợp: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464304"/>
              <a:ext cx="461181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59137" y="2142309"/>
            <a:ext cx="6849981" cy="4528629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4" r="1896"/>
            <a:stretch/>
          </p:blipFill>
          <p:spPr>
            <a:xfrm>
              <a:off x="5839325" y="2728954"/>
              <a:ext cx="5342481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38623" y="1366128"/>
            <a:ext cx="1015579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có   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    viên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7252" y="1408044"/>
            <a:ext cx="746648" cy="73426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47329" y="3121896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7472" y="1490380"/>
            <a:ext cx="6400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944" y="2348508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9828" y="3915662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6036" y="2320709"/>
            <a:ext cx="646037" cy="6239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1082" y="3144213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944" y="3945875"/>
            <a:ext cx="4622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1874" y="4397348"/>
            <a:ext cx="4367533" cy="1375768"/>
            <a:chOff x="6831874" y="4397348"/>
            <a:chExt cx="4367533" cy="1375768"/>
          </a:xfrm>
        </p:grpSpPr>
        <p:sp>
          <p:nvSpPr>
            <p:cNvPr id="10" name="Cube 9"/>
            <p:cNvSpPr/>
            <p:nvPr/>
          </p:nvSpPr>
          <p:spPr>
            <a:xfrm>
              <a:off x="6831874" y="5000228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be 18"/>
            <p:cNvSpPr/>
            <p:nvPr/>
          </p:nvSpPr>
          <p:spPr>
            <a:xfrm>
              <a:off x="7088778" y="5309384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7573711" y="5446544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9141821" y="5151676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10898962" y="5191231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0276114" y="4397348"/>
              <a:ext cx="300445" cy="326572"/>
            </a:xfrm>
            <a:prstGeom prst="cub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5732" y="4891689"/>
            <a:ext cx="4617527" cy="1334095"/>
            <a:chOff x="5985732" y="4891689"/>
            <a:chExt cx="4617527" cy="1334095"/>
          </a:xfrm>
        </p:grpSpPr>
        <p:sp>
          <p:nvSpPr>
            <p:cNvPr id="11" name="Can 10"/>
            <p:cNvSpPr/>
            <p:nvPr/>
          </p:nvSpPr>
          <p:spPr>
            <a:xfrm>
              <a:off x="5985732" y="5253800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7165777" y="5700603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9020896" y="5706468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9831836" y="4891689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10320557" y="5384722"/>
              <a:ext cx="282702" cy="51931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36936" y="4433014"/>
            <a:ext cx="4905747" cy="1568310"/>
            <a:chOff x="6136936" y="4433014"/>
            <a:chExt cx="4905747" cy="1568310"/>
          </a:xfrm>
        </p:grpSpPr>
        <p:sp>
          <p:nvSpPr>
            <p:cNvPr id="12" name="Oval 11"/>
            <p:cNvSpPr/>
            <p:nvPr/>
          </p:nvSpPr>
          <p:spPr>
            <a:xfrm>
              <a:off x="6136936" y="4819191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21416" y="4433014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537533" y="5350413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067112" y="5337350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575591" y="5477383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735434" y="4956726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831836" y="5741666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779688" y="4673667"/>
              <a:ext cx="262995" cy="259658"/>
            </a:xfrm>
            <a:prstGeom prst="ellipse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63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299"/>
    </mc:Choice>
    <mc:Fallback xmlns="">
      <p:transition spd="slow" advClick="0" advTm="75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1636299"/>
            <a:ext cx="9833809" cy="43393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87116" y="338603"/>
            <a:ext cx="7307196" cy="632142"/>
            <a:chOff x="1183343" y="1464304"/>
            <a:chExt cx="7307196" cy="632142"/>
          </a:xfrm>
        </p:grpSpPr>
        <p:sp>
          <p:nvSpPr>
            <p:cNvPr id="4" name="TextBox 3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err="1" smtClean="0">
                  <a:solidFill>
                    <a:srgbClr val="C00000"/>
                  </a:solidFill>
                </a:rPr>
                <a:t>tranh</a:t>
              </a:r>
              <a:r>
                <a:rPr lang="en-US" sz="3200" b="1" smtClean="0">
                  <a:solidFill>
                    <a:srgbClr val="C00000"/>
                  </a:solidFill>
                </a:rPr>
                <a:t> rồi </a:t>
              </a:r>
              <a:r>
                <a:rPr lang="en-US" sz="3200" b="1" err="1" smtClean="0">
                  <a:solidFill>
                    <a:srgbClr val="C00000"/>
                  </a:solidFill>
                </a:rPr>
                <a:t>trả</a:t>
              </a:r>
              <a:r>
                <a:rPr lang="en-US" sz="3200" b="1" smtClean="0">
                  <a:solidFill>
                    <a:srgbClr val="C00000"/>
                  </a:solidFill>
                </a:rPr>
                <a:t> lời.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65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326"/>
    </mc:Choice>
    <mc:Fallback xmlns="">
      <p:transition spd="slow" advClick="0" advTm="27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78392" y="4271467"/>
            <a:ext cx="2083197" cy="736600"/>
          </a:xfrm>
          <a:prstGeom prst="roundRect">
            <a:avLst/>
          </a:prstGeom>
          <a:noFill/>
          <a:ln w="762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46" y="4394315"/>
            <a:ext cx="1663700" cy="621534"/>
          </a:xfrm>
          <a:prstGeom prst="roundRect">
            <a:avLst/>
          </a:prstGeom>
          <a:noFill/>
          <a:ln w="762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88807" y="4384523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953" t="12805" r="53931" b="24103"/>
          <a:stretch/>
        </p:blipFill>
        <p:spPr>
          <a:xfrm>
            <a:off x="720431" y="1541420"/>
            <a:ext cx="2780416" cy="26055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3660" t="67338" r="34793" b="10842"/>
          <a:stretch/>
        </p:blipFill>
        <p:spPr>
          <a:xfrm>
            <a:off x="8912552" y="3070780"/>
            <a:ext cx="2239108" cy="125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5576" t="20803" r="34405" b="8839"/>
          <a:stretch/>
        </p:blipFill>
        <p:spPr>
          <a:xfrm>
            <a:off x="5315670" y="1642906"/>
            <a:ext cx="2194853" cy="2507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592"/>
    </mc:Choice>
    <mc:Fallback xmlns="">
      <p:transition spd="slow" advClick="0" advTm="4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3113" y="881235"/>
            <a:ext cx="608278" cy="4539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4729" y="25405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lời:</a:t>
              </a:r>
              <a:endPara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92" y="237535"/>
            <a:ext cx="5665982" cy="3714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452" y="889895"/>
            <a:ext cx="668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Số  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14547"/>
              </p:ext>
            </p:extLst>
          </p:nvPr>
        </p:nvGraphicFramePr>
        <p:xfrm>
          <a:off x="662033" y="1772584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trống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89459" y="2389918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495" y="240298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0594" y="2389918"/>
            <a:ext cx="37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729" y="301176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4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nhất?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nhất?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Gà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pPr>
              <a:lnSpc>
                <a:spcPts val="4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08261" y="4097125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0481" y="5139979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2552" y="5636368"/>
            <a:ext cx="41437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+ 7 + 9 = 18 (con)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9460" y="6128079"/>
            <a:ext cx="3060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18 con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62033" y="6260264"/>
            <a:ext cx="611909" cy="1972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228217" y="1928079"/>
            <a:ext cx="1280160" cy="985059"/>
            <a:chOff x="10228217" y="1928079"/>
            <a:chExt cx="1280160" cy="985059"/>
          </a:xfrm>
        </p:grpSpPr>
        <p:sp>
          <p:nvSpPr>
            <p:cNvPr id="18" name="Oval 17"/>
            <p:cNvSpPr/>
            <p:nvPr/>
          </p:nvSpPr>
          <p:spPr>
            <a:xfrm>
              <a:off x="10228217" y="2168434"/>
              <a:ext cx="640080" cy="74470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868297" y="1928079"/>
              <a:ext cx="640080" cy="74470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20230" y="1422099"/>
            <a:ext cx="3088890" cy="1628504"/>
            <a:chOff x="8320230" y="1422099"/>
            <a:chExt cx="3088890" cy="1628504"/>
          </a:xfrm>
        </p:grpSpPr>
        <p:sp>
          <p:nvSpPr>
            <p:cNvPr id="28" name="Down Arrow 27"/>
            <p:cNvSpPr/>
            <p:nvPr/>
          </p:nvSpPr>
          <p:spPr>
            <a:xfrm rot="2386942">
              <a:off x="11146936" y="2230693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 rot="2386942">
              <a:off x="10647513" y="2577774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2386942">
              <a:off x="9032420" y="1422099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2386942">
              <a:off x="8320230" y="1428264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wn Arrow 31"/>
            <p:cNvSpPr/>
            <p:nvPr/>
          </p:nvSpPr>
          <p:spPr>
            <a:xfrm rot="2386942">
              <a:off x="9102749" y="1865575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 rot="2386942">
              <a:off x="8393708" y="2097880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 rot="2386942">
              <a:off x="8707429" y="2645501"/>
              <a:ext cx="262184" cy="405102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959599" y="2511697"/>
            <a:ext cx="4012865" cy="995946"/>
            <a:chOff x="7959599" y="2511697"/>
            <a:chExt cx="4012865" cy="995946"/>
          </a:xfrm>
        </p:grpSpPr>
        <p:sp>
          <p:nvSpPr>
            <p:cNvPr id="42" name="Down Arrow 41"/>
            <p:cNvSpPr/>
            <p:nvPr/>
          </p:nvSpPr>
          <p:spPr>
            <a:xfrm rot="1122058">
              <a:off x="11539317" y="251169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 rot="1122058">
              <a:off x="10848666" y="2587519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43"/>
            <p:cNvSpPr/>
            <p:nvPr/>
          </p:nvSpPr>
          <p:spPr>
            <a:xfrm rot="1122058">
              <a:off x="11308944" y="266409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 rot="1122058">
              <a:off x="11740278" y="2774022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own Arrow 45"/>
            <p:cNvSpPr/>
            <p:nvPr/>
          </p:nvSpPr>
          <p:spPr>
            <a:xfrm rot="1122058">
              <a:off x="10978662" y="2897978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own Arrow 46"/>
            <p:cNvSpPr/>
            <p:nvPr/>
          </p:nvSpPr>
          <p:spPr>
            <a:xfrm rot="1122058">
              <a:off x="11156799" y="3185472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own Arrow 47"/>
            <p:cNvSpPr/>
            <p:nvPr/>
          </p:nvSpPr>
          <p:spPr>
            <a:xfrm rot="1122058">
              <a:off x="8235754" y="2834391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122058">
              <a:off x="8959833" y="3045504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 rot="1122058">
              <a:off x="7959599" y="2962087"/>
              <a:ext cx="232186" cy="322171"/>
            </a:xfrm>
            <a:prstGeom prst="downArrow">
              <a:avLst/>
            </a:prstGeom>
            <a:solidFill>
              <a:srgbClr val="00206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9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8691"/>
    </mc:Choice>
    <mc:Fallback xmlns="">
      <p:transition spd="slow" advClick="0" advTm="138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632142"/>
            <a:chOff x="1183343" y="1464304"/>
            <a:chExt cx="7307196" cy="632142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Quan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sát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tranh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rồi</a:t>
              </a:r>
              <a:r>
                <a:rPr lang="en-US" sz="3200" dirty="0" smtClean="0"/>
                <a:t> </a:t>
              </a:r>
              <a:r>
                <a:rPr lang="en-US" sz="3200" err="1" smtClean="0"/>
                <a:t>trả</a:t>
              </a:r>
              <a:r>
                <a:rPr lang="en-US" sz="3200" smtClean="0"/>
                <a:t> lời câu hỏi.</a:t>
              </a:r>
              <a:endParaRPr lang="en-US" sz="3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1610718" y="1266094"/>
            <a:ext cx="9122933" cy="4431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0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358"/>
    </mc:Choice>
    <mc:Fallback xmlns="">
      <p:transition spd="slow" advClick="0" advTm="19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226" y="245737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tranh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rồi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smtClean="0">
                  <a:solidFill>
                    <a:srgbClr val="C00000"/>
                  </a:solidFill>
                </a:rPr>
                <a:t> lời câu hỏi.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endParaRPr lang="en-US" sz="3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5638505" y="816324"/>
            <a:ext cx="6082640" cy="3861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519" y="1116467"/>
            <a:ext cx="4273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err="1" smtClean="0"/>
              <a:t>bao</a:t>
            </a:r>
            <a:r>
              <a:rPr lang="en-US" sz="2800" smtClean="0"/>
              <a:t> nhiêu</a:t>
            </a:r>
          </a:p>
          <a:p>
            <a:pPr>
              <a:spcAft>
                <a:spcPts val="1200"/>
              </a:spcAft>
            </a:pPr>
            <a:r>
              <a:rPr lang="en-US" sz="2800" smtClean="0"/>
              <a:t> </a:t>
            </a:r>
            <a:r>
              <a:rPr lang="en-US" sz="2800" dirty="0" smtClean="0"/>
              <a:t>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1465"/>
              </p:ext>
            </p:extLst>
          </p:nvPr>
        </p:nvGraphicFramePr>
        <p:xfrm>
          <a:off x="927764" y="2492648"/>
          <a:ext cx="3944680" cy="1360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109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323724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288847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6804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680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12057" y="3231158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7842" y="3224471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1605" y="3237534"/>
            <a:ext cx="46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2495" y="2596906"/>
            <a:ext cx="3169602" cy="423872"/>
            <a:chOff x="1433125" y="1813128"/>
            <a:chExt cx="3169602" cy="423872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55" r="65666" b="46107"/>
            <a:stretch/>
          </p:blipFill>
          <p:spPr>
            <a:xfrm>
              <a:off x="1433125" y="1813129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5" t="39509" r="35011" b="24153"/>
            <a:stretch/>
          </p:blipFill>
          <p:spPr>
            <a:xfrm>
              <a:off x="2695491" y="1813128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26" t="62618" r="-360" b="1044"/>
            <a:stretch/>
          </p:blipFill>
          <p:spPr>
            <a:xfrm>
              <a:off x="4032139" y="1826191"/>
              <a:ext cx="570588" cy="410809"/>
            </a:xfrm>
            <a:prstGeom prst="roundRect">
              <a:avLst>
                <a:gd name="adj" fmla="val 29875"/>
              </a:avLst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05053" y="5086033"/>
            <a:ext cx="4972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/>
              <a:t> </a:t>
            </a:r>
            <a:r>
              <a:rPr lang="en-US" sz="2800" smtClean="0"/>
              <a:t>   Hạc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77841" y="5238585"/>
            <a:ext cx="5747360" cy="461947"/>
            <a:chOff x="6597039" y="5299873"/>
            <a:chExt cx="5747360" cy="461947"/>
          </a:xfrm>
        </p:grpSpPr>
        <p:sp>
          <p:nvSpPr>
            <p:cNvPr id="18" name="Rounded Rectangle 17"/>
            <p:cNvSpPr/>
            <p:nvPr/>
          </p:nvSpPr>
          <p:spPr>
            <a:xfrm>
              <a:off x="7222010" y="5299873"/>
              <a:ext cx="5122389" cy="4619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rgbClr val="0000CC"/>
                  </a:solidFill>
                </a:rPr>
                <a:t>Hạc giấy màu vàng nhiều nhất.</a:t>
              </a: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597039" y="5432198"/>
              <a:ext cx="611909" cy="1972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77841" y="5904406"/>
            <a:ext cx="5747360" cy="461947"/>
            <a:chOff x="6597039" y="5299873"/>
            <a:chExt cx="5747360" cy="461947"/>
          </a:xfrm>
        </p:grpSpPr>
        <p:sp>
          <p:nvSpPr>
            <p:cNvPr id="22" name="Rounded Rectangle 21"/>
            <p:cNvSpPr/>
            <p:nvPr/>
          </p:nvSpPr>
          <p:spPr>
            <a:xfrm>
              <a:off x="7222011" y="5299873"/>
              <a:ext cx="5122388" cy="46194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smtClean="0">
                  <a:solidFill>
                    <a:srgbClr val="0000CC"/>
                  </a:solidFill>
                </a:rPr>
                <a:t>   Hạc giấy màu xanh ít nhất.</a:t>
              </a:r>
              <a:endParaRPr lang="en-US" sz="2800">
                <a:solidFill>
                  <a:srgbClr val="0000CC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597039" y="5432198"/>
              <a:ext cx="611909" cy="19729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44748" y="1116467"/>
            <a:ext cx="4865764" cy="2737081"/>
            <a:chOff x="6844748" y="1116467"/>
            <a:chExt cx="4865764" cy="2737081"/>
          </a:xfrm>
        </p:grpSpPr>
        <p:sp>
          <p:nvSpPr>
            <p:cNvPr id="16" name="Oval 15"/>
            <p:cNvSpPr/>
            <p:nvPr/>
          </p:nvSpPr>
          <p:spPr>
            <a:xfrm>
              <a:off x="7123813" y="111646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526334" y="1913860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1235169" y="111646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44748" y="2093951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536967" y="3056155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886067" y="185444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455348" y="274694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86942" y="1463136"/>
            <a:ext cx="4102630" cy="2479900"/>
            <a:chOff x="7286942" y="1463136"/>
            <a:chExt cx="4102630" cy="2479900"/>
          </a:xfrm>
        </p:grpSpPr>
        <p:sp>
          <p:nvSpPr>
            <p:cNvPr id="30" name="Oval 29"/>
            <p:cNvSpPr/>
            <p:nvPr/>
          </p:nvSpPr>
          <p:spPr>
            <a:xfrm>
              <a:off x="7599156" y="1463136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937574" y="2004917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337902" y="1778121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286942" y="2394094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765679" y="276355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045781" y="314564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521124" y="314564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914229" y="256999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3816" y="1553325"/>
            <a:ext cx="3213031" cy="2332161"/>
            <a:chOff x="8063816" y="1553325"/>
            <a:chExt cx="3213031" cy="2332161"/>
          </a:xfrm>
        </p:grpSpPr>
        <p:sp>
          <p:nvSpPr>
            <p:cNvPr id="39" name="Oval 38"/>
            <p:cNvSpPr/>
            <p:nvPr/>
          </p:nvSpPr>
          <p:spPr>
            <a:xfrm>
              <a:off x="8063816" y="1803842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423549" y="198876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0801504" y="1553325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114426" y="2978274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986918" y="3088093"/>
              <a:ext cx="475343" cy="797393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08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439"/>
    </mc:Choice>
    <mc:Fallback xmlns="">
      <p:transition spd="slow" advClick="0" advTm="47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o you k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35161" y="2448578"/>
            <a:ext cx="548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</a:rPr>
              <a:t>kết</a:t>
            </a:r>
            <a:r>
              <a:rPr lang="en-US" sz="4000" b="1" smtClean="0">
                <a:solidFill>
                  <a:srgbClr val="FF0000"/>
                </a:solidFill>
              </a:rPr>
              <a:t> thúc.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>Hẹn </a:t>
            </a:r>
            <a:r>
              <a:rPr lang="en-US" sz="4000" b="1" dirty="0" err="1" smtClean="0">
                <a:solidFill>
                  <a:srgbClr val="FF0000"/>
                </a:solidFill>
              </a:rPr>
              <a:t>gặp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lại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</a:rPr>
              <a:t>các</a:t>
            </a:r>
            <a:r>
              <a:rPr lang="en-US" sz="4000" b="1" smtClean="0">
                <a:solidFill>
                  <a:srgbClr val="FF0000"/>
                </a:solidFill>
              </a:rPr>
              <a:t> em</a:t>
            </a:r>
            <a:r>
              <a:rPr lang="en-US" sz="4000" b="1">
                <a:solidFill>
                  <a:srgbClr val="FF0000"/>
                </a:solidFill>
              </a:rPr>
              <a:t>!</a:t>
            </a:r>
            <a:endParaRPr lang="en-US" sz="4000" b="1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5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77"/>
    </mc:Choice>
    <mc:Fallback xmlns="">
      <p:transition spd="slow" advClick="0" advTm="149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3763" y="5254385"/>
            <a:ext cx="627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7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0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146"/>
    </mc:Choice>
    <mc:Fallback xmlns="">
      <p:transition spd="slow" advClick="0" advTm="27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4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25338" y="3166281"/>
            <a:ext cx="696036" cy="70968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5"/>
            <a:ext cx="121872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48082" y="2005138"/>
            <a:ext cx="696036" cy="70968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9" y="2391508"/>
            <a:ext cx="8077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Bài 64</a:t>
            </a:r>
            <a:endParaRPr lang="en-US" sz="4800" u="sng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KIỂM ĐẾM </a:t>
            </a:r>
            <a:r>
              <a:rPr lang="en-US" sz="48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SỐ LIỆU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499777" y="288002"/>
            <a:ext cx="3102183" cy="1280159"/>
            <a:chOff x="1349780" y="0"/>
            <a:chExt cx="2553536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349780" y="197943"/>
              <a:ext cx="2553536" cy="56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rgbClr val="002060"/>
                  </a:solidFill>
                </a:rPr>
                <a:t>CHỦ ĐỀ 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13</a:t>
              </a:r>
              <a:endParaRPr lang="vi-VN" sz="3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824643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LÀM QUEN VỚI YẾU TỐ THỐNG KÊ XÁC SUẤT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9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286"/>
    </mc:Choice>
    <mc:Fallback xmlns="">
      <p:transition spd="slow" advClick="0" advTm="11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72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5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1038883"/>
            <a:ext cx="11099410" cy="5277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440" y="365758"/>
            <a:ext cx="1149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Rô 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48641" y="827423"/>
            <a:ext cx="6513338" cy="1929401"/>
          </a:xfrm>
          <a:prstGeom prst="wedgeEllipseCallout">
            <a:avLst>
              <a:gd name="adj1" fmla="val -51806"/>
              <a:gd name="adj2" fmla="val 91298"/>
            </a:avLst>
          </a:prstGeom>
          <a:solidFill>
            <a:srgbClr val="99FF66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Các em hãy giúp bạn </a:t>
            </a:r>
            <a:r>
              <a:rPr lang="en-US" sz="2800">
                <a:solidFill>
                  <a:srgbClr val="FF0000"/>
                </a:solidFill>
              </a:rPr>
              <a:t>R</a:t>
            </a:r>
            <a:r>
              <a:rPr lang="en-US" sz="2800" smtClean="0">
                <a:solidFill>
                  <a:srgbClr val="FF0000"/>
                </a:solidFill>
              </a:rPr>
              <a:t>ô - bốt kiểm tra số lượng các đồ vật trong phòng học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nhé!</a:t>
            </a:r>
            <a:endParaRPr 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6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806"/>
    </mc:Choice>
    <mc:Fallback xmlns="">
      <p:transition spd="slow" advClick="0" advTm="2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6" y="285696"/>
            <a:ext cx="10829736" cy="516626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16757"/>
              </p:ext>
            </p:extLst>
          </p:nvPr>
        </p:nvGraphicFramePr>
        <p:xfrm>
          <a:off x="1364564" y="5444196"/>
          <a:ext cx="9295844" cy="113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961">
                  <a:extLst>
                    <a:ext uri="{9D8B030D-6E8A-4147-A177-3AD203B41FA5}">
                      <a16:colId xmlns:a16="http://schemas.microsoft.com/office/drawing/2014/main" xmlns="" val="943914287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xmlns="" val="3338658073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xmlns="" val="3052687361"/>
                    </a:ext>
                  </a:extLst>
                </a:gridCol>
                <a:gridCol w="2323961">
                  <a:extLst>
                    <a:ext uri="{9D8B030D-6E8A-4147-A177-3AD203B41FA5}">
                      <a16:colId xmlns:a16="http://schemas.microsoft.com/office/drawing/2014/main" xmlns="" val="845566035"/>
                    </a:ext>
                  </a:extLst>
                </a:gridCol>
              </a:tblGrid>
              <a:tr h="55230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40209"/>
                  </a:ext>
                </a:extLst>
              </a:tr>
              <a:tr h="552304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57901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94962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8</a:t>
            </a:r>
            <a:endParaRPr lang="en-US" sz="4800"/>
          </a:p>
        </p:txBody>
      </p:sp>
      <p:sp>
        <p:nvSpPr>
          <p:cNvPr id="14" name="TextBox 13"/>
          <p:cNvSpPr txBox="1"/>
          <p:nvPr/>
        </p:nvSpPr>
        <p:spPr>
          <a:xfrm>
            <a:off x="4631003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46971" y="5891536"/>
            <a:ext cx="84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9794" y="5874673"/>
            <a:ext cx="87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/>
              <a:t>8</a:t>
            </a:r>
            <a:endParaRPr lang="en-US" sz="4800"/>
          </a:p>
        </p:txBody>
      </p:sp>
      <p:sp>
        <p:nvSpPr>
          <p:cNvPr id="47" name="Oval 46"/>
          <p:cNvSpPr/>
          <p:nvPr/>
        </p:nvSpPr>
        <p:spPr>
          <a:xfrm>
            <a:off x="4380931" y="706833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67943" y="576783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55641" y="1054454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083847" y="743855"/>
            <a:ext cx="928047" cy="1394921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856096" y="4361479"/>
            <a:ext cx="930611" cy="841167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388902" y="4174953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5012989" y="4401954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55018" y="3506214"/>
            <a:ext cx="850896" cy="778001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8376480" y="3917118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0070169" y="4438370"/>
            <a:ext cx="930611" cy="846529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0494218" y="3551396"/>
            <a:ext cx="817211" cy="802938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9532163" y="2893325"/>
            <a:ext cx="717307" cy="658071"/>
          </a:xfrm>
          <a:prstGeom prst="round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1029800" y="3007173"/>
            <a:ext cx="1379684" cy="2059969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459" b="85246" l="42988" r="55183"/>
                    </a14:imgEffect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8" t="51498" r="45121" b="16782"/>
          <a:stretch/>
        </p:blipFill>
        <p:spPr>
          <a:xfrm>
            <a:off x="5295386" y="2838361"/>
            <a:ext cx="1378634" cy="1814732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9089484" y="3255699"/>
            <a:ext cx="1236048" cy="1901708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9970309" y="2427712"/>
            <a:ext cx="1072675" cy="1750705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8792134" y="1994297"/>
            <a:ext cx="968275" cy="1505243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2606306" y="2838361"/>
            <a:ext cx="1211971" cy="1968526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39" b="85246" l="17683" r="28049"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1487" r="71103" b="13061"/>
          <a:stretch/>
        </p:blipFill>
        <p:spPr>
          <a:xfrm>
            <a:off x="3714825" y="2399576"/>
            <a:ext cx="1101631" cy="170850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615355" y="2557006"/>
            <a:ext cx="2162711" cy="2466600"/>
            <a:chOff x="6742119" y="3953022"/>
            <a:chExt cx="2162711" cy="2466600"/>
          </a:xfrm>
        </p:grpSpPr>
        <p:pic>
          <p:nvPicPr>
            <p:cNvPr id="42" name="Picture 41" descr="Screen Clipping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39" b="85246" l="17683" r="28049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1" t="51487" r="71103" b="13061"/>
            <a:stretch/>
          </p:blipFill>
          <p:spPr>
            <a:xfrm>
              <a:off x="7681609" y="3953022"/>
              <a:ext cx="1223221" cy="2008048"/>
            </a:xfrm>
            <a:prstGeom prst="rect">
              <a:avLst/>
            </a:prstGeom>
          </p:spPr>
        </p:pic>
        <p:pic>
          <p:nvPicPr>
            <p:cNvPr id="44" name="Picture 43" descr="Screen Clipping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18" b="92350" l="54116" r="6875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20" t="53119" r="31441" b="7942"/>
            <a:stretch/>
          </p:blipFill>
          <p:spPr>
            <a:xfrm>
              <a:off x="6742119" y="4407942"/>
              <a:ext cx="1477108" cy="2011680"/>
            </a:xfrm>
            <a:prstGeom prst="rect">
              <a:avLst/>
            </a:prstGeom>
          </p:spPr>
        </p:pic>
      </p:grpSp>
      <p:sp>
        <p:nvSpPr>
          <p:cNvPr id="2" name="Left Arrow 1"/>
          <p:cNvSpPr/>
          <p:nvPr/>
        </p:nvSpPr>
        <p:spPr>
          <a:xfrm rot="20493409">
            <a:off x="8048481" y="306735"/>
            <a:ext cx="958867" cy="477051"/>
          </a:xfrm>
          <a:prstGeom prst="leftArrow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5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628"/>
    </mc:Choice>
    <mc:Fallback xmlns="">
      <p:transition spd="slow" advClick="0" advTm="68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84148" cy="6977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2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459"/>
    </mc:Choice>
    <mc:Fallback xmlns="">
      <p:transition spd="slow" advClick="0" advTm="2345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48995CC-1FD9-4311-B0CF-0F53EB1A5258}"/>
  <p:tag name="ISPRING_PROJECT_VERSION" val="9"/>
  <p:tag name="ISPRING_PROJECT_FOLDER_UPDATED" val="1"/>
  <p:tag name="ISPRING_FIRST_PUBLISH" val="1"/>
  <p:tag name="ISPRING_CURRENT_PLAYER_ID" val="universal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LMS_API_VERSION" val="SCORM 1.2"/>
  <p:tag name="ISPRING_ULTRA_SCORM_COURCE_TITLE" val="Bai 64_ Thu thap phan loai kiem dem so lieu"/>
  <p:tag name="ISPRING_ULTRA_SCORM_COURSE_ID" val="E02B0925-9DAB-4A3D-89DB-7F32EC450790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PRESENTATION_TITLE" val="Bai 64_ Thu thap phan loai kiem dem so lieu"/>
  <p:tag name="FLASHSPRING_ZOOM_TAG" val="59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f4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pf4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l/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KX+MUz77ijBgAwAAoAsAACEAAAB1bml2ZXJzYWwvZmxhc2hfc2tpbl9zZXR0aW5ncy54bWyNVltv2jAUfh6/ArF30tJ2MClEAgpSNdZWK+u7kxzAwrEj26Hj3+/YxMSBcCGqFH/nOxefWxqqDeXtLUhFBR92ep2o9S1MCimB6wVkOSMa2jFR8JIOO7O/83knsAzBhPwArSlfKQRKpE2RlYgsJ3w3FyvRjUmyWUlR8LQTfZ89mCcMLPVIab3LQTLKN8h76g3Gz7NmHqNKv2jIukuSQFdg4KgwvZ/2pr1bFHIJSoEJZjK5e5pdc8JIDMx5eew/Dh5HN2lUbmb2d5PSliqqrVK/13/oPzYrYWqRW8/rBR+5yIu8Th+Np8+z+zN0KVYm9iMHffNc0WCCpNgNSH/+aZ4rdOysnXFypd4a/ukruY8LrQXvJoJrbNouFzIjDHWW9neTTlnhGzRsFx1c/FiStHd/XaG0nyR3T+fs52QF9azHAIMBOcPG7IGs8y9bN13jJ/OMYcVoinEImdqI4c48FbV88yY/NDmUgr0bD7WNYPo5ZhBpWUAYuJORqLX4eis0jjtES8IUin3IUd7xku+kUM5EHXOsP/BFeepRSsDJPwUrMpjso/RoddyxJ5OxrZsf1wE7BCZhW0JeZBXoeK+Y7xOeBzreh0n6G2e7E/KxxGi4ERoTW7wLif4WAif47rLjTlZkzM/N4lGevxKwhEykENl+WNAMTGXCwGImiOAoipCTLV0RjV+R34YT72zoKgyOBPseamyZUFPN4LSRbGD4NfHjNMfLTbafv/Iu+0Nb41dm2MmI3IBcCMFUp12qDDu24Pbrdsw32xy3BMgXvhQ3aXCh4TbbYt/zN3GJ1iRZZxjKGdthUF06DBqzGZYOT7PMiywGOcXKUHAtUccMa01Xa4Z/+pPCF6R1+hmh0dNrNMUJPXSbB9gaA5HJ2lV4fzB4VjBNGWzBja4HmEueuU6osPmaO2mk57DU/nyXyLVWK4e8aoX68Hv4CfsTo2mk7wWXG1mTWNmrVHPrNmVl0dud5e4xLeivHXu2TeIbRGFDprAcXtZIocWHJlKX5qqzvSjZwojTzI44wp7bBonRYELkZQasyNXiBHfOzdI/GFKO3iBpVjDrK+o1KVhJfXstcNSipQTwN5cFW4d9+gt2sSAyfT0Qagu2QWx08Wb4wbFLEJdnlusw8CBbikPW8R3/L49arf9QSwMEFAACAAgAKX+MU8OGgxk2BQAAMBkAACYAAAB1bml2ZXJzYWwvaHRtbF9wdWJsaXNoaW5nX3NldHRpbmdzLnhtbN1ZTW/bNhi+51cQGnqsne+mgZzCcRTYqCN7tvoRDENAS7TFhSI1kXLqnnrbbfsBA4ZiHz31sHMMbIcA+x/eL9lLKXHi2HHorW7RHZJY9Ps8fPl+U7GfvIoY6pNEUsFL1lph1UKE+yKgvFeynnmHD3csJBXmAWaCk5LFhYWe7K3YcdphVIZtohSISgQ0XO7GqmSFSsW7xeLZ2VmByjjR3wqWKuCXBV9ExTghknBFkmLM8AD+qEFMpHXJYEAAP5Hgl7C9lRWE7JzpSAQpI4gGoDmn+lCYVVXErGIu1cH+aS8RKQ8qgokEJb1Oyfpi33F2dspXMjnTAY0I1yaRe7Col9UuDgKqlcCsTV8TFBLaC0HbtfVNC53RQIUla2N1XfOAfHGaJ2PPz441T0WAEbi63CAiCgdY4fwx31GRV0peLeRLwYDjiPoefIO0AUrWgXfSrtcOnBO34Tntk6p3VM91WADkOS+9BUBezas7i8ib0jdbTttxPad1sl9rLIgwV+oa4xyVa/UFMS+c/XbNW3Qnt3y0KKRZbbhmmErjqFl2jxdSrXrcdFr1mvv0xGs06l6teY2C4J2IPbs4GZw2BLFIE5+MY9NWYRp1OKYM6sGtiJVEQUVhOOkRTxxSyJguZpJY6JuY9L5MMaNqAFm0CoXnlJC4LGPiq5bOkJKlkpRY13Q5ISgGaTPOv63H4/R7tDNx9GK++/WxZmppj+tRMxRKfGTt11a3xuo/3pyv/h2K2lAPY8wHddH76NpvbY+1X9/enq/+LDXtPg2IcHGSZCVxWv17zXej+q5t3KfCHbvZWCnsh1CqISwyC9nFm0tXYlQbH/uK9qERkFvKdlPG2mkci0Ttadtlu99cHGtxB43dFXwiefQz6ggWjN1Gog4JXBxBCjcPuYW6kNcMPNiICUdtzKGLUgVe9ccImXakoirrnoeX0uWEYoagQ0KbJ+ioPeVlP8SJnEjksUd06/L3vnKFIvLr3MD50p2ibQZGR7qcGMk7EeSnieAL0pFUERPRKh0Nv+NGpCJlARqIFDF6CloLBDmXRvApJOhm80bdRETZKsNSIZkdsk/JGQmemGx0DFtEKSB1VjCi8h2+Telr1CFdkQAvwX0YfWCdypy/sBBxjKW8JsVXOj7IW3LNPXBePtAHxEEfc39BcsgOEsVqKfx4gLhQVzgwh49TSTKnBDTIvjM5W8Es2lAcjs5/oSgUF285cMLvEKkEg+X5xdsBfPzr99HwRx+dhhQpOjr/M0ZqNPzNL/x7N0sapSwPow/t7BvUS3T5cnZZxPH3avBf3O9f/JyicDT8gX6oGPAxR4KzAcI+jE1Sl5I+FamElbxo5EeQxoQh7mflSaNzg2R4RHn21IPbD+yYBCQxolxdW9/Y3Np+tPN4t1D8+827h3NBlwNlk2G9XT5RVu68HJihbl0R7gHdeVEwxi2q5pxLgzFyxnxujL19gTAGTl0j7kHOuUwsDTnnMjKFPRRJpGtRMBVDs++yBvCaNlS54tWe17zjGQRZMkwPRXZRT2izB7Zser41r3U+3cDWdsqtShVBUDyre+1dk5LgCqjIyg+hqHT1KxNDTDZim8h6uscaCbZGw5/Q89HwjZF0bXT+RxN5VadhIl6pjs5/bSIX/rx3jWbJ0fDdMdofDb9fCn0rHzebN0ZNI8PD+NDL2yEMEIxGMBkHn0XhN0raD9wzllZLP4/aNPMySecWp7ycLac2eRfvI3Sqp6poaRH7GTeNT+eY/5Wl86fxG82JV5jjV2uT7+VXYH3yvxx7K/8AUEsDBBQAAgAIACl/jFO+sJJaowEAAB4GAAAfAAAAdW5pdmVyc2FsL2h0bWxfc2tpbl9zZXR0aW5ncy5qc42Uz2+CMBTH7/4VhF0Xo6jD7eYPSJZ4WLLdlh0KPJFY2qatTGb832dhzhaK2l7olw/f1/dK36HnnIYbu86Lc6ieq/Wbua40UJrkO3g0ddyh50p3Bc4S+MhywBkBt4EU50//5eOFsBm7pDKNyndlKzQ/l6o3a4SFjjOLBbdowqIVFu3bou1tgX+MzP6yqjPSyhztpKSkH1Migcg+oTxHFeM+rKuhJ9iAaQH8BrpGMRimT2uUeMMu8uIYx4OJ6RjTnCFSrmhK+xGKtymnO5LUdDhSU6c3JQN+OvBtDUy86XwZ6gDOhHyVkDcDB8PAC7xuknEQAv7iLhaDSWi3xSgCrPmO/fF0PLuCGsZhNa7QRSYyeaZ9zx/5Y51mKIVWlSKA6RSZGDl5tarZCl5zEvZSS8Z0wqgE3rJqHyOjbMda3GweLEPjt2Ccpqoi7d35alpRTFGSkbTmls9qWjm1WWXb9W9UHaMfUZ6cTw8GaupMoxgz17hmtHHNNpZbm3c1lzs6g7RebtGIurL1BXxnWGrR2LUmZWxFNvuMWn86Xzc20jDrHX8BUEsDBBQAAgAIAKuhi1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QIAABQAAgAIAPNWyUzWo37aRwMAAOEJAAAUAAAAAAAAAAEAAAAAAAAAAAB1bml2ZXJzYWwvcGxheWVyLnhtbFBLAQIAABQAAgAIACl/jFNU6MOliQUAALMTAAAdAAAAAAAAAAEAAAAAAHkDAAB1bml2ZXJzYWwvY29tbW9uX21lc3NhZ2VzLmxuZ1BLAQIAABQAAgAIACl/jFMVHmAbowAAAH8BAAAuAAAAAAAAAAEAAAAAAD0JAAB1bml2ZXJzYWwvcGxheWJhY2tfYW5kX25hdmlnYXRpb25fc2V0dGluZ3MueG1sUEsBAgAAFAACAAgAKX+MUzsH+DFLBQAAnxkAACcAAAAAAAAAAQAAAAAALAoAAHVuaXZlcnNhbC9mbGFzaF9wdWJsaXNoaW5nX3NldHRpbmdzLnhtbFBLAQIAABQAAgAIACl/jFM++4owYAMAAKALAAAhAAAAAAAAAAEAAAAAALwPAAB1bml2ZXJzYWwvZmxhc2hfc2tpbl9zZXR0aW5ncy54bWxQSwECAAAUAAIACAApf4xTw4aDGTYFAAAwGQAAJgAAAAAAAAABAAAAAABbEwAAdW5pdmVyc2FsL2h0bWxfcHVibGlzaGluZ19zZXR0aW5ncy54bWxQSwECAAAUAAIACAApf4xTvrCSWqMBAAAeBgAAHwAAAAAAAAABAAAAAADVGAAAdW5pdmVyc2FsL2h0bWxfc2tpbl9zZXR0aW5ncy5qc1BLAQIAABQAAgAIAKuhi1MJhUD78DgAAPpVAAAXAAAAAAAAAAAAAAAAALUaAAB1bml2ZXJzYWwvdW5pdmVyc2FsLnBuZ1BLBQYAAAAACAAIAHMCAADaUwAAAAA="/>
  <p:tag name="ISPRING_PRESENTATION_INFO_2" val="&lt;?xml version=&quot;1.0&quot; encoding=&quot;UTF-8&quot; standalone=&quot;no&quot; ?&gt;&#10;&lt;presentation2&gt;&#10;&#10;  &lt;slides&gt;&#10;    &lt;slide id=&quot;{F8349D7D-E25D-479A-A451-720C437514CF}&quot; pptId=&quot;265&quot;/&gt;&#10;    &lt;slide id=&quot;{16429B94-0D3D-4114-A1EA-222704F92353}&quot; pptId=&quot;266&quot;/&gt;&#10;    &lt;slide id=&quot;{84EE62FE-AB07-454F-85D5-E14FDE7A829E}&quot; pptId=&quot;267&quot;/&gt;&#10;    &lt;slide id=&quot;{3CCE2D84-B2B7-4ACD-AF0D-8DFB5ED67363}&quot; pptId=&quot;268&quot;/&gt;&#10;    &lt;slide id=&quot;{ADA85615-AC94-474C-9F30-F5084DD6644A}&quot; pptId=&quot;269&quot;/&gt;&#10;    &lt;slide id=&quot;{AE11586D-3053-4605-BA81-99039D55FAA2}&quot; pptId=&quot;270&quot;/&gt;&#10;    &lt;slide id=&quot;{8A3C3881-058F-4CC7-9034-22ED1FBD6DFD}&quot; pptId=&quot;271&quot;/&gt;&#10;    &lt;slide id=&quot;{9AB98D4E-2C74-431F-BEA5-2157256F8D9D}&quot; pptId=&quot;257&quot;/&gt;&#10;    &lt;slide id=&quot;{22B72AFD-92BE-47B3-A16C-F834B49567A4}&quot; pptId=&quot;272&quot;/&gt;&#10;    &lt;slide id=&quot;{893A721F-FA5D-444A-9B3A-AA6FB7E34E67}&quot; pptId=&quot;258&quot;/&gt;&#10;    &lt;slide id=&quot;{4D81A55F-857F-45B3-8E72-779D45347C9F}&quot; pptId=&quot;276&quot;/&gt;&#10;    &lt;slide id=&quot;{27723635-6534-4AA2-952D-90B520506094}&quot; pptId=&quot;292&quot;/&gt;&#10;    &lt;slide id=&quot;{EA99A6B9-5141-45E3-B014-84200EB79899}&quot; pptId=&quot;259&quot;/&gt;&#10;    &lt;slide id=&quot;{7C181BCC-2D61-4BBE-9920-E00FC2F3B13C}&quot; pptId=&quot;297&quot;/&gt;&#10;    &lt;slide id=&quot;{68EE4F10-F276-44DE-86EF-135B76162B2F}&quot; pptId=&quot;298&quot;/&gt;&#10;    &lt;slide id=&quot;{EEAE631E-149F-43BE-AFD0-D75AC5D6D6BC}&quot; pptId=&quot;299&quot;/&gt;&#10;    &lt;slide id=&quot;{330FDACE-B3F5-48E4-8417-CA358B584B36}&quot; pptId=&quot;300&quot;/&gt;&#10;    &lt;slide id=&quot;{DDDB659A-01AF-490E-81AE-0A38EE278791}&quot; pptId=&quot;260&quot;/&gt;&#10;    &lt;slide id=&quot;{EB2CD3B0-CED3-46ED-B54D-F1F318B4E1B6}&quot; pptId=&quot;261&quot;/&gt;&#10;    &lt;slide id=&quot;{A71198A2-D491-4A05-B1E5-110122C45BCA}&quot; pptId=&quot;278&quot;/&gt;&#10;    &lt;slide id=&quot;{BF6C13B8-6962-4B2E-8B5D-31AE163B2222}&quot; pptId=&quot;293&quot;/&gt;&#10;    &lt;slide id=&quot;{326F7BB0-F093-404D-9025-0A0F10F76001}&quot; pptId=&quot;281&quot;/&gt;&#10;    &lt;slide id=&quot;{E2F9422C-A2C4-410E-9FC3-196E15D032E5}&quot; pptId=&quot;294&quot;/&gt;&#10;    &lt;slide id=&quot;{00B46156-D6DE-42E0-9DED-6B40153077F4}&quot; pptId=&quot;282&quot;/&gt;&#10;    &lt;slide id=&quot;{3E30BF36-C545-4CC4-8DB6-826077B9D32E}&quot; pptId=&quot;262&quot;/&gt;&#10;    &lt;slide id=&quot;{17D80CD2-986B-493B-9F1E-89BFCCA61ED7}&quot; pptId=&quot;286&quot;/&gt;&#10;    &lt;slide id=&quot;{7EB39EF1-EAFB-4838-928F-9E87729E15A5}&quot; pptId=&quot;295&quot;/&gt;&#10;    &lt;slide id=&quot;{38B3D9DC-EA79-485C-AD9C-D61CE7F11285}&quot; pptId=&quot;264&quot;/&gt;&#10;    &lt;slide id=&quot;{C0C57BC8-EB78-44AF-AE7E-09BA689D82BF}&quot; pptId=&quot;273&quot;/&gt;&#10;    &lt;slide id=&quot;{50069524-F3D1-4A49-B567-784E53C92CFC}&quot; pptId=&quot;290&quot;/&gt;&#10;    &lt;slide id=&quot;{A8303881-FCAE-4AF2-BEBA-B507BF651FD2}&quot; pptId=&quot;291&quot;/&gt;&#10;    &lt;slide id=&quot;{C1EFEF31-3D8D-44A0-B44C-83566A339606}&quot; pptId=&quot;275&quot;/&gt;&#10;  &lt;/slides&gt;&#10;&#10;  &lt;narration&gt;&#10;    &lt;audioTracks&gt;&#10;      &lt;audioTrack muted=&quot;false&quot; name=&quot;nhac nen&quot; resource=&quot;08be034f&quot; slideId=&quot;{F8349D7D-E25D-479A-A451-720C437514CF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8ae1cbcf&quot; slideId=&quot;{16429B94-0D3D-4114-A1EA-222704F92353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5a8a72e2&quot; slideId=&quot;{84EE62FE-AB07-454F-85D5-E14FDE7A829E}&quot; startTime=&quot;0&quot; stepIndex=&quot;0&quot; volume=&quot;1&quot;&gt;&#10;        &lt;audio channels=&quot;2&quot; format=&quot;s16p&quot; sampleRate=&quot;44100&quot;/&gt;&#10;      &lt;/audioTrack&gt;&#10;      &lt;audioTrack muted=&quot;false&quot; name=&quot;004_sd&quot; resource=&quot;b7a47cbe&quot; slideId=&quot;{ADA85615-AC94-474C-9F30-F5084DD6644A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c092d3ce&quot; slideId=&quot;{9AB98D4E-2C74-431F-BEA5-2157256F8D9D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5195ad3e&quot; slideId=&quot;{22B72AFD-92BE-47B3-A16C-F834B49567A4}&quot; startTime=&quot;0&quot; stepIndex=&quot;0&quot; volume=&quot;1&quot;&gt;&#10;        &lt;audio channels=&quot;2&quot; format=&quot;s16p&quot; sampleRate=&quot;44100&quot;/&gt;&#10;      &lt;/audioTrack&gt;&#10;      &lt;audioTrack muted=&quot;false&quot; name=&quot;009_sd&quot; resource=&quot;12f67f51&quot; slideId=&quot;{4D81A55F-857F-45B3-8E72-779D45347C9F}&quot; startTime=&quot;0&quot; stepIndex=&quot;0&quot; volume=&quot;1&quot;&gt;&#10;        &lt;audio channels=&quot;2&quot; format=&quot;s16p&quot; sampleRate=&quot;44100&quot;/&gt;&#10;      &lt;/audioTrack&gt;&#10;      &lt;audioTrack muted=&quot;false&quot; name=&quot;011_sd&quot; resource=&quot;54ca7078&quot; slideId=&quot;{EA99A6B9-5141-45E3-B014-84200EB79899}&quot; startTime=&quot;0&quot; stepIndex=&quot;0&quot; volume=&quot;1&quot;&gt;&#10;        &lt;audio channels=&quot;2&quot; format=&quot;s16p&quot; sampleRate=&quot;44100&quot;/&gt;&#10;      &lt;/audioTrack&gt;&#10;      &lt;audioTrack muted=&quot;false&quot; name=&quot;013_sd&quot; resource=&quot;b273b55e&quot; slideId=&quot;{68EE4F10-F276-44DE-86EF-135B76162B2F}&quot; startTime=&quot;0&quot; stepIndex=&quot;0&quot; volume=&quot;1&quot;&gt;&#10;        &lt;audio channels=&quot;2&quot; format=&quot;s16p&quot; sampleRate=&quot;44100&quot;/&gt;&#10;      &lt;/audioTrack&gt;&#10;      &lt;audioTrack muted=&quot;false&quot; name=&quot;015_sd&quot; resource=&quot;8a0890ce&quot; slideId=&quot;{330FDACE-B3F5-48E4-8417-CA358B584B36}&quot; startTime=&quot;0&quot; stepIndex=&quot;0&quot; volume=&quot;1&quot;&gt;&#10;        &lt;audio channels=&quot;2&quot; format=&quot;s16p&quot; sampleRate=&quot;44100&quot;/&gt;&#10;      &lt;/audioTrack&gt;&#10;      &lt;audioTrack muted=&quot;false&quot; name=&quot;020_sd&quot; resource=&quot;0faaeedb&quot; slideId=&quot;{326F7BB0-F093-404D-9025-0A0F10F76001}&quot; startTime=&quot;0&quot; stepIndex=&quot;0&quot; volume=&quot;1&quot;&gt;&#10;        &lt;audio channels=&quot;2&quot; format=&quot;s16p&quot; sampleRate=&quot;44100&quot;/&gt;&#10;      &lt;/audioTrack&gt;&#10;      &lt;audioTrack muted=&quot;false&quot; name=&quot;021_sd&quot; resource=&quot;c9f768d6&quot; slideId=&quot;{E2F9422C-A2C4-410E-9FC3-196E15D032E5}&quot; startTime=&quot;0&quot; stepIndex=&quot;0&quot; volume=&quot;1&quot;&gt;&#10;        &lt;audio channels=&quot;2&quot; format=&quot;s16p&quot; sampleRate=&quot;44100&quot;/&gt;&#10;      &lt;/audioTrack&gt;&#10;      &lt;audioTrack muted=&quot;false&quot; name=&quot;026_sd&quot; resource=&quot;18e2f133&quot; slideId=&quot;{3E30BF36-C545-4CC4-8DB6-826077B9D32E}&quot; startTime=&quot;0&quot; stepIndex=&quot;0&quot; volume=&quot;1&quot;&gt;&#10;        &lt;audio channels=&quot;2&quot; format=&quot;s16p&quot; sampleRate=&quot;44100&quot;/&gt;&#10;      &lt;/audioTrack&gt;&#10;      &lt;audioTrack muted=&quot;false&quot; name=&quot;027_sd&quot; resource=&quot;65dac530&quot; slideId=&quot;{17D80CD2-986B-493B-9F1E-89BFCCA61ED7}&quot; startTime=&quot;0&quot; stepIndex=&quot;0&quot; volume=&quot;1&quot;&gt;&#10;        &lt;audio channels=&quot;2&quot; format=&quot;s16p&quot; sampleRate=&quot;44100&quot;/&gt;&#10;      &lt;/audioTrack&gt;&#10;      &lt;audioTrack muted=&quot;false&quot; name=&quot;032_sd&quot; resource=&quot;9b93b3b6&quot; slideId=&quot;{C0C57BC8-EB78-44AF-AE7E-09BA689D82BF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3ba6caa2&quot; slideId=&quot;{C1EFEF31-3D8D-44A0-B44C-83566A339606}&quot; startTime=&quot;0&quot; stepIndex=&quot;0&quot; volume=&quot;1&quot;&gt;&#10;        &lt;audio channels=&quot;2&quot; format=&quot;s16p&quot; sampleRate=&quot;44100&quot;/&gt;&#10;      &lt;/audioTrack&gt;&#10;      &lt;audioTrack muted=&quot;false&quot; name=&quot;016_sd&quot; resource=&quot;b3e9d8fa&quot; slideId=&quot;{EB2CD3B0-CED3-46ED-B54D-F1F318B4E1B6}&quot; startTime=&quot;0&quot; stepIndex=&quot;0&quot; volume=&quot;1&quot;&gt;&#10;        &lt;audio channels=&quot;2&quot; format=&quot;s16p&quot; sampleRate=&quot;44100&quot;/&gt;&#10;      &lt;/audioTrack&gt;&#10;      &lt;audioTrack muted=&quot;false&quot; name=&quot;19moi&quot; resource=&quot;3a200b61&quot; slideId=&quot;{BF6C13B8-6962-4B2E-8B5D-31AE163B2222}&quot; startTime=&quot;0&quot; stepIndex=&quot;0&quot; volume=&quot;1&quot;&gt;&#10;        &lt;audio channels=&quot;2&quot; format=&quot;s16p&quot; sampleRate=&quot;44100&quot;/&gt;&#10;      &lt;/audioTrack&gt;&#10;      &lt;audioTrack muted=&quot;false&quot; name=&quot;31moi&quot; resource=&quot;c61a5fd7&quot; slideId=&quot;{38B3D9DC-EA79-485C-AD9C-D61CE7F11285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c3fd346f&quot; slideId=&quot;{3CCE2D84-B2B7-4ACD-AF0D-8DFB5ED673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2&quot; resource=&quot;6f5ba01a&quot; slideId=&quot;{8A3C3881-058F-4CC7-9034-22ED1FBD6DFD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3&quot; resource=&quot;760592c9&quot; slideId=&quot;{A8303881-FCAE-4AF2-BEBA-B507BF651FD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RESOURCE_FOLDER" val="D:\Bai Elearning 2021 2022\TEP NGUON\Bai 64_Thu thap phan loai kiem dem so lieu\Bai giang\Bai 64_ Thu thap phan loai kiem dem so lieu"/>
  <p:tag name="ISPRING_PRESENTATION_PATH" val="D:\Bai Elearning 2021 2022\TEP NGUON\Bai 64_Thu thap phan loai kiem dem so lieu\Bai giang\Bai 64_ Thu thap phan loai kiem dem so lieu.pptx"/>
  <p:tag name="ISPRING_SCORM_RATE_QUIZZES" val="1"/>
  <p:tag name="ISPRING_SCORM_PASSING_SCORE" val="74.000000"/>
  <p:tag name="ISPRING_SCREEN_RECS_UPDATED" val="D:\Bai Elearning 2021 2022\TEP NGUON\Bai 64_Thu thap phan loai kiem dem so lieu\Bai giang\Bai 64_ Thu thap phan loai kiem dem so lieu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1"/>
  <p:tag name="ISPRING_SLIDE_INDENT_LEVEL" val="0"/>
  <p:tag name="ISPRING_CUSTOM_TIMING_USED" val="1"/>
  <p:tag name="TIMING" val="|30.472"/>
  <p:tag name="GENSWF_ADVANCE_TIME" val="42.764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B2CD3B0-CED3-46ED-B54D-F1F318B4E1B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1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BF6C13B8-6962-4B2E-8B5D-31AE163B2222}"/>
  <p:tag name="GENSWF_ADVANCE_TIME" val="75.299"/>
  <p:tag name="TIMING" val="|10.929|3.799|2.997|0.755|1.119|3.565|0.824|1.708|2.723|1.5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2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GENSWF_ADVANCE_TIME" val="27.326"/>
  <p:tag name="ISPRING_SLIDE_ID_2" val="{326F7BB0-F093-404D-9025-0A0F10F7600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hân biệt các loại gà"/>
  <p:tag name="ISPRING_SLIDE_INDENT_LEVEL" val="0"/>
  <p:tag name="ISPRING_CUSTOM_TIMING_USED" val="1"/>
  <p:tag name="TIMING" val="|2.537|14.578|15.625"/>
  <p:tag name="GENSWF_ADVANCE_TIME" val="44.592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2F9422C-A2C4-410E-9FC3-196E15D032E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2"/>
  <p:tag name="ISPRING_SLIDE_INDENT_LEVEL" val="0"/>
  <p:tag name="ISPRING_CUSTOM_TIMING_USED" val="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E30BF36-C545-4CC4-8DB6-826077B9D32E}"/>
  <p:tag name="GENSWF_ADVANCE_TIME" val="138.69"/>
  <p:tag name="TIMING" val="|0.933|1.109|3.252|0.827|0.829|7.718|2.644|1.357|0.624|1.374|1.392|0.958|1.128|1.649|0.596|13.043|5.971|8.888|5.485|15.333|8.9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3"/>
  <p:tag name="ISPRING_SLIDE_INDENT_LEVEL" val="0"/>
  <p:tag name="ISPRING_CUSTOM_TIMING_USED" val="1"/>
  <p:tag name="TIMING" val="|1.082|2.013"/>
  <p:tag name="GENSWF_ADVANCE_TIME" val="19.358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17D80CD2-986B-493B-9F1E-89BFCCA61ED7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3"/>
  <p:tag name="ISPRING_SLIDE_INDENT_LEVEL" val="0"/>
  <p:tag name="ISPRING_CUSTOM_TIMING_USED" val="1"/>
  <p:tag name="GENSWF_ADVANCE_TIME" val="47.439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38B3D9DC-EA79-485C-AD9C-D61CE7F11285}"/>
  <p:tag name="TIMING" val="|0.918|0.684|0.875|1.095|2.999|4.688|2.188|0.344|2.502|1.239|0.674|1.134|1.182|0.72|0.891|5.048|1.1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ủng cố, dặn dò"/>
  <p:tag name="ISPRING_SLIDE_INDENT_LEVEL" val="0"/>
  <p:tag name="ISPRING_CUSTOM_TIMING_USED" val="1"/>
  <p:tag name="GENSWF_ADVANCE_TIME" val="14.977"/>
  <p:tag name="ISPRING_PLAYER_LAYOUT_TYPE" val="Video"/>
  <p:tag name="ISPRING_SLIDE_ID_2" val="{A8303881-FCAE-4AF2-BEBA-B507BF651FD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"/>
  <p:tag name="ISPRING_SLIDE_INDENT_LEVEL" val="0"/>
  <p:tag name="ISPRING_CUSTOM_TIMING_USED" val="1"/>
  <p:tag name="GENSWF_ADVANCE_TIME" val="9.61"/>
  <p:tag name="ISPRING_SLIDE_ID_2" val="{ADA85615-AC94-474C-9F30-F5084DD6644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Video giới thiệu bài"/>
  <p:tag name="ISPRING_SLIDE_INDENT_LEVEL" val="0"/>
  <p:tag name="ISPRING_CUSTOM_TIMING_USED" val="1"/>
  <p:tag name="ISPRING_PLAYER_LAYOUT_TYPE" val="Video"/>
  <p:tag name="ISPRING_SLIDE_ID_2" val="{8A3C3881-058F-4CC7-9034-22ED1FBD6DFD}"/>
  <p:tag name="GENSWF_ADVANCE_TIME" val="27.1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 học"/>
  <p:tag name="ISPRING_SLIDE_INDENT_LEVEL" val="0"/>
  <p:tag name="ISPRING_CUSTOM_TIMING_USED" val="1"/>
  <p:tag name="GENSWF_ADVANCE_TIME" val="11.286"/>
  <p:tag name="ISPRING_SLIDE_ID_2" val="{9AB98D4E-2C74-431F-BEA5-2157256F8D9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m phá"/>
  <p:tag name="ISPRING_SLIDE_INDENT_LEVEL" val="0"/>
  <p:tag name="ISPRING_CUSTOM_TIMING_USED" val="1"/>
  <p:tag name="ISPRING_SLIDE_ID_2" val="{893A721F-FA5D-444A-9B3A-AA6FB7E34E67}"/>
  <p:tag name="GENSWF_ADVANCE_TIME" val="5.0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iểm đếm số liệu"/>
  <p:tag name="ISPRING_SLIDE_INDENT_LEVEL" val="0"/>
  <p:tag name="ISPRING_CUSTOM_TIMING_USED" val="1"/>
  <p:tag name="TIMING" val="|4.411|13.723"/>
  <p:tag name="GENSWF_ADVANCE_TIME" val="22.806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4D81A55F-857F-45B3-8E72-779D45347C9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ảng số liệu"/>
  <p:tag name="ISPRING_SLIDE_INDENT_LEVEL" val="0"/>
  <p:tag name="ISPRING_CUSTOM_TIMING_USED" val="1"/>
  <p:tag name="TIMING" val="|12.551|0.95|1.043|1.131|1.374|0.983|0.943|0.969|2.01|7.721|2.116|2.743|1.08|1.091|0.954|2.302|2.588|0.969|0.564|0.563|0.563|0.622|0.869|0.888|1.51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EA99A6B9-5141-45E3-B014-84200EB79899}"/>
  <p:tag name="GENSWF_ADVANCE_TIME" val="68.6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hận xét"/>
  <p:tag name="ISPRING_SLIDE_INDENT_LEVEL" val="0"/>
  <p:tag name="ISPRING_CUSTOM_TIMING_USED" val="1"/>
  <p:tag name="GENSWF_ADVANCE_TIME" val="23.459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SLIDE_ID_2" val="{68EE4F10-F276-44DE-86EF-135B76162B2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"/>
  <p:tag name="ISPRING_SLIDE_INDENT_LEVEL" val="0"/>
  <p:tag name="ISPRING_CUSTOM_TIMING_USED" val="1"/>
  <p:tag name="ISPRING_SLIDE_ID_2" val="{DDDB659A-01AF-490E-81AE-0A38EE278791}"/>
  <p:tag name="GENSWF_ADVANCE_TIME" val="5.0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405</Words>
  <Application>Microsoft Office PowerPoint</Application>
  <PresentationFormat>Custom</PresentationFormat>
  <Paragraphs>93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64_ Thu thap phan loai kiem dem so lieu</dc:title>
  <dc:creator>Admin</dc:creator>
  <cp:lastModifiedBy>ASUS</cp:lastModifiedBy>
  <cp:revision>235</cp:revision>
  <dcterms:created xsi:type="dcterms:W3CDTF">2021-11-06T14:06:27Z</dcterms:created>
  <dcterms:modified xsi:type="dcterms:W3CDTF">2025-04-25T09:58:54Z</dcterms:modified>
</cp:coreProperties>
</file>