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</p:sldMasterIdLst>
  <p:notesMasterIdLst>
    <p:notesMasterId r:id="rId7"/>
  </p:notesMasterIdLst>
  <p:sldIdLst>
    <p:sldId id="290" r:id="rId6"/>
    <p:sldId id="300" r:id="rId8"/>
    <p:sldId id="263" r:id="rId9"/>
    <p:sldId id="260" r:id="rId10"/>
    <p:sldId id="283" r:id="rId11"/>
    <p:sldId id="284" r:id="rId12"/>
    <p:sldId id="285" r:id="rId13"/>
    <p:sldId id="286" r:id="rId14"/>
    <p:sldId id="287" r:id="rId15"/>
    <p:sldId id="288" r:id="rId16"/>
    <p:sldId id="301" r:id="rId17"/>
    <p:sldId id="302" r:id="rId18"/>
    <p:sldId id="298" r:id="rId19"/>
    <p:sldId id="271" r:id="rId20"/>
    <p:sldId id="303" r:id="rId21"/>
    <p:sldId id="304" r:id="rId22"/>
    <p:sldId id="305" r:id="rId23"/>
    <p:sldId id="289" r:id="rId24"/>
    <p:sldId id="306" r:id="rId25"/>
    <p:sldId id="273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689BC-BB55-46BF-947A-3D181333C4F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18502-42FE-4BCC-83F2-9F4503E8DC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4.xml"/><Relationship Id="rId11" Type="http://schemas.openxmlformats.org/officeDocument/2006/relationships/image" Target="../media/image5.jpe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E9D24-14B4-4624-9284-E1744925A9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B1A8-C903-4DE8-B532-EF197C365A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>
                    <a:fillRect/>
                  </a:stretch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>
                  <a:fillRect/>
                </a:stretch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>
              <a:fillRect/>
            </a:stretch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>
              <a:fillRect/>
            </a:stretch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6" y="200024"/>
            <a:ext cx="1228725" cy="122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>
                    <a:fillRect/>
                  </a:stretch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>
                  <a:fillRect/>
                </a:stretch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>
              <a:fillRect/>
            </a:stretch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>
              <a:fillRect/>
            </a:stretch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2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5.svg"/><Relationship Id="rId7" Type="http://schemas.openxmlformats.org/officeDocument/2006/relationships/image" Target="../media/image43.png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42.png"/><Relationship Id="rId3" Type="http://schemas.openxmlformats.org/officeDocument/2006/relationships/image" Target="../media/image3.svg"/><Relationship Id="rId2" Type="http://schemas.openxmlformats.org/officeDocument/2006/relationships/image" Target="../media/image41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.sv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5.png"/><Relationship Id="rId10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7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>
            <a:off x="597475" y="851135"/>
            <a:ext cx="3865567" cy="3511316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/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5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316809" y="1288186"/>
            <a:ext cx="996796" cy="2286000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/>
          <p:cNvSpPr/>
          <p:nvPr/>
        </p:nvSpPr>
        <p:spPr>
          <a:xfrm>
            <a:off x="5827455" y="1189875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HOẠT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97911" y="2004888"/>
            <a:ext cx="6746799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277" y="2650591"/>
            <a:ext cx="2292295" cy="585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5608" y="3082999"/>
            <a:ext cx="7053683" cy="1225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85850" y="847725"/>
            <a:ext cx="10629900" cy="1848107"/>
            <a:chOff x="3977443" y="-1656990"/>
            <a:chExt cx="3108271" cy="1374841"/>
          </a:xfrm>
        </p:grpSpPr>
        <p:sp>
          <p:nvSpPr>
            <p:cNvPr id="21" name="矩形: 圆角 6"/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32272" y="-1549482"/>
              <a:ext cx="3048464" cy="1167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</a:t>
              </a:r>
              <a:r>
                <a:rPr lang="vi-VN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 cụ lao động đều có thể gây nguy hiểm cho chúng ta. Cần biết cách sử dụng dụng cụ lao động để đảm bảo an toàn khi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5" name="Graphic 2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6060" y="2973816"/>
            <a:ext cx="8895509" cy="391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>
            <a:fillRect/>
          </a:stretch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364" y="2511459"/>
            <a:ext cx="724877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608760" y="1396552"/>
            <a:ext cx="8632387" cy="2974093"/>
            <a:chOff x="1996399" y="-77280"/>
            <a:chExt cx="8632387" cy="2974093"/>
          </a:xfrm>
        </p:grpSpPr>
        <p:sp>
          <p:nvSpPr>
            <p:cNvPr id="15" name="文本框 14"/>
            <p:cNvSpPr txBox="1"/>
            <p:nvPr/>
          </p:nvSpPr>
          <p:spPr>
            <a:xfrm>
              <a:off x="3397539" y="1497792"/>
              <a:ext cx="7231247" cy="76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toàn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>
              <a:fillRect/>
            </a:stretch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42880" y="700225"/>
            <a:ext cx="10825270" cy="1115680"/>
            <a:chOff x="3977442" y="-1656990"/>
            <a:chExt cx="2495237" cy="1081969"/>
          </a:xfrm>
        </p:grpSpPr>
        <p:sp>
          <p:nvSpPr>
            <p:cNvPr id="21" name="矩形: 圆角 6"/>
            <p:cNvSpPr/>
            <p:nvPr/>
          </p:nvSpPr>
          <p:spPr>
            <a:xfrm>
              <a:off x="3977443" y="-1656990"/>
              <a:ext cx="2423229" cy="1081969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77442" y="-1537846"/>
              <a:ext cx="2495237" cy="92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Mỗi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lựa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chọn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một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việc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chung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theo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gợi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ý: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quét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hành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lang,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lau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lớp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học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treo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dây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trang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trí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2440618"/>
            <a:ext cx="5657850" cy="251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361950" y="2419351"/>
            <a:ext cx="5667375" cy="1200150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/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32272" y="-1549482"/>
              <a:ext cx="3048464" cy="8013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em sẽ sử dụng những dụng cụ lao động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71475" y="4076701"/>
            <a:ext cx="5667375" cy="1200150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9" name="矩形: 圆角 6"/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66251" y="-1625862"/>
              <a:ext cx="2930656" cy="12340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 ta sẽ làm gì để bảo vệ an toàn khi lao động?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103" y="846852"/>
            <a:ext cx="6596444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66700" y="190501"/>
            <a:ext cx="11925300" cy="895349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/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07503" y="-1549482"/>
              <a:ext cx="3073233" cy="8979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ranh ảnh về đồ bảo hộ lao động và quy tắc an toàn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1028" name="Picture 4" descr="An toàn lao động là gì? Bảo hộ lao động là như thế nào? Bảo hộ lao động gồm 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14475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của việc bảo hộ an toàn lao độ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619251"/>
            <a:ext cx="5580158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ẫu nội quy an toàn lao động - Kiểm Định KV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toàn lao động trong sản xuất – Trách nhiệm từ 2 phía - Thợ sửa chữ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4" y="277573"/>
            <a:ext cx="6219825" cy="32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ững điều đáng lưu ý về nội quy an toàn vệ sinh lao động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9" y="3562351"/>
            <a:ext cx="6086475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3143250"/>
            <a:ext cx="6858000" cy="12192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66700" y="190501"/>
            <a:ext cx="11925300" cy="895349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/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07503" y="-1549482"/>
              <a:ext cx="3073233" cy="8979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hảo luận làm bảng phụ để xây dựng quy tắc an toàn lao động: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1109" y="3452810"/>
            <a:ext cx="4278451" cy="2175001"/>
            <a:chOff x="892354" y="3758439"/>
            <a:chExt cx="4278451" cy="217500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76351" y="1239762"/>
            <a:ext cx="7181850" cy="1055608"/>
            <a:chOff x="4123716" y="1184831"/>
            <a:chExt cx="7595099" cy="5185801"/>
          </a:xfrm>
        </p:grpSpPr>
        <p:grpSp>
          <p:nvGrpSpPr>
            <p:cNvPr id="12" name="Group 11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lao động quần áo, đầu tóc nên chuẩn bị như thế nào?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76601" y="2497062"/>
            <a:ext cx="7629524" cy="865263"/>
            <a:chOff x="4123716" y="1184831"/>
            <a:chExt cx="7595099" cy="5185801"/>
          </a:xfrm>
        </p:grpSpPr>
        <p:grpSp>
          <p:nvGrpSpPr>
            <p:cNvPr id="17" name="Group 16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9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 thể sử dụng những đồ bảo hộ lao động nào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44748" y="3594793"/>
            <a:ext cx="7609127" cy="748607"/>
            <a:chOff x="4144021" y="1484380"/>
            <a:chExt cx="7574794" cy="6132660"/>
          </a:xfrm>
        </p:grpSpPr>
        <p:grpSp>
          <p:nvGrpSpPr>
            <p:cNvPr id="23" name="Group 22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161644" y="1698609"/>
              <a:ext cx="7233394" cy="591843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dụng cụ lao động như thế nào và khi nào?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86250" y="4728268"/>
            <a:ext cx="8001001" cy="634307"/>
            <a:chOff x="3886665" y="1484380"/>
            <a:chExt cx="7832150" cy="4840220"/>
          </a:xfrm>
        </p:grpSpPr>
        <p:grpSp>
          <p:nvGrpSpPr>
            <p:cNvPr id="31" name="Group 30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3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886665" y="1755698"/>
              <a:ext cx="7832150" cy="3265342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 làm gì để phòng tránh nguy hiểm trong lao động?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90999" y="5591175"/>
            <a:ext cx="8001001" cy="967009"/>
            <a:chOff x="3886665" y="1484380"/>
            <a:chExt cx="7832150" cy="5511010"/>
          </a:xfrm>
        </p:grpSpPr>
        <p:grpSp>
          <p:nvGrpSpPr>
            <p:cNvPr id="36" name="Group 35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8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886665" y="1755699"/>
              <a:ext cx="7832150" cy="5239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xảy ra tình huống nguy hiểm khiến mình bị đau, chảy máu em cần phải làm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7376" y="1010093"/>
            <a:ext cx="6677248" cy="17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latin typeface="iCiel Cadena" panose="02000503000000020004" pitchFamily="50" charset="0"/>
              </a:rPr>
              <a:t>T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riển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lãm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bày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phụ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FF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>
            <a:fillRect/>
          </a:stretch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162" y="2557170"/>
            <a:ext cx="7504826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>
            <a:fillRect/>
          </a:stretch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153" y="2791146"/>
            <a:ext cx="6773243" cy="139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833163" y="4939483"/>
              <a:ext cx="5115750" cy="95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b="1" dirty="0">
                  <a:effectLst/>
                  <a:latin typeface="+mj-lt"/>
                  <a:ea typeface="Times New Roman" panose="02020603050405020304" pitchFamily="18" charset="0"/>
                </a:rPr>
                <a:t>Về nhà </a:t>
              </a:r>
              <a:r>
                <a:rPr lang="vi-VN" sz="3300" b="1" dirty="0">
                  <a:effectLst/>
                  <a:latin typeface="+mj-lt"/>
                  <a:ea typeface="Times New Roman" panose="02020603050405020304" pitchFamily="18" charset="0"/>
                </a:rPr>
                <a:t>thực hành lao động theo hướng dẫn của</a:t>
              </a:r>
              <a:r>
                <a:rPr lang="nl-NL" sz="3300" b="1" dirty="0">
                  <a:effectLst/>
                  <a:latin typeface="+mj-lt"/>
                  <a:ea typeface="Times New Roman" panose="02020603050405020304" pitchFamily="18" charset="0"/>
                </a:rPr>
                <a:t> người thân</a:t>
              </a:r>
              <a:r>
                <a:rPr lang="vi-VN" sz="3300" b="1" dirty="0">
                  <a:effectLst/>
                  <a:latin typeface="+mj-lt"/>
                  <a:ea typeface="Times New Roman" panose="02020603050405020304" pitchFamily="18" charset="0"/>
                </a:rPr>
                <a:t> như: thái rau củ, quả, lau nhà, nhổ cỏ ngoài vườn....</a:t>
              </a:r>
              <a:endParaRPr lang="en-US" sz="33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746" y="1026220"/>
            <a:ext cx="7011008" cy="4462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>
            <a:fillRect/>
          </a:stretch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231" y="3159212"/>
            <a:ext cx="8449788" cy="920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/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/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46849" y="2537516"/>
            <a:ext cx="9502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/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/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64419" y="2252872"/>
            <a:ext cx="7335557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!”,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Xẻng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>
            <a:fillRect/>
          </a:stretch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253" y="2822769"/>
            <a:ext cx="6773243" cy="1383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608760" y="1396552"/>
            <a:ext cx="8632387" cy="3076702"/>
            <a:chOff x="1996399" y="-77280"/>
            <a:chExt cx="8632387" cy="3076702"/>
          </a:xfrm>
        </p:grpSpPr>
        <p:sp>
          <p:nvSpPr>
            <p:cNvPr id="15" name="文本框 14"/>
            <p:cNvSpPr txBox="1"/>
            <p:nvPr/>
          </p:nvSpPr>
          <p:spPr>
            <a:xfrm>
              <a:off x="3857465" y="1497792"/>
              <a:ext cx="6771321" cy="15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 trò chơi đoán tên dụng cụ lao động.</a:t>
              </a:r>
              <a:endPara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>
              <a:fillRect/>
            </a:stretch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994" y="527257"/>
            <a:ext cx="3139712" cy="1079086"/>
          </a:xfrm>
          <a:prstGeom prst="rect">
            <a:avLst/>
          </a:prstGeom>
        </p:spPr>
      </p:pic>
      <p:sp>
        <p:nvSpPr>
          <p:cNvPr id="36" name="矩形: 圆角 17"/>
          <p:cNvSpPr/>
          <p:nvPr/>
        </p:nvSpPr>
        <p:spPr>
          <a:xfrm>
            <a:off x="1225335" y="1600200"/>
            <a:ext cx="9892608" cy="3905250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23049" y="1737416"/>
            <a:ext cx="9502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GV phát cho mỗi nhóm một thẻ dụng cụ lao động.</a:t>
            </a:r>
            <a:endParaRPr lang="vi-VN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nhiệm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vụ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mô tả đặc điểm của dụng cụ và nguy cơ không toàn khi sử dụng dụng cụ để các nhóm khác đoán. 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đoán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bổ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sung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thêm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thông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tin.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Sau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đoán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giơ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ảnh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hoặc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thật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hướng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dẫn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sử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toàn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vi-VN" sz="3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>
            <a:fillRect/>
          </a:stretch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>
            <a:fillRect/>
          </a:stretch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>
                <a:fillRect/>
              </a:stretch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>
                <a:fillRect/>
              </a:stretch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6899" y="3138487"/>
            <a:ext cx="8552169" cy="14525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0812" y="1443037"/>
            <a:ext cx="6524920" cy="890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1605</Words>
  <Application>WPS Presentation</Application>
  <PresentationFormat>Widescreen</PresentationFormat>
  <Paragraphs>50</Paragraphs>
  <Slides>21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Microsoft YaHei</vt:lpstr>
      <vt:lpstr>Wingdings</vt:lpstr>
      <vt:lpstr>Bahnschrift</vt:lpstr>
      <vt:lpstr>Cambria</vt:lpstr>
      <vt:lpstr>等线</vt:lpstr>
      <vt:lpstr>等线</vt:lpstr>
      <vt:lpstr>Calibri</vt:lpstr>
      <vt:lpstr>Baloo 2 ExtraBold</vt:lpstr>
      <vt:lpstr>Mongolian Baiti</vt:lpstr>
      <vt:lpstr>Arial Unicode MS</vt:lpstr>
      <vt:lpstr>Calibri</vt:lpstr>
      <vt:lpstr>Times New Roman</vt:lpstr>
      <vt:lpstr>iCiel Cadena</vt:lpstr>
      <vt:lpstr>UTM Swiss Condensed</vt:lpstr>
      <vt:lpstr>Arial</vt:lpstr>
      <vt:lpstr>Office Theme</vt:lpstr>
      <vt:lpstr>1_Office Theme</vt:lpstr>
      <vt:lpstr>2_Office Theme</vt:lpstr>
      <vt:lpstr>sách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23</cp:revision>
  <dcterms:created xsi:type="dcterms:W3CDTF">2023-01-09T09:58:00Z</dcterms:created>
  <dcterms:modified xsi:type="dcterms:W3CDTF">2023-04-11T14:37:33Z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76C0E9C3289F444EA7122A773383BBD2</vt:lpwstr>
  </property>
  <property fmtid="{D5CDD505-2E9C-101B-9397-08002B2CF9AE}" pid="3" name="KSOProductBuildVer">
    <vt:lpwstr>1033-11.2.0.11516</vt:lpwstr>
  </property>
</Properties>
</file>