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62" r:id="rId3"/>
    <p:sldId id="270" r:id="rId4"/>
    <p:sldId id="260" r:id="rId5"/>
    <p:sldId id="276" r:id="rId6"/>
    <p:sldId id="263" r:id="rId7"/>
    <p:sldId id="264" r:id="rId8"/>
    <p:sldId id="265" r:id="rId9"/>
    <p:sldId id="266" r:id="rId10"/>
    <p:sldId id="267" r:id="rId11"/>
    <p:sldId id="268" r:id="rId12"/>
    <p:sldId id="278" r:id="rId13"/>
    <p:sldId id="277" r:id="rId14"/>
    <p:sldId id="269" r:id="rId15"/>
    <p:sldId id="271" r:id="rId16"/>
    <p:sldId id="272" r:id="rId17"/>
    <p:sldId id="273" r:id="rId18"/>
    <p:sldId id="274" r:id="rId19"/>
    <p:sldId id="275" r:id="rId20"/>
    <p:sldId id="279" r:id="rId21"/>
    <p:sldId id="28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 Black" panose="00000A00000000000000" pitchFamily="2" charset="0"/>
      <p:bold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2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9.svg"/><Relationship Id="rId7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10" Type="http://schemas.openxmlformats.org/officeDocument/2006/relationships/image" Target="../media/image43.jpeg"/><Relationship Id="rId4" Type="http://schemas.openxmlformats.org/officeDocument/2006/relationships/image" Target="../media/image20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sv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sv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9.sv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06291" y="5143500"/>
            <a:ext cx="3966556" cy="533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56095" y="8966783"/>
            <a:ext cx="7315200" cy="17556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53594" y="8721852"/>
            <a:ext cx="7315200" cy="17556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58227" y="3142377"/>
            <a:ext cx="4019190" cy="782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93912" y="6172200"/>
            <a:ext cx="347186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93912" y="8531352"/>
            <a:ext cx="7315200" cy="17556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04823">
            <a:off x="10839306" y="-5877926"/>
            <a:ext cx="8683149" cy="86831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15676">
            <a:off x="-901008" y="-726194"/>
            <a:ext cx="3386243" cy="35097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92113" y="766303"/>
            <a:ext cx="3218784" cy="14967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151512" y="766303"/>
            <a:ext cx="2276095" cy="10583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8649C0-6285-8379-B5B8-95940FF68BA9}"/>
              </a:ext>
            </a:extLst>
          </p:cNvPr>
          <p:cNvSpPr txBox="1"/>
          <p:nvPr/>
        </p:nvSpPr>
        <p:spPr>
          <a:xfrm>
            <a:off x="4439643" y="494194"/>
            <a:ext cx="8143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Nunito Black" panose="00000A00000000000000" pitchFamily="2" charset="0"/>
              </a:rPr>
              <a:t>Thứ … ngày … tháng … năm 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978B99-ED23-EA87-8FC6-642E05F9C579}"/>
              </a:ext>
            </a:extLst>
          </p:cNvPr>
          <p:cNvSpPr txBox="1"/>
          <p:nvPr/>
        </p:nvSpPr>
        <p:spPr>
          <a:xfrm>
            <a:off x="5856166" y="129733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Nunito Black" panose="00000A00000000000000" pitchFamily="2" charset="0"/>
              </a:rPr>
              <a:t>Tự nhiên và xã hội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76151-A1C2-792D-EB47-8450D79DCCBB}"/>
              </a:ext>
            </a:extLst>
          </p:cNvPr>
          <p:cNvSpPr txBox="1"/>
          <p:nvPr/>
        </p:nvSpPr>
        <p:spPr>
          <a:xfrm>
            <a:off x="2088855" y="2083994"/>
            <a:ext cx="13289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Nunito Black" panose="00000A00000000000000" pitchFamily="2" charset="0"/>
              </a:rPr>
              <a:t>BÀI 15: MỘT SỐ BỘ PHẬN CỦA ĐỘNG VẬT VÀ CHỨC NĂNG CỦA CHÚNG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8706110"/>
            <a:ext cx="1944029" cy="1630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B7B130-8E51-FD3E-076C-3EC9403D1791}"/>
              </a:ext>
            </a:extLst>
          </p:cNvPr>
          <p:cNvSpPr txBox="1"/>
          <p:nvPr/>
        </p:nvSpPr>
        <p:spPr>
          <a:xfrm>
            <a:off x="990600" y="360218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3.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32C2A-815C-4565-1A32-17980CBF5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81A6E-7A0F-3F60-7227-6B670B2433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5" t="15722" r="50000" b="47037"/>
          <a:stretch/>
        </p:blipFill>
        <p:spPr>
          <a:xfrm>
            <a:off x="2195906" y="1745213"/>
            <a:ext cx="5350190" cy="6655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EE11B-442F-1885-758D-06EC6E0F4E3A}"/>
              </a:ext>
            </a:extLst>
          </p:cNvPr>
          <p:cNvSpPr txBox="1"/>
          <p:nvPr/>
        </p:nvSpPr>
        <p:spPr>
          <a:xfrm>
            <a:off x="2576220" y="9028070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vây và đuôi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DF89C5-8787-EEFF-E2F6-9C905A8686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16685" r="5296" b="47038"/>
          <a:stretch/>
        </p:blipFill>
        <p:spPr>
          <a:xfrm>
            <a:off x="9400031" y="1839860"/>
            <a:ext cx="5572340" cy="62660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19F02-8191-BB59-6AAF-E2FF2CB52072}"/>
              </a:ext>
            </a:extLst>
          </p:cNvPr>
          <p:cNvSpPr txBox="1"/>
          <p:nvPr/>
        </p:nvSpPr>
        <p:spPr>
          <a:xfrm>
            <a:off x="9745392" y="8300188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chim đang bay trên trời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DC676-BD50-DB1F-ACF8-2EB7F9D24D77}"/>
              </a:ext>
            </a:extLst>
          </p:cNvPr>
          <p:cNvSpPr txBox="1"/>
          <p:nvPr/>
        </p:nvSpPr>
        <p:spPr>
          <a:xfrm>
            <a:off x="2631361" y="8452588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cá, đang bơi dưới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28763-1519-A020-6990-668247224838}"/>
              </a:ext>
            </a:extLst>
          </p:cNvPr>
          <p:cNvSpPr txBox="1"/>
          <p:nvPr/>
        </p:nvSpPr>
        <p:spPr>
          <a:xfrm>
            <a:off x="9596988" y="8823408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cánh</a:t>
            </a:r>
          </a:p>
        </p:txBody>
      </p:sp>
    </p:spTree>
    <p:extLst>
      <p:ext uri="{BB962C8B-B14F-4D97-AF65-F5344CB8AC3E}">
        <p14:creationId xmlns:p14="http://schemas.microsoft.com/office/powerpoint/2010/main" val="8043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5F4F39-64E8-46B5-3417-45139A4F7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560" y="2324100"/>
            <a:ext cx="5257800" cy="6254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D39A26-86C7-24B1-7D9E-B831705AE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300" y="2324099"/>
            <a:ext cx="5104481" cy="62540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2EABB-83B0-3431-D648-9B8D9535C182}"/>
              </a:ext>
            </a:extLst>
          </p:cNvPr>
          <p:cNvSpPr txBox="1"/>
          <p:nvPr/>
        </p:nvSpPr>
        <p:spPr>
          <a:xfrm>
            <a:off x="990600" y="360218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3.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3F3E9-9A84-2761-1041-D40C2BCB8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A50C61-AEE0-8845-746F-634C30A2FDC8}"/>
              </a:ext>
            </a:extLst>
          </p:cNvPr>
          <p:cNvSpPr txBox="1"/>
          <p:nvPr/>
        </p:nvSpPr>
        <p:spPr>
          <a:xfrm>
            <a:off x="3462996" y="8616464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ngựa, đang phi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6FE37-C58C-B2C9-1488-DF43EA0E4D1F}"/>
              </a:ext>
            </a:extLst>
          </p:cNvPr>
          <p:cNvSpPr txBox="1"/>
          <p:nvPr/>
        </p:nvSpPr>
        <p:spPr>
          <a:xfrm>
            <a:off x="9673836" y="8616464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cua đang bò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A156DA-56A8-4118-7CC0-544080D2670D}"/>
              </a:ext>
            </a:extLst>
          </p:cNvPr>
          <p:cNvSpPr txBox="1"/>
          <p:nvPr/>
        </p:nvSpPr>
        <p:spPr>
          <a:xfrm>
            <a:off x="3367832" y="9009167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313AF-0D9A-8041-977B-338AB0477659}"/>
              </a:ext>
            </a:extLst>
          </p:cNvPr>
          <p:cNvSpPr txBox="1"/>
          <p:nvPr/>
        </p:nvSpPr>
        <p:spPr>
          <a:xfrm>
            <a:off x="9749680" y="9028343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</p:spTree>
    <p:extLst>
      <p:ext uri="{BB962C8B-B14F-4D97-AF65-F5344CB8AC3E}">
        <p14:creationId xmlns:p14="http://schemas.microsoft.com/office/powerpoint/2010/main" val="26390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Tiết 2 + 3</a:t>
            </a:r>
          </a:p>
        </p:txBody>
      </p:sp>
    </p:spTree>
    <p:extLst>
      <p:ext uri="{BB962C8B-B14F-4D97-AF65-F5344CB8AC3E}">
        <p14:creationId xmlns:p14="http://schemas.microsoft.com/office/powerpoint/2010/main" val="396965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988007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599" y="7628904"/>
            <a:ext cx="2295929" cy="265809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8578270"/>
            <a:ext cx="2096429" cy="1758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7689B-0BC3-8C8A-DB7A-C9206B0B7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11B2BD-1540-9860-BFA6-065FF1882333}"/>
              </a:ext>
            </a:extLst>
          </p:cNvPr>
          <p:cNvSpPr txBox="1"/>
          <p:nvPr/>
        </p:nvSpPr>
        <p:spPr>
          <a:xfrm>
            <a:off x="1309772" y="342900"/>
            <a:ext cx="1226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Cơ quan di chuyển.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Lớp bao phủ bên ngoài.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80E60-E1D3-69FA-D6B8-08898D655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772" y="1700151"/>
            <a:ext cx="15941671" cy="3853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70173-BBCD-B58D-4642-8E3B8A1D0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771" y="5647898"/>
            <a:ext cx="13526017" cy="38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8961786"/>
            <a:ext cx="1639229" cy="1375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268B0-53DF-AF27-5A88-092203C7E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5CF6F-6668-85B1-F8F6-27608AA56BC0}"/>
              </a:ext>
            </a:extLst>
          </p:cNvPr>
          <p:cNvSpPr txBox="1"/>
          <p:nvPr/>
        </p:nvSpPr>
        <p:spPr>
          <a:xfrm>
            <a:off x="1309772" y="342900"/>
            <a:ext cx="1226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Cơ quan di chuyển.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B941D-478F-D07B-52B4-94A2C4959C24}"/>
              </a:ext>
            </a:extLst>
          </p:cNvPr>
          <p:cNvSpPr txBox="1"/>
          <p:nvPr/>
        </p:nvSpPr>
        <p:spPr>
          <a:xfrm>
            <a:off x="1822801" y="178832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3534A6-7A5D-6D2A-B85C-379AA52988EC}"/>
              </a:ext>
            </a:extLst>
          </p:cNvPr>
          <p:cNvSpPr txBox="1"/>
          <p:nvPr/>
        </p:nvSpPr>
        <p:spPr>
          <a:xfrm>
            <a:off x="8686800" y="1710516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Cánh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F325AA-7AD4-03D3-7AE0-D2CBB76E4279}"/>
              </a:ext>
            </a:extLst>
          </p:cNvPr>
          <p:cNvSpPr txBox="1"/>
          <p:nvPr/>
        </p:nvSpPr>
        <p:spPr>
          <a:xfrm>
            <a:off x="14907491" y="160527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786448-6BFF-E25D-79F6-D9FC3A2D7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587"/>
          <a:stretch/>
        </p:blipFill>
        <p:spPr>
          <a:xfrm>
            <a:off x="1004276" y="2373095"/>
            <a:ext cx="3038538" cy="22662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AE655-81B9-8642-899C-93FACB2F83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70" r="34127"/>
          <a:stretch/>
        </p:blipFill>
        <p:spPr>
          <a:xfrm>
            <a:off x="13899967" y="2154026"/>
            <a:ext cx="3507445" cy="2608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AB7F0F-E7EA-DCC7-38F5-A36AD1692F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600"/>
          <a:stretch/>
        </p:blipFill>
        <p:spPr>
          <a:xfrm>
            <a:off x="880588" y="4575531"/>
            <a:ext cx="3162226" cy="2352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793F5F-B558-BBDE-BE8A-4FD65BBA5A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63" r="35085"/>
          <a:stretch/>
        </p:blipFill>
        <p:spPr>
          <a:xfrm>
            <a:off x="7467463" y="4751809"/>
            <a:ext cx="3507444" cy="2552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E841D2-C2F6-CBDB-27BC-DD0C6046E8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46"/>
          <a:stretch/>
        </p:blipFill>
        <p:spPr>
          <a:xfrm>
            <a:off x="812794" y="6809480"/>
            <a:ext cx="3230020" cy="2305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31165A-8781-DDC2-5BC5-40C905486B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51"/>
          <a:stretch/>
        </p:blipFill>
        <p:spPr>
          <a:xfrm>
            <a:off x="7656604" y="2186744"/>
            <a:ext cx="3507445" cy="25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2" y="8838980"/>
            <a:ext cx="1785630" cy="1497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24CBC2-589F-BAA8-8B92-708E44078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E7559-62D5-6E5C-A057-47DAE4853147}"/>
              </a:ext>
            </a:extLst>
          </p:cNvPr>
          <p:cNvSpPr txBox="1"/>
          <p:nvPr/>
        </p:nvSpPr>
        <p:spPr>
          <a:xfrm>
            <a:off x="1309772" y="342900"/>
            <a:ext cx="1226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Lớp bao phủ bên ngoài.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D679C-A15E-606F-4CB9-8212F8B864B9}"/>
              </a:ext>
            </a:extLst>
          </p:cNvPr>
          <p:cNvSpPr txBox="1"/>
          <p:nvPr/>
        </p:nvSpPr>
        <p:spPr>
          <a:xfrm>
            <a:off x="1466547" y="1627137"/>
            <a:ext cx="252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0CE82-4535-43FC-3C21-0E3DEA855341}"/>
              </a:ext>
            </a:extLst>
          </p:cNvPr>
          <p:cNvSpPr txBox="1"/>
          <p:nvPr/>
        </p:nvSpPr>
        <p:spPr>
          <a:xfrm>
            <a:off x="5882345" y="1673267"/>
            <a:ext cx="247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17548-59D1-0F28-DF83-DAB3026C629D}"/>
              </a:ext>
            </a:extLst>
          </p:cNvPr>
          <p:cNvSpPr txBox="1"/>
          <p:nvPr/>
        </p:nvSpPr>
        <p:spPr>
          <a:xfrm>
            <a:off x="14907491" y="160527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Vảy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66E828-9519-99D2-EC5F-BF3C72882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587"/>
          <a:stretch/>
        </p:blipFill>
        <p:spPr>
          <a:xfrm>
            <a:off x="618935" y="2209347"/>
            <a:ext cx="4116032" cy="3069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61FCD0-D234-D996-99EE-AF6BA1F53F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70" r="34127"/>
          <a:stretch/>
        </p:blipFill>
        <p:spPr>
          <a:xfrm>
            <a:off x="13662858" y="2156473"/>
            <a:ext cx="4269652" cy="31755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CDC73F-20EC-8B1D-083F-9BD4B82FD4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600"/>
          <a:stretch/>
        </p:blipFill>
        <p:spPr>
          <a:xfrm>
            <a:off x="618935" y="5320893"/>
            <a:ext cx="4003024" cy="2977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88C016-39AC-B47E-BC04-8E7777122F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63" r="35085"/>
          <a:stretch/>
        </p:blipFill>
        <p:spPr>
          <a:xfrm>
            <a:off x="5069399" y="5324386"/>
            <a:ext cx="4102951" cy="27909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F7632A-2820-DECE-81C0-5F6306FF36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46"/>
          <a:stretch/>
        </p:blipFill>
        <p:spPr>
          <a:xfrm>
            <a:off x="9382870" y="2242793"/>
            <a:ext cx="4441435" cy="31707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DB36F5-2710-1B71-47DA-FDFCB7B309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51"/>
          <a:stretch/>
        </p:blipFill>
        <p:spPr>
          <a:xfrm>
            <a:off x="5168553" y="2293450"/>
            <a:ext cx="4155896" cy="29857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A61903-2F85-F339-C66F-12D3D7ED1208}"/>
              </a:ext>
            </a:extLst>
          </p:cNvPr>
          <p:cNvSpPr txBox="1"/>
          <p:nvPr/>
        </p:nvSpPr>
        <p:spPr>
          <a:xfrm>
            <a:off x="10454976" y="1617327"/>
            <a:ext cx="247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</p:spTree>
    <p:extLst>
      <p:ext uri="{BB962C8B-B14F-4D97-AF65-F5344CB8AC3E}">
        <p14:creationId xmlns:p14="http://schemas.microsoft.com/office/powerpoint/2010/main" val="2832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059465-B995-E122-6967-65CD9FE0FDAC}"/>
              </a:ext>
            </a:extLst>
          </p:cNvPr>
          <p:cNvSpPr txBox="1"/>
          <p:nvPr/>
        </p:nvSpPr>
        <p:spPr>
          <a:xfrm>
            <a:off x="1187149" y="342900"/>
            <a:ext cx="1638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2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Kể tên những động vật khác và phân loại chúng dựa vào cơ quan di chuyển hoặc lớp bao phủ bên ngoài.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BF0E4-8E9A-F7F2-426B-1564584EF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13" y="311888"/>
            <a:ext cx="856965" cy="79301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20AF1FB-288E-4199-59A0-E4FD4D0DE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7580"/>
              </p:ext>
            </p:extLst>
          </p:nvPr>
        </p:nvGraphicFramePr>
        <p:xfrm>
          <a:off x="914400" y="1709172"/>
          <a:ext cx="15163799" cy="5000148"/>
        </p:xfrm>
        <a:graphic>
          <a:graphicData uri="http://schemas.openxmlformats.org/drawingml/2006/table">
            <a:tbl>
              <a:tblPr/>
              <a:tblGrid>
                <a:gridCol w="3995866">
                  <a:extLst>
                    <a:ext uri="{9D8B030D-6E8A-4147-A177-3AD203B41FA5}">
                      <a16:colId xmlns:a16="http://schemas.microsoft.com/office/drawing/2014/main" val="2843652118"/>
                    </a:ext>
                  </a:extLst>
                </a:gridCol>
                <a:gridCol w="2868827">
                  <a:extLst>
                    <a:ext uri="{9D8B030D-6E8A-4147-A177-3AD203B41FA5}">
                      <a16:colId xmlns:a16="http://schemas.microsoft.com/office/drawing/2014/main" val="1490719397"/>
                    </a:ext>
                  </a:extLst>
                </a:gridCol>
                <a:gridCol w="8299106">
                  <a:extLst>
                    <a:ext uri="{9D8B030D-6E8A-4147-A177-3AD203B41FA5}">
                      <a16:colId xmlns:a16="http://schemas.microsoft.com/office/drawing/2014/main" val="2512827966"/>
                    </a:ext>
                  </a:extLst>
                </a:gridCol>
              </a:tblGrid>
              <a:tr h="894556">
                <a:tc rowSpan="3"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Cơ quan di chuyển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Chân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Gà, lợn, trâu, voi, hươu, nai, 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624813"/>
                  </a:ext>
                </a:extLst>
              </a:tr>
              <a:tr h="894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Cánh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Bươm bướm, chuồn chuồn, 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03481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Vây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30453"/>
                  </a:ext>
                </a:extLst>
              </a:tr>
              <a:tr h="544513">
                <a:tc rowSpan="4"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Lớp bao phủ bên ngoài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Lông mao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Lợn, bò, voi, trâu…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041452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Lông vũ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Chim, đà điểu,…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015778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Vảy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972590"/>
                  </a:ext>
                </a:extLst>
              </a:tr>
              <a:tr h="894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Vỏ cứng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Hến, ngao, sò, ốc, bào ngư, cua,….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755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3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EBF0E4-8E9A-F7F2-426B-1564584EF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13" y="311888"/>
            <a:ext cx="856965" cy="793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BB5443-05C1-0AC9-535A-C554439534E1}"/>
              </a:ext>
            </a:extLst>
          </p:cNvPr>
          <p:cNvSpPr txBox="1"/>
          <p:nvPr/>
        </p:nvSpPr>
        <p:spPr>
          <a:xfrm>
            <a:off x="1140983" y="354000"/>
            <a:ext cx="9658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Sưu tầm tranh ảnh về một số con vật.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5D2E23-A633-E288-8EED-D19E637260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1800" y="1052012"/>
            <a:ext cx="8823200" cy="390666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FF0ABB9-7030-B78C-CAC6-C65AFA30DB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25200" y="1152441"/>
            <a:ext cx="5180192" cy="352588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3BA4FEC-9B53-BB0F-9784-FB4D9589C0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67" r="13406"/>
          <a:stretch/>
        </p:blipFill>
        <p:spPr>
          <a:xfrm>
            <a:off x="10375403" y="4841231"/>
            <a:ext cx="4799192" cy="49399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9114E48-0D1B-F47D-6464-41E86496A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29012" y="5032068"/>
            <a:ext cx="6308323" cy="4202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6BFEE0-F6ED-1BFD-7737-0AF9162B4732}"/>
              </a:ext>
            </a:extLst>
          </p:cNvPr>
          <p:cNvSpPr txBox="1"/>
          <p:nvPr/>
        </p:nvSpPr>
        <p:spPr>
          <a:xfrm>
            <a:off x="3287170" y="9530775"/>
            <a:ext cx="9658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2.</a:t>
            </a:r>
            <a:r>
              <a:rPr lang="en-US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Giới thiệu tên và đặc điểm của các con vật đó.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1026" name="Picture 2" descr="20220527083626_wm_shs-tu-nhien-va-xa-hoi-3">
            <a:extLst>
              <a:ext uri="{FF2B5EF4-FFF2-40B4-BE49-F238E27FC236}">
                <a16:creationId xmlns:a16="http://schemas.microsoft.com/office/drawing/2014/main" id="{67D1F5AA-70B6-CFF5-B470-97669AC3B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7"/>
          <a:stretch/>
        </p:blipFill>
        <p:spPr bwMode="auto">
          <a:xfrm>
            <a:off x="252558" y="342900"/>
            <a:ext cx="1778841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9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2810990" y="5676900"/>
            <a:ext cx="40454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29199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6928" y="5676900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800">
                <a:solidFill>
                  <a:srgbClr val="FF0000"/>
                </a:solidFill>
                <a:latin typeface="Nunito Black" panose="00000A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01444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6928" y="5676900"/>
            <a:ext cx="90188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>
                <a:solidFill>
                  <a:srgbClr val="FF0000"/>
                </a:solidFill>
                <a:latin typeface="Nunito Black" panose="00000A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28044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1689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2D183-C915-EF2B-4331-0AE5A3F54584}"/>
              </a:ext>
            </a:extLst>
          </p:cNvPr>
          <p:cNvSpPr txBox="1"/>
          <p:nvPr/>
        </p:nvSpPr>
        <p:spPr>
          <a:xfrm>
            <a:off x="1096178" y="405825"/>
            <a:ext cx="1624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Hãy kể tên một số con vật mà em biết. Em nhớ nhất đặc điểm nào của chúng?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BD0F6-4E33-48BD-037C-9FC89C6A3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82" y="342900"/>
            <a:ext cx="657225" cy="647700"/>
          </a:xfrm>
          <a:prstGeom prst="rect">
            <a:avLst/>
          </a:prstGeom>
        </p:spPr>
      </p:pic>
      <p:pic>
        <p:nvPicPr>
          <p:cNvPr id="1026" name="Picture 2" descr="Chỉ tại con… mèo">
            <a:extLst>
              <a:ext uri="{FF2B5EF4-FFF2-40B4-BE49-F238E27FC236}">
                <a16:creationId xmlns:a16="http://schemas.microsoft.com/office/drawing/2014/main" id="{CF3BD0ED-422F-3BAC-759D-D97A0151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2" y="1035788"/>
            <a:ext cx="461079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ĐỐ VỀ CON CHÓ">
            <a:extLst>
              <a:ext uri="{FF2B5EF4-FFF2-40B4-BE49-F238E27FC236}">
                <a16:creationId xmlns:a16="http://schemas.microsoft.com/office/drawing/2014/main" id="{97791F18-A5EB-32DA-4941-E4E15DF8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69" y="1035787"/>
            <a:ext cx="521012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ÀM THẾ NÀO ĐỂ XÁC ĐỊNH MỘT CON GÀ TRỐNG TỐT">
            <a:extLst>
              <a:ext uri="{FF2B5EF4-FFF2-40B4-BE49-F238E27FC236}">
                <a16:creationId xmlns:a16="http://schemas.microsoft.com/office/drawing/2014/main" id="{543456B2-E4CB-3C1A-FF65-0AE37944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503" y="854155"/>
            <a:ext cx="6191250" cy="38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 vịt có mấy chân? - Giải Pháp Tinh Hoa">
            <a:extLst>
              <a:ext uri="{FF2B5EF4-FFF2-40B4-BE49-F238E27FC236}">
                <a16:creationId xmlns:a16="http://schemas.microsoft.com/office/drawing/2014/main" id="{5B94E66F-EF7B-206E-AD5C-F83F4B09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38" y="4674127"/>
            <a:ext cx="5196592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id="{59279DC7-4FFE-B180-9458-FA19B894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74" y="4729705"/>
            <a:ext cx="5065326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128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D752F-B419-EAC5-9CC0-92538557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3E3AF6-5BB4-825A-FFE5-78C348B15692}"/>
              </a:ext>
            </a:extLst>
          </p:cNvPr>
          <p:cNvSpPr txBox="1"/>
          <p:nvPr/>
        </p:nvSpPr>
        <p:spPr>
          <a:xfrm>
            <a:off x="1143000" y="3429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Quan sát hình 1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Tên con vật và nơi sống của chúng.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Con vật đó có những đặc điểm bên ngoài nào nổi bật?</a:t>
            </a:r>
          </a:p>
        </p:txBody>
      </p:sp>
      <p:pic>
        <p:nvPicPr>
          <p:cNvPr id="2050" name="Picture 2" descr="Tự nhiên xã hội lớp 3 Bài 15 trang 64, 65, 66 Khám phá - Kết nối tri thức">
            <a:extLst>
              <a:ext uri="{FF2B5EF4-FFF2-40B4-BE49-F238E27FC236}">
                <a16:creationId xmlns:a16="http://schemas.microsoft.com/office/drawing/2014/main" id="{99251802-1C74-C597-D56C-461E3678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99" y="1953963"/>
            <a:ext cx="11120899" cy="77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87B144-BD37-DCA4-FE46-057402796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2BDAA-9D90-D361-2B64-682C1AF175AC}"/>
              </a:ext>
            </a:extLst>
          </p:cNvPr>
          <p:cNvSpPr txBox="1"/>
          <p:nvPr/>
        </p:nvSpPr>
        <p:spPr>
          <a:xfrm>
            <a:off x="1143000" y="3429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Quan sát hình 1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Tên con vật và nơi sống của chúng.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Con vật đó có những đặc điểm bên ngoài nào nổi bật?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930B4E-AF6E-04E3-72BD-0368B3644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05091"/>
              </p:ext>
            </p:extLst>
          </p:nvPr>
        </p:nvGraphicFramePr>
        <p:xfrm>
          <a:off x="3300417" y="1998022"/>
          <a:ext cx="12044016" cy="6945839"/>
        </p:xfrm>
        <a:graphic>
          <a:graphicData uri="http://schemas.openxmlformats.org/drawingml/2006/table">
            <a:tbl>
              <a:tblPr/>
              <a:tblGrid>
                <a:gridCol w="3116772">
                  <a:extLst>
                    <a:ext uri="{9D8B030D-6E8A-4147-A177-3AD203B41FA5}">
                      <a16:colId xmlns:a16="http://schemas.microsoft.com/office/drawing/2014/main" val="384213019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638051088"/>
                    </a:ext>
                  </a:extLst>
                </a:gridCol>
                <a:gridCol w="5117244">
                  <a:extLst>
                    <a:ext uri="{9D8B030D-6E8A-4147-A177-3AD203B41FA5}">
                      <a16:colId xmlns:a16="http://schemas.microsoft.com/office/drawing/2014/main" val="514874455"/>
                    </a:ext>
                  </a:extLst>
                </a:gridCol>
              </a:tblGrid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Tên con vật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Nơi sống</a:t>
                      </a:r>
                      <a:endParaRPr lang="vi-VN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Đặc điểm bên ngoài nổi bật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503838"/>
                  </a:ext>
                </a:extLst>
              </a:tr>
              <a:tr h="872475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Con hươu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sừng và màu lông vàng chấm trắng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057644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Bò sữa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Màu lông trắng pha đen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053499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vảy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93289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Bươm bướm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cánh, màu sặc sỡ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52542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Ếch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Da ẩm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2631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Vịt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Lông trắng và không bị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445680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Chim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cánh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66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5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6124" y="7174424"/>
            <a:ext cx="2581435" cy="298863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E27E0-F7F6-0817-3EFA-048B8196C671}"/>
              </a:ext>
            </a:extLst>
          </p:cNvPr>
          <p:cNvSpPr txBox="1"/>
          <p:nvPr/>
        </p:nvSpPr>
        <p:spPr>
          <a:xfrm>
            <a:off x="1066799" y="311727"/>
            <a:ext cx="13905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2:</a:t>
            </a:r>
            <a:r>
              <a:rPr lang="vi-VN" sz="32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 Quan sát hình và thực hiện: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Chỉ và nói tên một số bộ phận bên ngoài của con vật.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Nhận xét về lớp che phủ bên ngoài cơ thể của các con vật.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47CBD-DD63-A290-B7BA-CA6D10417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id="{64E27C23-A5FB-5687-D2E9-7146E6EB3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8889" r="49988" b="44074"/>
          <a:stretch/>
        </p:blipFill>
        <p:spPr bwMode="auto">
          <a:xfrm>
            <a:off x="1676400" y="2495340"/>
            <a:ext cx="4130601" cy="480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D29A0D-A7A2-7638-D3B8-289E777649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9630" r="7375" b="44074"/>
          <a:stretch/>
        </p:blipFill>
        <p:spPr>
          <a:xfrm>
            <a:off x="5807001" y="2541583"/>
            <a:ext cx="4000272" cy="4803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E7D07-D3C5-32BC-89DA-EF0624E35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8" t="56667" r="51509" b="7037"/>
          <a:stretch/>
        </p:blipFill>
        <p:spPr>
          <a:xfrm>
            <a:off x="9677410" y="2541582"/>
            <a:ext cx="3554158" cy="475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9677D-ADEC-BBE9-8FEB-7B0A1BE8C8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55" t="57407" r="8415" b="6296"/>
          <a:stretch/>
        </p:blipFill>
        <p:spPr>
          <a:xfrm>
            <a:off x="13268739" y="2435693"/>
            <a:ext cx="4000272" cy="4908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B87EDC-1B20-E980-A167-E041FE6AC55C}"/>
              </a:ext>
            </a:extLst>
          </p:cNvPr>
          <p:cNvSpPr txBox="1"/>
          <p:nvPr/>
        </p:nvSpPr>
        <p:spPr>
          <a:xfrm>
            <a:off x="2971800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F1EFE-1632-A844-9BA1-3A7EF9CD539E}"/>
              </a:ext>
            </a:extLst>
          </p:cNvPr>
          <p:cNvSpPr txBox="1"/>
          <p:nvPr/>
        </p:nvSpPr>
        <p:spPr>
          <a:xfrm>
            <a:off x="6743122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Có vảy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81C5F-DF80-F679-A93C-81FFFC851E0B}"/>
              </a:ext>
            </a:extLst>
          </p:cNvPr>
          <p:cNvSpPr txBox="1"/>
          <p:nvPr/>
        </p:nvSpPr>
        <p:spPr>
          <a:xfrm>
            <a:off x="10605725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DA8A94-0BD9-58E4-7636-56C8D0C7BC64}"/>
              </a:ext>
            </a:extLst>
          </p:cNvPr>
          <p:cNvSpPr txBox="1"/>
          <p:nvPr/>
        </p:nvSpPr>
        <p:spPr>
          <a:xfrm>
            <a:off x="13659777" y="7364616"/>
            <a:ext cx="262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92390-57E2-6A44-12D6-2F5D9B961BAE}"/>
              </a:ext>
            </a:extLst>
          </p:cNvPr>
          <p:cNvSpPr txBox="1"/>
          <p:nvPr/>
        </p:nvSpPr>
        <p:spPr>
          <a:xfrm>
            <a:off x="3588828" y="8275681"/>
            <a:ext cx="1227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Nunito Black" panose="00000A00000000000000" pitchFamily="2" charset="0"/>
              </a:rPr>
              <a:t>	C</a:t>
            </a:r>
            <a:r>
              <a:rPr lang="vi-VN" sz="36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ác con vật có lớp che phủ khác nhau. Mỗi con vật có một đặc điểm về lớp che phủ bên ngoài cơ thể riêng.</a:t>
            </a:r>
            <a:endParaRPr lang="en-US" sz="360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8AF95-563A-F14C-320D-05FDC25D86F6}"/>
              </a:ext>
            </a:extLst>
          </p:cNvPr>
          <p:cNvSpPr txBox="1"/>
          <p:nvPr/>
        </p:nvSpPr>
        <p:spPr>
          <a:xfrm>
            <a:off x="1066800" y="483899"/>
            <a:ext cx="1390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D4AC6-F116-135D-5E4E-2D7F73A99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10" name="Picture 2" descr="Chỉ tại con… mèo">
            <a:extLst>
              <a:ext uri="{FF2B5EF4-FFF2-40B4-BE49-F238E27FC236}">
                <a16:creationId xmlns:a16="http://schemas.microsoft.com/office/drawing/2014/main" id="{67656245-E56A-1B44-AA7F-EA6557C8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99" y="1240685"/>
            <a:ext cx="4610793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A9F3C3-DEA4-10CC-AB89-903AF4AD4F7E}"/>
              </a:ext>
            </a:extLst>
          </p:cNvPr>
          <p:cNvSpPr txBox="1"/>
          <p:nvPr/>
        </p:nvSpPr>
        <p:spPr>
          <a:xfrm>
            <a:off x="1632890" y="492760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Lông mao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BC189-D990-4EAB-9483-667885F5EAFA}"/>
              </a:ext>
            </a:extLst>
          </p:cNvPr>
          <p:cNvSpPr txBox="1"/>
          <p:nvPr/>
        </p:nvSpPr>
        <p:spPr>
          <a:xfrm>
            <a:off x="1632890" y="5509812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Có 4 chân. Di chuyển bằng chân.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0EEF1-B924-1786-205B-9C182E22489B}"/>
              </a:ext>
            </a:extLst>
          </p:cNvPr>
          <p:cNvSpPr txBox="1"/>
          <p:nvPr/>
        </p:nvSpPr>
        <p:spPr>
          <a:xfrm>
            <a:off x="1632890" y="6531475"/>
            <a:ext cx="435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Có mũi. Thở bằng mũi.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pic>
        <p:nvPicPr>
          <p:cNvPr id="1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id="{7C725CA8-B912-5A1F-AFB3-B08757DC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874" y="1285875"/>
            <a:ext cx="5065326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E052C4-2F6D-3218-F2B9-904B872D219B}"/>
              </a:ext>
            </a:extLst>
          </p:cNvPr>
          <p:cNvSpPr txBox="1"/>
          <p:nvPr/>
        </p:nvSpPr>
        <p:spPr>
          <a:xfrm>
            <a:off x="9835238" y="5025466"/>
            <a:ext cx="499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lông. Có vảy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DBC0B4-7147-1A09-4420-F07E4193A5E3}"/>
              </a:ext>
            </a:extLst>
          </p:cNvPr>
          <p:cNvSpPr txBox="1"/>
          <p:nvPr/>
        </p:nvSpPr>
        <p:spPr>
          <a:xfrm>
            <a:off x="9835238" y="5555979"/>
            <a:ext cx="5867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chân. Có vây. Dichuyển bằng vây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21429-2597-4742-FC50-07AF3D6876CC}"/>
              </a:ext>
            </a:extLst>
          </p:cNvPr>
          <p:cNvSpPr txBox="1"/>
          <p:nvPr/>
        </p:nvSpPr>
        <p:spPr>
          <a:xfrm>
            <a:off x="9866217" y="6446182"/>
            <a:ext cx="5349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mũi. Có mang. Thở bằng mang.</a:t>
            </a:r>
          </a:p>
        </p:txBody>
      </p:sp>
      <p:pic>
        <p:nvPicPr>
          <p:cNvPr id="19" name="Graphic 18" descr="Lightbulb and gear outline">
            <a:extLst>
              <a:ext uri="{FF2B5EF4-FFF2-40B4-BE49-F238E27FC236}">
                <a16:creationId xmlns:a16="http://schemas.microsoft.com/office/drawing/2014/main" id="{CFAA04FD-57B1-229B-B6A7-0779D8147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08795" y="801127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173CD7-D179-CF6C-B449-EF8C7B238458}"/>
              </a:ext>
            </a:extLst>
          </p:cNvPr>
          <p:cNvSpPr txBox="1"/>
          <p:nvPr/>
        </p:nvSpPr>
        <p:spPr>
          <a:xfrm>
            <a:off x="4566589" y="8215313"/>
            <a:ext cx="1021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Nunito Black" panose="00000A00000000000000" pitchFamily="2" charset="0"/>
              </a:rPr>
              <a:t>ĐẶC ĐIỂM BÊN NGOÀI KHÁC NHAU</a:t>
            </a:r>
          </a:p>
        </p:txBody>
      </p:sp>
    </p:spTree>
    <p:extLst>
      <p:ext uri="{BB962C8B-B14F-4D97-AF65-F5344CB8AC3E}">
        <p14:creationId xmlns:p14="http://schemas.microsoft.com/office/powerpoint/2010/main" val="1416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715</Words>
  <Application>Microsoft Office PowerPoint</Application>
  <PresentationFormat>Custom</PresentationFormat>
  <Paragraphs>105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Nunito Black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nguyenthi lien</cp:lastModifiedBy>
  <cp:revision>4</cp:revision>
  <dcterms:created xsi:type="dcterms:W3CDTF">2006-08-16T00:00:00Z</dcterms:created>
  <dcterms:modified xsi:type="dcterms:W3CDTF">2022-08-08T04:09:50Z</dcterms:modified>
  <dc:identifier>DAFIo89oy9M</dc:identifier>
</cp:coreProperties>
</file>