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48" r:id="rId3"/>
    <p:sldId id="430" r:id="rId4"/>
    <p:sldId id="432" r:id="rId5"/>
    <p:sldId id="440" r:id="rId6"/>
    <p:sldId id="434" r:id="rId7"/>
    <p:sldId id="442" r:id="rId8"/>
    <p:sldId id="443" r:id="rId9"/>
    <p:sldId id="444" r:id="rId10"/>
    <p:sldId id="445" r:id="rId11"/>
    <p:sldId id="446" r:id="rId12"/>
    <p:sldId id="447"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8932" autoAdjust="0"/>
  </p:normalViewPr>
  <p:slideViewPr>
    <p:cSldViewPr>
      <p:cViewPr>
        <p:scale>
          <a:sx n="60" d="100"/>
          <a:sy n="60" d="100"/>
        </p:scale>
        <p:origin x="-246" y="-7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5.wdp"/><Relationship Id="rId5" Type="http://schemas.openxmlformats.org/officeDocument/2006/relationships/image" Target="../media/image1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5254" y="260653"/>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a:t>
            </a:r>
            <a:r>
              <a:rPr lang="en-US" altLang="en-US" sz="3500" b="1" dirty="0" smtClean="0">
                <a:solidFill>
                  <a:srgbClr val="FF0066"/>
                </a:solidFill>
                <a:latin typeface="Times New Roman" pitchFamily="18" charset="0"/>
              </a:rPr>
              <a:t>TH&amp;THCS CHIẾN THẮNG</a:t>
            </a:r>
            <a:endParaRPr lang="en-US" altLang="en-US" sz="3500" b="1" dirty="0">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3706771" y="4115408"/>
            <a:ext cx="9018111" cy="23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a:solidFill>
                  <a:srgbClr val="FF0000"/>
                </a:solidFill>
                <a:latin typeface="Times New Roman" panose="02020603050405020304" pitchFamily="18" charset="0"/>
                <a:ea typeface="+mj-ea"/>
                <a:cs typeface="Times New Roman" panose="02020603050405020304" pitchFamily="18" charset="0"/>
              </a:rPr>
              <a:t>BÀI 20: CƠ QUAN TUẦN HOÀN</a:t>
            </a:r>
            <a:br>
              <a:rPr lang="en-US" sz="4400" b="1" dirty="0">
                <a:solidFill>
                  <a:srgbClr val="FF0000"/>
                </a:solidFill>
                <a:latin typeface="Times New Roman" panose="02020603050405020304" pitchFamily="18" charset="0"/>
                <a:ea typeface="+mj-ea"/>
                <a:cs typeface="Times New Roman" panose="02020603050405020304" pitchFamily="18" charset="0"/>
              </a:rPr>
            </a:br>
            <a:r>
              <a:rPr lang="en-US" sz="4400" b="1" dirty="0">
                <a:solidFill>
                  <a:srgbClr val="FF0000"/>
                </a:solidFill>
                <a:latin typeface="Times New Roman" panose="02020603050405020304" pitchFamily="18" charset="0"/>
                <a:ea typeface="+mj-ea"/>
                <a:cs typeface="Times New Roman" panose="02020603050405020304" pitchFamily="18" charset="0"/>
              </a:rPr>
              <a:t>(TIẾT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5407784" y="7289921"/>
            <a:ext cx="7102225"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3200" b="1" i="1" dirty="0" err="1">
                <a:solidFill>
                  <a:srgbClr val="0000CC"/>
                </a:solidFill>
                <a:latin typeface="Times New Roman" pitchFamily="18" charset="0"/>
              </a:rPr>
              <a:t>Giáo</a:t>
            </a:r>
            <a:r>
              <a:rPr lang="en-US" altLang="en-US" sz="3200" b="1" i="1" dirty="0">
                <a:solidFill>
                  <a:srgbClr val="0000CC"/>
                </a:solidFill>
                <a:latin typeface="Times New Roman" pitchFamily="18" charset="0"/>
              </a:rPr>
              <a:t> </a:t>
            </a:r>
            <a:r>
              <a:rPr lang="en-US" altLang="en-US" sz="3200" b="1" i="1" dirty="0" err="1">
                <a:solidFill>
                  <a:srgbClr val="0000CC"/>
                </a:solidFill>
                <a:latin typeface="Times New Roman" pitchFamily="18" charset="0"/>
              </a:rPr>
              <a:t>viên</a:t>
            </a:r>
            <a:r>
              <a:rPr lang="en-US" altLang="en-US" sz="3200" b="1" i="1" dirty="0" smtClean="0">
                <a:solidFill>
                  <a:srgbClr val="0000CC"/>
                </a:solidFill>
                <a:latin typeface="Times New Roman" pitchFamily="18" charset="0"/>
              </a:rPr>
              <a:t>: </a:t>
            </a:r>
            <a:r>
              <a:rPr lang="en-US" altLang="en-US" sz="3200" b="1" i="1" dirty="0" err="1" smtClean="0">
                <a:solidFill>
                  <a:srgbClr val="0000CC"/>
                </a:solidFill>
                <a:latin typeface="Times New Roman" pitchFamily="18" charset="0"/>
              </a:rPr>
              <a:t>Ngô</a:t>
            </a:r>
            <a:r>
              <a:rPr lang="en-US" altLang="en-US" sz="3200" b="1" i="1" dirty="0" smtClean="0">
                <a:solidFill>
                  <a:srgbClr val="0000CC"/>
                </a:solidFill>
                <a:latin typeface="Times New Roman" pitchFamily="18" charset="0"/>
              </a:rPr>
              <a:t> </a:t>
            </a:r>
            <a:r>
              <a:rPr lang="en-US" altLang="en-US" sz="3200" b="1" i="1" dirty="0" err="1" smtClean="0">
                <a:solidFill>
                  <a:srgbClr val="0000CC"/>
                </a:solidFill>
                <a:latin typeface="Times New Roman" pitchFamily="18" charset="0"/>
              </a:rPr>
              <a:t>Thị</a:t>
            </a:r>
            <a:r>
              <a:rPr lang="en-US" altLang="en-US" sz="3200" b="1" i="1" dirty="0" smtClean="0">
                <a:solidFill>
                  <a:srgbClr val="0000CC"/>
                </a:solidFill>
                <a:latin typeface="Times New Roman" pitchFamily="18" charset="0"/>
              </a:rPr>
              <a:t> </a:t>
            </a:r>
            <a:r>
              <a:rPr lang="en-US" altLang="en-US" sz="3200" b="1" i="1" dirty="0" err="1" smtClean="0">
                <a:solidFill>
                  <a:srgbClr val="0000CC"/>
                </a:solidFill>
                <a:latin typeface="Times New Roman" pitchFamily="18" charset="0"/>
              </a:rPr>
              <a:t>Như</a:t>
            </a:r>
            <a:r>
              <a:rPr lang="en-US" altLang="en-US" sz="3200" b="1" i="1" dirty="0" smtClean="0">
                <a:solidFill>
                  <a:srgbClr val="0000CC"/>
                </a:solidFill>
                <a:latin typeface="Times New Roman" pitchFamily="18" charset="0"/>
              </a:rPr>
              <a:t> </a:t>
            </a:r>
            <a:r>
              <a:rPr lang="en-US" altLang="en-US" sz="3200" b="1" i="1" dirty="0" err="1" smtClean="0">
                <a:solidFill>
                  <a:srgbClr val="0000CC"/>
                </a:solidFill>
                <a:latin typeface="Times New Roman" pitchFamily="18" charset="0"/>
              </a:rPr>
              <a:t>Ngọc</a:t>
            </a:r>
            <a:r>
              <a:rPr lang="en-US" altLang="en-US" sz="3200" b="1" i="1" dirty="0" smtClean="0">
                <a:solidFill>
                  <a:srgbClr val="0000CC"/>
                </a:solidFill>
                <a:latin typeface="Times New Roman" pitchFamily="18" charset="0"/>
              </a:rPr>
              <a:t> </a:t>
            </a:r>
            <a:endParaRPr lang="en-US" altLang="en-US" sz="3200" b="1" i="1" dirty="0">
              <a:solidFill>
                <a:srgbClr val="0000CC"/>
              </a:solidFill>
              <a:latin typeface="Times New Roman" pitchFamily="18" charset="0"/>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lvl="0" eaLnBrk="1" fontAlgn="auto" hangingPunct="1">
              <a:spcBef>
                <a:spcPts val="0"/>
              </a:spcBef>
              <a:spcAft>
                <a:spcPts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3:</a:t>
            </a:r>
            <a:endParaRPr lang="en-US" sz="4000" b="1" dirty="0" smtClean="0">
              <a:solidFill>
                <a:srgbClr val="0000FF"/>
              </a:solidFill>
              <a:latin typeface="Times New Roman" pitchFamily="18" charset="0"/>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a:solidFill>
                  <a:srgbClr val="0000FF"/>
                </a:solidFill>
                <a:latin typeface="Times New Roman" pitchFamily="18" charset="0"/>
                <a:cs typeface="Times New Roman" pitchFamily="18" charset="0"/>
              </a:rPr>
              <a:t>Chức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của</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cơ</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quan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tuần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
        <p:nvSpPr>
          <p:cNvPr id="18" name="Rectangle 17">
            <a:extLst>
              <a:ext uri="{FF2B5EF4-FFF2-40B4-BE49-F238E27FC236}">
                <a16:creationId xmlns:a16="http://schemas.microsoft.com/office/drawing/2014/main" xmlns="" id="{719A7391-C340-458A-91EA-16DB3EE4377E}"/>
              </a:ext>
            </a:extLst>
          </p:cNvPr>
          <p:cNvSpPr/>
          <p:nvPr/>
        </p:nvSpPr>
        <p:spPr>
          <a:xfrm>
            <a:off x="4985763" y="2539869"/>
            <a:ext cx="4524156" cy="584775"/>
          </a:xfrm>
          <a:prstGeom prst="rect">
            <a:avLst/>
          </a:prstGeom>
        </p:spPr>
        <p:txBody>
          <a:bodyPr wrap="square">
            <a:spAutoFit/>
          </a:bodyPr>
          <a:lstStyle/>
          <a:p>
            <a:pPr algn="ctr" eaLnBrk="1" fontAlgn="auto" hangingPunct="1">
              <a:spcBef>
                <a:spcPts val="0"/>
              </a:spcBef>
              <a:spcAft>
                <a:spcPts val="0"/>
              </a:spcAft>
            </a:pP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Làm</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việc</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theo</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nhóm</a:t>
            </a:r>
            <a:r>
              <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4</a:t>
            </a:r>
            <a:r>
              <a:rPr lang="vi-VN"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rPr>
              <a:t> </a:t>
            </a:r>
            <a:endParaRPr lang="en-US" sz="3200" b="1" dirty="0" smtClean="0">
              <a:solidFill>
                <a:srgbClr val="FF0000"/>
              </a:solidFill>
              <a:latin typeface="Times New Roman" panose="02020603050405020304" pitchFamily="18" charset="0"/>
              <a:ea typeface="Segoe UI" panose="020B0502040204020203" pitchFamily="34" charset="0"/>
              <a:cs typeface="Times New Roman" panose="02020603050405020304" pitchFamily="18" charset="0"/>
            </a:endParaRPr>
          </a:p>
        </p:txBody>
      </p:sp>
      <p:sp>
        <p:nvSpPr>
          <p:cNvPr id="19" name="Rectangle 18"/>
          <p:cNvSpPr/>
          <p:nvPr/>
        </p:nvSpPr>
        <p:spPr>
          <a:xfrm>
            <a:off x="826874" y="3258698"/>
            <a:ext cx="8317778" cy="3416320"/>
          </a:xfrm>
          <a:prstGeom prst="rect">
            <a:avLst/>
          </a:prstGeom>
        </p:spPr>
        <p:txBody>
          <a:bodyPr wrap="square">
            <a:spAutoFit/>
          </a:bodyPr>
          <a:lstStyle/>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Hãy chỉ vào động mạch, tĩnh mạch và mao mạch trên sơ đồ?</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Động mạch có nhiệm vụ gì?</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Tĩnh mạch có nhiệm vụ gì?</a:t>
            </a:r>
            <a:endParaRPr lang="en-US" sz="3600" b="1"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Bef>
                <a:spcPts val="0"/>
              </a:spcBef>
              <a:spcAft>
                <a:spcPts val="0"/>
              </a:spcAft>
            </a:pPr>
            <a:r>
              <a:rPr lang="nl-NL" sz="3600" b="1"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Tim có nhiệm vụ gì?Nếu tim ngừng đập thì cơ thể sẽ như thế nào?</a:t>
            </a:r>
            <a:endParaRPr lang="en-US" sz="3600" b="1" dirty="0">
              <a:solidFill>
                <a:prstClr val="black"/>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300000"/>
                    </a14:imgEffect>
                  </a14:imgLayer>
                </a14:imgProps>
              </a:ext>
            </a:extLst>
          </a:blip>
          <a:srcRect l="38669" t="26000" r="17396" b="8781"/>
          <a:stretch/>
        </p:blipFill>
        <p:spPr>
          <a:xfrm>
            <a:off x="9967119" y="2582951"/>
            <a:ext cx="5489291" cy="6206269"/>
          </a:xfrm>
          <a:prstGeom prst="rect">
            <a:avLst/>
          </a:prstGeom>
          <a:ln>
            <a:noFill/>
          </a:ln>
          <a:effectLst>
            <a:softEdge rad="112500"/>
          </a:effectLst>
        </p:spPr>
      </p:pic>
      <p:pic>
        <p:nvPicPr>
          <p:cNvPr id="21" name="5 Minutes timer (Đồng hồ đếm ngược 5 phút)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66619" y="6913428"/>
            <a:ext cx="2706324" cy="1398190"/>
          </a:xfrm>
          <a:prstGeom prst="rect">
            <a:avLst/>
          </a:prstGeom>
        </p:spPr>
      </p:pic>
    </p:spTree>
    <p:extLst>
      <p:ext uri="{BB962C8B-B14F-4D97-AF65-F5344CB8AC3E}">
        <p14:creationId xmlns:p14="http://schemas.microsoft.com/office/powerpoint/2010/main" val="2038078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Effect transition="in" filter="barn(inVertical)">
                                      <p:cBhvr>
                                        <p:cTn id="22" dur="500"/>
                                        <p:tgtEl>
                                          <p:spTgt spid="19">
                                            <p:txEl>
                                              <p:pRg st="0" end="0"/>
                                            </p:txEl>
                                          </p:spTgt>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9">
                                            <p:txEl>
                                              <p:pRg st="1" end="1"/>
                                            </p:txEl>
                                          </p:spTgt>
                                        </p:tgtEl>
                                        <p:attrNameLst>
                                          <p:attrName>style.visibility</p:attrName>
                                        </p:attrNameLst>
                                      </p:cBhvr>
                                      <p:to>
                                        <p:strVal val="visible"/>
                                      </p:to>
                                    </p:set>
                                    <p:animEffect transition="in" filter="fade">
                                      <p:cBhvr>
                                        <p:cTn id="26" dur="500"/>
                                        <p:tgtEl>
                                          <p:spTgt spid="19">
                                            <p:txEl>
                                              <p:pRg st="1" end="1"/>
                                            </p:txEl>
                                          </p:spTgt>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9">
                                            <p:txEl>
                                              <p:pRg st="2" end="2"/>
                                            </p:txEl>
                                          </p:spTgt>
                                        </p:tgtEl>
                                        <p:attrNameLst>
                                          <p:attrName>style.visibility</p:attrName>
                                        </p:attrNameLst>
                                      </p:cBhvr>
                                      <p:to>
                                        <p:strVal val="visible"/>
                                      </p:to>
                                    </p:set>
                                    <p:animEffect transition="in" filter="fade">
                                      <p:cBhvr>
                                        <p:cTn id="30" dur="500"/>
                                        <p:tgtEl>
                                          <p:spTgt spid="19">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9">
                                            <p:txEl>
                                              <p:pRg st="3" end="3"/>
                                            </p:txEl>
                                          </p:spTgt>
                                        </p:tgtEl>
                                        <p:attrNameLst>
                                          <p:attrName>style.visibility</p:attrName>
                                        </p:attrNameLst>
                                      </p:cBhvr>
                                      <p:to>
                                        <p:strVal val="visible"/>
                                      </p:to>
                                    </p:set>
                                    <p:animEffect transition="in" filter="fade">
                                      <p:cBhvr>
                                        <p:cTn id="33" dur="500"/>
                                        <p:tgtEl>
                                          <p:spTgt spid="1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 presetClass="mediacall" presetSubtype="0" fill="hold" nodeType="withEffect">
                                  <p:stCondLst>
                                    <p:cond delay="0"/>
                                  </p:stCondLst>
                                  <p:childTnLst>
                                    <p:cmd type="call" cmd="playFrom(0.0)">
                                      <p:cBhvr>
                                        <p:cTn id="45" dur="300072"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21"/>
                </p:tgtEl>
              </p:cMediaNode>
            </p:video>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289719" y="1716205"/>
            <a:ext cx="11353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Hoạt</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a:t>
            </a:r>
            <a:r>
              <a:rPr kumimoji="0" lang="en-US" sz="4400" b="1" i="0" u="none" strike="noStrike" kern="1200" cap="none" spc="0" normalizeH="0" baseline="0" noProof="0" dirty="0" err="1" smtClean="0">
                <a:ln>
                  <a:noFill/>
                </a:ln>
                <a:solidFill>
                  <a:srgbClr val="FF0000"/>
                </a:solidFill>
                <a:effectLst/>
                <a:uLnTx/>
                <a:uFillTx/>
                <a:latin typeface="Times New Roman" pitchFamily="18" charset="0"/>
                <a:ea typeface="+mn-ea"/>
                <a:cs typeface="Times New Roman" pitchFamily="18" charset="0"/>
              </a:rPr>
              <a:t>động</a:t>
            </a:r>
            <a:r>
              <a:rPr kumimoji="0" lang="en-US" sz="44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 3:</a:t>
            </a:r>
            <a:endParaRPr kumimoji="0" lang="en-US" sz="4000" b="1" i="0" u="none"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endParaRPr>
          </a:p>
        </p:txBody>
      </p:sp>
      <p:sp>
        <p:nvSpPr>
          <p:cNvPr id="17" name="TextBox 16"/>
          <p:cNvSpPr txBox="1"/>
          <p:nvPr/>
        </p:nvSpPr>
        <p:spPr>
          <a:xfrm>
            <a:off x="3569800" y="1774094"/>
            <a:ext cx="8064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Chức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năng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của</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cơ</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quan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tuần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hoàn</a:t>
            </a:r>
            <a:endPar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14" name="矩形 51"/>
          <p:cNvSpPr>
            <a:spLocks noChangeArrowheads="1"/>
          </p:cNvSpPr>
          <p:nvPr/>
        </p:nvSpPr>
        <p:spPr bwMode="auto">
          <a:xfrm>
            <a:off x="4560496" y="2514923"/>
            <a:ext cx="4127156" cy="553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fontAlgn="auto" hangingPunct="1">
              <a:spcBef>
                <a:spcPts val="1000"/>
              </a:spcBef>
              <a:spcAft>
                <a:spcPts val="0"/>
              </a:spcAft>
            </a:pPr>
            <a:r>
              <a:rPr lang="en-US" sz="3000" b="1" dirty="0" smtClean="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CHIA SẺ TRƯỚC LỚP</a:t>
            </a:r>
            <a:endParaRPr lang="en-US" sz="3000" b="1"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p:txBody>
      </p:sp>
      <p:pic>
        <p:nvPicPr>
          <p:cNvPr id="15"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24655" y="3207152"/>
            <a:ext cx="10554789" cy="593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15"/>
          <p:cNvSpPr/>
          <p:nvPr/>
        </p:nvSpPr>
        <p:spPr>
          <a:xfrm>
            <a:off x="2651919" y="5257800"/>
            <a:ext cx="2138766" cy="822960"/>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Rounded Rectangle 21"/>
          <p:cNvSpPr/>
          <p:nvPr/>
        </p:nvSpPr>
        <p:spPr>
          <a:xfrm>
            <a:off x="9662319" y="4267200"/>
            <a:ext cx="2447182" cy="803627"/>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3" name="Rounded Rectangle 22"/>
          <p:cNvSpPr/>
          <p:nvPr/>
        </p:nvSpPr>
        <p:spPr>
          <a:xfrm>
            <a:off x="2651919" y="6802266"/>
            <a:ext cx="2138766" cy="1198734"/>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4" name="Rounded Rectangle 23"/>
          <p:cNvSpPr/>
          <p:nvPr/>
        </p:nvSpPr>
        <p:spPr>
          <a:xfrm>
            <a:off x="2651919" y="3122833"/>
            <a:ext cx="2308583" cy="842333"/>
          </a:xfrm>
          <a:prstGeom prst="roundRect">
            <a:avLst/>
          </a:prstGeom>
          <a:solidFill>
            <a:srgbClr val="FFC000">
              <a:lumMod val="40000"/>
              <a:lumOff val="60000"/>
            </a:srgbClr>
          </a:solidFill>
          <a:ln w="12700" cap="flat" cmpd="sng" algn="ctr">
            <a:solidFill>
              <a:sysClr val="windowText" lastClr="000000">
                <a:lumMod val="95000"/>
                <a:lumOff val="5000"/>
              </a:sys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2585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22"/>
                                        </p:tgtEl>
                                      </p:cBhvr>
                                    </p:animEffect>
                                    <p:set>
                                      <p:cBhvr>
                                        <p:cTn id="22" dur="1" fill="hold">
                                          <p:stCondLst>
                                            <p:cond delay="499"/>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3"/>
                                        </p:tgtEl>
                                      </p:cBhvr>
                                    </p:animEffect>
                                    <p:set>
                                      <p:cBhvr>
                                        <p:cTn id="27" dur="1" fill="hold">
                                          <p:stCondLst>
                                            <p:cond delay="499"/>
                                          </p:stCondLst>
                                        </p:cTn>
                                        <p:tgtEl>
                                          <p:spTgt spid="2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6" grpId="0" animBg="1"/>
      <p:bldP spid="22"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8" name="Lớp 3- TNXH Hoạt động tuần hoàn (1)">
            <a:hlinkClick r:id="" action="ppaction://media"/>
          </p:cNvPr>
          <p:cNvPicPr>
            <a:picLocks noChangeAspect="1"/>
          </p:cNvPicPr>
          <p:nvPr>
            <a:videoFile r:link="rId1"/>
            <p:extLst>
              <p:ext uri="{DAA4B4D4-6D71-4841-9C94-3DE7FCFB9230}">
                <p14:media xmlns:p14="http://schemas.microsoft.com/office/powerpoint/2010/main" r:embed="rId2">
                  <p14:trim st="159786" end="79125"/>
                </p14:media>
              </p:ext>
            </p:extLst>
          </p:nvPr>
        </p:nvPicPr>
        <p:blipFill>
          <a:blip r:embed="rId5"/>
          <a:stretch>
            <a:fillRect/>
          </a:stretch>
        </p:blipFill>
        <p:spPr>
          <a:xfrm>
            <a:off x="1432719" y="1746025"/>
            <a:ext cx="14173200" cy="6331176"/>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18"/>
          <p:cNvSpPr/>
          <p:nvPr/>
        </p:nvSpPr>
        <p:spPr>
          <a:xfrm>
            <a:off x="5146417" y="1875987"/>
            <a:ext cx="5910943" cy="574766"/>
          </a:xfrm>
          <a:prstGeom prst="rect">
            <a:avLst/>
          </a:prstGeom>
          <a:solidFill>
            <a:srgbClr val="FFCCCC"/>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7030A0"/>
                </a:solidFill>
                <a:effectLst/>
                <a:uLnTx/>
                <a:uFillTx/>
                <a:latin typeface="Times New Roman" panose="02020603050405020304" pitchFamily="18" charset="0"/>
                <a:ea typeface="+mn-ea"/>
                <a:cs typeface="Times New Roman" panose="02020603050405020304" pitchFamily="18" charset="0"/>
              </a:rPr>
              <a:t>VIDEO HOẠT ĐỘNG TUẦN HOÀN</a:t>
            </a:r>
          </a:p>
        </p:txBody>
      </p:sp>
    </p:spTree>
    <p:extLst>
      <p:ext uri="{BB962C8B-B14F-4D97-AF65-F5344CB8AC3E}">
        <p14:creationId xmlns:p14="http://schemas.microsoft.com/office/powerpoint/2010/main" val="394376403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8"/>
                                        </p:tgtEl>
                                      </p:cBhvr>
                                    </p:cmd>
                                  </p:childTnLst>
                                </p:cTn>
                              </p:par>
                            </p:childTnLst>
                          </p:cTn>
                        </p:par>
                      </p:childTnLst>
                    </p:cTn>
                  </p:par>
                </p:childTnLst>
              </p:cTn>
              <p:nextCondLst>
                <p:cond evt="onClick" delay="0">
                  <p:tgtEl>
                    <p:spTgt spid="18"/>
                  </p:tgtEl>
                </p:cond>
              </p:nextCondLst>
            </p:seq>
            <p:video>
              <p:cMediaNode vol="80000">
                <p:cTn id="7" fill="hold" display="0">
                  <p:stCondLst>
                    <p:cond delay="indefinite"/>
                  </p:stCondLst>
                </p:cTn>
                <p:tgtEl>
                  <p:spTgt spid="1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3706772" y="4115408"/>
            <a:ext cx="7708148" cy="1499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8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KHỞI ĐỘNG</a:t>
            </a:r>
          </a:p>
        </p:txBody>
      </p:sp>
      <p:pic>
        <p:nvPicPr>
          <p:cNvPr id="32"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417220" flipH="1">
            <a:off x="867941" y="7421499"/>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14546501" y="7343794"/>
            <a:ext cx="1207113" cy="938865"/>
          </a:xfrm>
          <a:prstGeom prst="rect">
            <a:avLst/>
          </a:prstGeom>
        </p:spPr>
      </p:pic>
      <p:pic>
        <p:nvPicPr>
          <p:cNvPr id="3" name="Picture 2"/>
          <p:cNvPicPr>
            <a:picLocks noChangeAspect="1"/>
          </p:cNvPicPr>
          <p:nvPr/>
        </p:nvPicPr>
        <p:blipFill>
          <a:blip r:embed="rId4"/>
          <a:stretch>
            <a:fillRect/>
          </a:stretch>
        </p:blipFill>
        <p:spPr>
          <a:xfrm>
            <a:off x="975519" y="533400"/>
            <a:ext cx="1207113" cy="938865"/>
          </a:xfrm>
          <a:prstGeom prst="rect">
            <a:avLst/>
          </a:prstGeom>
        </p:spPr>
      </p:pic>
    </p:spTree>
    <p:extLst>
      <p:ext uri="{BB962C8B-B14F-4D97-AF65-F5344CB8AC3E}">
        <p14:creationId xmlns:p14="http://schemas.microsoft.com/office/powerpoint/2010/main" val="2105352457"/>
      </p:ext>
    </p:extLst>
  </p:cSld>
  <p:clrMapOvr>
    <a:masterClrMapping/>
  </p:clrMapOvr>
  <p:transition spd="slow">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anose="02020603050405020304"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anose="02020603050405020304"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a:t>
            </a:r>
            <a:r>
              <a:rPr lang="en-US" sz="2800" b="1" dirty="0" smtClean="0">
                <a:solidFill>
                  <a:srgbClr val="0000CC"/>
                </a:solidFill>
                <a:latin typeface="Times New Roman" panose="02020603050405020304" pitchFamily="18" charset="0"/>
                <a:cs typeface="Times New Roman" panose="02020603050405020304" pitchFamily="18" charset="0"/>
              </a:rPr>
              <a:t>HOÀN (TIẾT </a:t>
            </a:r>
            <a:r>
              <a:rPr lang="en-US" sz="2800" b="1" dirty="0">
                <a:solidFill>
                  <a:srgbClr val="0000CC"/>
                </a:solidFill>
                <a:latin typeface="Times New Roman" panose="02020603050405020304" pitchFamily="18" charset="0"/>
                <a:cs typeface="Times New Roman" panose="02020603050405020304" pitchFamily="18" charset="0"/>
              </a:rPr>
              <a:t>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8"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154763" y="2660488"/>
            <a:ext cx="4090729" cy="543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4633119" y="2536373"/>
            <a:ext cx="4286444" cy="748144"/>
          </a:xfrm>
          <a:prstGeom prst="roundRect">
            <a:avLst/>
          </a:prstGeom>
          <a:solidFill>
            <a:sysClr val="window" lastClr="FFFFFF">
              <a:lumMod val="95000"/>
            </a:sys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nhóm</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2</a:t>
            </a:r>
          </a:p>
        </p:txBody>
      </p:sp>
      <p:sp>
        <p:nvSpPr>
          <p:cNvPr id="20" name="Rectangle: Rounded Corners 186">
            <a:extLst>
              <a:ext uri="{FF2B5EF4-FFF2-40B4-BE49-F238E27FC236}">
                <a16:creationId xmlns:a16="http://schemas.microsoft.com/office/drawing/2014/main" xmlns="" id="{09BD8570-F3EE-4550-91DC-3636FF64E440}"/>
              </a:ext>
            </a:extLst>
          </p:cNvPr>
          <p:cNvSpPr/>
          <p:nvPr/>
        </p:nvSpPr>
        <p:spPr>
          <a:xfrm>
            <a:off x="11338719" y="1953016"/>
            <a:ext cx="2246749" cy="666799"/>
          </a:xfrm>
          <a:prstGeom prst="roundRect">
            <a:avLst/>
          </a:prstGeom>
          <a:solidFill>
            <a:srgbClr val="FF0000"/>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srgbClr val="FFFF00"/>
                </a:solidFill>
                <a:effectLst/>
                <a:uLnTx/>
                <a:uFillTx/>
                <a:latin typeface="Times New Roman" panose="02020603050405020304" pitchFamily="18" charset="0"/>
                <a:cs typeface="Times New Roman" panose="02020603050405020304" pitchFamily="18" charset="0"/>
              </a:rPr>
              <a:t>HẾT GIỜ</a:t>
            </a:r>
          </a:p>
        </p:txBody>
      </p:sp>
      <p:sp>
        <p:nvSpPr>
          <p:cNvPr id="21" name="Rounded Rectangle 20"/>
          <p:cNvSpPr/>
          <p:nvPr/>
        </p:nvSpPr>
        <p:spPr>
          <a:xfrm>
            <a:off x="3072742" y="4064626"/>
            <a:ext cx="6894377" cy="812739"/>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Thảo</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trả</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hỏi</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sau</a:t>
            </a:r>
            <a:r>
              <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p>
        </p:txBody>
      </p:sp>
      <p:sp>
        <p:nvSpPr>
          <p:cNvPr id="22" name="Rounded Rectangle 21"/>
          <p:cNvSpPr/>
          <p:nvPr/>
        </p:nvSpPr>
        <p:spPr>
          <a:xfrm>
            <a:off x="2978299" y="5638800"/>
            <a:ext cx="6239642" cy="1380155"/>
          </a:xfrm>
          <a:prstGeom prst="roundRect">
            <a:avLst/>
          </a:prstGeom>
          <a:solidFill>
            <a:srgbClr val="FFC000">
              <a:lumMod val="40000"/>
              <a:lumOff val="60000"/>
            </a:srgbClr>
          </a:solidFill>
          <a:ln w="12700" cap="flat" cmpd="sng" algn="ctr">
            <a:solidFill>
              <a:srgbClr val="ED7D31">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Hãy chỉ và nói tên các bộ phận của cơ quan tuần hoàn.</a:t>
            </a:r>
            <a:endParaRPr kumimoji="0" lang="en-US" sz="36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Content Placeholder 6"/>
          <p:cNvPicPr>
            <a:picLocks noChangeAspect="1"/>
          </p:cNvPicPr>
          <p:nvPr/>
        </p:nvPicPr>
        <p:blipFill rotWithShape="1">
          <a:blip r:embed="rId5"/>
          <a:srcRect l="17448"/>
          <a:stretch/>
        </p:blipFill>
        <p:spPr>
          <a:xfrm>
            <a:off x="410649" y="3733800"/>
            <a:ext cx="2567649" cy="2253141"/>
          </a:xfrm>
          <a:prstGeom prst="rect">
            <a:avLst/>
          </a:prstGeom>
        </p:spPr>
      </p:pic>
      <p:sp>
        <p:nvSpPr>
          <p:cNvPr id="25" name="TextBox 24"/>
          <p:cNvSpPr txBox="1"/>
          <p:nvPr/>
        </p:nvSpPr>
        <p:spPr>
          <a:xfrm>
            <a:off x="121872" y="1532362"/>
            <a:ext cx="3139647" cy="769441"/>
          </a:xfrm>
          <a:prstGeom prst="rect">
            <a:avLst/>
          </a:prstGeom>
          <a:noFill/>
        </p:spPr>
        <p:txBody>
          <a:bodyPr wrap="square" rtlCol="0">
            <a:spAutoFit/>
          </a:bodyPr>
          <a:lstStyle/>
          <a:p>
            <a:pPr eaLnBrk="1" fontAlgn="auto" hangingPunct="1">
              <a:spcBef>
                <a:spcPts val="0"/>
              </a:spcBef>
              <a:spcAft>
                <a:spcPts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1</a:t>
            </a:r>
          </a:p>
        </p:txBody>
      </p:sp>
      <p:sp>
        <p:nvSpPr>
          <p:cNvPr id="33" name="TextBox 32"/>
          <p:cNvSpPr txBox="1"/>
          <p:nvPr/>
        </p:nvSpPr>
        <p:spPr>
          <a:xfrm>
            <a:off x="3090263" y="1578323"/>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smtClean="0">
                <a:solidFill>
                  <a:srgbClr val="0000FF"/>
                </a:solidFill>
                <a:latin typeface="Times New Roman" pitchFamily="18" charset="0"/>
                <a:cs typeface="Times New Roman" pitchFamily="18" charset="0"/>
              </a:rPr>
              <a:t>Các</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bộ</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phận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của</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cơ</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quan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tuần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hoàn</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10" presetClass="entr"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1" grpId="1" animBg="1"/>
      <p:bldP spid="22" grpId="0" animBg="1"/>
      <p:bldP spid="2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anose="02020603050405020304"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anose="02020603050405020304"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24" name="Picture 1"/>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09319" y="1746025"/>
            <a:ext cx="7588775" cy="716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39679" l="46310" r="100000">
                        <a14:foregroundMark x1="47417" y1="22244" x2="69188" y2="2605"/>
                        <a14:foregroundMark x1="48155" y1="22645" x2="68819" y2="33066"/>
                        <a14:foregroundMark x1="72878" y1="1403" x2="69188" y2="3607"/>
                        <a14:foregroundMark x1="73801" y1="1202" x2="85793" y2="1202"/>
                        <a14:foregroundMark x1="86531" y1="1403" x2="94649" y2="8216"/>
                        <a14:foregroundMark x1="94465" y1="8818" x2="97786" y2="23046"/>
                        <a14:foregroundMark x1="97232" y1="22645" x2="90406" y2="34269"/>
                        <a14:foregroundMark x1="90775" y1="34870" x2="66974" y2="34870"/>
                        <a14:foregroundMark x1="71771" y1="28657" x2="82841" y2="1603"/>
                        <a14:foregroundMark x1="88561" y1="33066" x2="96679" y2="17836"/>
                        <a14:foregroundMark x1="63100" y1="12024" x2="92066" y2="29259"/>
                        <a14:foregroundMark x1="63284" y1="25651" x2="76568" y2="2405"/>
                        <a14:foregroundMark x1="81919" y1="21643" x2="88745" y2="6613"/>
                        <a14:foregroundMark x1="82657" y1="7415" x2="82657" y2="7415"/>
                        <a14:foregroundMark x1="70849" y1="29058" x2="70849" y2="29058"/>
                        <a14:foregroundMark x1="66421" y1="28858" x2="75830" y2="32866"/>
                        <a14:foregroundMark x1="84133" y1="29259" x2="84133" y2="29259"/>
                        <a14:foregroundMark x1="85424" y1="10421" x2="85424" y2="10421"/>
                        <a14:foregroundMark x1="69188" y1="8617" x2="69188" y2="8617"/>
                        <a14:backgroundMark x1="46679" y1="21242" x2="52214" y2="18036"/>
                        <a14:backgroundMark x1="59041" y1="9820" x2="69742" y2="1403"/>
                        <a14:backgroundMark x1="66052" y1="33667" x2="64022" y2="41283"/>
                        <a14:backgroundMark x1="66974" y1="34269" x2="66974" y2="34269"/>
                        <a14:backgroundMark x1="68081" y1="35271" x2="68081" y2="35271"/>
                        <a14:backgroundMark x1="69004" y1="35872" x2="69004" y2="35872"/>
                        <a14:backgroundMark x1="59963" y1="29860" x2="59963" y2="29860"/>
                        <a14:backgroundMark x1="62362" y1="30060" x2="62362" y2="30060"/>
                      </a14:backgroundRemoval>
                    </a14:imgEffect>
                    <a14:imgEffect>
                      <a14:sharpenSoften amount="50000"/>
                    </a14:imgEffect>
                  </a14:imgLayer>
                </a14:imgProps>
              </a:ext>
              <a:ext uri="{28A0092B-C50C-407E-A947-70E740481C1C}">
                <a14:useLocalDpi xmlns:a14="http://schemas.microsoft.com/office/drawing/2010/main" val="0"/>
              </a:ext>
            </a:extLst>
          </a:blip>
          <a:srcRect l="46119" r="2016" b="60622"/>
          <a:stretch/>
        </p:blipFill>
        <p:spPr bwMode="auto">
          <a:xfrm>
            <a:off x="9586119" y="2163371"/>
            <a:ext cx="4900612" cy="232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ounded Rectangle 31"/>
          <p:cNvSpPr/>
          <p:nvPr/>
        </p:nvSpPr>
        <p:spPr>
          <a:xfrm>
            <a:off x="5343498" y="2971800"/>
            <a:ext cx="1347021" cy="505046"/>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Tim</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5178828" y="5658391"/>
            <a:ext cx="2121291" cy="742409"/>
          </a:xfrm>
          <a:prstGeom prst="roundRect">
            <a:avLst/>
          </a:prstGeom>
          <a:solidFill>
            <a:srgbClr val="ED7D31">
              <a:lumMod val="20000"/>
              <a:lumOff val="80000"/>
            </a:srgbClr>
          </a:solidFill>
          <a:ln w="12700" cap="flat" cmpd="sng" algn="ctr">
            <a:solidFill>
              <a:srgbClr val="ED7D3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Các </a:t>
            </a:r>
            <a:r>
              <a:rPr kumimoji="0" lang="en-US" sz="24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mạch</a:t>
            </a:r>
            <a:r>
              <a:rPr kumimoji="0" lang="en-US"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0" cap="none" spc="0" normalizeH="0" baseline="0" noProof="0" dirty="0" err="1" smtClean="0">
                <a:ln>
                  <a:noFill/>
                </a:ln>
                <a:solidFill>
                  <a:srgbClr val="FF0000"/>
                </a:solidFill>
                <a:effectLst/>
                <a:uLnTx/>
                <a:uFillTx/>
                <a:latin typeface="Times New Roman" panose="02020603050405020304" pitchFamily="18" charset="0"/>
                <a:ea typeface="+mn-ea"/>
                <a:cs typeface="Times New Roman" panose="02020603050405020304" pitchFamily="18" charset="0"/>
              </a:rPr>
              <a:t>máu</a:t>
            </a:r>
            <a:endParaRPr kumimoji="0" lang="vi-VN" sz="2400" b="0" i="0" u="none" strike="noStrike" kern="0" cap="none" spc="0" normalizeH="0" baseline="0" noProof="0" dirty="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020614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1000" fill="hold"/>
                                        <p:tgtEl>
                                          <p:spTgt spid="32"/>
                                        </p:tgtEl>
                                        <p:attrNameLst>
                                          <p:attrName>ppt_w</p:attrName>
                                        </p:attrNameLst>
                                      </p:cBhvr>
                                      <p:tavLst>
                                        <p:tav tm="0">
                                          <p:val>
                                            <p:fltVal val="0"/>
                                          </p:val>
                                        </p:tav>
                                        <p:tav tm="100000">
                                          <p:val>
                                            <p:strVal val="#ppt_w"/>
                                          </p:val>
                                        </p:tav>
                                      </p:tavLst>
                                    </p:anim>
                                    <p:anim calcmode="lin" valueType="num">
                                      <p:cBhvr>
                                        <p:cTn id="21" dur="1000" fill="hold"/>
                                        <p:tgtEl>
                                          <p:spTgt spid="32"/>
                                        </p:tgtEl>
                                        <p:attrNameLst>
                                          <p:attrName>ppt_h</p:attrName>
                                        </p:attrNameLst>
                                      </p:cBhvr>
                                      <p:tavLst>
                                        <p:tav tm="0">
                                          <p:val>
                                            <p:fltVal val="0"/>
                                          </p:val>
                                        </p:tav>
                                        <p:tav tm="100000">
                                          <p:val>
                                            <p:strVal val="#ppt_h"/>
                                          </p:val>
                                        </p:tav>
                                      </p:tavLst>
                                    </p:anim>
                                    <p:anim calcmode="lin" valueType="num">
                                      <p:cBhvr>
                                        <p:cTn id="22" dur="1000" fill="hold"/>
                                        <p:tgtEl>
                                          <p:spTgt spid="32"/>
                                        </p:tgtEl>
                                        <p:attrNameLst>
                                          <p:attrName>style.rotation</p:attrName>
                                        </p:attrNameLst>
                                      </p:cBhvr>
                                      <p:tavLst>
                                        <p:tav tm="0">
                                          <p:val>
                                            <p:fltVal val="90"/>
                                          </p:val>
                                        </p:tav>
                                        <p:tav tm="100000">
                                          <p:val>
                                            <p:fltVal val="0"/>
                                          </p:val>
                                        </p:tav>
                                      </p:tavLst>
                                    </p:anim>
                                    <p:animEffect transition="in" filter="fade">
                                      <p:cBhvr>
                                        <p:cTn id="23" dur="10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2800" b="1" dirty="0">
                <a:solidFill>
                  <a:srgbClr val="0000CC"/>
                </a:solidFill>
                <a:latin typeface="Times New Roman" panose="02020603050405020304" pitchFamily="18" charset="0"/>
                <a:cs typeface="Times New Roman" panose="02020603050405020304" pitchFamily="18" charset="0"/>
              </a:rPr>
              <a:t>BÀI 20: CƠ QUAN TUẦN </a:t>
            </a:r>
            <a:r>
              <a:rPr lang="en-US" sz="2800" b="1" dirty="0" smtClean="0">
                <a:solidFill>
                  <a:srgbClr val="0000CC"/>
                </a:solidFill>
                <a:latin typeface="Times New Roman" panose="02020603050405020304" pitchFamily="18" charset="0"/>
                <a:cs typeface="Times New Roman" panose="02020603050405020304" pitchFamily="18" charset="0"/>
              </a:rPr>
              <a:t>HOÀN (TIẾT </a:t>
            </a:r>
            <a:r>
              <a:rPr lang="en-US" sz="2800" b="1" dirty="0">
                <a:solidFill>
                  <a:srgbClr val="0000CC"/>
                </a:solidFill>
                <a:latin typeface="Times New Roman" panose="02020603050405020304" pitchFamily="18" charset="0"/>
                <a:cs typeface="Times New Roman" panose="02020603050405020304" pitchFamily="18" charset="0"/>
              </a:rPr>
              <a:t>1)</a:t>
            </a:r>
            <a:endParaRPr lang="en-US" sz="2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Picture 1"/>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801" y1="35671" x2="73801" y2="35671"/>
                        <a14:foregroundMark x1="87454" y1="31062" x2="87454" y2="31062"/>
                        <a14:foregroundMark x1="24539" y1="18236" x2="24539" y2="18236"/>
                        <a14:foregroundMark x1="27306" y1="14429" x2="27306" y2="14429"/>
                        <a14:foregroundMark x1="30443" y1="12826" x2="30443" y2="12826"/>
                        <a14:foregroundMark x1="33210" y1="2004" x2="33395" y2="2004"/>
                        <a14:foregroundMark x1="32657" y1="3407" x2="32657" y2="3407"/>
                        <a14:foregroundMark x1="44280" y1="59719" x2="44280" y2="59719"/>
                        <a14:foregroundMark x1="43727" y1="63727" x2="43727" y2="63727"/>
                        <a14:foregroundMark x1="44096" y1="70140" x2="44096" y2="70140"/>
                        <a14:foregroundMark x1="44280" y1="75752" x2="44280" y2="75752"/>
                        <a14:foregroundMark x1="43358" y1="84569" x2="43358" y2="84569"/>
                        <a14:foregroundMark x1="45203" y1="91984" x2="45203" y2="91984"/>
                        <a14:foregroundMark x1="40590" y1="91383" x2="40590" y2="91383"/>
                        <a14:foregroundMark x1="34133" y1="71543" x2="34133" y2="71543"/>
                        <a14:foregroundMark x1="33764" y1="77154" x2="33764" y2="77154"/>
                        <a14:foregroundMark x1="32657" y1="82365" x2="32657" y2="82365"/>
                        <a14:foregroundMark x1="32657" y1="87375" x2="32657" y2="87375"/>
                        <a14:foregroundMark x1="32657" y1="90581" x2="32657" y2="90581"/>
                        <a14:foregroundMark x1="33210" y1="92184" x2="33210" y2="92184"/>
                        <a14:foregroundMark x1="28967" y1="92184" x2="28967" y2="92184"/>
                        <a14:foregroundMark x1="29705" y1="87976" x2="29705" y2="87976"/>
                        <a14:foregroundMark x1="29705" y1="83567" x2="29705" y2="83567"/>
                        <a14:foregroundMark x1="29151" y1="77756" x2="29151" y2="77756"/>
                        <a14:foregroundMark x1="36531" y1="93387" x2="36531" y2="93387"/>
                        <a14:foregroundMark x1="95018" y1="14429" x2="95018" y2="14429"/>
                        <a14:foregroundMark x1="28967" y1="49299" x2="28967" y2="49299"/>
                        <a14:foregroundMark x1="28967" y1="53908" x2="28967" y2="53908"/>
                        <a14:foregroundMark x1="27306" y1="92585" x2="27306" y2="92585"/>
                        <a14:foregroundMark x1="28782" y1="93788" x2="28782" y2="93788"/>
                        <a14:foregroundMark x1="30996" y1="92986" x2="30996" y2="92986"/>
                        <a14:foregroundMark x1="43727" y1="93587" x2="43727" y2="93587"/>
                        <a14:foregroundMark x1="45203" y1="93587" x2="45203" y2="93587"/>
                        <a14:foregroundMark x1="28413" y1="59920" x2="28413" y2="59920"/>
                        <a14:foregroundMark x1="29151" y1="63727" x2="29151" y2="63727"/>
                        <a14:foregroundMark x1="28782" y1="68737" x2="28782" y2="68737"/>
                        <a14:foregroundMark x1="28598" y1="73347" x2="28598" y2="73347"/>
                        <a14:foregroundMark x1="54982" y1="32465" x2="54982" y2="32465"/>
                        <a14:foregroundMark x1="56089" y1="34669" x2="56089" y2="34669"/>
                        <a14:foregroundMark x1="59410" y1="47495" x2="59410" y2="47495"/>
                        <a14:foregroundMark x1="64207" y1="41483" x2="64207" y2="41483"/>
                        <a14:foregroundMark x1="11808" y1="47295" x2="11808" y2="47295"/>
                        <a14:foregroundMark x1="14022" y1="47295" x2="14022" y2="47295"/>
                        <a14:foregroundMark x1="10148" y1="46493" x2="10148" y2="46493"/>
                        <a14:foregroundMark x1="8856" y1="44289" x2="8856" y2="44289"/>
                        <a14:foregroundMark x1="9225" y1="40681" x2="9225" y2="40681"/>
                        <a14:foregroundMark x1="68266" y1="29259" x2="68266" y2="29259"/>
                        <a14:foregroundMark x1="81550" y1="33066" x2="81550" y2="33066"/>
                        <a14:foregroundMark x1="94280" y1="24449" x2="94280" y2="24449"/>
                        <a14:foregroundMark x1="34133" y1="68938" x2="34133" y2="68938"/>
                        <a14:foregroundMark x1="34686" y1="63126" x2="34686" y2="63126"/>
                        <a14:foregroundMark x1="40221" y1="4208" x2="40221" y2="4208"/>
                        <a14:foregroundMark x1="38745" y1="7615" x2="38745" y2="7615"/>
                        <a14:foregroundMark x1="40406" y1="12224" x2="40406" y2="12224"/>
                        <a14:foregroundMark x1="43911" y1="13627" x2="43911" y2="13627"/>
                        <a14:foregroundMark x1="47970" y1="17435" x2="47970" y2="17435"/>
                        <a14:foregroundMark x1="57565" y1="37275" x2="57565" y2="37275"/>
                        <a14:foregroundMark x1="58487" y1="38878" x2="58487" y2="38878"/>
                        <a14:foregroundMark x1="29151" y1="57715" x2="29151" y2="57715"/>
                        <a14:foregroundMark x1="18819" y1="29860" x2="18819" y2="29860"/>
                        <a14:foregroundMark x1="21402" y1="26253" x2="21402" y2="26253"/>
                        <a14:foregroundMark x1="23247" y1="21443" x2="23247" y2="21443"/>
                        <a14:foregroundMark x1="17528" y1="33667" x2="17528" y2="33667"/>
                        <a14:foregroundMark x1="59963" y1="28457" x2="68081" y2="34068"/>
                        <a14:foregroundMark x1="37085" y1="94990" x2="37085" y2="94990"/>
                        <a14:foregroundMark x1="37638" y1="49900" x2="37638" y2="49900"/>
                        <a14:foregroundMark x1="37638" y1="56713" x2="37638" y2="56713"/>
                        <a14:foregroundMark x1="38376" y1="62525" x2="38376" y2="62525"/>
                        <a14:foregroundMark x1="33764" y1="65331" x2="33764" y2="65331"/>
                        <a14:backgroundMark x1="12362" y1="22445" x2="12362" y2="22445"/>
                        <a14:backgroundMark x1="21218" y1="23848" x2="21218" y2="23848"/>
                        <a14:backgroundMark x1="14391" y1="37475" x2="14391" y2="37475"/>
                        <a14:backgroundMark x1="7934" y1="43687" x2="7934" y2="43687"/>
                        <a14:backgroundMark x1="9963" y1="50100" x2="9963" y2="50100"/>
                        <a14:backgroundMark x1="23801" y1="30461" x2="23801" y2="30461"/>
                        <a14:backgroundMark x1="27860" y1="25852" x2="27860" y2="25852"/>
                        <a14:backgroundMark x1="26384" y1="41884" x2="26384" y2="41884"/>
                        <a14:backgroundMark x1="22509" y1="52305" x2="22509" y2="52305"/>
                        <a14:backgroundMark x1="27122" y1="56313" x2="27122" y2="56313"/>
                        <a14:backgroundMark x1="25092" y1="65130" x2="25092" y2="65130"/>
                        <a14:backgroundMark x1="36162" y1="52305" x2="36162" y2="52305"/>
                        <a14:backgroundMark x1="36716" y1="59519" x2="36716" y2="59519"/>
                        <a14:backgroundMark x1="35609" y1="67134" x2="35609" y2="67134"/>
                        <a14:backgroundMark x1="36162" y1="56112" x2="36162" y2="56112"/>
                        <a14:backgroundMark x1="36162" y1="49699" x2="36162" y2="49699"/>
                        <a14:backgroundMark x1="36716" y1="54509" x2="36716" y2="54509"/>
                        <a14:backgroundMark x1="36531" y1="49098" x2="36531" y2="49098"/>
                        <a14:backgroundMark x1="44649" y1="26453" x2="44649" y2="26453"/>
                        <a14:backgroundMark x1="46310" y1="42886" x2="46310" y2="42886"/>
                        <a14:backgroundMark x1="54797" y1="42084" x2="54797" y2="42084"/>
                        <a14:backgroundMark x1="56827" y1="30060" x2="56827" y2="30060"/>
                        <a14:backgroundMark x1="47048" y1="10421" x2="46863" y2="10421"/>
                        <a14:backgroundMark x1="27860" y1="34068" x2="27860" y2="34068"/>
                        <a14:backgroundMark x1="27122" y1="71343" x2="27122" y2="71343"/>
                        <a14:backgroundMark x1="27122" y1="49499" x2="27122" y2="49499"/>
                        <a14:backgroundMark x1="44465" y1="34068" x2="44465" y2="34068"/>
                        <a14:backgroundMark x1="64022" y1="36273" x2="64022" y2="36273"/>
                        <a14:backgroundMark x1="31919" y1="96593" x2="31919" y2="96593"/>
                        <a14:backgroundMark x1="15683" y1="50501" x2="15683" y2="50501"/>
                        <a14:backgroundMark x1="26384" y1="62725" x2="26384" y2="62725"/>
                        <a14:backgroundMark x1="22509" y1="65130" x2="22509" y2="65130"/>
                        <a14:backgroundMark x1="59963" y1="38677" x2="59963" y2="38677"/>
                        <a14:backgroundMark x1="54059" y1="28257" x2="54059" y2="28257"/>
                        <a14:backgroundMark x1="43173" y1="7816" x2="43173" y2="7816"/>
                        <a14:backgroundMark x1="52214" y1="15431" x2="52214" y2="15431"/>
                        <a14:backgroundMark x1="24354" y1="37475" x2="24354" y2="37475"/>
                        <a14:backgroundMark x1="60701" y1="33667" x2="60701" y2="33667"/>
                        <a14:backgroundMark x1="91513" y1="44890" x2="91513" y2="44890"/>
                        <a14:backgroundMark x1="66605" y1="38477" x2="66605" y2="38477"/>
                        <a14:backgroundMark x1="58672" y1="32665" x2="58672" y2="3266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71119" y="1746025"/>
            <a:ext cx="8022149" cy="69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5623719" y="8229600"/>
            <a:ext cx="5791200" cy="646331"/>
          </a:xfrm>
          <a:prstGeom prst="rect">
            <a:avLst/>
          </a:prstGeom>
          <a:solidFill>
            <a:srgbClr val="ED7D31">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Sơ</a:t>
            </a:r>
            <a:r>
              <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đồ</a:t>
            </a:r>
            <a:r>
              <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cơ</a:t>
            </a:r>
            <a:r>
              <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quan</a:t>
            </a:r>
            <a:r>
              <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tuần</a:t>
            </a:r>
            <a:r>
              <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rPr>
              <a:t> </a:t>
            </a:r>
            <a:r>
              <a:rPr kumimoji="0" lang="en-US" sz="3600" b="1" i="0" u="none" strike="noStrike" kern="0" cap="none" spc="0" normalizeH="0" baseline="0" noProof="0" dirty="0" err="1" smtClean="0">
                <a:ln>
                  <a:noFill/>
                </a:ln>
                <a:solidFill>
                  <a:srgbClr val="0000FF"/>
                </a:solidFill>
                <a:effectLst/>
                <a:uLnTx/>
                <a:uFillTx/>
                <a:latin typeface="Times New Roman" pitchFamily="18" charset="0"/>
                <a:cs typeface="Times New Roman" pitchFamily="18" charset="0"/>
              </a:rPr>
              <a:t>hoàn</a:t>
            </a:r>
            <a:endParaRPr kumimoji="0" lang="en-US" sz="3600" b="1" i="0" u="none" strike="noStrike" kern="0" cap="none" spc="0" normalizeH="0" baseline="0" noProof="0" dirty="0" smtClean="0">
              <a:ln>
                <a:noFill/>
              </a:ln>
              <a:solidFill>
                <a:srgbClr val="0000FF"/>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TextBox 10"/>
          <p:cNvSpPr txBox="1"/>
          <p:nvPr/>
        </p:nvSpPr>
        <p:spPr>
          <a:xfrm>
            <a:off x="518319" y="1951673"/>
            <a:ext cx="3426619" cy="769441"/>
          </a:xfrm>
          <a:prstGeom prst="rect">
            <a:avLst/>
          </a:prstGeom>
          <a:noFill/>
        </p:spPr>
        <p:txBody>
          <a:bodyPr wrap="square" rtlCol="0">
            <a:spAutoFit/>
          </a:bodyPr>
          <a:lstStyle/>
          <a:p>
            <a:pPr eaLnBrk="1" fontAlgn="auto" hangingPunct="1">
              <a:spcBef>
                <a:spcPts val="0"/>
              </a:spcBef>
              <a:spcAft>
                <a:spcPts val="0"/>
              </a:spcAft>
            </a:pPr>
            <a:r>
              <a:rPr lang="en-US" sz="4400" b="1" dirty="0" err="1" smtClean="0">
                <a:solidFill>
                  <a:srgbClr val="FF0000"/>
                </a:solidFill>
                <a:latin typeface="Times New Roman" pitchFamily="18" charset="0"/>
                <a:cs typeface="Times New Roman" pitchFamily="18" charset="0"/>
              </a:rPr>
              <a:t>Hoạt</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động</a:t>
            </a:r>
            <a:r>
              <a:rPr lang="en-US" sz="4400" b="1" dirty="0" smtClean="0">
                <a:solidFill>
                  <a:srgbClr val="FF0000"/>
                </a:solidFill>
                <a:latin typeface="Times New Roman" pitchFamily="18" charset="0"/>
                <a:cs typeface="Times New Roman" pitchFamily="18" charset="0"/>
              </a:rPr>
              <a:t> 2</a:t>
            </a:r>
          </a:p>
        </p:txBody>
      </p:sp>
      <p:sp>
        <p:nvSpPr>
          <p:cNvPr id="12" name="TextBox 11"/>
          <p:cNvSpPr txBox="1"/>
          <p:nvPr/>
        </p:nvSpPr>
        <p:spPr>
          <a:xfrm>
            <a:off x="3718719" y="2013228"/>
            <a:ext cx="8064500" cy="707886"/>
          </a:xfrm>
          <a:prstGeom prst="rect">
            <a:avLst/>
          </a:prstGeom>
          <a:noFill/>
        </p:spPr>
        <p:txBody>
          <a:bodyPr wrap="square" rtlCol="0">
            <a:spAutoFit/>
          </a:bodyPr>
          <a:lstStyle/>
          <a:p>
            <a:pPr eaLnBrk="1" fontAlgn="auto" hangingPunct="1">
              <a:spcBef>
                <a:spcPts val="0"/>
              </a:spcBef>
              <a:spcAft>
                <a:spcPts val="0"/>
              </a:spcAft>
            </a:pPr>
            <a:r>
              <a:rPr lang="en-US" sz="4000" b="1" dirty="0" err="1" smtClean="0">
                <a:solidFill>
                  <a:srgbClr val="0000FF"/>
                </a:solidFill>
                <a:latin typeface="Times New Roman" pitchFamily="18" charset="0"/>
                <a:cs typeface="Times New Roman" pitchFamily="18" charset="0"/>
              </a:rPr>
              <a:t>Mở</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rộng</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kiến</a:t>
            </a:r>
            <a:r>
              <a:rPr lang="en-US" sz="4000" b="1" dirty="0" smtClean="0">
                <a:solidFill>
                  <a:srgbClr val="0000FF"/>
                </a:solidFill>
                <a:latin typeface="Times New Roman" pitchFamily="18" charset="0"/>
                <a:cs typeface="Times New Roman" pitchFamily="18" charset="0"/>
              </a:rPr>
              <a:t> </a:t>
            </a:r>
            <a:r>
              <a:rPr lang="en-US" sz="4000" b="1" dirty="0" err="1" smtClean="0">
                <a:solidFill>
                  <a:srgbClr val="0000FF"/>
                </a:solidFill>
                <a:latin typeface="Times New Roman" pitchFamily="18" charset="0"/>
                <a:cs typeface="Times New Roman" pitchFamily="18" charset="0"/>
              </a:rPr>
              <a:t>thức</a:t>
            </a:r>
            <a:endParaRPr lang="en-US" sz="4000" b="1" dirty="0">
              <a:solidFill>
                <a:srgbClr val="0000FF"/>
              </a:solidFill>
              <a:latin typeface="Times New Roman" pitchFamily="18" charset="0"/>
              <a:cs typeface="Times New Roman" pitchFamily="18" charset="0"/>
            </a:endParaRPr>
          </a:p>
        </p:txBody>
      </p:sp>
      <p:pic>
        <p:nvPicPr>
          <p:cNvPr id="14" name="Picture 4" descr="Huyết thanh là gì? Cách phân biệt huyết thanh và huyết tương? | Medlat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4321" y="3230831"/>
            <a:ext cx="6356016" cy="52893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 Box 13"/>
          <p:cNvSpPr txBox="1">
            <a:spLocks noChangeArrowheads="1"/>
          </p:cNvSpPr>
          <p:nvPr/>
        </p:nvSpPr>
        <p:spPr bwMode="auto">
          <a:xfrm>
            <a:off x="9738519" y="2475809"/>
            <a:ext cx="58389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auto" hangingPunct="1">
              <a:spcBef>
                <a:spcPct val="50000"/>
              </a:spcBef>
              <a:spcAft>
                <a:spcPts val="0"/>
              </a:spcAft>
            </a:pPr>
            <a:r>
              <a:rPr lang="en-US" altLang="vi-VN" sz="3600" dirty="0" err="1">
                <a:ln w="0"/>
                <a:solidFill>
                  <a:srgbClr val="C00000"/>
                </a:solidFill>
                <a:cs typeface="Times New Roman" pitchFamily="18" charset="0"/>
              </a:rPr>
              <a:t>Các</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thành</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phần</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của</a:t>
            </a:r>
            <a:r>
              <a:rPr lang="en-US" altLang="vi-VN" sz="3600" dirty="0">
                <a:ln w="0"/>
                <a:solidFill>
                  <a:srgbClr val="C00000"/>
                </a:solidFill>
                <a:cs typeface="Times New Roman" pitchFamily="18" charset="0"/>
              </a:rPr>
              <a:t> </a:t>
            </a:r>
            <a:r>
              <a:rPr lang="en-US" altLang="vi-VN" sz="3600" dirty="0" err="1">
                <a:ln w="0"/>
                <a:solidFill>
                  <a:srgbClr val="C00000"/>
                </a:solidFill>
                <a:cs typeface="Times New Roman" pitchFamily="18" charset="0"/>
              </a:rPr>
              <a:t>máu</a:t>
            </a:r>
            <a:endParaRPr lang="en-US" altLang="vi-VN" sz="3600" dirty="0">
              <a:ln w="0"/>
              <a:solidFill>
                <a:srgbClr val="C00000"/>
              </a:solidFill>
              <a:cs typeface="Times New Roman" pitchFamily="18" charset="0"/>
            </a:endParaRPr>
          </a:p>
        </p:txBody>
      </p:sp>
      <p:sp>
        <p:nvSpPr>
          <p:cNvPr id="16" name="Text Box 13"/>
          <p:cNvSpPr txBox="1">
            <a:spLocks noChangeArrowheads="1"/>
          </p:cNvSpPr>
          <p:nvPr/>
        </p:nvSpPr>
        <p:spPr bwMode="auto">
          <a:xfrm>
            <a:off x="4329481" y="3230831"/>
            <a:ext cx="2749814" cy="646331"/>
          </a:xfrm>
          <a:prstGeom prst="rect">
            <a:avLst/>
          </a:prstGeom>
          <a:solidFill>
            <a:srgbClr val="ED7D31"/>
          </a:solidFill>
          <a:ln w="38100" cap="flat" cmpd="sng" algn="ctr">
            <a:noFill/>
            <a:prstDash val="solid"/>
            <a:miter lim="800000"/>
          </a:ln>
          <a:effectLst/>
          <a:extLst/>
        </p:spPr>
        <p:txBody>
          <a:bodyPr wrap="square">
            <a:spAutoFit/>
          </a:bodyPr>
          <a:lstStyle>
            <a:defPPr>
              <a:defRPr lang="en-US"/>
            </a:defPPr>
            <a:lvl1pP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36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tương</a:t>
            </a:r>
            <a:endParaRPr kumimoji="0" lang="en-US" altLang="vi-VN" sz="36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19" name="Rectangle 18"/>
          <p:cNvSpPr/>
          <p:nvPr/>
        </p:nvSpPr>
        <p:spPr>
          <a:xfrm>
            <a:off x="3596440" y="4991032"/>
            <a:ext cx="4215896" cy="1384995"/>
          </a:xfrm>
          <a:prstGeom prst="rect">
            <a:avLst/>
          </a:prstGeom>
          <a:solidFill>
            <a:srgbClr val="ED7D31"/>
          </a:solidFill>
          <a:ln w="38100" cap="flat" cmpd="sng" algn="ctr">
            <a:noFill/>
            <a:prstDash val="solid"/>
            <a:miter lim="800000"/>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Đây là phần dung dịch, có màu vàng, thành phần chủ yếu là nước</a:t>
            </a:r>
            <a:r>
              <a:rPr kumimoji="0" lang="en-US"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a:t>
            </a:r>
            <a:endPar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0" name="Text Box 13"/>
          <p:cNvSpPr txBox="1">
            <a:spLocks noChangeArrowheads="1"/>
          </p:cNvSpPr>
          <p:nvPr/>
        </p:nvSpPr>
        <p:spPr bwMode="auto">
          <a:xfrm>
            <a:off x="3499750" y="6737730"/>
            <a:ext cx="3677412" cy="523220"/>
          </a:xfrm>
          <a:prstGeom prst="rect">
            <a:avLst/>
          </a:prstGeom>
          <a:solidFill>
            <a:srgbClr val="70AD47"/>
          </a:solidFill>
          <a:ln w="28575" cap="flat" cmpd="sng" algn="ctr">
            <a:solidFill>
              <a:sysClr val="windowText" lastClr="000000"/>
            </a:solidFill>
            <a:prstDash val="solid"/>
            <a:miter lim="800000"/>
          </a:ln>
          <a:effectLst/>
          <a:extLst/>
        </p:spPr>
        <p:txBody>
          <a:bodyPr wrap="square">
            <a:spAutoFit/>
          </a:bodyPr>
          <a:lstStyle>
            <a:defPPr>
              <a:defRPr lang="en-US"/>
            </a:defPPr>
            <a:lvl1pPr algn="ctr">
              <a:spcBef>
                <a:spcPct val="50000"/>
              </a:spcBef>
              <a:defRPr sz="2800" b="1">
                <a:ln w="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itchFamily="18" charset="0"/>
              </a:defRPr>
            </a:lvl1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vi-VN" sz="2800" b="1" i="0" u="none" strike="noStrike" kern="0" cap="none" spc="0" normalizeH="0" baseline="0" noProof="0" dirty="0" err="1">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a:t>
            </a:r>
            <a:r>
              <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 </a:t>
            </a:r>
            <a:r>
              <a:rPr kumimoji="0" lang="en-US" altLang="vi-VN" sz="2800" b="1" i="0" u="none" strike="noStrike" kern="0" cap="none" spc="0" normalizeH="0" baseline="0" noProof="0" dirty="0" err="1"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cầu</a:t>
            </a:r>
            <a:endParaRPr kumimoji="0" lang="en-US" altLang="vi-VN" sz="2800" b="1" i="0" u="none" strike="noStrike" kern="0" cap="none" spc="0" normalizeH="0" baseline="0" noProof="0" dirty="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endParaRPr>
          </a:p>
        </p:txBody>
      </p:sp>
      <p:sp>
        <p:nvSpPr>
          <p:cNvPr id="21" name="Rectangle 20">
            <a:extLst>
              <a:ext uri="{FF2B5EF4-FFF2-40B4-BE49-F238E27FC236}">
                <a16:creationId xmlns:a16="http://schemas.microsoft.com/office/drawing/2014/main" xmlns="" id="{7B3A0C8E-E841-4CC8-928F-0BD95B7D6699}"/>
              </a:ext>
            </a:extLst>
          </p:cNvPr>
          <p:cNvSpPr/>
          <p:nvPr/>
        </p:nvSpPr>
        <p:spPr>
          <a:xfrm>
            <a:off x="2188473" y="8010601"/>
            <a:ext cx="2364933"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đỏ</a:t>
            </a:r>
          </a:p>
        </p:txBody>
      </p:sp>
      <p:sp>
        <p:nvSpPr>
          <p:cNvPr id="22" name="Rectangle 21">
            <a:extLst>
              <a:ext uri="{FF2B5EF4-FFF2-40B4-BE49-F238E27FC236}">
                <a16:creationId xmlns:a16="http://schemas.microsoft.com/office/drawing/2014/main" xmlns="" id="{2A0246FD-982C-41C2-B6E2-85F1884331F4}"/>
              </a:ext>
            </a:extLst>
          </p:cNvPr>
          <p:cNvSpPr/>
          <p:nvPr/>
        </p:nvSpPr>
        <p:spPr>
          <a:xfrm>
            <a:off x="5811266" y="7962229"/>
            <a:ext cx="2930070" cy="523220"/>
          </a:xfrm>
          <a:prstGeom prst="rect">
            <a:avLst/>
          </a:prstGeom>
          <a:solidFill>
            <a:srgbClr val="4472C4"/>
          </a:solidFill>
          <a:ln w="19050" cap="flat" cmpd="sng" algn="ctr">
            <a:solidFill>
              <a:sysClr val="window" lastClr="FFFFFF"/>
            </a:solidFill>
            <a:prstDash val="solid"/>
            <a:miter lim="800000"/>
          </a:ln>
          <a:effectLst/>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vi-VN" sz="2800" b="1" i="0" u="none" strike="noStrike" kern="0" cap="none" spc="0" normalizeH="0" baseline="0" noProof="0" dirty="0" smtClean="0">
                <a:ln w="0"/>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itchFamily="18" charset="0"/>
              </a:rPr>
              <a:t>Huyết cầu trắng</a:t>
            </a:r>
          </a:p>
        </p:txBody>
      </p:sp>
      <p:cxnSp>
        <p:nvCxnSpPr>
          <p:cNvPr id="23" name="Straight Arrow Connector 22"/>
          <p:cNvCxnSpPr/>
          <p:nvPr/>
        </p:nvCxnSpPr>
        <p:spPr>
          <a:xfrm flipH="1" flipV="1">
            <a:off x="7142042" y="3676082"/>
            <a:ext cx="3739477" cy="2115118"/>
          </a:xfrm>
          <a:prstGeom prst="straightConnector1">
            <a:avLst/>
          </a:prstGeom>
          <a:noFill/>
          <a:ln w="38100" cap="flat" cmpd="sng" algn="ctr">
            <a:solidFill>
              <a:srgbClr val="FFC000"/>
            </a:solidFill>
            <a:prstDash val="solid"/>
            <a:miter lim="800000"/>
            <a:tailEnd type="triangle"/>
          </a:ln>
          <a:effectLst/>
        </p:spPr>
      </p:cxnSp>
      <p:cxnSp>
        <p:nvCxnSpPr>
          <p:cNvPr id="24" name="Straight Arrow Connector 23"/>
          <p:cNvCxnSpPr>
            <a:endCxn id="19" idx="0"/>
          </p:cNvCxnSpPr>
          <p:nvPr/>
        </p:nvCxnSpPr>
        <p:spPr>
          <a:xfrm>
            <a:off x="5704388" y="3877162"/>
            <a:ext cx="0" cy="1113870"/>
          </a:xfrm>
          <a:prstGeom prst="straightConnector1">
            <a:avLst/>
          </a:prstGeom>
          <a:noFill/>
          <a:ln w="38100" cap="flat" cmpd="sng" algn="ctr">
            <a:solidFill>
              <a:sysClr val="windowText" lastClr="000000"/>
            </a:solidFill>
            <a:prstDash val="solid"/>
            <a:miter lim="800000"/>
            <a:tailEnd type="triangle"/>
          </a:ln>
          <a:effectLst/>
        </p:spPr>
      </p:cxnSp>
      <p:cxnSp>
        <p:nvCxnSpPr>
          <p:cNvPr id="25" name="Straight Arrow Connector 24"/>
          <p:cNvCxnSpPr/>
          <p:nvPr/>
        </p:nvCxnSpPr>
        <p:spPr>
          <a:xfrm flipH="1">
            <a:off x="7216413" y="6885744"/>
            <a:ext cx="3665106" cy="202155"/>
          </a:xfrm>
          <a:prstGeom prst="straightConnector1">
            <a:avLst/>
          </a:prstGeom>
          <a:noFill/>
          <a:ln w="38100" cap="flat" cmpd="sng" algn="ctr">
            <a:solidFill>
              <a:srgbClr val="4472C4"/>
            </a:solidFill>
            <a:prstDash val="solid"/>
            <a:miter lim="800000"/>
            <a:tailEnd type="triangle"/>
          </a:ln>
          <a:effectLst/>
        </p:spPr>
      </p:cxnSp>
      <p:cxnSp>
        <p:nvCxnSpPr>
          <p:cNvPr id="31" name="Straight Arrow Connector 30">
            <a:extLst>
              <a:ext uri="{FF2B5EF4-FFF2-40B4-BE49-F238E27FC236}">
                <a16:creationId xmlns:a16="http://schemas.microsoft.com/office/drawing/2014/main" xmlns="" id="{C46BBC16-AA60-414C-9389-F2EB69BE89E5}"/>
              </a:ext>
            </a:extLst>
          </p:cNvPr>
          <p:cNvCxnSpPr>
            <a:cxnSpLocks/>
          </p:cNvCxnSpPr>
          <p:nvPr/>
        </p:nvCxnSpPr>
        <p:spPr>
          <a:xfrm flipH="1">
            <a:off x="3013356" y="7260950"/>
            <a:ext cx="1166167" cy="736058"/>
          </a:xfrm>
          <a:prstGeom prst="straightConnector1">
            <a:avLst/>
          </a:prstGeom>
          <a:noFill/>
          <a:ln w="57150" cap="flat" cmpd="sng" algn="ctr">
            <a:solidFill>
              <a:srgbClr val="C00000"/>
            </a:solidFill>
            <a:prstDash val="solid"/>
            <a:miter lim="800000"/>
            <a:tailEnd type="triangle"/>
          </a:ln>
          <a:effectLst/>
        </p:spPr>
      </p:cxnSp>
      <p:cxnSp>
        <p:nvCxnSpPr>
          <p:cNvPr id="32" name="Straight Arrow Connector 31">
            <a:extLst>
              <a:ext uri="{FF2B5EF4-FFF2-40B4-BE49-F238E27FC236}">
                <a16:creationId xmlns:a16="http://schemas.microsoft.com/office/drawing/2014/main" xmlns="" id="{C46BBC16-AA60-414C-9389-F2EB69BE89E5}"/>
              </a:ext>
            </a:extLst>
          </p:cNvPr>
          <p:cNvCxnSpPr>
            <a:cxnSpLocks/>
          </p:cNvCxnSpPr>
          <p:nvPr/>
        </p:nvCxnSpPr>
        <p:spPr>
          <a:xfrm>
            <a:off x="5900561" y="7260950"/>
            <a:ext cx="1315852" cy="632828"/>
          </a:xfrm>
          <a:prstGeom prst="straightConnector1">
            <a:avLst/>
          </a:prstGeom>
          <a:noFill/>
          <a:ln w="57150" cap="flat" cmpd="sng" algn="ctr">
            <a:solidFill>
              <a:srgbClr val="C00000"/>
            </a:solidFill>
            <a:prstDash val="solid"/>
            <a:miter lim="800000"/>
            <a:tailEnd type="triangle"/>
          </a:ln>
          <a:effectLst/>
        </p:spPr>
      </p:cxnSp>
    </p:spTree>
    <p:extLst>
      <p:ext uri="{BB962C8B-B14F-4D97-AF65-F5344CB8AC3E}">
        <p14:creationId xmlns:p14="http://schemas.microsoft.com/office/powerpoint/2010/main" val="263052800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2000"/>
                                        <p:tgtEl>
                                          <p:spTgt spid="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circle(in)">
                                      <p:cBhvr>
                                        <p:cTn id="33" dur="2000"/>
                                        <p:tgtEl>
                                          <p:spTgt spid="2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circle(in)">
                                      <p:cBhvr>
                                        <p:cTn id="39" dur="20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heel(1)">
                                      <p:cBhvr>
                                        <p:cTn id="49" dur="20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ircle(in)">
                                      <p:cBhvr>
                                        <p:cTn id="54" dur="2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animBg="1"/>
      <p:bldP spid="19" grpId="0" animBg="1"/>
      <p:bldP spid="20" grpId="0" animBg="1"/>
      <p:bldP spid="21"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3" name="TextBox 32">
            <a:extLst>
              <a:ext uri="{FF2B5EF4-FFF2-40B4-BE49-F238E27FC236}">
                <a16:creationId xmlns:a16="http://schemas.microsoft.com/office/drawing/2014/main" xmlns="" id="{CAA4E51B-1458-4386-9349-6650B3525517}"/>
              </a:ext>
            </a:extLst>
          </p:cNvPr>
          <p:cNvSpPr txBox="1"/>
          <p:nvPr/>
        </p:nvSpPr>
        <p:spPr>
          <a:xfrm>
            <a:off x="593725" y="1682016"/>
            <a:ext cx="15087600" cy="1200329"/>
          </a:xfrm>
          <a:prstGeom prst="rect">
            <a:avLst/>
          </a:prstGeom>
          <a:noFill/>
        </p:spPr>
        <p:txBody>
          <a:bodyPr wrap="square" rtlCol="0">
            <a:spAutoFit/>
          </a:bodyPr>
          <a:lstStyle/>
          <a:p>
            <a:pPr lvl="0" eaLnBrk="1" fontAlgn="auto" hangingPunct="1">
              <a:spcBef>
                <a:spcPts val="0"/>
              </a:spcBef>
              <a:spcAft>
                <a:spcPts val="0"/>
              </a:spcAft>
            </a:pPr>
            <a:r>
              <a:rPr lang="en-US" sz="2800" dirty="0">
                <a:solidFill>
                  <a:srgbClr val="002060"/>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=&gt; </a:t>
            </a:r>
            <a:r>
              <a:rPr lang="vi-VN" sz="3600" b="1" i="1" dirty="0">
                <a:solidFill>
                  <a:srgbClr val="FF0000"/>
                </a:solidFill>
                <a:latin typeface="Times New Roman" panose="02020603050405020304" pitchFamily="18" charset="0"/>
                <a:cs typeface="Times New Roman" panose="02020603050405020304" pitchFamily="18" charset="0"/>
              </a:rPr>
              <a:t>Huyết cầu đỏ</a:t>
            </a:r>
            <a:r>
              <a:rPr lang="en-US" sz="3600" b="1" i="1" dirty="0">
                <a:solidFill>
                  <a:srgbClr val="FF0000"/>
                </a:solidFill>
                <a:latin typeface="Times New Roman" panose="02020603050405020304" pitchFamily="18" charset="0"/>
                <a:cs typeface="Times New Roman" panose="02020603050405020304" pitchFamily="18" charset="0"/>
              </a:rPr>
              <a:t> ( </a:t>
            </a:r>
            <a:r>
              <a:rPr lang="en-US" sz="3600" b="1" i="1" dirty="0" err="1">
                <a:solidFill>
                  <a:srgbClr val="FF0000"/>
                </a:solidFill>
                <a:latin typeface="Times New Roman" panose="02020603050405020304" pitchFamily="18" charset="0"/>
                <a:cs typeface="Times New Roman" panose="02020603050405020304" pitchFamily="18" charset="0"/>
              </a:rPr>
              <a:t>hồng</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có  dạng </a:t>
            </a:r>
            <a:r>
              <a:rPr lang="en-US" sz="3600" dirty="0" err="1">
                <a:solidFill>
                  <a:srgbClr val="002060"/>
                </a:solidFill>
                <a:latin typeface="Times New Roman" panose="02020603050405020304" pitchFamily="18" charset="0"/>
                <a:cs typeface="Times New Roman" panose="02020603050405020304" pitchFamily="18" charset="0"/>
              </a:rPr>
              <a:t>tròn</a:t>
            </a:r>
            <a:r>
              <a:rPr lang="en-US" sz="3600" dirty="0">
                <a:solidFill>
                  <a:srgbClr val="002060"/>
                </a:solidFill>
                <a:latin typeface="Times New Roman" panose="02020603050405020304" pitchFamily="18" charset="0"/>
                <a:cs typeface="Times New Roman" panose="02020603050405020304" pitchFamily="18" charset="0"/>
              </a:rPr>
              <a:t> </a:t>
            </a:r>
            <a:r>
              <a:rPr lang="vi-VN" sz="3600" dirty="0">
                <a:solidFill>
                  <a:srgbClr val="002060"/>
                </a:solidFill>
                <a:latin typeface="Times New Roman" panose="02020603050405020304" pitchFamily="18" charset="0"/>
                <a:cs typeface="Times New Roman" panose="02020603050405020304" pitchFamily="18" charset="0"/>
              </a:rPr>
              <a:t>như </a:t>
            </a:r>
            <a:r>
              <a:rPr lang="en-US" sz="3600" dirty="0" err="1">
                <a:solidFill>
                  <a:srgbClr val="002060"/>
                </a:solidFill>
                <a:latin typeface="Times New Roman" panose="02020603050405020304" pitchFamily="18" charset="0"/>
                <a:cs typeface="Times New Roman" panose="02020603050405020304" pitchFamily="18" charset="0"/>
              </a:rPr>
              <a:t>cái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đĩa</a:t>
            </a:r>
            <a:r>
              <a:rPr 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a:solidFill>
                  <a:srgbClr val="002060"/>
                </a:solidFill>
                <a:latin typeface="Times New Roman" panose="02020603050405020304" pitchFamily="18" charset="0"/>
                <a:cs typeface="Times New Roman" panose="02020603050405020304" pitchFamily="18" charset="0"/>
              </a:rPr>
              <a:t>hai </a:t>
            </a:r>
            <a:r>
              <a:rPr lang="en-US" altLang="en-US" sz="3600" dirty="0" err="1">
                <a:solidFill>
                  <a:srgbClr val="002060"/>
                </a:solidFill>
                <a:latin typeface="Times New Roman" panose="02020603050405020304" pitchFamily="18" charset="0"/>
                <a:cs typeface="Times New Roman" panose="02020603050405020304" pitchFamily="18" charset="0"/>
              </a:rPr>
              <a:t>mặt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lõm</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chúng</a:t>
            </a:r>
            <a:r>
              <a:rPr lang="en-US" altLang="en-US" sz="3600" dirty="0">
                <a:solidFill>
                  <a:srgbClr val="002060"/>
                </a:solidFill>
                <a:latin typeface="Times New Roman" panose="02020603050405020304" pitchFamily="18" charset="0"/>
                <a:cs typeface="Times New Roman" panose="02020603050405020304" pitchFamily="18" charset="0"/>
              </a:rPr>
              <a:t>  di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trong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mạch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máu</a:t>
            </a:r>
            <a:r>
              <a:rPr lang="en-US" altLang="en-US" sz="3600" dirty="0">
                <a:solidFill>
                  <a:srgbClr val="002060"/>
                </a:solidFill>
                <a:latin typeface="Times New Roman" panose="02020603050405020304" pitchFamily="18" charset="0"/>
                <a:cs typeface="Times New Roman" panose="02020603050405020304" pitchFamily="18" charset="0"/>
              </a:rPr>
              <a:t>, </a:t>
            </a:r>
            <a:endParaRPr lang="en-US" altLang="en-US" sz="3600" dirty="0" smtClean="0">
              <a:solidFill>
                <a:srgbClr val="002060"/>
              </a:solidFill>
              <a:latin typeface="Times New Roman" panose="02020603050405020304" pitchFamily="18" charset="0"/>
              <a:cs typeface="Times New Roman" panose="02020603050405020304" pitchFamily="18" charset="0"/>
            </a:endParaRPr>
          </a:p>
        </p:txBody>
      </p:sp>
      <p:pic>
        <p:nvPicPr>
          <p:cNvPr id="35" name="Picture 2" descr="Hướng dẫn đọc kết quả xét nghiệm huyết học"/>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7919" y="4090031"/>
            <a:ext cx="6705600" cy="45332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xmlns="" id="{6C8FB010-5525-4382-BA3D-793EB8A32F3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172267" y="4090031"/>
            <a:ext cx="7086600" cy="45689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669925" y="2194020"/>
            <a:ext cx="15011400" cy="1754326"/>
          </a:xfrm>
          <a:prstGeom prst="rect">
            <a:avLst/>
          </a:prstGeom>
        </p:spPr>
        <p:txBody>
          <a:bodyPr wrap="square">
            <a:spAutoFit/>
          </a:bodyPr>
          <a:lstStyle/>
          <a:p>
            <a:pPr lvl="0" eaLnBrk="1" fontAlgn="auto" hangingPunct="1">
              <a:spcBef>
                <a:spcPts val="0"/>
              </a:spcBef>
              <a:spcAft>
                <a:spcPts val="0"/>
              </a:spcAft>
            </a:pPr>
            <a:r>
              <a:rPr lang="en-US" altLang="en-US" sz="3600" dirty="0" smtClean="0">
                <a:solidFill>
                  <a:srgbClr val="002060"/>
                </a:solidFill>
                <a:latin typeface="Times New Roman" panose="02020603050405020304" pitchFamily="18" charset="0"/>
                <a:cs typeface="Times New Roman" panose="02020603050405020304" pitchFamily="18" charset="0"/>
              </a:rPr>
              <a:t>                                              có </a:t>
            </a:r>
            <a:r>
              <a:rPr lang="en-US" altLang="en-US" sz="3600" dirty="0" err="1">
                <a:solidFill>
                  <a:srgbClr val="002060"/>
                </a:solidFill>
                <a:latin typeface="Times New Roman" panose="02020603050405020304" pitchFamily="18" charset="0"/>
                <a:cs typeface="Times New Roman" panose="02020603050405020304" pitchFamily="18" charset="0"/>
              </a:rPr>
              <a:t>chức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vận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chuyển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ô-xi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chất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dinh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dưỡng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nuôi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mang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khí</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các-bô-níc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các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cơ</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quan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về</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để</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thải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ra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ngoài</a:t>
            </a:r>
            <a:r>
              <a:rPr lang="en-US" sz="3600" dirty="0">
                <a:solidFill>
                  <a:srgbClr val="002060"/>
                </a:solidFill>
                <a:latin typeface="Times New Roman" panose="02020603050405020304" pitchFamily="18" charset="0"/>
                <a:cs typeface="Times New Roman" panose="02020603050405020304" pitchFamily="18" charset="0"/>
              </a:rPr>
              <a:t>.</a:t>
            </a:r>
            <a:r>
              <a:rPr lang="en-US" altLang="en-US" sz="36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50560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additive="base">
                                        <p:cTn id="24" dur="500" fill="hold"/>
                                        <p:tgtEl>
                                          <p:spTgt spid="36"/>
                                        </p:tgtEl>
                                        <p:attrNameLst>
                                          <p:attrName>ppt_x</p:attrName>
                                        </p:attrNameLst>
                                      </p:cBhvr>
                                      <p:tavLst>
                                        <p:tav tm="0">
                                          <p:val>
                                            <p:strVal val="#ppt_x"/>
                                          </p:val>
                                        </p:tav>
                                        <p:tav tm="100000">
                                          <p:val>
                                            <p:strVal val="#ppt_x"/>
                                          </p:val>
                                        </p:tav>
                                      </p:tavLst>
                                    </p:anim>
                                    <p:anim calcmode="lin" valueType="num">
                                      <p:cBhvr additive="base">
                                        <p:cTn id="2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000" b="0" i="0" u="none" strike="noStrike" kern="1200" cap="none" spc="0" normalizeH="0" baseline="0" noProof="0" smtClean="0">
                    <a:ln>
                      <a:noFill/>
                    </a:ln>
                    <a:solidFill>
                      <a:srgbClr val="0000CC"/>
                    </a:solidFill>
                    <a:effectLst/>
                    <a:uLnTx/>
                    <a:uFillTx/>
                    <a:latin typeface="Times New Roman" pitchFamily="18" charset="0"/>
                    <a:ea typeface="+mn-ea"/>
                    <a:cs typeface="Times New Roman" pitchFamily="18" charset="0"/>
                  </a:rPr>
                  <a:t>Thứ……ngày…..tháng…..năm…….</a:t>
                </a:r>
                <a:endParaRPr kumimoji="0" lang="en-US" sz="3000" b="0" i="0" u="none" strike="noStrike" kern="1200" cap="none" spc="0" normalizeH="0" baseline="0" noProof="0">
                  <a:ln>
                    <a:noFill/>
                  </a:ln>
                  <a:solidFill>
                    <a:srgbClr val="0000CC"/>
                  </a:solidFill>
                  <a:effectLst/>
                  <a:uLnTx/>
                  <a:uFillTx/>
                  <a:latin typeface="Times New Roman" pitchFamily="18" charset="0"/>
                  <a:ea typeface="+mn-ea"/>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smtClean="0">
                    <a:ln>
                      <a:noFill/>
                    </a:ln>
                    <a:solidFill>
                      <a:srgbClr val="FF0066"/>
                    </a:solidFill>
                    <a:effectLst/>
                    <a:uLnTx/>
                    <a:uFillTx/>
                    <a:latin typeface="Times New Roman" pitchFamily="18" charset="0"/>
                    <a:ea typeface="+mn-ea"/>
                    <a:cs typeface="Times New Roman" pitchFamily="18" charset="0"/>
                  </a:rPr>
                  <a:t>TỰ NHIÊN VÀ XÃ HỘI</a:t>
                </a:r>
                <a:endParaRPr kumimoji="0" lang="en-US" sz="28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3" name="Text Box 14"/>
          <p:cNvSpPr txBox="1">
            <a:spLocks noChangeArrowheads="1"/>
          </p:cNvSpPr>
          <p:nvPr/>
        </p:nvSpPr>
        <p:spPr bwMode="auto">
          <a:xfrm>
            <a:off x="5211494" y="1134365"/>
            <a:ext cx="7086600"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BÀI 20: CƠ QUAN TUẦN </a:t>
            </a:r>
            <a:r>
              <a:rPr kumimoji="0" lang="en-US" sz="2800" b="1" i="0" u="none" strike="noStrike" kern="1200" cap="none" spc="0" normalizeH="0" baseline="0" noProof="0" dirty="0" smtClean="0">
                <a:ln>
                  <a:noFill/>
                </a:ln>
                <a:solidFill>
                  <a:srgbClr val="0000CC"/>
                </a:solidFill>
                <a:effectLst/>
                <a:uLnTx/>
                <a:uFillTx/>
                <a:latin typeface="Times New Roman" panose="02020603050405020304" pitchFamily="18" charset="0"/>
                <a:ea typeface="+mn-ea"/>
                <a:cs typeface="Times New Roman" panose="02020603050405020304" pitchFamily="18" charset="0"/>
              </a:rPr>
              <a:t>HOÀN (TIẾT </a:t>
            </a:r>
            <a:r>
              <a:rPr kumimoji="0" 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endParaRPr kumimoji="0" lang="en-US" sz="2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2" name="TextBox 11">
            <a:extLst>
              <a:ext uri="{FF2B5EF4-FFF2-40B4-BE49-F238E27FC236}">
                <a16:creationId xmlns:a16="http://schemas.microsoft.com/office/drawing/2014/main" xmlns="" id="{6629B7FC-591F-4533-9372-6728A29C8599}"/>
              </a:ext>
            </a:extLst>
          </p:cNvPr>
          <p:cNvSpPr txBox="1"/>
          <p:nvPr/>
        </p:nvSpPr>
        <p:spPr>
          <a:xfrm>
            <a:off x="892969" y="1899913"/>
            <a:ext cx="15017750" cy="1815882"/>
          </a:xfrm>
          <a:prstGeom prst="rect">
            <a:avLst/>
          </a:prstGeom>
          <a:noFill/>
        </p:spPr>
        <p:txBody>
          <a:bodyPr wrap="square" rtlCol="0">
            <a:spAutoFit/>
          </a:bodyPr>
          <a:lstStyle/>
          <a:p>
            <a:pPr eaLnBrk="1" fontAlgn="auto" hangingPunct="1">
              <a:spcBef>
                <a:spcPts val="0"/>
              </a:spcBef>
              <a:spcAft>
                <a:spcPts val="0"/>
              </a:spcAft>
            </a:pPr>
            <a:r>
              <a:rPr lang="en-US" sz="4000" i="1" dirty="0">
                <a:solidFill>
                  <a:prstClr val="black"/>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Huyết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cầu</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rgbClr val="FF0000"/>
                </a:solidFill>
                <a:latin typeface="Times New Roman" panose="02020603050405020304" pitchFamily="18" charset="0"/>
                <a:cs typeface="Times New Roman" panose="02020603050405020304" pitchFamily="18" charset="0"/>
              </a:rPr>
              <a:t>trắng</a:t>
            </a:r>
            <a:r>
              <a:rPr lang="en-US"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Times New Roman" panose="02020603050405020304" pitchFamily="18" charset="0"/>
                <a:cs typeface="Times New Roman" panose="02020603050405020304" pitchFamily="18" charset="0"/>
              </a:rPr>
              <a:t>Bạch cầu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dirty="0">
                <a:solidFill>
                  <a:prstClr val="black"/>
                </a:solidFill>
                <a:latin typeface="Times New Roman" panose="02020603050405020304" pitchFamily="18" charset="0"/>
                <a:cs typeface="Times New Roman" panose="02020603050405020304" pitchFamily="18" charset="0"/>
              </a:rPr>
              <a:t> </a:t>
            </a:r>
            <a:r>
              <a:rPr lang="vi-VN" sz="3600" dirty="0">
                <a:solidFill>
                  <a:prstClr val="black"/>
                </a:solidFill>
                <a:latin typeface="Times New Roman" panose="02020603050405020304" pitchFamily="18" charset="0"/>
                <a:cs typeface="Times New Roman" panose="02020603050405020304" pitchFamily="18" charset="0"/>
              </a:rPr>
              <a:t>còn được gọi là tế bào miễn </a:t>
            </a:r>
            <a:r>
              <a:rPr lang="vi-VN" sz="3600" dirty="0" smtClean="0">
                <a:solidFill>
                  <a:prstClr val="black"/>
                </a:solidFill>
                <a:latin typeface="Times New Roman" panose="02020603050405020304" pitchFamily="18" charset="0"/>
                <a:cs typeface="Times New Roman" panose="02020603050405020304" pitchFamily="18" charset="0"/>
              </a:rPr>
              <a:t>dịch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bởi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nó</a:t>
            </a:r>
            <a:r>
              <a:rPr lang="en-US" sz="3600" dirty="0" smtClean="0">
                <a:solidFill>
                  <a:prstClr val="black"/>
                </a:solidFill>
                <a:latin typeface="Times New Roman" panose="02020603050405020304" pitchFamily="18" charset="0"/>
                <a:cs typeface="Times New Roman" panose="02020603050405020304" pitchFamily="18" charset="0"/>
              </a:rPr>
              <a:t> </a:t>
            </a:r>
            <a:r>
              <a:rPr lang="vi-VN" sz="3600" dirty="0" smtClean="0">
                <a:solidFill>
                  <a:prstClr val="black"/>
                </a:solidFill>
                <a:latin typeface="Times New Roman" panose="02020603050405020304" pitchFamily="18" charset="0"/>
                <a:cs typeface="Times New Roman" panose="02020603050405020304" pitchFamily="18" charset="0"/>
              </a:rPr>
              <a:t>có </a:t>
            </a:r>
            <a:r>
              <a:rPr lang="vi-VN" sz="3600" dirty="0">
                <a:solidFill>
                  <a:prstClr val="black"/>
                </a:solidFill>
                <a:latin typeface="Times New Roman" panose="02020603050405020304" pitchFamily="18" charset="0"/>
                <a:cs typeface="Times New Roman" panose="02020603050405020304" pitchFamily="18" charset="0"/>
              </a:rPr>
              <a:t>vai trò quan trọng trong nhiệm vụ tăng cường sức đề kháng của cơ thể với các tác nhân gây bệnh, nhất là các bệnh nhiễm khuẩn, nhiễm ký sinh trùng, nhiễm </a:t>
            </a:r>
            <a:r>
              <a:rPr lang="vi-VN" sz="3600" dirty="0" smtClean="0">
                <a:solidFill>
                  <a:prstClr val="black"/>
                </a:solidFill>
                <a:latin typeface="Times New Roman" panose="02020603050405020304" pitchFamily="18" charset="0"/>
                <a:cs typeface="Times New Roman" panose="02020603050405020304" pitchFamily="18" charset="0"/>
              </a:rPr>
              <a:t>độc</a:t>
            </a:r>
            <a:r>
              <a:rPr lang="en-US" sz="3600" dirty="0" smtClean="0">
                <a:solidFill>
                  <a:prstClr val="black"/>
                </a:solidFill>
                <a:latin typeface="Times New Roman" panose="02020603050405020304" pitchFamily="18" charset="0"/>
                <a:cs typeface="Times New Roman" panose="02020603050405020304" pitchFamily="18" charset="0"/>
              </a:rPr>
              <a:t>.</a:t>
            </a:r>
            <a:r>
              <a:rPr lang="en-US" altLang="en-US" sz="3600" b="1" dirty="0">
                <a:solidFill>
                  <a:srgbClr val="FF0000"/>
                </a:solidFill>
                <a:latin typeface="Times New Roman" panose="02020603050405020304" pitchFamily="18" charset="0"/>
              </a:rPr>
              <a:t> </a:t>
            </a:r>
            <a:endParaRPr lang="en-US" sz="3600" dirty="0">
              <a:solidFill>
                <a:prstClr val="black"/>
              </a:solidFill>
              <a:latin typeface="Times New Roman" panose="02020603050405020304" pitchFamily="18" charset="0"/>
              <a:cs typeface="Times New Roman" panose="02020603050405020304" pitchFamily="18" charset="0"/>
            </a:endParaRPr>
          </a:p>
        </p:txBody>
      </p:sp>
      <p:pic>
        <p:nvPicPr>
          <p:cNvPr id="14" name="Picture 2" descr="bach-cau-mien-dich4 - Tangmiendich.com - Trang cộng đồng dành cho bệnh nhân  Ung thư và Viêm gan B">
            <a:extLst>
              <a:ext uri="{FF2B5EF4-FFF2-40B4-BE49-F238E27FC236}">
                <a16:creationId xmlns:a16="http://schemas.microsoft.com/office/drawing/2014/main" xmlns="" id="{0D1C87E0-66AB-4E0D-B3F4-69EAFF4C22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41" y="4056184"/>
            <a:ext cx="6791778" cy="44020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EFBEE42A-B82D-468A-B641-C25356792A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7319" y="4038599"/>
            <a:ext cx="7467599" cy="4419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85394945"/>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9853</TotalTime>
  <Words>559</Words>
  <Application>Microsoft Office PowerPoint</Application>
  <PresentationFormat>Custom</PresentationFormat>
  <Paragraphs>67</Paragraphs>
  <Slides>13</Slides>
  <Notes>0</Notes>
  <HiddenSlides>0</HiddenSlides>
  <MMClips>3</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manh</cp:lastModifiedBy>
  <cp:revision>1099</cp:revision>
  <dcterms:created xsi:type="dcterms:W3CDTF">2008-09-09T22:52:10Z</dcterms:created>
  <dcterms:modified xsi:type="dcterms:W3CDTF">2025-02-27T02:58:10Z</dcterms:modified>
</cp:coreProperties>
</file>