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78" r:id="rId4"/>
    <p:sldId id="259" r:id="rId5"/>
    <p:sldId id="262" r:id="rId6"/>
    <p:sldId id="260" r:id="rId7"/>
    <p:sldId id="281" r:id="rId8"/>
    <p:sldId id="273" r:id="rId9"/>
    <p:sldId id="268" r:id="rId10"/>
    <p:sldId id="263" r:id="rId11"/>
    <p:sldId id="265" r:id="rId12"/>
    <p:sldId id="266" r:id="rId13"/>
    <p:sldId id="267" r:id="rId14"/>
    <p:sldId id="275" r:id="rId15"/>
    <p:sldId id="282" r:id="rId16"/>
    <p:sldId id="271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01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9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6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62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2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29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9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9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72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12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42278-1149-47AF-A5E8-24DF13B67D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7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42278-1149-47AF-A5E8-24DF13B67D66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63BC4-6B76-497F-B524-335F1AE0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9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gif"/><Relationship Id="rId3" Type="http://schemas.openxmlformats.org/officeDocument/2006/relationships/slide" Target="slide10.xml"/><Relationship Id="rId7" Type="http://schemas.openxmlformats.org/officeDocument/2006/relationships/slide" Target="slide12.xml"/><Relationship Id="rId12" Type="http://schemas.microsoft.com/office/2007/relationships/hdphoto" Target="../media/hdphoto1.wdp"/><Relationship Id="rId17" Type="http://schemas.openxmlformats.org/officeDocument/2006/relationships/slide" Target="slide14.xml"/><Relationship Id="rId2" Type="http://schemas.openxmlformats.org/officeDocument/2006/relationships/image" Target="../media/image8.jpg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3.png"/><Relationship Id="rId5" Type="http://schemas.openxmlformats.org/officeDocument/2006/relationships/slide" Target="slide11.xml"/><Relationship Id="rId15" Type="http://schemas.openxmlformats.org/officeDocument/2006/relationships/image" Target="../media/image47.svg"/><Relationship Id="rId10" Type="http://schemas.openxmlformats.org/officeDocument/2006/relationships/image" Target="../media/image12.jpeg"/><Relationship Id="rId4" Type="http://schemas.openxmlformats.org/officeDocument/2006/relationships/image" Target="../media/image9.jpg"/><Relationship Id="rId9" Type="http://schemas.openxmlformats.org/officeDocument/2006/relationships/slide" Target="slide13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183342"/>
            <a:ext cx="12191999" cy="2294964"/>
          </a:xfrm>
        </p:spPr>
        <p:txBody>
          <a:bodyPr>
            <a:normAutofit/>
          </a:bodyPr>
          <a:lstStyle/>
          <a:p>
            <a:r>
              <a:rPr lang="vi-VN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NHIỆT LIỆT CHÀO MỪNG</a:t>
            </a:r>
            <a:r>
              <a:rPr lang="vi-VN" sz="6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7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6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944471"/>
            <a:ext cx="12192000" cy="2599764"/>
          </a:xfrm>
        </p:spPr>
        <p:txBody>
          <a:bodyPr>
            <a:normAutofit/>
          </a:bodyPr>
          <a:lstStyle/>
          <a:p>
            <a:r>
              <a:rPr lang="vi-VN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THẦY CÔ GIÁO ĐẾN DỰ GIỜ</a:t>
            </a:r>
          </a:p>
          <a:p>
            <a:endParaRPr lang="vi-VN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4400" b="1" i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 1A4</a:t>
            </a:r>
            <a:endParaRPr lang="en-US" sz="4400" b="1" i="1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83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31" r="76887" b="16343"/>
          <a:stretch/>
        </p:blipFill>
        <p:spPr>
          <a:xfrm>
            <a:off x="2895862" y="244248"/>
            <a:ext cx="5516618" cy="3844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0560" y="4624251"/>
            <a:ext cx="3696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b="1" dirty="0" smtClean="0">
                <a:solidFill>
                  <a:prstClr val="black"/>
                </a:solidFill>
                <a:latin typeface="Arial-Rounded" panose="020B0500000000000000" pitchFamily="34" charset="-93"/>
              </a:rPr>
              <a:t>cà chua</a:t>
            </a:r>
            <a:endParaRPr lang="en-US" sz="60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" name="Action Button: Home 1">
            <a:hlinkClick r:id="rId3" action="ppaction://hlinksldjump" highlightClick="1"/>
          </p:cNvPr>
          <p:cNvSpPr/>
          <p:nvPr/>
        </p:nvSpPr>
        <p:spPr>
          <a:xfrm>
            <a:off x="10757647" y="5836024"/>
            <a:ext cx="1196788" cy="102197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7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6" t="4702" r="30387" b="34740"/>
          <a:stretch/>
        </p:blipFill>
        <p:spPr>
          <a:xfrm>
            <a:off x="2246813" y="248194"/>
            <a:ext cx="6257766" cy="4937760"/>
          </a:xfrm>
        </p:spPr>
      </p:pic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0757647" y="5836024"/>
            <a:ext cx="1196788" cy="102197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362994" y="5185954"/>
            <a:ext cx="340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múa ô</a:t>
            </a:r>
            <a:endParaRPr lang="en-US" sz="60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0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24" t="4393" r="34289" b="34519"/>
          <a:stretch/>
        </p:blipFill>
        <p:spPr>
          <a:xfrm>
            <a:off x="3239589" y="875211"/>
            <a:ext cx="5535520" cy="4768059"/>
          </a:xfrm>
          <a:prstGeom prst="rect">
            <a:avLst/>
          </a:prstGeom>
        </p:spPr>
      </p:pic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0757647" y="5836024"/>
            <a:ext cx="1196788" cy="102197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907528" y="4820361"/>
            <a:ext cx="21996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6000" b="1" dirty="0">
                <a:solidFill>
                  <a:prstClr val="black"/>
                </a:solidFill>
                <a:latin typeface="Arial-Rounded" panose="020B0500000000000000" pitchFamily="34" charset="-93"/>
              </a:rPr>
              <a:t>d</a:t>
            </a:r>
            <a:r>
              <a:rPr lang="vi-VN" sz="6000" b="1" dirty="0" smtClean="0">
                <a:solidFill>
                  <a:prstClr val="black"/>
                </a:solidFill>
                <a:latin typeface="Arial-Rounded" panose="020B0500000000000000" pitchFamily="34" charset="-93"/>
              </a:rPr>
              <a:t>ưa lê</a:t>
            </a:r>
            <a:endParaRPr lang="en-US" sz="60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23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09" t="4393" r="22175" b="35984"/>
          <a:stretch/>
        </p:blipFill>
        <p:spPr>
          <a:xfrm>
            <a:off x="3435530" y="679270"/>
            <a:ext cx="6346256" cy="3931920"/>
          </a:xfrm>
          <a:prstGeom prst="rect">
            <a:avLst/>
          </a:prstGeom>
        </p:spPr>
      </p:pic>
      <p:sp>
        <p:nvSpPr>
          <p:cNvPr id="7" name="Action Button: Home 6">
            <a:hlinkClick r:id="rId4" action="ppaction://hlinksldjump" highlightClick="1"/>
          </p:cNvPr>
          <p:cNvSpPr/>
          <p:nvPr/>
        </p:nvSpPr>
        <p:spPr>
          <a:xfrm>
            <a:off x="10757647" y="5836024"/>
            <a:ext cx="1196788" cy="102197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042205" y="4820361"/>
            <a:ext cx="23070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6000" b="1" dirty="0">
                <a:solidFill>
                  <a:prstClr val="black"/>
                </a:solidFill>
                <a:latin typeface="Arial-Rounded" panose="020B0500000000000000" pitchFamily="34" charset="-93"/>
              </a:rPr>
              <a:t>c</a:t>
            </a:r>
            <a:r>
              <a:rPr lang="vi-VN" sz="6000" b="1" dirty="0" smtClean="0">
                <a:solidFill>
                  <a:prstClr val="black"/>
                </a:solidFill>
                <a:latin typeface="Arial-Rounded" panose="020B0500000000000000" pitchFamily="34" charset="-93"/>
              </a:rPr>
              <a:t>ửa sổ</a:t>
            </a:r>
            <a:endParaRPr lang="en-US" sz="60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17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2"/>
          <a:stretch/>
        </p:blipFill>
        <p:spPr>
          <a:xfrm>
            <a:off x="140678" y="689317"/>
            <a:ext cx="11816860" cy="4840532"/>
          </a:xfrm>
        </p:spPr>
      </p:pic>
    </p:spTree>
    <p:extLst>
      <p:ext uri="{BB962C8B-B14F-4D97-AF65-F5344CB8AC3E}">
        <p14:creationId xmlns:p14="http://schemas.microsoft.com/office/powerpoint/2010/main" val="25190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8514" y="1125568"/>
            <a:ext cx="1842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ua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93778" y="1125568"/>
            <a:ext cx="1842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ưa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588" y="4059451"/>
            <a:ext cx="10860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b="1" dirty="0" smtClean="0">
                <a:solidFill>
                  <a:prstClr val="black"/>
                </a:solidFill>
                <a:latin typeface="Arial-Rounded" panose="020B0500000000000000" pitchFamily="34" charset="-93"/>
              </a:rPr>
              <a:t>cua   đũa   rùa   cửa   dứa   nhựa </a:t>
            </a:r>
            <a:endParaRPr lang="en-US" sz="6000" b="1" dirty="0">
              <a:solidFill>
                <a:prstClr val="black"/>
              </a:solidFill>
              <a:latin typeface="VNI-Avo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45588" y="343072"/>
            <a:ext cx="1749418" cy="703384"/>
            <a:chOff x="745588" y="343072"/>
            <a:chExt cx="1749418" cy="703384"/>
          </a:xfrm>
        </p:grpSpPr>
        <p:sp>
          <p:nvSpPr>
            <p:cNvPr id="25" name="Rounded Rectangle 24"/>
            <p:cNvSpPr/>
            <p:nvPr/>
          </p:nvSpPr>
          <p:spPr>
            <a:xfrm>
              <a:off x="1069145" y="343072"/>
              <a:ext cx="1425861" cy="70338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latin typeface="Arial-Rounded" panose="020B0500000000000000" pitchFamily="34" charset="-93"/>
                  <a:ea typeface="Calibri" panose="020F0502020204030204" pitchFamily="34" charset="0"/>
                </a:rPr>
                <a:t>Đọc</a:t>
              </a:r>
              <a:r>
                <a:rPr lang="vi-VN" sz="3200" b="1" dirty="0" smtClean="0">
                  <a:latin typeface="VNI-Avo" pitchFamily="2" charset="0"/>
                </a:rPr>
                <a:t> </a:t>
              </a:r>
              <a:endParaRPr lang="en-US" sz="3200" b="1" dirty="0">
                <a:latin typeface="VNI-Avo" pitchFamily="2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45588" y="379828"/>
              <a:ext cx="647114" cy="590843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UTM Avo" panose="02040603050506020204" pitchFamily="18" charset="0"/>
                </a:rPr>
                <a:t>2</a:t>
              </a:r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08273" y="2056376"/>
            <a:ext cx="4636718" cy="3051201"/>
            <a:chOff x="3908418" y="2746649"/>
            <a:chExt cx="4877570" cy="3264135"/>
          </a:xfrm>
        </p:grpSpPr>
        <p:grpSp>
          <p:nvGrpSpPr>
            <p:cNvPr id="28" name="Group 27"/>
            <p:cNvGrpSpPr/>
            <p:nvPr/>
          </p:nvGrpSpPr>
          <p:grpSpPr>
            <a:xfrm>
              <a:off x="3908418" y="2746649"/>
              <a:ext cx="4877570" cy="3264135"/>
              <a:chOff x="3827736" y="2223247"/>
              <a:chExt cx="4877570" cy="3264135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827736" y="2223247"/>
                <a:ext cx="2429629" cy="1057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000" b="1" dirty="0" smtClean="0">
                    <a:solidFill>
                      <a:schemeClr val="tx1"/>
                    </a:solidFill>
                    <a:latin typeface="Arial-Rounded" panose="020B0500000000000000" pitchFamily="34" charset="-93"/>
                    <a:ea typeface="Calibri" panose="020F0502020204030204" pitchFamily="34" charset="0"/>
                  </a:rPr>
                  <a:t>m</a:t>
                </a:r>
                <a:endParaRPr lang="en-US" sz="6000" b="1" dirty="0">
                  <a:solidFill>
                    <a:schemeClr val="tx1"/>
                  </a:solidFill>
                  <a:latin typeface="VNI-Avo" pitchFamily="2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266521" y="2223247"/>
                <a:ext cx="2438785" cy="1057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000" b="1" dirty="0" smtClean="0">
                    <a:solidFill>
                      <a:srgbClr val="FF0000"/>
                    </a:solidFill>
                    <a:latin typeface="Arial-Rounded" panose="020B0500000000000000" pitchFamily="34" charset="-93"/>
                    <a:ea typeface="Calibri" panose="020F0502020204030204" pitchFamily="34" charset="0"/>
                  </a:rPr>
                  <a:t>ua</a:t>
                </a:r>
                <a:endParaRPr lang="en-US" sz="6000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827736" y="3281082"/>
                <a:ext cx="4877570" cy="1057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000" b="1" dirty="0" smtClean="0">
                    <a:solidFill>
                      <a:schemeClr val="tx1"/>
                    </a:solidFill>
                    <a:latin typeface="Arial-Rounded" panose="020B0500000000000000" pitchFamily="34" charset="-93"/>
                    <a:ea typeface="Calibri" panose="020F0502020204030204" pitchFamily="34" charset="0"/>
                  </a:rPr>
                  <a:t>múa</a:t>
                </a:r>
                <a:endParaRPr lang="en-US" sz="6000" b="1" dirty="0">
                  <a:solidFill>
                    <a:schemeClr val="tx1"/>
                  </a:solidFill>
                  <a:latin typeface="VNI-Avo" pitchFamily="2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388269" y="4471719"/>
                <a:ext cx="125383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6000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109908" y="3800589"/>
              <a:ext cx="11495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sz="6000" b="1" dirty="0">
                  <a:solidFill>
                    <a:srgbClr val="FF0000"/>
                  </a:solidFill>
                  <a:latin typeface="Arial-Rounded" panose="020B0500000000000000" pitchFamily="34" charset="-93"/>
                  <a:ea typeface="Calibri" panose="020F0502020204030204" pitchFamily="34" charset="0"/>
                </a:rPr>
                <a:t>ua</a:t>
              </a:r>
              <a:endParaRPr lang="en-US" sz="60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88833" y="2056376"/>
            <a:ext cx="4812509" cy="3051201"/>
            <a:chOff x="3827736" y="2223247"/>
            <a:chExt cx="4877570" cy="3264135"/>
          </a:xfrm>
        </p:grpSpPr>
        <p:sp>
          <p:nvSpPr>
            <p:cNvPr id="35" name="Rectangle 34"/>
            <p:cNvSpPr/>
            <p:nvPr/>
          </p:nvSpPr>
          <p:spPr>
            <a:xfrm>
              <a:off x="3827736" y="2223247"/>
              <a:ext cx="2429629" cy="1057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solidFill>
                    <a:schemeClr val="tx1"/>
                  </a:solidFill>
                  <a:latin typeface="Arial-Rounded" panose="020B0500000000000000" pitchFamily="34" charset="-93"/>
                </a:rPr>
                <a:t>đ</a:t>
              </a:r>
              <a:endParaRPr lang="en-US" sz="60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266521" y="2223247"/>
              <a:ext cx="2438785" cy="1057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Calibri" panose="020F0502020204030204" pitchFamily="34" charset="0"/>
                </a:rPr>
                <a:t>ưa</a:t>
              </a:r>
              <a:endParaRPr lang="en-US" sz="60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27736" y="3281082"/>
              <a:ext cx="4877570" cy="1057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solidFill>
                    <a:schemeClr val="tx1"/>
                  </a:solidFill>
                  <a:latin typeface="Arial-Rounded" panose="020B0500000000000000" pitchFamily="34" charset="-93"/>
                </a:rPr>
                <a:t>đ</a:t>
              </a:r>
              <a:r>
                <a:rPr lang="vi-VN" sz="6000" b="1" dirty="0" smtClean="0">
                  <a:solidFill>
                    <a:srgbClr val="FF0000"/>
                  </a:solidFill>
                  <a:latin typeface="Arial-Rounded" panose="020B0500000000000000" pitchFamily="34" charset="-93"/>
                </a:rPr>
                <a:t>ưa</a:t>
              </a:r>
              <a:endParaRPr lang="en-US" sz="60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388269" y="4471719"/>
              <a:ext cx="12538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60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861600" y="5169016"/>
            <a:ext cx="106282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6000" b="1" dirty="0" smtClean="0">
                <a:solidFill>
                  <a:prstClr val="black"/>
                </a:solidFill>
                <a:latin typeface="Arial-Rounded" panose="020B0500000000000000" pitchFamily="34" charset="-93"/>
              </a:rPr>
              <a:t>cà chua   múa ô   dưa lê   cửa sổ</a:t>
            </a:r>
            <a:endParaRPr lang="en-US" sz="60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34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Tập Viết Chữ 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1871" y="1669838"/>
            <a:ext cx="7476564" cy="305742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/>
          <p:cNvGrpSpPr/>
          <p:nvPr/>
        </p:nvGrpSpPr>
        <p:grpSpPr>
          <a:xfrm>
            <a:off x="732141" y="329625"/>
            <a:ext cx="2589283" cy="703384"/>
            <a:chOff x="745588" y="343072"/>
            <a:chExt cx="2589283" cy="703384"/>
          </a:xfrm>
        </p:grpSpPr>
        <p:sp>
          <p:nvSpPr>
            <p:cNvPr id="9" name="Rounded Rectangle 8"/>
            <p:cNvSpPr/>
            <p:nvPr/>
          </p:nvSpPr>
          <p:spPr>
            <a:xfrm>
              <a:off x="1069145" y="343072"/>
              <a:ext cx="2265726" cy="70338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 smtClean="0">
                  <a:latin typeface="Arial-Rounded" panose="020B0500000000000000" pitchFamily="34" charset="-93"/>
                </a:rPr>
                <a:t>Tô và viết</a:t>
              </a:r>
              <a:r>
                <a:rPr lang="vi-VN" sz="3200" b="1" dirty="0" smtClean="0">
                  <a:latin typeface="VNI-Avo" pitchFamily="2" charset="0"/>
                </a:rPr>
                <a:t> </a:t>
              </a:r>
              <a:endParaRPr lang="en-US" sz="3200" b="1" dirty="0">
                <a:latin typeface="VNI-Avo" pitchFamily="2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45588" y="379828"/>
              <a:ext cx="647114" cy="590843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01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7637"/>
          </a:xfrm>
          <a:prstGeom prst="rect">
            <a:avLst/>
          </a:prstGeom>
        </p:spPr>
      </p:pic>
      <p:pic>
        <p:nvPicPr>
          <p:cNvPr id="7" name="Môn Tiếng Việt lớp 1 - Hướng dẫn viết chữ ư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4764" y="1834766"/>
            <a:ext cx="7591588" cy="307341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/>
          <p:cNvGrpSpPr/>
          <p:nvPr/>
        </p:nvGrpSpPr>
        <p:grpSpPr>
          <a:xfrm>
            <a:off x="732141" y="369966"/>
            <a:ext cx="2589283" cy="703384"/>
            <a:chOff x="745588" y="343072"/>
            <a:chExt cx="2589283" cy="703384"/>
          </a:xfrm>
        </p:grpSpPr>
        <p:sp>
          <p:nvSpPr>
            <p:cNvPr id="9" name="Rounded Rectangle 8"/>
            <p:cNvSpPr/>
            <p:nvPr/>
          </p:nvSpPr>
          <p:spPr>
            <a:xfrm>
              <a:off x="1069145" y="343072"/>
              <a:ext cx="2265726" cy="70338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 smtClean="0">
                  <a:latin typeface="Arial-Rounded" panose="020B0500000000000000" pitchFamily="34" charset="-93"/>
                </a:rPr>
                <a:t>Tô và viết</a:t>
              </a:r>
              <a:r>
                <a:rPr lang="vi-VN" sz="3200" b="1" dirty="0" smtClean="0">
                  <a:latin typeface="VNI-Avo" pitchFamily="2" charset="0"/>
                </a:rPr>
                <a:t> </a:t>
              </a:r>
              <a:endParaRPr lang="en-US" sz="3200" b="1" dirty="0">
                <a:latin typeface="VNI-Avo" pitchFamily="2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45588" y="379828"/>
              <a:ext cx="647114" cy="590843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05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59254" r="14895" b="14273"/>
          <a:stretch/>
        </p:blipFill>
        <p:spPr>
          <a:xfrm>
            <a:off x="-1" y="2534194"/>
            <a:ext cx="12030891" cy="223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4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11923" r="7044" b="10153"/>
          <a:stretch/>
        </p:blipFill>
        <p:spPr>
          <a:xfrm>
            <a:off x="0" y="0"/>
            <a:ext cx="12192000" cy="6531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09304" y="5943601"/>
            <a:ext cx="7836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Arial-Rounded" panose="020B0500000000000000" pitchFamily="34" charset="-93"/>
                <a:ea typeface="Calibri" panose="020F0502020204030204" pitchFamily="34" charset="0"/>
              </a:rPr>
              <a:t>Mẹ đưa Hà đến lớp học múa.</a:t>
            </a:r>
            <a:endParaRPr lang="vi-VN" sz="4000" b="1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1707" y="5943601"/>
            <a:ext cx="1070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ưa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5640" y="5943601"/>
            <a:ext cx="952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ua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95753" y="246184"/>
            <a:ext cx="2096085" cy="75965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b="1" dirty="0" smtClean="0">
                <a:latin typeface="Arial-Rounded" panose="020B0500000000000000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 Nhận </a:t>
            </a:r>
            <a:r>
              <a:rPr lang="vi-VN" sz="3200" b="1" dirty="0">
                <a:latin typeface="Arial-Rounded" panose="020B0500000000000000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61184" y="309491"/>
            <a:ext cx="675248" cy="6330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72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33046"/>
            <a:ext cx="9144000" cy="3625445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-Rounded" panose="020B0500000000000000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BÀI 24: ua, ưa (tiết 1)</a:t>
            </a:r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NI-Avo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97082"/>
            <a:ext cx="9144000" cy="46071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70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5588" y="343072"/>
            <a:ext cx="1749418" cy="703384"/>
            <a:chOff x="745588" y="343072"/>
            <a:chExt cx="1749418" cy="703384"/>
          </a:xfrm>
        </p:grpSpPr>
        <p:sp>
          <p:nvSpPr>
            <p:cNvPr id="5" name="Rounded Rectangle 4"/>
            <p:cNvSpPr/>
            <p:nvPr/>
          </p:nvSpPr>
          <p:spPr>
            <a:xfrm>
              <a:off x="1069145" y="343072"/>
              <a:ext cx="1425861" cy="70338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latin typeface="Arial-Rounded" panose="020B0500000000000000" pitchFamily="34" charset="-93"/>
                  <a:ea typeface="Calibri" panose="020F0502020204030204" pitchFamily="34" charset="0"/>
                </a:rPr>
                <a:t>Đọc</a:t>
              </a:r>
              <a:r>
                <a:rPr lang="vi-VN" sz="3200" b="1" dirty="0" smtClean="0">
                  <a:latin typeface="VNI-Avo" pitchFamily="2" charset="0"/>
                </a:rPr>
                <a:t> </a:t>
              </a:r>
              <a:endParaRPr lang="en-US" sz="3200" b="1" dirty="0">
                <a:latin typeface="VNI-Avo" pitchFamily="2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45588" y="379828"/>
              <a:ext cx="647114" cy="590843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UTM Avo" panose="02040603050506020204" pitchFamily="18" charset="0"/>
                </a:rPr>
                <a:t>2</a:t>
              </a:r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723727" y="1197226"/>
            <a:ext cx="1842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ua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908418" y="2746649"/>
            <a:ext cx="4877570" cy="3264135"/>
            <a:chOff x="3908418" y="2746649"/>
            <a:chExt cx="4877570" cy="3264135"/>
          </a:xfrm>
        </p:grpSpPr>
        <p:grpSp>
          <p:nvGrpSpPr>
            <p:cNvPr id="7" name="Group 6"/>
            <p:cNvGrpSpPr/>
            <p:nvPr/>
          </p:nvGrpSpPr>
          <p:grpSpPr>
            <a:xfrm>
              <a:off x="3908418" y="2746649"/>
              <a:ext cx="4877570" cy="3264135"/>
              <a:chOff x="3827736" y="2223247"/>
              <a:chExt cx="4877570" cy="326413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827736" y="2223247"/>
                <a:ext cx="2429629" cy="1057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000" b="1" dirty="0" smtClean="0">
                    <a:solidFill>
                      <a:schemeClr val="tx1"/>
                    </a:solidFill>
                    <a:latin typeface="Arial-Rounded" panose="020B0500000000000000" pitchFamily="34" charset="-93"/>
                    <a:ea typeface="Calibri" panose="020F0502020204030204" pitchFamily="34" charset="0"/>
                  </a:rPr>
                  <a:t>m</a:t>
                </a:r>
                <a:endParaRPr lang="en-US" sz="6000" b="1" dirty="0">
                  <a:solidFill>
                    <a:schemeClr val="tx1"/>
                  </a:solidFill>
                  <a:latin typeface="VNI-Avo" pitchFamily="2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266521" y="2223247"/>
                <a:ext cx="2438785" cy="1057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000" b="1" dirty="0" smtClean="0">
                    <a:solidFill>
                      <a:srgbClr val="FF0000"/>
                    </a:solidFill>
                    <a:latin typeface="Arial-Rounded" panose="020B0500000000000000" pitchFamily="34" charset="-93"/>
                    <a:ea typeface="Calibri" panose="020F0502020204030204" pitchFamily="34" charset="0"/>
                  </a:rPr>
                  <a:t>ua</a:t>
                </a:r>
                <a:endParaRPr lang="en-US" sz="6000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827736" y="3281082"/>
                <a:ext cx="4877570" cy="1057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000" b="1" dirty="0" smtClean="0">
                    <a:solidFill>
                      <a:schemeClr val="tx1"/>
                    </a:solidFill>
                    <a:latin typeface="Arial-Rounded" panose="020B0500000000000000" pitchFamily="34" charset="-93"/>
                    <a:ea typeface="Calibri" panose="020F0502020204030204" pitchFamily="34" charset="0"/>
                  </a:rPr>
                  <a:t>múa</a:t>
                </a:r>
                <a:endParaRPr lang="en-US" sz="6000" b="1" dirty="0">
                  <a:solidFill>
                    <a:schemeClr val="tx1"/>
                  </a:solidFill>
                  <a:latin typeface="VNI-Avo" pitchFamily="2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388269" y="4471719"/>
                <a:ext cx="125383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6000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061165" y="3828506"/>
              <a:ext cx="12129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sz="6000" b="1" dirty="0">
                  <a:solidFill>
                    <a:srgbClr val="FF0000"/>
                  </a:solidFill>
                  <a:latin typeface="Arial-Rounded" panose="020B0500000000000000" pitchFamily="34" charset="-93"/>
                  <a:ea typeface="Calibri" panose="020F0502020204030204" pitchFamily="34" charset="0"/>
                </a:rPr>
                <a:t>ua</a:t>
              </a:r>
              <a:endParaRPr lang="en-US" sz="60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86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5588" y="343072"/>
            <a:ext cx="1749418" cy="703384"/>
            <a:chOff x="745588" y="343072"/>
            <a:chExt cx="1749418" cy="703384"/>
          </a:xfrm>
        </p:grpSpPr>
        <p:sp>
          <p:nvSpPr>
            <p:cNvPr id="5" name="Rounded Rectangle 4"/>
            <p:cNvSpPr/>
            <p:nvPr/>
          </p:nvSpPr>
          <p:spPr>
            <a:xfrm>
              <a:off x="1069145" y="343072"/>
              <a:ext cx="1425861" cy="70338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latin typeface="Arial-Rounded" panose="020B0500000000000000" pitchFamily="34" charset="-93"/>
                  <a:ea typeface="Calibri" panose="020F0502020204030204" pitchFamily="34" charset="0"/>
                </a:rPr>
                <a:t>Đọc</a:t>
              </a:r>
              <a:r>
                <a:rPr lang="vi-VN" sz="3200" b="1" dirty="0" smtClean="0">
                  <a:latin typeface="VNI-Avo" pitchFamily="2" charset="0"/>
                </a:rPr>
                <a:t> </a:t>
              </a:r>
              <a:endParaRPr lang="en-US" sz="3200" b="1" dirty="0">
                <a:latin typeface="VNI-Avo" pitchFamily="2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45588" y="379828"/>
              <a:ext cx="647114" cy="590843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UTM Avo" panose="02040603050506020204" pitchFamily="18" charset="0"/>
                </a:rPr>
                <a:t>2</a:t>
              </a:r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723727" y="1197226"/>
            <a:ext cx="1842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ư</a:t>
            </a:r>
            <a:r>
              <a:rPr lang="vi-VN" sz="8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a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08418" y="2746649"/>
            <a:ext cx="4877570" cy="3264135"/>
            <a:chOff x="3827736" y="2223247"/>
            <a:chExt cx="4877570" cy="3264135"/>
          </a:xfrm>
        </p:grpSpPr>
        <p:sp>
          <p:nvSpPr>
            <p:cNvPr id="8" name="Rectangle 7"/>
            <p:cNvSpPr/>
            <p:nvPr/>
          </p:nvSpPr>
          <p:spPr>
            <a:xfrm>
              <a:off x="3827736" y="2223247"/>
              <a:ext cx="2429629" cy="1057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solidFill>
                    <a:schemeClr val="tx1"/>
                  </a:solidFill>
                  <a:latin typeface="Arial-Rounded" panose="020B0500000000000000" pitchFamily="34" charset="-93"/>
                </a:rPr>
                <a:t>đ</a:t>
              </a:r>
              <a:endParaRPr lang="en-US" sz="60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66521" y="2223247"/>
              <a:ext cx="2438785" cy="1057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Calibri" panose="020F0502020204030204" pitchFamily="34" charset="0"/>
                </a:rPr>
                <a:t>ưa</a:t>
              </a:r>
              <a:endParaRPr lang="en-US" sz="60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27736" y="3281082"/>
              <a:ext cx="4877570" cy="1057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solidFill>
                    <a:schemeClr val="tx1"/>
                  </a:solidFill>
                  <a:latin typeface="Arial-Rounded" panose="020B0500000000000000" pitchFamily="34" charset="-93"/>
                </a:rPr>
                <a:t>đ</a:t>
              </a:r>
              <a:r>
                <a:rPr lang="vi-VN" sz="6000" b="1" dirty="0" smtClean="0">
                  <a:solidFill>
                    <a:srgbClr val="FF0000"/>
                  </a:solidFill>
                  <a:latin typeface="Arial-Rounded" panose="020B0500000000000000" pitchFamily="34" charset="-93"/>
                </a:rPr>
                <a:t>ưa</a:t>
              </a:r>
              <a:endParaRPr lang="en-US" sz="60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88269" y="4471719"/>
              <a:ext cx="12538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60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7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8514" y="1125568"/>
            <a:ext cx="1842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ua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93778" y="1125568"/>
            <a:ext cx="1842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ưa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588" y="4059451"/>
            <a:ext cx="10860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b="1" dirty="0" smtClean="0">
                <a:solidFill>
                  <a:prstClr val="black"/>
                </a:solidFill>
                <a:latin typeface="Arial-Rounded" panose="020B0500000000000000" pitchFamily="34" charset="-93"/>
              </a:rPr>
              <a:t>cua   đũa   rùa   cửa   dứa   nhựa </a:t>
            </a:r>
            <a:endParaRPr lang="en-US" sz="60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79" y="4059451"/>
            <a:ext cx="1185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ua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9882" y="4051945"/>
            <a:ext cx="1185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ua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02198" y="4054634"/>
            <a:ext cx="1185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ua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31845" y="4051945"/>
            <a:ext cx="1185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ưa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33848" y="4058670"/>
            <a:ext cx="1185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ưa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48775" y="4066955"/>
            <a:ext cx="1185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b="1" dirty="0">
                <a:solidFill>
                  <a:srgbClr val="FF0000"/>
                </a:solidFill>
                <a:latin typeface="Arial-Rounded" panose="020B0500000000000000" pitchFamily="34" charset="-93"/>
                <a:ea typeface="Calibri" panose="020F0502020204030204" pitchFamily="34" charset="0"/>
              </a:rPr>
              <a:t>ưa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45588" y="343072"/>
            <a:ext cx="1749418" cy="703384"/>
            <a:chOff x="745588" y="343072"/>
            <a:chExt cx="1749418" cy="703384"/>
          </a:xfrm>
        </p:grpSpPr>
        <p:sp>
          <p:nvSpPr>
            <p:cNvPr id="25" name="Rounded Rectangle 24"/>
            <p:cNvSpPr/>
            <p:nvPr/>
          </p:nvSpPr>
          <p:spPr>
            <a:xfrm>
              <a:off x="1069145" y="343072"/>
              <a:ext cx="1425861" cy="70338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latin typeface="Arial-Rounded" panose="020B0500000000000000" pitchFamily="34" charset="-93"/>
                  <a:ea typeface="Calibri" panose="020F0502020204030204" pitchFamily="34" charset="0"/>
                </a:rPr>
                <a:t>Đọc</a:t>
              </a:r>
              <a:r>
                <a:rPr lang="vi-VN" sz="3200" b="1" dirty="0" smtClean="0">
                  <a:latin typeface="VNI-Avo" pitchFamily="2" charset="0"/>
                </a:rPr>
                <a:t> </a:t>
              </a:r>
              <a:endParaRPr lang="en-US" sz="3200" b="1" dirty="0">
                <a:latin typeface="VNI-Avo" pitchFamily="2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45588" y="379828"/>
              <a:ext cx="647114" cy="590843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UTM Avo" panose="02040603050506020204" pitchFamily="18" charset="0"/>
                </a:rPr>
                <a:t>2</a:t>
              </a:r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08273" y="2056376"/>
            <a:ext cx="4636718" cy="3051201"/>
            <a:chOff x="3908418" y="2746649"/>
            <a:chExt cx="4877570" cy="3264135"/>
          </a:xfrm>
        </p:grpSpPr>
        <p:grpSp>
          <p:nvGrpSpPr>
            <p:cNvPr id="28" name="Group 27"/>
            <p:cNvGrpSpPr/>
            <p:nvPr/>
          </p:nvGrpSpPr>
          <p:grpSpPr>
            <a:xfrm>
              <a:off x="3908418" y="2746649"/>
              <a:ext cx="4877570" cy="3264135"/>
              <a:chOff x="3827736" y="2223247"/>
              <a:chExt cx="4877570" cy="3264135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827736" y="2223247"/>
                <a:ext cx="2429629" cy="1057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000" b="1" dirty="0" smtClean="0">
                    <a:solidFill>
                      <a:schemeClr val="tx1"/>
                    </a:solidFill>
                    <a:latin typeface="Arial-Rounded" panose="020B0500000000000000" pitchFamily="34" charset="-93"/>
                    <a:ea typeface="Calibri" panose="020F0502020204030204" pitchFamily="34" charset="0"/>
                  </a:rPr>
                  <a:t>m</a:t>
                </a:r>
                <a:endParaRPr lang="en-US" sz="6000" b="1" dirty="0">
                  <a:solidFill>
                    <a:schemeClr val="tx1"/>
                  </a:solidFill>
                  <a:latin typeface="VNI-Avo" pitchFamily="2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266521" y="2223247"/>
                <a:ext cx="2438785" cy="1057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000" b="1" dirty="0" smtClean="0">
                    <a:solidFill>
                      <a:srgbClr val="FF0000"/>
                    </a:solidFill>
                    <a:latin typeface="Arial-Rounded" panose="020B0500000000000000" pitchFamily="34" charset="-93"/>
                    <a:ea typeface="Calibri" panose="020F0502020204030204" pitchFamily="34" charset="0"/>
                  </a:rPr>
                  <a:t>ua</a:t>
                </a:r>
                <a:endParaRPr lang="en-US" sz="6000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827736" y="3281082"/>
                <a:ext cx="4877570" cy="1057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6000" b="1" dirty="0" smtClean="0">
                    <a:solidFill>
                      <a:schemeClr val="tx1"/>
                    </a:solidFill>
                    <a:latin typeface="Arial-Rounded" panose="020B0500000000000000" pitchFamily="34" charset="-93"/>
                    <a:ea typeface="Calibri" panose="020F0502020204030204" pitchFamily="34" charset="0"/>
                  </a:rPr>
                  <a:t>múa</a:t>
                </a:r>
                <a:endParaRPr lang="en-US" sz="6000" b="1" dirty="0">
                  <a:solidFill>
                    <a:schemeClr val="tx1"/>
                  </a:solidFill>
                  <a:latin typeface="VNI-Avo" pitchFamily="2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388269" y="4471719"/>
                <a:ext cx="125383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6000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109908" y="3800589"/>
              <a:ext cx="11495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sz="6000" b="1" dirty="0">
                  <a:solidFill>
                    <a:srgbClr val="FF0000"/>
                  </a:solidFill>
                  <a:latin typeface="Arial-Rounded" panose="020B0500000000000000" pitchFamily="34" charset="-93"/>
                  <a:ea typeface="Calibri" panose="020F0502020204030204" pitchFamily="34" charset="0"/>
                </a:rPr>
                <a:t>ua</a:t>
              </a:r>
              <a:endParaRPr lang="en-US" sz="60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88833" y="2056376"/>
            <a:ext cx="4812509" cy="3051201"/>
            <a:chOff x="3827736" y="2223247"/>
            <a:chExt cx="4877570" cy="3264135"/>
          </a:xfrm>
        </p:grpSpPr>
        <p:sp>
          <p:nvSpPr>
            <p:cNvPr id="35" name="Rectangle 34"/>
            <p:cNvSpPr/>
            <p:nvPr/>
          </p:nvSpPr>
          <p:spPr>
            <a:xfrm>
              <a:off x="3827736" y="2223247"/>
              <a:ext cx="2429629" cy="1057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solidFill>
                    <a:schemeClr val="tx1"/>
                  </a:solidFill>
                  <a:latin typeface="Arial-Rounded" panose="020B0500000000000000" pitchFamily="34" charset="-93"/>
                </a:rPr>
                <a:t>đ</a:t>
              </a:r>
              <a:endParaRPr lang="en-US" sz="60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266521" y="2223247"/>
              <a:ext cx="2438785" cy="1057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Calibri" panose="020F0502020204030204" pitchFamily="34" charset="0"/>
                </a:rPr>
                <a:t>ưa</a:t>
              </a:r>
              <a:endParaRPr lang="en-US" sz="60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27736" y="3281082"/>
              <a:ext cx="4877570" cy="1057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 smtClean="0">
                  <a:solidFill>
                    <a:schemeClr val="tx1"/>
                  </a:solidFill>
                  <a:latin typeface="Arial-Rounded" panose="020B0500000000000000" pitchFamily="34" charset="-93"/>
                </a:rPr>
                <a:t>đ</a:t>
              </a:r>
              <a:r>
                <a:rPr lang="vi-VN" sz="6000" b="1" dirty="0" smtClean="0">
                  <a:solidFill>
                    <a:srgbClr val="FF0000"/>
                  </a:solidFill>
                  <a:latin typeface="Arial-Rounded" panose="020B0500000000000000" pitchFamily="34" charset="-93"/>
                </a:rPr>
                <a:t>ưa</a:t>
              </a:r>
              <a:endParaRPr lang="en-US" sz="60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388269" y="4471719"/>
              <a:ext cx="12538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60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288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4" y="2563041"/>
            <a:ext cx="2596787" cy="259678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54" y="2320017"/>
            <a:ext cx="2886891" cy="2886891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6857"/>
          <a:stretch/>
        </p:blipFill>
        <p:spPr>
          <a:xfrm>
            <a:off x="6363788" y="2882489"/>
            <a:ext cx="2578869" cy="2230108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513" y="2407647"/>
            <a:ext cx="3140487" cy="2711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9C26"/>
              </a:clrFrom>
              <a:clrTo>
                <a:srgbClr val="EF9C2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1" t="4519" r="24017" b="79897"/>
          <a:stretch/>
        </p:blipFill>
        <p:spPr>
          <a:xfrm>
            <a:off x="3193366" y="407962"/>
            <a:ext cx="6332888" cy="140676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0497177">
            <a:off x="636546" y="371345"/>
            <a:ext cx="2670753" cy="194965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40628" y="5112597"/>
            <a:ext cx="2067112" cy="1743891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809174" y="4914864"/>
            <a:ext cx="1620645" cy="1385652"/>
          </a:xfrm>
          <a:prstGeom prst="rect">
            <a:avLst/>
          </a:prstGeom>
        </p:spPr>
      </p:pic>
      <p:sp>
        <p:nvSpPr>
          <p:cNvPr id="2" name="Right Arrow 1">
            <a:hlinkClick r:id="rId17" action="ppaction://hlinksldjump"/>
          </p:cNvPr>
          <p:cNvSpPr/>
          <p:nvPr/>
        </p:nvSpPr>
        <p:spPr>
          <a:xfrm>
            <a:off x="11249878" y="6167002"/>
            <a:ext cx="846162" cy="689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4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114</Words>
  <Application>Microsoft Office PowerPoint</Application>
  <PresentationFormat>Widescreen</PresentationFormat>
  <Paragraphs>62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Tahoma</vt:lpstr>
      <vt:lpstr>Times New Roman</vt:lpstr>
      <vt:lpstr>UTM Avo</vt:lpstr>
      <vt:lpstr>VNI-Avo</vt:lpstr>
      <vt:lpstr>Office Theme</vt:lpstr>
      <vt:lpstr>NHIỆT LIỆT CHÀO MỪNG  </vt:lpstr>
      <vt:lpstr>PowerPoint Presentation</vt:lpstr>
      <vt:lpstr>PowerPoint Presentation</vt:lpstr>
      <vt:lpstr>PowerPoint Presentation</vt:lpstr>
      <vt:lpstr>BÀI 24: ua, ưa (tiết 1)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38</cp:revision>
  <dcterms:created xsi:type="dcterms:W3CDTF">2023-10-09T21:37:05Z</dcterms:created>
  <dcterms:modified xsi:type="dcterms:W3CDTF">2023-10-14T14:45:48Z</dcterms:modified>
</cp:coreProperties>
</file>