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306" r:id="rId2"/>
    <p:sldId id="256" r:id="rId3"/>
    <p:sldId id="305" r:id="rId4"/>
    <p:sldId id="257" r:id="rId5"/>
    <p:sldId id="264" r:id="rId6"/>
    <p:sldId id="281" r:id="rId7"/>
    <p:sldId id="267" r:id="rId8"/>
    <p:sldId id="299" r:id="rId9"/>
    <p:sldId id="300" r:id="rId10"/>
    <p:sldId id="301" r:id="rId11"/>
    <p:sldId id="302" r:id="rId12"/>
    <p:sldId id="303" r:id="rId13"/>
    <p:sldId id="282" r:id="rId14"/>
    <p:sldId id="283" r:id="rId15"/>
    <p:sldId id="284" r:id="rId16"/>
    <p:sldId id="294" r:id="rId17"/>
    <p:sldId id="295" r:id="rId18"/>
    <p:sldId id="296" r:id="rId19"/>
  </p:sldIdLst>
  <p:sldSz cx="18288000" cy="10287000"/>
  <p:notesSz cx="6858000" cy="9144000"/>
  <p:embeddedFontLst>
    <p:embeddedFont>
      <p:font typeface="Algerian" panose="04020705040A02060702" pitchFamily="82" charset="0"/>
      <p:regular r:id="rId21"/>
    </p:embeddedFont>
    <p:embeddedFont>
      <p:font typeface="Arial Black" panose="020B0A04020102020204" pitchFamily="34" charset="0"/>
      <p:bold r:id="rId22"/>
    </p:embeddedFont>
    <p:embeddedFont>
      <p:font typeface="Paytone One" panose="020B0604020202020204" charset="0"/>
      <p:regular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1508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043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94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5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84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736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82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61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4201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03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99f37503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199f3750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83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95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760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jpe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jfif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26" Type="http://schemas.openxmlformats.org/officeDocument/2006/relationships/slide" Target="slide17.xml"/><Relationship Id="rId3" Type="http://schemas.openxmlformats.org/officeDocument/2006/relationships/image" Target="../media/image48.png"/><Relationship Id="rId21" Type="http://schemas.openxmlformats.org/officeDocument/2006/relationships/image" Target="../media/image68.png"/><Relationship Id="rId7" Type="http://schemas.openxmlformats.org/officeDocument/2006/relationships/image" Target="../media/image47.png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5" Type="http://schemas.openxmlformats.org/officeDocument/2006/relationships/slide" Target="slide7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60.png"/><Relationship Id="rId24" Type="http://schemas.openxmlformats.org/officeDocument/2006/relationships/slide" Target="slide15.xml"/><Relationship Id="rId5" Type="http://schemas.openxmlformats.org/officeDocument/2006/relationships/image" Target="../media/image45.png"/><Relationship Id="rId15" Type="http://schemas.openxmlformats.org/officeDocument/2006/relationships/image" Target="../media/image56.png"/><Relationship Id="rId23" Type="http://schemas.openxmlformats.org/officeDocument/2006/relationships/image" Target="../media/image69.png"/><Relationship Id="rId28" Type="http://schemas.openxmlformats.org/officeDocument/2006/relationships/slide" Target="slide16.xml"/><Relationship Id="rId10" Type="http://schemas.openxmlformats.org/officeDocument/2006/relationships/image" Target="../media/image59.png"/><Relationship Id="rId19" Type="http://schemas.openxmlformats.org/officeDocument/2006/relationships/image" Target="../media/image67.png"/><Relationship Id="rId4" Type="http://schemas.openxmlformats.org/officeDocument/2006/relationships/image" Target="../media/image50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52.png"/><Relationship Id="rId27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3.wav"/><Relationship Id="rId7" Type="http://schemas.openxmlformats.org/officeDocument/2006/relationships/image" Target="../media/image7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2.jpg"/><Relationship Id="rId4" Type="http://schemas.openxmlformats.org/officeDocument/2006/relationships/audio" Target="../media/media3.wav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microsoft.com/office/2007/relationships/media" Target="../media/media3.wav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2.jpg"/><Relationship Id="rId4" Type="http://schemas.openxmlformats.org/officeDocument/2006/relationships/audio" Target="../media/media3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3.wav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2.jpg"/><Relationship Id="rId4" Type="http://schemas.openxmlformats.org/officeDocument/2006/relationships/audio" Target="../media/media3.wav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3.wav"/><Relationship Id="rId7" Type="http://schemas.openxmlformats.org/officeDocument/2006/relationships/image" Target="../media/image7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2.jpg"/><Relationship Id="rId4" Type="http://schemas.openxmlformats.org/officeDocument/2006/relationships/audio" Target="../media/media3.wav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102361"/>
            <a:chOff x="0" y="5530631"/>
            <a:chExt cx="12213516" cy="14015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7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4806959" y="3798973"/>
            <a:ext cx="4527152" cy="44787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5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27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47" end="3710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8388" y="1024808"/>
            <a:ext cx="13101233" cy="63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6875162" y="442028"/>
            <a:ext cx="8905262" cy="9683764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6875162" y="463978"/>
            <a:ext cx="8762403" cy="9560509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6334068" y="23806"/>
            <a:ext cx="9041921" cy="9683764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5527395" y="168467"/>
            <a:ext cx="9806355" cy="9446637"/>
            <a:chOff x="-71730" y="1070"/>
            <a:chExt cx="2582744" cy="2488003"/>
          </a:xfrm>
        </p:grpSpPr>
        <p:sp>
          <p:nvSpPr>
            <p:cNvPr id="544" name="Google Shape;544;p29"/>
            <p:cNvSpPr/>
            <p:nvPr/>
          </p:nvSpPr>
          <p:spPr>
            <a:xfrm>
              <a:off x="164513" y="9179"/>
              <a:ext cx="2346501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6883028" y="1381770"/>
            <a:ext cx="8045992" cy="475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solidFill>
                  <a:srgbClr val="92D05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 1: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Chọn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dòng</a:t>
            </a:r>
            <a:r>
              <a:rPr lang="vi-VN" sz="2800" dirty="0">
                <a:latin typeface="+mj-lt"/>
              </a:rPr>
              <a:t> tiêu </a:t>
            </a:r>
            <a:r>
              <a:rPr lang="vi-VN" sz="2800" dirty="0" err="1">
                <a:latin typeface="+mj-lt"/>
              </a:rPr>
              <a:t>đề</a:t>
            </a:r>
            <a:r>
              <a:rPr lang="vi-VN" sz="2800" dirty="0"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solidFill>
                  <a:srgbClr val="92D05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 2: </a:t>
            </a:r>
            <a:r>
              <a:rPr lang="vi-VN" sz="2800" dirty="0" err="1">
                <a:latin typeface="+mj-lt"/>
              </a:rPr>
              <a:t>Lần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lượt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nháy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chuột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vào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lệnh</a:t>
            </a:r>
            <a:r>
              <a:rPr lang="vi-VN" sz="2800" dirty="0">
                <a:latin typeface="+mj-lt"/>
              </a:rPr>
              <a:t> phông </a:t>
            </a:r>
            <a:r>
              <a:rPr lang="vi-VN" sz="2800" dirty="0" err="1">
                <a:latin typeface="+mj-lt"/>
              </a:rPr>
              <a:t>chữ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cỡ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chữ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kiểu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chữ</a:t>
            </a:r>
            <a:r>
              <a:rPr lang="vi-VN" sz="2800" dirty="0">
                <a:latin typeface="+mj-lt"/>
              </a:rPr>
              <a:t> (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31) </a:t>
            </a:r>
            <a:r>
              <a:rPr lang="vi-VN" sz="2800" dirty="0" err="1">
                <a:latin typeface="+mj-lt"/>
              </a:rPr>
              <a:t>để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chọn</a:t>
            </a:r>
            <a:r>
              <a:rPr lang="vi-VN" sz="2800" dirty="0">
                <a:latin typeface="+mj-lt"/>
              </a:rPr>
              <a:t> phông </a:t>
            </a:r>
            <a:r>
              <a:rPr lang="vi-VN" sz="2800" dirty="0" err="1">
                <a:latin typeface="+mj-lt"/>
              </a:rPr>
              <a:t>chữ</a:t>
            </a:r>
            <a:r>
              <a:rPr lang="vi-VN" sz="2800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Tahoma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cỡ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chữ</a:t>
            </a:r>
            <a:r>
              <a:rPr lang="vi-VN" sz="2800" dirty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16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chữ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đậm</a:t>
            </a:r>
            <a:r>
              <a:rPr lang="vi-VN" sz="2800" dirty="0"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solidFill>
                  <a:srgbClr val="92D05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 3: </a:t>
            </a:r>
            <a:r>
              <a:rPr lang="vi-VN" sz="2800" dirty="0" err="1">
                <a:latin typeface="+mj-lt"/>
              </a:rPr>
              <a:t>Nháy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chuột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vào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lệnh</a:t>
            </a:r>
            <a:r>
              <a:rPr lang="vi-VN" sz="2800" dirty="0">
                <a:latin typeface="+mj-lt"/>
              </a:rPr>
              <a:t>          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chọn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màu</a:t>
            </a:r>
            <a:r>
              <a:rPr lang="vi-VN" sz="2800" dirty="0">
                <a:latin typeface="+mj-lt"/>
              </a:rPr>
              <a:t> xanh </a:t>
            </a:r>
            <a:r>
              <a:rPr lang="vi-VN" sz="2800" b="1" dirty="0" err="1">
                <a:latin typeface="+mj-lt"/>
              </a:rPr>
              <a:t>Blue</a:t>
            </a:r>
            <a:r>
              <a:rPr lang="vi-VN" sz="2800" dirty="0">
                <a:latin typeface="+mj-lt"/>
              </a:rPr>
              <a:t> (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35).</a:t>
            </a:r>
          </a:p>
        </p:txBody>
      </p:sp>
      <p:pic>
        <p:nvPicPr>
          <p:cNvPr id="550" name="Google Shape;55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5104" y="3811931"/>
            <a:ext cx="5874524" cy="530931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338;p21">
            <a:extLst>
              <a:ext uri="{FF2B5EF4-FFF2-40B4-BE49-F238E27FC236}">
                <a16:creationId xmlns:a16="http://schemas.microsoft.com/office/drawing/2014/main" id="{8853F8B3-E1F0-4C5B-82B6-BD12EFC16293}"/>
              </a:ext>
            </a:extLst>
          </p:cNvPr>
          <p:cNvSpPr txBox="1"/>
          <p:nvPr/>
        </p:nvSpPr>
        <p:spPr>
          <a:xfrm>
            <a:off x="7188085" y="629443"/>
            <a:ext cx="6952805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b)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dạng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tiêu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đề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văn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bản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0EF0E7-8187-4DA4-9E54-43189B624D0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421755" y="4729612"/>
            <a:ext cx="745778" cy="503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548B88-15A1-4FC3-A420-DA48BA4D6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1878" y="5549769"/>
            <a:ext cx="5648571" cy="3436879"/>
          </a:xfrm>
          <a:prstGeom prst="rect">
            <a:avLst/>
          </a:prstGeom>
        </p:spPr>
      </p:pic>
      <p:sp>
        <p:nvSpPr>
          <p:cNvPr id="24" name="Google Shape;338;p21">
            <a:extLst>
              <a:ext uri="{FF2B5EF4-FFF2-40B4-BE49-F238E27FC236}">
                <a16:creationId xmlns:a16="http://schemas.microsoft.com/office/drawing/2014/main" id="{7CD2B03E-BE81-41AB-BB85-78B2E559C262}"/>
              </a:ext>
            </a:extLst>
          </p:cNvPr>
          <p:cNvSpPr txBox="1"/>
          <p:nvPr/>
        </p:nvSpPr>
        <p:spPr>
          <a:xfrm>
            <a:off x="9649009" y="9087953"/>
            <a:ext cx="4139230" cy="49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35.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Chọn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màu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sắc</a:t>
            </a:r>
            <a:endParaRPr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138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0" name="Google Shape;4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9" name="Google Shape;459;p26"/>
          <p:cNvGrpSpPr/>
          <p:nvPr/>
        </p:nvGrpSpPr>
        <p:grpSpPr>
          <a:xfrm>
            <a:off x="11094720" y="637600"/>
            <a:ext cx="6741924" cy="5763200"/>
            <a:chOff x="0" y="-28575"/>
            <a:chExt cx="2222462" cy="2344903"/>
          </a:xfrm>
        </p:grpSpPr>
        <p:sp>
          <p:nvSpPr>
            <p:cNvPr id="460" name="Google Shape;460;p26"/>
            <p:cNvSpPr/>
            <p:nvPr/>
          </p:nvSpPr>
          <p:spPr>
            <a:xfrm>
              <a:off x="0" y="0"/>
              <a:ext cx="2222462" cy="2316328"/>
            </a:xfrm>
            <a:custGeom>
              <a:avLst/>
              <a:gdLst/>
              <a:ahLst/>
              <a:cxnLst/>
              <a:rect l="l" t="t" r="r" b="b"/>
              <a:pathLst>
                <a:path w="2222462" h="2316328" extrusionOk="0">
                  <a:moveTo>
                    <a:pt x="0" y="0"/>
                  </a:moveTo>
                  <a:lnTo>
                    <a:pt x="2222462" y="0"/>
                  </a:lnTo>
                  <a:lnTo>
                    <a:pt x="2222462" y="2316328"/>
                  </a:lnTo>
                  <a:lnTo>
                    <a:pt x="0" y="23163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61" name="Google Shape;461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3" name="Google Shape;4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40864" y="6969819"/>
            <a:ext cx="4328049" cy="49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437;p25">
            <a:extLst>
              <a:ext uri="{FF2B5EF4-FFF2-40B4-BE49-F238E27FC236}">
                <a16:creationId xmlns:a16="http://schemas.microsoft.com/office/drawing/2014/main" id="{CEC771EE-4864-4772-A801-7D43BC1128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022" y="469905"/>
            <a:ext cx="10726779" cy="938867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49;p29">
            <a:extLst>
              <a:ext uri="{FF2B5EF4-FFF2-40B4-BE49-F238E27FC236}">
                <a16:creationId xmlns:a16="http://schemas.microsoft.com/office/drawing/2014/main" id="{6897F466-7680-43C1-9FC1-3C2A1A670350}"/>
              </a:ext>
            </a:extLst>
          </p:cNvPr>
          <p:cNvSpPr txBox="1"/>
          <p:nvPr/>
        </p:nvSpPr>
        <p:spPr>
          <a:xfrm>
            <a:off x="2104344" y="1738541"/>
            <a:ext cx="7870034" cy="71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1: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Chọn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Nguyên </a:t>
            </a:r>
            <a:r>
              <a:rPr lang="vi-VN" sz="2800" dirty="0" err="1">
                <a:solidFill>
                  <a:srgbClr val="92D050"/>
                </a:solidFill>
                <a:latin typeface="+mj-lt"/>
              </a:rPr>
              <a:t>liệu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2: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lượt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nháy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chuột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nút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lệnh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phông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cỡ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kiểu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31)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chọn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phông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+mj-lt"/>
              </a:rPr>
              <a:t>Verdana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cỡ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12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kiểu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nghiêng.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3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Nháy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chuột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lệnh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        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chọn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+mj-lt"/>
              </a:rPr>
              <a:t>Purple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4: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Thực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tương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tự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1, 2, 3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định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dạng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cho hai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92D050"/>
                </a:solidFill>
                <a:latin typeface="+mj-lt"/>
              </a:rPr>
              <a:t>Dụng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92D050"/>
                </a:solidFill>
                <a:latin typeface="+mj-lt"/>
              </a:rPr>
              <a:t>cụ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92D050"/>
                </a:solidFill>
                <a:latin typeface="+mj-lt"/>
              </a:rPr>
              <a:t>Hướng</a:t>
            </a:r>
            <a:r>
              <a:rPr lang="vi-VN" sz="28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92D050"/>
                </a:solidFill>
                <a:latin typeface="+mj-lt"/>
              </a:rPr>
              <a:t>dẫn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solidFill>
                  <a:schemeClr val="tx1"/>
                </a:solidFill>
                <a:latin typeface="+mj-lt"/>
              </a:rPr>
              <a:t>Nháy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chuột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nút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lệnh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        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lưu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. </a:t>
            </a:r>
          </a:p>
        </p:txBody>
      </p:sp>
      <p:sp>
        <p:nvSpPr>
          <p:cNvPr id="55" name="Google Shape;338;p21">
            <a:extLst>
              <a:ext uri="{FF2B5EF4-FFF2-40B4-BE49-F238E27FC236}">
                <a16:creationId xmlns:a16="http://schemas.microsoft.com/office/drawing/2014/main" id="{CE9D73EB-3BD3-468D-84BA-27125B2AFD79}"/>
              </a:ext>
            </a:extLst>
          </p:cNvPr>
          <p:cNvSpPr txBox="1"/>
          <p:nvPr/>
        </p:nvSpPr>
        <p:spPr>
          <a:xfrm>
            <a:off x="3033929" y="1187105"/>
            <a:ext cx="4698115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dạng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mục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2981254-FE1D-4C34-A630-53E97754C22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780120" y="8276125"/>
            <a:ext cx="518481" cy="41941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DBF33E4-7904-43B6-8604-D4F4C0E7300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689601" y="5054725"/>
            <a:ext cx="745778" cy="5032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702D577-6137-402C-A498-F104BF685A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2701" y="807030"/>
            <a:ext cx="6445364" cy="5453231"/>
          </a:xfrm>
          <a:prstGeom prst="rect">
            <a:avLst/>
          </a:prstGeom>
        </p:spPr>
      </p:pic>
      <p:sp>
        <p:nvSpPr>
          <p:cNvPr id="59" name="Google Shape;338;p21">
            <a:extLst>
              <a:ext uri="{FF2B5EF4-FFF2-40B4-BE49-F238E27FC236}">
                <a16:creationId xmlns:a16="http://schemas.microsoft.com/office/drawing/2014/main" id="{62BF2160-E3B8-4817-9E40-FD4C458809F5}"/>
              </a:ext>
            </a:extLst>
          </p:cNvPr>
          <p:cNvSpPr txBox="1"/>
          <p:nvPr/>
        </p:nvSpPr>
        <p:spPr>
          <a:xfrm>
            <a:off x="12054483" y="6455491"/>
            <a:ext cx="4139230" cy="49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 err="1">
                <a:latin typeface="+mj-lt"/>
              </a:rPr>
              <a:t>Hình</a:t>
            </a:r>
            <a:r>
              <a:rPr lang="vi-VN" sz="2400" dirty="0">
                <a:latin typeface="+mj-lt"/>
              </a:rPr>
              <a:t> 31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205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28"/>
          <p:cNvPicPr preferRelativeResize="0"/>
          <p:nvPr/>
        </p:nvPicPr>
        <p:blipFill rotWithShape="1">
          <a:blip r:embed="rId3">
            <a:alphaModFix/>
          </a:blip>
          <a:srcRect l="25348" t="28508" r="30202" b="31558"/>
          <a:stretch/>
        </p:blipFill>
        <p:spPr>
          <a:xfrm rot="21323884">
            <a:off x="3507694" y="-27624"/>
            <a:ext cx="8906686" cy="253113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8"/>
          <p:cNvSpPr txBox="1"/>
          <p:nvPr/>
        </p:nvSpPr>
        <p:spPr>
          <a:xfrm>
            <a:off x="6051219" y="413652"/>
            <a:ext cx="5052265" cy="143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Nhiệm</a:t>
            </a:r>
            <a:r>
              <a:rPr lang="vi-VN" sz="40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40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vụ</a:t>
            </a:r>
            <a:r>
              <a:rPr lang="vi-VN" sz="40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2: </a:t>
            </a:r>
          </a:p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Thay </a:t>
            </a:r>
            <a:r>
              <a:rPr lang="vi-VN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đổi</a:t>
            </a:r>
            <a:r>
              <a:rPr lang="vi-VN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vị</a:t>
            </a:r>
            <a:r>
              <a:rPr lang="vi-VN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trí</a:t>
            </a:r>
            <a:r>
              <a:rPr lang="vi-VN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của</a:t>
            </a:r>
            <a:r>
              <a:rPr lang="vi-VN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hình</a:t>
            </a:r>
            <a:r>
              <a:rPr lang="vi-VN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ảnh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4" name="Google Shape;5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043276">
            <a:off x="15538618" y="426230"/>
            <a:ext cx="3824684" cy="235044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25;p28">
            <a:extLst>
              <a:ext uri="{FF2B5EF4-FFF2-40B4-BE49-F238E27FC236}">
                <a16:creationId xmlns:a16="http://schemas.microsoft.com/office/drawing/2014/main" id="{7C291E89-5503-4F0F-AFB7-4014608BF272}"/>
              </a:ext>
            </a:extLst>
          </p:cNvPr>
          <p:cNvSpPr txBox="1"/>
          <p:nvPr/>
        </p:nvSpPr>
        <p:spPr>
          <a:xfrm>
            <a:off x="823543" y="2548482"/>
            <a:ext cx="12812472" cy="148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minh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Google Shape;525;p28">
            <a:extLst>
              <a:ext uri="{FF2B5EF4-FFF2-40B4-BE49-F238E27FC236}">
                <a16:creationId xmlns:a16="http://schemas.microsoft.com/office/drawing/2014/main" id="{358BA359-C7D3-4C31-A5B5-7A9E1A049178}"/>
              </a:ext>
            </a:extLst>
          </p:cNvPr>
          <p:cNvSpPr txBox="1"/>
          <p:nvPr/>
        </p:nvSpPr>
        <p:spPr>
          <a:xfrm>
            <a:off x="12288837" y="9307015"/>
            <a:ext cx="5725303" cy="49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36.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ảnh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thay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đổi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trí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87EBE-676C-4CF3-9B60-9683F0BFE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1563" y="4443177"/>
            <a:ext cx="5786437" cy="4863838"/>
          </a:xfrm>
          <a:prstGeom prst="rect">
            <a:avLst/>
          </a:prstGeom>
        </p:spPr>
      </p:pic>
      <p:sp>
        <p:nvSpPr>
          <p:cNvPr id="42" name="Google Shape;549;p29">
            <a:extLst>
              <a:ext uri="{FF2B5EF4-FFF2-40B4-BE49-F238E27FC236}">
                <a16:creationId xmlns:a16="http://schemas.microsoft.com/office/drawing/2014/main" id="{6B171A88-AC28-41E9-A9D6-32B7D72EFABC}"/>
              </a:ext>
            </a:extLst>
          </p:cNvPr>
          <p:cNvSpPr txBox="1"/>
          <p:nvPr/>
        </p:nvSpPr>
        <p:spPr>
          <a:xfrm>
            <a:off x="1361624" y="4158136"/>
            <a:ext cx="11033576" cy="475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đó nút lệnh   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xuất hiện ở bên cạnh hình ảnh.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chuột vào nút lệnh 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và chọn cách bố trí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(Square - văn bản dàn xung quanh hình ảnh) như minh hoạ trong Hình 33.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97D9D-DF88-44FF-B718-850142E47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017" y="4158136"/>
            <a:ext cx="948040" cy="9700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2178423-D2FC-4362-86A2-0DDDB045B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108" y="5601751"/>
            <a:ext cx="913671" cy="9349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45C9FFF-A3F3-4C01-BE80-66D556C50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5560" y="5484594"/>
            <a:ext cx="1142659" cy="11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2B4CFD-EF66-4CFF-8875-08729B22F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0"/>
          <a:stretch/>
        </p:blipFill>
        <p:spPr>
          <a:xfrm>
            <a:off x="-2428485" y="-1409364"/>
            <a:ext cx="9676185" cy="66026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3795975" y="883124"/>
            <a:ext cx="5788092" cy="3552761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BD830C-641C-4420-9BCC-69B1F360E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23895" r="51464" b="53948"/>
          <a:stretch/>
        </p:blipFill>
        <p:spPr>
          <a:xfrm>
            <a:off x="844965" y="-463666"/>
            <a:ext cx="3442809" cy="15996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7105EF-CFCF-4EA4-8320-0F19355509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4" t="23023" r="9566" b="54820"/>
          <a:stretch/>
        </p:blipFill>
        <p:spPr>
          <a:xfrm>
            <a:off x="9584069" y="-784483"/>
            <a:ext cx="4827117" cy="23673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19BC56-A957-4D03-A5D7-8F46DEB7B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03" y="-393730"/>
            <a:ext cx="5514093" cy="520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E890B6-9697-4C72-8AD6-EA02BF9D0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66760" r="52642" b="11083"/>
          <a:stretch/>
        </p:blipFill>
        <p:spPr>
          <a:xfrm>
            <a:off x="5355005" y="-162675"/>
            <a:ext cx="3623259" cy="1526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8571482" y="4246666"/>
            <a:ext cx="574718" cy="14144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2598969" y="3163441"/>
            <a:ext cx="2223543" cy="16536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967934" y="4777193"/>
            <a:ext cx="1147869" cy="19123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6968594" y="5053367"/>
            <a:ext cx="874155" cy="106919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8857741" y="1746298"/>
            <a:ext cx="20996" cy="2600960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8878736" y="986677"/>
            <a:ext cx="0" cy="83174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6396089" y="7433482"/>
            <a:ext cx="1315899" cy="9024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3499976" y="5733371"/>
            <a:ext cx="1315899" cy="8337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7517479" y="5136729"/>
            <a:ext cx="1435079" cy="9024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377003" y="5069447"/>
            <a:ext cx="1315899" cy="9024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12893471" y="9269754"/>
            <a:ext cx="1425851" cy="9401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541869" y="7884716"/>
            <a:ext cx="1296404" cy="10780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0701224" y="6593162"/>
            <a:ext cx="1296404" cy="10780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9363302" y="8608552"/>
            <a:ext cx="1489541" cy="9354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10336061" y="4113977"/>
            <a:ext cx="1288922" cy="8094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3791930" y="9269754"/>
            <a:ext cx="1288922" cy="80949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2643188" y="2956611"/>
            <a:ext cx="13001625" cy="43737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1365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4168908" y="7219308"/>
            <a:ext cx="2241965" cy="100397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44" b="1"/>
              <a:t>PLAY</a:t>
            </a:r>
          </a:p>
        </p:txBody>
      </p:sp>
      <p:sp>
        <p:nvSpPr>
          <p:cNvPr id="71" name="Rectangle: Rounded Corners 7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4168908" y="8439045"/>
            <a:ext cx="2241965" cy="100397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44" b="1"/>
              <a:t>EXIT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5317941" y="3661785"/>
            <a:ext cx="7652118" cy="271169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13064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92">
            <a:extLst>
              <a:ext uri="{FF2B5EF4-FFF2-40B4-BE49-F238E27FC236}">
                <a16:creationId xmlns:a16="http://schemas.microsoft.com/office/drawing/2014/main" id="{AFC74EEF-0CC0-4041-BD0F-730D2E13A0C5}"/>
              </a:ext>
            </a:extLst>
          </p:cNvPr>
          <p:cNvSpPr/>
          <p:nvPr/>
        </p:nvSpPr>
        <p:spPr>
          <a:xfrm>
            <a:off x="14627709" y="-2081924"/>
            <a:ext cx="2622828" cy="10171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</a:rPr>
              <a:t>Score:    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3D5221BA-5F80-43AE-A356-50CFF024A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4" t="23023" r="9566" b="54820"/>
          <a:stretch/>
        </p:blipFill>
        <p:spPr>
          <a:xfrm>
            <a:off x="12766395" y="-1183659"/>
            <a:ext cx="4827117" cy="2367317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7467568F-3F6D-4846-8AC2-38544DB3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23895" r="51464" b="53948"/>
          <a:stretch/>
        </p:blipFill>
        <p:spPr>
          <a:xfrm>
            <a:off x="844965" y="-463666"/>
            <a:ext cx="3442809" cy="1599629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8598956" y="1727923"/>
            <a:ext cx="574718" cy="1414481"/>
          </a:xfrm>
          <a:prstGeom prst="rect">
            <a:avLst/>
          </a:prstGeom>
        </p:spPr>
      </p:pic>
      <p:grpSp>
        <p:nvGrpSpPr>
          <p:cNvPr id="121" name="Group 120"/>
          <p:cNvGrpSpPr/>
          <p:nvPr/>
        </p:nvGrpSpPr>
        <p:grpSpPr>
          <a:xfrm>
            <a:off x="-2428485" y="-1409364"/>
            <a:ext cx="21319581" cy="6602688"/>
            <a:chOff x="-1618990" y="-939576"/>
            <a:chExt cx="14213054" cy="4401792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3F2B4CFD-EF66-4CFF-8875-08729B22F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0"/>
            <a:stretch/>
          </p:blipFill>
          <p:spPr>
            <a:xfrm>
              <a:off x="-1618990" y="-939576"/>
              <a:ext cx="6450790" cy="4401792"/>
            </a:xfrm>
            <a:prstGeom prst="rect">
              <a:avLst/>
            </a:prstGeom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0A47D789-11C5-41ED-A352-5BA0D4BCBE1F}"/>
                </a:ext>
              </a:extLst>
            </p:cNvPr>
            <p:cNvGrpSpPr/>
            <p:nvPr/>
          </p:nvGrpSpPr>
          <p:grpSpPr>
            <a:xfrm>
              <a:off x="2530651" y="588749"/>
              <a:ext cx="3858729" cy="2368508"/>
              <a:chOff x="2685118" y="1138818"/>
              <a:chExt cx="4069752" cy="2498035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9C75324C-978F-42E6-8F86-CBC1D2BEA3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31916" b="-418"/>
              <a:stretch/>
            </p:blipFill>
            <p:spPr>
              <a:xfrm>
                <a:off x="2685118" y="1138818"/>
                <a:ext cx="2039091" cy="2498035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7DE44D7-825E-4525-9D93-4D7378113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15" t="32734" b="60866"/>
              <a:stretch/>
            </p:blipFill>
            <p:spPr>
              <a:xfrm rot="19659835">
                <a:off x="3835001" y="1746864"/>
                <a:ext cx="2919869" cy="352486"/>
              </a:xfrm>
              <a:prstGeom prst="rect">
                <a:avLst/>
              </a:prstGeom>
            </p:spPr>
          </p:pic>
        </p:grp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FB19BC56-A957-4D03-A5D7-8F46DEB7B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002" y="-262487"/>
              <a:ext cx="3676062" cy="3469061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8573200" y="1011391"/>
            <a:ext cx="574718" cy="4728083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8878736" y="986677"/>
            <a:ext cx="0" cy="83174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8610206" y="7501644"/>
            <a:ext cx="2780394" cy="1664463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6197059" y="5600688"/>
            <a:ext cx="2309728" cy="1374287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10636954" y="5062193"/>
            <a:ext cx="1108552" cy="1110821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2796" y="6263902"/>
            <a:ext cx="2253680" cy="1783133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3572055" y="7902743"/>
            <a:ext cx="1354787" cy="862266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595999" y="5620180"/>
            <a:ext cx="2561062" cy="1587138"/>
          </a:xfrm>
          <a:prstGeom prst="ellipse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631910" y="5706794"/>
            <a:ext cx="1199249" cy="997269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3385" y="2604923"/>
            <a:ext cx="1947896" cy="1947896"/>
          </a:xfrm>
          <a:prstGeom prst="rect">
            <a:avLst/>
          </a:prstGeom>
        </p:spPr>
      </p:pic>
      <p:sp>
        <p:nvSpPr>
          <p:cNvPr id="137" name="diem"/>
          <p:cNvSpPr txBox="1"/>
          <p:nvPr/>
        </p:nvSpPr>
        <p:spPr>
          <a:xfrm>
            <a:off x="16041332" y="-2124974"/>
            <a:ext cx="1235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/>
              <a:t>0</a:t>
            </a:r>
          </a:p>
        </p:txBody>
      </p:sp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04" y="2149163"/>
            <a:ext cx="1183461" cy="825008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246EAA7-B2D8-4F3F-B90C-A1A599FE6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66760" r="52642" b="11083"/>
          <a:stretch/>
        </p:blipFill>
        <p:spPr>
          <a:xfrm>
            <a:off x="5355005" y="-162675"/>
            <a:ext cx="3623259" cy="1526973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8443432" y="2789980"/>
            <a:ext cx="1449722" cy="1147034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04" y="2149163"/>
            <a:ext cx="1183461" cy="825008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2192" y="3066467"/>
            <a:ext cx="2095307" cy="1236218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18" y="2098909"/>
            <a:ext cx="1183461" cy="825008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8517995" y="2805236"/>
            <a:ext cx="1117838" cy="790871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44" y="2098909"/>
            <a:ext cx="1183461" cy="825008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8076074" y="2893811"/>
            <a:ext cx="1437521" cy="985881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18" y="2100506"/>
            <a:ext cx="1183461" cy="825008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8116679" y="2810365"/>
            <a:ext cx="1470878" cy="1223150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18" y="2099309"/>
            <a:ext cx="1183461" cy="825008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8032120" y="2844932"/>
            <a:ext cx="1239551" cy="828846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18" y="2098909"/>
            <a:ext cx="1183461" cy="825008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49" y="2098909"/>
            <a:ext cx="1183461" cy="825008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8043059" y="2945259"/>
            <a:ext cx="1444683" cy="864849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7900818" y="2616731"/>
            <a:ext cx="1252014" cy="1531364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49" y="2130908"/>
            <a:ext cx="1183461" cy="825008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7975964" y="2889090"/>
            <a:ext cx="1371192" cy="815859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84" y="2102075"/>
            <a:ext cx="1183461" cy="825008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8155130" y="2397973"/>
            <a:ext cx="1365663" cy="1368458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26" y="2074946"/>
            <a:ext cx="1183461" cy="825008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8054729" y="2626128"/>
            <a:ext cx="1582344" cy="1007097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44" y="2103142"/>
            <a:ext cx="1183461" cy="825008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8006802" y="2703007"/>
            <a:ext cx="1549029" cy="1290860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08" y="2158829"/>
            <a:ext cx="1183461" cy="825008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8047004" y="2469859"/>
            <a:ext cx="1168944" cy="1947467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992" y="2072719"/>
            <a:ext cx="1183461" cy="825008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7832310" y="2783354"/>
            <a:ext cx="1995633" cy="1236731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05" y="2101330"/>
            <a:ext cx="1183461" cy="825008"/>
          </a:xfrm>
          <a:prstGeom prst="rect">
            <a:avLst/>
          </a:prstGeom>
        </p:spPr>
      </p:pic>
      <p:sp>
        <p:nvSpPr>
          <p:cNvPr id="147" name="Rectangle: Rounded Corners 7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6260490" y="668625"/>
            <a:ext cx="1284176" cy="623001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44" b="1"/>
              <a:t>EXIT</a:t>
            </a:r>
          </a:p>
        </p:txBody>
      </p:sp>
      <p:sp>
        <p:nvSpPr>
          <p:cNvPr id="2" name="Oval 1">
            <a:hlinkClick r:id="rId24" action="ppaction://hlinksldjump"/>
          </p:cNvPr>
          <p:cNvSpPr/>
          <p:nvPr/>
        </p:nvSpPr>
        <p:spPr>
          <a:xfrm rot="19961494">
            <a:off x="835421" y="5977008"/>
            <a:ext cx="2176926" cy="123539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5" action="ppaction://hlinksldjump"/>
          </p:cNvPr>
          <p:cNvSpPr/>
          <p:nvPr/>
        </p:nvSpPr>
        <p:spPr>
          <a:xfrm rot="19961494">
            <a:off x="1748714" y="8574786"/>
            <a:ext cx="1729995" cy="129057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8" name="Oval 147">
            <a:hlinkClick r:id="rId26" action="ppaction://hlinksldjump"/>
          </p:cNvPr>
          <p:cNvSpPr/>
          <p:nvPr/>
        </p:nvSpPr>
        <p:spPr>
          <a:xfrm>
            <a:off x="6230903" y="5562644"/>
            <a:ext cx="2280223" cy="140048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>
            <a:hlinkClick r:id="rId27" action="ppaction://hlinksldjump"/>
          </p:cNvPr>
          <p:cNvSpPr/>
          <p:nvPr/>
        </p:nvSpPr>
        <p:spPr>
          <a:xfrm rot="531290">
            <a:off x="9218082" y="7706772"/>
            <a:ext cx="1754574" cy="106685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3" name="Oval 152">
            <a:hlinkClick r:id="rId28" action="ppaction://hlinksldjump"/>
          </p:cNvPr>
          <p:cNvSpPr/>
          <p:nvPr/>
        </p:nvSpPr>
        <p:spPr>
          <a:xfrm rot="171325">
            <a:off x="12741890" y="6533713"/>
            <a:ext cx="1835493" cy="147771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70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48" grpId="0" animBg="1"/>
      <p:bldP spid="149" grpId="0" animBg="1"/>
      <p:bldP spid="1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51" y="101879"/>
            <a:ext cx="3657945" cy="4058394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10224656" y="4114715"/>
            <a:ext cx="7182023" cy="1501295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4 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10224656" y="5854656"/>
            <a:ext cx="7182023" cy="1497675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5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10224656" y="7590978"/>
            <a:ext cx="7182023" cy="1497675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6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176500" y="4195995"/>
            <a:ext cx="2744873" cy="1859964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206762" y="5923926"/>
            <a:ext cx="2744873" cy="1859964"/>
          </a:xfrm>
          <a:prstGeom prst="rect">
            <a:avLst/>
          </a:prstGeom>
        </p:spPr>
      </p:pic>
      <p:pic>
        <p:nvPicPr>
          <p:cNvPr id="108" name="tryagain3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237023" y="7618310"/>
            <a:ext cx="2744873" cy="1859964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10224656" y="2392529"/>
            <a:ext cx="7182023" cy="1497675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3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8845058" y="2303054"/>
            <a:ext cx="3250478" cy="2107296"/>
          </a:xfrm>
          <a:prstGeom prst="rect">
            <a:avLst/>
          </a:prstGeom>
        </p:spPr>
      </p:pic>
      <p:pic>
        <p:nvPicPr>
          <p:cNvPr id="78" name="back">
            <a:hlinkClick r:id="rId9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5272210" y="597803"/>
            <a:ext cx="1187045" cy="1166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494638" y="2887505"/>
            <a:ext cx="9269399" cy="6336908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Để định dạng toàn bộ </a:t>
            </a:r>
          </a:p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văn bản, em cần thực hiện mấy bước?</a:t>
            </a:r>
            <a:endParaRPr lang="en-US" sz="4977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638" y="147638"/>
            <a:ext cx="914400" cy="9144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" y="2952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51" y="101879"/>
            <a:ext cx="3657945" cy="4058394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10224656" y="4114715"/>
            <a:ext cx="7182023" cy="1501295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2500" dirty="0">
                  <a:solidFill>
                    <a:schemeClr val="bg1"/>
                  </a:solidFill>
                  <a:ea typeface="印品黑体" panose="00000500000000000000" pitchFamily="2" charset="-122"/>
                </a:rPr>
                <a:t>Nháy chuột vào hình ảnh</a:t>
              </a:r>
              <a:endParaRPr lang="zh-CN" altLang="zh-CN" sz="25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10224656" y="5854656"/>
            <a:ext cx="7182023" cy="1497675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2500" b="1" dirty="0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             Nháy chuột vào hình ảnh, nhấn giữ và di chuyển chuột</a:t>
              </a:r>
              <a:endParaRPr lang="zh-CN" altLang="zh-CN" sz="25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10224656" y="7590978"/>
            <a:ext cx="7182023" cy="1497675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sz="2500" dirty="0">
                  <a:solidFill>
                    <a:schemeClr val="bg1"/>
                  </a:solidFill>
                </a:rPr>
                <a:t>    Nháy đúp chuột vào hình ảnh</a:t>
              </a:r>
              <a:endParaRPr lang="zh-CN" altLang="zh-CN" sz="25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176500" y="4195995"/>
            <a:ext cx="2744873" cy="1859964"/>
          </a:xfrm>
          <a:prstGeom prst="rect">
            <a:avLst/>
          </a:prstGeom>
        </p:spPr>
      </p:pic>
      <p:pic>
        <p:nvPicPr>
          <p:cNvPr id="108" name="tryagain3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237023" y="7618310"/>
            <a:ext cx="2744873" cy="1859964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10224656" y="2392529"/>
            <a:ext cx="7182023" cy="1497675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2500" b="1" dirty="0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         Kéo thả chuột vào hình ảnh</a:t>
              </a:r>
              <a:endParaRPr lang="zh-CN" altLang="zh-CN" sz="25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8984219" y="5746151"/>
            <a:ext cx="3250478" cy="2107296"/>
          </a:xfrm>
          <a:prstGeom prst="rect">
            <a:avLst/>
          </a:prstGeom>
        </p:spPr>
      </p:pic>
      <p:pic>
        <p:nvPicPr>
          <p:cNvPr id="78" name="back">
            <a:hlinkClick r:id="rId9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5272210" y="597803"/>
            <a:ext cx="1187045" cy="1166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221827" y="3740389"/>
            <a:ext cx="9269399" cy="6336908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Thay đổi vị trí của hình ảnh trong văn bản:</a:t>
            </a: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638" y="147638"/>
            <a:ext cx="914400" cy="9144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" y="295275"/>
            <a:ext cx="914400" cy="9144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457585" y="2365380"/>
            <a:ext cx="2744873" cy="1859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7839" y="6839637"/>
            <a:ext cx="6810375" cy="202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038" y="8681147"/>
            <a:ext cx="4821002" cy="8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3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51" y="101879"/>
            <a:ext cx="3657945" cy="4058394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10224656" y="4114715"/>
            <a:ext cx="7182023" cy="1501295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4977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Màu chữ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10224656" y="5854656"/>
            <a:ext cx="7182023" cy="1497675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4977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Kiểu chữ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10224656" y="7590978"/>
            <a:ext cx="7182023" cy="1497675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4977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Phông chữ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176500" y="4195995"/>
            <a:ext cx="2744873" cy="1859964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206762" y="5923926"/>
            <a:ext cx="2744873" cy="1859964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10224656" y="2392529"/>
            <a:ext cx="7182023" cy="1497675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4977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Cỡ chữ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977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977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8953958" y="7579820"/>
            <a:ext cx="3250478" cy="2107296"/>
          </a:xfrm>
          <a:prstGeom prst="rect">
            <a:avLst/>
          </a:prstGeom>
        </p:spPr>
      </p:pic>
      <p:pic>
        <p:nvPicPr>
          <p:cNvPr id="78" name="back">
            <a:hlinkClick r:id="rId9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5272210" y="597803"/>
            <a:ext cx="1187045" cy="1166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494638" y="2887505"/>
            <a:ext cx="9269399" cy="6336908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Nút lệnh sau định dạng về gì?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</a:rPr>
              <a:t> </a:t>
            </a:r>
            <a:br>
              <a:rPr lang="en-US" sz="5400" dirty="0">
                <a:solidFill>
                  <a:schemeClr val="tx1"/>
                </a:solidFill>
              </a:rPr>
            </a:br>
            <a:endParaRPr lang="en-US" sz="4977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638" y="147638"/>
            <a:ext cx="914400" cy="9144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" y="295275"/>
            <a:ext cx="914400" cy="914400"/>
          </a:xfrm>
          <a:prstGeom prst="rect">
            <a:avLst/>
          </a:prstGeom>
        </p:spPr>
      </p:pic>
      <p:pic>
        <p:nvPicPr>
          <p:cNvPr id="108" name="tryagain3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290585" y="2388909"/>
            <a:ext cx="2744873" cy="1859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5264" y="5854656"/>
            <a:ext cx="3257177" cy="9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3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51" y="101879"/>
            <a:ext cx="3657945" cy="4058394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10224657" y="4114717"/>
            <a:ext cx="7182022" cy="1501294"/>
            <a:chOff x="6752507" y="4712225"/>
            <a:chExt cx="5049859" cy="1055597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69"/>
              <a:ext cx="4796927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 Phông chữ, cỡ chữ, </a:t>
              </a:r>
            </a:p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màu chữ</a:t>
              </a:r>
              <a:endParaRPr lang="zh-CN" altLang="zh-CN" sz="4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200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10224656" y="5854656"/>
            <a:ext cx="7182023" cy="1497675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sz="3500" dirty="0">
                  <a:solidFill>
                    <a:schemeClr val="bg1"/>
                  </a:solidFill>
                </a:rPr>
                <a:t>          </a:t>
              </a:r>
              <a:r>
                <a:rPr lang="vi-VN" sz="4400" dirty="0">
                  <a:solidFill>
                    <a:schemeClr val="bg1"/>
                  </a:solidFill>
                </a:rPr>
                <a:t>Phông chữ, cỡ chữ, </a:t>
              </a:r>
            </a:p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       màu chữ, kiểu chữ</a:t>
              </a:r>
              <a:endParaRPr lang="zh-CN" altLang="zh-CN" sz="44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200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10224656" y="7590978"/>
            <a:ext cx="7182023" cy="1497675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 Phông chữ, màu chữ, kiểu chữ</a:t>
              </a:r>
              <a:endParaRPr lang="zh-CN" altLang="zh-CN" sz="4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200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4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176500" y="4195995"/>
            <a:ext cx="2744873" cy="1859964"/>
          </a:xfrm>
          <a:prstGeom prst="rect">
            <a:avLst/>
          </a:prstGeom>
        </p:spPr>
      </p:pic>
      <p:pic>
        <p:nvPicPr>
          <p:cNvPr id="108" name="tryagain3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237023" y="7618310"/>
            <a:ext cx="2744873" cy="1859964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10224656" y="2392529"/>
            <a:ext cx="7182023" cy="1497675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      Phông chữ, cỡ chữ, </a:t>
              </a:r>
            </a:p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màu chữ, in đậm</a:t>
              </a:r>
              <a:endParaRPr lang="zh-CN" altLang="zh-CN" sz="4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200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8984219" y="5746151"/>
            <a:ext cx="3250478" cy="2107296"/>
          </a:xfrm>
          <a:prstGeom prst="rect">
            <a:avLst/>
          </a:prstGeom>
        </p:spPr>
      </p:pic>
      <p:pic>
        <p:nvPicPr>
          <p:cNvPr id="78" name="back">
            <a:hlinkClick r:id="rId9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5272210" y="597803"/>
            <a:ext cx="1187045" cy="1166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494638" y="2887505"/>
            <a:ext cx="9269399" cy="6336908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  <a:p>
            <a:pPr algn="ctr"/>
            <a:r>
              <a:rPr lang="vi-VN" sz="6000" dirty="0">
                <a:solidFill>
                  <a:srgbClr val="FF0000"/>
                </a:solidFill>
                <a:latin typeface="+mj-lt"/>
              </a:rPr>
              <a:t>Định dạng kí tự gồm:</a:t>
            </a:r>
            <a:br>
              <a:rPr lang="en-US" sz="6000" dirty="0">
                <a:solidFill>
                  <a:srgbClr val="FF0000"/>
                </a:solidFill>
                <a:latin typeface="+mj-lt"/>
              </a:rPr>
            </a:b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638" y="147638"/>
            <a:ext cx="914400" cy="9144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" y="295275"/>
            <a:ext cx="914400" cy="9144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9457585" y="2365380"/>
            <a:ext cx="2744873" cy="185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3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1767841" y="2436436"/>
            <a:ext cx="14833600" cy="329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latin typeface="+mj-lt"/>
              </a:rPr>
              <a:t>BÀI 6: ĐỊNH DẠNG KÍ TỰ VÀ BỐ TRÍ HÌNH ẢNH TRONG VĂN BẢN (T1)  </a:t>
            </a:r>
          </a:p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latin typeface="+mj-lt"/>
              </a:rPr>
              <a:t> </a:t>
            </a:r>
          </a:p>
        </p:txBody>
      </p:sp>
      <p:grpSp>
        <p:nvGrpSpPr>
          <p:cNvPr id="94" name="Google Shape;94;p13"/>
          <p:cNvGrpSpPr/>
          <p:nvPr/>
        </p:nvGrpSpPr>
        <p:grpSpPr>
          <a:xfrm>
            <a:off x="4458813" y="830320"/>
            <a:ext cx="8832612" cy="806560"/>
            <a:chOff x="377241" y="-6813"/>
            <a:chExt cx="7904426" cy="1075412"/>
          </a:xfrm>
        </p:grpSpPr>
        <p:sp>
          <p:nvSpPr>
            <p:cNvPr id="95" name="Google Shape;95;p13"/>
            <p:cNvSpPr/>
            <p:nvPr/>
          </p:nvSpPr>
          <p:spPr>
            <a:xfrm>
              <a:off x="377241" y="-6813"/>
              <a:ext cx="7904426" cy="970066"/>
            </a:xfrm>
            <a:custGeom>
              <a:avLst/>
              <a:gdLst/>
              <a:ahLst/>
              <a:cxnLst/>
              <a:rect l="l" t="t" r="r" b="b"/>
              <a:pathLst>
                <a:path w="1561368" h="191618" extrusionOk="0">
                  <a:moveTo>
                    <a:pt x="66602" y="0"/>
                  </a:moveTo>
                  <a:lnTo>
                    <a:pt x="1494766" y="0"/>
                  </a:lnTo>
                  <a:cubicBezTo>
                    <a:pt x="1512430" y="0"/>
                    <a:pt x="1529371" y="7017"/>
                    <a:pt x="1541861" y="19507"/>
                  </a:cubicBezTo>
                  <a:cubicBezTo>
                    <a:pt x="1554351" y="31998"/>
                    <a:pt x="1561368" y="48938"/>
                    <a:pt x="1561368" y="66602"/>
                  </a:cubicBezTo>
                  <a:lnTo>
                    <a:pt x="1561368" y="125016"/>
                  </a:lnTo>
                  <a:cubicBezTo>
                    <a:pt x="1561368" y="142680"/>
                    <a:pt x="1554351" y="159621"/>
                    <a:pt x="1541861" y="172111"/>
                  </a:cubicBezTo>
                  <a:cubicBezTo>
                    <a:pt x="1529371" y="184601"/>
                    <a:pt x="1512430" y="191618"/>
                    <a:pt x="1494766" y="191618"/>
                  </a:cubicBezTo>
                  <a:lnTo>
                    <a:pt x="66602" y="191618"/>
                  </a:lnTo>
                  <a:cubicBezTo>
                    <a:pt x="48938" y="191618"/>
                    <a:pt x="31998" y="184601"/>
                    <a:pt x="19507" y="172111"/>
                  </a:cubicBezTo>
                  <a:cubicBezTo>
                    <a:pt x="7017" y="159621"/>
                    <a:pt x="0" y="142680"/>
                    <a:pt x="0" y="125016"/>
                  </a:cubicBezTo>
                  <a:lnTo>
                    <a:pt x="0" y="66602"/>
                  </a:lnTo>
                  <a:cubicBezTo>
                    <a:pt x="0" y="48938"/>
                    <a:pt x="7017" y="31998"/>
                    <a:pt x="19507" y="19507"/>
                  </a:cubicBezTo>
                  <a:cubicBezTo>
                    <a:pt x="31998" y="7017"/>
                    <a:pt x="48938" y="0"/>
                    <a:pt x="66602" y="0"/>
                  </a:cubicBezTo>
                  <a:close/>
                </a:path>
              </a:pathLst>
            </a:custGeom>
            <a:solidFill>
              <a:srgbClr val="F5B9BE"/>
            </a:solidFill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902904" y="167412"/>
              <a:ext cx="6746401" cy="901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+mj-lt"/>
                  <a:sym typeface="Paytone One"/>
                </a:rPr>
                <a:t>CHỦ ĐỀ </a:t>
              </a:r>
              <a:r>
                <a:rPr lang="en-US" sz="3600" b="1" dirty="0">
                  <a:latin typeface="+mj-lt"/>
                  <a:sym typeface="Paytone One"/>
                </a:rPr>
                <a:t>5</a:t>
              </a:r>
              <a:r>
                <a:rPr lang="vi-VN" sz="3600" b="1" dirty="0">
                  <a:latin typeface="+mj-lt"/>
                  <a:sym typeface="Paytone One"/>
                </a:rPr>
                <a:t>. ỨNG DỤNG TIN HỌC</a:t>
              </a:r>
              <a:endParaRPr sz="1800" b="1" dirty="0">
                <a:latin typeface="+mj-lt"/>
              </a:endParaRPr>
            </a:p>
          </p:txBody>
        </p:sp>
      </p:grpSp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 l="34595" t="11995" r="52026" b="68625"/>
          <a:stretch/>
        </p:blipFill>
        <p:spPr>
          <a:xfrm>
            <a:off x="2959644" y="6535719"/>
            <a:ext cx="1879877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4">
            <a:alphaModFix/>
          </a:blip>
          <a:srcRect l="55552" t="11995" r="30322" b="68625"/>
          <a:stretch/>
        </p:blipFill>
        <p:spPr>
          <a:xfrm>
            <a:off x="13291425" y="6535725"/>
            <a:ext cx="1984925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6204310" y="7364730"/>
            <a:ext cx="6715665" cy="294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44" y="6611289"/>
            <a:ext cx="3481599" cy="34815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332232" y="4395744"/>
            <a:ext cx="495945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60260" y="5982292"/>
            <a:ext cx="16120350" cy="1487054"/>
            <a:chOff x="2552402" y="1999860"/>
            <a:chExt cx="8424235" cy="1437660"/>
          </a:xfrm>
        </p:grpSpPr>
        <p:sp>
          <p:nvSpPr>
            <p:cNvPr id="17" name="Oval 16"/>
            <p:cNvSpPr/>
            <p:nvPr/>
          </p:nvSpPr>
          <p:spPr>
            <a:xfrm>
              <a:off x="2552402" y="2392198"/>
              <a:ext cx="602424" cy="61044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18" name="Chevron 17"/>
            <p:cNvSpPr/>
            <p:nvPr/>
          </p:nvSpPr>
          <p:spPr>
            <a:xfrm>
              <a:off x="3153358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19" name="AutoShape 47"/>
            <p:cNvSpPr>
              <a:spLocks noChangeArrowheads="1"/>
            </p:cNvSpPr>
            <p:nvPr/>
          </p:nvSpPr>
          <p:spPr bwMode="gray">
            <a:xfrm>
              <a:off x="3443296" y="1999860"/>
              <a:ext cx="7533341" cy="1437660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 dạng được kí tự để trình bày văn bản đẹp hơn: chọn phông, kiểu, </a:t>
              </a:r>
            </a:p>
            <a:p>
              <a:pPr eaLnBrk="1" hangingPunct="1">
                <a:defRPr/>
              </a:pP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thước, màu sắc cho chữ.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6737" y="8013617"/>
            <a:ext cx="15408183" cy="1106274"/>
            <a:chOff x="3024086" y="2309514"/>
            <a:chExt cx="8218010" cy="716493"/>
          </a:xfrm>
        </p:grpSpPr>
        <p:sp>
          <p:nvSpPr>
            <p:cNvPr id="21" name="Oval 20"/>
            <p:cNvSpPr/>
            <p:nvPr/>
          </p:nvSpPr>
          <p:spPr>
            <a:xfrm>
              <a:off x="3024086" y="2392199"/>
              <a:ext cx="628174" cy="4750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22" name="Chevron 21"/>
            <p:cNvSpPr/>
            <p:nvPr/>
          </p:nvSpPr>
          <p:spPr>
            <a:xfrm>
              <a:off x="3652241" y="2392199"/>
              <a:ext cx="339581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gray">
            <a:xfrm>
              <a:off x="4108122" y="2309514"/>
              <a:ext cx="7133974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được cách bố trí hình ảnh trong văn bản.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310174" y="4687322"/>
            <a:ext cx="8951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b="1" dirty="0">
                <a:cs typeface="Arial" pitchFamily="34" charset="0"/>
              </a:rPr>
              <a:t>:</a:t>
            </a:r>
          </a:p>
        </p:txBody>
      </p:sp>
      <p:sp>
        <p:nvSpPr>
          <p:cNvPr id="24" name="Google Shape;93;p13"/>
          <p:cNvSpPr txBox="1"/>
          <p:nvPr/>
        </p:nvSpPr>
        <p:spPr>
          <a:xfrm>
            <a:off x="2636484" y="1489823"/>
            <a:ext cx="14040213" cy="329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latin typeface="+mj-lt"/>
              </a:rPr>
              <a:t>BÀI 6: ĐỊNH DẠNG KÍ TỰ VÀ BỐ TRÍ HÌNH ẢNH TRONG VĂN BẢN (T1)  </a:t>
            </a:r>
          </a:p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latin typeface="+mj-lt"/>
              </a:rPr>
              <a:t> </a:t>
            </a:r>
          </a:p>
        </p:txBody>
      </p:sp>
      <p:grpSp>
        <p:nvGrpSpPr>
          <p:cNvPr id="25" name="Google Shape;94;p13"/>
          <p:cNvGrpSpPr/>
          <p:nvPr/>
        </p:nvGrpSpPr>
        <p:grpSpPr>
          <a:xfrm>
            <a:off x="4621918" y="436917"/>
            <a:ext cx="9784962" cy="826060"/>
            <a:chOff x="377241" y="-119177"/>
            <a:chExt cx="7904426" cy="1101412"/>
          </a:xfrm>
        </p:grpSpPr>
        <p:sp>
          <p:nvSpPr>
            <p:cNvPr id="26" name="Google Shape;95;p13"/>
            <p:cNvSpPr/>
            <p:nvPr/>
          </p:nvSpPr>
          <p:spPr>
            <a:xfrm>
              <a:off x="377241" y="-6813"/>
              <a:ext cx="7904426" cy="970066"/>
            </a:xfrm>
            <a:custGeom>
              <a:avLst/>
              <a:gdLst/>
              <a:ahLst/>
              <a:cxnLst/>
              <a:rect l="l" t="t" r="r" b="b"/>
              <a:pathLst>
                <a:path w="1561368" h="191618" extrusionOk="0">
                  <a:moveTo>
                    <a:pt x="66602" y="0"/>
                  </a:moveTo>
                  <a:lnTo>
                    <a:pt x="1494766" y="0"/>
                  </a:lnTo>
                  <a:cubicBezTo>
                    <a:pt x="1512430" y="0"/>
                    <a:pt x="1529371" y="7017"/>
                    <a:pt x="1541861" y="19507"/>
                  </a:cubicBezTo>
                  <a:cubicBezTo>
                    <a:pt x="1554351" y="31998"/>
                    <a:pt x="1561368" y="48938"/>
                    <a:pt x="1561368" y="66602"/>
                  </a:cubicBezTo>
                  <a:lnTo>
                    <a:pt x="1561368" y="125016"/>
                  </a:lnTo>
                  <a:cubicBezTo>
                    <a:pt x="1561368" y="142680"/>
                    <a:pt x="1554351" y="159621"/>
                    <a:pt x="1541861" y="172111"/>
                  </a:cubicBezTo>
                  <a:cubicBezTo>
                    <a:pt x="1529371" y="184601"/>
                    <a:pt x="1512430" y="191618"/>
                    <a:pt x="1494766" y="191618"/>
                  </a:cubicBezTo>
                  <a:lnTo>
                    <a:pt x="66602" y="191618"/>
                  </a:lnTo>
                  <a:cubicBezTo>
                    <a:pt x="48938" y="191618"/>
                    <a:pt x="31998" y="184601"/>
                    <a:pt x="19507" y="172111"/>
                  </a:cubicBezTo>
                  <a:cubicBezTo>
                    <a:pt x="7017" y="159621"/>
                    <a:pt x="0" y="142680"/>
                    <a:pt x="0" y="125016"/>
                  </a:cubicBezTo>
                  <a:lnTo>
                    <a:pt x="0" y="66602"/>
                  </a:lnTo>
                  <a:cubicBezTo>
                    <a:pt x="0" y="48938"/>
                    <a:pt x="7017" y="31998"/>
                    <a:pt x="19507" y="19507"/>
                  </a:cubicBezTo>
                  <a:cubicBezTo>
                    <a:pt x="31998" y="7017"/>
                    <a:pt x="48938" y="0"/>
                    <a:pt x="66602" y="0"/>
                  </a:cubicBezTo>
                  <a:close/>
                </a:path>
              </a:pathLst>
            </a:custGeom>
            <a:solidFill>
              <a:srgbClr val="F5B9BE"/>
            </a:solidFill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6;p13"/>
            <p:cNvSpPr txBox="1"/>
            <p:nvPr/>
          </p:nvSpPr>
          <p:spPr>
            <a:xfrm>
              <a:off x="639985" y="-119177"/>
              <a:ext cx="7602786" cy="1101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400" b="1" dirty="0">
                  <a:latin typeface="+mj-lt"/>
                  <a:sym typeface="Paytone One"/>
                </a:rPr>
                <a:t>CHỦ ĐỀ </a:t>
              </a:r>
              <a:r>
                <a:rPr lang="en-US" sz="4400" b="1" dirty="0">
                  <a:latin typeface="+mj-lt"/>
                  <a:sym typeface="Paytone One"/>
                </a:rPr>
                <a:t>5</a:t>
              </a:r>
              <a:r>
                <a:rPr lang="vi-VN" sz="4400" b="1" dirty="0">
                  <a:latin typeface="+mj-lt"/>
                  <a:sym typeface="Paytone One"/>
                </a:rPr>
                <a:t>. ỨNG DỤNG TIN HỌC</a:t>
              </a:r>
              <a:endParaRPr sz="24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1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422831" y="1085331"/>
            <a:ext cx="17030279" cy="8603360"/>
            <a:chOff x="0" y="0"/>
            <a:chExt cx="22707039" cy="11471146"/>
          </a:xfrm>
        </p:grpSpPr>
        <p:grpSp>
          <p:nvGrpSpPr>
            <p:cNvPr id="112" name="Google Shape;112;p14"/>
            <p:cNvGrpSpPr/>
            <p:nvPr/>
          </p:nvGrpSpPr>
          <p:grpSpPr>
            <a:xfrm>
              <a:off x="7850155" y="0"/>
              <a:ext cx="7006719" cy="7038126"/>
              <a:chOff x="1813" y="0"/>
              <a:chExt cx="809173" cy="812800"/>
            </a:xfrm>
          </p:grpSpPr>
          <p:sp>
            <p:nvSpPr>
              <p:cNvPr id="113" name="Google Shape;11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0" y="3103273"/>
              <a:ext cx="22707039" cy="8367873"/>
              <a:chOff x="0" y="-38100"/>
              <a:chExt cx="4485341" cy="1652913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0" y="0"/>
                <a:ext cx="4485341" cy="1614813"/>
              </a:xfrm>
              <a:custGeom>
                <a:avLst/>
                <a:gdLst/>
                <a:ahLst/>
                <a:cxnLst/>
                <a:rect l="l" t="t" r="r" b="b"/>
                <a:pathLst>
                  <a:path w="4485341" h="1614813" extrusionOk="0">
                    <a:moveTo>
                      <a:pt x="23184" y="0"/>
                    </a:moveTo>
                    <a:lnTo>
                      <a:pt x="4462156" y="0"/>
                    </a:lnTo>
                    <a:cubicBezTo>
                      <a:pt x="4468306" y="0"/>
                      <a:pt x="4474202" y="2443"/>
                      <a:pt x="4478550" y="6791"/>
                    </a:cubicBezTo>
                    <a:cubicBezTo>
                      <a:pt x="4482898" y="11139"/>
                      <a:pt x="4485341" y="17036"/>
                      <a:pt x="4485341" y="23184"/>
                    </a:cubicBezTo>
                    <a:lnTo>
                      <a:pt x="4485341" y="1591629"/>
                    </a:lnTo>
                    <a:cubicBezTo>
                      <a:pt x="4485341" y="1604433"/>
                      <a:pt x="4474961" y="1614813"/>
                      <a:pt x="4462156" y="1614813"/>
                    </a:cubicBezTo>
                    <a:lnTo>
                      <a:pt x="23184" y="1614813"/>
                    </a:lnTo>
                    <a:cubicBezTo>
                      <a:pt x="17036" y="1614813"/>
                      <a:pt x="11139" y="1612371"/>
                      <a:pt x="6791" y="1608023"/>
                    </a:cubicBezTo>
                    <a:cubicBezTo>
                      <a:pt x="2443" y="1603675"/>
                      <a:pt x="0" y="1597778"/>
                      <a:pt x="0" y="1591629"/>
                    </a:cubicBezTo>
                    <a:lnTo>
                      <a:pt x="0" y="23184"/>
                    </a:lnTo>
                    <a:cubicBezTo>
                      <a:pt x="0" y="17036"/>
                      <a:pt x="2443" y="11139"/>
                      <a:pt x="6791" y="6791"/>
                    </a:cubicBezTo>
                    <a:cubicBezTo>
                      <a:pt x="11139" y="2443"/>
                      <a:pt x="17036" y="0"/>
                      <a:pt x="23184" y="0"/>
                    </a:cubicBezTo>
                    <a:close/>
                  </a:path>
                </a:pathLst>
              </a:custGeom>
              <a:solidFill>
                <a:srgbClr val="ABE7F5"/>
              </a:solidFill>
              <a:ln w="666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4"/>
            <p:cNvGrpSpPr/>
            <p:nvPr/>
          </p:nvGrpSpPr>
          <p:grpSpPr>
            <a:xfrm>
              <a:off x="7925985" y="91529"/>
              <a:ext cx="6855068" cy="6855068"/>
              <a:chOff x="0" y="0"/>
              <a:chExt cx="812800" cy="812800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5807208" y="471813"/>
            <a:ext cx="1795935" cy="135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9982" y="1824658"/>
            <a:ext cx="3292836" cy="217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44206" y="2061688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650753" y="975657"/>
            <a:ext cx="4927773" cy="94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dirty="0" err="1">
                <a:latin typeface="Paytone One"/>
                <a:sym typeface="Paytone One"/>
              </a:rPr>
              <a:t>Khởi</a:t>
            </a:r>
            <a:r>
              <a:rPr lang="vi-VN" sz="4500" dirty="0">
                <a:latin typeface="Paytone One"/>
                <a:sym typeface="Paytone One"/>
              </a:rPr>
              <a:t> </a:t>
            </a:r>
            <a:r>
              <a:rPr lang="vi-VN" sz="4500" dirty="0" err="1">
                <a:latin typeface="Paytone One"/>
                <a:sym typeface="Paytone One"/>
              </a:rPr>
              <a:t>động</a:t>
            </a:r>
            <a:endParaRPr dirty="0"/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95F8C48F-3622-439B-B6EB-7F09ED4F2ADA}"/>
              </a:ext>
            </a:extLst>
          </p:cNvPr>
          <p:cNvSpPr txBox="1"/>
          <p:nvPr/>
        </p:nvSpPr>
        <p:spPr>
          <a:xfrm>
            <a:off x="905917" y="5054409"/>
            <a:ext cx="9951934" cy="4055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3600" dirty="0" err="1">
                <a:latin typeface="+mj-lt"/>
              </a:rPr>
              <a:t>Những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góp</a:t>
            </a:r>
            <a:r>
              <a:rPr lang="vi-VN" sz="3600" dirty="0">
                <a:latin typeface="+mj-lt"/>
              </a:rPr>
              <a:t> ý </a:t>
            </a:r>
            <a:r>
              <a:rPr lang="vi-VN" sz="3600" dirty="0" err="1">
                <a:latin typeface="+mj-lt"/>
              </a:rPr>
              <a:t>hữu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ích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có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giúp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chúng</a:t>
            </a:r>
            <a:r>
              <a:rPr lang="vi-VN" sz="3600" dirty="0">
                <a:latin typeface="+mj-lt"/>
              </a:rPr>
              <a:t> ta </a:t>
            </a:r>
            <a:r>
              <a:rPr lang="vi-VN" sz="3600" dirty="0" err="1">
                <a:latin typeface="+mj-lt"/>
              </a:rPr>
              <a:t>thực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hiện</a:t>
            </a:r>
            <a:r>
              <a:rPr lang="vi-VN" sz="3600" dirty="0">
                <a:latin typeface="+mj-lt"/>
              </a:rPr>
              <a:t> công </a:t>
            </a:r>
            <a:r>
              <a:rPr lang="vi-VN" sz="3600" dirty="0" err="1">
                <a:latin typeface="+mj-lt"/>
              </a:rPr>
              <a:t>việc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tốt</a:t>
            </a:r>
            <a:r>
              <a:rPr lang="vi-VN" sz="3600" dirty="0">
                <a:latin typeface="+mj-lt"/>
              </a:rPr>
              <a:t> hơn.</a:t>
            </a:r>
          </a:p>
          <a:p>
            <a:pPr lvl="0" algn="just">
              <a:lnSpc>
                <a:spcPct val="122010"/>
              </a:lnSpc>
            </a:pPr>
            <a:r>
              <a:rPr lang="vi-VN" sz="3600" dirty="0">
                <a:latin typeface="+mj-lt"/>
              </a:rPr>
              <a:t> Hình 28 là nội dung hướng dẫn cách làm kem. Em </a:t>
            </a:r>
            <a:r>
              <a:rPr lang="vi-VN" sz="3600" dirty="0" err="1">
                <a:latin typeface="+mj-lt"/>
              </a:rPr>
              <a:t>hãy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góp</a:t>
            </a:r>
            <a:r>
              <a:rPr lang="vi-VN" sz="3600" dirty="0">
                <a:latin typeface="+mj-lt"/>
              </a:rPr>
              <a:t> ý </a:t>
            </a:r>
            <a:r>
              <a:rPr lang="vi-VN" sz="3600" dirty="0" err="1">
                <a:latin typeface="+mj-lt"/>
              </a:rPr>
              <a:t>về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thức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của</a:t>
            </a:r>
            <a:r>
              <a:rPr lang="vi-VN" sz="3600" dirty="0">
                <a:latin typeface="+mj-lt"/>
              </a:rPr>
              <a:t> văn </a:t>
            </a:r>
            <a:r>
              <a:rPr lang="vi-VN" sz="3600" dirty="0" err="1">
                <a:latin typeface="+mj-lt"/>
              </a:rPr>
              <a:t>bản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này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bằng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cách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ra hai </a:t>
            </a:r>
            <a:r>
              <a:rPr lang="vi-VN" sz="3600" dirty="0" err="1">
                <a:latin typeface="+mj-lt"/>
              </a:rPr>
              <a:t>điều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tích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cực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một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điều</a:t>
            </a:r>
            <a:r>
              <a:rPr lang="vi-VN" sz="3600" dirty="0">
                <a:latin typeface="+mj-lt"/>
              </a:rPr>
              <a:t> em mong </a:t>
            </a:r>
            <a:r>
              <a:rPr lang="vi-VN" sz="3600" dirty="0" err="1">
                <a:latin typeface="+mj-lt"/>
              </a:rPr>
              <a:t>muốn</a:t>
            </a:r>
            <a:r>
              <a:rPr lang="vi-VN" sz="3600" dirty="0">
                <a:latin typeface="+mj-lt"/>
              </a:rPr>
              <a:t> thay </a:t>
            </a:r>
            <a:r>
              <a:rPr lang="vi-VN" sz="3600" dirty="0" err="1">
                <a:latin typeface="+mj-lt"/>
              </a:rPr>
              <a:t>đổi</a:t>
            </a:r>
            <a:r>
              <a:rPr lang="vi-VN" sz="3600" dirty="0">
                <a:latin typeface="+mj-lt"/>
              </a:rPr>
              <a:t>.</a:t>
            </a:r>
            <a:endParaRPr lang="vi-VN" sz="3600" b="0" i="0" u="none" strike="noStrike" cap="none" dirty="0">
              <a:solidFill>
                <a:srgbClr val="000000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A5525B-953A-4687-9EC0-E628F478289D}"/>
              </a:ext>
            </a:extLst>
          </p:cNvPr>
          <p:cNvGrpSpPr/>
          <p:nvPr/>
        </p:nvGrpSpPr>
        <p:grpSpPr>
          <a:xfrm>
            <a:off x="759815" y="3540415"/>
            <a:ext cx="2899369" cy="759433"/>
            <a:chOff x="10697" y="0"/>
            <a:chExt cx="1437577" cy="502095"/>
          </a:xfrm>
        </p:grpSpPr>
        <p:sp>
          <p:nvSpPr>
            <p:cNvPr id="25" name="Shape 652">
              <a:extLst>
                <a:ext uri="{FF2B5EF4-FFF2-40B4-BE49-F238E27FC236}">
                  <a16:creationId xmlns:a16="http://schemas.microsoft.com/office/drawing/2014/main" id="{CC31552C-AD9A-4DEB-B727-81B897F01520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654">
              <a:extLst>
                <a:ext uri="{FF2B5EF4-FFF2-40B4-BE49-F238E27FC236}">
                  <a16:creationId xmlns:a16="http://schemas.microsoft.com/office/drawing/2014/main" id="{507C9B32-DFE9-441A-99D6-6A5313CC194B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655">
              <a:extLst>
                <a:ext uri="{FF2B5EF4-FFF2-40B4-BE49-F238E27FC236}">
                  <a16:creationId xmlns:a16="http://schemas.microsoft.com/office/drawing/2014/main" id="{C3539AAA-0036-4CAC-BA0B-F93122F7EBBA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657">
              <a:extLst>
                <a:ext uri="{FF2B5EF4-FFF2-40B4-BE49-F238E27FC236}">
                  <a16:creationId xmlns:a16="http://schemas.microsoft.com/office/drawing/2014/main" id="{46B57DEC-B4E6-4066-82A4-5E398F04F7B3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2A42003-CA7C-44C8-8748-F81F0C71CDB8}"/>
              </a:ext>
            </a:extLst>
          </p:cNvPr>
          <p:cNvSpPr txBox="1"/>
          <p:nvPr/>
        </p:nvSpPr>
        <p:spPr>
          <a:xfrm>
            <a:off x="1050782" y="4348835"/>
            <a:ext cx="9269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mong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31FFF2-DDD8-4AB6-A0A1-FF883BDEC117}"/>
              </a:ext>
            </a:extLst>
          </p:cNvPr>
          <p:cNvSpPr txBox="1"/>
          <p:nvPr/>
        </p:nvSpPr>
        <p:spPr>
          <a:xfrm>
            <a:off x="1090084" y="3656589"/>
            <a:ext cx="2791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C5789-34D5-407F-A363-76D9E64C9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2653" y="2072641"/>
            <a:ext cx="6619771" cy="6555034"/>
          </a:xfrm>
          <a:prstGeom prst="rect">
            <a:avLst/>
          </a:prstGeom>
        </p:spPr>
      </p:pic>
      <p:sp>
        <p:nvSpPr>
          <p:cNvPr id="34" name="Google Shape;338;p21">
            <a:extLst>
              <a:ext uri="{FF2B5EF4-FFF2-40B4-BE49-F238E27FC236}">
                <a16:creationId xmlns:a16="http://schemas.microsoft.com/office/drawing/2014/main" id="{32CCEE52-CB49-4990-890D-B28943C8BD6D}"/>
              </a:ext>
            </a:extLst>
          </p:cNvPr>
          <p:cNvSpPr txBox="1"/>
          <p:nvPr/>
        </p:nvSpPr>
        <p:spPr>
          <a:xfrm>
            <a:off x="10320112" y="8730188"/>
            <a:ext cx="7132998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latin typeface="+mj-lt"/>
              </a:rPr>
              <a:t>Hình</a:t>
            </a:r>
            <a:r>
              <a:rPr lang="vi-VN" sz="2800" b="1" dirty="0">
                <a:latin typeface="+mj-lt"/>
              </a:rPr>
              <a:t> 28. Văn </a:t>
            </a:r>
            <a:r>
              <a:rPr lang="vi-VN" sz="2800" b="1" dirty="0" err="1">
                <a:latin typeface="+mj-lt"/>
              </a:rPr>
              <a:t>bản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hướng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dẫn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cách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làm</a:t>
            </a:r>
            <a:r>
              <a:rPr lang="vi-VN" sz="2800" b="1" dirty="0">
                <a:latin typeface="+mj-lt"/>
              </a:rPr>
              <a:t> kem</a:t>
            </a:r>
            <a:endParaRPr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9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21"/>
          <p:cNvGrpSpPr/>
          <p:nvPr/>
        </p:nvGrpSpPr>
        <p:grpSpPr>
          <a:xfrm>
            <a:off x="371565" y="2720893"/>
            <a:ext cx="17544871" cy="7192159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435576" y="2790346"/>
            <a:ext cx="17416848" cy="7061078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4587153" cy="18216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3127890" y="690566"/>
            <a:ext cx="12616935" cy="202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latin typeface="+mj-lt"/>
                <a:sym typeface="Paytone One"/>
              </a:rPr>
              <a:t>1. ĐỊNH DẠNG KÍ TỰ VÀ BỐ TRÍ HÌNH ẢNH TRONG VĂN BẢN</a:t>
            </a:r>
            <a:endParaRPr lang="vi-VN" sz="4800" dirty="0">
              <a:latin typeface="+mj-lt"/>
            </a:endParaRPr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65" y="402875"/>
            <a:ext cx="3779543" cy="349779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5218944" y="2892649"/>
            <a:ext cx="9629140" cy="131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29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30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góp</a:t>
            </a:r>
            <a:r>
              <a:rPr lang="vi-VN" sz="3200" dirty="0">
                <a:latin typeface="+mj-lt"/>
              </a:rPr>
              <a:t> ý </a:t>
            </a:r>
            <a:r>
              <a:rPr lang="vi-VN" sz="3200" dirty="0" err="1">
                <a:latin typeface="+mj-lt"/>
              </a:rPr>
              <a:t>của</a:t>
            </a:r>
            <a:r>
              <a:rPr lang="vi-VN" sz="3200" dirty="0">
                <a:latin typeface="+mj-lt"/>
              </a:rPr>
              <a:t> hai </a:t>
            </a:r>
            <a:r>
              <a:rPr lang="vi-VN" sz="3200" dirty="0" err="1">
                <a:latin typeface="+mj-lt"/>
              </a:rPr>
              <a:t>bạn</a:t>
            </a:r>
            <a:r>
              <a:rPr lang="vi-VN" sz="3200" dirty="0">
                <a:latin typeface="+mj-lt"/>
              </a:rPr>
              <a:t> An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Minh 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bày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Kem </a:t>
            </a:r>
            <a:r>
              <a:rPr lang="vi-VN" sz="3200" dirty="0" err="1">
                <a:latin typeface="+mj-lt"/>
              </a:rPr>
              <a:t>cầu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vồng</a:t>
            </a:r>
            <a:r>
              <a:rPr lang="vi-VN" sz="3200" dirty="0">
                <a:latin typeface="+mj-lt"/>
              </a:rPr>
              <a:t> hoa </a:t>
            </a:r>
            <a:r>
              <a:rPr lang="vi-VN" sz="3200" dirty="0" err="1">
                <a:latin typeface="+mj-lt"/>
              </a:rPr>
              <a:t>quả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49" name="Google Shape;338;p21">
            <a:extLst>
              <a:ext uri="{FF2B5EF4-FFF2-40B4-BE49-F238E27FC236}">
                <a16:creationId xmlns:a16="http://schemas.microsoft.com/office/drawing/2014/main" id="{36E724E3-0DF1-44C7-BA24-3A7AF62BF08A}"/>
              </a:ext>
            </a:extLst>
          </p:cNvPr>
          <p:cNvSpPr txBox="1"/>
          <p:nvPr/>
        </p:nvSpPr>
        <p:spPr>
          <a:xfrm>
            <a:off x="3762512" y="6871896"/>
            <a:ext cx="4808603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latin typeface="+mj-lt"/>
              </a:rPr>
              <a:t>Hình</a:t>
            </a:r>
            <a:r>
              <a:rPr lang="vi-VN" sz="3200" b="1" dirty="0">
                <a:latin typeface="+mj-lt"/>
              </a:rPr>
              <a:t> 29. </a:t>
            </a:r>
            <a:r>
              <a:rPr lang="vi-VN" sz="3200" b="1" dirty="0" err="1">
                <a:latin typeface="+mj-lt"/>
              </a:rPr>
              <a:t>Nhận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xét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của</a:t>
            </a:r>
            <a:r>
              <a:rPr lang="vi-VN" sz="3200" b="1" dirty="0">
                <a:latin typeface="+mj-lt"/>
              </a:rPr>
              <a:t> An</a:t>
            </a:r>
            <a:endParaRPr sz="3200" b="1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EAD08F-12F2-451B-B3CC-2E4B6BA2BE2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050917" y="3228783"/>
            <a:ext cx="840612" cy="792986"/>
          </a:xfrm>
          <a:prstGeom prst="rect">
            <a:avLst/>
          </a:prstGeom>
        </p:spPr>
      </p:pic>
      <p:sp>
        <p:nvSpPr>
          <p:cNvPr id="23" name="Google Shape;338;p21">
            <a:extLst>
              <a:ext uri="{FF2B5EF4-FFF2-40B4-BE49-F238E27FC236}">
                <a16:creationId xmlns:a16="http://schemas.microsoft.com/office/drawing/2014/main" id="{34D6FB3D-7A8E-434C-8548-2FEF78151231}"/>
              </a:ext>
            </a:extLst>
          </p:cNvPr>
          <p:cNvSpPr txBox="1"/>
          <p:nvPr/>
        </p:nvSpPr>
        <p:spPr>
          <a:xfrm>
            <a:off x="2138879" y="7717780"/>
            <a:ext cx="14010242" cy="197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Bên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khi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338;p21">
            <a:extLst>
              <a:ext uri="{FF2B5EF4-FFF2-40B4-BE49-F238E27FC236}">
                <a16:creationId xmlns:a16="http://schemas.microsoft.com/office/drawing/2014/main" id="{B24F1799-F16E-4718-BADB-7C9D0EE2C94D}"/>
              </a:ext>
            </a:extLst>
          </p:cNvPr>
          <p:cNvSpPr txBox="1"/>
          <p:nvPr/>
        </p:nvSpPr>
        <p:spPr>
          <a:xfrm>
            <a:off x="9436357" y="6841101"/>
            <a:ext cx="5411727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latin typeface="+mj-lt"/>
              </a:rPr>
              <a:t>Hình</a:t>
            </a:r>
            <a:r>
              <a:rPr lang="vi-VN" sz="3200" b="1" dirty="0">
                <a:latin typeface="+mj-lt"/>
              </a:rPr>
              <a:t> 30. </a:t>
            </a:r>
            <a:r>
              <a:rPr lang="vi-VN" sz="3200" b="1" dirty="0" err="1">
                <a:latin typeface="+mj-lt"/>
              </a:rPr>
              <a:t>Nhận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xét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của</a:t>
            </a:r>
            <a:r>
              <a:rPr lang="vi-VN" sz="3200" b="1" dirty="0">
                <a:latin typeface="+mj-lt"/>
              </a:rPr>
              <a:t> Minh</a:t>
            </a:r>
            <a:endParaRPr sz="32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65755-E929-4306-85E7-1746DEF96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230" y="4417819"/>
            <a:ext cx="11241180" cy="258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  <p:bldP spid="49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371563" y="0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" name="Google Shape;338;p21">
            <a:extLst>
              <a:ext uri="{FF2B5EF4-FFF2-40B4-BE49-F238E27FC236}">
                <a16:creationId xmlns:a16="http://schemas.microsoft.com/office/drawing/2014/main" id="{AAAE6F7B-A0F5-40F7-8E9B-9284C5965D3E}"/>
              </a:ext>
            </a:extLst>
          </p:cNvPr>
          <p:cNvSpPr txBox="1"/>
          <p:nvPr/>
        </p:nvSpPr>
        <p:spPr>
          <a:xfrm>
            <a:off x="11969927" y="4462387"/>
            <a:ext cx="4840357" cy="131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32.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dạng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thực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nhận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xét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An</a:t>
            </a:r>
            <a:endParaRPr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70177DD-302E-46AC-A027-B71CA6A910FD}"/>
              </a:ext>
            </a:extLst>
          </p:cNvPr>
          <p:cNvSpPr txBox="1"/>
          <p:nvPr/>
        </p:nvSpPr>
        <p:spPr>
          <a:xfrm>
            <a:off x="729069" y="441507"/>
            <a:ext cx="465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38;p21">
            <a:extLst>
              <a:ext uri="{FF2B5EF4-FFF2-40B4-BE49-F238E27FC236}">
                <a16:creationId xmlns:a16="http://schemas.microsoft.com/office/drawing/2014/main" id="{20186D95-A161-444B-BF23-0EFB12A8A955}"/>
              </a:ext>
            </a:extLst>
          </p:cNvPr>
          <p:cNvSpPr txBox="1"/>
          <p:nvPr/>
        </p:nvSpPr>
        <p:spPr>
          <a:xfrm>
            <a:off x="9971754" y="8916025"/>
            <a:ext cx="7285485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33. Thay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đổi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bố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trí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ảnh</a:t>
            </a:r>
            <a:endParaRPr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825586" y="1338617"/>
            <a:ext cx="552020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latin typeface="+mj-lt"/>
              </a:rPr>
              <a:t>Để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định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dạng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kí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trong </a:t>
            </a:r>
            <a:r>
              <a:rPr lang="vi-VN" sz="2800" dirty="0" err="1">
                <a:latin typeface="+mj-lt"/>
              </a:rPr>
              <a:t>phần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mềm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soạn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thảo</a:t>
            </a:r>
            <a:r>
              <a:rPr lang="vi-VN" sz="2800" dirty="0">
                <a:latin typeface="+mj-lt"/>
              </a:rPr>
              <a:t> văn </a:t>
            </a:r>
            <a:r>
              <a:rPr lang="vi-VN" sz="2800" dirty="0" err="1">
                <a:latin typeface="+mj-lt"/>
              </a:rPr>
              <a:t>bản</a:t>
            </a:r>
            <a:r>
              <a:rPr lang="vi-VN" sz="2800" dirty="0">
                <a:latin typeface="+mj-lt"/>
              </a:rPr>
              <a:t>, em </a:t>
            </a:r>
            <a:r>
              <a:rPr lang="vi-VN" sz="2800" dirty="0" err="1">
                <a:latin typeface="+mj-lt"/>
              </a:rPr>
              <a:t>cần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chọn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phần</a:t>
            </a:r>
            <a:r>
              <a:rPr lang="vi-VN" sz="2800" dirty="0">
                <a:latin typeface="+mj-lt"/>
              </a:rPr>
              <a:t> văn </a:t>
            </a:r>
            <a:r>
              <a:rPr lang="vi-VN" sz="2800" dirty="0" err="1">
                <a:latin typeface="+mj-lt"/>
              </a:rPr>
              <a:t>bản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sử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dụng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lệnh</a:t>
            </a:r>
            <a:r>
              <a:rPr lang="vi-VN" sz="2800" dirty="0">
                <a:latin typeface="+mj-lt"/>
              </a:rPr>
              <a:t> trong </a:t>
            </a:r>
            <a:r>
              <a:rPr lang="vi-VN" sz="2800" dirty="0" err="1">
                <a:latin typeface="+mj-lt"/>
              </a:rPr>
              <a:t>nhóm</a:t>
            </a:r>
            <a:r>
              <a:rPr lang="vi-VN" sz="2800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Font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trên thanh công </a:t>
            </a:r>
            <a:r>
              <a:rPr lang="vi-VN" sz="2800" dirty="0" err="1">
                <a:latin typeface="+mj-lt"/>
              </a:rPr>
              <a:t>cụ</a:t>
            </a:r>
            <a:r>
              <a:rPr lang="vi-VN" sz="2800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Home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(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31). Theo </a:t>
            </a:r>
            <a:r>
              <a:rPr lang="vi-VN" sz="2800" dirty="0" err="1">
                <a:latin typeface="+mj-lt"/>
              </a:rPr>
              <a:t>gợi</a:t>
            </a:r>
            <a:r>
              <a:rPr lang="vi-VN" sz="2800" dirty="0">
                <a:latin typeface="+mj-lt"/>
              </a:rPr>
              <a:t> ý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An,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thể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định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dạng</a:t>
            </a:r>
            <a:r>
              <a:rPr lang="vi-VN" sz="2800" dirty="0">
                <a:latin typeface="+mj-lt"/>
              </a:rPr>
              <a:t> tiêu </a:t>
            </a:r>
            <a:r>
              <a:rPr lang="vi-VN" sz="2800" dirty="0" err="1">
                <a:latin typeface="+mj-lt"/>
              </a:rPr>
              <a:t>đề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để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làm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nổi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bật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giúp</a:t>
            </a:r>
            <a:r>
              <a:rPr lang="vi-VN" sz="2800" dirty="0">
                <a:latin typeface="+mj-lt"/>
              </a:rPr>
              <a:t> văn </a:t>
            </a:r>
            <a:r>
              <a:rPr lang="vi-VN" sz="2800" dirty="0" err="1">
                <a:latin typeface="+mj-lt"/>
              </a:rPr>
              <a:t>bản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trở</a:t>
            </a:r>
            <a:r>
              <a:rPr lang="vi-VN" sz="2800" dirty="0">
                <a:latin typeface="+mj-lt"/>
              </a:rPr>
              <a:t> nên </a:t>
            </a:r>
            <a:r>
              <a:rPr lang="vi-VN" sz="2800" dirty="0" err="1">
                <a:latin typeface="+mj-lt"/>
              </a:rPr>
              <a:t>dễ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đọc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dễ</a:t>
            </a:r>
            <a:r>
              <a:rPr lang="vi-VN" sz="2800" dirty="0">
                <a:latin typeface="+mj-lt"/>
              </a:rPr>
              <a:t> ghi </a:t>
            </a:r>
            <a:r>
              <a:rPr lang="vi-VN" sz="2800" dirty="0" err="1">
                <a:latin typeface="+mj-lt"/>
              </a:rPr>
              <a:t>nhớ</a:t>
            </a:r>
            <a:r>
              <a:rPr lang="vi-VN" sz="2800" dirty="0">
                <a:latin typeface="+mj-lt"/>
              </a:rPr>
              <a:t> (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32).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10596-2984-4569-8B95-8951A0D82958}"/>
              </a:ext>
            </a:extLst>
          </p:cNvPr>
          <p:cNvSpPr txBox="1"/>
          <p:nvPr/>
        </p:nvSpPr>
        <p:spPr>
          <a:xfrm>
            <a:off x="1072732" y="5678946"/>
            <a:ext cx="7628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Thay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văn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9A5571-8994-4AE7-9A5C-4B0667B58198}"/>
              </a:ext>
            </a:extLst>
          </p:cNvPr>
          <p:cNvSpPr txBox="1"/>
          <p:nvPr/>
        </p:nvSpPr>
        <p:spPr>
          <a:xfrm>
            <a:off x="1072732" y="6466445"/>
            <a:ext cx="83038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bố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trí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ảnh</a:t>
            </a:r>
            <a:r>
              <a:rPr lang="vi-VN" sz="3200" dirty="0">
                <a:latin typeface="+mj-lt"/>
              </a:rPr>
              <a:t>, em </a:t>
            </a:r>
            <a:r>
              <a:rPr lang="vi-VN" sz="3200" dirty="0" err="1">
                <a:latin typeface="+mj-lt"/>
              </a:rPr>
              <a:t>chỉ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cần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chọn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ảnh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nhấp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lệnh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xuất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bên </a:t>
            </a:r>
            <a:r>
              <a:rPr lang="vi-VN" sz="3200" dirty="0" err="1">
                <a:latin typeface="+mj-lt"/>
              </a:rPr>
              <a:t>cạnh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nó</a:t>
            </a:r>
            <a:r>
              <a:rPr lang="vi-VN" sz="3200" dirty="0">
                <a:latin typeface="+mj-lt"/>
              </a:rPr>
              <a:t>. Sau </a:t>
            </a:r>
            <a:r>
              <a:rPr lang="vi-VN" sz="3200" dirty="0" err="1">
                <a:latin typeface="+mj-lt"/>
              </a:rPr>
              <a:t>đó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bảng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chọn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bố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trí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ảnh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sẽ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hiển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thị</a:t>
            </a:r>
            <a:r>
              <a:rPr lang="vi-VN" sz="3200" dirty="0">
                <a:latin typeface="+mj-lt"/>
              </a:rPr>
              <a:t> (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33), </a:t>
            </a:r>
            <a:r>
              <a:rPr lang="vi-VN" sz="3200" dirty="0" err="1">
                <a:latin typeface="+mj-lt"/>
              </a:rPr>
              <a:t>từ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đó</a:t>
            </a:r>
            <a:r>
              <a:rPr lang="vi-VN" sz="3200" dirty="0">
                <a:latin typeface="+mj-lt"/>
              </a:rPr>
              <a:t> em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nhấp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chuột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chọn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một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bố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trí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phù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hợp</a:t>
            </a:r>
            <a:r>
              <a:rPr lang="vi-VN" sz="3200" dirty="0">
                <a:latin typeface="+mj-lt"/>
              </a:rPr>
              <a:t> cho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ảnh</a:t>
            </a:r>
            <a:r>
              <a:rPr lang="vi-VN" sz="3200" dirty="0">
                <a:latin typeface="+mj-lt"/>
              </a:rPr>
              <a:t>.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" name="Google Shape;338;p21">
            <a:extLst>
              <a:ext uri="{FF2B5EF4-FFF2-40B4-BE49-F238E27FC236}">
                <a16:creationId xmlns:a16="http://schemas.microsoft.com/office/drawing/2014/main" id="{EE86422D-6CD1-4FA2-A2B5-827EF67F423E}"/>
              </a:ext>
            </a:extLst>
          </p:cNvPr>
          <p:cNvSpPr txBox="1"/>
          <p:nvPr/>
        </p:nvSpPr>
        <p:spPr>
          <a:xfrm>
            <a:off x="6479422" y="4443990"/>
            <a:ext cx="5329152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31.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lệnh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dạng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kí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tự</a:t>
            </a:r>
            <a:endParaRPr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20D53-F95A-4027-9123-521BC049B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24" y="904752"/>
            <a:ext cx="5170927" cy="324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BB7F6-6965-4639-8510-9BCB11287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951" y="170124"/>
            <a:ext cx="5428495" cy="3973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0677F-142D-4ED1-8855-BD240ADC5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7166" y="5989897"/>
            <a:ext cx="5266194" cy="295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68" grpId="0"/>
      <p:bldP spid="70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5" name="Google Shape;4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" y="-619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24"/>
          <p:cNvGrpSpPr/>
          <p:nvPr/>
        </p:nvGrpSpPr>
        <p:grpSpPr>
          <a:xfrm>
            <a:off x="11592344" y="305739"/>
            <a:ext cx="6390413" cy="8048614"/>
            <a:chOff x="0" y="-38100"/>
            <a:chExt cx="2165904" cy="2119799"/>
          </a:xfrm>
        </p:grpSpPr>
        <p:sp>
          <p:nvSpPr>
            <p:cNvPr id="407" name="Google Shape;407;p24"/>
            <p:cNvSpPr/>
            <p:nvPr/>
          </p:nvSpPr>
          <p:spPr>
            <a:xfrm>
              <a:off x="0" y="0"/>
              <a:ext cx="2165904" cy="2081699"/>
            </a:xfrm>
            <a:custGeom>
              <a:avLst/>
              <a:gdLst/>
              <a:ahLst/>
              <a:cxnLst/>
              <a:rect l="l" t="t" r="r" b="b"/>
              <a:pathLst>
                <a:path w="2165904" h="2081699" extrusionOk="0">
                  <a:moveTo>
                    <a:pt x="0" y="0"/>
                  </a:moveTo>
                  <a:lnTo>
                    <a:pt x="2165904" y="0"/>
                  </a:lnTo>
                  <a:lnTo>
                    <a:pt x="2165904" y="2081699"/>
                  </a:lnTo>
                  <a:lnTo>
                    <a:pt x="0" y="20816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8" name="Google Shape;408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" name="Google Shape;409;p24"/>
          <p:cNvPicPr preferRelativeResize="0"/>
          <p:nvPr/>
        </p:nvPicPr>
        <p:blipFill rotWithShape="1">
          <a:blip r:embed="rId4">
            <a:alphaModFix/>
          </a:blip>
          <a:srcRect t="638" b="637"/>
          <a:stretch/>
        </p:blipFill>
        <p:spPr>
          <a:xfrm>
            <a:off x="11610365" y="413607"/>
            <a:ext cx="6700563" cy="783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6385743" y="7239545"/>
            <a:ext cx="1901883" cy="27043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p24"/>
          <p:cNvCxnSpPr/>
          <p:nvPr/>
        </p:nvCxnSpPr>
        <p:spPr>
          <a:xfrm rot="10800000">
            <a:off x="11114130" y="290915"/>
            <a:ext cx="0" cy="9539199"/>
          </a:xfrm>
          <a:prstGeom prst="straightConnector1">
            <a:avLst/>
          </a:prstGeom>
          <a:noFill/>
          <a:ln w="666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4B82EB-D2BB-47E9-A08A-41BAB495A26D}"/>
              </a:ext>
            </a:extLst>
          </p:cNvPr>
          <p:cNvGrpSpPr/>
          <p:nvPr/>
        </p:nvGrpSpPr>
        <p:grpSpPr>
          <a:xfrm>
            <a:off x="1169461" y="840634"/>
            <a:ext cx="10262931" cy="3435468"/>
            <a:chOff x="487611" y="132261"/>
            <a:chExt cx="5267072" cy="1005338"/>
          </a:xfrm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2F9D6CD-CCB4-4AAE-AFFA-6A4419E749D1}"/>
              </a:ext>
            </a:extLst>
          </p:cNvPr>
          <p:cNvSpPr txBox="1"/>
          <p:nvPr/>
        </p:nvSpPr>
        <p:spPr>
          <a:xfrm>
            <a:off x="1469115" y="987360"/>
            <a:ext cx="95126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(phông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hơn,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văn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Google Shape;124;p14">
            <a:extLst>
              <a:ext uri="{FF2B5EF4-FFF2-40B4-BE49-F238E27FC236}">
                <a16:creationId xmlns:a16="http://schemas.microsoft.com/office/drawing/2014/main" id="{B3081C77-5507-401E-B062-B181DA1A9A6D}"/>
              </a:ext>
            </a:extLst>
          </p:cNvPr>
          <p:cNvSpPr txBox="1"/>
          <p:nvPr/>
        </p:nvSpPr>
        <p:spPr>
          <a:xfrm>
            <a:off x="894081" y="5257531"/>
            <a:ext cx="10060096" cy="225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31?</a:t>
            </a:r>
            <a:endParaRPr lang="vi-VN" sz="40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042F7BD-B67B-41AF-96CA-ABCF5307704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95540" y="418736"/>
            <a:ext cx="1112520" cy="10167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5" y="7361996"/>
            <a:ext cx="2439942" cy="2439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7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469" name="Google Shape;469;p27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70" name="Google Shape;470;p27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7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472" name="Google Shape;472;p27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B0A5DB"/>
            </a:solidFill>
            <a:ln>
              <a:noFill/>
            </a:ln>
          </p:spPr>
        </p:sp>
        <p:sp>
          <p:nvSpPr>
            <p:cNvPr id="473" name="Google Shape;473;p27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4" name="Google Shape;4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71826" y="838200"/>
            <a:ext cx="3384449" cy="289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391531">
            <a:off x="-522758" y="1627235"/>
            <a:ext cx="3868330" cy="240539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35;p21">
            <a:extLst>
              <a:ext uri="{FF2B5EF4-FFF2-40B4-BE49-F238E27FC236}">
                <a16:creationId xmlns:a16="http://schemas.microsoft.com/office/drawing/2014/main" id="{02D0E938-C64D-46EB-8CC9-9F1CDCC3AE72}"/>
              </a:ext>
            </a:extLst>
          </p:cNvPr>
          <p:cNvSpPr txBox="1"/>
          <p:nvPr/>
        </p:nvSpPr>
        <p:spPr>
          <a:xfrm>
            <a:off x="3148186" y="457266"/>
            <a:ext cx="11231739" cy="252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latin typeface="Paytone One"/>
                <a:sym typeface="Paytone One"/>
              </a:rPr>
              <a:t>2</a:t>
            </a:r>
            <a:r>
              <a:rPr lang="vi-VN" sz="6000" b="1" dirty="0">
                <a:latin typeface="+mj-lt"/>
                <a:sym typeface="Paytone One"/>
              </a:rPr>
              <a:t>. </a:t>
            </a:r>
            <a:r>
              <a:rPr lang="vi-VN" sz="6000" b="1" dirty="0" err="1">
                <a:latin typeface="+mj-lt"/>
                <a:sym typeface="Paytone One"/>
              </a:rPr>
              <a:t>Thực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hành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định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dạng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kí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tự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và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bố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trí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hình</a:t>
            </a:r>
            <a:r>
              <a:rPr lang="vi-VN" sz="6000" b="1" dirty="0">
                <a:latin typeface="+mj-lt"/>
                <a:sym typeface="Paytone One"/>
              </a:rPr>
              <a:t> </a:t>
            </a:r>
            <a:r>
              <a:rPr lang="vi-VN" sz="6000" b="1" dirty="0" err="1">
                <a:latin typeface="+mj-lt"/>
                <a:sym typeface="Paytone One"/>
              </a:rPr>
              <a:t>ảnh</a:t>
            </a:r>
            <a:r>
              <a:rPr lang="vi-VN" sz="6000" b="1" dirty="0">
                <a:latin typeface="+mj-lt"/>
                <a:sym typeface="Paytone One"/>
              </a:rPr>
              <a:t> trong văn </a:t>
            </a:r>
            <a:r>
              <a:rPr lang="vi-VN" sz="6000" b="1" dirty="0" err="1">
                <a:latin typeface="+mj-lt"/>
                <a:sym typeface="Paytone One"/>
              </a:rPr>
              <a:t>bản</a:t>
            </a:r>
            <a:endParaRPr lang="vi-VN" sz="6000" b="1" dirty="0">
              <a:latin typeface="+mj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7BA485-7E9E-4E19-A175-DC3BF01B8626}"/>
              </a:ext>
            </a:extLst>
          </p:cNvPr>
          <p:cNvGrpSpPr/>
          <p:nvPr/>
        </p:nvGrpSpPr>
        <p:grpSpPr>
          <a:xfrm>
            <a:off x="921435" y="2987189"/>
            <a:ext cx="16635536" cy="6565661"/>
            <a:chOff x="487611" y="132261"/>
            <a:chExt cx="5267072" cy="1005338"/>
          </a:xfrm>
        </p:grpSpPr>
        <p:sp>
          <p:nvSpPr>
            <p:cNvPr id="50" name="Shape 97894">
              <a:extLst>
                <a:ext uri="{FF2B5EF4-FFF2-40B4-BE49-F238E27FC236}">
                  <a16:creationId xmlns:a16="http://schemas.microsoft.com/office/drawing/2014/main" id="{95C798DB-67CB-46F8-8F79-F9BA31A0427E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1030">
              <a:extLst>
                <a:ext uri="{FF2B5EF4-FFF2-40B4-BE49-F238E27FC236}">
                  <a16:creationId xmlns:a16="http://schemas.microsoft.com/office/drawing/2014/main" id="{9A8A1496-D2EC-4607-A594-764FF720AF4B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2" name="Shape 1031">
              <a:extLst>
                <a:ext uri="{FF2B5EF4-FFF2-40B4-BE49-F238E27FC236}">
                  <a16:creationId xmlns:a16="http://schemas.microsoft.com/office/drawing/2014/main" id="{316E5AEE-EDCC-492B-B3AF-A0450A3BF41F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1032">
              <a:extLst>
                <a:ext uri="{FF2B5EF4-FFF2-40B4-BE49-F238E27FC236}">
                  <a16:creationId xmlns:a16="http://schemas.microsoft.com/office/drawing/2014/main" id="{3DCA0175-AE8D-4042-BA4C-1F4C61CC6F4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33">
              <a:extLst>
                <a:ext uri="{FF2B5EF4-FFF2-40B4-BE49-F238E27FC236}">
                  <a16:creationId xmlns:a16="http://schemas.microsoft.com/office/drawing/2014/main" id="{5F241EE4-1973-4A6F-8A8F-99BFB69B8098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34">
              <a:extLst>
                <a:ext uri="{FF2B5EF4-FFF2-40B4-BE49-F238E27FC236}">
                  <a16:creationId xmlns:a16="http://schemas.microsoft.com/office/drawing/2014/main" id="{91400957-E122-4BDD-A50C-94939AB3C261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35">
              <a:extLst>
                <a:ext uri="{FF2B5EF4-FFF2-40B4-BE49-F238E27FC236}">
                  <a16:creationId xmlns:a16="http://schemas.microsoft.com/office/drawing/2014/main" id="{C98CF4B7-CF1B-4A1D-89E2-F28539FF4F2F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36">
              <a:extLst>
                <a:ext uri="{FF2B5EF4-FFF2-40B4-BE49-F238E27FC236}">
                  <a16:creationId xmlns:a16="http://schemas.microsoft.com/office/drawing/2014/main" id="{9365EF8C-5D7B-40B5-83A7-042DBE24F329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37">
              <a:extLst>
                <a:ext uri="{FF2B5EF4-FFF2-40B4-BE49-F238E27FC236}">
                  <a16:creationId xmlns:a16="http://schemas.microsoft.com/office/drawing/2014/main" id="{F55F6CFE-C4E0-4AEF-A6ED-1605DBEDE73E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Shape 1038">
              <a:extLst>
                <a:ext uri="{FF2B5EF4-FFF2-40B4-BE49-F238E27FC236}">
                  <a16:creationId xmlns:a16="http://schemas.microsoft.com/office/drawing/2014/main" id="{C38A45FD-E467-4816-8730-3D371DFD5D5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Shape 1039">
              <a:extLst>
                <a:ext uri="{FF2B5EF4-FFF2-40B4-BE49-F238E27FC236}">
                  <a16:creationId xmlns:a16="http://schemas.microsoft.com/office/drawing/2014/main" id="{7ED60ED2-EF17-4BE9-874E-871502737270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Shape 1040">
              <a:extLst>
                <a:ext uri="{FF2B5EF4-FFF2-40B4-BE49-F238E27FC236}">
                  <a16:creationId xmlns:a16="http://schemas.microsoft.com/office/drawing/2014/main" id="{FA99128A-1E3F-4307-A173-49A8971A43C8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Shape 1041">
              <a:extLst>
                <a:ext uri="{FF2B5EF4-FFF2-40B4-BE49-F238E27FC236}">
                  <a16:creationId xmlns:a16="http://schemas.microsoft.com/office/drawing/2014/main" id="{6149A0BF-935E-470A-B24F-09195D3085AE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Shape 1042">
              <a:extLst>
                <a:ext uri="{FF2B5EF4-FFF2-40B4-BE49-F238E27FC236}">
                  <a16:creationId xmlns:a16="http://schemas.microsoft.com/office/drawing/2014/main" id="{464AC802-A2FF-4901-AB15-E42CC5668AA9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Shape 1043">
              <a:extLst>
                <a:ext uri="{FF2B5EF4-FFF2-40B4-BE49-F238E27FC236}">
                  <a16:creationId xmlns:a16="http://schemas.microsoft.com/office/drawing/2014/main" id="{E3F44589-974B-41FF-9E37-8CBC34B87C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Shape 1044">
              <a:extLst>
                <a:ext uri="{FF2B5EF4-FFF2-40B4-BE49-F238E27FC236}">
                  <a16:creationId xmlns:a16="http://schemas.microsoft.com/office/drawing/2014/main" id="{19F14482-3918-48AC-B215-0D0472EAEE77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Shape 1045">
              <a:extLst>
                <a:ext uri="{FF2B5EF4-FFF2-40B4-BE49-F238E27FC236}">
                  <a16:creationId xmlns:a16="http://schemas.microsoft.com/office/drawing/2014/main" id="{18D95CF7-844B-4029-8EFC-814512C0B21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Shape 1046">
              <a:extLst>
                <a:ext uri="{FF2B5EF4-FFF2-40B4-BE49-F238E27FC236}">
                  <a16:creationId xmlns:a16="http://schemas.microsoft.com/office/drawing/2014/main" id="{0010BE6B-8D3A-4171-A1F4-7CB69C6033F3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CED0069-97AD-4340-A8AC-60BA8C291C70}"/>
              </a:ext>
            </a:extLst>
          </p:cNvPr>
          <p:cNvSpPr txBox="1"/>
          <p:nvPr/>
        </p:nvSpPr>
        <p:spPr>
          <a:xfrm>
            <a:off x="1189871" y="4639517"/>
            <a:ext cx="43893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NHIỆM VỤ 1: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50FE8B-C06A-48D3-BBE0-07F9843514DD}"/>
              </a:ext>
            </a:extLst>
          </p:cNvPr>
          <p:cNvSpPr txBox="1"/>
          <p:nvPr/>
        </p:nvSpPr>
        <p:spPr>
          <a:xfrm>
            <a:off x="921435" y="5590909"/>
            <a:ext cx="79944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+mj-lt"/>
              </a:rPr>
              <a:t>Định dạng kí tự theo yêu cầu như </a:t>
            </a:r>
          </a:p>
          <a:p>
            <a:pPr algn="just"/>
            <a:r>
              <a:rPr lang="vi-VN" sz="4000" dirty="0">
                <a:latin typeface="+mj-lt"/>
              </a:rPr>
              <a:t>ở Hình 34 dưới đây.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ABD91-32BF-4662-9756-023D55354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892" y="3852376"/>
            <a:ext cx="8265870" cy="4766695"/>
          </a:xfrm>
          <a:prstGeom prst="rect">
            <a:avLst/>
          </a:prstGeom>
        </p:spPr>
      </p:pic>
      <p:sp>
        <p:nvSpPr>
          <p:cNvPr id="35" name="Google Shape;338;p21">
            <a:extLst>
              <a:ext uri="{FF2B5EF4-FFF2-40B4-BE49-F238E27FC236}">
                <a16:creationId xmlns:a16="http://schemas.microsoft.com/office/drawing/2014/main" id="{16D8999F-51C1-43CA-A9BD-953CBCA9563E}"/>
              </a:ext>
            </a:extLst>
          </p:cNvPr>
          <p:cNvSpPr txBox="1"/>
          <p:nvPr/>
        </p:nvSpPr>
        <p:spPr>
          <a:xfrm>
            <a:off x="9976774" y="8558575"/>
            <a:ext cx="4139230" cy="49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 err="1">
                <a:latin typeface="+mj-lt"/>
              </a:rPr>
              <a:t>Hình</a:t>
            </a:r>
            <a:r>
              <a:rPr lang="vi-VN" sz="2400" dirty="0">
                <a:latin typeface="+mj-lt"/>
              </a:rPr>
              <a:t> 34. Yêu </a:t>
            </a:r>
            <a:r>
              <a:rPr lang="vi-VN" sz="2400" dirty="0" err="1">
                <a:latin typeface="+mj-lt"/>
              </a:rPr>
              <a:t>cầu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định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dạng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kí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tự</a:t>
            </a:r>
            <a:endParaRPr sz="2400" dirty="0">
              <a:latin typeface="+mj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988" y="6308910"/>
            <a:ext cx="3481599" cy="34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Google Shape;428;p25"/>
          <p:cNvGrpSpPr/>
          <p:nvPr/>
        </p:nvGrpSpPr>
        <p:grpSpPr>
          <a:xfrm>
            <a:off x="1625600" y="1119890"/>
            <a:ext cx="4504169" cy="2923125"/>
            <a:chOff x="-3535218" y="-68504"/>
            <a:chExt cx="2888533" cy="1847935"/>
          </a:xfrm>
        </p:grpSpPr>
        <p:sp>
          <p:nvSpPr>
            <p:cNvPr id="429" name="Google Shape;429;p25"/>
            <p:cNvSpPr/>
            <p:nvPr/>
          </p:nvSpPr>
          <p:spPr>
            <a:xfrm>
              <a:off x="-3535218" y="-68504"/>
              <a:ext cx="2888533" cy="1847935"/>
            </a:xfrm>
            <a:custGeom>
              <a:avLst/>
              <a:gdLst/>
              <a:ahLst/>
              <a:cxnLst/>
              <a:rect l="l" t="t" r="r" b="b"/>
              <a:pathLst>
                <a:path w="1839690" h="1847935" extrusionOk="0">
                  <a:moveTo>
                    <a:pt x="919845" y="0"/>
                  </a:moveTo>
                  <a:cubicBezTo>
                    <a:pt x="1428526" y="2275"/>
                    <a:pt x="1839690" y="415282"/>
                    <a:pt x="1839690" y="923968"/>
                  </a:cubicBezTo>
                  <a:cubicBezTo>
                    <a:pt x="1839690" y="1432653"/>
                    <a:pt x="1428526" y="1845660"/>
                    <a:pt x="919845" y="1847935"/>
                  </a:cubicBezTo>
                  <a:cubicBezTo>
                    <a:pt x="411165" y="1845660"/>
                    <a:pt x="0" y="1432653"/>
                    <a:pt x="0" y="923968"/>
                  </a:cubicBezTo>
                  <a:cubicBezTo>
                    <a:pt x="0" y="415282"/>
                    <a:pt x="411165" y="2275"/>
                    <a:pt x="919845" y="0"/>
                  </a:cubicBezTo>
                  <a:close/>
                </a:path>
              </a:pathLst>
            </a:custGeom>
            <a:solidFill>
              <a:srgbClr val="F5C86B"/>
            </a:solidFill>
            <a:ln w="666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25"/>
            <p:cNvSpPr txBox="1"/>
            <p:nvPr/>
          </p:nvSpPr>
          <p:spPr>
            <a:xfrm>
              <a:off x="-3178189" y="587963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5" name="Google Shape;435;p25"/>
          <p:cNvPicPr preferRelativeResize="0"/>
          <p:nvPr/>
        </p:nvPicPr>
        <p:blipFill rotWithShape="1">
          <a:blip r:embed="rId4">
            <a:alphaModFix/>
          </a:blip>
          <a:srcRect l="36075" t="20572" r="35656" b="20038"/>
          <a:stretch/>
        </p:blipFill>
        <p:spPr>
          <a:xfrm>
            <a:off x="2592633" y="4381824"/>
            <a:ext cx="4033637" cy="47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8112" y="634024"/>
            <a:ext cx="10559888" cy="92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1B296A-EE27-4D07-B802-AC2F7D124F38}"/>
              </a:ext>
            </a:extLst>
          </p:cNvPr>
          <p:cNvSpPr txBox="1"/>
          <p:nvPr/>
        </p:nvSpPr>
        <p:spPr>
          <a:xfrm>
            <a:off x="12226695" y="2581453"/>
            <a:ext cx="4538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A63606-39FB-4C21-A048-151FE9D20B35}"/>
              </a:ext>
            </a:extLst>
          </p:cNvPr>
          <p:cNvSpPr txBox="1"/>
          <p:nvPr/>
        </p:nvSpPr>
        <p:spPr>
          <a:xfrm>
            <a:off x="8962508" y="2182739"/>
            <a:ext cx="7679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CongThucLamKem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9305764" y="3643144"/>
            <a:ext cx="820152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+mj-lt"/>
              </a:rPr>
              <a:t>a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)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dạng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toàn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bộ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văn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bản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algn="just"/>
            <a:endParaRPr lang="vi-VN" sz="3600" dirty="0">
              <a:latin typeface="+mj-lt"/>
            </a:endParaRPr>
          </a:p>
          <a:p>
            <a:pPr algn="just"/>
            <a:r>
              <a:rPr lang="vi-VN" sz="3600" dirty="0" err="1">
                <a:solidFill>
                  <a:srgbClr val="92D050"/>
                </a:solidFill>
                <a:latin typeface="+mj-lt"/>
              </a:rPr>
              <a:t>Bước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 1: </a:t>
            </a:r>
            <a:r>
              <a:rPr lang="vi-VN" sz="3600" dirty="0" err="1">
                <a:latin typeface="+mj-lt"/>
              </a:rPr>
              <a:t>Chọn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toàn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bộ</a:t>
            </a:r>
            <a:r>
              <a:rPr lang="vi-VN" sz="3600" dirty="0">
                <a:latin typeface="+mj-lt"/>
              </a:rPr>
              <a:t> văn </a:t>
            </a:r>
            <a:r>
              <a:rPr lang="vi-VN" sz="3600" dirty="0" err="1">
                <a:latin typeface="+mj-lt"/>
              </a:rPr>
              <a:t>bản</a:t>
            </a:r>
            <a:r>
              <a:rPr lang="vi-VN" sz="3600" dirty="0">
                <a:latin typeface="+mj-lt"/>
              </a:rPr>
              <a:t>.</a:t>
            </a:r>
          </a:p>
          <a:p>
            <a:pPr algn="just"/>
            <a:r>
              <a:rPr lang="vi-VN" sz="3600" dirty="0">
                <a:latin typeface="+mj-lt"/>
              </a:rPr>
              <a:t> </a:t>
            </a:r>
          </a:p>
          <a:p>
            <a:pPr algn="just"/>
            <a:r>
              <a:rPr lang="vi-VN" sz="3600" dirty="0" err="1">
                <a:solidFill>
                  <a:srgbClr val="92D050"/>
                </a:solidFill>
                <a:latin typeface="+mj-lt"/>
              </a:rPr>
              <a:t>Bước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 2: </a:t>
            </a:r>
            <a:r>
              <a:rPr lang="vi-VN" sz="3600" dirty="0" err="1">
                <a:latin typeface="+mj-lt"/>
              </a:rPr>
              <a:t>Nháy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chuột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vào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lệnh</a:t>
            </a:r>
            <a:r>
              <a:rPr lang="vi-VN" sz="3600" dirty="0">
                <a:latin typeface="+mj-lt"/>
              </a:rPr>
              <a:t> phông </a:t>
            </a:r>
            <a:r>
              <a:rPr lang="vi-VN" sz="3600" dirty="0" err="1">
                <a:latin typeface="+mj-lt"/>
              </a:rPr>
              <a:t>chữ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chọn</a:t>
            </a:r>
            <a:r>
              <a:rPr lang="vi-VN" sz="3600" dirty="0">
                <a:latin typeface="+mj-lt"/>
              </a:rPr>
              <a:t> phông </a:t>
            </a:r>
            <a:r>
              <a:rPr lang="vi-VN" sz="3600" b="1" dirty="0" err="1">
                <a:latin typeface="+mj-lt"/>
              </a:rPr>
              <a:t>Verdana</a:t>
            </a:r>
            <a:r>
              <a:rPr lang="vi-VN" sz="3600" dirty="0">
                <a:latin typeface="+mj-lt"/>
              </a:rPr>
              <a:t>. </a:t>
            </a:r>
          </a:p>
          <a:p>
            <a:pPr algn="just"/>
            <a:endParaRPr lang="vi-VN" sz="3600" dirty="0">
              <a:latin typeface="+mj-lt"/>
            </a:endParaRPr>
          </a:p>
          <a:p>
            <a:pPr algn="just"/>
            <a:r>
              <a:rPr lang="vi-VN" sz="3600" dirty="0" err="1">
                <a:solidFill>
                  <a:srgbClr val="92D050"/>
                </a:solidFill>
                <a:latin typeface="+mj-lt"/>
              </a:rPr>
              <a:t>Bước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 3: </a:t>
            </a:r>
            <a:r>
              <a:rPr lang="vi-VN" sz="3600" dirty="0" err="1">
                <a:latin typeface="+mj-lt"/>
              </a:rPr>
              <a:t>Nháy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chuột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vào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lệnh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cỡ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chữ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chọn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cỡ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chữ</a:t>
            </a:r>
            <a:r>
              <a:rPr lang="vi-VN" sz="3600" dirty="0">
                <a:latin typeface="+mj-lt"/>
              </a:rPr>
              <a:t> </a:t>
            </a:r>
            <a:r>
              <a:rPr lang="vi-VN" sz="3600" b="1" dirty="0">
                <a:latin typeface="+mj-lt"/>
              </a:rPr>
              <a:t>12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F7571D-E350-42FC-85B6-EED48267ECAA}"/>
              </a:ext>
            </a:extLst>
          </p:cNvPr>
          <p:cNvSpPr txBox="1"/>
          <p:nvPr/>
        </p:nvSpPr>
        <p:spPr>
          <a:xfrm>
            <a:off x="2245122" y="1933792"/>
            <a:ext cx="33593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 err="1">
                <a:solidFill>
                  <a:srgbClr val="FFFF00"/>
                </a:solidFill>
                <a:latin typeface="+mj-lt"/>
              </a:rPr>
              <a:t>Hướng</a:t>
            </a:r>
            <a:r>
              <a:rPr lang="vi-VN" sz="4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FFFF00"/>
                </a:solidFill>
                <a:latin typeface="+mj-lt"/>
              </a:rPr>
              <a:t>dẫn</a:t>
            </a:r>
            <a:r>
              <a:rPr lang="vi-VN" sz="4400" dirty="0">
                <a:solidFill>
                  <a:srgbClr val="FFFF00"/>
                </a:solidFill>
                <a:latin typeface="+mj-lt"/>
              </a:rPr>
              <a:t> :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94" y="6369825"/>
            <a:ext cx="3481599" cy="34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1229</Words>
  <Application>Microsoft Office PowerPoint</Application>
  <PresentationFormat>Custom</PresentationFormat>
  <Paragraphs>134</Paragraphs>
  <Slides>18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Tahoma</vt:lpstr>
      <vt:lpstr>Paytone One</vt:lpstr>
      <vt:lpstr>Times New Roman</vt:lpstr>
      <vt:lpstr>Algerian</vt:lpstr>
      <vt:lpstr>Arial Black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59</cp:revision>
  <dcterms:modified xsi:type="dcterms:W3CDTF">2025-11-15T16:21:00Z</dcterms:modified>
</cp:coreProperties>
</file>