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7727" r:id="rId3"/>
    <p:sldId id="7717" r:id="rId4"/>
    <p:sldId id="7720" r:id="rId5"/>
    <p:sldId id="3914" r:id="rId6"/>
    <p:sldId id="283" r:id="rId8"/>
    <p:sldId id="7723" r:id="rId9"/>
    <p:sldId id="7714" r:id="rId10"/>
    <p:sldId id="7728" r:id="rId11"/>
    <p:sldId id="7725" r:id="rId12"/>
    <p:sldId id="7715" r:id="rId13"/>
    <p:sldId id="7716" r:id="rId14"/>
    <p:sldId id="7726" r:id="rId15"/>
    <p:sldId id="76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72D8-2449-4A0D-9B38-E93BBB4B7DA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54F78-5676-49E7-BE26-11BC91D2A3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>
              <a:fillRect/>
            </a:stretch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>
              <a:fillRect/>
            </a:stretch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>
              <a:fillRect/>
            </a:stretch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4.png"/><Relationship Id="rId16" Type="http://schemas.openxmlformats.org/officeDocument/2006/relationships/image" Target="../media/image2.png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>
            <a:fillRect/>
          </a:stretch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0" y="409575"/>
            <a:ext cx="1095077" cy="10950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8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4.xm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6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579" y="328429"/>
            <a:ext cx="11417007" cy="6201143"/>
            <a:chOff x="0" y="0"/>
            <a:chExt cx="3805669" cy="2067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5669" cy="2067048"/>
            </a:xfrm>
            <a:custGeom>
              <a:avLst/>
              <a:gdLst/>
              <a:ahLst/>
              <a:cxnLst/>
              <a:rect l="l" t="t" r="r" b="b"/>
              <a:pathLst>
                <a:path w="3805669" h="2067048">
                  <a:moveTo>
                    <a:pt x="0" y="0"/>
                  </a:moveTo>
                  <a:lnTo>
                    <a:pt x="3805669" y="0"/>
                  </a:lnTo>
                  <a:lnTo>
                    <a:pt x="3805669" y="2067048"/>
                  </a:lnTo>
                  <a:lnTo>
                    <a:pt x="0" y="2067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805669" cy="21146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214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51214" y="-201515"/>
            <a:ext cx="4114800" cy="1963103"/>
          </a:xfrm>
          <a:custGeom>
            <a:avLst/>
            <a:gdLst/>
            <a:ahLst/>
            <a:cxnLst/>
            <a:rect l="l" t="t" r="r" b="b"/>
            <a:pathLst>
              <a:path w="6172200" h="2944654">
                <a:moveTo>
                  <a:pt x="0" y="2944654"/>
                </a:moveTo>
                <a:lnTo>
                  <a:pt x="6172200" y="2944654"/>
                </a:lnTo>
                <a:lnTo>
                  <a:pt x="6172200" y="0"/>
                </a:lnTo>
                <a:lnTo>
                  <a:pt x="0" y="0"/>
                </a:lnTo>
                <a:lnTo>
                  <a:pt x="0" y="2944654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8364839" y="4998885"/>
            <a:ext cx="4114800" cy="1963103"/>
          </a:xfrm>
          <a:custGeom>
            <a:avLst/>
            <a:gdLst/>
            <a:ahLst/>
            <a:cxnLst/>
            <a:rect l="l" t="t" r="r" b="b"/>
            <a:pathLst>
              <a:path w="6172200" h="2944654">
                <a:moveTo>
                  <a:pt x="6172200" y="0"/>
                </a:moveTo>
                <a:lnTo>
                  <a:pt x="0" y="0"/>
                </a:lnTo>
                <a:lnTo>
                  <a:pt x="0" y="2944654"/>
                </a:lnTo>
                <a:lnTo>
                  <a:pt x="6172200" y="2944654"/>
                </a:lnTo>
                <a:lnTo>
                  <a:pt x="617220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 flipV="1">
            <a:off x="0" y="4114800"/>
            <a:ext cx="3063602" cy="2743200"/>
          </a:xfrm>
          <a:custGeom>
            <a:avLst/>
            <a:gdLst/>
            <a:ahLst/>
            <a:cxnLst/>
            <a:rect l="l" t="t" r="r" b="b"/>
            <a:pathLst>
              <a:path w="4595403" h="4114800">
                <a:moveTo>
                  <a:pt x="45954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95403" y="0"/>
                </a:lnTo>
                <a:lnTo>
                  <a:pt x="4595403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9128398" y="-201515"/>
            <a:ext cx="3063602" cy="2743200"/>
          </a:xfrm>
          <a:custGeom>
            <a:avLst/>
            <a:gdLst/>
            <a:ahLst/>
            <a:cxnLst/>
            <a:rect l="l" t="t" r="r" b="b"/>
            <a:pathLst>
              <a:path w="4595403" h="4114800">
                <a:moveTo>
                  <a:pt x="0" y="0"/>
                </a:moveTo>
                <a:lnTo>
                  <a:pt x="4595403" y="0"/>
                </a:lnTo>
                <a:lnTo>
                  <a:pt x="45954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5"/>
          <p:cNvSpPr/>
          <p:nvPr/>
        </p:nvSpPr>
        <p:spPr>
          <a:xfrm flipH="1">
            <a:off x="294616" y="2541685"/>
            <a:ext cx="2541349" cy="4374542"/>
          </a:xfrm>
          <a:custGeom>
            <a:avLst/>
            <a:gdLst/>
            <a:ahLst/>
            <a:cxnLst/>
            <a:rect l="l" t="t" r="r" b="b"/>
            <a:pathLst>
              <a:path w="1475099" h="2669863">
                <a:moveTo>
                  <a:pt x="0" y="0"/>
                </a:moveTo>
                <a:lnTo>
                  <a:pt x="1475099" y="0"/>
                </a:lnTo>
                <a:lnTo>
                  <a:pt x="1475099" y="2669863"/>
                </a:lnTo>
                <a:lnTo>
                  <a:pt x="0" y="2669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Nhóm 43"/>
          <p:cNvGrpSpPr/>
          <p:nvPr/>
        </p:nvGrpSpPr>
        <p:grpSpPr>
          <a:xfrm>
            <a:off x="3985526" y="4110336"/>
            <a:ext cx="4001880" cy="321063"/>
            <a:chOff x="4576522" y="4625578"/>
            <a:chExt cx="4001880" cy="321063"/>
          </a:xfrm>
        </p:grpSpPr>
        <p:grpSp>
          <p:nvGrpSpPr>
            <p:cNvPr id="45" name="Nhóm 44"/>
            <p:cNvGrpSpPr/>
            <p:nvPr/>
          </p:nvGrpSpPr>
          <p:grpSpPr>
            <a:xfrm>
              <a:off x="4576522" y="4625578"/>
              <a:ext cx="2029385" cy="314642"/>
              <a:chOff x="4748786" y="4475621"/>
              <a:chExt cx="3658712" cy="567257"/>
            </a:xfrm>
          </p:grpSpPr>
          <p:sp>
            <p:nvSpPr>
              <p:cNvPr id="49" name="Freeform 2"/>
              <p:cNvSpPr/>
              <p:nvPr/>
            </p:nvSpPr>
            <p:spPr>
              <a:xfrm>
                <a:off x="4748786" y="4475621"/>
                <a:ext cx="1837270" cy="567257"/>
              </a:xfrm>
              <a:custGeom>
                <a:avLst/>
                <a:gdLst/>
                <a:ahLst/>
                <a:cxnLst/>
                <a:rect l="l" t="t" r="r" b="b"/>
                <a:pathLst>
                  <a:path w="4528404" h="1398145">
                    <a:moveTo>
                      <a:pt x="0" y="0"/>
                    </a:moveTo>
                    <a:lnTo>
                      <a:pt x="4528404" y="0"/>
                    </a:lnTo>
                    <a:lnTo>
                      <a:pt x="4528404" y="1398144"/>
                    </a:lnTo>
                    <a:lnTo>
                      <a:pt x="0" y="1398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0" name="Freeform 2"/>
              <p:cNvSpPr/>
              <p:nvPr/>
            </p:nvSpPr>
            <p:spPr>
              <a:xfrm>
                <a:off x="6570228" y="4475621"/>
                <a:ext cx="1837270" cy="567257"/>
              </a:xfrm>
              <a:custGeom>
                <a:avLst/>
                <a:gdLst/>
                <a:ahLst/>
                <a:cxnLst/>
                <a:rect l="l" t="t" r="r" b="b"/>
                <a:pathLst>
                  <a:path w="4528404" h="1398145">
                    <a:moveTo>
                      <a:pt x="0" y="0"/>
                    </a:moveTo>
                    <a:lnTo>
                      <a:pt x="4528404" y="0"/>
                    </a:lnTo>
                    <a:lnTo>
                      <a:pt x="4528404" y="1398144"/>
                    </a:lnTo>
                    <a:lnTo>
                      <a:pt x="0" y="1398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46" name="Nhóm 45"/>
            <p:cNvGrpSpPr/>
            <p:nvPr/>
          </p:nvGrpSpPr>
          <p:grpSpPr>
            <a:xfrm>
              <a:off x="6549017" y="4631999"/>
              <a:ext cx="2029385" cy="314642"/>
              <a:chOff x="4748786" y="4475621"/>
              <a:chExt cx="3658712" cy="567257"/>
            </a:xfrm>
          </p:grpSpPr>
          <p:sp>
            <p:nvSpPr>
              <p:cNvPr id="47" name="Freeform 2"/>
              <p:cNvSpPr/>
              <p:nvPr/>
            </p:nvSpPr>
            <p:spPr>
              <a:xfrm>
                <a:off x="4748786" y="4475621"/>
                <a:ext cx="1837270" cy="567257"/>
              </a:xfrm>
              <a:custGeom>
                <a:avLst/>
                <a:gdLst/>
                <a:ahLst/>
                <a:cxnLst/>
                <a:rect l="l" t="t" r="r" b="b"/>
                <a:pathLst>
                  <a:path w="4528404" h="1398145">
                    <a:moveTo>
                      <a:pt x="0" y="0"/>
                    </a:moveTo>
                    <a:lnTo>
                      <a:pt x="4528404" y="0"/>
                    </a:lnTo>
                    <a:lnTo>
                      <a:pt x="4528404" y="1398144"/>
                    </a:lnTo>
                    <a:lnTo>
                      <a:pt x="0" y="1398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8" name="Freeform 2"/>
              <p:cNvSpPr/>
              <p:nvPr/>
            </p:nvSpPr>
            <p:spPr>
              <a:xfrm>
                <a:off x="6570228" y="4475621"/>
                <a:ext cx="1837270" cy="567257"/>
              </a:xfrm>
              <a:custGeom>
                <a:avLst/>
                <a:gdLst/>
                <a:ahLst/>
                <a:cxnLst/>
                <a:rect l="l" t="t" r="r" b="b"/>
                <a:pathLst>
                  <a:path w="4528404" h="1398145">
                    <a:moveTo>
                      <a:pt x="0" y="0"/>
                    </a:moveTo>
                    <a:lnTo>
                      <a:pt x="4528404" y="0"/>
                    </a:lnTo>
                    <a:lnTo>
                      <a:pt x="4528404" y="1398144"/>
                    </a:lnTo>
                    <a:lnTo>
                      <a:pt x="0" y="13981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51" name="TextBox 5"/>
          <p:cNvSpPr txBox="1"/>
          <p:nvPr/>
        </p:nvSpPr>
        <p:spPr>
          <a:xfrm>
            <a:off x="3854081" y="905223"/>
            <a:ext cx="4484713" cy="298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00">
              <a:lnSpc>
                <a:spcPts val="2490"/>
              </a:lnSpc>
            </a:pPr>
            <a:r>
              <a:rPr lang="en-US" sz="2000" b="1" dirty="0">
                <a:solidFill>
                  <a:srgbClr val="00808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  <a:sym typeface="UTM Avo Bold"/>
              </a:rPr>
              <a:t>TRƯỜNG TH&amp;THCS CHIẾN THẮNG</a:t>
            </a:r>
            <a:endParaRPr lang="en-US" sz="2000" b="1" dirty="0">
              <a:solidFill>
                <a:srgbClr val="008080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  <a:sym typeface="UTM Avo Bold"/>
            </a:endParaRPr>
          </a:p>
        </p:txBody>
      </p:sp>
      <p:sp>
        <p:nvSpPr>
          <p:cNvPr id="52" name="TextBox 12"/>
          <p:cNvSpPr txBox="1"/>
          <p:nvPr/>
        </p:nvSpPr>
        <p:spPr>
          <a:xfrm>
            <a:off x="3599380" y="543271"/>
            <a:ext cx="4994114" cy="298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00">
              <a:lnSpc>
                <a:spcPts val="2490"/>
              </a:lnSpc>
            </a:pPr>
            <a:r>
              <a:rPr lang="en-US" sz="2000" dirty="0">
                <a:solidFill>
                  <a:srgbClr val="00808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  <a:sym typeface="UTM Avo"/>
              </a:rPr>
              <a:t>ỦY BAN NHÂN DÂN XÃ AN HƯNG</a:t>
            </a:r>
            <a:endParaRPr lang="en-US" sz="2000" dirty="0">
              <a:solidFill>
                <a:srgbClr val="008080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  <a:sym typeface="UTM Avo"/>
            </a:endParaRPr>
          </a:p>
        </p:txBody>
      </p:sp>
      <p:sp>
        <p:nvSpPr>
          <p:cNvPr id="53" name="TextBox 7"/>
          <p:cNvSpPr txBox="1"/>
          <p:nvPr/>
        </p:nvSpPr>
        <p:spPr>
          <a:xfrm>
            <a:off x="4575415" y="1570822"/>
            <a:ext cx="284242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HỘI THI</a:t>
            </a:r>
            <a:endParaRPr lang="en-US" sz="4800" b="1" dirty="0">
              <a:solidFill>
                <a:srgbClr val="FF550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4" name="TextBox 7"/>
          <p:cNvSpPr txBox="1"/>
          <p:nvPr/>
        </p:nvSpPr>
        <p:spPr>
          <a:xfrm>
            <a:off x="2466252" y="2454600"/>
            <a:ext cx="7259496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36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GIÁO VIÊN DẠY GIỎI</a:t>
            </a:r>
            <a:r>
              <a:rPr lang="en-US" sz="3600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vi-VN" sz="36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GIÁO DỤC </a:t>
            </a:r>
            <a:r>
              <a:rPr lang="en-US" sz="36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TIỂU HỌC </a:t>
            </a:r>
            <a:r>
              <a:rPr lang="vi-VN" sz="36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CẤP </a:t>
            </a:r>
            <a:r>
              <a:rPr lang="vi-VN" altLang="en-US" sz="36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XÃ </a:t>
            </a:r>
            <a:endParaRPr lang="en-US" sz="3600" b="1" dirty="0">
              <a:solidFill>
                <a:srgbClr val="FF550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vi-VN" sz="3600" b="1" dirty="0">
                <a:solidFill>
                  <a:srgbClr val="FF550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NĂM HỌC 2025-2026</a:t>
            </a:r>
            <a:endParaRPr lang="vi-VN" sz="3600" dirty="0">
              <a:solidFill>
                <a:srgbClr val="FF550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Freeform 3"/>
          <p:cNvSpPr/>
          <p:nvPr/>
        </p:nvSpPr>
        <p:spPr>
          <a:xfrm flipH="1">
            <a:off x="8417243" y="4262100"/>
            <a:ext cx="4062411" cy="2288337"/>
          </a:xfrm>
          <a:custGeom>
            <a:avLst/>
            <a:gdLst/>
            <a:ahLst/>
            <a:cxnLst/>
            <a:rect l="l" t="t" r="r" b="b"/>
            <a:pathLst>
              <a:path w="3191753" h="1735516">
                <a:moveTo>
                  <a:pt x="0" y="0"/>
                </a:moveTo>
                <a:lnTo>
                  <a:pt x="3191753" y="0"/>
                </a:lnTo>
                <a:lnTo>
                  <a:pt x="3191753" y="1735516"/>
                </a:lnTo>
                <a:lnTo>
                  <a:pt x="0" y="17355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5"/>
          <p:cNvSpPr txBox="1"/>
          <p:nvPr/>
        </p:nvSpPr>
        <p:spPr>
          <a:xfrm>
            <a:off x="3128645" y="4683125"/>
            <a:ext cx="5999480" cy="95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406400">
              <a:lnSpc>
                <a:spcPts val="2490"/>
              </a:lnSpc>
            </a:pPr>
            <a:r>
              <a:rPr lang="vi-VN" altLang="en-US" sz="2400" b="1" dirty="0">
                <a:solidFill>
                  <a:srgbClr val="00808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  <a:sym typeface="UTM Avo Bold"/>
              </a:rPr>
              <a:t>Giáo viên: Phạm Thị Mai Anh</a:t>
            </a:r>
            <a:endParaRPr lang="vi-VN" altLang="en-US" sz="2400" b="1" dirty="0">
              <a:solidFill>
                <a:srgbClr val="008080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  <a:sym typeface="UTM Avo Bold"/>
            </a:endParaRPr>
          </a:p>
          <a:p>
            <a:pPr algn="l" defTabSz="406400">
              <a:lnSpc>
                <a:spcPts val="2490"/>
              </a:lnSpc>
            </a:pPr>
            <a:r>
              <a:rPr lang="vi-VN" altLang="en-US" sz="2400" b="1" dirty="0">
                <a:solidFill>
                  <a:srgbClr val="00808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  <a:sym typeface="UTM Avo Bold"/>
              </a:rPr>
              <a:t>Môn dạy: Toán</a:t>
            </a:r>
            <a:endParaRPr lang="vi-VN" altLang="en-US" sz="2400" b="1" dirty="0">
              <a:solidFill>
                <a:srgbClr val="008080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  <a:sym typeface="UTM Avo Bold"/>
            </a:endParaRPr>
          </a:p>
          <a:p>
            <a:pPr algn="l" defTabSz="406400">
              <a:lnSpc>
                <a:spcPts val="2490"/>
              </a:lnSpc>
            </a:pPr>
            <a:r>
              <a:rPr lang="vi-VN" altLang="en-US" sz="2400" b="1" dirty="0">
                <a:solidFill>
                  <a:srgbClr val="00808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  <a:sym typeface="UTM Avo Bold"/>
              </a:rPr>
              <a:t>Đơn vị: Trường TH&amp;THCS Chiến Thắng</a:t>
            </a:r>
            <a:r>
              <a:rPr lang="vi-VN" altLang="en-US" sz="2000" b="1" dirty="0">
                <a:solidFill>
                  <a:srgbClr val="00808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  <a:sym typeface="UTM Avo Bold"/>
              </a:rPr>
              <a:t> </a:t>
            </a:r>
            <a:endParaRPr lang="vi-VN" altLang="en-US" sz="2000" b="1" dirty="0">
              <a:solidFill>
                <a:srgbClr val="008080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  <a:sym typeface="UTM Av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51" grpId="0"/>
      <p:bldP spid="52" grpId="0"/>
      <p:bldP spid="53" grpId="0"/>
      <p:bldP spid="5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7" y="1736696"/>
            <a:ext cx="7749511" cy="17875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54749" y="3429159"/>
            <a:ext cx="3670563" cy="3111182"/>
            <a:chOff x="4508369" y="3216434"/>
            <a:chExt cx="3670563" cy="3111182"/>
          </a:xfrm>
        </p:grpSpPr>
        <p:pic>
          <p:nvPicPr>
            <p:cNvPr id="9" name="图片 1" descr="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8369" y="3216434"/>
              <a:ext cx="3670563" cy="3111182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5152894" y="5496084"/>
              <a:ext cx="2522855" cy="600075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Times New Roman" panose="02020603050405020304" charset="0"/>
                  <a:cs typeface="Times New Roman" panose="02020603050405020304" charset="0"/>
                </a:rPr>
                <a:t>Thảo</a:t>
              </a:r>
              <a:r>
                <a:rPr lang="en-US" sz="22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200" b="1" dirty="0" err="1">
                  <a:latin typeface="Times New Roman" panose="02020603050405020304" charset="0"/>
                  <a:cs typeface="Times New Roman" panose="02020603050405020304" charset="0"/>
                </a:rPr>
                <a:t>luận</a:t>
              </a:r>
              <a:r>
                <a:rPr lang="en-US" sz="22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200" b="1" dirty="0" err="1">
                  <a:latin typeface="Times New Roman" panose="02020603050405020304" charset="0"/>
                  <a:cs typeface="Times New Roman" panose="02020603050405020304" charset="0"/>
                </a:rPr>
                <a:t>nhóm</a:t>
              </a:r>
              <a:r>
                <a:rPr lang="en-US" sz="22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vi-VN" altLang="en-US" sz="22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nhiệt kế, em hãy đo nhiệt độ không khí vào một số ngày trong tuần rồi ghi lại theo bảng.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2290445"/>
            <a:ext cx="7773670" cy="1833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Dec_02_1918_32s_202512021946_56330 (online-video-cutter.com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pic>
        <p:nvPicPr>
          <p:cNvPr id="3" name="5bae312793c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3310" y="5502275"/>
            <a:ext cx="1272540" cy="1272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khởi động thi xã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(16) NHẠC NỀN RAP IQ . TẢI VỀ MP3 - YouTub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200" y="1461770"/>
            <a:ext cx="8698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Sáu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12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202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5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6" name="Google Shape;4168;p49"/>
          <p:cNvSpPr txBox="1"/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  <a:endParaRPr kumimoji="0" lang="en-US" sz="5400" b="0" i="0" u="none" strike="noStrike" kern="1200" cap="none" spc="0" normalizeH="0" baseline="0" noProof="0">
              <a:ln w="28575">
                <a:solidFill>
                  <a:srgbClr val="E7E6E6"/>
                </a:solidFill>
              </a:ln>
              <a:solidFill>
                <a:srgbClr val="0000FF"/>
              </a:solidFill>
              <a:effectLst/>
              <a:uLnTx/>
              <a:uFillTx/>
              <a:latin typeface="UTM Guanine" panose="02040603050506020204" pitchFamily="18" charset="0"/>
              <a:ea typeface="+mj-ea"/>
              <a:cs typeface="+mj-cs"/>
            </a:endParaRPr>
          </a:p>
        </p:txBody>
      </p:sp>
      <p:sp>
        <p:nvSpPr>
          <p:cNvPr id="8" name="Google Shape;3617;p44"/>
          <p:cNvSpPr txBox="1"/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  <a:endParaRPr kumimoji="0" lang="en-US" sz="5400" b="1" i="0" u="none" strike="noStrike" kern="1200" cap="none" spc="0" normalizeH="0" baseline="0" noProof="0">
              <a:ln w="22225">
                <a:solidFill>
                  <a:srgbClr val="E7E6E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Fredoka On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4185" y="2105660"/>
            <a:ext cx="3405505" cy="719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96" y="3036861"/>
            <a:ext cx="8504657" cy="20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44475" y="735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5160"/>
            <a:chOff x="923925" y="571500"/>
            <a:chExt cx="1200150" cy="645160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charset="0"/>
                  <a:cs typeface="Times New Roman" panose="02020603050405020304" charset="0"/>
                </a:rPr>
                <a:t>Số</a:t>
              </a:r>
              <a:endParaRPr lang="en-US" sz="3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76300" y="1228725"/>
            <a:ext cx="7505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Đo độ dài các đồ vật theo đơn vị mi-li-mét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0872" y="2190750"/>
            <a:ext cx="8320498" cy="2647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 flipV="1">
            <a:off x="2218055" y="2872740"/>
            <a:ext cx="1025525" cy="1905"/>
          </a:xfrm>
          <a:prstGeom prst="line">
            <a:avLst/>
          </a:prstGeom>
          <a:ln w="31750" cap="rnd">
            <a:solidFill>
              <a:srgbClr val="C0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641465" y="1757045"/>
            <a:ext cx="150685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2708 0.00333333 L -0.000989583 0.0862963 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bài 1 mới nhất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rcRect l="16511" r="1651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52506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Chọn số đo phù hợp với mỗi đồ vật trong thực 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12" y="1876424"/>
            <a:ext cx="10358438" cy="17430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84419" y="3587909"/>
            <a:ext cx="3670563" cy="3111182"/>
            <a:chOff x="4508369" y="3216434"/>
            <a:chExt cx="3670563" cy="3111182"/>
          </a:xfrm>
        </p:grpSpPr>
        <p:pic>
          <p:nvPicPr>
            <p:cNvPr id="9" name="图片 1" descr="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8369" y="3216434"/>
              <a:ext cx="3670563" cy="3111182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5152894" y="5496084"/>
              <a:ext cx="2522855" cy="600075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Times New Roman" panose="02020603050405020304" charset="0"/>
                  <a:cs typeface="Times New Roman" panose="02020603050405020304" charset="0"/>
                </a:rPr>
                <a:t>Thảo</a:t>
              </a:r>
              <a:r>
                <a:rPr lang="en-US" sz="22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200" b="1" dirty="0" err="1">
                  <a:latin typeface="Times New Roman" panose="02020603050405020304" charset="0"/>
                  <a:cs typeface="Times New Roman" panose="02020603050405020304" charset="0"/>
                </a:rPr>
                <a:t>luận</a:t>
              </a:r>
              <a:r>
                <a:rPr lang="en-US" sz="22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200" b="1" dirty="0" err="1">
                  <a:latin typeface="Times New Roman" panose="02020603050405020304" charset="0"/>
                  <a:cs typeface="Times New Roman" panose="02020603050405020304" charset="0"/>
                </a:rPr>
                <a:t>nhóm</a:t>
              </a:r>
              <a:r>
                <a:rPr lang="en-US" sz="22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vi-VN" altLang="en-US" sz="2200" b="1" dirty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vi-VN" altLang="en-US" sz="22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50282" y="3684881"/>
            <a:ext cx="3001230" cy="1657306"/>
            <a:chOff x="1147668" y="1160049"/>
            <a:chExt cx="3001230" cy="1657306"/>
          </a:xfrm>
        </p:grpSpPr>
        <p:pic>
          <p:nvPicPr>
            <p:cNvPr id="14" name="Picture 2" descr="Speech Bubble PNG Image Free Download Searchpng.c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601" b="81678" l="5455" r="94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19505" r="5841" b="18765"/>
            <a:stretch>
              <a:fillRect/>
            </a:stretch>
          </p:blipFill>
          <p:spPr bwMode="auto">
            <a:xfrm>
              <a:off x="1147668" y="1160049"/>
              <a:ext cx="3001230" cy="1657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269661" y="1310105"/>
              <a:ext cx="27717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3925" y="571500"/>
            <a:ext cx="1200150" cy="646331"/>
            <a:chOff x="923925" y="571500"/>
            <a:chExt cx="1200150" cy="646331"/>
          </a:xfrm>
        </p:grpSpPr>
        <p:sp>
          <p:nvSpPr>
            <p:cNvPr id="2" name="Oval 1"/>
            <p:cNvSpPr/>
            <p:nvPr/>
          </p:nvSpPr>
          <p:spPr>
            <a:xfrm>
              <a:off x="923925" y="638175"/>
              <a:ext cx="523875" cy="4667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7325" y="571500"/>
              <a:ext cx="66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76374" y="600075"/>
            <a:ext cx="913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giúp Mai chọn các quả cân thích hợp để cân được đúng 1 kg gạo từ một thúng gạo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7" y="1736696"/>
            <a:ext cx="7749511" cy="17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ân bài 4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rcRect l="16511" r="1651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</Words>
  <Application>WPS Presentation</Application>
  <PresentationFormat>Widescreen</PresentationFormat>
  <Paragraphs>47</Paragraphs>
  <Slides>13</Slides>
  <Notes>9</Notes>
  <HiddenSlides>0</HiddenSlides>
  <MMClips>5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7" baseType="lpstr">
      <vt:lpstr>Arial</vt:lpstr>
      <vt:lpstr>SimSun</vt:lpstr>
      <vt:lpstr>Wingdings</vt:lpstr>
      <vt:lpstr>字魂141号-活力悦动体</vt:lpstr>
      <vt:lpstr>Calibri</vt:lpstr>
      <vt:lpstr>Segoe UI Black</vt:lpstr>
      <vt:lpstr>UTM Avo Bold</vt:lpstr>
      <vt:lpstr>Segoe Print</vt:lpstr>
      <vt:lpstr>UTM Avo</vt:lpstr>
      <vt:lpstr>Times New Roman</vt:lpstr>
      <vt:lpstr>Cambria</vt:lpstr>
      <vt:lpstr>UTM Guanine</vt:lpstr>
      <vt:lpstr>Fredoka One</vt:lpstr>
      <vt:lpstr>Arial</vt:lpstr>
      <vt:lpstr>Coiny</vt:lpstr>
      <vt:lpstr>等线</vt:lpstr>
      <vt:lpstr>等线</vt:lpstr>
      <vt:lpstr>Calibri</vt:lpstr>
      <vt:lpstr>VNI-Times</vt:lpstr>
      <vt:lpstr>Microsoft YaHei</vt:lpstr>
      <vt:lpstr>Arial Unicode MS</vt:lpstr>
      <vt:lpstr>Yu Gothic UI Semibold</vt:lpstr>
      <vt:lpstr>等线 Light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Bé Cún</cp:lastModifiedBy>
  <cp:revision>38</cp:revision>
  <dcterms:created xsi:type="dcterms:W3CDTF">2022-09-05T05:31:00Z</dcterms:created>
  <dcterms:modified xsi:type="dcterms:W3CDTF">2025-12-05T04:47:17Z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A4F6FD8039B8451E9213D6F1EAAF9C02_12</vt:lpwstr>
  </property>
  <property fmtid="{D5CDD505-2E9C-101B-9397-08002B2CF9AE}" pid="3" name="KSOProductBuildVer">
    <vt:lpwstr>1033-12.2.0.23155</vt:lpwstr>
  </property>
</Properties>
</file>