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64" r:id="rId4"/>
    <p:sldMasterId id="2147483676" r:id="rId5"/>
    <p:sldMasterId id="2147483711" r:id="rId6"/>
  </p:sldMasterIdLst>
  <p:notesMasterIdLst>
    <p:notesMasterId r:id="rId8"/>
  </p:notesMasterIdLst>
  <p:sldIdLst>
    <p:sldId id="11088791" r:id="rId7"/>
    <p:sldId id="262" r:id="rId9"/>
    <p:sldId id="287" r:id="rId10"/>
    <p:sldId id="11088796" r:id="rId11"/>
    <p:sldId id="11088797" r:id="rId12"/>
    <p:sldId id="11088759" r:id="rId13"/>
    <p:sldId id="257" r:id="rId14"/>
    <p:sldId id="11088767" r:id="rId15"/>
    <p:sldId id="11088763" r:id="rId16"/>
    <p:sldId id="260" r:id="rId17"/>
    <p:sldId id="11088736" r:id="rId18"/>
    <p:sldId id="11088764" r:id="rId19"/>
    <p:sldId id="11088798" r:id="rId20"/>
    <p:sldId id="11088738" r:id="rId21"/>
    <p:sldId id="11088737" r:id="rId22"/>
    <p:sldId id="11088770" r:id="rId23"/>
    <p:sldId id="11088771" r:id="rId24"/>
    <p:sldId id="11088772" r:id="rId25"/>
    <p:sldId id="11088760" r:id="rId26"/>
    <p:sldId id="11088779" r:id="rId27"/>
    <p:sldId id="11088780" r:id="rId28"/>
    <p:sldId id="11088743" r:id="rId29"/>
    <p:sldId id="11088775" r:id="rId30"/>
    <p:sldId id="11088778" r:id="rId31"/>
    <p:sldId id="11088781" r:id="rId32"/>
    <p:sldId id="11088782" r:id="rId33"/>
    <p:sldId id="11088785" r:id="rId34"/>
    <p:sldId id="11088784" r:id="rId35"/>
    <p:sldId id="11088786" r:id="rId36"/>
    <p:sldId id="11088783" r:id="rId37"/>
    <p:sldId id="11088801" r:id="rId38"/>
    <p:sldId id="11088787" r:id="rId39"/>
    <p:sldId id="11088799" r:id="rId40"/>
    <p:sldId id="11088800" r:id="rId41"/>
    <p:sldId id="11088790"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Arial-Rounded" panose="020B0500000000000000" pitchFamily="34" charset="0"/>
                <a:ea typeface="Arial-Rounded" panose="020B0500000000000000" pitchFamily="34" charset="0"/>
                <a:cs typeface="Arial-Rounded" panose="020B0500000000000000" pitchFamily="34" charset="0"/>
              </a:rPr>
              <a:t>Hương Thảo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ZALO 0972115126</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email"/>
          <a:srcRect/>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8996D46-A51C-4330-ADBC-85D5E865109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8996D46-A51C-4330-ADBC-85D5E865109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996D46-A51C-4330-ADBC-85D5E86510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996D46-A51C-4330-ADBC-85D5E86510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email"/>
          <a:srcRect/>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118DE0D-C7C3-4155-95A2-3205EED884C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email"/>
          <a:srcRect/>
          <a:stretch>
            <a:fillRect/>
          </a:stretch>
        </p:blipFill>
        <p:spPr>
          <a:xfrm>
            <a:off x="-1" y="0"/>
            <a:ext cx="12192001" cy="6858000"/>
          </a:xfrm>
          <a:prstGeom prst="rect">
            <a:avLst/>
          </a:prstGeom>
        </p:spPr>
      </p:pic>
      <p:pic>
        <p:nvPicPr>
          <p:cNvPr id="11" name="图片 10"/>
          <p:cNvPicPr>
            <a:picLocks noChangeAspect="1"/>
          </p:cNvPicPr>
          <p:nvPr userDrawn="1"/>
        </p:nvPicPr>
        <p:blipFill>
          <a:blip r:embed="rId3" cstate="email"/>
          <a:stretch>
            <a:fillRect/>
          </a:stretch>
        </p:blipFill>
        <p:spPr>
          <a:xfrm>
            <a:off x="-12727" y="18321"/>
            <a:ext cx="12192000" cy="6858001"/>
          </a:xfrm>
          <a:prstGeom prst="rect">
            <a:avLst/>
          </a:prstGeom>
        </p:spPr>
      </p:pic>
      <p:pic>
        <p:nvPicPr>
          <p:cNvPr id="12" name="图片 11"/>
          <p:cNvPicPr>
            <a:picLocks noChangeAspect="1"/>
          </p:cNvPicPr>
          <p:nvPr userDrawn="1"/>
        </p:nvPicPr>
        <p:blipFill rotWithShape="1">
          <a:blip r:embed="rId4" cstate="email"/>
          <a:srcRect/>
          <a:stretch>
            <a:fillRect/>
          </a:stretch>
        </p:blipFill>
        <p:spPr>
          <a:xfrm>
            <a:off x="-2" y="1"/>
            <a:ext cx="12192001" cy="4903304"/>
          </a:xfrm>
          <a:prstGeom prst="rect">
            <a:avLst/>
          </a:prstGeom>
        </p:spPr>
      </p:pic>
      <p:pic>
        <p:nvPicPr>
          <p:cNvPr id="13" name="图片 12"/>
          <p:cNvPicPr>
            <a:picLocks noChangeAspect="1"/>
          </p:cNvPicPr>
          <p:nvPr userDrawn="1"/>
        </p:nvPicPr>
        <p:blipFill rotWithShape="1">
          <a:blip r:embed="rId5" cstate="email"/>
          <a:srcRect/>
          <a:stretch>
            <a:fillRect/>
          </a:stretch>
        </p:blipFill>
        <p:spPr>
          <a:xfrm>
            <a:off x="-25453" y="-174752"/>
            <a:ext cx="12217453" cy="4348609"/>
          </a:xfrm>
          <a:prstGeom prst="rect">
            <a:avLst/>
          </a:prstGeom>
        </p:spPr>
      </p:pic>
      <p:sp>
        <p:nvSpPr>
          <p:cNvPr id="14" name="矩形: 圆角 13"/>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118DE0D-C7C3-4155-95A2-3205EED884C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8DE0D-C7C3-4155-95A2-3205EED884C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8996D46-A51C-4330-ADBC-85D5E86510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996D46-A51C-4330-ADBC-85D5E86510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8996D46-A51C-4330-ADBC-85D5E86510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8996D46-A51C-4330-ADBC-85D5E865109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8996D46-A51C-4330-ADBC-85D5E865109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8996D46-A51C-4330-ADBC-85D5E865109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96D46-A51C-4330-ADBC-85D5E865109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09582-6441-4775-A587-DDD03D2EC1C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4" Type="http://schemas.openxmlformats.org/officeDocument/2006/relationships/theme" Target="../theme/theme2.xml"/><Relationship Id="rId13" Type="http://schemas.openxmlformats.org/officeDocument/2006/relationships/image" Target="../media/image5.png"/><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image" Target="../media/image5.png"/><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5" Type="http://schemas.openxmlformats.org/officeDocument/2006/relationships/theme" Target="../theme/theme4.xml"/><Relationship Id="rId34" Type="http://schemas.openxmlformats.org/officeDocument/2006/relationships/slideLayout" Target="../slideLayouts/slideLayout59.xml"/><Relationship Id="rId33" Type="http://schemas.openxmlformats.org/officeDocument/2006/relationships/slideLayout" Target="../slideLayouts/slideLayout58.xml"/><Relationship Id="rId32" Type="http://schemas.openxmlformats.org/officeDocument/2006/relationships/slideLayout" Target="../slideLayouts/slideLayout57.xml"/><Relationship Id="rId31" Type="http://schemas.openxmlformats.org/officeDocument/2006/relationships/slideLayout" Target="../slideLayouts/slideLayout56.xml"/><Relationship Id="rId30" Type="http://schemas.openxmlformats.org/officeDocument/2006/relationships/slideLayout" Target="../slideLayouts/slideLayout55.xml"/><Relationship Id="rId3" Type="http://schemas.openxmlformats.org/officeDocument/2006/relationships/slideLayout" Target="../slideLayouts/slideLayout28.xml"/><Relationship Id="rId29" Type="http://schemas.openxmlformats.org/officeDocument/2006/relationships/slideLayout" Target="../slideLayouts/slideLayout54.xml"/><Relationship Id="rId28" Type="http://schemas.openxmlformats.org/officeDocument/2006/relationships/slideLayout" Target="../slideLayouts/slideLayout53.xml"/><Relationship Id="rId27" Type="http://schemas.openxmlformats.org/officeDocument/2006/relationships/slideLayout" Target="../slideLayouts/slideLayout52.xml"/><Relationship Id="rId26" Type="http://schemas.openxmlformats.org/officeDocument/2006/relationships/slideLayout" Target="../slideLayouts/slideLayout51.xml"/><Relationship Id="rId25" Type="http://schemas.openxmlformats.org/officeDocument/2006/relationships/slideLayout" Target="../slideLayouts/slideLayout50.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0" Type="http://schemas.openxmlformats.org/officeDocument/2006/relationships/slideLayout" Target="../slideLayouts/slideLayout45.xml"/><Relationship Id="rId2" Type="http://schemas.openxmlformats.org/officeDocument/2006/relationships/slideLayout" Target="../slideLayouts/slideLayout27.xml"/><Relationship Id="rId19" Type="http://schemas.openxmlformats.org/officeDocument/2006/relationships/slideLayout" Target="../slideLayouts/slideLayout44.xml"/><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2" Type="http://schemas.openxmlformats.org/officeDocument/2006/relationships/theme" Target="../theme/theme5.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fld>
            <a:endParaRPr lang="en-US"/>
          </a:p>
        </p:txBody>
      </p:sp>
      <p:pic>
        <p:nvPicPr>
          <p:cNvPr id="8" name="Picture 7"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fld>
            <a:endParaRPr lang="en-US"/>
          </a:p>
        </p:txBody>
      </p:sp>
      <p:pic>
        <p:nvPicPr>
          <p:cNvPr id="7" name="Picture 6"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image" Target="../media/image29.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47.png"/><Relationship Id="rId2" Type="http://schemas.microsoft.com/office/2007/relationships/hdphoto" Target="../media/image46.wdp"/><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49.png"/><Relationship Id="rId2" Type="http://schemas.microsoft.com/office/2007/relationships/hdphoto" Target="../media/image52.wdp"/><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49.png"/><Relationship Id="rId2" Type="http://schemas.microsoft.com/office/2007/relationships/hdphoto" Target="../media/image58.wdp"/><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49.png"/><Relationship Id="rId2" Type="http://schemas.microsoft.com/office/2007/relationships/hdphoto" Target="../media/image60.wdp"/><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audio" Target="../media/audio1.wav"/><Relationship Id="rId2" Type="http://schemas.microsoft.com/office/2007/relationships/hdphoto" Target="../media/image62.wdp"/><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47.png"/><Relationship Id="rId2" Type="http://schemas.microsoft.com/office/2007/relationships/hdphoto" Target="../media/image46.wdp"/><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4.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3.png"/><Relationship Id="rId10" Type="http://schemas.openxmlformats.org/officeDocument/2006/relationships/notesSlide" Target="../notesSlides/notesSlide2.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email"/>
          <a:stretch>
            <a:fillRect/>
          </a:stretch>
        </p:blipFill>
        <p:spPr>
          <a:xfrm>
            <a:off x="-2" y="0"/>
            <a:ext cx="12192000" cy="6858001"/>
          </a:xfrm>
          <a:prstGeom prst="rect">
            <a:avLst/>
          </a:prstGeom>
        </p:spPr>
      </p:pic>
      <p:pic>
        <p:nvPicPr>
          <p:cNvPr id="24" name="图片 23"/>
          <p:cNvPicPr>
            <a:picLocks noChangeAspect="1"/>
          </p:cNvPicPr>
          <p:nvPr/>
        </p:nvPicPr>
        <p:blipFill rotWithShape="1">
          <a:blip r:embed="rId2" cstate="email"/>
          <a:srcRect/>
          <a:stretch>
            <a:fillRect/>
          </a:stretch>
        </p:blipFill>
        <p:spPr>
          <a:xfrm>
            <a:off x="-2" y="1"/>
            <a:ext cx="12192001" cy="4857290"/>
          </a:xfrm>
          <a:prstGeom prst="rect">
            <a:avLst/>
          </a:prstGeom>
        </p:spPr>
      </p:pic>
      <p:pic>
        <p:nvPicPr>
          <p:cNvPr id="8" name="图片 7"/>
          <p:cNvPicPr>
            <a:picLocks noChangeAspect="1"/>
          </p:cNvPicPr>
          <p:nvPr/>
        </p:nvPicPr>
        <p:blipFill rotWithShape="1">
          <a:blip r:embed="rId3" cstate="email"/>
          <a:srcRect/>
          <a:stretch>
            <a:fillRect/>
          </a:stretch>
        </p:blipFill>
        <p:spPr>
          <a:xfrm>
            <a:off x="-25453" y="0"/>
            <a:ext cx="12514378" cy="4348609"/>
          </a:xfrm>
          <a:prstGeom prst="rect">
            <a:avLst/>
          </a:prstGeom>
        </p:spPr>
      </p:pic>
      <p:grpSp>
        <p:nvGrpSpPr>
          <p:cNvPr id="2" name="组合 1"/>
          <p:cNvGrpSpPr/>
          <p:nvPr/>
        </p:nvGrpSpPr>
        <p:grpSpPr>
          <a:xfrm>
            <a:off x="2458720" y="929012"/>
            <a:ext cx="8361680" cy="4552373"/>
            <a:chOff x="4227946" y="1721427"/>
            <a:chExt cx="7449127" cy="4552373"/>
          </a:xfrm>
        </p:grpSpPr>
        <p:sp>
          <p:nvSpPr>
            <p:cNvPr id="43" name="矩形: 圆角 42"/>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panose="020F0502020204030204"/>
                <a:cs typeface="+mn-ea"/>
                <a:sym typeface="+mn-lt"/>
              </a:endParaRPr>
            </a:p>
          </p:txBody>
        </p:sp>
        <p:sp>
          <p:nvSpPr>
            <p:cNvPr id="13" name="矩形: 圆角 12"/>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panose="020F0502020204030204"/>
                <a:cs typeface="+mn-ea"/>
                <a:sym typeface="+mn-lt"/>
              </a:endParaRPr>
            </a:p>
          </p:txBody>
        </p:sp>
      </p:grpSp>
      <p:pic>
        <p:nvPicPr>
          <p:cNvPr id="4" name="图片 3"/>
          <p:cNvPicPr>
            <a:picLocks noChangeAspect="1"/>
          </p:cNvPicPr>
          <p:nvPr/>
        </p:nvPicPr>
        <p:blipFill rotWithShape="1">
          <a:blip r:embed="rId4" cstate="email"/>
          <a:srcRect/>
          <a:stretch>
            <a:fillRect/>
          </a:stretch>
        </p:blipFill>
        <p:spPr>
          <a:xfrm>
            <a:off x="-772671" y="2958684"/>
            <a:ext cx="3832991" cy="4637871"/>
          </a:xfrm>
          <a:prstGeom prst="rect">
            <a:avLst/>
          </a:prstGeom>
        </p:spPr>
      </p:pic>
      <p:pic>
        <p:nvPicPr>
          <p:cNvPr id="5" name="Picture 4" descr="A red and green text on a black background&#10;&#10;AI-generated content may be incorre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7280" y="902970"/>
            <a:ext cx="6581609" cy="5071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t="-19000" r="-7000" b="-9000"/>
          </a:stretch>
        </a:blipFill>
        <a:effectLst/>
      </p:bgPr>
    </p:bg>
    <p:spTree>
      <p:nvGrpSpPr>
        <p:cNvPr id="1" name=""/>
        <p:cNvGrpSpPr/>
        <p:nvPr/>
      </p:nvGrpSpPr>
      <p:grpSpPr>
        <a:xfrm>
          <a:off x="0" y="0"/>
          <a:ext cx="0" cy="0"/>
          <a:chOff x="0" y="0"/>
          <a:chExt cx="0" cy="0"/>
        </a:xfrm>
      </p:grpSpPr>
      <p:pic>
        <p:nvPicPr>
          <p:cNvPr id="2" name="Chưa có tên (Video) (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p:cNvSpPr txBox="1"/>
          <p:nvPr/>
        </p:nvSpPr>
        <p:spPr>
          <a:xfrm>
            <a:off x="589280" y="387350"/>
            <a:ext cx="10810240" cy="6186309"/>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Những chiếc áo ấm</a:t>
            </a:r>
            <a:endPar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Mùa đ</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ông</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thỏ quấn tấm vải lên người cho đỡ rét thì gió thổi tấm vải bay xuống ao. Nhím giúp thỏ khều tấm vải vào bờ và nói:</a:t>
            </a:r>
            <a:endPar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Phải may thành áo mới được.</a:t>
            </a:r>
            <a:endPar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endPar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endPar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pic>
        <p:nvPicPr>
          <p:cNvPr id="4" name="Picture 3"/>
          <p:cNvPicPr>
            <a:picLocks noChangeAspect="1"/>
          </p:cNvPicPr>
          <p:nvPr/>
        </p:nvPicPr>
        <p:blipFill>
          <a:blip r:embed="rId1"/>
          <a:stretch>
            <a:fillRect/>
          </a:stretch>
        </p:blipFill>
        <p:spPr>
          <a:xfrm>
            <a:off x="7578090" y="2406900"/>
            <a:ext cx="4112660" cy="2268515"/>
          </a:xfrm>
          <a:prstGeom prst="rect">
            <a:avLst/>
          </a:prstGeom>
        </p:spPr>
      </p:pic>
      <p:sp>
        <p:nvSpPr>
          <p:cNvPr id="12" name="TextBox 11"/>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endPar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Phải cắt đúng theo kích thước.</a:t>
            </a:r>
            <a:endPar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endPar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Chúng tôi cần anh kẻ đường vạch để may áo ấm cho mọi người.</a:t>
            </a:r>
            <a:endPar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p:cNvSpPr txBox="1"/>
          <p:nvPr/>
        </p:nvSpPr>
        <p:spPr>
          <a:xfrm>
            <a:off x="599440" y="4675415"/>
            <a:ext cx="11109960" cy="193899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Đôi chim ổ dộc luồn kim, may áo…</a:t>
            </a:r>
            <a:endPar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endPar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(Theo Võ Quảng)</a:t>
            </a:r>
            <a:endPar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nvGrpSpPr>
          <p:cNvPr id="2" name="Group 1"/>
          <p:cNvGrpSpPr/>
          <p:nvPr/>
        </p:nvGrpSpPr>
        <p:grpSpPr>
          <a:xfrm>
            <a:off x="908391" y="1957025"/>
            <a:ext cx="9310029" cy="1060495"/>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209040" y="2194083"/>
              <a:ext cx="9510073" cy="559837"/>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Từ đầu đến Phải may thành áo mới được.</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p:cNvGrpSpPr/>
          <p:nvPr/>
        </p:nvGrpSpPr>
        <p:grpSpPr>
          <a:xfrm>
            <a:off x="1044176" y="3249523"/>
            <a:ext cx="8557024" cy="876707"/>
            <a:chOff x="892967" y="3219281"/>
            <a:chExt cx="10089994" cy="802640"/>
          </a:xfrm>
        </p:grpSpPr>
        <p:sp>
          <p:nvSpPr>
            <p:cNvPr id="8" name="Rectangle: Rounded Corners 7"/>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1198208" y="3220400"/>
              <a:ext cx="9340051" cy="527338"/>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Đoạn 2: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Tiếp theo đến Mọi người cần áo ấm.</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1" name="Group 10"/>
          <p:cNvGrpSpPr/>
          <p:nvPr/>
        </p:nvGrpSpPr>
        <p:grpSpPr>
          <a:xfrm>
            <a:off x="715316" y="628899"/>
            <a:ext cx="10807300" cy="919401"/>
            <a:chOff x="715316" y="628899"/>
            <a:chExt cx="10807300" cy="919401"/>
          </a:xfrm>
        </p:grpSpPr>
        <p:sp>
          <p:nvSpPr>
            <p:cNvPr id="15" name="TextBox 14"/>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Picture 15" descr="A question mark in a speech bubb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7" name="Group 16"/>
          <p:cNvGrpSpPr/>
          <p:nvPr/>
        </p:nvGrpSpPr>
        <p:grpSpPr>
          <a:xfrm>
            <a:off x="868123" y="4379316"/>
            <a:ext cx="9327437" cy="802640"/>
            <a:chOff x="892967" y="4375091"/>
            <a:chExt cx="10114784" cy="802640"/>
          </a:xfrm>
        </p:grpSpPr>
        <p:sp>
          <p:nvSpPr>
            <p:cNvPr id="18" name="Rectangle: Rounded Corners 17"/>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p:cNvSpPr txBox="1"/>
            <p:nvPr/>
          </p:nvSpPr>
          <p:spPr>
            <a:xfrm>
              <a:off x="1137581" y="4448050"/>
              <a:ext cx="9870170" cy="584775"/>
            </a:xfrm>
            <a:prstGeom prst="rect">
              <a:avLst/>
            </a:prstGeom>
            <a:noFill/>
          </p:spPr>
          <p:txBody>
            <a:bodyPr wrap="square">
              <a:spAutoFit/>
            </a:bodyPr>
            <a:lstStyle/>
            <a:p>
              <a:pPr lvl="0">
                <a:defRPr/>
              </a:pPr>
              <a:r>
                <a:rPr lang="vi-VN" sz="3200" i="1" dirty="0">
                  <a:latin typeface="Cambria" panose="02040503050406030204" pitchFamily="18" charset="0"/>
                  <a:ea typeface="Cambria" panose="02040503050406030204" pitchFamily="18" charset="0"/>
                </a:rPr>
                <a:t> </a:t>
              </a:r>
              <a:r>
                <a:rPr lang="vi-VN" sz="3200" b="1" i="1" dirty="0">
                  <a:latin typeface="Cambria" panose="02040503050406030204" pitchFamily="18" charset="0"/>
                  <a:ea typeface="Cambria" panose="02040503050406030204" pitchFamily="18" charset="0"/>
                </a:rPr>
                <a:t>Đoạn 3: </a:t>
              </a:r>
              <a:r>
                <a:rPr lang="vi-VN" sz="3200" i="1" dirty="0">
                  <a:latin typeface="Cambria" panose="02040503050406030204" pitchFamily="18" charset="0"/>
                  <a:ea typeface="Cambria" panose="02040503050406030204" pitchFamily="18" charset="0"/>
                </a:rPr>
                <a:t>Tiếp theo đến để may áo ấm cho mọi người.</a:t>
              </a:r>
              <a:endPar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p:cNvGrpSpPr/>
          <p:nvPr/>
        </p:nvGrpSpPr>
        <p:grpSpPr>
          <a:xfrm>
            <a:off x="952736" y="5455513"/>
            <a:ext cx="3322084" cy="876707"/>
            <a:chOff x="892967" y="3219281"/>
            <a:chExt cx="10089994" cy="802640"/>
          </a:xfrm>
        </p:grpSpPr>
        <p:sp>
          <p:nvSpPr>
            <p:cNvPr id="25" name="Rectangle: Rounded Corners 24"/>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1198208" y="3220400"/>
              <a:ext cx="9340051" cy="677199"/>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4: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Còn lại.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pic>
        <p:nvPicPr>
          <p:cNvPr id="3" name="Picture 2"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p:cNvGrpSpPr/>
          <p:nvPr/>
        </p:nvGrpSpPr>
        <p:grpSpPr>
          <a:xfrm>
            <a:off x="6000767" y="2566296"/>
            <a:ext cx="3677724" cy="1043679"/>
            <a:chOff x="6410789" y="819970"/>
            <a:chExt cx="4322439" cy="1121761"/>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6" name="TextBox 5"/>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làm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chỉ</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7" name="Group 6"/>
          <p:cNvGrpSpPr/>
          <p:nvPr/>
        </p:nvGrpSpPr>
        <p:grpSpPr>
          <a:xfrm>
            <a:off x="5972538" y="3730920"/>
            <a:ext cx="3781464" cy="1043679"/>
            <a:chOff x="6410789" y="2733385"/>
            <a:chExt cx="4322439" cy="1121761"/>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2733385"/>
              <a:ext cx="4322439" cy="1121761"/>
            </a:xfrm>
            <a:prstGeom prst="rect">
              <a:avLst/>
            </a:prstGeom>
          </p:spPr>
        </p:pic>
        <p:sp>
          <p:nvSpPr>
            <p:cNvPr id="9" name="TextBox 8"/>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luồn</a:t>
              </a:r>
              <a:r>
                <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kim</a:t>
              </a:r>
              <a:endPar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p:cNvSpPr/>
          <p:nvPr/>
        </p:nvSpPr>
        <p:spPr>
          <a:xfrm>
            <a:off x="907468" y="1427402"/>
            <a:ext cx="4223400" cy="707886"/>
          </a:xfrm>
          <a:prstGeom prst="rect">
            <a:avLst/>
          </a:prstGeom>
        </p:spPr>
        <p:txBody>
          <a:bodyPr wrap="none">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2" name="Group 11"/>
          <p:cNvGrpSpPr/>
          <p:nvPr/>
        </p:nvGrpSpPr>
        <p:grpSpPr>
          <a:xfrm>
            <a:off x="5879347" y="1331443"/>
            <a:ext cx="3781463" cy="1121761"/>
            <a:chOff x="6410789" y="819970"/>
            <a:chExt cx="4322439" cy="1121761"/>
          </a:xfrm>
        </p:grpSpPr>
        <p:pic>
          <p:nvPicPr>
            <p:cNvPr id="13" name="Picture 12"/>
            <p:cNvPicPr>
              <a:picLocks noChangeAspect="1"/>
            </p:cNvPicPr>
            <p:nvPr/>
          </p:nvPicPr>
          <p:blipFill>
            <a:blip r:embed="rId2">
              <a:duotone>
                <a:prstClr val="black"/>
                <a:srgbClr val="31AA44">
                  <a:tint val="45000"/>
                  <a:satMod val="400000"/>
                </a:srgbClr>
              </a:duotone>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14" name="TextBox 13"/>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chim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ổ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dộc</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8" name="Rectangle: Rounded Corners 17"/>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21" name="TextBox 20"/>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Cambria" panose="02040503050406030204" pitchFamily="18" charset="0"/>
                <a:ea typeface="Cambria" panose="02040503050406030204" pitchFamily="18" charset="0"/>
                <a:cs typeface="Arial-Rounded" panose="020B0500000000000000" pitchFamily="34" charset="0"/>
              </a:rPr>
              <a:t>Mùa đông, thỏ quấn tấm vải lên người cho đỡ rét thì gió thổi tấm vải bay xuống ao. Nhím giúp thỏ khều tấm vải vào bờ và nói:</a:t>
            </a:r>
            <a:endParaRPr lang="vi-VN" sz="3200" dirty="0">
              <a:latin typeface="Cambria" panose="02040503050406030204" pitchFamily="18" charset="0"/>
              <a:ea typeface="Cambria" panose="02040503050406030204" pitchFamily="18" charset="0"/>
              <a:cs typeface="Arial-Rounded" panose="020B0500000000000000" pitchFamily="34" charset="0"/>
            </a:endParaRPr>
          </a:p>
          <a:p>
            <a:pPr algn="just">
              <a:spcBef>
                <a:spcPts val="600"/>
              </a:spcBef>
              <a:spcAft>
                <a:spcPts val="600"/>
              </a:spcAft>
            </a:pPr>
            <a:r>
              <a:rPr lang="vi-VN" sz="3200" dirty="0">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lang="vi-VN" sz="3200" dirty="0">
              <a:latin typeface="Cambria" panose="02040503050406030204" pitchFamily="18" charset="0"/>
              <a:ea typeface="Cambria" panose="02040503050406030204" pitchFamily="18" charset="0"/>
              <a:cs typeface="Arial-Rounded" panose="020B0500000000000000" pitchFamily="34" charset="0"/>
            </a:endParaRPr>
          </a:p>
        </p:txBody>
      </p:sp>
      <p:grpSp>
        <p:nvGrpSpPr>
          <p:cNvPr id="23" name="Group 22"/>
          <p:cNvGrpSpPr/>
          <p:nvPr/>
        </p:nvGrpSpPr>
        <p:grpSpPr>
          <a:xfrm>
            <a:off x="610962" y="54832"/>
            <a:ext cx="5904137" cy="656334"/>
            <a:chOff x="2873170" y="222070"/>
            <a:chExt cx="4312010" cy="2226517"/>
          </a:xfrm>
        </p:grpSpPr>
        <p:sp>
          <p:nvSpPr>
            <p:cNvPr id="24" name="îṥḷíďê"/>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25" name="Google Shape;5317;p41"/>
            <p:cNvSpPr txBox="1"/>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mbria" panose="02040503050406030204" pitchFamily="18" charset="0"/>
                  <a:ea typeface="Cambria" panose="02040503050406030204" pitchFamily="18" charset="0"/>
                  <a:cs typeface="Calibri" panose="020F0502020204030204" charset="0"/>
                </a:rPr>
                <a:t>Luyện đọc nối tiếp đoạn</a:t>
              </a:r>
              <a:endParaRPr lang="en-US" sz="3600" dirty="0">
                <a:solidFill>
                  <a:schemeClr val="accent1">
                    <a:lumMod val="75000"/>
                  </a:schemeClr>
                </a:solidFill>
                <a:latin typeface="Cambria" panose="02040503050406030204" pitchFamily="18" charset="0"/>
                <a:ea typeface="Cambria" panose="02040503050406030204" pitchFamily="18" charset="0"/>
                <a:cs typeface="Calibri" panose="020F0502020204030204" charset="0"/>
              </a:endParaRPr>
            </a:p>
          </p:txBody>
        </p:sp>
      </p:grpSp>
      <p:sp>
        <p:nvSpPr>
          <p:cNvPr id="26" name="Teardrop 25"/>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1</a:t>
            </a:r>
            <a:endParaRPr lang="en-US" sz="2400" b="1" dirty="0">
              <a:solidFill>
                <a:srgbClr val="000000"/>
              </a:solidFill>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27" name="îṥḷíďê"/>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1"/>
          <a:stretch>
            <a:fillRect/>
          </a:stretch>
        </p:blipFill>
        <p:spPr>
          <a:xfrm>
            <a:off x="7766405" y="905463"/>
            <a:ext cx="3852520" cy="1469987"/>
          </a:xfrm>
          <a:prstGeom prst="rect">
            <a:avLst/>
          </a:prstGeom>
        </p:spPr>
      </p:pic>
      <p:grpSp>
        <p:nvGrpSpPr>
          <p:cNvPr id="35" name="Group 34"/>
          <p:cNvGrpSpPr/>
          <p:nvPr/>
        </p:nvGrpSpPr>
        <p:grpSpPr>
          <a:xfrm>
            <a:off x="774313" y="5284390"/>
            <a:ext cx="10734170" cy="1169419"/>
            <a:chOff x="774313" y="5365310"/>
            <a:chExt cx="10734170" cy="1169419"/>
          </a:xfrm>
        </p:grpSpPr>
        <p:sp>
          <p:nvSpPr>
            <p:cNvPr id="36" name="îṥḷíďê"/>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37" name="TextBox 36"/>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Mùa</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đông</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quấn</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lên</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người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cho</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đỡ</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rét</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thì</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gió</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thổi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bay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xuống</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ao</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8" name="Rectangle: Rounded Corners 17"/>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endPar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endPar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3" name="Group 22"/>
          <p:cNvGrpSpPr/>
          <p:nvPr/>
        </p:nvGrpSpPr>
        <p:grpSpPr>
          <a:xfrm>
            <a:off x="610962" y="54832"/>
            <a:ext cx="5766977" cy="656334"/>
            <a:chOff x="2873170" y="222070"/>
            <a:chExt cx="4312010" cy="2226517"/>
          </a:xfrm>
        </p:grpSpPr>
        <p:sp>
          <p:nvSpPr>
            <p:cNvPr id="24" name="îṥḷíďê"/>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p:cNvSpPr txBox="1"/>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endParaRPr>
            </a:p>
          </p:txBody>
        </p:sp>
      </p:grpSp>
      <p:sp>
        <p:nvSpPr>
          <p:cNvPr id="26" name="Teardrop 25"/>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2</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27" name="îṥḷíďê"/>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p:cNvGrpSpPr/>
          <p:nvPr/>
        </p:nvGrpSpPr>
        <p:grpSpPr>
          <a:xfrm>
            <a:off x="738240" y="4869562"/>
            <a:ext cx="10734170" cy="1531238"/>
            <a:chOff x="738240" y="4950482"/>
            <a:chExt cx="10734170" cy="1531238"/>
          </a:xfrm>
        </p:grpSpPr>
        <p:sp>
          <p:nvSpPr>
            <p:cNvPr id="36" name="îṥḷíďê"/>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en-US"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Nhím xù l</a:t>
              </a:r>
              <a:r>
                <a:rPr lang="en-US" sz="3200" b="1" dirty="0">
                  <a:latin typeface="Cambria" panose="02040503050406030204" pitchFamily="18" charset="0"/>
                  <a:ea typeface="Cambria" panose="02040503050406030204" pitchFamily="18" charset="0"/>
                  <a:cs typeface="Arial-Rounded" panose="020B0500000000000000" pitchFamily="34" charset="0"/>
                </a:rPr>
                <a:t>ô</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8" name="Rectangle: Rounded Corners 17"/>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Phải cắt đúng theo kích thước.</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Chúng tôi cần anh kẻ đường vạch để may áo ấm cho mọi người.</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3" name="Group 22"/>
          <p:cNvGrpSpPr/>
          <p:nvPr/>
        </p:nvGrpSpPr>
        <p:grpSpPr>
          <a:xfrm>
            <a:off x="610962" y="54832"/>
            <a:ext cx="5766977" cy="656334"/>
            <a:chOff x="2873170" y="222070"/>
            <a:chExt cx="4312010" cy="2226517"/>
          </a:xfrm>
        </p:grpSpPr>
        <p:sp>
          <p:nvSpPr>
            <p:cNvPr id="24" name="îṥḷíďê"/>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p:cNvSpPr txBox="1"/>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endParaRPr>
            </a:p>
          </p:txBody>
        </p:sp>
      </p:grpSp>
      <p:sp>
        <p:nvSpPr>
          <p:cNvPr id="26" name="Teardrop 25"/>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3</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27" name="îṥḷíďê"/>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p:cNvGrpSpPr/>
          <p:nvPr/>
        </p:nvGrpSpPr>
        <p:grpSpPr>
          <a:xfrm>
            <a:off x="537210" y="5284390"/>
            <a:ext cx="10971273" cy="1615695"/>
            <a:chOff x="774313" y="5365310"/>
            <a:chExt cx="10734170" cy="1615695"/>
          </a:xfrm>
        </p:grpSpPr>
        <p:sp>
          <p:nvSpPr>
            <p:cNvPr id="36" name="îṥḷíďê"/>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p:cNvSpPr txBox="1"/>
            <p:nvPr/>
          </p:nvSpPr>
          <p:spPr>
            <a:xfrm>
              <a:off x="975550" y="5457511"/>
              <a:ext cx="10442137"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defRPr/>
              </a:pP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8" name="Rectangle: Rounded Corners 17"/>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Đôi chim ổ dộc luồn kim, may áo…</a:t>
            </a:r>
            <a:endPar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defRPr/>
            </a:pPr>
            <a:endPar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3" name="Group 22"/>
          <p:cNvGrpSpPr/>
          <p:nvPr/>
        </p:nvGrpSpPr>
        <p:grpSpPr>
          <a:xfrm>
            <a:off x="610962" y="54832"/>
            <a:ext cx="5618387" cy="656334"/>
            <a:chOff x="2873170" y="222070"/>
            <a:chExt cx="4312010" cy="2226517"/>
          </a:xfrm>
        </p:grpSpPr>
        <p:sp>
          <p:nvSpPr>
            <p:cNvPr id="24" name="îṥḷíďê"/>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p:cNvSpPr txBox="1"/>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charset="0"/>
                <a:sym typeface="Gloria Hallelujah"/>
              </a:endParaRPr>
            </a:p>
          </p:txBody>
        </p:sp>
      </p:grpSp>
      <p:sp>
        <p:nvSpPr>
          <p:cNvPr id="26" name="Teardrop 25"/>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4</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27" name="îṥḷíďê"/>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p:cNvGrpSpPr/>
          <p:nvPr/>
        </p:nvGrpSpPr>
        <p:grpSpPr>
          <a:xfrm>
            <a:off x="537210" y="5284390"/>
            <a:ext cx="10971273" cy="1477196"/>
            <a:chOff x="774313" y="5365310"/>
            <a:chExt cx="10734170" cy="1477196"/>
          </a:xfrm>
        </p:grpSpPr>
        <p:sp>
          <p:nvSpPr>
            <p:cNvPr id="36" name="îṥḷíďê"/>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p:cNvSpPr txBox="1"/>
            <p:nvPr/>
          </p:nvSpPr>
          <p:spPr>
            <a:xfrm>
              <a:off x="975550" y="5457511"/>
              <a:ext cx="105329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stretch>
            <a:fillRect/>
          </a:stretch>
        </p:blipFill>
        <p:spPr>
          <a:xfrm>
            <a:off x="-2" y="0"/>
            <a:ext cx="12192000" cy="6858001"/>
          </a:xfrm>
          <a:prstGeom prst="rect">
            <a:avLst/>
          </a:prstGeom>
        </p:spPr>
      </p:pic>
      <p:pic>
        <p:nvPicPr>
          <p:cNvPr id="5" name="图片 4"/>
          <p:cNvPicPr>
            <a:picLocks noChangeAspect="1"/>
          </p:cNvPicPr>
          <p:nvPr/>
        </p:nvPicPr>
        <p:blipFill rotWithShape="1">
          <a:blip r:embed="rId2" cstate="email"/>
          <a:srcRect/>
          <a:stretch>
            <a:fillRect/>
          </a:stretch>
        </p:blipFill>
        <p:spPr>
          <a:xfrm>
            <a:off x="-2" y="1"/>
            <a:ext cx="12192001" cy="4903304"/>
          </a:xfrm>
          <a:prstGeom prst="rect">
            <a:avLst/>
          </a:prstGeom>
        </p:spPr>
      </p:pic>
      <p:grpSp>
        <p:nvGrpSpPr>
          <p:cNvPr id="8" name="组合 7"/>
          <p:cNvGrpSpPr/>
          <p:nvPr/>
        </p:nvGrpSpPr>
        <p:grpSpPr>
          <a:xfrm>
            <a:off x="1751679" y="1476204"/>
            <a:ext cx="8319327" cy="3918725"/>
            <a:chOff x="1018420" y="1587058"/>
            <a:chExt cx="8319327" cy="3918725"/>
          </a:xfrm>
        </p:grpSpPr>
        <p:sp>
          <p:nvSpPr>
            <p:cNvPr id="9" name="矩形: 圆角 8"/>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0" name="矩形: 圆角 9"/>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áo</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nào em chưa hiểu nghĩa?</a:t>
              </a:r>
              <a:endParaRPr kumimoji="0" lang="pt-BR"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6" name="图片 15"/>
          <p:cNvPicPr>
            <a:picLocks noChangeAspect="1"/>
          </p:cNvPicPr>
          <p:nvPr/>
        </p:nvPicPr>
        <p:blipFill rotWithShape="1">
          <a:blip r:embed="rId3" cstate="email"/>
          <a:srcRect/>
          <a:stretch>
            <a:fillRect/>
          </a:stretch>
        </p:blipFill>
        <p:spPr>
          <a:xfrm>
            <a:off x="2095811" y="4733979"/>
            <a:ext cx="7488589" cy="2137154"/>
          </a:xfrm>
          <a:prstGeom prst="rect">
            <a:avLst/>
          </a:prstGeom>
        </p:spPr>
      </p:pic>
      <p:pic>
        <p:nvPicPr>
          <p:cNvPr id="18" name="图片 17"/>
          <p:cNvPicPr>
            <a:picLocks noChangeAspect="1"/>
          </p:cNvPicPr>
          <p:nvPr/>
        </p:nvPicPr>
        <p:blipFill rotWithShape="1">
          <a:blip r:embed="rId4" cstate="email"/>
          <a:srcRect/>
          <a:stretch>
            <a:fillRect/>
          </a:stretch>
        </p:blipFill>
        <p:spPr>
          <a:xfrm>
            <a:off x="49650" y="2523952"/>
            <a:ext cx="3245455" cy="3751837"/>
          </a:xfrm>
          <a:prstGeom prst="rect">
            <a:avLst/>
          </a:prstGeom>
        </p:spPr>
      </p:pic>
      <p:pic>
        <p:nvPicPr>
          <p:cNvPr id="20" name="图片 19"/>
          <p:cNvPicPr>
            <a:picLocks noChangeAspect="1"/>
          </p:cNvPicPr>
          <p:nvPr/>
        </p:nvPicPr>
        <p:blipFill rotWithShape="1">
          <a:blip r:embed="rId5" cstate="email"/>
          <a:srcRect/>
          <a:stretch>
            <a:fillRect/>
          </a:stretch>
        </p:blipFill>
        <p:spPr>
          <a:xfrm>
            <a:off x="9133239" y="2523952"/>
            <a:ext cx="3058759" cy="34613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5" name="Picture 4" descr="A cartoon pig in a green shirt and green shi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204" t="25520" r="44233" b="33396"/>
          <a:stretch>
            <a:fillRect/>
          </a:stretch>
        </p:blipFill>
        <p:spPr>
          <a:xfrm>
            <a:off x="9043332" y="2115879"/>
            <a:ext cx="2433652" cy="3613715"/>
          </a:xfrm>
          <a:prstGeom prst="rect">
            <a:avLst/>
          </a:prstGeom>
        </p:spPr>
      </p:pic>
      <p:pic>
        <p:nvPicPr>
          <p:cNvPr id="11" name="8-bit-arcade-13882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484986" y="89195"/>
            <a:ext cx="406400" cy="406400"/>
          </a:xfrm>
          <a:prstGeom prst="rect">
            <a:avLst/>
          </a:prstGeom>
        </p:spPr>
      </p:pic>
      <p:pic>
        <p:nvPicPr>
          <p:cNvPr id="13" name="Picture 12"/>
          <p:cNvPicPr>
            <a:picLocks noChangeAspect="1"/>
          </p:cNvPicPr>
          <p:nvPr/>
        </p:nvPicPr>
        <p:blipFill>
          <a:blip r:embed="rId6"/>
          <a:stretch>
            <a:fillRect/>
          </a:stretch>
        </p:blipFill>
        <p:spPr>
          <a:xfrm>
            <a:off x="829586" y="541315"/>
            <a:ext cx="7498730" cy="44138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nvGrpSpPr>
          <p:cNvPr id="8" name="组合 8"/>
          <p:cNvGrpSpPr/>
          <p:nvPr/>
        </p:nvGrpSpPr>
        <p:grpSpPr>
          <a:xfrm>
            <a:off x="2429033" y="711199"/>
            <a:ext cx="7866991" cy="1675543"/>
            <a:chOff x="2484661" y="808625"/>
            <a:chExt cx="5650825" cy="1336073"/>
          </a:xfrm>
        </p:grpSpPr>
        <p:grpSp>
          <p:nvGrpSpPr>
            <p:cNvPr id="9" name="组合 76"/>
            <p:cNvGrpSpPr/>
            <p:nvPr/>
          </p:nvGrpSpPr>
          <p:grpSpPr bwMode="auto">
            <a:xfrm>
              <a:off x="2484661" y="808625"/>
              <a:ext cx="5650825" cy="1336073"/>
              <a:chOff x="3300347" y="1031967"/>
              <a:chExt cx="10763512" cy="2577053"/>
            </a:xfrm>
          </p:grpSpPr>
          <p:grpSp>
            <p:nvGrpSpPr>
              <p:cNvPr id="18" name="组合 77"/>
              <p:cNvGrpSpPr/>
              <p:nvPr/>
            </p:nvGrpSpPr>
            <p:grpSpPr bwMode="auto">
              <a:xfrm>
                <a:off x="4631859" y="1031967"/>
                <a:ext cx="9432000" cy="2577053"/>
                <a:chOff x="1986534" y="3773401"/>
                <a:chExt cx="9432000" cy="2577053"/>
              </a:xfrm>
            </p:grpSpPr>
            <p:sp>
              <p:nvSpPr>
                <p:cNvPr id="22"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3" name="Freeform 7"/>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组合 78"/>
              <p:cNvGrpSpPr/>
              <p:nvPr/>
            </p:nvGrpSpPr>
            <p:grpSpPr bwMode="auto">
              <a:xfrm>
                <a:off x="3300347" y="1368497"/>
                <a:ext cx="1581466" cy="1417865"/>
                <a:chOff x="1349437" y="779714"/>
                <a:chExt cx="2923167" cy="2620769"/>
              </a:xfrm>
            </p:grpSpPr>
            <p:sp>
              <p:nvSpPr>
                <p:cNvPr id="20"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1" name="Freeform 21"/>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11" name="组合 205"/>
            <p:cNvGrpSpPr/>
            <p:nvPr/>
          </p:nvGrpSpPr>
          <p:grpSpPr bwMode="auto">
            <a:xfrm>
              <a:off x="2708497" y="1140263"/>
              <a:ext cx="502884" cy="473025"/>
              <a:chOff x="12294777" y="811519"/>
              <a:chExt cx="801528" cy="761850"/>
            </a:xfrm>
          </p:grpSpPr>
          <p:sp>
            <p:nvSpPr>
              <p:cNvPr id="15" name="Freeform 55"/>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6"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24" name="组合 6"/>
          <p:cNvGrpSpPr/>
          <p:nvPr/>
        </p:nvGrpSpPr>
        <p:grpSpPr>
          <a:xfrm>
            <a:off x="377190" y="45112"/>
            <a:ext cx="1875331" cy="1988057"/>
            <a:chOff x="540445" y="2037"/>
            <a:chExt cx="1255706" cy="1585269"/>
          </a:xfrm>
        </p:grpSpPr>
        <p:sp>
          <p:nvSpPr>
            <p:cNvPr id="25"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fontAlgn="base">
                <a:spcBef>
                  <a:spcPct val="0"/>
                </a:spcBef>
                <a:spcAft>
                  <a:spcPct val="0"/>
                </a:spcAft>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6"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lvl="0" algn="ctr" defTabSz="1217930"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endPar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文本框 186"/>
          <p:cNvSpPr txBox="1"/>
          <p:nvPr/>
        </p:nvSpPr>
        <p:spPr>
          <a:xfrm>
            <a:off x="3680768" y="771329"/>
            <a:ext cx="6424132" cy="1615413"/>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Chim ổ dộc </a:t>
            </a:r>
            <a:r>
              <a:rPr lang="vi-VN" altLang="zh-CN" sz="3300" dirty="0">
                <a:solidFill>
                  <a:srgbClr val="002060"/>
                </a:solidFill>
                <a:latin typeface="Cambria" panose="02040503050406030204" pitchFamily="18" charset="0"/>
                <a:ea typeface="Cambria" panose="02040503050406030204" pitchFamily="18" charset="0"/>
                <a:cs typeface="Arial-Rounded" panose="020B0500000000000000" pitchFamily="34" charset="0"/>
              </a:rPr>
              <a:t>(còn gọi là chim dồng dộc, dòng dọc,…): loài chim trông giống chim sẻ, làm tổ</a:t>
            </a:r>
            <a:endParaRPr lang="vi-VN" altLang="zh-CN" sz="33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Ngỡ ngàng trước tổ chim dòng dọc tưởng chỉ có trong mơ ở miền Tâ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nvGrpSpPr>
          <p:cNvPr id="28" name="组合 6"/>
          <p:cNvGrpSpPr/>
          <p:nvPr/>
        </p:nvGrpSpPr>
        <p:grpSpPr>
          <a:xfrm>
            <a:off x="400050" y="45112"/>
            <a:ext cx="1852471" cy="1988057"/>
            <a:chOff x="540445" y="2037"/>
            <a:chExt cx="1255706" cy="1585269"/>
          </a:xfrm>
        </p:grpSpPr>
        <p:sp>
          <p:nvSpPr>
            <p:cNvPr id="29"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30" rtl="0" eaLnBrk="1" fontAlgn="base" latinLnBrk="0" hangingPunct="1">
                <a:lnSpc>
                  <a:spcPct val="100000"/>
                </a:lnSpc>
                <a:spcBef>
                  <a:spcPct val="0"/>
                </a:spcBef>
                <a:spcAft>
                  <a:spcPct val="0"/>
                </a:spcAft>
                <a:buClrTx/>
                <a:buSzTx/>
                <a:buFontTx/>
                <a:buNone/>
                <a:defRPr/>
              </a:pPr>
              <a:endParaRPr kumimoji="0" lang="zh-CN" altLang="en-US" sz="225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marL="0" marR="0" lvl="0" indent="0" algn="ctr" defTabSz="12179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endPar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1" name="组合 10"/>
          <p:cNvGrpSpPr/>
          <p:nvPr/>
        </p:nvGrpSpPr>
        <p:grpSpPr>
          <a:xfrm>
            <a:off x="3104952" y="647479"/>
            <a:ext cx="7216751" cy="2084703"/>
            <a:chOff x="2484661" y="1618247"/>
            <a:chExt cx="5729026" cy="1662335"/>
          </a:xfrm>
        </p:grpSpPr>
        <p:grpSp>
          <p:nvGrpSpPr>
            <p:cNvPr id="32" name="组合 158"/>
            <p:cNvGrpSpPr/>
            <p:nvPr/>
          </p:nvGrpSpPr>
          <p:grpSpPr bwMode="auto">
            <a:xfrm>
              <a:off x="2484661" y="1618247"/>
              <a:ext cx="5729026" cy="1662335"/>
              <a:chOff x="3300347" y="850194"/>
              <a:chExt cx="10912466" cy="3206357"/>
            </a:xfrm>
          </p:grpSpPr>
          <p:grpSp>
            <p:nvGrpSpPr>
              <p:cNvPr id="37" name="组合 159"/>
              <p:cNvGrpSpPr/>
              <p:nvPr/>
            </p:nvGrpSpPr>
            <p:grpSpPr bwMode="auto">
              <a:xfrm>
                <a:off x="4631859" y="850194"/>
                <a:ext cx="9580954" cy="3206357"/>
                <a:chOff x="1986534" y="3591628"/>
                <a:chExt cx="9580954" cy="3206357"/>
              </a:xfrm>
            </p:grpSpPr>
            <p:sp>
              <p:nvSpPr>
                <p:cNvPr id="4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2" name="Freeform 7"/>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38" name="组合 160"/>
              <p:cNvGrpSpPr/>
              <p:nvPr/>
            </p:nvGrpSpPr>
            <p:grpSpPr bwMode="auto">
              <a:xfrm>
                <a:off x="3300347" y="1368497"/>
                <a:ext cx="1581466" cy="1417865"/>
                <a:chOff x="1349437" y="779714"/>
                <a:chExt cx="2923167" cy="2620769"/>
              </a:xfrm>
            </p:grpSpPr>
            <p:sp>
              <p:nvSpPr>
                <p:cNvPr id="39"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0"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33" name="组合 209"/>
            <p:cNvGrpSpPr/>
            <p:nvPr/>
          </p:nvGrpSpPr>
          <p:grpSpPr bwMode="auto">
            <a:xfrm>
              <a:off x="2727708" y="2110740"/>
              <a:ext cx="534195" cy="475059"/>
              <a:chOff x="952501" y="6013451"/>
              <a:chExt cx="511175" cy="460375"/>
            </a:xfrm>
          </p:grpSpPr>
          <p:sp>
            <p:nvSpPr>
              <p:cNvPr id="34"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5"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6"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43" name="文本框 187"/>
          <p:cNvSpPr txBox="1"/>
          <p:nvPr/>
        </p:nvSpPr>
        <p:spPr>
          <a:xfrm>
            <a:off x="4464658" y="813837"/>
            <a:ext cx="5454138" cy="1753912"/>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Xe (chỉ):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làm cho các sợi nhỏ xoắn chặt với nhau thành sợi lớn.</a:t>
            </a:r>
            <a:endPar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Vợ chồng ngày đêm &quot;xe chỉ luồn kim&quot; kiếm 200 triệu/năm từ đệm bô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pic>
        <p:nvPicPr>
          <p:cNvPr id="15" name="图片 14"/>
          <p:cNvPicPr>
            <a:picLocks noChangeAspect="1"/>
          </p:cNvPicPr>
          <p:nvPr/>
        </p:nvPicPr>
        <p:blipFill>
          <a:blip r:embed="rId1" cstate="email"/>
          <a:stretch>
            <a:fillRect/>
          </a:stretch>
        </p:blipFill>
        <p:spPr>
          <a:xfrm>
            <a:off x="28084" y="5532397"/>
            <a:ext cx="4281054" cy="857418"/>
          </a:xfrm>
          <a:prstGeom prst="rect">
            <a:avLst/>
          </a:prstGeom>
        </p:spPr>
      </p:pic>
      <p:grpSp>
        <p:nvGrpSpPr>
          <p:cNvPr id="18" name="Group 17"/>
          <p:cNvGrpSpPr/>
          <p:nvPr/>
        </p:nvGrpSpPr>
        <p:grpSpPr>
          <a:xfrm>
            <a:off x="1780437" y="365024"/>
            <a:ext cx="5174569" cy="781183"/>
            <a:chOff x="2873170" y="343910"/>
            <a:chExt cx="4312010" cy="1280575"/>
          </a:xfrm>
        </p:grpSpPr>
        <p:sp>
          <p:nvSpPr>
            <p:cNvPr id="20" name="îṥḷíďê"/>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p:cNvSpPr txBox="1"/>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charset="0"/>
                  <a:cs typeface="Calibri" panose="020F0502020204030204" charset="0"/>
                </a:rPr>
                <a:t>Luyện đọc theo nhóm</a:t>
              </a:r>
              <a:endParaRPr lang="en-US" sz="3600" dirty="0">
                <a:solidFill>
                  <a:schemeClr val="accent1">
                    <a:lumMod val="75000"/>
                  </a:schemeClr>
                </a:solidFill>
                <a:latin typeface="Calibri" panose="020F0502020204030204" charset="0"/>
                <a:cs typeface="Calibri" panose="020F0502020204030204" charset="0"/>
              </a:endParaRPr>
            </a:p>
          </p:txBody>
        </p:sp>
      </p:grpSp>
      <p:pic>
        <p:nvPicPr>
          <p:cNvPr id="24" name="Picture 23"/>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p:cNvPicPr>
            <a:picLocks noChangeAspect="1"/>
          </p:cNvPicPr>
          <p:nvPr/>
        </p:nvPicPr>
        <p:blipFill>
          <a:blip r:embed="rId4"/>
          <a:stretch>
            <a:fillRect/>
          </a:stretch>
        </p:blipFill>
        <p:spPr>
          <a:xfrm>
            <a:off x="6350325" y="1616105"/>
            <a:ext cx="5747565" cy="2388989"/>
          </a:xfrm>
          <a:prstGeom prst="rect">
            <a:avLst/>
          </a:prstGeom>
        </p:spPr>
      </p:pic>
      <p:sp>
        <p:nvSpPr>
          <p:cNvPr id="26" name="Rectangle 25"/>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charset="0"/>
                <a:cs typeface="Calibri" panose="020F0502020204030204" charset="0"/>
              </a:rPr>
              <a:t>Yêu</a:t>
            </a:r>
            <a:r>
              <a:rPr lang="zh-CN" altLang="en-US" sz="3200" b="1" dirty="0">
                <a:solidFill>
                  <a:srgbClr val="FC291B"/>
                </a:solidFill>
                <a:latin typeface="Calibri" panose="020F0502020204030204" charset="0"/>
                <a:cs typeface="Calibri" panose="020F0502020204030204" charset="0"/>
              </a:rPr>
              <a:t> </a:t>
            </a:r>
            <a:r>
              <a:rPr lang="en-US" altLang="zh-CN" sz="3200" b="1" dirty="0" err="1">
                <a:solidFill>
                  <a:srgbClr val="FC291B"/>
                </a:solidFill>
                <a:latin typeface="Calibri" panose="020F0502020204030204" charset="0"/>
                <a:cs typeface="Calibri" panose="020F0502020204030204" charset="0"/>
              </a:rPr>
              <a:t>cầu</a:t>
            </a:r>
            <a:endParaRPr lang="zh-CN" altLang="en-US" sz="3200" b="1" dirty="0">
              <a:solidFill>
                <a:srgbClr val="FC291B"/>
              </a:solidFill>
              <a:latin typeface="Calibri" panose="020F0502020204030204" charset="0"/>
              <a:cs typeface="Calibri" panose="020F0502020204030204" charset="0"/>
            </a:endParaRPr>
          </a:p>
          <a:p>
            <a:pPr>
              <a:buSzPts val="2800"/>
              <a:buFont typeface="Arial" panose="020B0604020202020204" pitchFamily="34" charset="0"/>
              <a:buChar char="-"/>
            </a:pPr>
            <a:r>
              <a:rPr lang="en-US" altLang="zh-CN"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Phân</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công</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đọc</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theo</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đoạn</a:t>
            </a:r>
            <a:endParaRPr lang="zh-CN" altLang="en-US" sz="3200" dirty="0">
              <a:solidFill>
                <a:srgbClr val="000000"/>
              </a:solidFill>
              <a:latin typeface="Calibri" panose="020F0502020204030204" charset="0"/>
              <a:cs typeface="Calibri" panose="020F0502020204030204" charset="0"/>
            </a:endParaRPr>
          </a:p>
          <a:p>
            <a:pPr>
              <a:buSzPts val="2800"/>
              <a:buFont typeface="Arial" panose="020B0604020202020204" pitchFamily="34" charset="0"/>
              <a:buChar char="-"/>
            </a:pPr>
            <a:r>
              <a:rPr lang="en-US" altLang="zh-CN"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Tất</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cả</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thành</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viên</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đều</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đọc</a:t>
            </a:r>
            <a:endParaRPr lang="zh-CN" altLang="en-US" sz="3200" dirty="0">
              <a:solidFill>
                <a:srgbClr val="000000"/>
              </a:solidFill>
              <a:latin typeface="Calibri" panose="020F0502020204030204" charset="0"/>
              <a:cs typeface="Calibri" panose="020F0502020204030204" charset="0"/>
            </a:endParaRPr>
          </a:p>
          <a:p>
            <a:pPr>
              <a:buSzPts val="2800"/>
              <a:buFont typeface="Arial" panose="020B0604020202020204" pitchFamily="34" charset="0"/>
              <a:buChar char="-"/>
            </a:pPr>
            <a:r>
              <a:rPr lang="en-US" altLang="zh-CN"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Giải</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nghĩa</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từ</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cùng</a:t>
            </a:r>
            <a:r>
              <a:rPr lang="zh-CN" altLang="en-US" sz="3200" dirty="0">
                <a:solidFill>
                  <a:srgbClr val="000000"/>
                </a:solidFill>
                <a:latin typeface="Calibri" panose="020F0502020204030204" charset="0"/>
                <a:cs typeface="Calibri" panose="020F0502020204030204" charset="0"/>
              </a:rPr>
              <a:t> </a:t>
            </a:r>
            <a:r>
              <a:rPr lang="en-US" altLang="zh-CN" sz="3200" dirty="0" err="1">
                <a:solidFill>
                  <a:srgbClr val="000000"/>
                </a:solidFill>
                <a:latin typeface="Calibri" panose="020F0502020204030204" charset="0"/>
                <a:cs typeface="Calibri" panose="020F0502020204030204" charset="0"/>
              </a:rPr>
              <a:t>nhau</a:t>
            </a:r>
            <a:endParaRPr lang="zh-CN" altLang="en-US" sz="3200" dirty="0">
              <a:solidFill>
                <a:srgbClr val="000000"/>
              </a:solidFill>
              <a:latin typeface="Calibri" panose="020F0502020204030204" charset="0"/>
              <a:cs typeface="Calibri" panose="020F0502020204030204" charset="0"/>
            </a:endParaRPr>
          </a:p>
        </p:txBody>
      </p:sp>
      <p:grpSp>
        <p:nvGrpSpPr>
          <p:cNvPr id="27" name="Group 26"/>
          <p:cNvGrpSpPr/>
          <p:nvPr/>
        </p:nvGrpSpPr>
        <p:grpSpPr>
          <a:xfrm rot="260226">
            <a:off x="3756286" y="4184134"/>
            <a:ext cx="4822529" cy="2312169"/>
            <a:chOff x="561349" y="4544613"/>
            <a:chExt cx="4171068" cy="1648917"/>
          </a:xfrm>
        </p:grpSpPr>
        <p:pic>
          <p:nvPicPr>
            <p:cNvPr id="28" name="Picture 2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0" name="Picture 2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1" name="Picture 3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03498" y="4666457"/>
              <a:ext cx="1094593" cy="1373205"/>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pic>
        <p:nvPicPr>
          <p:cNvPr id="16" name="Picture 15"/>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grpSp>
        <p:nvGrpSpPr>
          <p:cNvPr id="22" name="Group 21"/>
          <p:cNvGrpSpPr/>
          <p:nvPr/>
        </p:nvGrpSpPr>
        <p:grpSpPr>
          <a:xfrm>
            <a:off x="1363859" y="855529"/>
            <a:ext cx="3540234" cy="625703"/>
            <a:chOff x="1053394" y="206467"/>
            <a:chExt cx="2880723" cy="432581"/>
          </a:xfrm>
        </p:grpSpPr>
        <p:sp>
          <p:nvSpPr>
            <p:cNvPr id="23"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2" name="Rectangle 31"/>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Arial" panose="020B0604020202020204"/>
                </a:rPr>
                <a:t>toàn</a:t>
              </a:r>
              <a:r>
                <a:rPr kumimoji="0" lang="en-US" sz="3200" b="1"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Arial" panose="020B0604020202020204"/>
                </a:rPr>
                <a:t>bài</a:t>
              </a:r>
              <a:endParaRPr kumimoji="0" lang="en-US" sz="3200" b="1"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33" name="Picture 32"/>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806971" y="802893"/>
            <a:ext cx="667016" cy="74457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email"/>
          <a:stretch>
            <a:fillRect/>
          </a:stretch>
        </p:blipFill>
        <p:spPr>
          <a:xfrm>
            <a:off x="-2" y="0"/>
            <a:ext cx="12192000" cy="6858001"/>
          </a:xfrm>
          <a:prstGeom prst="rect">
            <a:avLst/>
          </a:prstGeom>
        </p:spPr>
      </p:pic>
      <p:pic>
        <p:nvPicPr>
          <p:cNvPr id="24" name="图片 23"/>
          <p:cNvPicPr>
            <a:picLocks noChangeAspect="1"/>
          </p:cNvPicPr>
          <p:nvPr/>
        </p:nvPicPr>
        <p:blipFill rotWithShape="1">
          <a:blip r:embed="rId2" cstate="email"/>
          <a:srcRect/>
          <a:stretch>
            <a:fillRect/>
          </a:stretch>
        </p:blipFill>
        <p:spPr>
          <a:xfrm>
            <a:off x="-2" y="1"/>
            <a:ext cx="12192001" cy="4857290"/>
          </a:xfrm>
          <a:prstGeom prst="rect">
            <a:avLst/>
          </a:prstGeom>
        </p:spPr>
      </p:pic>
      <p:pic>
        <p:nvPicPr>
          <p:cNvPr id="8" name="图片 7"/>
          <p:cNvPicPr>
            <a:picLocks noChangeAspect="1"/>
          </p:cNvPicPr>
          <p:nvPr/>
        </p:nvPicPr>
        <p:blipFill rotWithShape="1">
          <a:blip r:embed="rId3" cstate="email"/>
          <a:srcRect/>
          <a:stretch>
            <a:fillRect/>
          </a:stretch>
        </p:blipFill>
        <p:spPr>
          <a:xfrm>
            <a:off x="-25453" y="0"/>
            <a:ext cx="12514378" cy="4348609"/>
          </a:xfrm>
          <a:prstGeom prst="rect">
            <a:avLst/>
          </a:prstGeom>
        </p:spPr>
      </p:pic>
      <p:grpSp>
        <p:nvGrpSpPr>
          <p:cNvPr id="2" name="组合 1"/>
          <p:cNvGrpSpPr/>
          <p:nvPr/>
        </p:nvGrpSpPr>
        <p:grpSpPr>
          <a:xfrm>
            <a:off x="2458720" y="929012"/>
            <a:ext cx="8361680" cy="4552373"/>
            <a:chOff x="4227946" y="1721427"/>
            <a:chExt cx="7449127" cy="4552373"/>
          </a:xfrm>
        </p:grpSpPr>
        <p:sp>
          <p:nvSpPr>
            <p:cNvPr id="43" name="矩形: 圆角 42"/>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sp>
          <p:nvSpPr>
            <p:cNvPr id="13" name="矩形: 圆角 12"/>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grpSp>
      <p:pic>
        <p:nvPicPr>
          <p:cNvPr id="4" name="图片 3"/>
          <p:cNvPicPr>
            <a:picLocks noChangeAspect="1"/>
          </p:cNvPicPr>
          <p:nvPr/>
        </p:nvPicPr>
        <p:blipFill rotWithShape="1">
          <a:blip r:embed="rId4" cstate="email"/>
          <a:srcRect/>
          <a:stretch>
            <a:fillRect/>
          </a:stretch>
        </p:blipFill>
        <p:spPr>
          <a:xfrm>
            <a:off x="-772671" y="2958684"/>
            <a:ext cx="3832991" cy="4637871"/>
          </a:xfrm>
          <a:prstGeom prst="rect">
            <a:avLst/>
          </a:prstGeom>
        </p:spPr>
      </p:pic>
      <p:pic>
        <p:nvPicPr>
          <p:cNvPr id="10" name="Picture 9"/>
          <p:cNvPicPr>
            <a:picLocks noChangeAspect="1"/>
          </p:cNvPicPr>
          <p:nvPr/>
        </p:nvPicPr>
        <p:blipFill rotWithShape="1">
          <a:blip r:embed="rId5"/>
          <a:srcRect l="16127" t="11921" r="14764" b="20863"/>
          <a:stretch>
            <a:fillRect/>
          </a:stretch>
        </p:blipFill>
        <p:spPr>
          <a:xfrm>
            <a:off x="3963637" y="1638170"/>
            <a:ext cx="5522915" cy="27866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sp>
        <p:nvSpPr>
          <p:cNvPr id="20" name="Rectangle: Rounded Corners 43"/>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43"/>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43"/>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22"/>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4000" b="1" kern="0" dirty="0">
              <a:solidFill>
                <a:srgbClr val="663F0D">
                  <a:lumMod val="50000"/>
                </a:srgbClr>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Rectangle 23"/>
          <p:cNvSpPr/>
          <p:nvPr/>
        </p:nvSpPr>
        <p:spPr>
          <a:xfrm>
            <a:off x="1525723" y="1500022"/>
            <a:ext cx="10916647" cy="523220"/>
          </a:xfrm>
          <a:prstGeom prst="rect">
            <a:avLst/>
          </a:prstGeom>
        </p:spPr>
        <p:txBody>
          <a:bodyPr wrap="square">
            <a:spAutoFit/>
          </a:bodyPr>
          <a:lstStyle/>
          <a:p>
            <a:pPr lvl="0"/>
            <a:r>
              <a:rPr lang="en-US" sz="2800" dirty="0" err="1">
                <a:latin typeface="Cambria" panose="02040503050406030204" pitchFamily="18" charset="0"/>
                <a:ea typeface="Cambria" panose="02040503050406030204" pitchFamily="18" charset="0"/>
                <a:cs typeface="Arial-Rounded" panose="020B0500000000000000" pitchFamily="34" charset="0"/>
              </a:rPr>
              <a:t>Mùa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đông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thỏ</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chống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rét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bằng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cách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nào</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25" name="Rectangle 24"/>
          <p:cNvSpPr/>
          <p:nvPr/>
        </p:nvSpPr>
        <p:spPr>
          <a:xfrm>
            <a:off x="1687003" y="2404002"/>
            <a:ext cx="10136529" cy="523220"/>
          </a:xfrm>
          <a:prstGeom prst="rect">
            <a:avLst/>
          </a:prstGeom>
        </p:spPr>
        <p:txBody>
          <a:bodyPr wrap="square">
            <a:spAutoFit/>
          </a:bodyPr>
          <a:lstStyle/>
          <a:p>
            <a:pPr lvl="0"/>
            <a:r>
              <a:rPr lang="en-US" sz="2800" dirty="0" err="1">
                <a:latin typeface="Cambria" panose="02040503050406030204" pitchFamily="18" charset="0"/>
                <a:ea typeface="Cambria" panose="02040503050406030204" pitchFamily="18" charset="0"/>
                <a:cs typeface="Arial-Rounded" panose="020B0500000000000000" pitchFamily="34" charset="0"/>
              </a:rPr>
              <a:t>Vì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sao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nhím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nảy</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sáng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kiến</a:t>
            </a:r>
            <a:r>
              <a:rPr lang="en-US" sz="2800" dirty="0">
                <a:latin typeface="Cambria" panose="02040503050406030204" pitchFamily="18" charset="0"/>
                <a:ea typeface="Cambria" panose="02040503050406030204" pitchFamily="18" charset="0"/>
                <a:cs typeface="Arial-Rounded" panose="020B0500000000000000" pitchFamily="34" charset="0"/>
              </a:rPr>
              <a:t> may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25"/>
          <p:cNvSpPr/>
          <p:nvPr/>
        </p:nvSpPr>
        <p:spPr>
          <a:xfrm>
            <a:off x="1525723" y="3409454"/>
            <a:ext cx="10770723" cy="954107"/>
          </a:xfrm>
          <a:prstGeom prst="rect">
            <a:avLst/>
          </a:prstGeom>
        </p:spPr>
        <p:txBody>
          <a:bodyPr wrap="square">
            <a:spAutoFit/>
          </a:bodyPr>
          <a:lstStyle/>
          <a:p>
            <a:pPr lvl="0">
              <a:defRPr/>
            </a:pPr>
            <a:r>
              <a:rPr lang="en-US" sz="2800" dirty="0" err="1">
                <a:latin typeface="Cambria" panose="02040503050406030204" pitchFamily="18" charset="0"/>
                <a:ea typeface="Cambria" panose="02040503050406030204" pitchFamily="18" charset="0"/>
                <a:cs typeface="Arial-Rounded" panose="020B0500000000000000" pitchFamily="34" charset="0"/>
              </a:rPr>
              <a:t>Mỗi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nhân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trong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câu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góp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chiếc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27" name="Group 26"/>
          <p:cNvGrpSpPr/>
          <p:nvPr/>
        </p:nvGrpSpPr>
        <p:grpSpPr>
          <a:xfrm>
            <a:off x="1387286" y="4515952"/>
            <a:ext cx="10436246" cy="880597"/>
            <a:chOff x="1526400" y="4536707"/>
            <a:chExt cx="8221971" cy="693635"/>
          </a:xfrm>
        </p:grpSpPr>
        <p:sp>
          <p:nvSpPr>
            <p:cNvPr id="44"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5" name="Rectangle 44"/>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nào</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sao</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46" name="Picture 45"/>
          <p:cNvPicPr>
            <a:picLocks noChangeAspect="1"/>
          </p:cNvPicPr>
          <p:nvPr/>
        </p:nvPicPr>
        <p:blipFill rotWithShape="1">
          <a:blip r:embed="rId1">
            <a:extLst>
              <a:ext uri="{28A0092B-C50C-407E-A947-70E740481C1C}">
                <a14:useLocalDpi xmlns:a14="http://schemas.microsoft.com/office/drawing/2010/main" val="0"/>
              </a:ext>
            </a:extLst>
          </a:blip>
          <a:srcRect l="9403" t="9783" r="78299" b="63042"/>
          <a:stretch>
            <a:fillRect/>
          </a:stretch>
        </p:blipFill>
        <p:spPr>
          <a:xfrm>
            <a:off x="760291" y="1396227"/>
            <a:ext cx="333982" cy="737992"/>
          </a:xfrm>
          <a:prstGeom prst="rect">
            <a:avLst/>
          </a:prstGeom>
        </p:spPr>
      </p:pic>
      <p:pic>
        <p:nvPicPr>
          <p:cNvPr id="47" name="Picture 46"/>
          <p:cNvPicPr>
            <a:picLocks noChangeAspect="1"/>
          </p:cNvPicPr>
          <p:nvPr/>
        </p:nvPicPr>
        <p:blipFill rotWithShape="1">
          <a:blip r:embed="rId1">
            <a:extLst>
              <a:ext uri="{28A0092B-C50C-407E-A947-70E740481C1C}">
                <a14:useLocalDpi xmlns:a14="http://schemas.microsoft.com/office/drawing/2010/main" val="0"/>
              </a:ext>
            </a:extLst>
          </a:blip>
          <a:srcRect l="25018" t="9783" r="54347" b="63042"/>
          <a:stretch>
            <a:fillRect/>
          </a:stretch>
        </p:blipFill>
        <p:spPr>
          <a:xfrm>
            <a:off x="713534" y="2286130"/>
            <a:ext cx="560378" cy="737992"/>
          </a:xfrm>
          <a:prstGeom prst="rect">
            <a:avLst/>
          </a:prstGeom>
        </p:spPr>
      </p:pic>
      <p:pic>
        <p:nvPicPr>
          <p:cNvPr id="48" name="Picture 47"/>
          <p:cNvPicPr>
            <a:picLocks noChangeAspect="1"/>
          </p:cNvPicPr>
          <p:nvPr/>
        </p:nvPicPr>
        <p:blipFill rotWithShape="1">
          <a:blip r:embed="rId1">
            <a:extLst>
              <a:ext uri="{28A0092B-C50C-407E-A947-70E740481C1C}">
                <a14:useLocalDpi xmlns:a14="http://schemas.microsoft.com/office/drawing/2010/main" val="0"/>
              </a:ext>
            </a:extLst>
          </a:blip>
          <a:srcRect l="48276" t="9436" r="31089" b="63389"/>
          <a:stretch>
            <a:fillRect/>
          </a:stretch>
        </p:blipFill>
        <p:spPr>
          <a:xfrm>
            <a:off x="703723" y="3401041"/>
            <a:ext cx="560378" cy="737992"/>
          </a:xfrm>
          <a:prstGeom prst="rect">
            <a:avLst/>
          </a:prstGeom>
        </p:spPr>
      </p:pic>
      <p:pic>
        <p:nvPicPr>
          <p:cNvPr id="49" name="Picture 48"/>
          <p:cNvPicPr>
            <a:picLocks noChangeAspect="1"/>
          </p:cNvPicPr>
          <p:nvPr/>
        </p:nvPicPr>
        <p:blipFill rotWithShape="1">
          <a:blip r:embed="rId1">
            <a:extLst>
              <a:ext uri="{28A0092B-C50C-407E-A947-70E740481C1C}">
                <a14:useLocalDpi xmlns:a14="http://schemas.microsoft.com/office/drawing/2010/main" val="0"/>
              </a:ext>
            </a:extLst>
          </a:blip>
          <a:srcRect l="69451" t="8047" r="9914" b="64778"/>
          <a:stretch>
            <a:fillRect/>
          </a:stretch>
        </p:blipFill>
        <p:spPr>
          <a:xfrm>
            <a:off x="696231" y="4515952"/>
            <a:ext cx="560378" cy="737992"/>
          </a:xfrm>
          <a:prstGeom prst="rect">
            <a:avLst/>
          </a:prstGeom>
        </p:spPr>
      </p:pic>
      <p:sp>
        <p:nvSpPr>
          <p:cNvPr id="50" name="Freeform 197"/>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51" name="Picture 50" descr="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p:cNvGrpSpPr/>
          <p:nvPr/>
        </p:nvGrpSpPr>
        <p:grpSpPr>
          <a:xfrm>
            <a:off x="1395024" y="5568786"/>
            <a:ext cx="10427629" cy="880596"/>
            <a:chOff x="1532497" y="4536707"/>
            <a:chExt cx="8215874" cy="693635"/>
          </a:xfrm>
        </p:grpSpPr>
        <p:sp>
          <p:nvSpPr>
            <p:cNvPr id="53"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4" name="Rectangle 53"/>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1000" fill="hold"/>
                                        <p:tgtEl>
                                          <p:spTgt spid="4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0"/>
                                        <p:tgtEl>
                                          <p:spTgt spid="52"/>
                                        </p:tgtEl>
                                      </p:cBhvr>
                                    </p:animEffect>
                                    <p:anim calcmode="lin" valueType="num">
                                      <p:cBhvr>
                                        <p:cTn id="73" dur="1000" fill="hold"/>
                                        <p:tgtEl>
                                          <p:spTgt spid="52"/>
                                        </p:tgtEl>
                                        <p:attrNameLst>
                                          <p:attrName>ppt_x</p:attrName>
                                        </p:attrNameLst>
                                      </p:cBhvr>
                                      <p:tavLst>
                                        <p:tav tm="0">
                                          <p:val>
                                            <p:strVal val="#ppt_x"/>
                                          </p:val>
                                        </p:tav>
                                        <p:tav tm="100000">
                                          <p:val>
                                            <p:strVal val="#ppt_x"/>
                                          </p:val>
                                        </p:tav>
                                      </p:tavLst>
                                    </p:anim>
                                    <p:anim calcmode="lin" valueType="num">
                                      <p:cBhvr>
                                        <p:cTn id="74" dur="1000" fill="hold"/>
                                        <p:tgtEl>
                                          <p:spTgt spid="5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P spid="26" grpId="0"/>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nvGrpSpPr>
          <p:cNvPr id="25" name="Group 24"/>
          <p:cNvGrpSpPr/>
          <p:nvPr/>
        </p:nvGrpSpPr>
        <p:grpSpPr>
          <a:xfrm>
            <a:off x="944176" y="348944"/>
            <a:ext cx="10404145" cy="1588941"/>
            <a:chOff x="1167696" y="958544"/>
            <a:chExt cx="10404145" cy="1588941"/>
          </a:xfrm>
        </p:grpSpPr>
        <p:grpSp>
          <p:nvGrpSpPr>
            <p:cNvPr id="26" name="Group 25"/>
            <p:cNvGrpSpPr/>
            <p:nvPr/>
          </p:nvGrpSpPr>
          <p:grpSpPr>
            <a:xfrm>
              <a:off x="2353691" y="1702981"/>
              <a:ext cx="9218150" cy="649845"/>
              <a:chOff x="1088928" y="1196588"/>
              <a:chExt cx="11643726" cy="649845"/>
            </a:xfrm>
          </p:grpSpPr>
          <p:sp>
            <p:nvSpPr>
              <p:cNvPr id="46" name="Rectangle: Rounded Corners 43"/>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7" name="Rectangle 46"/>
              <p:cNvSpPr/>
              <p:nvPr/>
            </p:nvSpPr>
            <p:spPr>
              <a:xfrm>
                <a:off x="1387089" y="1217173"/>
                <a:ext cx="11345565" cy="584775"/>
              </a:xfrm>
              <a:prstGeom prst="rect">
                <a:avLst/>
              </a:prstGeom>
            </p:spPr>
            <p:txBody>
              <a:bodyPr wrap="square">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Mùa</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đông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đến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thỏ</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chống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rét</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bằng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cách</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nào</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vi-VN" sz="32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7" name="Group 26"/>
            <p:cNvGrpSpPr/>
            <p:nvPr/>
          </p:nvGrpSpPr>
          <p:grpSpPr>
            <a:xfrm>
              <a:off x="1167696" y="958544"/>
              <a:ext cx="1191706" cy="1588941"/>
              <a:chOff x="350288" y="1871971"/>
              <a:chExt cx="1191706" cy="1588941"/>
            </a:xfrm>
          </p:grpSpPr>
          <p:pic>
            <p:nvPicPr>
              <p:cNvPr id="44" name="Picture 43"/>
              <p:cNvPicPr>
                <a:picLocks noChangeAspect="1"/>
              </p:cNvPicPr>
              <p:nvPr/>
            </p:nvPicPr>
            <p:blipFill>
              <a:blip r:embed="rId1" cstate="hqprint">
                <a:extLst>
                  <a:ext uri="{BEBA8EAE-BF5A-486C-A8C5-ECC9F3942E4B}">
                    <a14:imgProps xmlns:a14="http://schemas.microsoft.com/office/drawing/2010/main">
                      <a14:imgLayer r:embed="rId2">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a:fillRect/>
              </a:stretch>
            </p:blipFill>
            <p:spPr>
              <a:xfrm>
                <a:off x="1003838" y="2616408"/>
                <a:ext cx="505175" cy="700355"/>
              </a:xfrm>
              <a:prstGeom prst="rect">
                <a:avLst/>
              </a:prstGeom>
            </p:spPr>
          </p:pic>
        </p:grpSp>
      </p:grpSp>
      <p:sp>
        <p:nvSpPr>
          <p:cNvPr id="49" name="Oval 48"/>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3" name="Picture 52" descr="Icon&#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a:fillRect/>
          </a:stretch>
        </p:blipFill>
        <p:spPr>
          <a:xfrm rot="20117925">
            <a:off x="1249565" y="2056790"/>
            <a:ext cx="777087" cy="785806"/>
          </a:xfrm>
          <a:prstGeom prst="rect">
            <a:avLst/>
          </a:prstGeom>
        </p:spPr>
      </p:pic>
      <p:pic>
        <p:nvPicPr>
          <p:cNvPr id="54" name="Picture 53" descr="Shape, arrow&#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79967" t="40280" r="-4276" b="42410"/>
          <a:stretch>
            <a:fillRect/>
          </a:stretch>
        </p:blipFill>
        <p:spPr>
          <a:xfrm rot="15293549" flipH="1">
            <a:off x="965222" y="4125227"/>
            <a:ext cx="1623831" cy="1512184"/>
          </a:xfrm>
          <a:prstGeom prst="rect">
            <a:avLst/>
          </a:prstGeom>
        </p:spPr>
      </p:pic>
      <p:grpSp>
        <p:nvGrpSpPr>
          <p:cNvPr id="55" name="Group 54"/>
          <p:cNvGrpSpPr/>
          <p:nvPr/>
        </p:nvGrpSpPr>
        <p:grpSpPr>
          <a:xfrm>
            <a:off x="1891127" y="2272064"/>
            <a:ext cx="9607473" cy="2271021"/>
            <a:chOff x="2215701" y="4110677"/>
            <a:chExt cx="9607473" cy="1729709"/>
          </a:xfrm>
        </p:grpSpPr>
        <p:sp>
          <p:nvSpPr>
            <p:cNvPr id="56" name="îṥḷíďê"/>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57" name="TextBox 56"/>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endParaRPr lang="vi-VN" sz="3000" dirty="0">
                <a:latin typeface="Cambria" panose="02040503050406030204" pitchFamily="18" charset="0"/>
                <a:ea typeface="Cambria" panose="02040503050406030204" pitchFamily="18" charset="0"/>
                <a:cs typeface="Arial-Rounded" panose="020B0500000000000000" pitchFamily="34" charset="0"/>
              </a:endParaRPr>
            </a:p>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lang="en-US" sz="3000" dirty="0">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1</a:t>
              </a:r>
              <a:endParaRPr lang="en-US" sz="280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59" name="Group 58"/>
          <p:cNvGrpSpPr/>
          <p:nvPr/>
        </p:nvGrpSpPr>
        <p:grpSpPr>
          <a:xfrm>
            <a:off x="2461200" y="4917228"/>
            <a:ext cx="7419011" cy="649165"/>
            <a:chOff x="2229963" y="4180202"/>
            <a:chExt cx="9593211" cy="1600425"/>
          </a:xfrm>
        </p:grpSpPr>
        <p:sp>
          <p:nvSpPr>
            <p:cNvPr id="60" name="îṥḷíďê"/>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61" name="TextBox 60"/>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T</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hỏ quấn tấm vải lên người cho đỡ rét</a:t>
              </a:r>
              <a:endParaRPr lang="en-US" sz="3200" dirty="0">
                <a:solidFill>
                  <a:srgbClr val="FF0000"/>
                </a:solidFill>
                <a:latin typeface="Cambria" panose="02040503050406030204" pitchFamily="18" charset="0"/>
                <a:ea typeface="Cambria" panose="02040503050406030204" pitchFamily="18" charset="0"/>
                <a:cs typeface="Calibri" panose="020F0502020204030204" charset="0"/>
              </a:endParaRPr>
            </a:p>
          </p:txBody>
        </p:sp>
      </p:grpSp>
      <p:cxnSp>
        <p:nvCxnSpPr>
          <p:cNvPr id="62" name="Straight Connector 61"/>
          <p:cNvCxnSpPr/>
          <p:nvPr/>
        </p:nvCxnSpPr>
        <p:spPr>
          <a:xfrm>
            <a:off x="4703836" y="2889003"/>
            <a:ext cx="3698484" cy="0"/>
          </a:xfrm>
          <a:prstGeom prst="line">
            <a:avLst/>
          </a:prstGeom>
          <a:noFill/>
          <a:ln w="38100" cap="flat" cmpd="sng" algn="ctr">
            <a:solidFill>
              <a:srgbClr val="FF000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49" name="Oval 48"/>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Picture 52" descr="Icon&#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9734" t="14246" r="19393" b="7977"/>
          <a:stretch>
            <a:fillRect/>
          </a:stretch>
        </p:blipFill>
        <p:spPr>
          <a:xfrm rot="20117925">
            <a:off x="1249565" y="2056790"/>
            <a:ext cx="777087" cy="785806"/>
          </a:xfrm>
          <a:prstGeom prst="rect">
            <a:avLst/>
          </a:prstGeom>
        </p:spPr>
      </p:pic>
      <p:pic>
        <p:nvPicPr>
          <p:cNvPr id="54" name="Picture 53" descr="Shape, arrow&#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79967" t="40280" r="-4276" b="42410"/>
          <a:stretch>
            <a:fillRect/>
          </a:stretch>
        </p:blipFill>
        <p:spPr>
          <a:xfrm rot="15293549" flipH="1">
            <a:off x="965222" y="4125227"/>
            <a:ext cx="1623831" cy="1512184"/>
          </a:xfrm>
          <a:prstGeom prst="rect">
            <a:avLst/>
          </a:prstGeom>
        </p:spPr>
      </p:pic>
      <p:grpSp>
        <p:nvGrpSpPr>
          <p:cNvPr id="55" name="Group 54"/>
          <p:cNvGrpSpPr/>
          <p:nvPr/>
        </p:nvGrpSpPr>
        <p:grpSpPr>
          <a:xfrm>
            <a:off x="1891127" y="2272063"/>
            <a:ext cx="9607473" cy="2310610"/>
            <a:chOff x="2215701" y="4110677"/>
            <a:chExt cx="9607473" cy="1759862"/>
          </a:xfrm>
        </p:grpSpPr>
        <p:sp>
          <p:nvSpPr>
            <p:cNvPr id="56" name="îṥḷíďê"/>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TextBox 56"/>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600"/>
                </a:spcBef>
                <a:spcAft>
                  <a:spcPts val="600"/>
                </a:spcAft>
                <a:buClrTx/>
                <a:buSzTx/>
                <a:buFontTx/>
                <a:buNone/>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59" name="Group 58"/>
          <p:cNvGrpSpPr/>
          <p:nvPr/>
        </p:nvGrpSpPr>
        <p:grpSpPr>
          <a:xfrm>
            <a:off x="2461200" y="4917230"/>
            <a:ext cx="7814370" cy="1672646"/>
            <a:chOff x="2229963" y="4180202"/>
            <a:chExt cx="9593211" cy="1932245"/>
          </a:xfrm>
        </p:grpSpPr>
        <p:sp>
          <p:nvSpPr>
            <p:cNvPr id="60" name="îṥḷíďê"/>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TextBox 60"/>
            <p:cNvSpPr txBox="1"/>
            <p:nvPr/>
          </p:nvSpPr>
          <p:spPr>
            <a:xfrm>
              <a:off x="2404375" y="4299171"/>
              <a:ext cx="9418799" cy="1813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defRPr/>
              </a:pP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nảy</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sáng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kiến</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bị</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gió</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thổi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bay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xuống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ao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cxnSp>
        <p:nvCxnSpPr>
          <p:cNvPr id="62" name="Straight Connector 61"/>
          <p:cNvCxnSpPr/>
          <p:nvPr/>
        </p:nvCxnSpPr>
        <p:spPr>
          <a:xfrm>
            <a:off x="6545238" y="3391126"/>
            <a:ext cx="4541862" cy="0"/>
          </a:xfrm>
          <a:prstGeom prst="line">
            <a:avLst/>
          </a:prstGeom>
          <a:noFill/>
          <a:ln w="38100" cap="flat" cmpd="sng" algn="ctr">
            <a:solidFill>
              <a:srgbClr val="FF0000"/>
            </a:solidFill>
            <a:prstDash val="solid"/>
          </a:ln>
          <a:effectLst/>
        </p:spPr>
      </p:cxnSp>
      <p:grpSp>
        <p:nvGrpSpPr>
          <p:cNvPr id="31" name="Group 30"/>
          <p:cNvGrpSpPr/>
          <p:nvPr/>
        </p:nvGrpSpPr>
        <p:grpSpPr>
          <a:xfrm>
            <a:off x="1554561" y="630524"/>
            <a:ext cx="8746311" cy="1429758"/>
            <a:chOff x="1426287" y="2516701"/>
            <a:chExt cx="7933302" cy="1429758"/>
          </a:xfrm>
        </p:grpSpPr>
        <p:grpSp>
          <p:nvGrpSpPr>
            <p:cNvPr id="32" name="Group 31"/>
            <p:cNvGrpSpPr/>
            <p:nvPr/>
          </p:nvGrpSpPr>
          <p:grpSpPr>
            <a:xfrm>
              <a:off x="2365113" y="3084285"/>
              <a:ext cx="6994476" cy="584775"/>
              <a:chOff x="1837994" y="2220845"/>
              <a:chExt cx="5901871" cy="584775"/>
            </a:xfrm>
          </p:grpSpPr>
          <p:sp>
            <p:nvSpPr>
              <p:cNvPr id="36" name="Rectangle: Rounded Corners 43"/>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1964361" y="2220845"/>
                <a:ext cx="5597028" cy="584775"/>
              </a:xfrm>
              <a:prstGeom prst="rect">
                <a:avLst/>
              </a:prstGeom>
            </p:spPr>
            <p:txBody>
              <a:bodyPr wrap="square">
                <a:spAutoFit/>
              </a:bodyPr>
              <a:lstStyle/>
              <a:p>
                <a:pPr lvl="0"/>
                <a:r>
                  <a:rPr lang="en-US" sz="3200" dirty="0" err="1">
                    <a:latin typeface="Cambria" panose="02040503050406030204" pitchFamily="18" charset="0"/>
                    <a:ea typeface="Cambria" panose="02040503050406030204" pitchFamily="18" charset="0"/>
                    <a:cs typeface="Arial-Rounded" panose="020B0500000000000000" pitchFamily="34" charset="0"/>
                  </a:rPr>
                  <a:t>Vì</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sao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nhím</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nảy</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ra</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sáng</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kiến</a:t>
                </a:r>
                <a:r>
                  <a:rPr lang="en-US" sz="3200" dirty="0">
                    <a:latin typeface="Cambria" panose="02040503050406030204" pitchFamily="18" charset="0"/>
                    <a:ea typeface="Cambria" panose="02040503050406030204" pitchFamily="18" charset="0"/>
                    <a:cs typeface="Arial-Rounded" panose="020B0500000000000000" pitchFamily="34" charset="0"/>
                  </a:rPr>
                  <a:t> may </a:t>
                </a:r>
                <a:r>
                  <a:rPr lang="en-US" sz="3200" dirty="0" err="1">
                    <a:latin typeface="Cambria" panose="02040503050406030204" pitchFamily="18" charset="0"/>
                    <a:ea typeface="Cambria" panose="02040503050406030204" pitchFamily="18" charset="0"/>
                    <a:cs typeface="Arial-Rounded" panose="020B0500000000000000" pitchFamily="34" charset="0"/>
                  </a:rPr>
                  <a:t>áo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ấm</a:t>
                </a:r>
                <a:r>
                  <a:rPr lang="en-US" sz="3200" dirty="0">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3" name="Group 32"/>
            <p:cNvGrpSpPr/>
            <p:nvPr/>
          </p:nvGrpSpPr>
          <p:grpSpPr>
            <a:xfrm>
              <a:off x="1426287" y="2516701"/>
              <a:ext cx="968582" cy="1429758"/>
              <a:chOff x="1266195" y="2994753"/>
              <a:chExt cx="968582" cy="1429758"/>
            </a:xfrm>
          </p:grpSpPr>
          <p:pic>
            <p:nvPicPr>
              <p:cNvPr id="34" name="Picture 33"/>
              <p:cNvPicPr>
                <a:picLocks noChangeAspect="1"/>
              </p:cNvPicPr>
              <p:nvPr/>
            </p:nvPicPr>
            <p:blipFill rotWithShape="1">
              <a:blip r:embed="rId3">
                <a:extLst>
                  <a:ext uri="{BEBA8EAE-BF5A-486C-A8C5-ECC9F3942E4B}">
                    <a14:imgProps xmlns:a14="http://schemas.microsoft.com/office/drawing/2010/main">
                      <a14:imgLayer r:embed="rId4">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a:fillRect/>
              </a:stretch>
            </p:blipFill>
            <p:spPr>
              <a:xfrm rot="21008371">
                <a:off x="1353182" y="2994753"/>
                <a:ext cx="881595" cy="1091954"/>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25018" t="9783" r="54347" b="63042"/>
              <a:stretch>
                <a:fillRect/>
              </a:stretch>
            </p:blipFill>
            <p:spPr>
              <a:xfrm>
                <a:off x="1266195" y="3724156"/>
                <a:ext cx="626789" cy="700355"/>
              </a:xfrm>
              <a:prstGeom prst="rect">
                <a:avLst/>
              </a:prstGeom>
            </p:spPr>
          </p:pic>
        </p:grpSp>
      </p:grpSp>
      <p:cxnSp>
        <p:nvCxnSpPr>
          <p:cNvPr id="38" name="Straight Connector 37"/>
          <p:cNvCxnSpPr/>
          <p:nvPr/>
        </p:nvCxnSpPr>
        <p:spPr>
          <a:xfrm>
            <a:off x="2682948" y="4464625"/>
            <a:ext cx="4677972" cy="0"/>
          </a:xfrm>
          <a:prstGeom prst="line">
            <a:avLst/>
          </a:prstGeom>
          <a:noFill/>
          <a:ln w="38100" cap="flat" cmpd="sng" algn="ctr">
            <a:solidFill>
              <a:srgbClr val="FF000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29" name="Oval 28"/>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48" name="Group 47"/>
          <p:cNvGrpSpPr/>
          <p:nvPr/>
        </p:nvGrpSpPr>
        <p:grpSpPr>
          <a:xfrm>
            <a:off x="966671" y="121830"/>
            <a:ext cx="9804900" cy="1226798"/>
            <a:chOff x="1114396" y="3985839"/>
            <a:chExt cx="9804900" cy="1226798"/>
          </a:xfrm>
        </p:grpSpPr>
        <p:grpSp>
          <p:nvGrpSpPr>
            <p:cNvPr id="50" name="Group 49"/>
            <p:cNvGrpSpPr/>
            <p:nvPr/>
          </p:nvGrpSpPr>
          <p:grpSpPr>
            <a:xfrm>
              <a:off x="2355645" y="4213946"/>
              <a:ext cx="8563651" cy="993611"/>
              <a:chOff x="1266578" y="1259808"/>
              <a:chExt cx="5063393" cy="993611"/>
            </a:xfrm>
          </p:grpSpPr>
          <p:sp>
            <p:nvSpPr>
              <p:cNvPr id="64" name="Rectangle: Rounded Corners 43"/>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chemeClr val="accent6">
                  <a:lumMod val="20000"/>
                  <a:lumOff val="80000"/>
                </a:schemeClr>
              </a:solidFill>
              <a:ln w="12700" cap="flat" cmpd="sng" algn="ctr">
                <a:solidFill>
                  <a:srgbClr val="F79AF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79AF4"/>
                  </a:solidFill>
                  <a:effectLst/>
                  <a:uLnTx/>
                  <a:uFillTx/>
                  <a:latin typeface="Cambria" panose="02040503050406030204" pitchFamily="18" charset="0"/>
                  <a:ea typeface="Cambria" panose="02040503050406030204" pitchFamily="18" charset="0"/>
                </a:endParaRPr>
              </a:p>
            </p:txBody>
          </p:sp>
          <p:sp>
            <p:nvSpPr>
              <p:cNvPr id="65" name="Rectangle 64"/>
              <p:cNvSpPr/>
              <p:nvPr/>
            </p:nvSpPr>
            <p:spPr>
              <a:xfrm>
                <a:off x="1309162" y="1295919"/>
                <a:ext cx="5020809" cy="954107"/>
              </a:xfrm>
              <a:prstGeom prst="rect">
                <a:avLst/>
              </a:prstGeom>
            </p:spPr>
            <p:txBody>
              <a:bodyPr wrap="square">
                <a:spAutoFit/>
              </a:bodyPr>
              <a:lstStyle/>
              <a:p>
                <a:pPr lvl="0">
                  <a:defRPr/>
                </a:pPr>
                <a:r>
                  <a:rPr lang="en-US" sz="2800" dirty="0" err="1">
                    <a:latin typeface="Cambria" panose="02040503050406030204" pitchFamily="18" charset="0"/>
                    <a:ea typeface="Cambria" panose="02040503050406030204" pitchFamily="18" charset="0"/>
                    <a:cs typeface="Arial-Rounded" panose="020B0500000000000000" pitchFamily="34" charset="0"/>
                  </a:rPr>
                  <a:t>Mỗi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nhân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trong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câu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góp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chiếc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oup 50"/>
            <p:cNvGrpSpPr/>
            <p:nvPr/>
          </p:nvGrpSpPr>
          <p:grpSpPr>
            <a:xfrm>
              <a:off x="1114396" y="3985839"/>
              <a:ext cx="1385291" cy="1226798"/>
              <a:chOff x="1021806" y="4734326"/>
              <a:chExt cx="1385291" cy="1226798"/>
            </a:xfrm>
          </p:grpSpPr>
          <p:pic>
            <p:nvPicPr>
              <p:cNvPr id="52" name="Picture 51"/>
              <p:cNvPicPr>
                <a:picLocks noChangeAspect="1"/>
              </p:cNvPicPr>
              <p:nvPr/>
            </p:nvPicPr>
            <p:blipFill>
              <a:blip r:embed="rId1" cstate="hqprint">
                <a:extLst>
                  <a:ext uri="{BEBA8EAE-BF5A-486C-A8C5-ECC9F3942E4B}">
                    <a14:imgProps xmlns:a14="http://schemas.microsoft.com/office/drawing/2010/main">
                      <a14:imgLayer r:embed="rId2">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a:fillRect/>
              </a:stretch>
            </p:blipFill>
            <p:spPr>
              <a:xfrm>
                <a:off x="1538037" y="5267951"/>
                <a:ext cx="869060" cy="692324"/>
              </a:xfrm>
              <a:prstGeom prst="rect">
                <a:avLst/>
              </a:prstGeom>
            </p:spPr>
          </p:pic>
        </p:grpSp>
      </p:grpSp>
      <p:graphicFrame>
        <p:nvGraphicFramePr>
          <p:cNvPr id="2" name="Table 1"/>
          <p:cNvGraphicFramePr>
            <a:graphicFrameLocks noGrp="1"/>
          </p:cNvGraphicFramePr>
          <p:nvPr/>
        </p:nvGraphicFramePr>
        <p:xfrm>
          <a:off x="1028700" y="1655084"/>
          <a:ext cx="10595610" cy="5202916"/>
        </p:xfrm>
        <a:graphic>
          <a:graphicData uri="http://schemas.openxmlformats.org/drawingml/2006/table">
            <a:tbl>
              <a:tblPr/>
              <a:tblGrid>
                <a:gridCol w="2800350"/>
                <a:gridCol w="7795260"/>
              </a:tblGrid>
              <a:tr h="449110">
                <a:tc>
                  <a:txBody>
                    <a:bodyPr/>
                    <a:lstStyle/>
                    <a:p>
                      <a:pPr algn="ctr" fontAlgn="t">
                        <a:buNone/>
                      </a:pP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vật</a:t>
                      </a:r>
                      <a:endParaRPr lang="en-US" sz="3200" dirty="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tc>
                  <a:txBody>
                    <a:bodyPr/>
                    <a:lstStyle/>
                    <a:p>
                      <a:pPr algn="ctr" fontAlgn="t">
                        <a:buNone/>
                      </a:pPr>
                      <a:r>
                        <a:rPr lang="en-US" sz="3200" b="1" dirty="0" err="1">
                          <a:effectLst/>
                          <a:latin typeface="Cambria" panose="02040503050406030204" pitchFamily="18" charset="0"/>
                          <a:ea typeface="Cambria" panose="02040503050406030204" pitchFamily="18" charset="0"/>
                        </a:rPr>
                        <a:t>Đóng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98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tr>
              <a:tr h="449110">
                <a:tc>
                  <a:txBody>
                    <a:bodyPr/>
                    <a:lstStyle/>
                    <a:p>
                      <a:pPr fontAlgn="t">
                        <a:buNone/>
                      </a:pPr>
                      <a:r>
                        <a:rPr lang="en-US" sz="3200">
                          <a:effectLst/>
                          <a:latin typeface="Cambria" panose="02040503050406030204" pitchFamily="18" charset="0"/>
                          <a:ea typeface="Cambria" panose="02040503050406030204" pitchFamily="18" charset="0"/>
                        </a:rPr>
                        <a:t>Thỏ</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Trải vải cho phẳng</a:t>
                      </a:r>
                      <a:endParaRPr lang="en-US" sz="320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F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r>
              <a:tr h="1455415">
                <a:tc>
                  <a:txBody>
                    <a:bodyPr/>
                    <a:lstStyle/>
                    <a:p>
                      <a:pPr fontAlgn="t">
                        <a:buNone/>
                      </a:pPr>
                      <a:r>
                        <a:rPr lang="en-US" sz="3200">
                          <a:effectLst/>
                          <a:latin typeface="Cambria" panose="02040503050406030204" pitchFamily="18" charset="0"/>
                          <a:ea typeface="Cambria" panose="02040503050406030204" pitchFamily="18" charset="0"/>
                        </a:rPr>
                        <a:t>Nhím</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a:effectLst/>
                          <a:latin typeface="Cambria" panose="02040503050406030204" pitchFamily="18" charset="0"/>
                          <a:ea typeface="Cambria" panose="02040503050406030204" pitchFamily="18" charset="0"/>
                        </a:rPr>
                        <a:t>- Rút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endParaRPr lang="en-US" sz="3200" dirty="0">
                        <a:effectLst/>
                        <a:latin typeface="Cambria" panose="02040503050406030204" pitchFamily="18" charset="0"/>
                        <a:ea typeface="Cambria" panose="02040503050406030204" pitchFamily="18" charset="0"/>
                      </a:endParaRPr>
                    </a:p>
                    <a:p>
                      <a:pPr fontAlgn="t">
                        <a:buNone/>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lỗ</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mảnh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cắt</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r>
              <a:tr h="650371">
                <a:tc>
                  <a:txBody>
                    <a:bodyPr/>
                    <a:lstStyle/>
                    <a:p>
                      <a:pPr fontAlgn="t">
                        <a:buNone/>
                      </a:pPr>
                      <a:r>
                        <a:rPr lang="en-US" sz="3200">
                          <a:effectLst/>
                          <a:latin typeface="Cambria" panose="02040503050406030204" pitchFamily="18" charset="0"/>
                          <a:ea typeface="Cambria" panose="02040503050406030204" pitchFamily="18" charset="0"/>
                        </a:rPr>
                        <a:t>Chị Tằm</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 Tặng tơ để làm chỉ</a:t>
                      </a:r>
                      <a:endParaRPr lang="vi-VN" sz="3200">
                        <a:effectLst/>
                        <a:latin typeface="Cambria" panose="02040503050406030204" pitchFamily="18" charset="0"/>
                        <a:ea typeface="Cambria" panose="02040503050406030204" pitchFamily="18" charset="0"/>
                      </a:endParaRPr>
                    </a:p>
                    <a:p>
                      <a:pPr fontAlgn="t">
                        <a:buNone/>
                      </a:pPr>
                      <a:r>
                        <a:rPr lang="vi-VN" sz="3200">
                          <a:effectLst/>
                          <a:latin typeface="Cambria" panose="02040503050406030204" pitchFamily="18" charset="0"/>
                          <a:ea typeface="Cambria" panose="02040503050406030204" pitchFamily="18" charset="0"/>
                        </a:rPr>
                        <a:t>- Luôn tay xe chỉ</a:t>
                      </a:r>
                      <a:endParaRPr lang="vi-VN" sz="320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r>
              <a:tr h="449110">
                <a:tc>
                  <a:txBody>
                    <a:bodyPr/>
                    <a:lstStyle/>
                    <a:p>
                      <a:pPr fontAlgn="t">
                        <a:buNone/>
                      </a:pPr>
                      <a:r>
                        <a:rPr lang="en-US" sz="3200">
                          <a:effectLst/>
                          <a:latin typeface="Cambria" panose="02040503050406030204" pitchFamily="18" charset="0"/>
                          <a:ea typeface="Cambria" panose="02040503050406030204" pitchFamily="18" charset="0"/>
                        </a:rPr>
                        <a:t>Ốc sên</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Kẻ đường vạch lên mảnh vải</a:t>
                      </a:r>
                      <a:endParaRPr lang="vi-VN" sz="320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r>
              <a:tr h="449110">
                <a:tc>
                  <a:txBody>
                    <a:bodyPr/>
                    <a:lstStyle/>
                    <a:p>
                      <a:pPr fontAlgn="t">
                        <a:buNone/>
                      </a:pPr>
                      <a:r>
                        <a:rPr lang="en-US" sz="3200">
                          <a:effectLst/>
                          <a:latin typeface="Cambria" panose="02040503050406030204" pitchFamily="18" charset="0"/>
                          <a:ea typeface="Cambria" panose="02040503050406030204" pitchFamily="18" charset="0"/>
                        </a:rPr>
                        <a:t>Bọ ngựa</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Cắt vải theo vạch</a:t>
                      </a:r>
                      <a:endParaRPr lang="en-US" sz="320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r>
              <a:tr h="449110">
                <a:tc>
                  <a:txBody>
                    <a:bodyPr/>
                    <a:lstStyle/>
                    <a:p>
                      <a:pPr fontAlgn="t">
                        <a:buNone/>
                      </a:pPr>
                      <a:r>
                        <a:rPr lang="en-US" sz="3200">
                          <a:effectLst/>
                          <a:latin typeface="Cambria" panose="02040503050406030204" pitchFamily="18" charset="0"/>
                          <a:ea typeface="Cambria" panose="02040503050406030204" pitchFamily="18" charset="0"/>
                        </a:rPr>
                        <a:t>Đôi chim ổ dộc</a:t>
                      </a:r>
                      <a:endParaRPr lang="en-US" sz="320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err="1">
                          <a:effectLst/>
                          <a:latin typeface="Cambria" panose="02040503050406030204" pitchFamily="18" charset="0"/>
                          <a:ea typeface="Cambria" panose="02040503050406030204" pitchFamily="18" charset="0"/>
                        </a:rPr>
                        <a:t>Luồn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may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nvGrpSpPr>
          <p:cNvPr id="21" name="Group 20"/>
          <p:cNvGrpSpPr/>
          <p:nvPr/>
        </p:nvGrpSpPr>
        <p:grpSpPr>
          <a:xfrm>
            <a:off x="710932" y="718690"/>
            <a:ext cx="10770136" cy="1226798"/>
            <a:chOff x="972609" y="5415330"/>
            <a:chExt cx="10770136" cy="1226798"/>
          </a:xfrm>
        </p:grpSpPr>
        <p:grpSp>
          <p:nvGrpSpPr>
            <p:cNvPr id="22" name="Group 21"/>
            <p:cNvGrpSpPr/>
            <p:nvPr/>
          </p:nvGrpSpPr>
          <p:grpSpPr>
            <a:xfrm>
              <a:off x="2419022" y="5749947"/>
              <a:ext cx="9323723" cy="677623"/>
              <a:chOff x="1525723" y="4395580"/>
              <a:chExt cx="8186927" cy="909170"/>
            </a:xfrm>
          </p:grpSpPr>
          <p:sp>
            <p:nvSpPr>
              <p:cNvPr id="29" name="Rectangle: Rounded Corners 43"/>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chemeClr val="bg2">
                      <a:lumMod val="50000"/>
                    </a:schemeClr>
                  </a:solidFill>
                  <a:effectLst/>
                  <a:uLnTx/>
                  <a:uFillTx/>
                  <a:latin typeface="Cambria" panose="02040503050406030204" pitchFamily="18" charset="0"/>
                  <a:ea typeface="Cambria" panose="02040503050406030204" pitchFamily="18" charset="0"/>
                </a:endParaRPr>
              </a:p>
            </p:txBody>
          </p:sp>
          <p:sp>
            <p:nvSpPr>
              <p:cNvPr id="30" name="Rectangle 29"/>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p:cNvGrpSpPr/>
            <p:nvPr/>
          </p:nvGrpSpPr>
          <p:grpSpPr>
            <a:xfrm>
              <a:off x="972609" y="5415330"/>
              <a:ext cx="1446413" cy="1226798"/>
              <a:chOff x="813424" y="5475068"/>
              <a:chExt cx="1446413" cy="1226798"/>
            </a:xfrm>
          </p:grpSpPr>
          <p:pic>
            <p:nvPicPr>
              <p:cNvPr id="24" name="Picture 23"/>
              <p:cNvPicPr>
                <a:picLocks noChangeAspect="1"/>
              </p:cNvPicPr>
              <p:nvPr/>
            </p:nvPicPr>
            <p:blipFill>
              <a:blip r:embed="rId1" cstate="hqprint">
                <a:extLst>
                  <a:ext uri="{BEBA8EAE-BF5A-486C-A8C5-ECC9F3942E4B}">
                    <a14:imgProps xmlns:a14="http://schemas.microsoft.com/office/drawing/2010/main">
                      <a14:imgLayer r:embed="rId2">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a:fillRect/>
              </a:stretch>
            </p:blipFill>
            <p:spPr>
              <a:xfrm>
                <a:off x="813424" y="5922667"/>
                <a:ext cx="707312" cy="700355"/>
              </a:xfrm>
              <a:prstGeom prst="rect">
                <a:avLst/>
              </a:prstGeom>
            </p:spPr>
          </p:pic>
        </p:grpSp>
      </p:grpSp>
      <p:pic>
        <p:nvPicPr>
          <p:cNvPr id="31" name="Picture 30" descr="Shape, arrow&#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a:fillRect/>
          </a:stretch>
        </p:blipFill>
        <p:spPr>
          <a:xfrm rot="15293549" flipH="1">
            <a:off x="1246706" y="1534300"/>
            <a:ext cx="1623831" cy="1512184"/>
          </a:xfrm>
          <a:prstGeom prst="rect">
            <a:avLst/>
          </a:prstGeom>
        </p:spPr>
      </p:pic>
      <p:grpSp>
        <p:nvGrpSpPr>
          <p:cNvPr id="32" name="Group 31"/>
          <p:cNvGrpSpPr/>
          <p:nvPr/>
        </p:nvGrpSpPr>
        <p:grpSpPr>
          <a:xfrm>
            <a:off x="1888032" y="2575350"/>
            <a:ext cx="9211633" cy="1778640"/>
            <a:chOff x="1740977" y="4180202"/>
            <a:chExt cx="9998580" cy="4839440"/>
          </a:xfrm>
        </p:grpSpPr>
        <p:sp>
          <p:nvSpPr>
            <p:cNvPr id="33" name="îṥḷíďê"/>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34" name="TextBox 33"/>
            <p:cNvSpPr txBox="1"/>
            <p:nvPr/>
          </p:nvSpPr>
          <p:spPr>
            <a:xfrm>
              <a:off x="2084721" y="4246357"/>
              <a:ext cx="9484051" cy="4773285"/>
            </a:xfrm>
            <a:prstGeom prst="rect">
              <a:avLst/>
            </a:prstGeom>
            <a:noFill/>
          </p:spPr>
          <p:txBody>
            <a:bodyPr wrap="square" rtlCol="0">
              <a:spAutoFit/>
            </a:bodyPr>
            <a:lstStyle/>
            <a:p>
              <a:pPr marL="457200" indent="-457200" algn="just">
                <a:buFont typeface="Arial" panose="020B0604020202020204" pitchFamily="34" charset="0"/>
                <a:buChar char="•"/>
              </a:pP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nhất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đã</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rủ</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các</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bạn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đỡ</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mình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21" name="Rectangle: Rounded Corners 20"/>
          <p:cNvSpPr/>
          <p:nvPr/>
        </p:nvSpPr>
        <p:spPr>
          <a:xfrm>
            <a:off x="158212" y="162564"/>
            <a:ext cx="11165462" cy="208914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2529715" y="182845"/>
            <a:ext cx="80709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Con gì đuôi ngắn tay dài</a:t>
            </a:r>
            <a:endPar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Mắt hồng, lông mượt, có tài nhảy nhanh?</a:t>
            </a:r>
            <a:endPar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(Là con gì?)</a:t>
            </a:r>
            <a:endPar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endPar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0" name="Picture 2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3" name="Group 32"/>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2" name="Picture 3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4" name="Group 13"/>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25" name="Picture 2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26" name="Group 25"/>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4" name="Picture 33"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38" name="Group 37"/>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40" name="Picture 3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41" name="Group 40"/>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3" name="Picture 42"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4" name="Picture 43"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5"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16" name="Rectangle: Rounded Corners 15"/>
          <p:cNvSpPr/>
          <p:nvPr/>
        </p:nvSpPr>
        <p:spPr>
          <a:xfrm>
            <a:off x="4877407" y="2526030"/>
            <a:ext cx="2346354" cy="87277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thỏ</a:t>
            </a:r>
            <a:endParaRPr kumimoji="0" lang="en-US" sz="40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pic>
        <p:nvPicPr>
          <p:cNvPr id="20" name="Picture 19" descr="Logo&#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p:cNvGrpSpPr/>
          <p:nvPr/>
        </p:nvGrpSpPr>
        <p:grpSpPr>
          <a:xfrm>
            <a:off x="2277451" y="575050"/>
            <a:ext cx="8855369" cy="880596"/>
            <a:chOff x="1532497" y="4536707"/>
            <a:chExt cx="8782683" cy="693635"/>
          </a:xfrm>
        </p:grpSpPr>
        <p:sp>
          <p:nvSpPr>
            <p:cNvPr id="22"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22"/>
            <p:cNvSpPr/>
            <p:nvPr/>
          </p:nvSpPr>
          <p:spPr>
            <a:xfrm>
              <a:off x="1674820" y="4631876"/>
              <a:ext cx="8640360"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vi-VN" sz="33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 name="Group 23"/>
          <p:cNvGrpSpPr/>
          <p:nvPr/>
        </p:nvGrpSpPr>
        <p:grpSpPr>
          <a:xfrm>
            <a:off x="1506958" y="2052319"/>
            <a:ext cx="10060202" cy="3442803"/>
            <a:chOff x="1740977" y="4180202"/>
            <a:chExt cx="9998580" cy="5268966"/>
          </a:xfrm>
        </p:grpSpPr>
        <p:sp>
          <p:nvSpPr>
            <p:cNvPr id="25" name="îṥḷíďê"/>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26" name="TextBox 25"/>
            <p:cNvSpPr txBox="1"/>
            <p:nvPr/>
          </p:nvSpPr>
          <p:spPr>
            <a:xfrm>
              <a:off x="2084722" y="4890085"/>
              <a:ext cx="9185738" cy="4559083"/>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Qua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hiểu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Không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việc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nếu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huy</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động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sức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mạnh</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trí</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tuệ</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thể</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40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pic>
        <p:nvPicPr>
          <p:cNvPr id="2"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1872" y="389898"/>
            <a:ext cx="11239839" cy="1015663"/>
            <a:chOff x="751872" y="389898"/>
            <a:chExt cx="11239839" cy="1015663"/>
          </a:xfrm>
        </p:grpSpPr>
        <p:sp>
          <p:nvSpPr>
            <p:cNvPr id="4"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charset="0"/>
                  <a:cs typeface="Calibri" panose="020F0502020204030204" charset="0"/>
                </a:rPr>
                <a:t>Nội</a:t>
              </a:r>
              <a:r>
                <a:rPr lang="en-US" sz="4400" b="1" dirty="0">
                  <a:solidFill>
                    <a:srgbClr val="002060"/>
                  </a:solidFill>
                  <a:latin typeface="Calibri" panose="020F0502020204030204" charset="0"/>
                  <a:cs typeface="Calibri" panose="020F0502020204030204" charset="0"/>
                </a:rPr>
                <a:t> dung </a:t>
              </a:r>
              <a:r>
                <a:rPr lang="en-US" sz="4400" b="1" dirty="0" err="1">
                  <a:solidFill>
                    <a:srgbClr val="002060"/>
                  </a:solidFill>
                  <a:latin typeface="Calibri" panose="020F0502020204030204" charset="0"/>
                  <a:cs typeface="Calibri" panose="020F0502020204030204" charset="0"/>
                </a:rPr>
                <a:t>chính</a:t>
              </a:r>
              <a:r>
                <a:rPr lang="en-US" sz="4400" b="1" dirty="0">
                  <a:solidFill>
                    <a:srgbClr val="002060"/>
                  </a:solidFill>
                  <a:latin typeface="Calibri" panose="020F0502020204030204" charset="0"/>
                  <a:cs typeface="Calibri" panose="020F0502020204030204" charset="0"/>
                </a:rPr>
                <a:t> </a:t>
              </a:r>
              <a:r>
                <a:rPr lang="en-US" sz="4400" b="1" dirty="0" err="1">
                  <a:solidFill>
                    <a:srgbClr val="002060"/>
                  </a:solidFill>
                  <a:latin typeface="Calibri" panose="020F0502020204030204" charset="0"/>
                  <a:cs typeface="Calibri" panose="020F0502020204030204" charset="0"/>
                </a:rPr>
                <a:t>của</a:t>
              </a:r>
              <a:r>
                <a:rPr lang="en-US" sz="4400" b="1" dirty="0">
                  <a:solidFill>
                    <a:srgbClr val="002060"/>
                  </a:solidFill>
                  <a:latin typeface="Calibri" panose="020F0502020204030204" charset="0"/>
                  <a:cs typeface="Calibri" panose="020F0502020204030204" charset="0"/>
                </a:rPr>
                <a:t> </a:t>
              </a:r>
              <a:r>
                <a:rPr lang="en-US" sz="4400" b="1" dirty="0" err="1">
                  <a:solidFill>
                    <a:srgbClr val="002060"/>
                  </a:solidFill>
                  <a:latin typeface="Calibri" panose="020F0502020204030204" charset="0"/>
                  <a:cs typeface="Calibri" panose="020F0502020204030204" charset="0"/>
                </a:rPr>
                <a:t>bài</a:t>
              </a:r>
              <a:r>
                <a:rPr lang="en-US" sz="4400" b="1" dirty="0">
                  <a:solidFill>
                    <a:srgbClr val="002060"/>
                  </a:solidFill>
                  <a:latin typeface="Calibri" panose="020F0502020204030204" charset="0"/>
                  <a:cs typeface="Calibri" panose="020F0502020204030204" charset="0"/>
                </a:rPr>
                <a:t> </a:t>
              </a:r>
              <a:r>
                <a:rPr lang="en-US" sz="4400" b="1" dirty="0" err="1">
                  <a:solidFill>
                    <a:srgbClr val="002060"/>
                  </a:solidFill>
                  <a:latin typeface="Calibri" panose="020F0502020204030204" charset="0"/>
                  <a:cs typeface="Calibri" panose="020F0502020204030204" charset="0"/>
                </a:rPr>
                <a:t>đọc</a:t>
              </a:r>
              <a:r>
                <a:rPr lang="en-US" sz="4400" b="1" dirty="0">
                  <a:solidFill>
                    <a:srgbClr val="002060"/>
                  </a:solidFill>
                  <a:latin typeface="Calibri" panose="020F0502020204030204" charset="0"/>
                  <a:cs typeface="Calibri" panose="020F0502020204030204" charset="0"/>
                </a:rPr>
                <a:t> </a:t>
              </a:r>
              <a:r>
                <a:rPr lang="en-US" sz="4400" b="1" dirty="0" err="1">
                  <a:solidFill>
                    <a:srgbClr val="002060"/>
                  </a:solidFill>
                  <a:latin typeface="Calibri" panose="020F0502020204030204" charset="0"/>
                  <a:cs typeface="Calibri" panose="020F0502020204030204" charset="0"/>
                </a:rPr>
                <a:t>là</a:t>
              </a:r>
              <a:r>
                <a:rPr lang="en-US" sz="4400" b="1" dirty="0">
                  <a:solidFill>
                    <a:srgbClr val="002060"/>
                  </a:solidFill>
                  <a:latin typeface="Calibri" panose="020F0502020204030204" charset="0"/>
                  <a:cs typeface="Calibri" panose="020F0502020204030204" charset="0"/>
                </a:rPr>
                <a:t> </a:t>
              </a:r>
              <a:r>
                <a:rPr lang="en-US" sz="4400" b="1" dirty="0" err="1">
                  <a:solidFill>
                    <a:srgbClr val="002060"/>
                  </a:solidFill>
                  <a:latin typeface="Calibri" panose="020F0502020204030204" charset="0"/>
                  <a:cs typeface="Calibri" panose="020F0502020204030204" charset="0"/>
                </a:rPr>
                <a:t>gì</a:t>
              </a:r>
              <a:r>
                <a:rPr lang="en-US" sz="4400" b="1" dirty="0">
                  <a:solidFill>
                    <a:srgbClr val="002060"/>
                  </a:solidFill>
                  <a:latin typeface="Calibri" panose="020F0502020204030204" charset="0"/>
                  <a:cs typeface="Calibri" panose="020F0502020204030204" charset="0"/>
                </a:rPr>
                <a:t>?</a:t>
              </a:r>
              <a:endParaRPr lang="en-US" sz="4400" b="1" dirty="0">
                <a:solidFill>
                  <a:srgbClr val="002060"/>
                </a:solidFill>
                <a:latin typeface="Calibri" panose="020F0502020204030204" charset="0"/>
                <a:cs typeface="Calibri" panose="020F0502020204030204" charset="0"/>
              </a:endParaRPr>
            </a:p>
          </p:txBody>
        </p:sp>
      </p:grpSp>
      <p:sp>
        <p:nvSpPr>
          <p:cNvPr id="6" name="TextBox 5"/>
          <p:cNvSpPr txBox="1"/>
          <p:nvPr/>
        </p:nvSpPr>
        <p:spPr>
          <a:xfrm>
            <a:off x="3813885" y="2602762"/>
            <a:ext cx="6640755" cy="3416320"/>
          </a:xfrm>
          <a:prstGeom prst="rect">
            <a:avLst/>
          </a:prstGeom>
          <a:noFill/>
        </p:spPr>
        <p:txBody>
          <a:bodyPr wrap="square">
            <a:spAutoFit/>
          </a:bodyPr>
          <a:lstStyle/>
          <a:p>
            <a:pPr algn="just"/>
            <a:r>
              <a:rPr lang="vi-VN" sz="3600" i="1" dirty="0">
                <a:solidFill>
                  <a:srgbClr val="FF0000"/>
                </a:solidFill>
                <a:latin typeface="Cambria" panose="02040503050406030204" pitchFamily="18" charset="0"/>
                <a:ea typeface="Cambria" panose="02040503050406030204" pitchFamily="18" charset="0"/>
              </a:rPr>
              <a:t>Câu chuyện kể về xưởng may áo ấm của các loài động vật sống trong rừng. Nhờ có sự góp sức của các con vật mà những tấm áo ấm được hoàn thiện một cách dễ dàng và nhanh chóng.</a:t>
            </a:r>
            <a:endParaRPr lang="vi-VN" sz="3600"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pic>
        <p:nvPicPr>
          <p:cNvPr id="16" name="Picture 15"/>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grpSp>
        <p:nvGrpSpPr>
          <p:cNvPr id="22" name="Group 21"/>
          <p:cNvGrpSpPr/>
          <p:nvPr/>
        </p:nvGrpSpPr>
        <p:grpSpPr>
          <a:xfrm>
            <a:off x="1363859" y="855529"/>
            <a:ext cx="3540234" cy="625703"/>
            <a:chOff x="1053394" y="206467"/>
            <a:chExt cx="2880723" cy="432581"/>
          </a:xfrm>
        </p:grpSpPr>
        <p:sp>
          <p:nvSpPr>
            <p:cNvPr id="23"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charset="0"/>
                <a:ea typeface="字魂20号-石头体" panose="020F0502020204030204"/>
                <a:cs typeface="Calibri" panose="020F0502020204030204" charset="0"/>
                <a:sym typeface="Arial" panose="020B0604020202020204"/>
              </a:endParaRPr>
            </a:p>
          </p:txBody>
        </p:sp>
        <p:sp>
          <p:nvSpPr>
            <p:cNvPr id="32" name="Rectangle 31"/>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rPr>
                <a:t>lại</a:t>
              </a:r>
              <a:endParaRPr kumimoji="0" lang="en-US" sz="3200" b="1" i="0" u="none" strike="noStrike" kern="0" cap="none" spc="0" normalizeH="0" baseline="0" noProof="0" dirty="0">
                <a:ln>
                  <a:noFill/>
                </a:ln>
                <a:solidFill>
                  <a:prstClr val="black"/>
                </a:solidFill>
                <a:effectLst/>
                <a:uLnTx/>
                <a:uFillTx/>
                <a:latin typeface="Calibri" panose="020F0502020204030204" charset="0"/>
                <a:ea typeface="字魂20号-石头体" panose="020F0502020204030204"/>
                <a:cs typeface="Calibri" panose="020F0502020204030204" charset="0"/>
                <a:sym typeface="Arial" panose="020B0604020202020204"/>
              </a:endParaRPr>
            </a:p>
          </p:txBody>
        </p:sp>
      </p:grpSp>
      <p:pic>
        <p:nvPicPr>
          <p:cNvPr id="33" name="Picture 32"/>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806971" y="802893"/>
            <a:ext cx="667016" cy="7445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p:cNvSpPr txBox="1"/>
          <p:nvPr/>
        </p:nvSpPr>
        <p:spPr>
          <a:xfrm>
            <a:off x="589280" y="387350"/>
            <a:ext cx="10810240"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Những chiếc áo ấm</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Mùa đ</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thỏ quấn tấm vải lên người cho đỡ rét thì gió thổi tấm vải bay xuống ao. Nhím giúp thỏ khều tấm vải vào bờ và nói:</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Phải may thành áo mới được.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pic>
        <p:nvPicPr>
          <p:cNvPr id="4" name="Picture 3"/>
          <p:cNvPicPr>
            <a:picLocks noChangeAspect="1"/>
          </p:cNvPicPr>
          <p:nvPr/>
        </p:nvPicPr>
        <p:blipFill>
          <a:blip r:embed="rId1"/>
          <a:stretch>
            <a:fillRect/>
          </a:stretch>
        </p:blipFill>
        <p:spPr>
          <a:xfrm>
            <a:off x="7578090" y="2406900"/>
            <a:ext cx="4112660" cy="2268515"/>
          </a:xfrm>
          <a:prstGeom prst="rect">
            <a:avLst/>
          </a:prstGeom>
        </p:spPr>
      </p:pic>
      <p:sp>
        <p:nvSpPr>
          <p:cNvPr id="12" name="TextBox 11"/>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Phải cắt đúng theo kích thước.</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Chúng tôi cần anh kẻ đường vạch để may áo ấm cho mọi người.</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p:cNvSpPr txBox="1"/>
          <p:nvPr/>
        </p:nvSpPr>
        <p:spPr>
          <a:xfrm>
            <a:off x="599440" y="4675415"/>
            <a:ext cx="111099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Đôi chim ổ dộc luồn kim, may áo…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Võ Quảng)</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stretch>
            <a:fillRect/>
          </a:stretch>
        </p:blipFill>
        <p:spPr>
          <a:xfrm>
            <a:off x="-2" y="0"/>
            <a:ext cx="12192000" cy="6858001"/>
          </a:xfrm>
          <a:prstGeom prst="rect">
            <a:avLst/>
          </a:prstGeom>
        </p:spPr>
      </p:pic>
      <p:pic>
        <p:nvPicPr>
          <p:cNvPr id="5" name="图片 4"/>
          <p:cNvPicPr>
            <a:picLocks noChangeAspect="1"/>
          </p:cNvPicPr>
          <p:nvPr/>
        </p:nvPicPr>
        <p:blipFill rotWithShape="1">
          <a:blip r:embed="rId2" cstate="email"/>
          <a:srcRect/>
          <a:stretch>
            <a:fillRect/>
          </a:stretch>
        </p:blipFill>
        <p:spPr>
          <a:xfrm>
            <a:off x="-2" y="1"/>
            <a:ext cx="12192001" cy="4903304"/>
          </a:xfrm>
          <a:prstGeom prst="rect">
            <a:avLst/>
          </a:prstGeom>
        </p:spPr>
      </p:pic>
      <p:grpSp>
        <p:nvGrpSpPr>
          <p:cNvPr id="8" name="组合 7"/>
          <p:cNvGrpSpPr/>
          <p:nvPr/>
        </p:nvGrpSpPr>
        <p:grpSpPr>
          <a:xfrm>
            <a:off x="1751679" y="1148080"/>
            <a:ext cx="8509921" cy="4246849"/>
            <a:chOff x="1018420" y="1587058"/>
            <a:chExt cx="8319327" cy="3918725"/>
          </a:xfrm>
        </p:grpSpPr>
        <p:sp>
          <p:nvSpPr>
            <p:cNvPr id="9" name="矩形: 圆角 8"/>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sp>
          <p:nvSpPr>
            <p:cNvPr id="10" name="矩形: 圆角 9"/>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grpSp>
      <p:pic>
        <p:nvPicPr>
          <p:cNvPr id="16" name="图片 15"/>
          <p:cNvPicPr>
            <a:picLocks noChangeAspect="1"/>
          </p:cNvPicPr>
          <p:nvPr/>
        </p:nvPicPr>
        <p:blipFill rotWithShape="1">
          <a:blip r:embed="rId3" cstate="email"/>
          <a:srcRect/>
          <a:stretch>
            <a:fillRect/>
          </a:stretch>
        </p:blipFill>
        <p:spPr>
          <a:xfrm>
            <a:off x="2652404" y="4709247"/>
            <a:ext cx="7488589" cy="2137154"/>
          </a:xfrm>
          <a:prstGeom prst="rect">
            <a:avLst/>
          </a:prstGeom>
        </p:spPr>
      </p:pic>
      <p:pic>
        <p:nvPicPr>
          <p:cNvPr id="18" name="图片 17"/>
          <p:cNvPicPr>
            <a:picLocks noChangeAspect="1"/>
          </p:cNvPicPr>
          <p:nvPr/>
        </p:nvPicPr>
        <p:blipFill rotWithShape="1">
          <a:blip r:embed="rId4" cstate="email"/>
          <a:srcRect/>
          <a:stretch>
            <a:fillRect/>
          </a:stretch>
        </p:blipFill>
        <p:spPr>
          <a:xfrm>
            <a:off x="49650" y="2523952"/>
            <a:ext cx="3245455" cy="3751837"/>
          </a:xfrm>
          <a:prstGeom prst="rect">
            <a:avLst/>
          </a:prstGeom>
        </p:spPr>
      </p:pic>
      <p:pic>
        <p:nvPicPr>
          <p:cNvPr id="20" name="图片 19"/>
          <p:cNvPicPr>
            <a:picLocks noChangeAspect="1"/>
          </p:cNvPicPr>
          <p:nvPr/>
        </p:nvPicPr>
        <p:blipFill rotWithShape="1">
          <a:blip r:embed="rId5" cstate="email"/>
          <a:srcRect/>
          <a:stretch>
            <a:fillRect/>
          </a:stretch>
        </p:blipFill>
        <p:spPr>
          <a:xfrm>
            <a:off x="9133239" y="2523952"/>
            <a:ext cx="3058759" cy="3461329"/>
          </a:xfrm>
          <a:prstGeom prst="rect">
            <a:avLst/>
          </a:prstGeom>
        </p:spPr>
      </p:pic>
      <p:pic>
        <p:nvPicPr>
          <p:cNvPr id="4" name="Picture 3" descr="A blue and orange text&#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350" y="1990982"/>
            <a:ext cx="8254699" cy="285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21" name="Rectangle: Rounded Corners 20"/>
          <p:cNvSpPr/>
          <p:nvPr/>
        </p:nvSpPr>
        <p:spPr>
          <a:xfrm>
            <a:off x="158211" y="162564"/>
            <a:ext cx="11590765" cy="252348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2200106" y="140315"/>
            <a:ext cx="9187364" cy="2554545"/>
          </a:xfrm>
          <a:prstGeom prst="rect">
            <a:avLst/>
          </a:prstGeom>
          <a:noFill/>
        </p:spPr>
        <p:txBody>
          <a:bodyPr wrap="square" rtlCol="0">
            <a:spAutoFit/>
          </a:bodyPr>
          <a:lstStyle/>
          <a:p>
            <a:pPr lvl="0">
              <a:defRPr/>
            </a:pPr>
            <a:r>
              <a:rPr lang="vi-VN"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Ăn lá dâu</a:t>
            </a:r>
            <a:br>
              <a:rPr lang="en-US"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Nhả tơ vàng</a:t>
            </a:r>
            <a:br>
              <a:rPr lang="en-US"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Giúp người dệt lụa</a:t>
            </a:r>
            <a:br>
              <a:rPr lang="en-US"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Đố nàng con chi?</a:t>
            </a:r>
            <a:br>
              <a:rPr lang="en-US"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(Là con gì?)</a:t>
            </a:r>
            <a:endPar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endPar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0" name="Picture 2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3" name="Group 32"/>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2" name="Picture 3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4" name="Group 13"/>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25" name="Picture 2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26" name="Group 25"/>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4" name="Picture 33"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38" name="Group 37"/>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40" name="Picture 3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41" name="Group 40"/>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3" name="Picture 42"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4" name="Picture 43"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5"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16" name="Rectangle: Rounded Corners 15"/>
          <p:cNvSpPr/>
          <p:nvPr/>
        </p:nvSpPr>
        <p:spPr>
          <a:xfrm>
            <a:off x="4983481" y="2926080"/>
            <a:ext cx="2274570" cy="1010134"/>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tằm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21" name="Rectangle: Rounded Corners 20"/>
          <p:cNvSpPr/>
          <p:nvPr/>
        </p:nvSpPr>
        <p:spPr>
          <a:xfrm>
            <a:off x="158211" y="162564"/>
            <a:ext cx="11590765" cy="252348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2200106" y="140315"/>
            <a:ext cx="918736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Con gì mồm nhỏ</a:t>
            </a:r>
            <a:br>
              <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Đào đất làm hang</a:t>
            </a:r>
            <a:br>
              <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Tên nhọn lưng mang</a:t>
            </a:r>
            <a:br>
              <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Xù lên chống trả.</a:t>
            </a:r>
            <a:br>
              <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(Là con gì?)</a:t>
            </a:r>
            <a:endParaRPr kumimoji="0" lang="en-US" sz="32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endParaRPr kumimoji="0" lang="en-US" sz="3600" b="1" i="0" u="sng"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0" name="Picture 2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3" name="Group 32"/>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2" name="Picture 3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4" name="Group 13"/>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25" name="Picture 24"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26" name="Group 25"/>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4" name="Picture 33"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38" name="Group 37"/>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40" name="Picture 39"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41" name="Group 40"/>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3" name="Picture 42" descr="A blue water splashing on a black background&#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4" name="Picture 43"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5"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16" name="Rectangle: Rounded Corners 15"/>
          <p:cNvSpPr/>
          <p:nvPr/>
        </p:nvSpPr>
        <p:spPr>
          <a:xfrm>
            <a:off x="4526280" y="2926080"/>
            <a:ext cx="2731771" cy="1010134"/>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nhím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stretch>
            <a:fillRect/>
          </a:stretch>
        </p:blipFill>
        <p:spPr>
          <a:xfrm>
            <a:off x="-2" y="0"/>
            <a:ext cx="12192000" cy="6858001"/>
          </a:xfrm>
          <a:prstGeom prst="rect">
            <a:avLst/>
          </a:prstGeom>
        </p:spPr>
      </p:pic>
      <p:pic>
        <p:nvPicPr>
          <p:cNvPr id="5" name="图片 4"/>
          <p:cNvPicPr>
            <a:picLocks noChangeAspect="1"/>
          </p:cNvPicPr>
          <p:nvPr/>
        </p:nvPicPr>
        <p:blipFill rotWithShape="1">
          <a:blip r:embed="rId2" cstate="email"/>
          <a:srcRect/>
          <a:stretch>
            <a:fillRect/>
          </a:stretch>
        </p:blipFill>
        <p:spPr>
          <a:xfrm>
            <a:off x="-2" y="1"/>
            <a:ext cx="12192001" cy="4903304"/>
          </a:xfrm>
          <a:prstGeom prst="rect">
            <a:avLst/>
          </a:prstGeom>
        </p:spPr>
      </p:pic>
      <p:grpSp>
        <p:nvGrpSpPr>
          <p:cNvPr id="8" name="组合 7"/>
          <p:cNvGrpSpPr/>
          <p:nvPr/>
        </p:nvGrpSpPr>
        <p:grpSpPr>
          <a:xfrm>
            <a:off x="1751679" y="1148080"/>
            <a:ext cx="8509921" cy="4246849"/>
            <a:chOff x="1018420" y="1587058"/>
            <a:chExt cx="8319327" cy="3918725"/>
          </a:xfrm>
        </p:grpSpPr>
        <p:sp>
          <p:nvSpPr>
            <p:cNvPr id="9" name="矩形: 圆角 8"/>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sp>
          <p:nvSpPr>
            <p:cNvPr id="10" name="矩形: 圆角 9"/>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grpSp>
      <p:pic>
        <p:nvPicPr>
          <p:cNvPr id="16" name="图片 15"/>
          <p:cNvPicPr>
            <a:picLocks noChangeAspect="1"/>
          </p:cNvPicPr>
          <p:nvPr/>
        </p:nvPicPr>
        <p:blipFill rotWithShape="1">
          <a:blip r:embed="rId3" cstate="email"/>
          <a:srcRect/>
          <a:stretch>
            <a:fillRect/>
          </a:stretch>
        </p:blipFill>
        <p:spPr>
          <a:xfrm>
            <a:off x="2652404" y="4709247"/>
            <a:ext cx="7488589" cy="2137154"/>
          </a:xfrm>
          <a:prstGeom prst="rect">
            <a:avLst/>
          </a:prstGeom>
        </p:spPr>
      </p:pic>
      <p:pic>
        <p:nvPicPr>
          <p:cNvPr id="18" name="图片 17"/>
          <p:cNvPicPr>
            <a:picLocks noChangeAspect="1"/>
          </p:cNvPicPr>
          <p:nvPr/>
        </p:nvPicPr>
        <p:blipFill rotWithShape="1">
          <a:blip r:embed="rId4" cstate="email"/>
          <a:srcRect/>
          <a:stretch>
            <a:fillRect/>
          </a:stretch>
        </p:blipFill>
        <p:spPr>
          <a:xfrm>
            <a:off x="49650" y="2523952"/>
            <a:ext cx="3245455" cy="3751837"/>
          </a:xfrm>
          <a:prstGeom prst="rect">
            <a:avLst/>
          </a:prstGeom>
        </p:spPr>
      </p:pic>
      <p:pic>
        <p:nvPicPr>
          <p:cNvPr id="20" name="图片 19"/>
          <p:cNvPicPr>
            <a:picLocks noChangeAspect="1"/>
          </p:cNvPicPr>
          <p:nvPr/>
        </p:nvPicPr>
        <p:blipFill rotWithShape="1">
          <a:blip r:embed="rId5" cstate="email"/>
          <a:srcRect/>
          <a:stretch>
            <a:fillRect/>
          </a:stretch>
        </p:blipFill>
        <p:spPr>
          <a:xfrm>
            <a:off x="9133239" y="2523952"/>
            <a:ext cx="3058759" cy="3461329"/>
          </a:xfrm>
          <a:prstGeom prst="rect">
            <a:avLst/>
          </a:prstGeom>
        </p:spPr>
      </p:pic>
      <p:sp>
        <p:nvSpPr>
          <p:cNvPr id="15" name="Google Shape;487;p33"/>
          <p:cNvSpPr txBox="1"/>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pic>
        <p:nvPicPr>
          <p:cNvPr id="17" name="Picture 16"/>
          <p:cNvPicPr>
            <a:picLocks noChangeAspect="1"/>
          </p:cNvPicPr>
          <p:nvPr/>
        </p:nvPicPr>
        <p:blipFill>
          <a:blip r:embed="rId6"/>
          <a:stretch>
            <a:fillRect/>
          </a:stretch>
        </p:blipFill>
        <p:spPr>
          <a:xfrm>
            <a:off x="1693294" y="1651915"/>
            <a:ext cx="8805411" cy="1102636"/>
          </a:xfrm>
          <a:prstGeom prst="rect">
            <a:avLst/>
          </a:prstGeom>
        </p:spPr>
      </p:pic>
      <p:pic>
        <p:nvPicPr>
          <p:cNvPr id="4" name="Picture 3"/>
          <p:cNvPicPr>
            <a:picLocks noChangeAspect="1"/>
          </p:cNvPicPr>
          <p:nvPr/>
        </p:nvPicPr>
        <p:blipFill>
          <a:blip r:embed="rId7"/>
          <a:stretch>
            <a:fillRect/>
          </a:stretch>
        </p:blipFill>
        <p:spPr>
          <a:xfrm>
            <a:off x="5306497" y="2579425"/>
            <a:ext cx="1579001" cy="676715"/>
          </a:xfrm>
          <a:prstGeom prst="rect">
            <a:avLst/>
          </a:prstGeom>
        </p:spPr>
      </p:pic>
      <p:pic>
        <p:nvPicPr>
          <p:cNvPr id="19" name="Picture 18"/>
          <p:cNvPicPr>
            <a:picLocks noChangeAspect="1"/>
          </p:cNvPicPr>
          <p:nvPr/>
        </p:nvPicPr>
        <p:blipFill>
          <a:blip r:embed="rId8"/>
          <a:stretch>
            <a:fillRect/>
          </a:stretch>
        </p:blipFill>
        <p:spPr>
          <a:xfrm>
            <a:off x="1683225" y="2824634"/>
            <a:ext cx="8742422" cy="2871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email"/>
          <a:stretch>
            <a:fillRect/>
          </a:stretch>
        </p:blipFill>
        <p:spPr>
          <a:xfrm>
            <a:off x="-2" y="0"/>
            <a:ext cx="12192000" cy="6858001"/>
          </a:xfrm>
          <a:prstGeom prst="rect">
            <a:avLst/>
          </a:prstGeom>
        </p:spPr>
      </p:pic>
      <p:pic>
        <p:nvPicPr>
          <p:cNvPr id="24" name="图片 23"/>
          <p:cNvPicPr>
            <a:picLocks noChangeAspect="1"/>
          </p:cNvPicPr>
          <p:nvPr/>
        </p:nvPicPr>
        <p:blipFill rotWithShape="1">
          <a:blip r:embed="rId2" cstate="email"/>
          <a:srcRect/>
          <a:stretch>
            <a:fillRect/>
          </a:stretch>
        </p:blipFill>
        <p:spPr>
          <a:xfrm>
            <a:off x="-2" y="1"/>
            <a:ext cx="12192001" cy="4857290"/>
          </a:xfrm>
          <a:prstGeom prst="rect">
            <a:avLst/>
          </a:prstGeom>
        </p:spPr>
      </p:pic>
      <p:pic>
        <p:nvPicPr>
          <p:cNvPr id="8" name="图片 7"/>
          <p:cNvPicPr>
            <a:picLocks noChangeAspect="1"/>
          </p:cNvPicPr>
          <p:nvPr/>
        </p:nvPicPr>
        <p:blipFill rotWithShape="1">
          <a:blip r:embed="rId3" cstate="email"/>
          <a:srcRect/>
          <a:stretch>
            <a:fillRect/>
          </a:stretch>
        </p:blipFill>
        <p:spPr>
          <a:xfrm>
            <a:off x="-25453" y="0"/>
            <a:ext cx="12514378" cy="4348609"/>
          </a:xfrm>
          <a:prstGeom prst="rect">
            <a:avLst/>
          </a:prstGeom>
        </p:spPr>
      </p:pic>
      <p:grpSp>
        <p:nvGrpSpPr>
          <p:cNvPr id="2" name="组合 1"/>
          <p:cNvGrpSpPr/>
          <p:nvPr/>
        </p:nvGrpSpPr>
        <p:grpSpPr>
          <a:xfrm>
            <a:off x="3210560" y="609601"/>
            <a:ext cx="8859520" cy="5664200"/>
            <a:chOff x="4227946" y="1721427"/>
            <a:chExt cx="7449127" cy="4552373"/>
          </a:xfrm>
        </p:grpSpPr>
        <p:sp>
          <p:nvSpPr>
            <p:cNvPr id="43" name="矩形: 圆角 42"/>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sp>
          <p:nvSpPr>
            <p:cNvPr id="13" name="矩形: 圆角 12"/>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panose="020F0502020204030204"/>
                <a:cs typeface="+mn-ea"/>
                <a:sym typeface="+mn-lt"/>
              </a:endParaRPr>
            </a:p>
          </p:txBody>
        </p:sp>
      </p:grpSp>
      <p:pic>
        <p:nvPicPr>
          <p:cNvPr id="4" name="图片 3"/>
          <p:cNvPicPr>
            <a:picLocks noChangeAspect="1"/>
          </p:cNvPicPr>
          <p:nvPr/>
        </p:nvPicPr>
        <p:blipFill rotWithShape="1">
          <a:blip r:embed="rId4" cstate="email"/>
          <a:srcRect/>
          <a:stretch>
            <a:fillRect/>
          </a:stretch>
        </p:blipFill>
        <p:spPr>
          <a:xfrm>
            <a:off x="-25453" y="1958543"/>
            <a:ext cx="3832991" cy="4637871"/>
          </a:xfrm>
          <a:prstGeom prst="rect">
            <a:avLst/>
          </a:prstGeom>
        </p:spPr>
      </p:pic>
      <p:pic>
        <p:nvPicPr>
          <p:cNvPr id="5" name="Picture 4"/>
          <p:cNvPicPr>
            <a:picLocks noChangeAspect="1"/>
          </p:cNvPicPr>
          <p:nvPr/>
        </p:nvPicPr>
        <p:blipFill>
          <a:blip r:embed="rId5"/>
          <a:stretch>
            <a:fillRect/>
          </a:stretch>
        </p:blipFill>
        <p:spPr>
          <a:xfrm>
            <a:off x="3339413" y="643036"/>
            <a:ext cx="936250" cy="610598"/>
          </a:xfrm>
          <a:prstGeom prst="rect">
            <a:avLst/>
          </a:prstGeom>
        </p:spPr>
      </p:pic>
      <p:sp>
        <p:nvSpPr>
          <p:cNvPr id="6" name="TextBox 5"/>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Quan sát tranh minh họa, nói tên các con vật và đoán xem chúng đang làm gì.</a:t>
            </a:r>
            <a:endPar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p:cNvPicPr>
            <a:picLocks noChangeAspect="1"/>
          </p:cNvPicPr>
          <p:nvPr/>
        </p:nvPicPr>
        <p:blipFill>
          <a:blip r:embed="rId6"/>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1" cstate="email"/>
          <a:srcRect/>
          <a:stretch>
            <a:fillRect/>
          </a:stretch>
        </p:blipFill>
        <p:spPr>
          <a:xfrm>
            <a:off x="-25453" y="-174752"/>
            <a:ext cx="12217453" cy="4348609"/>
          </a:xfrm>
          <a:prstGeom prst="rect">
            <a:avLst/>
          </a:prstGeom>
        </p:spPr>
      </p:pic>
      <p:pic>
        <p:nvPicPr>
          <p:cNvPr id="18" name="图片 17"/>
          <p:cNvPicPr>
            <a:picLocks noChangeAspect="1"/>
          </p:cNvPicPr>
          <p:nvPr/>
        </p:nvPicPr>
        <p:blipFill rotWithShape="1">
          <a:blip r:embed="rId2" cstate="email"/>
          <a:srcRect/>
          <a:stretch>
            <a:fillRect/>
          </a:stretch>
        </p:blipFill>
        <p:spPr>
          <a:xfrm>
            <a:off x="-2" y="1"/>
            <a:ext cx="12192001" cy="4903304"/>
          </a:xfrm>
          <a:prstGeom prst="rect">
            <a:avLst/>
          </a:prstGeom>
        </p:spPr>
      </p:pic>
      <p:pic>
        <p:nvPicPr>
          <p:cNvPr id="8" name="图片 7"/>
          <p:cNvPicPr>
            <a:picLocks noChangeAspect="1"/>
          </p:cNvPicPr>
          <p:nvPr/>
        </p:nvPicPr>
        <p:blipFill>
          <a:blip r:embed="rId3" cstate="email"/>
          <a:stretch>
            <a:fillRect/>
          </a:stretch>
        </p:blipFill>
        <p:spPr>
          <a:xfrm>
            <a:off x="-317500" y="444200"/>
            <a:ext cx="12192000" cy="6858001"/>
          </a:xfrm>
          <a:prstGeom prst="rect">
            <a:avLst/>
          </a:prstGeom>
        </p:spPr>
      </p:pic>
      <p:sp>
        <p:nvSpPr>
          <p:cNvPr id="5" name="矩形: 圆角 4"/>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p:cNvPicPr>
            <a:picLocks noChangeAspect="1"/>
          </p:cNvPicPr>
          <p:nvPr/>
        </p:nvPicPr>
        <p:blipFill>
          <a:blip r:embed="rId4"/>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aphicFrame>
        <p:nvGraphicFramePr>
          <p:cNvPr id="2" name="Table 1"/>
          <p:cNvGraphicFramePr>
            <a:graphicFrameLocks noGrp="1"/>
          </p:cNvGraphicFramePr>
          <p:nvPr/>
        </p:nvGraphicFramePr>
        <p:xfrm>
          <a:off x="1859280" y="2948936"/>
          <a:ext cx="9042400" cy="3431540"/>
        </p:xfrm>
        <a:graphic>
          <a:graphicData uri="http://schemas.openxmlformats.org/drawingml/2006/table">
            <a:tbl>
              <a:tblPr>
                <a:tableStyleId>{5DA37D80-6434-44D0-A028-1B22A696006F}</a:tableStyleId>
              </a:tblPr>
              <a:tblGrid>
                <a:gridCol w="4521200"/>
                <a:gridCol w="4521200"/>
              </a:tblGrid>
              <a:tr h="384927">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Tên</a:t>
                      </a:r>
                      <a:r>
                        <a:rPr lang="en-US" sz="2800" b="1" dirty="0">
                          <a:effectLst/>
                          <a:latin typeface="Cambria" panose="02040503050406030204" pitchFamily="18" charset="0"/>
                          <a:ea typeface="Cambria" panose="02040503050406030204" pitchFamily="18" charset="0"/>
                          <a:cs typeface="Arial-Rounded" panose="020B0500000000000000" pitchFamily="34" charset="0"/>
                        </a:rPr>
                        <a:t> con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vật</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Việc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làm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Nhím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Chắp vải, dùi lỗi</a:t>
                      </a:r>
                      <a:endParaRPr lang="en-US" sz="2800" b="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Thỏ</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Trải vải</a:t>
                      </a:r>
                      <a:endParaRPr lang="en-US" sz="2800" b="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Chim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Luồn</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kim</a:t>
                      </a:r>
                      <a:r>
                        <a:rPr lang="en-US" sz="2800" b="0" dirty="0">
                          <a:effectLst/>
                          <a:latin typeface="Cambria" panose="02040503050406030204" pitchFamily="18" charset="0"/>
                          <a:ea typeface="Cambria" panose="02040503050406030204" pitchFamily="18" charset="0"/>
                          <a:cs typeface="Arial-Rounded" panose="020B0500000000000000" pitchFamily="34" charset="0"/>
                        </a:rPr>
                        <a:t>, may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áo</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Ốc sên</a:t>
                      </a:r>
                      <a:endParaRPr lang="en-US" sz="2800" b="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Cambria" panose="02040503050406030204" pitchFamily="18" charset="0"/>
                          <a:ea typeface="Cambria" panose="02040503050406030204" pitchFamily="18" charset="0"/>
                          <a:cs typeface="Arial-Rounded" panose="020B0500000000000000" pitchFamily="34" charset="0"/>
                        </a:rPr>
                        <a:t>Kẻ đường vạch trên vải</a:t>
                      </a:r>
                      <a:endParaRPr lang="vi-VN"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Bọ ngựa</a:t>
                      </a:r>
                      <a:endParaRPr lang="en-US" sz="2800" b="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Cắt</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vải</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Tằm</a:t>
                      </a:r>
                      <a:endParaRPr lang="en-US" sz="2800" b="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Cambria" panose="02040503050406030204" pitchFamily="18" charset="0"/>
                          <a:ea typeface="Cambria" panose="02040503050406030204" pitchFamily="18" charset="0"/>
                          <a:cs typeface="Arial-Rounded" panose="020B0500000000000000" pitchFamily="34" charset="0"/>
                        </a:rPr>
                        <a:t>Xe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chỉ</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email"/>
          <a:stretch>
            <a:fillRect/>
          </a:stretch>
        </p:blipFill>
        <p:spPr>
          <a:xfrm>
            <a:off x="-2" y="0"/>
            <a:ext cx="12192000" cy="6858001"/>
          </a:xfrm>
          <a:prstGeom prst="rect">
            <a:avLst/>
          </a:prstGeom>
        </p:spPr>
      </p:pic>
      <p:pic>
        <p:nvPicPr>
          <p:cNvPr id="24" name="图片 23"/>
          <p:cNvPicPr>
            <a:picLocks noChangeAspect="1"/>
          </p:cNvPicPr>
          <p:nvPr/>
        </p:nvPicPr>
        <p:blipFill rotWithShape="1">
          <a:blip r:embed="rId2" cstate="email"/>
          <a:srcRect/>
          <a:stretch>
            <a:fillRect/>
          </a:stretch>
        </p:blipFill>
        <p:spPr>
          <a:xfrm>
            <a:off x="-2" y="1"/>
            <a:ext cx="12192001" cy="4857290"/>
          </a:xfrm>
          <a:prstGeom prst="rect">
            <a:avLst/>
          </a:prstGeom>
        </p:spPr>
      </p:pic>
      <p:pic>
        <p:nvPicPr>
          <p:cNvPr id="8" name="图片 7"/>
          <p:cNvPicPr>
            <a:picLocks noChangeAspect="1"/>
          </p:cNvPicPr>
          <p:nvPr/>
        </p:nvPicPr>
        <p:blipFill rotWithShape="1">
          <a:blip r:embed="rId3" cstate="email"/>
          <a:srcRect/>
          <a:stretch>
            <a:fillRect/>
          </a:stretch>
        </p:blipFill>
        <p:spPr>
          <a:xfrm>
            <a:off x="-25453" y="0"/>
            <a:ext cx="12514378" cy="4348609"/>
          </a:xfrm>
          <a:prstGeom prst="rect">
            <a:avLst/>
          </a:prstGeom>
        </p:spPr>
      </p:pic>
      <p:grpSp>
        <p:nvGrpSpPr>
          <p:cNvPr id="2" name="组合 1"/>
          <p:cNvGrpSpPr/>
          <p:nvPr/>
        </p:nvGrpSpPr>
        <p:grpSpPr>
          <a:xfrm>
            <a:off x="2458720" y="929012"/>
            <a:ext cx="8361680" cy="4552373"/>
            <a:chOff x="4227946" y="1721427"/>
            <a:chExt cx="7449127" cy="4552373"/>
          </a:xfrm>
        </p:grpSpPr>
        <p:sp>
          <p:nvSpPr>
            <p:cNvPr id="43" name="矩形: 圆角 42"/>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sp>
          <p:nvSpPr>
            <p:cNvPr id="13" name="矩形: 圆角 12"/>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20号-石头体" panose="020F0502020204030204"/>
                <a:cs typeface="+mn-ea"/>
                <a:sym typeface="+mn-lt"/>
              </a:endParaRPr>
            </a:p>
          </p:txBody>
        </p:sp>
      </p:grpSp>
      <p:pic>
        <p:nvPicPr>
          <p:cNvPr id="4" name="图片 3"/>
          <p:cNvPicPr>
            <a:picLocks noChangeAspect="1"/>
          </p:cNvPicPr>
          <p:nvPr/>
        </p:nvPicPr>
        <p:blipFill rotWithShape="1">
          <a:blip r:embed="rId4" cstate="email"/>
          <a:srcRect/>
          <a:stretch>
            <a:fillRect/>
          </a:stretch>
        </p:blipFill>
        <p:spPr>
          <a:xfrm>
            <a:off x="-772671" y="2958684"/>
            <a:ext cx="3832991" cy="4637871"/>
          </a:xfrm>
          <a:prstGeom prst="rect">
            <a:avLst/>
          </a:prstGeom>
        </p:spPr>
      </p:pic>
      <p:pic>
        <p:nvPicPr>
          <p:cNvPr id="12" name="Picture 11"/>
          <p:cNvPicPr>
            <a:picLocks noChangeAspect="1"/>
          </p:cNvPicPr>
          <p:nvPr/>
        </p:nvPicPr>
        <p:blipFill>
          <a:blip r:embed="rId5"/>
          <a:stretch>
            <a:fillRect/>
          </a:stretch>
        </p:blipFill>
        <p:spPr>
          <a:xfrm>
            <a:off x="3365493" y="1758091"/>
            <a:ext cx="6719203" cy="3129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a:ea typeface="字魂20号-石头体"/>
        <a:cs typeface=""/>
      </a:majorFont>
      <a:minorFont>
        <a:latin typeface="字魂20号-石头体"/>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7181</Words>
  <Application>WPS Presentation</Application>
  <PresentationFormat>Widescreen</PresentationFormat>
  <Paragraphs>248</Paragraphs>
  <Slides>36</Slides>
  <Notes>30</Notes>
  <HiddenSlides>0</HiddenSlides>
  <MMClips>7</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36</vt:i4>
      </vt:variant>
    </vt:vector>
  </HeadingPairs>
  <TitlesOfParts>
    <vt:vector size="62" baseType="lpstr">
      <vt:lpstr>Arial</vt:lpstr>
      <vt:lpstr>SimSun</vt:lpstr>
      <vt:lpstr>Wingdings</vt:lpstr>
      <vt:lpstr>字魂20号-石头体</vt:lpstr>
      <vt:lpstr>Calibri</vt:lpstr>
      <vt:lpstr>字魂20号-石头体</vt:lpstr>
      <vt:lpstr>Cambria</vt:lpstr>
      <vt:lpstr>Bubblegum Sans</vt:lpstr>
      <vt:lpstr>Segoe Print</vt:lpstr>
      <vt:lpstr>Arial-Rounded</vt:lpstr>
      <vt:lpstr>Calibri</vt:lpstr>
      <vt:lpstr>Microsoft YaHei</vt:lpstr>
      <vt:lpstr>Arial Unicode MS</vt:lpstr>
      <vt:lpstr>Calibri Light</vt:lpstr>
      <vt:lpstr>Aptos</vt:lpstr>
      <vt:lpstr>Segoe UI</vt:lpstr>
      <vt:lpstr>Times New Roman</vt:lpstr>
      <vt:lpstr>Gloria Hallelujah</vt:lpstr>
      <vt:lpstr>Arial</vt:lpstr>
      <vt:lpstr>DFPOP1-W9</vt:lpstr>
      <vt:lpstr>等线</vt:lpstr>
      <vt:lpstr>Office 主题​​</vt:lpstr>
      <vt:lpstr>Office Theme</vt:lpstr>
      <vt:lpstr>Custom Design</vt:lpstr>
      <vt:lpstr>1_Office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Bé Cún</cp:lastModifiedBy>
  <cp:revision>137</cp:revision>
  <dcterms:created xsi:type="dcterms:W3CDTF">2022-08-30T00:09:00Z</dcterms:created>
  <dcterms:modified xsi:type="dcterms:W3CDTF">2025-12-11T07:46:29Z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9F546C38F2E545CD88A599049C082742_12</vt:lpwstr>
  </property>
  <property fmtid="{D5CDD505-2E9C-101B-9397-08002B2CF9AE}" pid="3" name="KSOProductBuildVer">
    <vt:lpwstr>1033-12.2.0.23155</vt:lpwstr>
  </property>
</Properties>
</file>