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17"/>
  </p:notesMasterIdLst>
  <p:sldIdLst>
    <p:sldId id="258" r:id="rId4"/>
    <p:sldId id="257" r:id="rId5"/>
    <p:sldId id="330" r:id="rId6"/>
    <p:sldId id="319" r:id="rId7"/>
    <p:sldId id="329" r:id="rId8"/>
    <p:sldId id="332" r:id="rId9"/>
    <p:sldId id="333" r:id="rId10"/>
    <p:sldId id="334" r:id="rId11"/>
    <p:sldId id="335" r:id="rId12"/>
    <p:sldId id="336" r:id="rId13"/>
    <p:sldId id="337" r:id="rId14"/>
    <p:sldId id="259" r:id="rId15"/>
    <p:sldId id="34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D38D2-6B46-44AD-BD0D-40D6E40F7D1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E9C67-4F62-4CB5-9AE8-B9D84182E0F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0"/>
            </a:lvl2pPr>
            <a:lvl3pPr marL="1218565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6730" indent="0">
              <a:buNone/>
              <a:defRPr sz="2665"/>
            </a:lvl6pPr>
            <a:lvl7pPr marL="3656330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457199" y="268357"/>
            <a:ext cx="11499575" cy="6341165"/>
          </a:xfrm>
          <a:custGeom>
            <a:avLst/>
            <a:gdLst>
              <a:gd name="connsiteX0" fmla="*/ 0 w 11499575"/>
              <a:gd name="connsiteY0" fmla="*/ 1056882 h 6341165"/>
              <a:gd name="connsiteX1" fmla="*/ 1056882 w 11499575"/>
              <a:gd name="connsiteY1" fmla="*/ 0 h 6341165"/>
              <a:gd name="connsiteX2" fmla="*/ 10442693 w 11499575"/>
              <a:gd name="connsiteY2" fmla="*/ 0 h 6341165"/>
              <a:gd name="connsiteX3" fmla="*/ 11499575 w 11499575"/>
              <a:gd name="connsiteY3" fmla="*/ 1056882 h 6341165"/>
              <a:gd name="connsiteX4" fmla="*/ 11499575 w 11499575"/>
              <a:gd name="connsiteY4" fmla="*/ 5284283 h 6341165"/>
              <a:gd name="connsiteX5" fmla="*/ 10442693 w 11499575"/>
              <a:gd name="connsiteY5" fmla="*/ 6341165 h 6341165"/>
              <a:gd name="connsiteX6" fmla="*/ 1056882 w 11499575"/>
              <a:gd name="connsiteY6" fmla="*/ 6341165 h 6341165"/>
              <a:gd name="connsiteX7" fmla="*/ 0 w 11499575"/>
              <a:gd name="connsiteY7" fmla="*/ 5284283 h 6341165"/>
              <a:gd name="connsiteX8" fmla="*/ 0 w 11499575"/>
              <a:gd name="connsiteY8" fmla="*/ 1056882 h 634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9575" h="6341165" fill="none" extrusionOk="0">
                <a:moveTo>
                  <a:pt x="0" y="1056882"/>
                </a:moveTo>
                <a:cubicBezTo>
                  <a:pt x="-41504" y="443142"/>
                  <a:pt x="543885" y="60776"/>
                  <a:pt x="1056882" y="0"/>
                </a:cubicBezTo>
                <a:cubicBezTo>
                  <a:pt x="3414654" y="-138490"/>
                  <a:pt x="9027411" y="-6035"/>
                  <a:pt x="10442693" y="0"/>
                </a:cubicBezTo>
                <a:cubicBezTo>
                  <a:pt x="11001326" y="8819"/>
                  <a:pt x="11588599" y="484785"/>
                  <a:pt x="11499575" y="1056882"/>
                </a:cubicBezTo>
                <a:cubicBezTo>
                  <a:pt x="11395268" y="1482790"/>
                  <a:pt x="11585169" y="4569153"/>
                  <a:pt x="11499575" y="5284283"/>
                </a:cubicBezTo>
                <a:cubicBezTo>
                  <a:pt x="11463695" y="5793901"/>
                  <a:pt x="11044882" y="6393329"/>
                  <a:pt x="10442693" y="6341165"/>
                </a:cubicBezTo>
                <a:cubicBezTo>
                  <a:pt x="8117314" y="6449818"/>
                  <a:pt x="3976234" y="6339077"/>
                  <a:pt x="1056882" y="6341165"/>
                </a:cubicBezTo>
                <a:cubicBezTo>
                  <a:pt x="446398" y="6281310"/>
                  <a:pt x="-2160" y="5788515"/>
                  <a:pt x="0" y="5284283"/>
                </a:cubicBezTo>
                <a:cubicBezTo>
                  <a:pt x="17786" y="4649992"/>
                  <a:pt x="-108856" y="2011304"/>
                  <a:pt x="0" y="1056882"/>
                </a:cubicBezTo>
                <a:close/>
              </a:path>
              <a:path w="11499575" h="6341165" stroke="0" extrusionOk="0">
                <a:moveTo>
                  <a:pt x="0" y="1056882"/>
                </a:moveTo>
                <a:cubicBezTo>
                  <a:pt x="25269" y="524443"/>
                  <a:pt x="568951" y="-60253"/>
                  <a:pt x="1056882" y="0"/>
                </a:cubicBezTo>
                <a:cubicBezTo>
                  <a:pt x="5269801" y="62616"/>
                  <a:pt x="6168674" y="-25344"/>
                  <a:pt x="10442693" y="0"/>
                </a:cubicBezTo>
                <a:cubicBezTo>
                  <a:pt x="11132388" y="43792"/>
                  <a:pt x="11504242" y="415686"/>
                  <a:pt x="11499575" y="1056882"/>
                </a:cubicBezTo>
                <a:cubicBezTo>
                  <a:pt x="11621845" y="3040892"/>
                  <a:pt x="11366943" y="3879028"/>
                  <a:pt x="11499575" y="5284283"/>
                </a:cubicBezTo>
                <a:cubicBezTo>
                  <a:pt x="11569671" y="5911888"/>
                  <a:pt x="11024423" y="6334052"/>
                  <a:pt x="10442693" y="6341165"/>
                </a:cubicBezTo>
                <a:cubicBezTo>
                  <a:pt x="7940201" y="6349515"/>
                  <a:pt x="2351668" y="6384697"/>
                  <a:pt x="1056882" y="6341165"/>
                </a:cubicBezTo>
                <a:cubicBezTo>
                  <a:pt x="442086" y="6323163"/>
                  <a:pt x="-16554" y="5967142"/>
                  <a:pt x="0" y="5284283"/>
                </a:cubicBezTo>
                <a:cubicBezTo>
                  <a:pt x="-147664" y="4614894"/>
                  <a:pt x="139242" y="2738643"/>
                  <a:pt x="0" y="1056882"/>
                </a:cubicBezTo>
                <a:close/>
              </a:path>
            </a:pathLst>
          </a:custGeom>
          <a:ln>
            <a:solidFill>
              <a:srgbClr val="024E4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565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3.png"/><Relationship Id="rId15" Type="http://schemas.openxmlformats.org/officeDocument/2006/relationships/image" Target="../media/image2.png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/>
          <p:cNvSpPr/>
          <p:nvPr userDrawn="1"/>
        </p:nvSpPr>
        <p:spPr>
          <a:xfrm>
            <a:off x="315311" y="268357"/>
            <a:ext cx="11641464" cy="6341165"/>
          </a:xfrm>
          <a:custGeom>
            <a:avLst/>
            <a:gdLst>
              <a:gd name="connsiteX0" fmla="*/ 0 w 11641464"/>
              <a:gd name="connsiteY0" fmla="*/ 1056882 h 6341165"/>
              <a:gd name="connsiteX1" fmla="*/ 1056882 w 11641464"/>
              <a:gd name="connsiteY1" fmla="*/ 0 h 6341165"/>
              <a:gd name="connsiteX2" fmla="*/ 10584582 w 11641464"/>
              <a:gd name="connsiteY2" fmla="*/ 0 h 6341165"/>
              <a:gd name="connsiteX3" fmla="*/ 11641464 w 11641464"/>
              <a:gd name="connsiteY3" fmla="*/ 1056882 h 6341165"/>
              <a:gd name="connsiteX4" fmla="*/ 11641464 w 11641464"/>
              <a:gd name="connsiteY4" fmla="*/ 5284283 h 6341165"/>
              <a:gd name="connsiteX5" fmla="*/ 10584582 w 11641464"/>
              <a:gd name="connsiteY5" fmla="*/ 6341165 h 6341165"/>
              <a:gd name="connsiteX6" fmla="*/ 1056882 w 11641464"/>
              <a:gd name="connsiteY6" fmla="*/ 6341165 h 6341165"/>
              <a:gd name="connsiteX7" fmla="*/ 0 w 11641464"/>
              <a:gd name="connsiteY7" fmla="*/ 5284283 h 6341165"/>
              <a:gd name="connsiteX8" fmla="*/ 0 w 11641464"/>
              <a:gd name="connsiteY8" fmla="*/ 1056882 h 634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41464" h="6341165" fill="none" extrusionOk="0">
                <a:moveTo>
                  <a:pt x="0" y="1056882"/>
                </a:moveTo>
                <a:cubicBezTo>
                  <a:pt x="-41504" y="443142"/>
                  <a:pt x="543885" y="60776"/>
                  <a:pt x="1056882" y="0"/>
                </a:cubicBezTo>
                <a:cubicBezTo>
                  <a:pt x="4152189" y="-138490"/>
                  <a:pt x="9111681" y="-6035"/>
                  <a:pt x="10584582" y="0"/>
                </a:cubicBezTo>
                <a:cubicBezTo>
                  <a:pt x="11143215" y="8819"/>
                  <a:pt x="11730488" y="484785"/>
                  <a:pt x="11641464" y="1056882"/>
                </a:cubicBezTo>
                <a:cubicBezTo>
                  <a:pt x="11537157" y="1482790"/>
                  <a:pt x="11727058" y="4569153"/>
                  <a:pt x="11641464" y="5284283"/>
                </a:cubicBezTo>
                <a:cubicBezTo>
                  <a:pt x="11605584" y="5793901"/>
                  <a:pt x="11186771" y="6393329"/>
                  <a:pt x="10584582" y="6341165"/>
                </a:cubicBezTo>
                <a:cubicBezTo>
                  <a:pt x="6724655" y="6449818"/>
                  <a:pt x="3798375" y="6339077"/>
                  <a:pt x="1056882" y="6341165"/>
                </a:cubicBezTo>
                <a:cubicBezTo>
                  <a:pt x="446398" y="6281310"/>
                  <a:pt x="-2160" y="5788515"/>
                  <a:pt x="0" y="5284283"/>
                </a:cubicBezTo>
                <a:cubicBezTo>
                  <a:pt x="17786" y="4649992"/>
                  <a:pt x="-108856" y="2011304"/>
                  <a:pt x="0" y="1056882"/>
                </a:cubicBezTo>
                <a:close/>
              </a:path>
              <a:path w="11641464" h="6341165" stroke="0" extrusionOk="0">
                <a:moveTo>
                  <a:pt x="0" y="1056882"/>
                </a:moveTo>
                <a:cubicBezTo>
                  <a:pt x="25269" y="524443"/>
                  <a:pt x="568951" y="-60253"/>
                  <a:pt x="1056882" y="0"/>
                </a:cubicBezTo>
                <a:cubicBezTo>
                  <a:pt x="3566845" y="62616"/>
                  <a:pt x="7615079" y="-25344"/>
                  <a:pt x="10584582" y="0"/>
                </a:cubicBezTo>
                <a:cubicBezTo>
                  <a:pt x="11274277" y="43792"/>
                  <a:pt x="11646131" y="415686"/>
                  <a:pt x="11641464" y="1056882"/>
                </a:cubicBezTo>
                <a:cubicBezTo>
                  <a:pt x="11763734" y="3040892"/>
                  <a:pt x="11508832" y="3879028"/>
                  <a:pt x="11641464" y="5284283"/>
                </a:cubicBezTo>
                <a:cubicBezTo>
                  <a:pt x="11711560" y="5911888"/>
                  <a:pt x="11166312" y="6334052"/>
                  <a:pt x="10584582" y="6341165"/>
                </a:cubicBezTo>
                <a:cubicBezTo>
                  <a:pt x="8777922" y="6349515"/>
                  <a:pt x="4860668" y="6384697"/>
                  <a:pt x="1056882" y="6341165"/>
                </a:cubicBezTo>
                <a:cubicBezTo>
                  <a:pt x="442086" y="6323163"/>
                  <a:pt x="-16554" y="5967142"/>
                  <a:pt x="0" y="5284283"/>
                </a:cubicBezTo>
                <a:cubicBezTo>
                  <a:pt x="-147664" y="4614894"/>
                  <a:pt x="139242" y="2738643"/>
                  <a:pt x="0" y="1056882"/>
                </a:cubicBezTo>
                <a:close/>
              </a:path>
            </a:pathLst>
          </a:custGeom>
          <a:ln>
            <a:solidFill>
              <a:srgbClr val="024E4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571655" cy="15716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15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96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571655" cy="15716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571655" cy="15716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02" y="-101801"/>
            <a:ext cx="7742583" cy="640080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90307" y="1302341"/>
            <a:ext cx="6039293" cy="1171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tả</a:t>
            </a:r>
            <a:r>
              <a:rPr lang="en-US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âm</a:t>
            </a:r>
            <a:r>
              <a:rPr lang="en-US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thanh</a:t>
            </a:r>
            <a:r>
              <a:rPr lang="en-US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US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biện</a:t>
            </a:r>
            <a:r>
              <a:rPr lang="en-US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pháp</a:t>
            </a:r>
            <a:r>
              <a:rPr lang="en-US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so </a:t>
            </a:r>
            <a:r>
              <a:rPr lang="en-US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sánh</a:t>
            </a:r>
            <a:r>
              <a:rPr lang="en-US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4614" y="2928479"/>
            <a:ext cx="6145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 hát của Mai trong veo như tiếng chim hót.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31" y="1036320"/>
            <a:ext cx="6400800" cy="569573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452" y="2398737"/>
            <a:ext cx="4876800" cy="2428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vừa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2"/>
          <a:stretch>
            <a:fillRect/>
          </a:stretch>
        </p:blipFill>
        <p:spPr>
          <a:xfrm>
            <a:off x="-99155" y="1143001"/>
            <a:ext cx="12390310" cy="5369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95" y="-158505"/>
            <a:ext cx="2316681" cy="2316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868" y="2184839"/>
            <a:ext cx="9291109" cy="1871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740" y="4117029"/>
            <a:ext cx="7456054" cy="920576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571655" cy="1571655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585" y="5124893"/>
            <a:ext cx="1571655" cy="157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orange letters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58" y="1922905"/>
            <a:ext cx="9035055" cy="2267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/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565"/>
              <a:endParaRPr lang="en-US" altLang="zh-CN" sz="1400" dirty="0">
                <a:solidFill>
                  <a:srgbClr val="000000"/>
                </a:solidFill>
                <a:latin typeface="Microsoft YaHei" panose="020B0503020204020204" charset="-122"/>
              </a:endParaRPr>
            </a:p>
          </p:txBody>
        </p:sp>
        <p:sp>
          <p:nvSpPr>
            <p:cNvPr id="35" name="Google Shape;5317;p41"/>
            <p:cNvSpPr txBox="1"/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400">
                <a:buClr>
                  <a:prstClr val="black"/>
                </a:buClr>
              </a:pPr>
              <a:r>
                <a:rPr lang="en-US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chỉ sự vật và từ ngữ chỉ đặc điểm của sự vật thường thấy ở thành thị hoặc nông thôn.</a:t>
              </a:r>
              <a:endParaRPr lang="vi-VN" sz="3600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9283" y="1355087"/>
            <a:ext cx="8679169" cy="2863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625" y="4320426"/>
            <a:ext cx="7522285" cy="153749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891280" y="515999"/>
            <a:ext cx="17678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853680" y="515999"/>
            <a:ext cx="2235200" cy="203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/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369896105517170423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208" y="2450055"/>
            <a:ext cx="5823412" cy="2863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7594" y="119660"/>
            <a:ext cx="8369743" cy="265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406867" y="2774183"/>
          <a:ext cx="10170162" cy="3476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79"/>
                <a:gridCol w="3896654"/>
                <a:gridCol w="3804629"/>
              </a:tblGrid>
              <a:tr h="676878">
                <a:tc>
                  <a:txBody>
                    <a:bodyPr/>
                    <a:lstStyle/>
                    <a:p>
                      <a:endParaRPr lang="en-US" sz="300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sự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5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đặc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điểm</a:t>
                      </a:r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thành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thị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phố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,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Tấp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nập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,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nông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thôn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,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Rộng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mênh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mông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,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8" name="Oval 17"/>
          <p:cNvSpPr/>
          <p:nvPr/>
        </p:nvSpPr>
        <p:spPr>
          <a:xfrm>
            <a:off x="4057650" y="1574800"/>
            <a:ext cx="1400507" cy="937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67350" y="34690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77031" y="1006406"/>
            <a:ext cx="1400507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62465" y="3464179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bus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245088" y="142722"/>
            <a:ext cx="3607072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62070" y="38871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tầng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931853" y="1757679"/>
            <a:ext cx="3230612" cy="7534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48020" y="3887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nhựa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754880" y="769132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28153" y="440078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287275" y="1052047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92580" y="442167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thông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7611417" y="1328438"/>
            <a:ext cx="1060840" cy="9572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58157" y="483733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644977" y="1108259"/>
            <a:ext cx="793149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61496" y="4842866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trâu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7221944" y="745296"/>
            <a:ext cx="997655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883425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cổng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966470" y="270266"/>
            <a:ext cx="1839095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04246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526276" y="1698270"/>
            <a:ext cx="1789450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63856" y="540721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đường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6380504" y="60403"/>
            <a:ext cx="1420776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95620" y="5851594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lũy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378628" y="52745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04783" y="584084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ngói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297856" y="116804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38948" y="58294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42069" y="3464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đúc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878369" y="3930593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chội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263804" y="3919952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ồn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ào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273700" y="485150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êm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ả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824944" y="540303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398280" y="538117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thoáng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25" grpId="0" animBg="1"/>
      <p:bldP spid="25" grpId="1" animBg="1"/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6" grpId="0" animBg="1"/>
      <p:bldP spid="56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/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Google Shape;5317;p41"/>
            <p:cNvSpPr txBox="1"/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loria Hallelujah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loria Hallelujah"/>
                </a:rPr>
                <a:t>Tìm những âm thanh được so sánh với nhau trong các câu dưới đây. Điền thông tin vào bảng theo mẫu.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1564640" y="1445013"/>
            <a:ext cx="9326880" cy="15735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Tiếng đàn tơ rưng khi trầm hùng như tiếng thác đổ, khi thánh thót, róc rách như suối reo.</a:t>
            </a:r>
            <a:endParaRPr lang="vi-VN" sz="280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r"/>
            <a:r>
              <a:rPr lang="vi-VN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An Duy và Lê Tấn)</a:t>
            </a:r>
            <a:endParaRPr lang="vi-VN" sz="280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1406867" y="3150198"/>
            <a:ext cx="9326880" cy="15735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Tiếng chim sáo về ríu ran như một cái chợ vừa mở, như lớp học vừa tan, như buổi đàn ca liên hoan sắp bắt đầu…</a:t>
            </a:r>
            <a:endParaRPr lang="vi-VN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r"/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Băng Sơn)</a:t>
            </a:r>
            <a:endParaRPr lang="vi-VN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691860" y="531796"/>
            <a:ext cx="433572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841024"/>
            <a:ext cx="75438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80" y="3712877"/>
            <a:ext cx="3981366" cy="22823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662" y="940558"/>
            <a:ext cx="6712278" cy="1652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8240" y="2592717"/>
            <a:ext cx="3773764" cy="152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26160" y="2742214"/>
          <a:ext cx="6712278" cy="24593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491"/>
                <a:gridCol w="1677491"/>
                <a:gridCol w="1678648"/>
                <a:gridCol w="1678648"/>
              </a:tblGrid>
              <a:tr h="987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Từ  so sánh 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4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6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Tiếng chim sáo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65200" y="1253330"/>
          <a:ext cx="10586720" cy="4579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5840"/>
                <a:gridCol w="2672080"/>
                <a:gridCol w="1615440"/>
                <a:gridCol w="4023360"/>
              </a:tblGrid>
              <a:tr h="1051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Từ so sánh 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06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trầm hùng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tiếng thác đổ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363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thánh thót, róc rách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suối reo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828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Tiếng sáo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ríu ran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một cái chợ vừa mở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828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một lớp học vừa tan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13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buổi đàn ca liên hoan sắp bắt đầu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1299</Words>
  <Application>WPS Presentation</Application>
  <PresentationFormat>Widescreen</PresentationFormat>
  <Paragraphs>146</Paragraphs>
  <Slides>13</Slides>
  <Notes>10</Notes>
  <HiddenSlides>0</HiddenSlides>
  <MMClips>4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SimSun</vt:lpstr>
      <vt:lpstr>Wingdings</vt:lpstr>
      <vt:lpstr>Calibri</vt:lpstr>
      <vt:lpstr>Calibri</vt:lpstr>
      <vt:lpstr>Microsoft YaHei</vt:lpstr>
      <vt:lpstr>Gloria Hallelujah</vt:lpstr>
      <vt:lpstr>Segoe Print</vt:lpstr>
      <vt:lpstr>Arial Unicode MS</vt:lpstr>
      <vt:lpstr>Cambria</vt:lpstr>
      <vt:lpstr>Arial-Rounded</vt:lpstr>
      <vt:lpstr>Arial</vt:lpstr>
      <vt:lpstr>Times New Roman</vt:lpstr>
      <vt:lpstr>Calibri Light</vt:lpstr>
      <vt:lpstr>Arial Black</vt:lpstr>
      <vt:lpstr>第一PPT，www.1ppt.com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Bé Cún</cp:lastModifiedBy>
  <cp:revision>61</cp:revision>
  <dcterms:created xsi:type="dcterms:W3CDTF">2022-08-10T02:25:00Z</dcterms:created>
  <dcterms:modified xsi:type="dcterms:W3CDTF">2025-12-11T07:01:41Z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18ED18CCDB664F229A662DB1AD92B8AD_12</vt:lpwstr>
  </property>
  <property fmtid="{D5CDD505-2E9C-101B-9397-08002B2CF9AE}" pid="3" name="KSOProductBuildVer">
    <vt:lpwstr>1033-12.2.0.23155</vt:lpwstr>
  </property>
</Properties>
</file>