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0" r:id="rId3"/>
  </p:sldMasterIdLst>
  <p:notesMasterIdLst>
    <p:notesMasterId r:id="rId21"/>
  </p:notesMasterIdLst>
  <p:sldIdLst>
    <p:sldId id="383" r:id="rId4"/>
    <p:sldId id="388" r:id="rId5"/>
    <p:sldId id="403" r:id="rId6"/>
    <p:sldId id="412" r:id="rId7"/>
    <p:sldId id="389" r:id="rId8"/>
    <p:sldId id="402" r:id="rId9"/>
    <p:sldId id="343" r:id="rId10"/>
    <p:sldId id="390" r:id="rId11"/>
    <p:sldId id="377" r:id="rId12"/>
    <p:sldId id="413" r:id="rId13"/>
    <p:sldId id="361" r:id="rId14"/>
    <p:sldId id="407" r:id="rId15"/>
    <p:sldId id="353" r:id="rId16"/>
    <p:sldId id="405" r:id="rId17"/>
    <p:sldId id="324" r:id="rId18"/>
    <p:sldId id="342" r:id="rId19"/>
    <p:sldId id="3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5ABA2-067D-4496-B768-3FC42F565835}"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D2817-488A-4607-8349-6AAB17461C4F}" type="slidenum">
              <a:rPr lang="en-US" smtClean="0"/>
              <a:t>‹#›</a:t>
            </a:fld>
            <a:endParaRPr lang="en-US"/>
          </a:p>
        </p:txBody>
      </p:sp>
    </p:spTree>
    <p:extLst>
      <p:ext uri="{BB962C8B-B14F-4D97-AF65-F5344CB8AC3E}">
        <p14:creationId xmlns:p14="http://schemas.microsoft.com/office/powerpoint/2010/main" val="148376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02941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9305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393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4959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2022/11/15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253146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292768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5593446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955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2022/11/15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8150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51359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05018026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86773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926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2877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9915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566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0300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55692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429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theme" Target="../theme/theme3.xml"/><Relationship Id="rId10" Type="http://schemas.openxmlformats.org/officeDocument/2006/relationships/image" Target="../media/image7.png"/><Relationship Id="rId4" Type="http://schemas.openxmlformats.org/officeDocument/2006/relationships/slideLayout" Target="../slideLayouts/slideLayout19.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1138255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13829093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42867782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8.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2.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4.png"/><Relationship Id="rId2" Type="http://schemas.openxmlformats.org/officeDocument/2006/relationships/image" Target="../media/image51.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2.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25.png"/><Relationship Id="rId4" Type="http://schemas.microsoft.com/office/2007/relationships/hdphoto" Target="../media/hdphoto5.wdp"/><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1708C8-6E28-B7F6-3670-4FD0AC8C9898}"/>
              </a:ext>
            </a:extLst>
          </p:cNvPr>
          <p:cNvGrpSpPr/>
          <p:nvPr/>
        </p:nvGrpSpPr>
        <p:grpSpPr>
          <a:xfrm>
            <a:off x="929284" y="586748"/>
            <a:ext cx="9744221" cy="4786527"/>
            <a:chOff x="6096000" y="249707"/>
            <a:chExt cx="5972552" cy="2873429"/>
          </a:xfrm>
        </p:grpSpPr>
        <p:sp>
          <p:nvSpPr>
            <p:cNvPr id="3" name="TextBox 10">
              <a:extLst>
                <a:ext uri="{FF2B5EF4-FFF2-40B4-BE49-F238E27FC236}">
                  <a16:creationId xmlns:a16="http://schemas.microsoft.com/office/drawing/2014/main" id="{CBA03557-8FBA-0114-3807-98C33584E0D3}"/>
                </a:ext>
              </a:extLst>
            </p:cNvPr>
            <p:cNvSpPr txBox="1"/>
            <p:nvPr/>
          </p:nvSpPr>
          <p:spPr>
            <a:xfrm>
              <a:off x="6540703" y="219980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2755E966-4BE9-EEDA-4654-B4A4C880168E}"/>
                </a:ext>
              </a:extLst>
            </p:cNvPr>
            <p:cNvSpPr/>
            <p:nvPr/>
          </p:nvSpPr>
          <p:spPr>
            <a:xfrm>
              <a:off x="6096000" y="249707"/>
              <a:ext cx="5972552" cy="2873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iCiel Crocante" panose="02000000000000000000" pitchFamily="50" charset="0"/>
                <a:ea typeface="+mn-ea"/>
                <a:cs typeface="+mn-cs"/>
              </a:endParaRPr>
            </a:p>
          </p:txBody>
        </p:sp>
      </p:grpSp>
      <p:pic>
        <p:nvPicPr>
          <p:cNvPr id="6" name="图片 33">
            <a:extLst>
              <a:ext uri="{FF2B5EF4-FFF2-40B4-BE49-F238E27FC236}">
                <a16:creationId xmlns:a16="http://schemas.microsoft.com/office/drawing/2014/main" id="{47029353-9FB6-4DD1-941B-8D5169DFFBE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sp>
        <p:nvSpPr>
          <p:cNvPr id="11" name="Rounded Rectangle 695">
            <a:extLst>
              <a:ext uri="{FF2B5EF4-FFF2-40B4-BE49-F238E27FC236}">
                <a16:creationId xmlns:a16="http://schemas.microsoft.com/office/drawing/2014/main" id="{B6238AA2-E52A-4BBA-A2D0-17F54373FE2F}"/>
              </a:ext>
            </a:extLst>
          </p:cNvPr>
          <p:cNvSpPr/>
          <p:nvPr/>
        </p:nvSpPr>
        <p:spPr>
          <a:xfrm>
            <a:off x="2425735" y="1333217"/>
            <a:ext cx="7309508" cy="707886"/>
          </a:xfrm>
          <a:prstGeom prst="roundRect">
            <a:avLst/>
          </a:prstGeom>
          <a:solidFill>
            <a:srgbClr val="FFFFFF">
              <a:alpha val="85000"/>
            </a:srgbClr>
          </a:solidFill>
          <a:ln w="12700" cap="flat" cmpd="sng" algn="ctr">
            <a:solidFill>
              <a:srgbClr val="FCF1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等线" panose="02010600030101010101" pitchFamily="2" charset="-122"/>
                <a:cs typeface="+mn-cs"/>
              </a:rPr>
              <a:t>Thứ</a:t>
            </a:r>
            <a:r>
              <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a:t>
            </a:r>
            <a:r>
              <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等线" panose="02010600030101010101" pitchFamily="2" charset="-122"/>
                <a:cs typeface="+mn-cs"/>
              </a:rPr>
              <a:t>ngày</a:t>
            </a:r>
            <a:r>
              <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等线" panose="02010600030101010101" pitchFamily="2" charset="-122"/>
                <a:cs typeface="+mn-cs"/>
              </a:rPr>
              <a:t>tháng</a:t>
            </a:r>
            <a:r>
              <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a:t>
            </a:r>
            <a:r>
              <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等线" panose="02010600030101010101" pitchFamily="2" charset="-122"/>
                <a:cs typeface="+mn-cs"/>
              </a:rPr>
              <a:t>năm</a:t>
            </a:r>
            <a:r>
              <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 </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rPr>
              <a:t>2022</a:t>
            </a:r>
            <a:endPar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mn-cs"/>
            </a:endParaRPr>
          </a:p>
        </p:txBody>
      </p:sp>
      <p:pic>
        <p:nvPicPr>
          <p:cNvPr id="12" name="Picture 11" descr="A picture containing text&#10;&#10;Description automatically generated">
            <a:extLst>
              <a:ext uri="{FF2B5EF4-FFF2-40B4-BE49-F238E27FC236}">
                <a16:creationId xmlns:a16="http://schemas.microsoft.com/office/drawing/2014/main" id="{CAB545E8-96AE-4B48-A572-F2EA0D51A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407" y="1805135"/>
            <a:ext cx="6675185" cy="1174877"/>
          </a:xfrm>
          <a:prstGeom prst="rect">
            <a:avLst/>
          </a:prstGeom>
        </p:spPr>
      </p:pic>
      <p:sp>
        <p:nvSpPr>
          <p:cNvPr id="15" name="Rectangle 14">
            <a:extLst>
              <a:ext uri="{FF2B5EF4-FFF2-40B4-BE49-F238E27FC236}">
                <a16:creationId xmlns:a16="http://schemas.microsoft.com/office/drawing/2014/main" id="{ED83FC21-6223-496A-AD1D-2CFC45657C64}"/>
              </a:ext>
            </a:extLst>
          </p:cNvPr>
          <p:cNvSpPr/>
          <p:nvPr/>
        </p:nvSpPr>
        <p:spPr>
          <a:xfrm>
            <a:off x="4663200" y="2623011"/>
            <a:ext cx="227639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Tuần</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22</a:t>
            </a:r>
          </a:p>
        </p:txBody>
      </p:sp>
      <p:pic>
        <p:nvPicPr>
          <p:cNvPr id="7" name="Picture 6">
            <a:extLst>
              <a:ext uri="{FF2B5EF4-FFF2-40B4-BE49-F238E27FC236}">
                <a16:creationId xmlns:a16="http://schemas.microsoft.com/office/drawing/2014/main" id="{0CB933DF-A263-4508-A071-E4E84DD6DE60}"/>
              </a:ext>
            </a:extLst>
          </p:cNvPr>
          <p:cNvPicPr>
            <a:picLocks noChangeAspect="1"/>
          </p:cNvPicPr>
          <p:nvPr/>
        </p:nvPicPr>
        <p:blipFill>
          <a:blip r:embed="rId6"/>
          <a:stretch>
            <a:fillRect/>
          </a:stretch>
        </p:blipFill>
        <p:spPr>
          <a:xfrm>
            <a:off x="2975344" y="3202222"/>
            <a:ext cx="6127011" cy="1920406"/>
          </a:xfrm>
          <a:prstGeom prst="rect">
            <a:avLst/>
          </a:prstGeom>
        </p:spPr>
      </p:pic>
    </p:spTree>
    <p:extLst>
      <p:ext uri="{BB962C8B-B14F-4D97-AF65-F5344CB8AC3E}">
        <p14:creationId xmlns:p14="http://schemas.microsoft.com/office/powerpoint/2010/main" val="278043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2F101-89EF-4FE2-80DE-D25D9FF7C75A}"/>
              </a:ext>
            </a:extLst>
          </p:cNvPr>
          <p:cNvPicPr>
            <a:picLocks noChangeAspect="1"/>
          </p:cNvPicPr>
          <p:nvPr/>
        </p:nvPicPr>
        <p:blipFill>
          <a:blip r:embed="rId3"/>
          <a:stretch>
            <a:fillRect/>
          </a:stretch>
        </p:blipFill>
        <p:spPr>
          <a:xfrm>
            <a:off x="3674124" y="2713811"/>
            <a:ext cx="5529551" cy="1182727"/>
          </a:xfrm>
          <a:prstGeom prst="rect">
            <a:avLst/>
          </a:prstGeom>
        </p:spPr>
      </p:pic>
    </p:spTree>
    <p:extLst>
      <p:ext uri="{BB962C8B-B14F-4D97-AF65-F5344CB8AC3E}">
        <p14:creationId xmlns:p14="http://schemas.microsoft.com/office/powerpoint/2010/main" val="2116148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828744"/>
            <a:ext cx="7673007" cy="4954059"/>
            <a:chOff x="1124976" y="2119934"/>
            <a:chExt cx="6487886" cy="3903494"/>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a:extLst>
                <a:ext uri="{FF2B5EF4-FFF2-40B4-BE49-F238E27FC236}">
                  <a16:creationId xmlns:a16="http://schemas.microsoft.com/office/drawing/2014/main" id="{57AC0C9E-8B41-86BA-9355-328FB61DD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192497" y="2119934"/>
              <a:ext cx="3256335" cy="3557762"/>
            </a:xfrm>
            <a:prstGeom prst="rect">
              <a:avLst/>
            </a:prstGeom>
          </p:spPr>
        </p:pic>
      </p:grpSp>
      <p:pic>
        <p:nvPicPr>
          <p:cNvPr id="2" name="Picture 1">
            <a:extLst>
              <a:ext uri="{FF2B5EF4-FFF2-40B4-BE49-F238E27FC236}">
                <a16:creationId xmlns:a16="http://schemas.microsoft.com/office/drawing/2014/main" id="{F7649027-39EE-43DD-88E9-A4C6603B5F83}"/>
              </a:ext>
            </a:extLst>
          </p:cNvPr>
          <p:cNvPicPr>
            <a:picLocks noChangeAspect="1"/>
          </p:cNvPicPr>
          <p:nvPr/>
        </p:nvPicPr>
        <p:blipFill>
          <a:blip r:embed="rId5"/>
          <a:stretch>
            <a:fillRect/>
          </a:stretch>
        </p:blipFill>
        <p:spPr>
          <a:xfrm>
            <a:off x="6058892" y="0"/>
            <a:ext cx="6133108" cy="5017443"/>
          </a:xfrm>
          <a:prstGeom prst="rect">
            <a:avLst/>
          </a:prstGeom>
        </p:spPr>
      </p:pic>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4" descr="6">
            <a:extLst>
              <a:ext uri="{FF2B5EF4-FFF2-40B4-BE49-F238E27FC236}">
                <a16:creationId xmlns:a16="http://schemas.microsoft.com/office/drawing/2014/main" id="{1FD7E4EF-BBD4-4DD1-839F-08307A290C51}"/>
              </a:ext>
            </a:extLst>
          </p:cNvPr>
          <p:cNvPicPr>
            <a:picLocks noChangeAspect="1"/>
          </p:cNvPicPr>
          <p:nvPr/>
        </p:nvPicPr>
        <p:blipFill>
          <a:blip r:embed="rId3"/>
          <a:srcRect r="74368"/>
          <a:stretch>
            <a:fillRect/>
          </a:stretch>
        </p:blipFill>
        <p:spPr>
          <a:xfrm>
            <a:off x="-3810" y="4604385"/>
            <a:ext cx="1602105" cy="2278380"/>
          </a:xfrm>
          <a:prstGeom prst="rect">
            <a:avLst/>
          </a:prstGeom>
        </p:spPr>
      </p:pic>
      <p:grpSp>
        <p:nvGrpSpPr>
          <p:cNvPr id="16" name="Group 15">
            <a:extLst>
              <a:ext uri="{FF2B5EF4-FFF2-40B4-BE49-F238E27FC236}">
                <a16:creationId xmlns:a16="http://schemas.microsoft.com/office/drawing/2014/main" id="{E67BDBD2-98F4-4AEB-8D59-927FC2A45953}"/>
              </a:ext>
            </a:extLst>
          </p:cNvPr>
          <p:cNvGrpSpPr/>
          <p:nvPr/>
        </p:nvGrpSpPr>
        <p:grpSpPr>
          <a:xfrm>
            <a:off x="-171451" y="733425"/>
            <a:ext cx="11991975" cy="3067050"/>
            <a:chOff x="0" y="2771775"/>
            <a:chExt cx="10972800" cy="3067050"/>
          </a:xfrm>
        </p:grpSpPr>
        <p:sp>
          <p:nvSpPr>
            <p:cNvPr id="17" name="Round Diagonal Corner Rectangle 8">
              <a:extLst>
                <a:ext uri="{FF2B5EF4-FFF2-40B4-BE49-F238E27FC236}">
                  <a16:creationId xmlns:a16="http://schemas.microsoft.com/office/drawing/2014/main" id="{6CC375C5-664D-4F05-AB16-2EB3A4C4C52E}"/>
                </a:ext>
              </a:extLst>
            </p:cNvPr>
            <p:cNvSpPr/>
            <p:nvPr/>
          </p:nvSpPr>
          <p:spPr>
            <a:xfrm>
              <a:off x="1943099" y="2771775"/>
              <a:ext cx="9029701" cy="3067050"/>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Lập</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để</a:t>
              </a:r>
              <a:r>
                <a:rPr lang="en-US" sz="2400" b="1" dirty="0">
                  <a:effectLst/>
                  <a:ea typeface="SimSun" panose="02010600030101010101" pitchFamily="2" charset="-122"/>
                </a:rPr>
                <a:t> </a:t>
              </a:r>
              <a:r>
                <a:rPr lang="en-US" sz="2400" b="1" dirty="0" err="1">
                  <a:effectLst/>
                  <a:ea typeface="SimSun" panose="02010600030101010101" pitchFamily="2" charset="-122"/>
                </a:rPr>
                <a:t>đi</a:t>
              </a:r>
              <a:r>
                <a:rPr lang="en-US" sz="2400" b="1" dirty="0">
                  <a:effectLst/>
                  <a:ea typeface="SimSun" panose="02010600030101010101" pitchFamily="2" charset="-122"/>
                </a:rPr>
                <a:t> </a:t>
              </a:r>
              <a:r>
                <a:rPr lang="en-US" sz="2400" b="1" dirty="0" err="1">
                  <a:effectLst/>
                  <a:ea typeface="SimSun" panose="02010600030101010101" pitchFamily="2" charset="-122"/>
                </a:rPr>
                <a:t>truy</a:t>
              </a:r>
              <a:r>
                <a:rPr lang="en-US" sz="2400" b="1" dirty="0">
                  <a:effectLst/>
                  <a:ea typeface="SimSun" panose="02010600030101010101" pitchFamily="2" charset="-122"/>
                </a:rPr>
                <a:t> </a:t>
              </a:r>
              <a:r>
                <a:rPr lang="en-US" sz="2400" b="1" dirty="0" err="1">
                  <a:effectLst/>
                  <a:ea typeface="SimSun" panose="02010600030101010101" pitchFamily="2" charset="-122"/>
                </a:rPr>
                <a:t>vết</a:t>
              </a:r>
              <a:r>
                <a:rPr lang="en-US" sz="2400" b="1" dirty="0">
                  <a:effectLst/>
                  <a:ea typeface="SimSun" panose="02010600030101010101" pitchFamily="2" charset="-122"/>
                </a:rPr>
                <a:t> </a:t>
              </a:r>
              <a:r>
                <a:rPr lang="en-US" sz="2400" b="1" dirty="0" err="1">
                  <a:effectLst/>
                  <a:ea typeface="SimSun" panose="02010600030101010101" pitchFamily="2" charset="-122"/>
                </a:rPr>
                <a:t>thực</a:t>
              </a:r>
              <a:r>
                <a:rPr lang="en-US" sz="2400" b="1" dirty="0">
                  <a:effectLst/>
                  <a:ea typeface="SimSun" panose="02010600030101010101" pitchFamily="2" charset="-122"/>
                </a:rPr>
                <a:t> </a:t>
              </a:r>
              <a:r>
                <a:rPr lang="en-US" sz="2400" b="1" dirty="0" err="1">
                  <a:effectLst/>
                  <a:ea typeface="SimSun" panose="02010600030101010101" pitchFamily="2" charset="-122"/>
                </a:rPr>
                <a:t>phẩm</a:t>
              </a:r>
              <a:r>
                <a:rPr lang="en-US" sz="2400" b="1" dirty="0">
                  <a:effectLst/>
                  <a:ea typeface="SimSun" panose="02010600030101010101" pitchFamily="2" charset="-122"/>
                </a:rPr>
                <a:t> </a:t>
              </a:r>
              <a:r>
                <a:rPr lang="en-US" sz="2400" b="1" dirty="0" err="1">
                  <a:effectLst/>
                  <a:ea typeface="SimSun" panose="02010600030101010101" pitchFamily="2" charset="-122"/>
                </a:rPr>
                <a:t>bẩn</a:t>
              </a:r>
              <a:r>
                <a:rPr lang="en-US" sz="2400" b="1" dirty="0">
                  <a:effectLst/>
                  <a:ea typeface="SimSun" panose="02010600030101010101" pitchFamily="2" charset="-122"/>
                </a:rPr>
                <a:t> ở </a:t>
              </a: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địa</a:t>
              </a:r>
              <a:r>
                <a:rPr lang="en-US" sz="2400" b="1" dirty="0">
                  <a:effectLst/>
                  <a:ea typeface="SimSun" panose="02010600030101010101" pitchFamily="2" charset="-122"/>
                </a:rPr>
                <a:t> </a:t>
              </a:r>
              <a:r>
                <a:rPr lang="en-US" sz="2400" b="1" dirty="0" err="1">
                  <a:effectLst/>
                  <a:ea typeface="SimSun" panose="02010600030101010101" pitchFamily="2" charset="-122"/>
                </a:rPr>
                <a:t>điểm</a:t>
              </a:r>
              <a:r>
                <a:rPr lang="en-US" sz="2400" b="1" dirty="0">
                  <a:effectLst/>
                  <a:ea typeface="SimSun" panose="02010600030101010101" pitchFamily="2" charset="-122"/>
                </a:rPr>
                <a:t> </a:t>
              </a:r>
              <a:r>
                <a:rPr lang="en-US" sz="2400" b="1" dirty="0" err="1">
                  <a:effectLst/>
                  <a:ea typeface="SimSun" panose="02010600030101010101" pitchFamily="2" charset="-122"/>
                </a:rPr>
                <a:t>khác</a:t>
              </a:r>
              <a:r>
                <a:rPr lang="en-US" sz="2400" b="1" dirty="0">
                  <a:effectLst/>
                  <a:ea typeface="SimSun" panose="02010600030101010101" pitchFamily="2" charset="-122"/>
                </a:rPr>
                <a:t> </a:t>
              </a:r>
              <a:r>
                <a:rPr lang="en-US" sz="2400" b="1" dirty="0" err="1">
                  <a:effectLst/>
                  <a:ea typeface="SimSun" panose="02010600030101010101" pitchFamily="2" charset="-122"/>
                </a:rPr>
                <a:t>nhau</a:t>
              </a:r>
              <a:r>
                <a:rPr lang="en-US" sz="2400" b="1" dirty="0">
                  <a:effectLst/>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Mỗi</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a typeface="SimSun" panose="02010600030101010101" pitchFamily="2" charset="-122"/>
                </a:rPr>
                <a:t>nhận</a:t>
              </a:r>
              <a:r>
                <a:rPr lang="en-US" sz="2400" b="1" dirty="0">
                  <a:ea typeface="SimSun" panose="02010600030101010101" pitchFamily="2" charset="-122"/>
                </a:rPr>
                <a:t> </a:t>
              </a:r>
              <a:r>
                <a:rPr lang="en-US" sz="2400" b="1" dirty="0" err="1">
                  <a:ea typeface="SimSun" panose="02010600030101010101" pitchFamily="2" charset="-122"/>
                </a:rPr>
                <a:t>một</a:t>
              </a:r>
              <a:r>
                <a:rPr lang="en-US" sz="2400" b="1" dirty="0">
                  <a:ea typeface="SimSun" panose="02010600030101010101" pitchFamily="2" charset="-122"/>
                </a:rPr>
                <a:t> </a:t>
              </a:r>
              <a:r>
                <a:rPr lang="en-US" sz="2400" b="1" dirty="0" err="1">
                  <a:ea typeface="SimSun" panose="02010600030101010101" pitchFamily="2" charset="-122"/>
                </a:rPr>
                <a:t>địa</a:t>
              </a:r>
              <a:r>
                <a:rPr lang="en-US" sz="2400" b="1" dirty="0">
                  <a:ea typeface="SimSun" panose="02010600030101010101" pitchFamily="2" charset="-122"/>
                </a:rPr>
                <a:t> </a:t>
              </a:r>
              <a:r>
                <a:rPr lang="en-US" sz="2400" b="1" dirty="0" err="1">
                  <a:ea typeface="SimSun" panose="02010600030101010101" pitchFamily="2" charset="-122"/>
                </a:rPr>
                <a:t>điểm</a:t>
              </a:r>
              <a:r>
                <a:rPr lang="en-US" sz="2400" b="1" dirty="0">
                  <a:ea typeface="SimSun" panose="02010600030101010101" pitchFamily="2" charset="-122"/>
                </a:rPr>
                <a:t>: </a:t>
              </a:r>
              <a:r>
                <a:rPr lang="en-US" sz="2400" b="1" dirty="0" err="1">
                  <a:ea typeface="SimSun" panose="02010600030101010101" pitchFamily="2" charset="-122"/>
                </a:rPr>
                <a:t>Chợ</a:t>
              </a:r>
              <a:r>
                <a:rPr lang="en-US" sz="2400" b="1" dirty="0">
                  <a:ea typeface="SimSun" panose="02010600030101010101" pitchFamily="2" charset="-122"/>
                </a:rPr>
                <a:t> - </a:t>
              </a:r>
              <a:r>
                <a:rPr lang="en-US" sz="2400" b="1" dirty="0" err="1">
                  <a:ea typeface="SimSun" panose="02010600030101010101" pitchFamily="2" charset="-122"/>
                </a:rPr>
                <a:t>Siêu</a:t>
              </a:r>
              <a:r>
                <a:rPr lang="en-US" sz="2400" b="1" dirty="0">
                  <a:ea typeface="SimSun" panose="02010600030101010101" pitchFamily="2" charset="-122"/>
                </a:rPr>
                <a:t> </a:t>
              </a:r>
              <a:r>
                <a:rPr lang="en-US" sz="2400" b="1" dirty="0" err="1">
                  <a:ea typeface="SimSun" panose="02010600030101010101" pitchFamily="2" charset="-122"/>
                </a:rPr>
                <a:t>thị</a:t>
              </a:r>
              <a:r>
                <a:rPr lang="en-US" sz="2400" b="1" dirty="0">
                  <a:ea typeface="SimSun" panose="02010600030101010101" pitchFamily="2" charset="-122"/>
                </a:rPr>
                <a:t> - </a:t>
              </a:r>
              <a:r>
                <a:rPr lang="en-US" sz="2400" b="1" dirty="0" err="1">
                  <a:ea typeface="SimSun" panose="02010600030101010101" pitchFamily="2" charset="-122"/>
                </a:rPr>
                <a:t>Bếp</a:t>
              </a:r>
              <a:r>
                <a:rPr lang="en-US" sz="2400" b="1" dirty="0">
                  <a:ea typeface="SimSun" panose="02010600030101010101" pitchFamily="2" charset="-122"/>
                </a:rPr>
                <a:t> </a:t>
              </a:r>
              <a:r>
                <a:rPr lang="en-US" sz="2400" b="1" dirty="0" err="1">
                  <a:ea typeface="SimSun" panose="02010600030101010101" pitchFamily="2" charset="-122"/>
                </a:rPr>
                <a:t>của</a:t>
              </a:r>
              <a:r>
                <a:rPr lang="en-US" sz="2400" b="1" dirty="0">
                  <a:ea typeface="SimSun" panose="02010600030101010101" pitchFamily="2" charset="-122"/>
                </a:rPr>
                <a:t> </a:t>
              </a:r>
              <a:r>
                <a:rPr lang="en-US" sz="2400" b="1" dirty="0" err="1">
                  <a:ea typeface="SimSun" panose="02010600030101010101" pitchFamily="2" charset="-122"/>
                </a:rPr>
                <a:t>gia</a:t>
              </a:r>
              <a:r>
                <a:rPr lang="en-US" sz="2400" b="1" dirty="0">
                  <a:ea typeface="SimSun" panose="02010600030101010101" pitchFamily="2" charset="-122"/>
                </a:rPr>
                <a:t> </a:t>
              </a:r>
              <a:r>
                <a:rPr lang="en-US" sz="2400" b="1" dirty="0" err="1">
                  <a:ea typeface="SimSun" panose="02010600030101010101" pitchFamily="2" charset="-122"/>
                </a:rPr>
                <a:t>đình</a:t>
              </a:r>
              <a:r>
                <a:rPr lang="en-US" sz="2400" b="1" dirty="0">
                  <a:ea typeface="SimSun" panose="02010600030101010101" pitchFamily="2" charset="-122"/>
                </a:rPr>
                <a:t> – </a:t>
              </a:r>
              <a:r>
                <a:rPr lang="en-US" sz="2400" b="1" dirty="0" err="1">
                  <a:ea typeface="SimSun" panose="02010600030101010101" pitchFamily="2" charset="-122"/>
                </a:rPr>
                <a:t>Trên</a:t>
              </a:r>
              <a:r>
                <a:rPr lang="en-US" sz="2400" b="1" dirty="0">
                  <a:ea typeface="SimSun" panose="02010600030101010101" pitchFamily="2" charset="-122"/>
                </a:rPr>
                <a:t> </a:t>
              </a:r>
              <a:r>
                <a:rPr lang="en-US" sz="2400" b="1" dirty="0" err="1">
                  <a:ea typeface="SimSun" panose="02010600030101010101" pitchFamily="2" charset="-122"/>
                </a:rPr>
                <a:t>bàn</a:t>
              </a:r>
              <a:r>
                <a:rPr lang="en-US" sz="2400" b="1" dirty="0">
                  <a:ea typeface="SimSun" panose="02010600030101010101" pitchFamily="2" charset="-122"/>
                </a:rPr>
                <a:t> </a:t>
              </a:r>
              <a:r>
                <a:rPr lang="en-US" sz="2400" b="1" dirty="0" err="1">
                  <a:ea typeface="SimSun" panose="02010600030101010101" pitchFamily="2" charset="-122"/>
                </a:rPr>
                <a:t>ăn</a:t>
              </a:r>
              <a:r>
                <a:rPr lang="en-US" sz="2400" b="1" dirty="0">
                  <a:ea typeface="SimSun" panose="02010600030101010101" pitchFamily="2" charset="-122"/>
                </a:rPr>
                <a:t> – </a:t>
              </a:r>
              <a:r>
                <a:rPr lang="en-US" sz="2400" b="1" dirty="0" err="1">
                  <a:ea typeface="SimSun" panose="02010600030101010101" pitchFamily="2" charset="-122"/>
                </a:rPr>
                <a:t>Trong</a:t>
              </a:r>
              <a:r>
                <a:rPr lang="en-US" sz="2400" b="1" dirty="0">
                  <a:ea typeface="SimSun" panose="02010600030101010101" pitchFamily="2" charset="-122"/>
                </a:rPr>
                <a:t> </a:t>
              </a:r>
              <a:r>
                <a:rPr lang="en-US" sz="2400" b="1" dirty="0" err="1">
                  <a:ea typeface="SimSun" panose="02010600030101010101" pitchFamily="2" charset="-122"/>
                </a:rPr>
                <a:t>nhà</a:t>
              </a:r>
              <a:r>
                <a:rPr lang="en-US" sz="2400" b="1" dirty="0">
                  <a:ea typeface="SimSun" panose="02010600030101010101" pitchFamily="2" charset="-122"/>
                </a:rPr>
                <a:t> </a:t>
              </a:r>
              <a:r>
                <a:rPr lang="en-US" sz="2400" b="1" dirty="0" err="1">
                  <a:ea typeface="SimSun" panose="02010600030101010101" pitchFamily="2" charset="-122"/>
                </a:rPr>
                <a:t>hàng</a:t>
              </a:r>
              <a:r>
                <a:rPr lang="en-US" sz="2400" b="1" dirty="0">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nhóm</a:t>
              </a:r>
              <a:r>
                <a:rPr lang="en-US" sz="2400" b="1" dirty="0">
                  <a:effectLst/>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thảo</a:t>
              </a:r>
              <a:r>
                <a:rPr lang="en-US" sz="2400" b="1" dirty="0">
                  <a:effectLst/>
                  <a:ea typeface="SimSun" panose="02010600030101010101" pitchFamily="2" charset="-122"/>
                </a:rPr>
                <a:t> </a:t>
              </a:r>
              <a:r>
                <a:rPr lang="en-US" sz="2400" b="1" dirty="0" err="1">
                  <a:effectLst/>
                  <a:ea typeface="SimSun" panose="02010600030101010101" pitchFamily="2" charset="-122"/>
                </a:rPr>
                <a:t>luận</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việc</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làm</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sự</a:t>
              </a:r>
              <a:r>
                <a:rPr lang="en-US" sz="2400" b="1" dirty="0">
                  <a:effectLst/>
                  <a:ea typeface="SimSun" panose="02010600030101010101" pitchFamily="2" charset="-122"/>
                </a:rPr>
                <a:t> </a:t>
              </a:r>
              <a:r>
                <a:rPr lang="en-US" sz="2400" b="1" dirty="0" err="1">
                  <a:effectLst/>
                  <a:ea typeface="SimSun" panose="02010600030101010101" pitchFamily="2" charset="-122"/>
                </a:rPr>
                <a:t>vật</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kiểm</a:t>
              </a:r>
              <a:r>
                <a:rPr lang="en-US" sz="2400" b="1" dirty="0">
                  <a:effectLst/>
                  <a:ea typeface="SimSun" panose="02010600030101010101" pitchFamily="2" charset="-122"/>
                </a:rPr>
                <a:t> </a:t>
              </a:r>
              <a:r>
                <a:rPr lang="en-US" sz="2400" b="1" dirty="0" err="1">
                  <a:effectLst/>
                  <a:ea typeface="SimSun" panose="02010600030101010101" pitchFamily="2" charset="-122"/>
                </a:rPr>
                <a:t>tra</a:t>
              </a:r>
              <a:r>
                <a:rPr lang="en-US" sz="2400" b="1" dirty="0">
                  <a:ea typeface="SimSun" panose="02010600030101010101" pitchFamily="2" charset="-122"/>
                </a:rPr>
                <a:t>, </a:t>
              </a:r>
              <a:r>
                <a:rPr lang="en-US" sz="2400" b="1" dirty="0" err="1">
                  <a:ea typeface="SimSun" panose="02010600030101010101" pitchFamily="2" charset="-122"/>
                </a:rPr>
                <a:t>quan</a:t>
              </a:r>
              <a:r>
                <a:rPr lang="en-US" sz="2400" b="1" dirty="0">
                  <a:ea typeface="SimSun" panose="02010600030101010101" pitchFamily="2" charset="-122"/>
                </a:rPr>
                <a:t> </a:t>
              </a:r>
              <a:r>
                <a:rPr lang="en-US" sz="2400" b="1" dirty="0" err="1">
                  <a:ea typeface="SimSun" panose="02010600030101010101" pitchFamily="2" charset="-122"/>
                </a:rPr>
                <a:t>sát</a:t>
              </a:r>
              <a:r>
                <a:rPr lang="en-US" sz="2400" b="1" dirty="0">
                  <a:ea typeface="SimSun" panose="02010600030101010101" pitchFamily="2" charset="-122"/>
                </a:rPr>
                <a:t>, </a:t>
              </a:r>
              <a:r>
                <a:rPr lang="en-US" sz="2400" b="1" dirty="0" err="1">
                  <a:ea typeface="SimSun" panose="02010600030101010101" pitchFamily="2" charset="-122"/>
                </a:rPr>
                <a:t>ngửi</a:t>
              </a:r>
              <a:r>
                <a:rPr lang="en-US" sz="2400" b="1" dirty="0">
                  <a:ea typeface="SimSun" panose="02010600030101010101" pitchFamily="2" charset="-122"/>
                </a:rPr>
                <a:t>… </a:t>
              </a:r>
              <a:r>
                <a:rPr lang="en-US" sz="2400" b="1" dirty="0" err="1">
                  <a:ea typeface="SimSun" panose="02010600030101010101" pitchFamily="2" charset="-122"/>
                </a:rPr>
                <a:t>và</a:t>
              </a:r>
              <a:r>
                <a:rPr lang="en-US" sz="2400" b="1" dirty="0">
                  <a:ea typeface="SimSun" panose="02010600030101010101" pitchFamily="2" charset="-122"/>
                </a:rPr>
                <a:t> </a:t>
              </a:r>
              <a:r>
                <a:rPr lang="en-US" sz="2400" b="1" dirty="0" err="1">
                  <a:ea typeface="SimSun" panose="02010600030101010101" pitchFamily="2" charset="-122"/>
                </a:rPr>
                <a:t>ghi</a:t>
              </a:r>
              <a:r>
                <a:rPr lang="en-US" sz="2400" b="1" dirty="0">
                  <a:ea typeface="SimSun" panose="02010600030101010101" pitchFamily="2" charset="-122"/>
                </a:rPr>
                <a:t> </a:t>
              </a:r>
              <a:r>
                <a:rPr lang="en-US" sz="2400" b="1" dirty="0" err="1">
                  <a:ea typeface="SimSun" panose="02010600030101010101" pitchFamily="2" charset="-122"/>
                </a:rPr>
                <a:t>ra</a:t>
              </a:r>
              <a:r>
                <a:rPr lang="en-US" sz="2400" b="1" dirty="0">
                  <a:ea typeface="SimSun" panose="02010600030101010101" pitchFamily="2" charset="-122"/>
                </a:rPr>
                <a:t> </a:t>
              </a:r>
              <a:r>
                <a:rPr lang="en-US" sz="2400" b="1" dirty="0" err="1">
                  <a:ea typeface="SimSun" panose="02010600030101010101" pitchFamily="2" charset="-122"/>
                </a:rPr>
                <a:t>giấy</a:t>
              </a:r>
              <a:r>
                <a:rPr lang="en-US" sz="2400" b="1" dirty="0">
                  <a:ea typeface="SimSun" panose="02010600030101010101" pitchFamily="2" charset="-122"/>
                </a:rPr>
                <a:t>.</a:t>
              </a:r>
              <a:endParaRPr lang="en-US" sz="2400" b="1" dirty="0">
                <a:effectLst/>
                <a:ea typeface="SimSun" panose="02010600030101010101" pitchFamily="2" charset="-122"/>
              </a:endParaRPr>
            </a:p>
          </p:txBody>
        </p:sp>
        <p:pic>
          <p:nvPicPr>
            <p:cNvPr id="18" name="Picture 2">
              <a:extLst>
                <a:ext uri="{FF2B5EF4-FFF2-40B4-BE49-F238E27FC236}">
                  <a16:creationId xmlns:a16="http://schemas.microsoft.com/office/drawing/2014/main" id="{CEEF54E2-35D8-41BD-8E3D-960D21FA48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2250">
                          <a14:foregroundMark x1="48750" y1="54250" x2="52750" y2="89500"/>
                          <a14:foregroundMark x1="27000" y1="79750" x2="66750" y2="85250"/>
                          <a14:foregroundMark x1="70000" y1="20000" x2="70000" y2="20000"/>
                          <a14:foregroundMark x1="85750" y1="30500" x2="85750" y2="30500"/>
                          <a14:foregroundMark x1="76500" y1="28250" x2="76500" y2="28250"/>
                          <a14:foregroundMark x1="89250" y1="41750" x2="89250" y2="41750"/>
                          <a14:foregroundMark x1="12750" y1="45500" x2="12750" y2="45500"/>
                          <a14:foregroundMark x1="21250" y1="19250" x2="21250" y2="19250"/>
                          <a14:foregroundMark x1="21250" y1="23000" x2="21250" y2="23000"/>
                          <a14:foregroundMark x1="92250" y1="31750" x2="92250" y2="31750"/>
                        </a14:backgroundRemoval>
                      </a14:imgEffect>
                    </a14:imgLayer>
                  </a14:imgProps>
                </a:ext>
                <a:ext uri="{28A0092B-C50C-407E-A947-70E740481C1C}">
                  <a14:useLocalDpi xmlns:a14="http://schemas.microsoft.com/office/drawing/2010/main" val="0"/>
                </a:ext>
              </a:extLst>
            </a:blip>
            <a:srcRect/>
            <a:stretch>
              <a:fillRect/>
            </a:stretch>
          </p:blipFill>
          <p:spPr bwMode="auto">
            <a:xfrm>
              <a:off x="0" y="3110500"/>
              <a:ext cx="2333465" cy="233346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E6BE73F3-DB16-4BBC-BE88-A3245AA4DB44}"/>
              </a:ext>
            </a:extLst>
          </p:cNvPr>
          <p:cNvPicPr>
            <a:picLocks noChangeAspect="1"/>
          </p:cNvPicPr>
          <p:nvPr/>
        </p:nvPicPr>
        <p:blipFill>
          <a:blip r:embed="rId6"/>
          <a:stretch>
            <a:fillRect/>
          </a:stretch>
        </p:blipFill>
        <p:spPr>
          <a:xfrm>
            <a:off x="3552824" y="3919537"/>
            <a:ext cx="5857875" cy="2796306"/>
          </a:xfrm>
          <a:prstGeom prst="rect">
            <a:avLst/>
          </a:prstGeom>
          <a:ln>
            <a:noFill/>
          </a:ln>
          <a:effectLst>
            <a:softEdge rad="112500"/>
          </a:effectLst>
        </p:spPr>
      </p:pic>
      <p:pic>
        <p:nvPicPr>
          <p:cNvPr id="22" name="Picture 21">
            <a:extLst>
              <a:ext uri="{FF2B5EF4-FFF2-40B4-BE49-F238E27FC236}">
                <a16:creationId xmlns:a16="http://schemas.microsoft.com/office/drawing/2014/main" id="{B30CA770-ED61-4127-9848-31D1A88A4696}"/>
              </a:ext>
            </a:extLst>
          </p:cNvPr>
          <p:cNvPicPr>
            <a:picLocks noChangeAspect="1"/>
          </p:cNvPicPr>
          <p:nvPr/>
        </p:nvPicPr>
        <p:blipFill>
          <a:blip r:embed="rId7"/>
          <a:stretch>
            <a:fillRect/>
          </a:stretch>
        </p:blipFill>
        <p:spPr>
          <a:xfrm>
            <a:off x="5049672" y="0"/>
            <a:ext cx="2359356" cy="749873"/>
          </a:xfrm>
          <a:prstGeom prst="rect">
            <a:avLst/>
          </a:prstGeom>
        </p:spPr>
      </p:pic>
    </p:spTree>
    <p:extLst>
      <p:ext uri="{BB962C8B-B14F-4D97-AF65-F5344CB8AC3E}">
        <p14:creationId xmlns:p14="http://schemas.microsoft.com/office/powerpoint/2010/main" val="1541636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3AA1C50-71A7-0B5F-028D-E53D1C00679D}"/>
              </a:ext>
            </a:extLst>
          </p:cNvPr>
          <p:cNvSpPr/>
          <p:nvPr/>
        </p:nvSpPr>
        <p:spPr>
          <a:xfrm>
            <a:off x="366048" y="266981"/>
            <a:ext cx="11459904" cy="6324037"/>
          </a:xfrm>
          <a:prstGeom prst="roundRect">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descr="Student back to school teacher and student in the classroom">
            <a:extLst>
              <a:ext uri="{FF2B5EF4-FFF2-40B4-BE49-F238E27FC236}">
                <a16:creationId xmlns:a16="http://schemas.microsoft.com/office/drawing/2014/main" id="{DC7A5FB8-A0D5-9D55-56EA-4A110CED0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466" r="92332">
                        <a14:foregroundMark x1="8626" y1="78936" x2="8626" y2="78936"/>
                        <a14:foregroundMark x1="92332" y1="77021" x2="92332" y2="77021"/>
                        <a14:backgroundMark x1="46166" y1="21277" x2="48243" y2="39362"/>
                        <a14:backgroundMark x1="47284" y1="39149" x2="43610" y2="44468"/>
                        <a14:backgroundMark x1="43930" y1="61702" x2="43930" y2="61702"/>
                        <a14:backgroundMark x1="44089" y1="61915" x2="42173" y2="63404"/>
                        <a14:backgroundMark x1="49681" y1="42128" x2="47764" y2="41915"/>
                        <a14:backgroundMark x1="48562" y1="43191" x2="48562" y2="43191"/>
                        <a14:backgroundMark x1="45208" y1="51915" x2="45208" y2="51915"/>
                      </a14:backgroundRemoval>
                    </a14:imgEffect>
                  </a14:imgLayer>
                </a14:imgProps>
              </a:ext>
              <a:ext uri="{28A0092B-C50C-407E-A947-70E740481C1C}">
                <a14:useLocalDpi xmlns:a14="http://schemas.microsoft.com/office/drawing/2010/main" val="0"/>
              </a:ext>
            </a:extLst>
          </a:blip>
          <a:srcRect/>
          <a:stretch>
            <a:fillRect/>
          </a:stretch>
        </p:blipFill>
        <p:spPr bwMode="auto">
          <a:xfrm>
            <a:off x="1837473" y="1048189"/>
            <a:ext cx="8517054" cy="63945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E81EA2-0150-80CF-3AFF-3BFE31DCE393}"/>
              </a:ext>
            </a:extLst>
          </p:cNvPr>
          <p:cNvSpPr txBox="1"/>
          <p:nvPr/>
        </p:nvSpPr>
        <p:spPr>
          <a:xfrm>
            <a:off x="2655661" y="2290523"/>
            <a:ext cx="7173686"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nhóm</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báo</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cáo</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4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4" descr="6">
            <a:extLst>
              <a:ext uri="{FF2B5EF4-FFF2-40B4-BE49-F238E27FC236}">
                <a16:creationId xmlns:a16="http://schemas.microsoft.com/office/drawing/2014/main" id="{B9B10F9C-CBBA-4D12-8DFC-8A6B4B9DBFB9}"/>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9" name="图片 5" descr="6">
            <a:extLst>
              <a:ext uri="{FF2B5EF4-FFF2-40B4-BE49-F238E27FC236}">
                <a16:creationId xmlns:a16="http://schemas.microsoft.com/office/drawing/2014/main" id="{DFB9C052-D971-468B-ACDD-6F22361726A0}"/>
              </a:ext>
            </a:extLst>
          </p:cNvPr>
          <p:cNvPicPr>
            <a:picLocks noChangeAspect="1"/>
          </p:cNvPicPr>
          <p:nvPr/>
        </p:nvPicPr>
        <p:blipFill>
          <a:blip r:embed="rId3"/>
          <a:srcRect l="47449" t="21697"/>
          <a:stretch>
            <a:fillRect/>
          </a:stretch>
        </p:blipFill>
        <p:spPr>
          <a:xfrm>
            <a:off x="9053195" y="5132705"/>
            <a:ext cx="3137535" cy="1704340"/>
          </a:xfrm>
          <a:prstGeom prst="rect">
            <a:avLst/>
          </a:prstGeom>
        </p:spPr>
      </p:pic>
      <p:grpSp>
        <p:nvGrpSpPr>
          <p:cNvPr id="13" name="Group 12">
            <a:extLst>
              <a:ext uri="{FF2B5EF4-FFF2-40B4-BE49-F238E27FC236}">
                <a16:creationId xmlns:a16="http://schemas.microsoft.com/office/drawing/2014/main" id="{CEDFA0DF-7169-444A-ABBD-A64D1921F8AA}"/>
              </a:ext>
            </a:extLst>
          </p:cNvPr>
          <p:cNvGrpSpPr/>
          <p:nvPr/>
        </p:nvGrpSpPr>
        <p:grpSpPr>
          <a:xfrm>
            <a:off x="542925" y="1357314"/>
            <a:ext cx="11463366" cy="5523716"/>
            <a:chOff x="542925" y="1357314"/>
            <a:chExt cx="11463366" cy="5523716"/>
          </a:xfrm>
        </p:grpSpPr>
        <p:sp>
          <p:nvSpPr>
            <p:cNvPr id="14" name="圆角矩形 4">
              <a:extLst>
                <a:ext uri="{FF2B5EF4-FFF2-40B4-BE49-F238E27FC236}">
                  <a16:creationId xmlns:a16="http://schemas.microsoft.com/office/drawing/2014/main" id="{FAA0B7F7-05A1-4FB0-A91A-95BB92075A85}"/>
                </a:ext>
              </a:extLst>
            </p:cNvPr>
            <p:cNvSpPr/>
            <p:nvPr/>
          </p:nvSpPr>
          <p:spPr>
            <a:xfrm>
              <a:off x="542925" y="1357314"/>
              <a:ext cx="10225338" cy="3519486"/>
            </a:xfrm>
            <a:prstGeom prst="roundRect">
              <a:avLst/>
            </a:prstGeom>
            <a:solidFill>
              <a:schemeClr val="bg1"/>
            </a:solidFill>
            <a:ln w="28575">
              <a:solidFill>
                <a:srgbClr val="97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extBox 14">
              <a:extLst>
                <a:ext uri="{FF2B5EF4-FFF2-40B4-BE49-F238E27FC236}">
                  <a16:creationId xmlns:a16="http://schemas.microsoft.com/office/drawing/2014/main" id="{E1C91CCC-0911-4B39-B3EC-5D0197B20D19}"/>
                </a:ext>
              </a:extLst>
            </p:cNvPr>
            <p:cNvSpPr txBox="1"/>
            <p:nvPr/>
          </p:nvSpPr>
          <p:spPr>
            <a:xfrm>
              <a:off x="638175" y="1725295"/>
              <a:ext cx="9904319"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“Thực phẩm bẩn" luôn rất tinh ranh và nguy hiểm. Chúng có thể ẩn nấp ở bất kì đâu, vì vậy, </a:t>
              </a:r>
              <a:r>
                <a:rPr lang="en-US" sz="4000" b="1" dirty="0" err="1">
                  <a:latin typeface="Calibri" panose="020F0502020204030204" pitchFamily="34" charset="0"/>
                  <a:cs typeface="Calibri" panose="020F0502020204030204" pitchFamily="34" charset="0"/>
                </a:rPr>
                <a:t>mỗi</a:t>
              </a:r>
              <a:r>
                <a:rPr lang="vi-VN" sz="4000" b="1" dirty="0">
                  <a:latin typeface="Calibri" panose="020F0502020204030204" pitchFamily="34" charset="0"/>
                  <a:cs typeface="Calibri" panose="020F0502020204030204" pitchFamily="34" charset="0"/>
                </a:rPr>
                <a:t> chúng ta đều là một </a:t>
              </a:r>
              <a:r>
                <a:rPr lang="en-US" sz="4000" b="1" dirty="0" err="1">
                  <a:latin typeface="Calibri" panose="020F0502020204030204" pitchFamily="34" charset="0"/>
                  <a:cs typeface="Calibri" panose="020F0502020204030204" pitchFamily="34" charset="0"/>
                </a:rPr>
                <a:t>Thám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tử</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sạch</a:t>
              </a:r>
              <a:r>
                <a:rPr lang="en-US" sz="4000" b="1" dirty="0">
                  <a:latin typeface="Calibri" panose="020F0502020204030204" pitchFamily="34" charset="0"/>
                  <a:cs typeface="Calibri" panose="020F0502020204030204" pitchFamily="34" charset="0"/>
                </a:rPr>
                <a:t> </a:t>
              </a:r>
              <a:r>
                <a:rPr lang="vi-VN" sz="4000" b="1" dirty="0">
                  <a:latin typeface="Calibri" panose="020F0502020204030204" pitchFamily="34" charset="0"/>
                  <a:cs typeface="Calibri" panose="020F0502020204030204" pitchFamily="34" charset="0"/>
                </a:rPr>
                <a:t>để phát hiện và loại bỏ chúng ở mọi nơi.</a:t>
              </a:r>
              <a:endParaRPr lang="en-US" sz="4000" b="1" dirty="0">
                <a:latin typeface="Calibri" panose="020F0502020204030204" pitchFamily="34" charset="0"/>
                <a:cs typeface="Calibri" panose="020F0502020204030204" pitchFamily="34" charset="0"/>
              </a:endParaRPr>
            </a:p>
          </p:txBody>
        </p:sp>
        <p:pic>
          <p:nvPicPr>
            <p:cNvPr id="16" name="内容占位符 3">
              <a:extLst>
                <a:ext uri="{FF2B5EF4-FFF2-40B4-BE49-F238E27FC236}">
                  <a16:creationId xmlns:a16="http://schemas.microsoft.com/office/drawing/2014/main" id="{0CA6A3ED-1641-4233-8663-8C1F506CE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130" y="3604579"/>
              <a:ext cx="2621161" cy="3276451"/>
            </a:xfrm>
            <a:prstGeom prst="rect">
              <a:avLst/>
            </a:prstGeom>
          </p:spPr>
        </p:pic>
      </p:grpSp>
      <p:pic>
        <p:nvPicPr>
          <p:cNvPr id="2" name="Picture 1">
            <a:extLst>
              <a:ext uri="{FF2B5EF4-FFF2-40B4-BE49-F238E27FC236}">
                <a16:creationId xmlns:a16="http://schemas.microsoft.com/office/drawing/2014/main" id="{6926579A-EA0F-4D2F-91B8-C47B63A1B781}"/>
              </a:ext>
            </a:extLst>
          </p:cNvPr>
          <p:cNvPicPr>
            <a:picLocks noChangeAspect="1"/>
          </p:cNvPicPr>
          <p:nvPr/>
        </p:nvPicPr>
        <p:blipFill>
          <a:blip r:embed="rId5"/>
          <a:stretch>
            <a:fillRect/>
          </a:stretch>
        </p:blipFill>
        <p:spPr>
          <a:xfrm>
            <a:off x="3652826" y="238072"/>
            <a:ext cx="4657748" cy="1219306"/>
          </a:xfrm>
          <a:prstGeom prst="rect">
            <a:avLst/>
          </a:prstGeom>
        </p:spPr>
      </p:pic>
      <p:pic>
        <p:nvPicPr>
          <p:cNvPr id="21" name="Hình ảnh 98">
            <a:extLst>
              <a:ext uri="{FF2B5EF4-FFF2-40B4-BE49-F238E27FC236}">
                <a16:creationId xmlns:a16="http://schemas.microsoft.com/office/drawing/2014/main" id="{4ACF270D-26AB-4D9D-9C03-FE3BD02D07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83059" y="4630361"/>
            <a:ext cx="1798140" cy="1971436"/>
          </a:xfrm>
          <a:prstGeom prst="rect">
            <a:avLst/>
          </a:prstGeom>
        </p:spPr>
      </p:pic>
    </p:spTree>
    <p:extLst>
      <p:ext uri="{BB962C8B-B14F-4D97-AF65-F5344CB8AC3E}">
        <p14:creationId xmlns:p14="http://schemas.microsoft.com/office/powerpoint/2010/main" val="4210921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a16="http://schemas.microsoft.com/office/drawing/2014/main"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FAD20A9C-E4BB-4C6D-BB16-73049BF4FDD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05353F-8AAD-4D90-BD26-4F5755C02427}"/>
              </a:ext>
            </a:extLst>
          </p:cNvPr>
          <p:cNvPicPr>
            <a:picLocks noChangeAspect="1"/>
          </p:cNvPicPr>
          <p:nvPr/>
        </p:nvPicPr>
        <p:blipFill>
          <a:blip r:embed="rId7"/>
          <a:stretch>
            <a:fillRect/>
          </a:stretch>
        </p:blipFill>
        <p:spPr>
          <a:xfrm>
            <a:off x="3660771" y="2456230"/>
            <a:ext cx="5956308" cy="1774090"/>
          </a:xfrm>
          <a:prstGeom prst="rect">
            <a:avLst/>
          </a:prstGeom>
        </p:spPr>
      </p:pic>
    </p:spTree>
    <p:extLst>
      <p:ext uri="{BB962C8B-B14F-4D97-AF65-F5344CB8AC3E}">
        <p14:creationId xmlns:p14="http://schemas.microsoft.com/office/powerpoint/2010/main" val="333948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6036B-E007-356F-8044-231C469D515F}"/>
              </a:ext>
            </a:extLst>
          </p:cNvPr>
          <p:cNvSpPr txBox="1"/>
          <p:nvPr/>
        </p:nvSpPr>
        <p:spPr>
          <a:xfrm>
            <a:off x="2990850" y="2071578"/>
            <a:ext cx="8220075" cy="2308324"/>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Cùng người thân thực hiện:</a:t>
            </a:r>
            <a:r>
              <a:rPr lang="en-US" sz="3600" b="1" dirty="0">
                <a:solidFill>
                  <a:srgbClr val="002060"/>
                </a:solidFill>
                <a:latin typeface="Calibri" panose="020F0502020204030204" pitchFamily="34" charset="0"/>
                <a:cs typeface="Calibri" panose="020F0502020204030204" pitchFamily="34" charset="0"/>
              </a:rPr>
              <a:t> K</a:t>
            </a:r>
            <a:r>
              <a:rPr lang="vi-VN" sz="3600" b="1" dirty="0">
                <a:solidFill>
                  <a:srgbClr val="002060"/>
                </a:solidFill>
                <a:latin typeface="Calibri" panose="020F0502020204030204" pitchFamily="34" charset="0"/>
                <a:cs typeface="Calibri" panose="020F0502020204030204" pitchFamily="34" charset="0"/>
              </a:rPr>
              <a:t>iểm tra thực phẩm tại gia đình để đảm bảo vệ sinh an toàn thực phẩm, loại bỏ những thức ăn hỏng, ôi thiu, quá hạn,...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id="{CD48BBAF-0BCE-823C-A271-C226D787628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09757" y="3313339"/>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4C33B-2403-4AE2-8018-7C312924CA65}"/>
              </a:ext>
            </a:extLst>
          </p:cNvPr>
          <p:cNvPicPr>
            <a:picLocks noChangeAspect="1"/>
          </p:cNvPicPr>
          <p:nvPr/>
        </p:nvPicPr>
        <p:blipFill>
          <a:blip r:embed="rId7"/>
          <a:stretch>
            <a:fillRect/>
          </a:stretch>
        </p:blipFill>
        <p:spPr>
          <a:xfrm>
            <a:off x="4653371" y="804990"/>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B922D47D-937F-AA97-9F61-19607991C3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a:off x="-590550" y="1621988"/>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31D1F7FD-B133-6FBC-0707-B9B7A5DA77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00975" y="1705562"/>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8DA34F-24F5-4D14-B5D1-6C6CF0C532F1}"/>
              </a:ext>
            </a:extLst>
          </p:cNvPr>
          <p:cNvPicPr>
            <a:picLocks noChangeAspect="1"/>
          </p:cNvPicPr>
          <p:nvPr/>
        </p:nvPicPr>
        <p:blipFill>
          <a:blip r:embed="rId5"/>
          <a:stretch>
            <a:fillRect/>
          </a:stretch>
        </p:blipFill>
        <p:spPr>
          <a:xfrm>
            <a:off x="2543838" y="0"/>
            <a:ext cx="6675699" cy="4834547"/>
          </a:xfrm>
          <a:prstGeom prst="rect">
            <a:avLst/>
          </a:prstGeom>
        </p:spPr>
      </p:pic>
    </p:spTree>
    <p:extLst>
      <p:ext uri="{BB962C8B-B14F-4D97-AF65-F5344CB8AC3E}">
        <p14:creationId xmlns:p14="http://schemas.microsoft.com/office/powerpoint/2010/main" val="2936959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474488-7875-48DB-A80F-BB3AF637FCF8}"/>
              </a:ext>
            </a:extLst>
          </p:cNvPr>
          <p:cNvPicPr>
            <a:picLocks noChangeAspect="1"/>
          </p:cNvPicPr>
          <p:nvPr/>
        </p:nvPicPr>
        <p:blipFill>
          <a:blip r:embed="rId3"/>
          <a:stretch>
            <a:fillRect/>
          </a:stretch>
        </p:blipFill>
        <p:spPr>
          <a:xfrm>
            <a:off x="3230901" y="2355767"/>
            <a:ext cx="5377138" cy="1920406"/>
          </a:xfrm>
          <a:prstGeom prst="rect">
            <a:avLst/>
          </a:prstGeom>
        </p:spPr>
      </p:pic>
    </p:spTree>
    <p:extLst>
      <p:ext uri="{BB962C8B-B14F-4D97-AF65-F5344CB8AC3E}">
        <p14:creationId xmlns:p14="http://schemas.microsoft.com/office/powerpoint/2010/main" val="2069476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Chiếc Bụng Đói  Official Video_720pFHR">
            <a:hlinkClick r:id="" action="ppaction://media"/>
            <a:extLst>
              <a:ext uri="{FF2B5EF4-FFF2-40B4-BE49-F238E27FC236}">
                <a16:creationId xmlns:a16="http://schemas.microsoft.com/office/drawing/2014/main" id="{4B9E2C98-CA7F-4D1B-8B67-09B9F3F3B2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693730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269FB-63B6-480E-A6D1-9103EB7AC707}"/>
              </a:ext>
            </a:extLst>
          </p:cNvPr>
          <p:cNvPicPr>
            <a:picLocks noChangeAspect="1"/>
          </p:cNvPicPr>
          <p:nvPr/>
        </p:nvPicPr>
        <p:blipFill>
          <a:blip r:embed="rId3"/>
          <a:stretch>
            <a:fillRect/>
          </a:stretch>
        </p:blipFill>
        <p:spPr>
          <a:xfrm>
            <a:off x="3676177" y="2373680"/>
            <a:ext cx="5047926" cy="1774090"/>
          </a:xfrm>
          <a:prstGeom prst="rect">
            <a:avLst/>
          </a:prstGeom>
        </p:spPr>
      </p:pic>
    </p:spTree>
    <p:extLst>
      <p:ext uri="{BB962C8B-B14F-4D97-AF65-F5344CB8AC3E}">
        <p14:creationId xmlns:p14="http://schemas.microsoft.com/office/powerpoint/2010/main" val="187154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2" descr="Kids discuss homework Premium Vector">
            <a:extLst>
              <a:ext uri="{FF2B5EF4-FFF2-40B4-BE49-F238E27FC236}">
                <a16:creationId xmlns:a16="http://schemas.microsoft.com/office/drawing/2014/main" id="{5812A57E-7F08-DCEE-68FA-505DFD204D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104996" y="2840321"/>
            <a:ext cx="6753908" cy="3873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D761B6-502B-274E-3CE6-52D3229E3CE1}"/>
              </a:ext>
            </a:extLst>
          </p:cNvPr>
          <p:cNvSpPr txBox="1"/>
          <p:nvPr/>
        </p:nvSpPr>
        <p:spPr>
          <a:xfrm>
            <a:off x="202017" y="29666"/>
            <a:ext cx="11787964" cy="2085796"/>
          </a:xfrm>
          <a:prstGeom prst="doubleWave">
            <a:avLst>
              <a:gd name="adj1" fmla="val 6250"/>
              <a:gd name="adj2" fmla="val -493"/>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a:r>
              <a:rPr lang="en-US" sz="4800" b="1" dirty="0">
                <a:solidFill>
                  <a:srgbClr val="5B9BD5">
                    <a:lumMod val="75000"/>
                  </a:srgbClr>
                </a:solidFill>
                <a:latin typeface="Calibri" panose="020F0502020204030204"/>
                <a:ea typeface="Calibri" panose="020F0502020204030204" pitchFamily="34" charset="0"/>
              </a:rPr>
              <a:t>1. </a:t>
            </a:r>
            <a:r>
              <a:rPr lang="vi-VN" sz="4800" b="1" dirty="0">
                <a:solidFill>
                  <a:srgbClr val="5B9BD5">
                    <a:lumMod val="75000"/>
                  </a:srgbClr>
                </a:solidFill>
                <a:latin typeface="Calibri" panose="020F0502020204030204"/>
                <a:ea typeface="Calibri" panose="020F0502020204030204" pitchFamily="34" charset="0"/>
              </a:rPr>
              <a:t>Kể chuyện tương tác về các bạn thích ăn đồ ăn nhanh</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879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a:extLst>
              <a:ext uri="{FF2B5EF4-FFF2-40B4-BE49-F238E27FC236}">
                <a16:creationId xmlns:a16="http://schemas.microsoft.com/office/drawing/2014/main" id="{39419BF5-73A6-447E-9086-7D33F1017E98}"/>
              </a:ext>
            </a:extLst>
          </p:cNvPr>
          <p:cNvSpPr txBox="1"/>
          <p:nvPr/>
        </p:nvSpPr>
        <p:spPr>
          <a:xfrm>
            <a:off x="855406" y="2435994"/>
            <a:ext cx="10481187" cy="2554545"/>
          </a:xfrm>
          <a:prstGeom prst="rect">
            <a:avLst/>
          </a:prstGeom>
          <a:noFill/>
        </p:spPr>
        <p:txBody>
          <a:bodyPr wrap="square" rtlCol="0">
            <a:spAutoFit/>
          </a:bodyPr>
          <a:lstStyle/>
          <a:p>
            <a:pPr algn="just"/>
            <a:r>
              <a:rPr lang="vi-VN" sz="4000"/>
              <a:t>Đồ ăn nhanh với hương vị hấp dẫn tới tương được nhiều người yêu thích. Tuy nhiên, nếu chúng ta ăn đồ ăn nhanh thi công xuyên sẽ ảnh hưởng xấu đến sức khoẻ.</a:t>
            </a:r>
            <a:endParaRPr lang="en-US" sz="4000" dirty="0"/>
          </a:p>
        </p:txBody>
      </p:sp>
      <p:pic>
        <p:nvPicPr>
          <p:cNvPr id="28" name="Picture 27">
            <a:extLst>
              <a:ext uri="{FF2B5EF4-FFF2-40B4-BE49-F238E27FC236}">
                <a16:creationId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3E6912C-440C-47FD-84AB-4F2A7CA8C436}"/>
              </a:ext>
            </a:extLst>
          </p:cNvPr>
          <p:cNvPicPr>
            <a:picLocks noChangeAspect="1"/>
          </p:cNvPicPr>
          <p:nvPr/>
        </p:nvPicPr>
        <p:blipFill>
          <a:blip r:embed="rId6"/>
          <a:stretch>
            <a:fillRect/>
          </a:stretch>
        </p:blipFill>
        <p:spPr>
          <a:xfrm>
            <a:off x="2651107" y="989006"/>
            <a:ext cx="6261135" cy="1603387"/>
          </a:xfrm>
          <a:prstGeom prst="rect">
            <a:avLst/>
          </a:prstGeom>
        </p:spPr>
      </p:pic>
    </p:spTree>
    <p:extLst>
      <p:ext uri="{BB962C8B-B14F-4D97-AF65-F5344CB8AC3E}">
        <p14:creationId xmlns:p14="http://schemas.microsoft.com/office/powerpoint/2010/main" val="1010257801"/>
      </p:ext>
    </p:extLst>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1342" y="3883866"/>
            <a:ext cx="1608931" cy="3101554"/>
          </a:xfrm>
          <a:prstGeom prst="rect">
            <a:avLst/>
          </a:prstGeom>
        </p:spPr>
      </p:pic>
      <p:sp>
        <p:nvSpPr>
          <p:cNvPr id="18" name="Speech Bubble: Oval 17">
            <a:extLst>
              <a:ext uri="{FF2B5EF4-FFF2-40B4-BE49-F238E27FC236}">
                <a16:creationId xmlns:a16="http://schemas.microsoft.com/office/drawing/2014/main" id="{D5DBACB2-6AE3-FED3-C1A8-77C7839A7908}"/>
              </a:ext>
            </a:extLst>
          </p:cNvPr>
          <p:cNvSpPr/>
          <p:nvPr/>
        </p:nvSpPr>
        <p:spPr>
          <a:xfrm>
            <a:off x="85726" y="0"/>
            <a:ext cx="3974180" cy="2196059"/>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302420" y="364832"/>
            <a:ext cx="364316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cậu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đồ</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nhanh</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tớ</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thấy</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ngon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mà</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7124700" y="505032"/>
            <a:ext cx="5053463"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black"/>
                </a:solidFill>
                <a:latin typeface="Calibri" panose="020F0502020204030204" pitchFamily="34" charset="0"/>
                <a:cs typeface="Calibri" panose="020F0502020204030204" pitchFamily="34" charset="0"/>
              </a:rPr>
              <a:t>Chúng ta không nên ăn đồ ăn nhanh vì:</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Không đảm bảo vệ sinh an toàn thực phẩm</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807122" y="1479594"/>
            <a:ext cx="2794404" cy="5477251"/>
          </a:xfrm>
          <a:prstGeom prst="rect">
            <a:avLst/>
          </a:prstGeom>
        </p:spPr>
      </p:pic>
    </p:spTree>
    <p:extLst>
      <p:ext uri="{BB962C8B-B14F-4D97-AF65-F5344CB8AC3E}">
        <p14:creationId xmlns:p14="http://schemas.microsoft.com/office/powerpoint/2010/main" val="3910507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a16="http://schemas.microsoft.com/office/drawing/2014/main" id="{125DB4A1-7D2D-4A5A-8A69-BD25819F9532}"/>
              </a:ext>
            </a:extLst>
          </p:cNvPr>
          <p:cNvSpPr/>
          <p:nvPr/>
        </p:nvSpPr>
        <p:spPr>
          <a:xfrm>
            <a:off x="2512623" y="762860"/>
            <a:ext cx="772518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srgbClr val="00B050"/>
                </a:solidFill>
              </a:rPr>
              <a:t>Trong</a:t>
            </a:r>
            <a:r>
              <a:rPr lang="en-US" sz="4400" b="1" dirty="0">
                <a:solidFill>
                  <a:srgbClr val="00B050"/>
                </a:solidFill>
              </a:rPr>
              <a:t> 7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mình</a:t>
            </a:r>
            <a:r>
              <a:rPr lang="en-US" sz="4400" b="1" dirty="0">
                <a:solidFill>
                  <a:srgbClr val="00B050"/>
                </a:solidFill>
              </a:rPr>
              <a:t> </a:t>
            </a:r>
            <a:r>
              <a:rPr lang="en-US" sz="4400" b="1" dirty="0" err="1">
                <a:solidFill>
                  <a:srgbClr val="00B050"/>
                </a:solidFill>
              </a:rPr>
              <a:t>nên</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đồ</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nhanh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gia</a:t>
            </a:r>
            <a:r>
              <a:rPr lang="en-US" sz="4400" b="1" dirty="0">
                <a:solidFill>
                  <a:srgbClr val="00B050"/>
                </a:solidFill>
              </a:rPr>
              <a:t> </a:t>
            </a:r>
            <a:r>
              <a:rPr lang="en-US" sz="4400" b="1" dirty="0" err="1">
                <a:solidFill>
                  <a:srgbClr val="00B050"/>
                </a:solidFill>
              </a:rPr>
              <a:t>đình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nhà</a:t>
            </a:r>
            <a:r>
              <a:rPr lang="en-US" sz="4400" b="1" dirty="0">
                <a:solidFill>
                  <a:srgbClr val="00B050"/>
                </a:solidFill>
              </a:rPr>
              <a:t> </a:t>
            </a:r>
            <a:r>
              <a:rPr lang="en-US" sz="4400" b="1" dirty="0" err="1">
                <a:solidFill>
                  <a:srgbClr val="00B050"/>
                </a:solidFill>
              </a:rPr>
              <a:t>hàng</a:t>
            </a:r>
            <a:r>
              <a:rPr lang="en-US" sz="4400" b="1" dirty="0">
                <a:solidFill>
                  <a:srgbClr val="00B050"/>
                </a:solidFill>
              </a:rPr>
              <a:t> bao </a:t>
            </a:r>
            <a:r>
              <a:rPr lang="en-US" sz="4400" b="1" dirty="0" err="1">
                <a:solidFill>
                  <a:srgbClr val="00B050"/>
                </a:solidFill>
              </a:rPr>
              <a:t>nhiêu</a:t>
            </a:r>
            <a:r>
              <a:rPr lang="en-US" sz="4400" b="1" dirty="0">
                <a:solidFill>
                  <a:srgbClr val="00B050"/>
                </a:solidFill>
              </a:rPr>
              <a:t>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và</a:t>
            </a:r>
            <a:r>
              <a:rPr lang="en-US" sz="4400" b="1" dirty="0">
                <a:solidFill>
                  <a:srgbClr val="00B050"/>
                </a:solidFill>
              </a:rPr>
              <a:t> </a:t>
            </a:r>
            <a:r>
              <a:rPr lang="en-US" sz="4400" b="1" dirty="0" err="1">
                <a:solidFill>
                  <a:srgbClr val="00B050"/>
                </a:solidFill>
              </a:rPr>
              <a:t>vì</a:t>
            </a:r>
            <a:r>
              <a:rPr lang="en-US" sz="4400" b="1" dirty="0">
                <a:solidFill>
                  <a:srgbClr val="00B050"/>
                </a:solidFill>
              </a:rPr>
              <a:t> </a:t>
            </a:r>
            <a:r>
              <a:rPr lang="en-US" sz="4400" b="1" dirty="0" err="1">
                <a:solidFill>
                  <a:srgbClr val="00B050"/>
                </a:solidFill>
              </a:rPr>
              <a:t>sao</a:t>
            </a:r>
            <a:r>
              <a:rPr lang="en-US" sz="4400" b="1" dirty="0">
                <a:solidFill>
                  <a:srgbClr val="00B050"/>
                </a:solidFill>
              </a:rPr>
              <a:t>?</a:t>
            </a:r>
            <a:endParaRPr kumimoji="0" lang="en-US" sz="4400" b="1" i="0" u="none" strike="noStrike" kern="1200" cap="none" spc="0" normalizeH="0" baseline="0" noProof="0" dirty="0">
              <a:ln>
                <a:noFill/>
              </a:ln>
              <a:solidFill>
                <a:srgbClr val="00B050"/>
              </a:solidFill>
              <a:effectLst/>
              <a:uLnTx/>
              <a:uFillTx/>
            </a:endParaRPr>
          </a:p>
        </p:txBody>
      </p:sp>
      <p:pic>
        <p:nvPicPr>
          <p:cNvPr id="6" name="Picture 2" descr="Cute cartoon thai student namaste greeting in the school uniform. Free Vector">
            <a:extLst>
              <a:ext uri="{FF2B5EF4-FFF2-40B4-BE49-F238E27FC236}">
                <a16:creationId xmlns:a16="http://schemas.microsoft.com/office/drawing/2014/main" id="{13FEAF83-BF88-4877-A21A-5B34185C54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55BCA1C5-D0B6-4900-B4B3-66597025CB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941883"/>
            <a:ext cx="11044297" cy="6209812"/>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C5000-E9F2-9CA6-C544-20D091F2ECD1}"/>
              </a:ext>
            </a:extLst>
          </p:cNvPr>
          <p:cNvSpPr txBox="1"/>
          <p:nvPr/>
        </p:nvSpPr>
        <p:spPr>
          <a:xfrm>
            <a:off x="3702240" y="359297"/>
            <a:ext cx="6013260" cy="3539430"/>
          </a:xfrm>
          <a:prstGeom prst="rect">
            <a:avLst/>
          </a:prstGeom>
          <a:noFill/>
        </p:spPr>
        <p:txBody>
          <a:bodyPr wrap="square" rtlCol="0">
            <a:spAutoFit/>
          </a:bodyPr>
          <a:lstStyle/>
          <a:p>
            <a:pPr marL="457200" lvl="0" indent="-457200" defTabSz="457200">
              <a:buFont typeface="Arial" panose="020B0604020202020204" pitchFamily="34" charset="0"/>
              <a:buChar char="•"/>
            </a:pPr>
            <a:r>
              <a:rPr lang="vi-VN" sz="3200" b="1" dirty="0">
                <a:solidFill>
                  <a:srgbClr val="FF0000"/>
                </a:solidFill>
                <a:latin typeface="Calibri"/>
              </a:rPr>
              <a:t>Trong 7 ngày mình nên ăn đồ ăn nhanh 1- 2 lần trong tuần.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nhà hàng 1 - 2 lần.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bữa c</a:t>
            </a:r>
            <a:r>
              <a:rPr lang="en-US" sz="3200" b="1" dirty="0">
                <a:solidFill>
                  <a:srgbClr val="FF0000"/>
                </a:solidFill>
                <a:latin typeface="Calibri"/>
              </a:rPr>
              <a:t>ơ</a:t>
            </a:r>
            <a:r>
              <a:rPr lang="vi-VN" sz="3200" b="1" dirty="0">
                <a:solidFill>
                  <a:srgbClr val="FF0000"/>
                </a:solidFill>
                <a:latin typeface="Calibri"/>
              </a:rPr>
              <a:t>m gia đình hầu hết các ngày trong tuần.</a:t>
            </a:r>
            <a:endParaRPr lang="en-US" sz="3200" b="1" dirty="0">
              <a:solidFill>
                <a:srgbClr val="FF0000"/>
              </a:solidFill>
              <a:latin typeface="Calibri"/>
            </a:endParaRPr>
          </a:p>
          <a:p>
            <a:pPr lvl="0" defTabSz="457200"/>
            <a:r>
              <a:rPr lang="vi-VN" sz="3200" b="1" dirty="0">
                <a:solidFill>
                  <a:srgbClr val="FF0000"/>
                </a:solidFill>
                <a:latin typeface="Calibri"/>
              </a:rPr>
              <a:t>Vì ăn đồ ăn nhanh ảnh hưởng xấu đến sức khỏe.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716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345</Words>
  <Application>Microsoft Office PowerPoint</Application>
  <PresentationFormat>Widescreen</PresentationFormat>
  <Paragraphs>25</Paragraphs>
  <Slides>17</Slides>
  <Notes>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等线</vt:lpstr>
      <vt:lpstr>iCiel Crocante</vt:lpstr>
      <vt:lpstr>微软雅黑</vt:lpstr>
      <vt:lpstr>小考拉体</vt:lpstr>
      <vt:lpstr>Arial</vt:lpstr>
      <vt:lpstr>Calibri</vt:lpstr>
      <vt:lpstr>Calibri Light</vt:lpstr>
      <vt:lpstr>SVN-Poky's</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2022-11-15T08:22:43Z</dcterms:created>
  <dcterms:modified xsi:type="dcterms:W3CDTF">2022-11-15T09:26:09Z</dcterms:modified>
</cp:coreProperties>
</file>