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89" r:id="rId2"/>
    <p:sldId id="351" r:id="rId3"/>
    <p:sldId id="376" r:id="rId4"/>
    <p:sldId id="257" r:id="rId5"/>
    <p:sldId id="352" r:id="rId6"/>
    <p:sldId id="355" r:id="rId7"/>
    <p:sldId id="261" r:id="rId8"/>
    <p:sldId id="338" r:id="rId9"/>
    <p:sldId id="377" r:id="rId10"/>
    <p:sldId id="378" r:id="rId11"/>
    <p:sldId id="379" r:id="rId12"/>
    <p:sldId id="380" r:id="rId13"/>
    <p:sldId id="356" r:id="rId14"/>
    <p:sldId id="357" r:id="rId15"/>
    <p:sldId id="358" r:id="rId16"/>
    <p:sldId id="359" r:id="rId17"/>
    <p:sldId id="360" r:id="rId18"/>
    <p:sldId id="382" r:id="rId19"/>
    <p:sldId id="383" r:id="rId20"/>
    <p:sldId id="384" r:id="rId21"/>
    <p:sldId id="361" r:id="rId22"/>
    <p:sldId id="362" r:id="rId23"/>
    <p:sldId id="385" r:id="rId24"/>
    <p:sldId id="388" r:id="rId25"/>
    <p:sldId id="367" r:id="rId26"/>
    <p:sldId id="386" r:id="rId27"/>
    <p:sldId id="370" r:id="rId28"/>
    <p:sldId id="371" r:id="rId29"/>
    <p:sldId id="374" r:id="rId30"/>
    <p:sldId id="387"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dirty="0"/>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dirty="0"/>
          </a:p>
        </p:txBody>
      </p:sp>
    </p:spTree>
    <p:extLst>
      <p:ext uri="{BB962C8B-B14F-4D97-AF65-F5344CB8AC3E}">
        <p14:creationId xmlns:p14="http://schemas.microsoft.com/office/powerpoint/2010/main" val="68854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dirty="0"/>
          </a:p>
        </p:txBody>
      </p:sp>
    </p:spTree>
    <p:extLst>
      <p:ext uri="{BB962C8B-B14F-4D97-AF65-F5344CB8AC3E}">
        <p14:creationId xmlns:p14="http://schemas.microsoft.com/office/powerpoint/2010/main" val="20042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dirty="0"/>
          </a:p>
        </p:txBody>
      </p:sp>
    </p:spTree>
    <p:extLst>
      <p:ext uri="{BB962C8B-B14F-4D97-AF65-F5344CB8AC3E}">
        <p14:creationId xmlns:p14="http://schemas.microsoft.com/office/powerpoint/2010/main" val="149253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4</a:t>
            </a:fld>
            <a:endParaRPr lang="en-US" dirty="0"/>
          </a:p>
        </p:txBody>
      </p:sp>
    </p:spTree>
    <p:extLst>
      <p:ext uri="{BB962C8B-B14F-4D97-AF65-F5344CB8AC3E}">
        <p14:creationId xmlns:p14="http://schemas.microsoft.com/office/powerpoint/2010/main" val="419542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19</a:t>
            </a:fld>
            <a:endParaRPr lang="en-US" dirty="0"/>
          </a:p>
        </p:txBody>
      </p:sp>
    </p:spTree>
    <p:extLst>
      <p:ext uri="{BB962C8B-B14F-4D97-AF65-F5344CB8AC3E}">
        <p14:creationId xmlns:p14="http://schemas.microsoft.com/office/powerpoint/2010/main" val="115335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25</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2025/10/8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EJ1450">
            <a:extLst>
              <a:ext uri="{FF2B5EF4-FFF2-40B4-BE49-F238E27FC236}">
                <a16:creationId xmlns:a16="http://schemas.microsoft.com/office/drawing/2014/main" id="{A11CB0AA-D6C6-7BE6-BDAF-9F71924DEFE7}"/>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1726"/>
            <a:ext cx="11700164" cy="623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F1F0D668-25D5-C333-C1C1-6C18AE515569}"/>
              </a:ext>
            </a:extLst>
          </p:cNvPr>
          <p:cNvSpPr>
            <a:spLocks noChangeArrowheads="1"/>
          </p:cNvSpPr>
          <p:nvPr/>
        </p:nvSpPr>
        <p:spPr bwMode="auto">
          <a:xfrm>
            <a:off x="2265218" y="2367170"/>
            <a:ext cx="7335982" cy="3046988"/>
          </a:xfrm>
          <a:prstGeom prst="rect">
            <a:avLst/>
          </a:prstGeom>
          <a:noFill/>
          <a:ln w="9525">
            <a:noFill/>
            <a:miter lim="800000"/>
            <a:headEnd/>
            <a:tailEnd/>
          </a:ln>
        </p:spPr>
        <p:txBody>
          <a:bodyPr wrap="square">
            <a:spAutoFit/>
          </a:bodyPr>
          <a:lstStyle/>
          <a:p>
            <a:pPr algn="ctr">
              <a:spcBef>
                <a:spcPct val="50000"/>
              </a:spcBef>
              <a:defRPr/>
            </a:pPr>
            <a:endParaRPr lang="vi-VN" sz="4800" b="1" i="1" dirty="0">
              <a:ln>
                <a:solidFill>
                  <a:srgbClr val="FF0000"/>
                </a:solidFill>
              </a:ln>
              <a:solidFill>
                <a:srgbClr val="FF3300"/>
              </a:solidFill>
              <a:effectLst>
                <a:outerShdw blurRad="50800" dist="38100" dir="5400000" algn="t" rotWithShape="0">
                  <a:prstClr val="black">
                    <a:alpha val="40000"/>
                  </a:prstClr>
                </a:outerShdw>
              </a:effectLst>
              <a:latin typeface="Times New Roman" pitchFamily="18" charset="0"/>
            </a:endParaRPr>
          </a:p>
          <a:p>
            <a:pPr algn="ctr">
              <a:spcBef>
                <a:spcPct val="50000"/>
              </a:spcBef>
              <a:defRPr/>
            </a:pPr>
            <a:r>
              <a:rPr lang="vi-VN" sz="4800" b="1" i="1" dirty="0">
                <a:ln>
                  <a:solidFill>
                    <a:srgbClr val="FF0000"/>
                  </a:solidFill>
                </a:ln>
                <a:solidFill>
                  <a:srgbClr val="FF3300"/>
                </a:solidFill>
                <a:effectLst>
                  <a:outerShdw blurRad="50800" dist="38100" dir="5400000" algn="t" rotWithShape="0">
                    <a:prstClr val="black">
                      <a:alpha val="40000"/>
                    </a:prstClr>
                  </a:outerShdw>
                </a:effectLst>
                <a:latin typeface="Times New Roman" pitchFamily="18" charset="0"/>
              </a:rPr>
              <a:t>ĐẠO ĐỨC 5C</a:t>
            </a:r>
          </a:p>
          <a:p>
            <a:pPr algn="ctr">
              <a:spcBef>
                <a:spcPct val="50000"/>
              </a:spcBef>
              <a:defRPr/>
            </a:pPr>
            <a:endParaRPr lang="en-US" sz="4800" b="1" i="1" dirty="0">
              <a:ln>
                <a:solidFill>
                  <a:srgbClr val="FF0000"/>
                </a:solidFill>
              </a:ln>
              <a:solidFill>
                <a:srgbClr val="FF3300"/>
              </a:solidFill>
              <a:effectLst>
                <a:outerShdw blurRad="50800" dist="38100" dir="5400000" algn="t" rotWithShape="0">
                  <a:prstClr val="black">
                    <a:alpha val="40000"/>
                  </a:prstClr>
                </a:outerShdw>
              </a:effectLst>
              <a:latin typeface="Times New Roman" pitchFamily="18" charset="0"/>
            </a:endParaRPr>
          </a:p>
        </p:txBody>
      </p:sp>
    </p:spTree>
    <p:extLst>
      <p:ext uri="{BB962C8B-B14F-4D97-AF65-F5344CB8AC3E}">
        <p14:creationId xmlns:p14="http://schemas.microsoft.com/office/powerpoint/2010/main" val="3902957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2"/>
          <a:stretch>
            <a:fillRect/>
          </a:stretch>
        </p:blipFill>
        <p:spPr>
          <a:xfrm>
            <a:off x="323273" y="581892"/>
            <a:ext cx="5731120" cy="6022184"/>
          </a:xfrm>
          <a:prstGeom prst="rect">
            <a:avLst/>
          </a:prstGeom>
        </p:spPr>
      </p:pic>
      <p:pic>
        <p:nvPicPr>
          <p:cNvPr id="2" name="Picture 1">
            <a:extLst>
              <a:ext uri="{FF2B5EF4-FFF2-40B4-BE49-F238E27FC236}">
                <a16:creationId xmlns:a16="http://schemas.microsoft.com/office/drawing/2014/main" id="{EB86D4B1-AA02-FF73-0179-45B1BB27F66F}"/>
              </a:ext>
            </a:extLst>
          </p:cNvPr>
          <p:cNvPicPr>
            <a:picLocks noChangeAspect="1"/>
          </p:cNvPicPr>
          <p:nvPr/>
        </p:nvPicPr>
        <p:blipFill>
          <a:blip r:embed="rId3"/>
          <a:stretch>
            <a:fillRect/>
          </a:stretch>
        </p:blipFill>
        <p:spPr>
          <a:xfrm>
            <a:off x="6054393" y="443345"/>
            <a:ext cx="5731120" cy="5929746"/>
          </a:xfrm>
          <a:prstGeom prst="rect">
            <a:avLst/>
          </a:prstGeom>
        </p:spPr>
      </p:pic>
    </p:spTree>
    <p:extLst>
      <p:ext uri="{BB962C8B-B14F-4D97-AF65-F5344CB8AC3E}">
        <p14:creationId xmlns:p14="http://schemas.microsoft.com/office/powerpoint/2010/main" val="1001419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2"/>
          <a:stretch>
            <a:fillRect/>
          </a:stretch>
        </p:blipFill>
        <p:spPr>
          <a:xfrm>
            <a:off x="212436" y="498764"/>
            <a:ext cx="5883564" cy="6123709"/>
          </a:xfrm>
          <a:prstGeom prst="rect">
            <a:avLst/>
          </a:prstGeom>
        </p:spPr>
      </p:pic>
      <p:pic>
        <p:nvPicPr>
          <p:cNvPr id="2" name="Picture 1">
            <a:extLst>
              <a:ext uri="{FF2B5EF4-FFF2-40B4-BE49-F238E27FC236}">
                <a16:creationId xmlns:a16="http://schemas.microsoft.com/office/drawing/2014/main" id="{65EEFE20-369F-2974-A2C8-8F4DF91E287C}"/>
              </a:ext>
            </a:extLst>
          </p:cNvPr>
          <p:cNvPicPr>
            <a:picLocks noChangeAspect="1"/>
          </p:cNvPicPr>
          <p:nvPr/>
        </p:nvPicPr>
        <p:blipFill>
          <a:blip r:embed="rId3"/>
          <a:stretch>
            <a:fillRect/>
          </a:stretch>
        </p:blipFill>
        <p:spPr>
          <a:xfrm>
            <a:off x="6022109" y="498764"/>
            <a:ext cx="5957455" cy="6123709"/>
          </a:xfrm>
          <a:prstGeom prst="rect">
            <a:avLst/>
          </a:prstGeom>
        </p:spPr>
      </p:pic>
    </p:spTree>
    <p:extLst>
      <p:ext uri="{BB962C8B-B14F-4D97-AF65-F5344CB8AC3E}">
        <p14:creationId xmlns:p14="http://schemas.microsoft.com/office/powerpoint/2010/main" val="2866141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2"/>
          <a:stretch>
            <a:fillRect/>
          </a:stretch>
        </p:blipFill>
        <p:spPr>
          <a:xfrm>
            <a:off x="249382" y="1062182"/>
            <a:ext cx="7690151" cy="2247393"/>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3"/>
          <a:stretch>
            <a:fillRect/>
          </a:stretch>
        </p:blipFill>
        <p:spPr>
          <a:xfrm>
            <a:off x="7729281" y="758111"/>
            <a:ext cx="4106424" cy="2392217"/>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4"/>
          <a:stretch>
            <a:fillRect/>
          </a:stretch>
        </p:blipFill>
        <p:spPr>
          <a:xfrm>
            <a:off x="6725088" y="3212254"/>
            <a:ext cx="4275608" cy="2247393"/>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5"/>
          <a:stretch>
            <a:fillRect/>
          </a:stretch>
        </p:blipFill>
        <p:spPr>
          <a:xfrm>
            <a:off x="1419836" y="3199407"/>
            <a:ext cx="4270855" cy="2247393"/>
          </a:xfrm>
          <a:prstGeom prst="rect">
            <a:avLst/>
          </a:prstGeom>
        </p:spPr>
      </p:pic>
      <p:sp>
        <p:nvSpPr>
          <p:cNvPr id="2" name="Rectangle 1">
            <a:extLst>
              <a:ext uri="{FF2B5EF4-FFF2-40B4-BE49-F238E27FC236}">
                <a16:creationId xmlns:a16="http://schemas.microsoft.com/office/drawing/2014/main" id="{AB864D8F-71B5-5422-F7BA-6B95B656EED2}"/>
              </a:ext>
            </a:extLst>
          </p:cNvPr>
          <p:cNvSpPr/>
          <p:nvPr/>
        </p:nvSpPr>
        <p:spPr>
          <a:xfrm>
            <a:off x="356295" y="225506"/>
            <a:ext cx="7383778" cy="712824"/>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AD8DDDC-BCA7-1E11-1D27-4F488DE9D937}"/>
              </a:ext>
            </a:extLst>
          </p:cNvPr>
          <p:cNvGrpSpPr/>
          <p:nvPr/>
        </p:nvGrpSpPr>
        <p:grpSpPr>
          <a:xfrm>
            <a:off x="430186" y="5428889"/>
            <a:ext cx="9633433" cy="1203605"/>
            <a:chOff x="453320" y="784778"/>
            <a:chExt cx="10434754" cy="1189049"/>
          </a:xfrm>
        </p:grpSpPr>
        <p:sp>
          <p:nvSpPr>
            <p:cNvPr id="4" name="Speech Bubble: Rectangle with Corners Rounded 3">
              <a:extLst>
                <a:ext uri="{FF2B5EF4-FFF2-40B4-BE49-F238E27FC236}">
                  <a16:creationId xmlns:a16="http://schemas.microsoft.com/office/drawing/2014/main" id="{AD4D0585-EEB5-412F-8DA4-AFA2A56E23C3}"/>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50899080-C17F-8F2C-C46A-97CA6922C1A2}"/>
                </a:ext>
              </a:extLst>
            </p:cNvPr>
            <p:cNvSpPr txBox="1"/>
            <p:nvPr/>
          </p:nvSpPr>
          <p:spPr>
            <a:xfrm>
              <a:off x="596960" y="812541"/>
              <a:ext cx="9807097" cy="10641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 hãy chỉ ra khó khăn của các bạn trong bức tranh trên.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16648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93574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1459345" y="914400"/>
            <a:ext cx="9188773" cy="4542675"/>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203200" y="5457075"/>
            <a:ext cx="11675299" cy="77848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mj-lt"/>
                <a:ea typeface="Cambria" panose="02040503050406030204" pitchFamily="18" charset="0"/>
              </a:rPr>
              <a:t>Bạn nam gặp khó khăn trong việc </a:t>
            </a:r>
            <a:r>
              <a:rPr lang="en-US" sz="4000" dirty="0" err="1">
                <a:latin typeface="+mj-lt"/>
                <a:ea typeface="Cambria" panose="02040503050406030204" pitchFamily="18" charset="0"/>
              </a:rPr>
              <a:t>học</a:t>
            </a:r>
            <a:r>
              <a:rPr lang="en-US" sz="4000" dirty="0">
                <a:latin typeface="+mj-lt"/>
                <a:ea typeface="Cambria" panose="02040503050406030204" pitchFamily="18" charset="0"/>
              </a:rPr>
              <a:t> </a:t>
            </a:r>
            <a:r>
              <a:rPr lang="en-US" sz="4000" dirty="0" err="1">
                <a:latin typeface="+mj-lt"/>
                <a:ea typeface="Cambria" panose="02040503050406030204" pitchFamily="18" charset="0"/>
              </a:rPr>
              <a:t>trước</a:t>
            </a:r>
            <a:r>
              <a:rPr lang="en-US" sz="4000" dirty="0">
                <a:latin typeface="+mj-lt"/>
                <a:ea typeface="Cambria" panose="02040503050406030204" pitchFamily="18" charset="0"/>
              </a:rPr>
              <a:t> </a:t>
            </a:r>
            <a:r>
              <a:rPr lang="en-US" sz="4000" dirty="0" err="1">
                <a:latin typeface="+mj-lt"/>
                <a:ea typeface="Cambria" panose="02040503050406030204" pitchFamily="18" charset="0"/>
              </a:rPr>
              <a:t>quên</a:t>
            </a:r>
            <a:r>
              <a:rPr lang="en-US" sz="4000" dirty="0">
                <a:latin typeface="+mj-lt"/>
                <a:ea typeface="Cambria" panose="02040503050406030204" pitchFamily="18" charset="0"/>
              </a:rPr>
              <a:t> </a:t>
            </a:r>
            <a:r>
              <a:rPr lang="en-US" sz="4000" dirty="0" err="1">
                <a:latin typeface="+mj-lt"/>
                <a:ea typeface="Cambria" panose="02040503050406030204" pitchFamily="18" charset="0"/>
              </a:rPr>
              <a:t>sau</a:t>
            </a:r>
            <a:endParaRPr lang="en-US" sz="3600" dirty="0">
              <a:effectLst/>
              <a:latin typeface="+mj-lt"/>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285750" y="5102446"/>
            <a:ext cx="11448687" cy="15171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ctr">
              <a:lnSpc>
                <a:spcPct val="120000"/>
              </a:lnSpc>
            </a:pPr>
            <a:r>
              <a:rPr lang="vi-VN"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mj-lt"/>
                <a:ea typeface="Cambria" panose="02040503050406030204" pitchFamily="18" charset="0"/>
              </a:rPr>
              <a:t>Bạn nữ hay bị mất bình tĩnh và</a:t>
            </a:r>
            <a:r>
              <a:rPr lang="en-US" sz="4000" dirty="0">
                <a:solidFill>
                  <a:prstClr val="black"/>
                </a:solidFill>
                <a:latin typeface="+mj-lt"/>
                <a:ea typeface="Cambria" panose="02040503050406030204" pitchFamily="18" charset="0"/>
              </a:rPr>
              <a:t> </a:t>
            </a:r>
            <a:r>
              <a:rPr lang="vi-VN" sz="4000" dirty="0">
                <a:solidFill>
                  <a:prstClr val="black"/>
                </a:solidFill>
                <a:latin typeface="+mj-lt"/>
                <a:ea typeface="Cambria" panose="02040503050406030204" pitchFamily="18" charset="0"/>
              </a:rPr>
              <a:t>quên hết những điều định nói</a:t>
            </a:r>
            <a:endPar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456407" y="1086403"/>
            <a:ext cx="9821068" cy="4016043"/>
          </a:xfrm>
          <a:prstGeom prst="rect">
            <a:avLst/>
          </a:prstGeom>
        </p:spPr>
      </p:pic>
      <p:sp>
        <p:nvSpPr>
          <p:cNvPr id="2" name="Freeform 8">
            <a:extLst>
              <a:ext uri="{FF2B5EF4-FFF2-40B4-BE49-F238E27FC236}">
                <a16:creationId xmlns:a16="http://schemas.microsoft.com/office/drawing/2014/main" id="{D1BA3919-239D-4C6D-FCE4-B10F2E0A7F08}"/>
              </a:ext>
            </a:extLst>
          </p:cNvPr>
          <p:cNvSpPr/>
          <p:nvPr/>
        </p:nvSpPr>
        <p:spPr>
          <a:xfrm>
            <a:off x="10363200" y="1007437"/>
            <a:ext cx="1898416" cy="3499057"/>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8448674" y="1200857"/>
            <a:ext cx="3131169"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ctr">
              <a:lnSpc>
                <a:spcPct val="120000"/>
              </a:lnSpc>
            </a:pPr>
            <a:r>
              <a:rPr lang="vi-VN"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Bạn nữ bị các bạn hiểu lầm, nói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299" y="1246910"/>
            <a:ext cx="7890025" cy="5357166"/>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479063" y="5102446"/>
            <a:ext cx="11232326" cy="1501630"/>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ctr">
              <a:lnSpc>
                <a:spcPct val="120000"/>
              </a:lnSpc>
            </a:pPr>
            <a:r>
              <a:rPr lang="vi-VN"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Bạn nữ gặp khó khăn trong việc học tập</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tới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kì</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cuối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kì</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mà</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bạn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lại</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bị</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ốm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238125" y="1085850"/>
            <a:ext cx="11087100" cy="4016595"/>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1408" y="-32538"/>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318977" y="4645908"/>
            <a:ext cx="11554046" cy="202555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ctr">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mẹ</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ăn</a:t>
            </a:r>
            <a:r>
              <a:rPr lang="en-US" sz="3600" dirty="0">
                <a:solidFill>
                  <a:prstClr val="black"/>
                </a:solidFill>
                <a:latin typeface="Cambria" panose="02040503050406030204" pitchFamily="18" charset="0"/>
                <a:ea typeface="Cambria" panose="02040503050406030204" pitchFamily="18" charset="0"/>
              </a:rPr>
              <a:t> xa </a:t>
            </a:r>
            <a:r>
              <a:rPr lang="en-US" sz="3600" dirty="0" err="1">
                <a:solidFill>
                  <a:prstClr val="black"/>
                </a:solidFill>
                <a:latin typeface="Cambria" panose="02040503050406030204" pitchFamily="18" charset="0"/>
                <a:ea typeface="Cambria" panose="02040503050406030204" pitchFamily="18" charset="0"/>
              </a:rPr>
              <a:t>trong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lại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ốm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phải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rất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nhiều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việc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nhà</a:t>
            </a:r>
            <a:r>
              <a:rPr lang="en-US" sz="36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742950"/>
            <a:ext cx="11554046" cy="3902958"/>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2"/>
          <a:stretch>
            <a:fillRect/>
          </a:stretch>
        </p:blipFill>
        <p:spPr>
          <a:xfrm>
            <a:off x="249382" y="471055"/>
            <a:ext cx="7690151" cy="3675644"/>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3"/>
          <a:stretch>
            <a:fillRect/>
          </a:stretch>
        </p:blipFill>
        <p:spPr>
          <a:xfrm>
            <a:off x="7836194" y="563419"/>
            <a:ext cx="4106424" cy="3480358"/>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4"/>
          <a:stretch>
            <a:fillRect/>
          </a:stretch>
        </p:blipFill>
        <p:spPr>
          <a:xfrm>
            <a:off x="6039293" y="4023540"/>
            <a:ext cx="4384269" cy="2489124"/>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5"/>
          <a:stretch>
            <a:fillRect/>
          </a:stretch>
        </p:blipFill>
        <p:spPr>
          <a:xfrm>
            <a:off x="1768438" y="4023540"/>
            <a:ext cx="4270855" cy="2633548"/>
          </a:xfrm>
          <a:prstGeom prst="rect">
            <a:avLst/>
          </a:prstGeom>
        </p:spPr>
      </p:pic>
    </p:spTree>
    <p:extLst>
      <p:ext uri="{BB962C8B-B14F-4D97-AF65-F5344CB8AC3E}">
        <p14:creationId xmlns:p14="http://schemas.microsoft.com/office/powerpoint/2010/main" val="309180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0C4DBD-7EC9-2862-EE2C-8F78DFE41FA1}"/>
              </a:ext>
            </a:extLst>
          </p:cNvPr>
          <p:cNvCxnSpPr>
            <a:cxnSpLocks/>
          </p:cNvCxnSpPr>
          <p:nvPr/>
        </p:nvCxnSpPr>
        <p:spPr>
          <a:xfrm>
            <a:off x="5135418" y="1163782"/>
            <a:ext cx="0" cy="5541818"/>
          </a:xfrm>
          <a:prstGeom prst="line">
            <a:avLst/>
          </a:prstGeom>
        </p:spPr>
        <p:style>
          <a:lnRef idx="1">
            <a:schemeClr val="dk1"/>
          </a:lnRef>
          <a:fillRef idx="0">
            <a:schemeClr val="dk1"/>
          </a:fillRef>
          <a:effectRef idx="0">
            <a:schemeClr val="dk1"/>
          </a:effectRef>
          <a:fontRef idx="minor">
            <a:schemeClr val="tx1"/>
          </a:fontRef>
        </p:style>
      </p:cxnSp>
      <p:pic>
        <p:nvPicPr>
          <p:cNvPr id="6" name="Picture 5" descr="A cartoon of a child in a hospital&#10;&#10;Description automatically generated with medium confidence">
            <a:extLst>
              <a:ext uri="{FF2B5EF4-FFF2-40B4-BE49-F238E27FC236}">
                <a16:creationId xmlns:a16="http://schemas.microsoft.com/office/drawing/2014/main" id="{90BFAE18-6775-53B9-5938-67706CE72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886" y="284854"/>
            <a:ext cx="6488534" cy="6265347"/>
          </a:xfrm>
          <a:prstGeom prst="rect">
            <a:avLst/>
          </a:prstGeom>
        </p:spPr>
      </p:pic>
      <p:pic>
        <p:nvPicPr>
          <p:cNvPr id="10" name="Picture 9" descr="A cartoon of a child and a child&#10;&#10;Description automatically generated">
            <a:extLst>
              <a:ext uri="{FF2B5EF4-FFF2-40B4-BE49-F238E27FC236}">
                <a16:creationId xmlns:a16="http://schemas.microsoft.com/office/drawing/2014/main" id="{2ED59711-7381-D7BE-7809-9BF2E7426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43" y="199574"/>
            <a:ext cx="4839375" cy="6458851"/>
          </a:xfrm>
          <a:prstGeom prst="rect">
            <a:avLst/>
          </a:prstGeom>
        </p:spPr>
      </p:pic>
    </p:spTree>
    <p:extLst>
      <p:ext uri="{BB962C8B-B14F-4D97-AF65-F5344CB8AC3E}">
        <p14:creationId xmlns:p14="http://schemas.microsoft.com/office/powerpoint/2010/main" val="478528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dirty="0"/>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dirty="0"/>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2"/>
          <a:stretch>
            <a:fillRect/>
          </a:stretch>
        </p:blipFill>
        <p:spPr>
          <a:xfrm>
            <a:off x="4895850" y="337778"/>
            <a:ext cx="7015608" cy="3215048"/>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3"/>
          <a:stretch>
            <a:fillRect/>
          </a:stretch>
        </p:blipFill>
        <p:spPr>
          <a:xfrm>
            <a:off x="552449" y="3552826"/>
            <a:ext cx="3627293" cy="3056953"/>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4"/>
          <a:stretch>
            <a:fillRect/>
          </a:stretch>
        </p:blipFill>
        <p:spPr>
          <a:xfrm>
            <a:off x="8272725" y="3886674"/>
            <a:ext cx="3443026" cy="2633548"/>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5"/>
          <a:stretch>
            <a:fillRect/>
          </a:stretch>
        </p:blipFill>
        <p:spPr>
          <a:xfrm>
            <a:off x="4569232" y="3886674"/>
            <a:ext cx="3627293" cy="2633548"/>
          </a:xfrm>
          <a:prstGeom prst="rect">
            <a:avLst/>
          </a:prstGeom>
        </p:spPr>
      </p:pic>
      <p:sp>
        <p:nvSpPr>
          <p:cNvPr id="2" name="TextBox 1">
            <a:extLst>
              <a:ext uri="{FF2B5EF4-FFF2-40B4-BE49-F238E27FC236}">
                <a16:creationId xmlns:a16="http://schemas.microsoft.com/office/drawing/2014/main" id="{4B7313BE-D88D-060E-608F-159578BDE571}"/>
              </a:ext>
            </a:extLst>
          </p:cNvPr>
          <p:cNvSpPr txBox="1"/>
          <p:nvPr/>
        </p:nvSpPr>
        <p:spPr>
          <a:xfrm>
            <a:off x="280542" y="237142"/>
            <a:ext cx="45772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Khó</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yếu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bên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Khó</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khăn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từ</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yếu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bên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ngoài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243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child holding microphones&#10;&#10;Description automatically generated">
            <a:extLst>
              <a:ext uri="{FF2B5EF4-FFF2-40B4-BE49-F238E27FC236}">
                <a16:creationId xmlns:a16="http://schemas.microsoft.com/office/drawing/2014/main" id="{3FAE3F25-A9C3-E285-09F8-7609C5BF7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19" y="212436"/>
            <a:ext cx="11674764" cy="6382327"/>
          </a:xfrm>
          <a:prstGeom prst="rect">
            <a:avLst/>
          </a:prstGeom>
        </p:spPr>
      </p:pic>
      <p:pic>
        <p:nvPicPr>
          <p:cNvPr id="9" name="Picture 8" descr="A cartoon of a child holding microphones&#10;&#10;Description automatically generated">
            <a:extLst>
              <a:ext uri="{FF2B5EF4-FFF2-40B4-BE49-F238E27FC236}">
                <a16:creationId xmlns:a16="http://schemas.microsoft.com/office/drawing/2014/main" id="{B3483E91-63AE-EB78-8B1A-7BACF0049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215" y="2841389"/>
            <a:ext cx="6599166" cy="3753374"/>
          </a:xfrm>
          <a:prstGeom prst="rect">
            <a:avLst/>
          </a:prstGeom>
        </p:spPr>
      </p:pic>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ền">
            <a:hlinkClick r:id="" action="ppaction://media"/>
            <a:extLst>
              <a:ext uri="{FF2B5EF4-FFF2-40B4-BE49-F238E27FC236}">
                <a16:creationId xmlns:a16="http://schemas.microsoft.com/office/drawing/2014/main" id="{D3868BE8-6209-2F76-8B13-D0338D9CAB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618" y="261287"/>
            <a:ext cx="11674763" cy="6335425"/>
          </a:xfrm>
          <a:prstGeom prst="rect">
            <a:avLst/>
          </a:prstGeom>
        </p:spPr>
      </p:pic>
    </p:spTree>
    <p:extLst>
      <p:ext uri="{BB962C8B-B14F-4D97-AF65-F5344CB8AC3E}">
        <p14:creationId xmlns:p14="http://schemas.microsoft.com/office/powerpoint/2010/main" val="3885567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sao</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ta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phải</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vượt</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khó</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khă</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học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tập</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2413852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814512" cy="3493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Vượt</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khó</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khăn</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giúp</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ta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a:t>
              </a:r>
              <a:endParaRPr kumimoji="0" lang="en-GB" sz="8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C7CF2D43-A506-6AC1-7442-9206BDE9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669" y="801278"/>
            <a:ext cx="4048690" cy="5797484"/>
          </a:xfrm>
          <a:prstGeom prst="rect">
            <a:avLst/>
          </a:prstGeom>
        </p:spPr>
      </p:pic>
      <p:pic>
        <p:nvPicPr>
          <p:cNvPr id="7" name="Picture 6" descr="A person holding a hat&#10;&#10;Description automatically generated">
            <a:extLst>
              <a:ext uri="{FF2B5EF4-FFF2-40B4-BE49-F238E27FC236}">
                <a16:creationId xmlns:a16="http://schemas.microsoft.com/office/drawing/2014/main" id="{0CACEC2E-DCC2-72E9-2E6D-86D3BABD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70" y="801278"/>
            <a:ext cx="7568999" cy="5797484"/>
          </a:xfrm>
          <a:prstGeom prst="rect">
            <a:avLst/>
          </a:prstGeom>
        </p:spPr>
      </p:pic>
      <p:grpSp>
        <p:nvGrpSpPr>
          <p:cNvPr id="10" name="Group 9">
            <a:extLst>
              <a:ext uri="{FF2B5EF4-FFF2-40B4-BE49-F238E27FC236}">
                <a16:creationId xmlns:a16="http://schemas.microsoft.com/office/drawing/2014/main" id="{76D081AA-576E-C00C-2F99-598B193E2EE7}"/>
              </a:ext>
            </a:extLst>
          </p:cNvPr>
          <p:cNvGrpSpPr/>
          <p:nvPr/>
        </p:nvGrpSpPr>
        <p:grpSpPr>
          <a:xfrm>
            <a:off x="1311277" y="259239"/>
            <a:ext cx="9003323" cy="542040"/>
            <a:chOff x="1594337" y="1602154"/>
            <a:chExt cx="9003323" cy="3477846"/>
          </a:xfrm>
        </p:grpSpPr>
        <p:sp>
          <p:nvSpPr>
            <p:cNvPr id="11" name="Rounded Rectangle 8">
              <a:extLst>
                <a:ext uri="{FF2B5EF4-FFF2-40B4-BE49-F238E27FC236}">
                  <a16:creationId xmlns:a16="http://schemas.microsoft.com/office/drawing/2014/main" id="{A44DDA2C-332E-0A39-C449-59EB451B565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id="{5DE3EF6C-6F3C-2205-0510-349678BF0AD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a:t>
              </a:r>
              <a:r>
                <a:rPr lang="en-US" sz="4400" b="1" dirty="0">
                  <a:solidFill>
                    <a:srgbClr val="FF0000"/>
                  </a:solidFill>
                  <a:latin typeface="Times New Roman" panose="02020603050405020304" pitchFamily="18" charset="0"/>
                  <a:cs typeface="Times New Roman" panose="02020603050405020304" pitchFamily="18" charset="0"/>
                </a:rPr>
                <a:t>ủ </a:t>
              </a:r>
              <a:r>
                <a:rPr lang="en-US" sz="4400" b="1" dirty="0" err="1">
                  <a:solidFill>
                    <a:srgbClr val="FF0000"/>
                  </a:solidFill>
                  <a:latin typeface="Times New Roman" panose="02020603050405020304" pitchFamily="18" charset="0"/>
                  <a:cs typeface="Times New Roman" panose="02020603050405020304" pitchFamily="18" charset="0"/>
                </a:rPr>
                <a:t>tịch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Hồ</a:t>
              </a:r>
              <a:r>
                <a:rPr lang="en-US" sz="4400" b="1" dirty="0">
                  <a:solidFill>
                    <a:srgbClr val="FF0000"/>
                  </a:solidFill>
                  <a:latin typeface="Times New Roman" panose="02020603050405020304" pitchFamily="18" charset="0"/>
                  <a:cs typeface="Times New Roman" panose="02020603050405020304" pitchFamily="18" charset="0"/>
                </a:rPr>
                <a:t> Chí Minh</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93850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5275803"/>
          </a:xfrm>
          <a:prstGeom prst="rect">
            <a:avLst/>
          </a:prstGeom>
          <a:noFill/>
        </p:spPr>
        <p:txBody>
          <a:bodyPr wrap="square" rtlCol="0">
            <a:spAutoFit/>
          </a:bodyPr>
          <a:lstStyle/>
          <a:p>
            <a:pPr marL="0" marR="0" algn="ctr">
              <a:lnSpc>
                <a:spcPct val="150000"/>
              </a:lnSpc>
              <a:spcBef>
                <a:spcPts val="0"/>
              </a:spcBef>
              <a:spcAft>
                <a:spcPts val="100"/>
              </a:spcAft>
            </a:pPr>
            <a:r>
              <a:rPr lang="vi-VN" sz="4800" b="1"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Không có việc gì khó</a:t>
            </a:r>
            <a:endParaRPr lang="en-US" sz="48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4800" b="1"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Chỉ sợ lòng không bền</a:t>
            </a:r>
            <a:endParaRPr lang="en-US" sz="48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4800" b="1"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Đào núi và lấp biển</a:t>
            </a:r>
            <a:endParaRPr lang="en-US" sz="4800" b="1" dirty="0">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4800" b="1"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Quyết chí ắt làm nên.</a:t>
            </a:r>
            <a:endParaRPr lang="en-US" sz="4800" b="1"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4800" b="1"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(Hồ Chí Minh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17" y="446567"/>
            <a:ext cx="5115823" cy="6065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Ý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nghĩa</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3F3F8C84-AC31-585D-9FBC-D18E445D4F35}"/>
              </a:ext>
            </a:extLst>
          </p:cNvPr>
          <p:cNvSpPr/>
          <p:nvPr/>
        </p:nvSpPr>
        <p:spPr>
          <a:xfrm>
            <a:off x="9373701" y="257176"/>
            <a:ext cx="2719874" cy="6446674"/>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5"/>
            <a:stretch>
              <a:fillRect/>
            </a:stretch>
          </a:blipFill>
        </p:spPr>
        <p:txBody>
          <a:bodyPr/>
          <a:lstStyle/>
          <a:p>
            <a:endParaRPr lang="en-US" dirty="0"/>
          </a:p>
        </p:txBody>
      </p:sp>
      <p:pic>
        <p:nvPicPr>
          <p:cNvPr id="4" name="Con Đường Tôi Đi Remix - Ngô Quốc Dương - Nhạc Thiếu Nhi Sôi Động (1)">
            <a:hlinkClick r:id="" action="ppaction://media"/>
            <a:extLst>
              <a:ext uri="{FF2B5EF4-FFF2-40B4-BE49-F238E27FC236}">
                <a16:creationId xmlns:a16="http://schemas.microsoft.com/office/drawing/2014/main" id="{02DED080-4A77-A8AE-1BFD-1A268C3993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2876" y="126287"/>
            <a:ext cx="9140825" cy="6605425"/>
          </a:xfrm>
          <a:prstGeom prst="rect">
            <a:avLst/>
          </a:prstGeom>
        </p:spPr>
      </p:pic>
    </p:spTree>
    <p:extLst>
      <p:ext uri="{BB962C8B-B14F-4D97-AF65-F5344CB8AC3E}">
        <p14:creationId xmlns:p14="http://schemas.microsoft.com/office/powerpoint/2010/main" val="4522215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ìm</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ca dao,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tục</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ngữ</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nói</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thần</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vượt</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khó</a:t>
              </a:r>
              <a:r>
                <a:rPr lang="en-US" sz="4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928187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3894550" y="385956"/>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dirty="0"/>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4" name="Rectangle 7">
            <a:extLst>
              <a:ext uri="{FF2B5EF4-FFF2-40B4-BE49-F238E27FC236}">
                <a16:creationId xmlns:a16="http://schemas.microsoft.com/office/drawing/2014/main" id="{0C958F6E-E30E-BA4E-367F-A1C7A15A085F}"/>
              </a:ext>
            </a:extLst>
          </p:cNvPr>
          <p:cNvSpPr>
            <a:spLocks noChangeArrowheads="1"/>
          </p:cNvSpPr>
          <p:nvPr/>
        </p:nvSpPr>
        <p:spPr bwMode="auto">
          <a:xfrm>
            <a:off x="1931992" y="2036633"/>
            <a:ext cx="8595711" cy="1569660"/>
          </a:xfrm>
          <a:prstGeom prst="rect">
            <a:avLst/>
          </a:prstGeom>
          <a:noFill/>
          <a:ln w="9525">
            <a:noFill/>
            <a:miter lim="800000"/>
            <a:headEnd/>
            <a:tailEnd/>
          </a:ln>
        </p:spPr>
        <p:txBody>
          <a:bodyPr wrap="square">
            <a:spAutoFit/>
          </a:bodyPr>
          <a:lstStyle/>
          <a:p>
            <a:pPr algn="ctr">
              <a:spcBef>
                <a:spcPct val="50000"/>
              </a:spcBef>
              <a:defRPr/>
            </a:pPr>
            <a:r>
              <a:rPr lang="en-US" sz="4800" b="1" i="1" dirty="0">
                <a:ln>
                  <a:solidFill>
                    <a:srgbClr val="FF0000"/>
                  </a:solidFill>
                </a:ln>
                <a:solidFill>
                  <a:srgbClr val="FF3300"/>
                </a:solidFill>
                <a:effectLst>
                  <a:outerShdw blurRad="50800" dist="38100" dir="5400000" algn="t" rotWithShape="0">
                    <a:prstClr val="black">
                      <a:alpha val="40000"/>
                    </a:prstClr>
                  </a:outerShdw>
                </a:effectLst>
                <a:latin typeface="Times New Roman" pitchFamily="18" charset="0"/>
              </a:rPr>
              <a:t>BÀI 3: VƯỢT QUA KHÓ KHĂN ( TIẾT 1)</a:t>
            </a:r>
          </a:p>
        </p:txBody>
      </p:sp>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2708434"/>
          </a:xfrm>
          <a:prstGeom prst="rect">
            <a:avLst/>
          </a:prstGeom>
        </p:spPr>
        <p:txBody>
          <a:bodyPr lIns="0" tIns="0" rIns="0" bIns="0" rtlCol="0" anchor="t">
            <a:spAutoFit/>
          </a:bodyPr>
          <a:lstStyle/>
          <a:p>
            <a:pPr algn="just" defTabSz="609630"/>
            <a:r>
              <a:rPr lang="vi-VN" sz="4400" dirty="0">
                <a:solidFill>
                  <a:srgbClr val="000000"/>
                </a:solidFill>
                <a:latin typeface="Cambria"/>
              </a:rPr>
              <a:t>– </a:t>
            </a:r>
            <a:r>
              <a:rPr lang="vi-VN" sz="4400" dirty="0">
                <a:solidFill>
                  <a:srgbClr val="000000"/>
                </a:solidFill>
                <a:latin typeface="+mj-lt"/>
              </a:rPr>
              <a:t>Nhận biết được những khó khăn cần phải vượt qua trong học tập và trong cuộc sống.</a:t>
            </a:r>
          </a:p>
          <a:p>
            <a:pPr algn="just" defTabSz="609630"/>
            <a:r>
              <a:rPr lang="vi-VN" sz="4400" dirty="0">
                <a:solidFill>
                  <a:srgbClr val="000000"/>
                </a:solidFill>
                <a:latin typeface="+mj-lt"/>
              </a:rPr>
              <a:t>– </a:t>
            </a:r>
            <a:r>
              <a:rPr lang="en-US" sz="4400" dirty="0" err="1">
                <a:solidFill>
                  <a:srgbClr val="000000"/>
                </a:solidFill>
                <a:latin typeface="+mj-lt"/>
              </a:rPr>
              <a:t>Tìm</a:t>
            </a:r>
            <a:r>
              <a:rPr lang="en-US" sz="4400" dirty="0">
                <a:solidFill>
                  <a:srgbClr val="000000"/>
                </a:solidFill>
                <a:latin typeface="+mj-lt"/>
              </a:rPr>
              <a:t> </a:t>
            </a:r>
            <a:r>
              <a:rPr lang="en-US" sz="4400" dirty="0" err="1">
                <a:solidFill>
                  <a:srgbClr val="000000"/>
                </a:solidFill>
                <a:latin typeface="+mj-lt"/>
              </a:rPr>
              <a:t>hiểu</a:t>
            </a:r>
            <a:r>
              <a:rPr lang="en-US" sz="4400" dirty="0">
                <a:solidFill>
                  <a:srgbClr val="000000"/>
                </a:solidFill>
                <a:latin typeface="+mj-lt"/>
              </a:rPr>
              <a:t> </a:t>
            </a:r>
            <a:r>
              <a:rPr lang="en-US" sz="4400" dirty="0" err="1">
                <a:solidFill>
                  <a:srgbClr val="000000"/>
                </a:solidFill>
                <a:latin typeface="+mj-lt"/>
              </a:rPr>
              <a:t>biểu</a:t>
            </a:r>
            <a:r>
              <a:rPr lang="en-US" sz="4400" dirty="0">
                <a:solidFill>
                  <a:srgbClr val="000000"/>
                </a:solidFill>
                <a:latin typeface="+mj-lt"/>
              </a:rPr>
              <a:t> </a:t>
            </a:r>
            <a:r>
              <a:rPr lang="en-US" sz="4400" dirty="0" err="1">
                <a:solidFill>
                  <a:srgbClr val="000000"/>
                </a:solidFill>
                <a:latin typeface="+mj-lt"/>
              </a:rPr>
              <a:t>hiện</a:t>
            </a:r>
            <a:r>
              <a:rPr lang="en-US" sz="4400" dirty="0">
                <a:solidFill>
                  <a:srgbClr val="000000"/>
                </a:solidFill>
                <a:latin typeface="+mj-lt"/>
              </a:rPr>
              <a:t> </a:t>
            </a:r>
            <a:r>
              <a:rPr lang="en-US" sz="4400" dirty="0" err="1">
                <a:solidFill>
                  <a:srgbClr val="000000"/>
                </a:solidFill>
                <a:latin typeface="+mj-lt"/>
              </a:rPr>
              <a:t>và</a:t>
            </a:r>
            <a:r>
              <a:rPr lang="en-US" sz="4400" dirty="0">
                <a:solidFill>
                  <a:srgbClr val="000000"/>
                </a:solidFill>
                <a:latin typeface="+mj-lt"/>
              </a:rPr>
              <a:t> ý </a:t>
            </a:r>
            <a:r>
              <a:rPr lang="en-US" sz="4400" dirty="0" err="1">
                <a:solidFill>
                  <a:srgbClr val="000000"/>
                </a:solidFill>
                <a:latin typeface="+mj-lt"/>
              </a:rPr>
              <a:t>nghĩa</a:t>
            </a:r>
            <a:r>
              <a:rPr lang="en-US" sz="4400" dirty="0">
                <a:solidFill>
                  <a:srgbClr val="000000"/>
                </a:solidFill>
                <a:latin typeface="+mj-lt"/>
              </a:rPr>
              <a:t> </a:t>
            </a:r>
            <a:r>
              <a:rPr lang="en-US" sz="4400" dirty="0" err="1">
                <a:solidFill>
                  <a:srgbClr val="000000"/>
                </a:solidFill>
                <a:latin typeface="+mj-lt"/>
              </a:rPr>
              <a:t>của</a:t>
            </a:r>
            <a:r>
              <a:rPr lang="en-US" sz="4400" dirty="0">
                <a:solidFill>
                  <a:srgbClr val="000000"/>
                </a:solidFill>
                <a:latin typeface="+mj-lt"/>
              </a:rPr>
              <a:t> </a:t>
            </a:r>
            <a:r>
              <a:rPr lang="en-US" sz="4400" dirty="0" err="1">
                <a:solidFill>
                  <a:srgbClr val="000000"/>
                </a:solidFill>
                <a:latin typeface="+mj-lt"/>
              </a:rPr>
              <a:t>việc</a:t>
            </a:r>
            <a:r>
              <a:rPr lang="en-US" sz="4400" dirty="0">
                <a:solidFill>
                  <a:srgbClr val="000000"/>
                </a:solidFill>
                <a:latin typeface="+mj-lt"/>
              </a:rPr>
              <a:t> </a:t>
            </a:r>
            <a:r>
              <a:rPr lang="en-US" sz="4400" dirty="0" err="1">
                <a:solidFill>
                  <a:srgbClr val="000000"/>
                </a:solidFill>
                <a:latin typeface="+mj-lt"/>
              </a:rPr>
              <a:t>biết</a:t>
            </a:r>
            <a:r>
              <a:rPr lang="en-US" sz="4400" dirty="0">
                <a:solidFill>
                  <a:srgbClr val="000000"/>
                </a:solidFill>
                <a:latin typeface="+mj-lt"/>
              </a:rPr>
              <a:t> </a:t>
            </a:r>
            <a:r>
              <a:rPr lang="en-US" sz="4400" dirty="0" err="1">
                <a:solidFill>
                  <a:srgbClr val="000000"/>
                </a:solidFill>
                <a:latin typeface="+mj-lt"/>
              </a:rPr>
              <a:t>vượt</a:t>
            </a:r>
            <a:r>
              <a:rPr lang="en-US" sz="4400" dirty="0">
                <a:solidFill>
                  <a:srgbClr val="000000"/>
                </a:solidFill>
                <a:latin typeface="+mj-lt"/>
              </a:rPr>
              <a:t> qua </a:t>
            </a:r>
            <a:r>
              <a:rPr lang="en-US" sz="4400" dirty="0" err="1">
                <a:solidFill>
                  <a:srgbClr val="000000"/>
                </a:solidFill>
                <a:latin typeface="+mj-lt"/>
              </a:rPr>
              <a:t>khó</a:t>
            </a:r>
            <a:r>
              <a:rPr lang="en-US" sz="4400" dirty="0">
                <a:solidFill>
                  <a:srgbClr val="000000"/>
                </a:solidFill>
                <a:latin typeface="+mj-lt"/>
              </a:rPr>
              <a:t> </a:t>
            </a:r>
            <a:r>
              <a:rPr lang="en-US" sz="4400" dirty="0" err="1">
                <a:solidFill>
                  <a:srgbClr val="000000"/>
                </a:solidFill>
                <a:latin typeface="+mj-lt"/>
              </a:rPr>
              <a:t>khăn</a:t>
            </a:r>
            <a:r>
              <a:rPr lang="en-US" sz="4400" dirty="0">
                <a:solidFill>
                  <a:srgbClr val="000000"/>
                </a:solidFill>
                <a:latin typeface="+mj-lt"/>
              </a:rPr>
              <a:t> </a:t>
            </a:r>
            <a:r>
              <a:rPr lang="en-US" sz="4400" dirty="0" err="1">
                <a:solidFill>
                  <a:srgbClr val="000000"/>
                </a:solidFill>
                <a:latin typeface="+mj-lt"/>
              </a:rPr>
              <a:t>trong</a:t>
            </a:r>
            <a:r>
              <a:rPr lang="en-US" sz="4400" dirty="0">
                <a:solidFill>
                  <a:srgbClr val="000000"/>
                </a:solidFill>
                <a:latin typeface="+mj-lt"/>
              </a:rPr>
              <a:t> </a:t>
            </a:r>
            <a:r>
              <a:rPr lang="en-US" sz="4400" dirty="0" err="1">
                <a:solidFill>
                  <a:srgbClr val="000000"/>
                </a:solidFill>
                <a:latin typeface="+mj-lt"/>
              </a:rPr>
              <a:t>học</a:t>
            </a:r>
            <a:r>
              <a:rPr lang="en-US" sz="4400" dirty="0">
                <a:solidFill>
                  <a:srgbClr val="000000"/>
                </a:solidFill>
                <a:latin typeface="+mj-lt"/>
              </a:rPr>
              <a:t> </a:t>
            </a:r>
            <a:r>
              <a:rPr lang="en-US" sz="4400" dirty="0" err="1">
                <a:solidFill>
                  <a:srgbClr val="000000"/>
                </a:solidFill>
                <a:latin typeface="+mj-lt"/>
              </a:rPr>
              <a:t>tập</a:t>
            </a:r>
            <a:r>
              <a:rPr lang="en-US" sz="4400" dirty="0">
                <a:solidFill>
                  <a:srgbClr val="000000"/>
                </a:solidFill>
                <a:latin typeface="+mj-lt"/>
              </a:rPr>
              <a:t> </a:t>
            </a:r>
            <a:r>
              <a:rPr lang="en-US" sz="4400" dirty="0" err="1">
                <a:solidFill>
                  <a:srgbClr val="000000"/>
                </a:solidFill>
                <a:latin typeface="+mj-lt"/>
              </a:rPr>
              <a:t>và</a:t>
            </a:r>
            <a:r>
              <a:rPr lang="en-US" sz="4400" dirty="0">
                <a:solidFill>
                  <a:srgbClr val="000000"/>
                </a:solidFill>
                <a:latin typeface="+mj-lt"/>
              </a:rPr>
              <a:t> </a:t>
            </a:r>
            <a:r>
              <a:rPr lang="en-US" sz="4400" dirty="0" err="1">
                <a:solidFill>
                  <a:srgbClr val="000000"/>
                </a:solidFill>
                <a:latin typeface="+mj-lt"/>
              </a:rPr>
              <a:t>cuộc</a:t>
            </a:r>
            <a:r>
              <a:rPr lang="en-US" sz="4400" dirty="0">
                <a:solidFill>
                  <a:srgbClr val="000000"/>
                </a:solidFill>
                <a:latin typeface="+mj-lt"/>
              </a:rPr>
              <a:t> </a:t>
            </a:r>
            <a:r>
              <a:rPr lang="en-US" sz="4400" dirty="0" err="1">
                <a:solidFill>
                  <a:srgbClr val="000000"/>
                </a:solidFill>
                <a:latin typeface="+mj-lt"/>
              </a:rPr>
              <a:t>sống</a:t>
            </a:r>
            <a:r>
              <a:rPr lang="en-US" sz="4400" dirty="0">
                <a:solidFill>
                  <a:srgbClr val="000000"/>
                </a:solidFill>
                <a:latin typeface="+mj-lt"/>
              </a:rPr>
              <a:t>.</a:t>
            </a:r>
            <a:endParaRPr lang="vi-VN" sz="4400" dirty="0">
              <a:solidFill>
                <a:srgbClr val="000000"/>
              </a:solidFill>
              <a:latin typeface="+mj-lt"/>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dirty="0"/>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2"/>
          <a:stretch>
            <a:fillRect/>
          </a:stretch>
        </p:blipFill>
        <p:spPr>
          <a:xfrm>
            <a:off x="249382" y="471055"/>
            <a:ext cx="7690151" cy="3675644"/>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3"/>
          <a:stretch>
            <a:fillRect/>
          </a:stretch>
        </p:blipFill>
        <p:spPr>
          <a:xfrm>
            <a:off x="7836194" y="563419"/>
            <a:ext cx="4106424" cy="3480358"/>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4"/>
          <a:stretch>
            <a:fillRect/>
          </a:stretch>
        </p:blipFill>
        <p:spPr>
          <a:xfrm>
            <a:off x="6039293" y="4023540"/>
            <a:ext cx="4384269" cy="2489124"/>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5"/>
          <a:stretch>
            <a:fillRect/>
          </a:stretch>
        </p:blipFill>
        <p:spPr>
          <a:xfrm>
            <a:off x="1768438" y="4023540"/>
            <a:ext cx="4270855" cy="2633548"/>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19CAB7-E7A0-0028-5D73-59CEE69273E1}"/>
              </a:ext>
            </a:extLst>
          </p:cNvPr>
          <p:cNvPicPr>
            <a:picLocks noChangeAspect="1"/>
          </p:cNvPicPr>
          <p:nvPr/>
        </p:nvPicPr>
        <p:blipFill>
          <a:blip r:embed="rId2"/>
          <a:stretch>
            <a:fillRect/>
          </a:stretch>
        </p:blipFill>
        <p:spPr>
          <a:xfrm>
            <a:off x="680926" y="240145"/>
            <a:ext cx="10725983" cy="6308436"/>
          </a:xfrm>
          <a:prstGeom prst="rect">
            <a:avLst/>
          </a:prstGeom>
        </p:spPr>
      </p:pic>
    </p:spTree>
    <p:extLst>
      <p:ext uri="{BB962C8B-B14F-4D97-AF65-F5344CB8AC3E}">
        <p14:creationId xmlns:p14="http://schemas.microsoft.com/office/powerpoint/2010/main" val="1174133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424</Words>
  <Application>Microsoft Office PowerPoint</Application>
  <PresentationFormat>Widescreen</PresentationFormat>
  <Paragraphs>33</Paragraphs>
  <Slides>31</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Cambria</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92</cp:revision>
  <dcterms:created xsi:type="dcterms:W3CDTF">2024-07-25T04:00:23Z</dcterms:created>
  <dcterms:modified xsi:type="dcterms:W3CDTF">2025-10-08T08:47:14Z</dcterms:modified>
</cp:coreProperties>
</file>