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6"/>
  </p:notesMasterIdLst>
  <p:sldIdLst>
    <p:sldId id="304" r:id="rId4"/>
    <p:sldId id="305" r:id="rId5"/>
    <p:sldId id="306" r:id="rId6"/>
    <p:sldId id="267" r:id="rId7"/>
    <p:sldId id="259" r:id="rId8"/>
    <p:sldId id="260" r:id="rId9"/>
    <p:sldId id="294" r:id="rId10"/>
    <p:sldId id="261" r:id="rId11"/>
    <p:sldId id="264" r:id="rId12"/>
    <p:sldId id="302" r:id="rId13"/>
    <p:sldId id="300"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184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E0D7A-E1F2-46B5-8F94-A6EED4F0B54D}"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B6759-8ABA-4F26-8BED-5FFA49C80DED}" type="slidenum">
              <a:rPr lang="en-US" smtClean="0"/>
              <a:t>‹#›</a:t>
            </a:fld>
            <a:endParaRPr lang="en-US"/>
          </a:p>
        </p:txBody>
      </p:sp>
    </p:spTree>
    <p:extLst>
      <p:ext uri="{BB962C8B-B14F-4D97-AF65-F5344CB8AC3E}">
        <p14:creationId xmlns:p14="http://schemas.microsoft.com/office/powerpoint/2010/main" val="60145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07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743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846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4190488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470968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552016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4918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415088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4163925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483298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196908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9266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487219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638757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195224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709326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48374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22676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2390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1540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348323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01794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418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54591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37313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21002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24599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10/8/2025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53947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57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55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2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9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444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1795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32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23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73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97821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78400" y="-3683000"/>
            <a:ext cx="2206625" cy="2206625"/>
          </a:xfrm>
          <a:prstGeom prst="rect">
            <a:avLst/>
          </a:prstGeom>
        </p:spPr>
      </p:pic>
    </p:spTree>
    <p:extLst>
      <p:ext uri="{BB962C8B-B14F-4D97-AF65-F5344CB8AC3E}">
        <p14:creationId xmlns:p14="http://schemas.microsoft.com/office/powerpoint/2010/main" val="49340131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32752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4.svg"/><Relationship Id="rId7" Type="http://schemas.openxmlformats.org/officeDocument/2006/relationships/image" Target="../media/image90.svg"/><Relationship Id="rId12"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92.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2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7.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27.sv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6.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4.png"/><Relationship Id="rId3" Type="http://schemas.openxmlformats.org/officeDocument/2006/relationships/image" Target="../media/image36.svg"/><Relationship Id="rId7" Type="http://schemas.openxmlformats.org/officeDocument/2006/relationships/image" Target="../media/image7.png"/><Relationship Id="rId12"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8.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8.svg"/><Relationship Id="rId7" Type="http://schemas.openxmlformats.org/officeDocument/2006/relationships/image" Target="../media/image72.svg"/><Relationship Id="rId12" Type="http://schemas.openxmlformats.org/officeDocument/2006/relationships/image" Target="../media/image77.svg"/><Relationship Id="rId2" Type="http://schemas.openxmlformats.org/officeDocument/2006/relationships/image" Target="../media/image7.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svg"/><Relationship Id="rId15" Type="http://schemas.openxmlformats.org/officeDocument/2006/relationships/image" Target="../media/image67.emf"/><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sv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US"/>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599312F5-4240-660E-114E-FF1DF53CC2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1" name="Picture 6">
            <a:extLst>
              <a:ext uri="{FF2B5EF4-FFF2-40B4-BE49-F238E27FC236}">
                <a16:creationId xmlns:a16="http://schemas.microsoft.com/office/drawing/2014/main" id="{8479CC18-025A-8DD5-8E6B-0A51A246342F}"/>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8618">
            <a:off x="3964944" y="326308"/>
            <a:ext cx="4973395" cy="5112836"/>
          </a:xfrm>
          <a:prstGeom prst="rect">
            <a:avLst/>
          </a:prstGeom>
        </p:spPr>
      </p:pic>
      <p:sp>
        <p:nvSpPr>
          <p:cNvPr id="12" name="TextBox 11">
            <a:extLst>
              <a:ext uri="{FF2B5EF4-FFF2-40B4-BE49-F238E27FC236}">
                <a16:creationId xmlns:a16="http://schemas.microsoft.com/office/drawing/2014/main" id="{DFD68B56-231C-B6EC-60DD-373F5DD07887}"/>
              </a:ext>
            </a:extLst>
          </p:cNvPr>
          <p:cNvSpPr txBox="1"/>
          <p:nvPr/>
        </p:nvSpPr>
        <p:spPr>
          <a:xfrm rot="21292701">
            <a:off x="4267200" y="1243386"/>
            <a:ext cx="4080387"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5BEFED3D-426D-8C5D-A428-51200A8F57C9}"/>
              </a:ext>
            </a:extLst>
          </p:cNvPr>
          <p:cNvSpPr txBox="1"/>
          <p:nvPr/>
        </p:nvSpPr>
        <p:spPr>
          <a:xfrm rot="21292701">
            <a:off x="4522838" y="2896902"/>
            <a:ext cx="4080387" cy="646331"/>
          </a:xfrm>
          <a:prstGeom prst="rect">
            <a:avLst/>
          </a:prstGeom>
          <a:noFill/>
        </p:spPr>
        <p:txBody>
          <a:bodyPr wrap="square" rtlCol="0">
            <a:spAutoFit/>
          </a:bodyPr>
          <a:lstStyle/>
          <a:p>
            <a:pPr algn="ctr"/>
            <a:r>
              <a:rPr lang="vi-VN" sz="3600" dirty="0">
                <a:solidFill>
                  <a:srgbClr val="FF0000"/>
                </a:solidFill>
                <a:latin typeface="Times New Roman" panose="02020603050405020304" pitchFamily="18" charset="0"/>
                <a:cs typeface="Times New Roman" panose="02020603050405020304" pitchFamily="18" charset="0"/>
              </a:rPr>
              <a:t>Ê-đi-xơn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67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i phát minh ra bóng đèn  Thomas Edison hay một ai khác   Hoạt Hình Khoa Học Vui 2021_v720P">
            <a:hlinkClick r:id="" action="ppaction://media"/>
            <a:extLst>
              <a:ext uri="{FF2B5EF4-FFF2-40B4-BE49-F238E27FC236}">
                <a16:creationId xmlns:a16="http://schemas.microsoft.com/office/drawing/2014/main" id="{95ECA814-6B9F-E9A6-5472-234D9BA624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23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US"/>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2327CF93-3C0E-7CED-7EF8-F6FBC797BA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8400" y="1244600"/>
            <a:ext cx="6120597" cy="4927600"/>
          </a:xfrm>
          <a:prstGeom prst="rect">
            <a:avLst/>
          </a:prstGeom>
        </p:spPr>
      </p:pic>
    </p:spTree>
    <p:extLst>
      <p:ext uri="{BB962C8B-B14F-4D97-AF65-F5344CB8AC3E}">
        <p14:creationId xmlns:p14="http://schemas.microsoft.com/office/powerpoint/2010/main" val="26142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2" y="2647666"/>
            <a:ext cx="2632007" cy="425170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9739954" y="1673842"/>
            <a:ext cx="2388358" cy="4935939"/>
          </a:xfrm>
          <a:prstGeom prst="rect">
            <a:avLst/>
          </a:prstGeom>
        </p:spPr>
      </p:pic>
      <p:pic>
        <p:nvPicPr>
          <p:cNvPr id="9" name="Picture 8"/>
          <p:cNvPicPr>
            <a:picLocks noChangeAspect="1"/>
          </p:cNvPicPr>
          <p:nvPr/>
        </p:nvPicPr>
        <p:blipFill>
          <a:blip r:embed="rId5"/>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2" name="Picture 1">
            <a:extLst>
              <a:ext uri="{FF2B5EF4-FFF2-40B4-BE49-F238E27FC236}">
                <a16:creationId xmlns:a16="http://schemas.microsoft.com/office/drawing/2014/main" id="{5884A92D-BF60-4A04-AB61-D3ACA2B6D10A}"/>
              </a:ext>
            </a:extLst>
          </p:cNvPr>
          <p:cNvPicPr>
            <a:picLocks noChangeAspect="1"/>
          </p:cNvPicPr>
          <p:nvPr/>
        </p:nvPicPr>
        <p:blipFill>
          <a:blip r:embed="rId7"/>
          <a:stretch>
            <a:fillRect/>
          </a:stretch>
        </p:blipFill>
        <p:spPr>
          <a:xfrm>
            <a:off x="982699" y="277080"/>
            <a:ext cx="10162913" cy="6291617"/>
          </a:xfrm>
          <a:prstGeom prst="rect">
            <a:avLst/>
          </a:prstGeom>
        </p:spPr>
      </p:pic>
    </p:spTree>
    <p:extLst>
      <p:ext uri="{BB962C8B-B14F-4D97-AF65-F5344CB8AC3E}">
        <p14:creationId xmlns:p14="http://schemas.microsoft.com/office/powerpoint/2010/main" val="1597676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US"/>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599312F5-4240-660E-114E-FF1DF53CC2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1" name="Picture 6">
            <a:extLst>
              <a:ext uri="{FF2B5EF4-FFF2-40B4-BE49-F238E27FC236}">
                <a16:creationId xmlns:a16="http://schemas.microsoft.com/office/drawing/2014/main" id="{8479CC18-025A-8DD5-8E6B-0A51A246342F}"/>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8618">
            <a:off x="3964944" y="326308"/>
            <a:ext cx="4973395" cy="5112836"/>
          </a:xfrm>
          <a:prstGeom prst="rect">
            <a:avLst/>
          </a:prstGeom>
        </p:spPr>
      </p:pic>
      <p:sp>
        <p:nvSpPr>
          <p:cNvPr id="12" name="TextBox 11">
            <a:extLst>
              <a:ext uri="{FF2B5EF4-FFF2-40B4-BE49-F238E27FC236}">
                <a16:creationId xmlns:a16="http://schemas.microsoft.com/office/drawing/2014/main" id="{DFD68B56-231C-B6EC-60DD-373F5DD07887}"/>
              </a:ext>
            </a:extLst>
          </p:cNvPr>
          <p:cNvSpPr txBox="1"/>
          <p:nvPr/>
        </p:nvSpPr>
        <p:spPr>
          <a:xfrm rot="21292701">
            <a:off x="4267200" y="966388"/>
            <a:ext cx="4080387" cy="1754326"/>
          </a:xfrm>
          <a:prstGeom prst="rect">
            <a:avLst/>
          </a:prstGeom>
          <a:noFill/>
        </p:spPr>
        <p:txBody>
          <a:bodyPr wrap="square" rtlCol="0">
            <a:spAutoFit/>
          </a:bodyPr>
          <a:lstStyle/>
          <a:p>
            <a:pPr lvl="0" algn="ctr"/>
            <a:r>
              <a:rPr lang="vi-VN" sz="3600" dirty="0">
                <a:solidFill>
                  <a:prstClr val="black"/>
                </a:solidFill>
                <a:latin typeface="Times New Roman" panose="02020603050405020304" pitchFamily="18" charset="0"/>
                <a:cs typeface="Times New Roman" panose="02020603050405020304" pitchFamily="18" charset="0"/>
              </a:rPr>
              <a:t>Ê-đi-xơn sáng chế ra cái gì trong câu chuyện?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EFED3D-426D-8C5D-A428-51200A8F57C9}"/>
              </a:ext>
            </a:extLst>
          </p:cNvPr>
          <p:cNvSpPr txBox="1"/>
          <p:nvPr/>
        </p:nvSpPr>
        <p:spPr>
          <a:xfrm rot="21292701">
            <a:off x="4423843" y="3470121"/>
            <a:ext cx="4416917" cy="1200329"/>
          </a:xfrm>
          <a:prstGeom prst="rect">
            <a:avLst/>
          </a:prstGeom>
          <a:noFill/>
        </p:spPr>
        <p:txBody>
          <a:bodyPr wrap="square" rtlCol="0">
            <a:spAutoFit/>
          </a:bodyPr>
          <a:lstStyle/>
          <a:p>
            <a:pPr lvl="0" algn="ctr"/>
            <a:r>
              <a:rPr lang="vi-VN" sz="3600" dirty="0">
                <a:solidFill>
                  <a:srgbClr val="FF0000"/>
                </a:solidFill>
                <a:latin typeface="Times New Roman" panose="02020603050405020304" pitchFamily="18" charset="0"/>
                <a:cs typeface="Times New Roman" panose="02020603050405020304" pitchFamily="18" charset="0"/>
              </a:rPr>
              <a:t>Ê-đi-xơn sáng chế ra đèn điện, xe điện</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23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US"/>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599312F5-4240-660E-114E-FF1DF53CC2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1" name="Picture 6">
            <a:extLst>
              <a:ext uri="{FF2B5EF4-FFF2-40B4-BE49-F238E27FC236}">
                <a16:creationId xmlns:a16="http://schemas.microsoft.com/office/drawing/2014/main" id="{8479CC18-025A-8DD5-8E6B-0A51A246342F}"/>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8618">
            <a:off x="3964944" y="326308"/>
            <a:ext cx="4973395" cy="5112836"/>
          </a:xfrm>
          <a:prstGeom prst="rect">
            <a:avLst/>
          </a:prstGeom>
        </p:spPr>
      </p:pic>
      <p:sp>
        <p:nvSpPr>
          <p:cNvPr id="12" name="TextBox 11">
            <a:extLst>
              <a:ext uri="{FF2B5EF4-FFF2-40B4-BE49-F238E27FC236}">
                <a16:creationId xmlns:a16="http://schemas.microsoft.com/office/drawing/2014/main" id="{DFD68B56-231C-B6EC-60DD-373F5DD07887}"/>
              </a:ext>
            </a:extLst>
          </p:cNvPr>
          <p:cNvSpPr txBox="1"/>
          <p:nvPr/>
        </p:nvSpPr>
        <p:spPr>
          <a:xfrm rot="21292701">
            <a:off x="4404406" y="1460455"/>
            <a:ext cx="4303925" cy="3046988"/>
          </a:xfrm>
          <a:prstGeom prst="rect">
            <a:avLst/>
          </a:prstGeom>
          <a:noFill/>
        </p:spPr>
        <p:txBody>
          <a:bodyPr wrap="square" rtlCol="0">
            <a:spAutoFit/>
          </a:bodyPr>
          <a:lstStyle/>
          <a:p>
            <a:pPr lvl="0" algn="ctr"/>
            <a:r>
              <a:rPr lang="vi-VN" sz="4800" dirty="0">
                <a:solidFill>
                  <a:prstClr val="black"/>
                </a:solidFill>
                <a:latin typeface="Times New Roman" panose="02020603050405020304" pitchFamily="18" charset="0"/>
                <a:cs typeface="Times New Roman" panose="02020603050405020304" pitchFamily="18" charset="0"/>
              </a:rPr>
              <a:t>Đèn điện, xe điện có vai trò gì đối với đời sống con người?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44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txBody>
          <a:bodyPr/>
          <a:lstStyle/>
          <a:p>
            <a:endParaRPr lang="en-US"/>
          </a:p>
        </p:txBody>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txBody>
          <a:bodyPr/>
          <a:lstStyle/>
          <a:p>
            <a:endParaRPr lang="en-US"/>
          </a:p>
        </p:txBody>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txBody>
          <a:bodyPr/>
          <a:lstStyle/>
          <a:p>
            <a:endParaRPr lang="en-US"/>
          </a:p>
        </p:txBody>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3" name="Picture 12">
            <a:extLst>
              <a:ext uri="{FF2B5EF4-FFF2-40B4-BE49-F238E27FC236}">
                <a16:creationId xmlns:a16="http://schemas.microsoft.com/office/drawing/2014/main" id="{6EB8A5DD-3155-7345-62B7-D120FE46DDB3}"/>
              </a:ext>
            </a:extLst>
          </p:cNvPr>
          <p:cNvPicPr>
            <a:picLocks noChangeAspect="1"/>
          </p:cNvPicPr>
          <p:nvPr/>
        </p:nvPicPr>
        <p:blipFill>
          <a:blip r:embed="rId23"/>
          <a:stretch>
            <a:fillRect/>
          </a:stretch>
        </p:blipFill>
        <p:spPr>
          <a:xfrm>
            <a:off x="6007286" y="3603088"/>
            <a:ext cx="2871465"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txBody>
          <a:bodyPr/>
          <a:lstStyle/>
          <a:p>
            <a:endParaRPr lang="en-US"/>
          </a:p>
        </p:txBody>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txBody>
          <a:bodyPr/>
          <a:lstStyle/>
          <a:p>
            <a:endParaRPr lang="en-US"/>
          </a:p>
        </p:txBody>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TextBox 9"/>
          <p:cNvSpPr txBox="1"/>
          <p:nvPr/>
        </p:nvSpPr>
        <p:spPr>
          <a:xfrm>
            <a:off x="1322438" y="1644445"/>
            <a:ext cx="7958261" cy="1684372"/>
          </a:xfrm>
          <a:prstGeom prst="rect">
            <a:avLst/>
          </a:prstGeom>
        </p:spPr>
        <p:txBody>
          <a:bodyPr wrap="square" lIns="0" tIns="0" rIns="0" bIns="0" rtlCol="0" anchor="t">
            <a:spAutoFit/>
          </a:bodyPr>
          <a:lstStyle/>
          <a:p>
            <a:pPr algn="ctr" defTabSz="609630">
              <a:lnSpc>
                <a:spcPts val="6466"/>
              </a:lnSpc>
            </a:pPr>
            <a:r>
              <a:rPr lang="en-US" sz="6666" dirty="0">
                <a:solidFill>
                  <a:srgbClr val="121212"/>
                </a:solidFill>
                <a:latin typeface="Calibri"/>
              </a:rPr>
              <a:t>b) </a:t>
            </a:r>
            <a:r>
              <a:rPr lang="en-US" sz="6666" dirty="0">
                <a:solidFill>
                  <a:srgbClr val="121212"/>
                </a:solidFill>
                <a:latin typeface="Times New Roman" panose="02020603050405020304" pitchFamily="18" charset="0"/>
                <a:cs typeface="Times New Roman" panose="02020603050405020304" pitchFamily="18" charset="0"/>
              </a:rPr>
              <a:t>Trong </a:t>
            </a:r>
            <a:r>
              <a:rPr lang="en-US" sz="6666" dirty="0" err="1">
                <a:solidFill>
                  <a:srgbClr val="121212"/>
                </a:solidFill>
                <a:latin typeface="Times New Roman" panose="02020603050405020304" pitchFamily="18" charset="0"/>
                <a:cs typeface="Times New Roman" panose="02020603050405020304" pitchFamily="18" charset="0"/>
              </a:rPr>
              <a:t>sự</a:t>
            </a:r>
            <a:r>
              <a:rPr lang="en-US" sz="6666" dirty="0">
                <a:solidFill>
                  <a:srgbClr val="121212"/>
                </a:solidFill>
                <a:latin typeface="Times New Roman" panose="02020603050405020304" pitchFamily="18" charset="0"/>
                <a:cs typeface="Times New Roman" panose="02020603050405020304" pitchFamily="18" charset="0"/>
              </a:rPr>
              <a:t> </a:t>
            </a:r>
            <a:r>
              <a:rPr lang="en-US" sz="6666" dirty="0" err="1">
                <a:solidFill>
                  <a:srgbClr val="121212"/>
                </a:solidFill>
                <a:latin typeface="Times New Roman" panose="02020603050405020304" pitchFamily="18" charset="0"/>
                <a:cs typeface="Times New Roman" panose="02020603050405020304" pitchFamily="18" charset="0"/>
              </a:rPr>
              <a:t>phát</a:t>
            </a:r>
            <a:r>
              <a:rPr lang="en-US" sz="6666" dirty="0">
                <a:solidFill>
                  <a:srgbClr val="121212"/>
                </a:solidFill>
                <a:latin typeface="Times New Roman" panose="02020603050405020304" pitchFamily="18" charset="0"/>
                <a:cs typeface="Times New Roman" panose="02020603050405020304" pitchFamily="18" charset="0"/>
              </a:rPr>
              <a:t> </a:t>
            </a:r>
            <a:r>
              <a:rPr lang="en-US" sz="6666" dirty="0" err="1">
                <a:solidFill>
                  <a:srgbClr val="121212"/>
                </a:solidFill>
                <a:latin typeface="Times New Roman" panose="02020603050405020304" pitchFamily="18" charset="0"/>
                <a:cs typeface="Times New Roman" panose="02020603050405020304" pitchFamily="18" charset="0"/>
              </a:rPr>
              <a:t>triển</a:t>
            </a:r>
            <a:r>
              <a:rPr lang="en-US" sz="6666" dirty="0">
                <a:solidFill>
                  <a:srgbClr val="121212"/>
                </a:solidFill>
                <a:latin typeface="Times New Roman" panose="02020603050405020304" pitchFamily="18" charset="0"/>
                <a:cs typeface="Times New Roman" panose="02020603050405020304" pitchFamily="18" charset="0"/>
              </a:rPr>
              <a:t> </a:t>
            </a:r>
            <a:r>
              <a:rPr lang="en-US" sz="6666" dirty="0" err="1">
                <a:solidFill>
                  <a:srgbClr val="121212"/>
                </a:solidFill>
                <a:latin typeface="Times New Roman" panose="02020603050405020304" pitchFamily="18" charset="0"/>
                <a:cs typeface="Times New Roman" panose="02020603050405020304" pitchFamily="18" charset="0"/>
              </a:rPr>
              <a:t>công</a:t>
            </a:r>
            <a:r>
              <a:rPr lang="en-US" sz="6666" dirty="0">
                <a:solidFill>
                  <a:srgbClr val="121212"/>
                </a:solidFill>
                <a:latin typeface="Times New Roman" panose="02020603050405020304" pitchFamily="18" charset="0"/>
                <a:cs typeface="Times New Roman" panose="02020603050405020304" pitchFamily="18" charset="0"/>
              </a:rPr>
              <a:t> </a:t>
            </a:r>
            <a:r>
              <a:rPr lang="en-US" sz="6666" dirty="0" err="1">
                <a:solidFill>
                  <a:srgbClr val="121212"/>
                </a:solidFill>
                <a:latin typeface="Times New Roman" panose="02020603050405020304" pitchFamily="18" charset="0"/>
                <a:cs typeface="Times New Roman" panose="02020603050405020304" pitchFamily="18" charset="0"/>
              </a:rPr>
              <a:t>nghệ</a:t>
            </a:r>
            <a:endParaRPr lang="en-US" sz="6666" dirty="0">
              <a:solidFill>
                <a:srgbClr val="12121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US"/>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algn="just" defTabSz="609630"/>
            <a:r>
              <a:rPr lang="vi-VN" sz="2933" b="1" dirty="0">
                <a:solidFill>
                  <a:prstClr val="white"/>
                </a:solidFill>
                <a:latin typeface="Times New Roman" panose="02020603050405020304" pitchFamily="18" charset="0"/>
                <a:cs typeface="Times New Roman" panose="02020603050405020304" pitchFamily="18" charset="0"/>
              </a:rPr>
              <a:t>Quan sát Hình </a:t>
            </a:r>
            <a:r>
              <a:rPr lang="en-US" sz="2933" b="1" dirty="0">
                <a:solidFill>
                  <a:prstClr val="white"/>
                </a:solidFill>
                <a:latin typeface="Times New Roman" panose="02020603050405020304" pitchFamily="18" charset="0"/>
                <a:cs typeface="Times New Roman" panose="02020603050405020304" pitchFamily="18" charset="0"/>
              </a:rPr>
              <a:t>2</a:t>
            </a:r>
            <a:r>
              <a:rPr lang="vi-VN" sz="2933" b="1" dirty="0">
                <a:solidFill>
                  <a:prstClr val="white"/>
                </a:solidFill>
                <a:latin typeface="Times New Roman" panose="02020603050405020304" pitchFamily="18" charset="0"/>
                <a:cs typeface="Times New Roman" panose="02020603050405020304" pitchFamily="18" charset="0"/>
              </a:rPr>
              <a:t> và cho biết sáng chế </a:t>
            </a:r>
            <a:r>
              <a:rPr lang="en-US" sz="2933" b="1" dirty="0" err="1">
                <a:solidFill>
                  <a:prstClr val="white"/>
                </a:solidFill>
                <a:latin typeface="Times New Roman" panose="02020603050405020304" pitchFamily="18" charset="0"/>
                <a:cs typeface="Times New Roman" panose="02020603050405020304" pitchFamily="18" charset="0"/>
              </a:rPr>
              <a:t>đã</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làm</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công</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nghệ</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thay</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đổi</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và</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phát</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triển</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như</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thế</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nào</a:t>
            </a:r>
            <a:r>
              <a:rPr lang="en-US" sz="2933" b="1" dirty="0">
                <a:solidFill>
                  <a:prstClr val="white"/>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id="{2B52C1D8-8D01-5ABF-3478-D60142734667}"/>
              </a:ext>
            </a:extLst>
          </p:cNvPr>
          <p:cNvGrpSpPr/>
          <p:nvPr/>
        </p:nvGrpSpPr>
        <p:grpSpPr>
          <a:xfrm>
            <a:off x="-20320" y="4800600"/>
            <a:ext cx="3474720" cy="19072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1600" b="1" dirty="0" err="1">
                  <a:solidFill>
                    <a:prstClr val="black"/>
                  </a:solidFill>
                  <a:latin typeface="Arial" panose="020B0604020202020204" pitchFamily="34" charset="0"/>
                  <a:cs typeface="Arial" panose="020B0604020202020204" pitchFamily="34" charset="0"/>
                </a:rPr>
                <a:t>Thảo</a:t>
              </a:r>
              <a:r>
                <a:rPr lang="en-US" sz="1600" b="1" dirty="0">
                  <a:solidFill>
                    <a:prstClr val="black"/>
                  </a:solidFill>
                  <a:latin typeface="Arial" panose="020B0604020202020204" pitchFamily="34" charset="0"/>
                  <a:cs typeface="Arial" panose="020B0604020202020204" pitchFamily="34" charset="0"/>
                </a:rPr>
                <a:t> </a:t>
              </a:r>
              <a:r>
                <a:rPr lang="en-US" sz="1600" b="1" dirty="0" err="1">
                  <a:solidFill>
                    <a:prstClr val="black"/>
                  </a:solidFill>
                  <a:latin typeface="Arial" panose="020B0604020202020204" pitchFamily="34" charset="0"/>
                  <a:cs typeface="Arial" panose="020B0604020202020204" pitchFamily="34" charset="0"/>
                </a:rPr>
                <a:t>luận</a:t>
              </a:r>
              <a:r>
                <a:rPr lang="en-US" sz="1600" b="1" dirty="0">
                  <a:solidFill>
                    <a:prstClr val="black"/>
                  </a:solidFill>
                  <a:latin typeface="Arial" panose="020B0604020202020204" pitchFamily="34" charset="0"/>
                  <a:cs typeface="Arial" panose="020B0604020202020204" pitchFamily="34" charset="0"/>
                </a:rPr>
                <a:t> </a:t>
              </a:r>
              <a:r>
                <a:rPr lang="en-US" sz="1600" b="1" dirty="0" err="1">
                  <a:solidFill>
                    <a:prstClr val="black"/>
                  </a:solidFill>
                  <a:latin typeface="Arial" panose="020B0604020202020204" pitchFamily="34" charset="0"/>
                  <a:cs typeface="Arial" panose="020B0604020202020204" pitchFamily="34" charset="0"/>
                </a:rPr>
                <a:t>nhóm</a:t>
              </a:r>
              <a:r>
                <a:rPr lang="en-US" sz="1600" b="1" dirty="0">
                  <a:solidFill>
                    <a:prstClr val="black"/>
                  </a:solidFill>
                  <a:latin typeface="Arial" panose="020B0604020202020204" pitchFamily="34" charset="0"/>
                  <a:cs typeface="Arial" panose="020B0604020202020204" pitchFamily="34" charset="0"/>
                </a:rPr>
                <a:t> 4</a:t>
              </a:r>
            </a:p>
          </p:txBody>
        </p:sp>
      </p:grpSp>
      <p:pic>
        <p:nvPicPr>
          <p:cNvPr id="5" name="Picture 4">
            <a:extLst>
              <a:ext uri="{FF2B5EF4-FFF2-40B4-BE49-F238E27FC236}">
                <a16:creationId xmlns:a16="http://schemas.microsoft.com/office/drawing/2014/main" id="{56FAE49D-76C5-E6A4-EF9C-0A148A2B3CDD}"/>
              </a:ext>
            </a:extLst>
          </p:cNvPr>
          <p:cNvPicPr>
            <a:picLocks noChangeAspect="1"/>
          </p:cNvPicPr>
          <p:nvPr/>
        </p:nvPicPr>
        <p:blipFill>
          <a:blip r:embed="rId15"/>
          <a:stretch>
            <a:fillRect/>
          </a:stretch>
        </p:blipFill>
        <p:spPr>
          <a:xfrm>
            <a:off x="1192314" y="1638146"/>
            <a:ext cx="8915247" cy="2823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231">
              <a:buClr>
                <a:srgbClr val="000000"/>
              </a:buClr>
              <a:defRPr/>
            </a:pPr>
            <a:endParaRPr sz="4668"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3184668" y="2316118"/>
            <a:ext cx="12706542" cy="6130907"/>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319272">
            <a:off x="10455068" y="-1542839"/>
            <a:ext cx="3938177" cy="4044341"/>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2442024" y="-862600"/>
            <a:ext cx="8081943" cy="10510467"/>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txBody>
          <a:bodyPr/>
          <a:lstStyle/>
          <a:p>
            <a:endParaRPr lang="en-US"/>
          </a:p>
        </p:txBody>
      </p:sp>
      <p:sp>
        <p:nvSpPr>
          <p:cNvPr id="5" name="Freeform 5"/>
          <p:cNvSpPr/>
          <p:nvPr/>
        </p:nvSpPr>
        <p:spPr>
          <a:xfrm>
            <a:off x="0" y="1220193"/>
            <a:ext cx="6912077" cy="6053446"/>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025682" y="-1541085"/>
            <a:ext cx="3804235" cy="2610656"/>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8545263" y="-1269604"/>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157">
            <a:off x="8146300" y="4524145"/>
            <a:ext cx="6719800" cy="6509806"/>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1366684" y="1651001"/>
            <a:ext cx="4400503" cy="3877985"/>
          </a:xfrm>
          <a:prstGeom prst="rect">
            <a:avLst/>
          </a:prstGeom>
        </p:spPr>
        <p:txBody>
          <a:bodyPr wrap="square" lIns="0" tIns="0" rIns="0" bIns="0" rtlCol="0" anchor="t">
            <a:spAutoFit/>
          </a:bodyPr>
          <a:lstStyle/>
          <a:p>
            <a:pPr algn="just" defTabSz="609630"/>
            <a:r>
              <a:rPr lang="vi-VN" sz="2800" dirty="0">
                <a:solidFill>
                  <a:srgbClr val="FF0000"/>
                </a:solidFill>
                <a:latin typeface="Times New Roman" panose="02020603050405020304" pitchFamily="18" charset="0"/>
                <a:cs typeface="Times New Roman" panose="02020603050405020304" pitchFamily="18" charset="0"/>
              </a:rPr>
              <a:t>Hình 2</a:t>
            </a:r>
            <a:r>
              <a:rPr lang="en-US" sz="2800" dirty="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đề cập sản phẩm sáng chế rất gần gũi, đó là bút chì. Bút chì là sáng chế được cải tiến từ màu than củi thường dùng để viết thời xưa. Trong hình còn có giấy viết, sản phẩm sáng chế để thay thế cho nền đất, nền gạch, thẻ tre người xưa dùng để viết,...</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2336800" y="127000"/>
            <a:ext cx="7462317" cy="877539"/>
          </a:xfrm>
          <a:prstGeom prst="rect">
            <a:avLst/>
          </a:prstGeom>
        </p:spPr>
      </p:pic>
      <p:pic>
        <p:nvPicPr>
          <p:cNvPr id="6" name="Picture 5">
            <a:extLst>
              <a:ext uri="{FF2B5EF4-FFF2-40B4-BE49-F238E27FC236}">
                <a16:creationId xmlns:a16="http://schemas.microsoft.com/office/drawing/2014/main" id="{DB9DA99C-CA35-0993-C5C5-14B22ACD2ADE}"/>
              </a:ext>
            </a:extLst>
          </p:cNvPr>
          <p:cNvPicPr>
            <a:picLocks noChangeAspect="1"/>
          </p:cNvPicPr>
          <p:nvPr/>
        </p:nvPicPr>
        <p:blipFill>
          <a:blip r:embed="rId16"/>
          <a:stretch>
            <a:fillRect/>
          </a:stretch>
        </p:blipFill>
        <p:spPr>
          <a:xfrm>
            <a:off x="6207335" y="2467896"/>
            <a:ext cx="5984665" cy="1895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5354778" y="-389785"/>
            <a:ext cx="11849803" cy="5450909"/>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35118" flipV="1">
            <a:off x="-478013" y="113145"/>
            <a:ext cx="5439221" cy="877075"/>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9142540" y="205145"/>
            <a:ext cx="2248413" cy="2060365"/>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FE6E3EC6-DFE2-95DC-F057-A2CE00200FB2}"/>
              </a:ext>
            </a:extLst>
          </p:cNvPr>
          <p:cNvSpPr/>
          <p:nvPr/>
        </p:nvSpPr>
        <p:spPr>
          <a:xfrm>
            <a:off x="508000" y="127000"/>
            <a:ext cx="10210800" cy="53848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4BE6C70-6BB9-BE7A-60A5-F4BA545E786E}"/>
              </a:ext>
            </a:extLst>
          </p:cNvPr>
          <p:cNvSpPr txBox="1"/>
          <p:nvPr/>
        </p:nvSpPr>
        <p:spPr>
          <a:xfrm>
            <a:off x="2082800" y="2616200"/>
            <a:ext cx="7772400" cy="2554545"/>
          </a:xfrm>
          <a:prstGeom prst="rect">
            <a:avLst/>
          </a:prstGeom>
          <a:noFill/>
        </p:spPr>
        <p:txBody>
          <a:bodyPr wrap="square" rtlCol="0">
            <a:spAutoFit/>
          </a:bodyPr>
          <a:lstStyle/>
          <a:p>
            <a:pPr algn="just" defTabSz="609630"/>
            <a:r>
              <a:rPr lang="en-US" sz="4000" b="1" dirty="0">
                <a:solidFill>
                  <a:srgbClr val="FF0000"/>
                </a:solidFill>
                <a:latin typeface="Times New Roman" panose="02020603050405020304" pitchFamily="18" charset="0"/>
                <a:cs typeface="Times New Roman" panose="02020603050405020304" pitchFamily="18" charset="0"/>
              </a:rPr>
              <a:t>Em </a:t>
            </a:r>
            <a:r>
              <a:rPr lang="en-US" sz="4000" b="1" dirty="0" err="1">
                <a:solidFill>
                  <a:srgbClr val="FF0000"/>
                </a:solidFill>
                <a:latin typeface="Times New Roman" panose="02020603050405020304" pitchFamily="18" charset="0"/>
                <a:cs typeface="Times New Roman" panose="02020603050405020304" pitchFamily="18" charset="0"/>
              </a:rPr>
              <a:t>hãy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trao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triển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tìm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216</Words>
  <Application>Microsoft Office PowerPoint</Application>
  <PresentationFormat>Widescreen</PresentationFormat>
  <Paragraphs>12</Paragraphs>
  <Slides>12</Slides>
  <Notes>2</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Georgia</vt:lpstr>
      <vt:lpstr>Times New Roman</vt:lpstr>
      <vt:lpstr>1_Office Theme</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20</cp:revision>
  <dcterms:created xsi:type="dcterms:W3CDTF">2024-07-10T13:32:35Z</dcterms:created>
  <dcterms:modified xsi:type="dcterms:W3CDTF">2025-10-08T09:20:56Z</dcterms:modified>
</cp:coreProperties>
</file>