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15"/>
  </p:notesMasterIdLst>
  <p:sldIdLst>
    <p:sldId id="382" r:id="rId2"/>
    <p:sldId id="361" r:id="rId3"/>
    <p:sldId id="362" r:id="rId4"/>
    <p:sldId id="344" r:id="rId5"/>
    <p:sldId id="345" r:id="rId6"/>
    <p:sldId id="369" r:id="rId7"/>
    <p:sldId id="372" r:id="rId8"/>
    <p:sldId id="373" r:id="rId9"/>
    <p:sldId id="374" r:id="rId10"/>
    <p:sldId id="375" r:id="rId11"/>
    <p:sldId id="376" r:id="rId12"/>
    <p:sldId id="377" r:id="rId13"/>
    <p:sldId id="352" r:id="rId14"/>
  </p:sldIdLst>
  <p:sldSz cx="12192000" cy="6858000"/>
  <p:notesSz cx="6858000" cy="9144000"/>
  <p:custDataLst>
    <p:tags r:id="rId1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0505"/>
    <a:srgbClr val="D5BA5E"/>
    <a:srgbClr val="C49366"/>
    <a:srgbClr val="D243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826" autoAdjust="0"/>
  </p:normalViewPr>
  <p:slideViewPr>
    <p:cSldViewPr snapToGrid="0" showGuides="1">
      <p:cViewPr varScale="1">
        <p:scale>
          <a:sx n="45" d="100"/>
          <a:sy n="45" d="100"/>
        </p:scale>
        <p:origin x="1025" y="65"/>
      </p:cViewPr>
      <p:guideLst>
        <p:guide orient="horz" pos="2205"/>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4A5E55-A17B-47BF-9DE1-727788635F6C}" type="datetimeFigureOut">
              <a:rPr lang="zh-CN" altLang="en-US" smtClean="0"/>
              <a:t>2025/3/1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E11EE7-0C10-42A6-943D-8B641F53AA0F}" type="slidenum">
              <a:rPr lang="zh-CN" altLang="en-US" smtClean="0"/>
              <a:t>‹#›</a:t>
            </a:fld>
            <a:endParaRPr lang="zh-CN" altLang="en-US"/>
          </a:p>
        </p:txBody>
      </p:sp>
    </p:spTree>
    <p:extLst>
      <p:ext uri="{BB962C8B-B14F-4D97-AF65-F5344CB8AC3E}">
        <p14:creationId xmlns:p14="http://schemas.microsoft.com/office/powerpoint/2010/main" val="3345364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6E11EE7-0C10-42A6-943D-8B641F53AA0F}" type="slidenum">
              <a:rPr lang="zh-CN" altLang="en-US" smtClean="0"/>
              <a:t>2</a:t>
            </a:fld>
            <a:endParaRPr lang="zh-CN" altLang="en-US"/>
          </a:p>
        </p:txBody>
      </p:sp>
    </p:spTree>
    <p:extLst>
      <p:ext uri="{BB962C8B-B14F-4D97-AF65-F5344CB8AC3E}">
        <p14:creationId xmlns:p14="http://schemas.microsoft.com/office/powerpoint/2010/main" val="1110292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E11EE7-0C10-42A6-943D-8B641F53AA0F}" type="slidenum">
              <a:rPr lang="zh-CN" altLang="en-US" smtClean="0"/>
              <a:t>3</a:t>
            </a:fld>
            <a:endParaRPr lang="zh-CN" altLang="en-US"/>
          </a:p>
        </p:txBody>
      </p:sp>
    </p:spTree>
    <p:extLst>
      <p:ext uri="{BB962C8B-B14F-4D97-AF65-F5344CB8AC3E}">
        <p14:creationId xmlns:p14="http://schemas.microsoft.com/office/powerpoint/2010/main" val="3225409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4</a:t>
            </a:fld>
            <a:endParaRPr lang="zh-CN" altLang="en-US" dirty="0"/>
          </a:p>
        </p:txBody>
      </p:sp>
    </p:spTree>
    <p:extLst>
      <p:ext uri="{BB962C8B-B14F-4D97-AF65-F5344CB8AC3E}">
        <p14:creationId xmlns:p14="http://schemas.microsoft.com/office/powerpoint/2010/main" val="1031481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5</a:t>
            </a:fld>
            <a:endParaRPr lang="zh-CN" altLang="en-US" dirty="0"/>
          </a:p>
        </p:txBody>
      </p:sp>
    </p:spTree>
    <p:extLst>
      <p:ext uri="{BB962C8B-B14F-4D97-AF65-F5344CB8AC3E}">
        <p14:creationId xmlns:p14="http://schemas.microsoft.com/office/powerpoint/2010/main" val="4034227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6</a:t>
            </a:fld>
            <a:endParaRPr lang="zh-CN" altLang="en-US" dirty="0"/>
          </a:p>
        </p:txBody>
      </p:sp>
    </p:spTree>
    <p:extLst>
      <p:ext uri="{BB962C8B-B14F-4D97-AF65-F5344CB8AC3E}">
        <p14:creationId xmlns:p14="http://schemas.microsoft.com/office/powerpoint/2010/main" val="4019001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E11EE7-0C10-42A6-943D-8B641F53AA0F}" type="slidenum">
              <a:rPr lang="zh-CN" altLang="en-US" smtClean="0"/>
              <a:t>13</a:t>
            </a:fld>
            <a:endParaRPr lang="zh-CN" altLang="en-US"/>
          </a:p>
        </p:txBody>
      </p:sp>
    </p:spTree>
    <p:extLst>
      <p:ext uri="{BB962C8B-B14F-4D97-AF65-F5344CB8AC3E}">
        <p14:creationId xmlns:p14="http://schemas.microsoft.com/office/powerpoint/2010/main" val="29624076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2025/3/1</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4222599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2025/3/1</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959199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2025/3/1</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51769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9669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1025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570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2605627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6CA911F-7C6B-4C1F-9601-DA6F92FE27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spTree>
    <p:extLst>
      <p:ext uri="{BB962C8B-B14F-4D97-AF65-F5344CB8AC3E}">
        <p14:creationId xmlns:p14="http://schemas.microsoft.com/office/powerpoint/2010/main" val="2472115661"/>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1BFFCA0-0787-4E13-A87A-CA72C34842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spTree>
    <p:extLst>
      <p:ext uri="{BB962C8B-B14F-4D97-AF65-F5344CB8AC3E}">
        <p14:creationId xmlns:p14="http://schemas.microsoft.com/office/powerpoint/2010/main" val="1584077517"/>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1A376684-79A3-4179-AEA7-7F78ED28278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1947CAE6-1C0E-46F4-846F-6F7E1B3DFD3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6001" b="37582"/>
          <a:stretch/>
        </p:blipFill>
        <p:spPr>
          <a:xfrm>
            <a:off x="2571750" y="296259"/>
            <a:ext cx="7953375" cy="1446815"/>
          </a:xfrm>
          <a:prstGeom prst="rect">
            <a:avLst/>
          </a:prstGeom>
        </p:spPr>
      </p:pic>
    </p:spTree>
    <p:extLst>
      <p:ext uri="{BB962C8B-B14F-4D97-AF65-F5344CB8AC3E}">
        <p14:creationId xmlns:p14="http://schemas.microsoft.com/office/powerpoint/2010/main" val="1446029629"/>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标题和竖排文字">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A2F3D43-8F2F-4668-9DC8-6E91A8FE57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grpSp>
        <p:nvGrpSpPr>
          <p:cNvPr id="14" name="组合 13">
            <a:extLst>
              <a:ext uri="{FF2B5EF4-FFF2-40B4-BE49-F238E27FC236}">
                <a16:creationId xmlns:a16="http://schemas.microsoft.com/office/drawing/2014/main" id="{557A0F87-0BAF-49C6-AE42-F5229B20E680}"/>
              </a:ext>
            </a:extLst>
          </p:cNvPr>
          <p:cNvGrpSpPr/>
          <p:nvPr userDrawn="1"/>
        </p:nvGrpSpPr>
        <p:grpSpPr>
          <a:xfrm>
            <a:off x="4152897" y="296260"/>
            <a:ext cx="3886206" cy="1026620"/>
            <a:chOff x="4152897" y="296260"/>
            <a:chExt cx="3886206" cy="1026620"/>
          </a:xfrm>
        </p:grpSpPr>
        <p:pic>
          <p:nvPicPr>
            <p:cNvPr id="15" name="图片 14">
              <a:extLst>
                <a:ext uri="{FF2B5EF4-FFF2-40B4-BE49-F238E27FC236}">
                  <a16:creationId xmlns:a16="http://schemas.microsoft.com/office/drawing/2014/main" id="{4B195045-52D7-4521-8377-64CAF009086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6001" b="37582"/>
            <a:stretch/>
          </p:blipFill>
          <p:spPr>
            <a:xfrm>
              <a:off x="4152897" y="296260"/>
              <a:ext cx="3886206" cy="1026620"/>
            </a:xfrm>
            <a:prstGeom prst="rect">
              <a:avLst/>
            </a:prstGeom>
          </p:spPr>
        </p:pic>
        <p:sp>
          <p:nvSpPr>
            <p:cNvPr id="16" name="文本框 15">
              <a:extLst>
                <a:ext uri="{FF2B5EF4-FFF2-40B4-BE49-F238E27FC236}">
                  <a16:creationId xmlns:a16="http://schemas.microsoft.com/office/drawing/2014/main" id="{17C8E3E5-6D9E-4253-9358-78CA6B42804D}"/>
                </a:ext>
              </a:extLst>
            </p:cNvPr>
            <p:cNvSpPr txBox="1"/>
            <p:nvPr/>
          </p:nvSpPr>
          <p:spPr>
            <a:xfrm>
              <a:off x="4988004" y="486404"/>
              <a:ext cx="2215991" cy="646331"/>
            </a:xfrm>
            <a:prstGeom prst="rect">
              <a:avLst/>
            </a:prstGeom>
            <a:noFill/>
            <a:ln>
              <a:noFill/>
            </a:ln>
          </p:spPr>
          <p:txBody>
            <a:bodyPr vert="horz" wrap="square" rtlCol="0">
              <a:spAutoFit/>
            </a:bodyPr>
            <a:lstStyle/>
            <a:p>
              <a:pPr algn="ctr"/>
              <a:r>
                <a:rPr lang="zh-CN" altLang="en-US" sz="3600" dirty="0">
                  <a:gradFill>
                    <a:gsLst>
                      <a:gs pos="1000">
                        <a:srgbClr val="3A0000"/>
                      </a:gs>
                      <a:gs pos="83000">
                        <a:srgbClr val="EB1212"/>
                      </a:gs>
                      <a:gs pos="100000">
                        <a:srgbClr val="8F0000"/>
                      </a:gs>
                    </a:gsLst>
                    <a:lin ang="5400000" scaled="1"/>
                  </a:gradFill>
                  <a:latin typeface="字魂36号-正文宋楷" panose="00000500000000000000" pitchFamily="2" charset="-122"/>
                  <a:ea typeface="字魂36号-正文宋楷" panose="00000500000000000000" pitchFamily="2" charset="-122"/>
                </a:rPr>
                <a:t>第四章</a:t>
              </a:r>
            </a:p>
          </p:txBody>
        </p:sp>
      </p:grpSp>
    </p:spTree>
    <p:extLst>
      <p:ext uri="{BB962C8B-B14F-4D97-AF65-F5344CB8AC3E}">
        <p14:creationId xmlns:p14="http://schemas.microsoft.com/office/powerpoint/2010/main" val="3550508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2025/3/1</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674881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2025/3/1</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41441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2025/3/1</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043110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2025/3/1</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235413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2025/3/1</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62934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2025/3/1</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1560671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2025/3/1</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14920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2025/3/1</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939131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8491D612-C0EC-ED60-CBB7-665978B196F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Content Placeholder 12" descr="cdc42615100be655bf1a"/>
          <p:cNvPicPr>
            <a:picLocks noChangeAspect="1"/>
          </p:cNvPicPr>
          <p:nvPr userDrawn="1"/>
        </p:nvPicPr>
        <p:blipFill>
          <a:blip r:embed="rId21">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29782528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58"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D:\CAC%20TAI%20LIEU%20QUAN%20TRONG\Bai%20gi&#7843;ng%20&#273;i&#7879;n%20t&#7917;\vieetj\Cuoc%20khang%20chien%20chong%20quan%20Tong%20xam%20luoc%20lan%20thu%20hai\emyeutruong42.MP3" TargetMode="External"/><Relationship Id="rId1" Type="http://schemas.microsoft.com/office/2007/relationships/media" Target="file:///D:\CAC%20TAI%20LIEU%20QUAN%20TRONG\Bai%20gi&#7843;ng%20&#273;i&#7879;n%20t&#7917;\vieetj\Cuoc%20khang%20chien%20chong%20quan%20Tong%20xam%20luoc%20lan%20thu%20hai\emyeutruong42.MP3" TargetMode="Externa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5.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5.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5.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9.png"/><Relationship Id="rId2" Type="http://schemas.openxmlformats.org/officeDocument/2006/relationships/audio" Target="file:///D:\CAC%20TAI%20LIEU%20QUAN%20TRONG\Bai%20gi&#7843;ng%20&#273;i&#7879;n%20t&#7917;\vieetj\Cuoc%20khang%20chien%20chong%20quan%20Tong%20xam%20luoc%20lan%20thu%20hai\emyeutruong42.MP3" TargetMode="External"/><Relationship Id="rId1" Type="http://schemas.microsoft.com/office/2007/relationships/media" Target="file:///D:\CAC%20TAI%20LIEU%20QUAN%20TRONG\Bai%20gi&#7843;ng%20&#273;i&#7879;n%20t&#7917;\vieetj\Cuoc%20khang%20chien%20chong%20quan%20Tong%20xam%20luoc%20lan%20thu%20hai\emyeutruong42.MP3" TargetMode="Externa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5.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0 (1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0"/>
            <a:ext cx="990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51" name="Rectangle 3"/>
          <p:cNvSpPr>
            <a:spLocks noChangeArrowheads="1"/>
          </p:cNvSpPr>
          <p:nvPr/>
        </p:nvSpPr>
        <p:spPr bwMode="auto">
          <a:xfrm>
            <a:off x="1835150" y="152400"/>
            <a:ext cx="85280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br>
              <a:rPr lang="en-US" altLang="en-US" sz="2400" b="1" dirty="0">
                <a:solidFill>
                  <a:schemeClr val="bg1"/>
                </a:solidFill>
                <a:latin typeface="Times New Roman" panose="02020603050405020304" pitchFamily="18" charset="0"/>
              </a:rPr>
            </a:br>
            <a:r>
              <a:rPr lang="en-US" altLang="en-US" sz="2400" b="1" dirty="0">
                <a:solidFill>
                  <a:schemeClr val="bg1"/>
                </a:solidFill>
                <a:latin typeface="Times New Roman" panose="02020603050405020304" pitchFamily="18" charset="0"/>
              </a:rPr>
              <a:t>TRƯỜNG TH&amp;THCS CHIẾN THẮNG</a:t>
            </a:r>
          </a:p>
        </p:txBody>
      </p:sp>
      <p:pic>
        <p:nvPicPr>
          <p:cNvPr id="2053" name="Picture 5" descr="0 (3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36651" y="5105400"/>
            <a:ext cx="220821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0 (3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867776" y="5105400"/>
            <a:ext cx="2208213" cy="1790700"/>
          </a:xfrm>
          <a:prstGeom prst="rect">
            <a:avLst/>
          </a:prstGeom>
          <a:noFill/>
          <a:extLst>
            <a:ext uri="{909E8E84-426E-40DD-AFC4-6F175D3DCCD1}">
              <a14:hiddenFill xmlns:a14="http://schemas.microsoft.com/office/drawing/2010/main">
                <a:solidFill>
                  <a:srgbClr val="FFFFFF"/>
                </a:solidFill>
              </a14:hiddenFill>
            </a:ext>
          </a:extLst>
        </p:spPr>
      </p:pic>
      <p:sp>
        <p:nvSpPr>
          <p:cNvPr id="2055" name="WordArt 7"/>
          <p:cNvSpPr>
            <a:spLocks noChangeArrowheads="1" noChangeShapeType="1" noTextEdit="1"/>
          </p:cNvSpPr>
          <p:nvPr/>
        </p:nvSpPr>
        <p:spPr bwMode="auto">
          <a:xfrm>
            <a:off x="1905000" y="1905000"/>
            <a:ext cx="8305800" cy="2362200"/>
          </a:xfrm>
          <a:prstGeom prst="rect">
            <a:avLst/>
          </a:prstGeom>
          <a:extLst>
            <a:ext uri="{AF507438-7753-43E0-B8FC-AC1667EBCBE1}">
              <a14:hiddenEffects xmlns:a14="http://schemas.microsoft.com/office/drawing/2010/main">
                <a:effectLst/>
              </a14:hiddenEffects>
            </a:ext>
          </a:extLst>
        </p:spPr>
        <p:txBody>
          <a:bodyPr wrap="none" fromWordArt="1">
            <a:prstTxWarp prst="textCanUp">
              <a:avLst>
                <a:gd name="adj" fmla="val 66667"/>
              </a:avLst>
            </a:prstTxWarp>
          </a:bodyPr>
          <a:lstStyle/>
          <a:p>
            <a:pPr algn="ctr"/>
            <a:r>
              <a:rPr lang="en-US" sz="5400" b="1" kern="10" dirty="0">
                <a:ln w="15875">
                  <a:solidFill>
                    <a:srgbClr val="FFFF00"/>
                  </a:solidFill>
                  <a:round/>
                  <a:headEnd/>
                  <a:tailEnd/>
                </a:ln>
                <a:solidFill>
                  <a:srgbClr val="00FF00"/>
                </a:solidFill>
                <a:latin typeface="Arial" panose="020B0604020202020204" pitchFamily="34" charset="0"/>
                <a:cs typeface="Arial" panose="020B0604020202020204" pitchFamily="34" charset="0"/>
              </a:rPr>
              <a:t>CHÀO MỪNG QUÝ THẦY CÔ VỀ DỰ GIỜ</a:t>
            </a:r>
          </a:p>
        </p:txBody>
      </p:sp>
      <p:sp>
        <p:nvSpPr>
          <p:cNvPr id="2056" name="Text Box 8"/>
          <p:cNvSpPr txBox="1">
            <a:spLocks noChangeArrowheads="1"/>
          </p:cNvSpPr>
          <p:nvPr/>
        </p:nvSpPr>
        <p:spPr bwMode="auto">
          <a:xfrm>
            <a:off x="398745" y="5689600"/>
            <a:ext cx="1719263" cy="877888"/>
          </a:xfrm>
          <a:prstGeom prst="rect">
            <a:avLst/>
          </a:prstGeom>
          <a:gradFill rotWithShape="1">
            <a:gsLst>
              <a:gs pos="0">
                <a:srgbClr val="008000">
                  <a:gamma/>
                  <a:shade val="46275"/>
                  <a:invGamma/>
                </a:srgbClr>
              </a:gs>
              <a:gs pos="50000">
                <a:srgbClr val="008000"/>
              </a:gs>
              <a:gs pos="100000">
                <a:srgbClr val="0080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15000"/>
              </a:spcBef>
            </a:pPr>
            <a:r>
              <a:rPr lang="en-US" altLang="en-US" sz="2400" b="1" u="sng" dirty="0" err="1">
                <a:solidFill>
                  <a:srgbClr val="FFFF00"/>
                </a:solidFill>
                <a:latin typeface="Times New Roman" panose="02020603050405020304" pitchFamily="18" charset="0"/>
                <a:cs typeface="Times New Roman" panose="02020603050405020304" pitchFamily="18" charset="0"/>
              </a:rPr>
              <a:t>Giáo</a:t>
            </a:r>
            <a:r>
              <a:rPr lang="en-US" altLang="en-US" sz="2400" b="1" u="sng" dirty="0">
                <a:solidFill>
                  <a:srgbClr val="FFFF00"/>
                </a:solidFill>
                <a:latin typeface="Times New Roman" panose="02020603050405020304" pitchFamily="18" charset="0"/>
                <a:cs typeface="Times New Roman" panose="02020603050405020304" pitchFamily="18" charset="0"/>
              </a:rPr>
              <a:t> </a:t>
            </a:r>
            <a:r>
              <a:rPr lang="en-US" altLang="en-US" sz="2400" b="1" u="sng" dirty="0" err="1">
                <a:solidFill>
                  <a:srgbClr val="FFFF00"/>
                </a:solidFill>
                <a:latin typeface="Times New Roman" panose="02020603050405020304" pitchFamily="18" charset="0"/>
                <a:cs typeface="Times New Roman" panose="02020603050405020304" pitchFamily="18" charset="0"/>
              </a:rPr>
              <a:t>viên</a:t>
            </a:r>
            <a:r>
              <a:rPr lang="en-US" altLang="en-US" sz="2400" b="1" u="sng" dirty="0">
                <a:solidFill>
                  <a:srgbClr val="FFFF00"/>
                </a:solidFill>
                <a:latin typeface="Times New Roman" panose="02020603050405020304" pitchFamily="18" charset="0"/>
                <a:cs typeface="Times New Roman" panose="02020603050405020304" pitchFamily="18" charset="0"/>
              </a:rPr>
              <a:t>:</a:t>
            </a:r>
            <a:r>
              <a:rPr lang="en-US" altLang="en-US" sz="2400" b="1" dirty="0">
                <a:solidFill>
                  <a:srgbClr val="FFFF00"/>
                </a:solidFill>
                <a:latin typeface="Times New Roman" panose="02020603050405020304" pitchFamily="18" charset="0"/>
                <a:cs typeface="Times New Roman" panose="02020603050405020304" pitchFamily="18" charset="0"/>
              </a:rPr>
              <a:t>  </a:t>
            </a:r>
          </a:p>
          <a:p>
            <a:pPr eaLnBrk="0" hangingPunct="0">
              <a:spcBef>
                <a:spcPct val="15000"/>
              </a:spcBef>
            </a:pPr>
            <a:r>
              <a:rPr lang="en-US" altLang="en-US" sz="2400" b="1" u="sng" dirty="0" err="1">
                <a:solidFill>
                  <a:srgbClr val="FFFF00"/>
                </a:solidFill>
                <a:latin typeface="Times New Roman" panose="02020603050405020304" pitchFamily="18" charset="0"/>
                <a:cs typeface="Times New Roman" panose="02020603050405020304" pitchFamily="18" charset="0"/>
              </a:rPr>
              <a:t>Đơn</a:t>
            </a:r>
            <a:r>
              <a:rPr lang="en-US" altLang="en-US" sz="2400" b="1" u="sng" dirty="0">
                <a:solidFill>
                  <a:srgbClr val="FFFF00"/>
                </a:solidFill>
                <a:latin typeface="Times New Roman" panose="02020603050405020304" pitchFamily="18" charset="0"/>
                <a:cs typeface="Times New Roman" panose="02020603050405020304" pitchFamily="18" charset="0"/>
              </a:rPr>
              <a:t> </a:t>
            </a:r>
            <a:r>
              <a:rPr lang="en-US" altLang="en-US" sz="2400" b="1" u="sng" dirty="0" err="1">
                <a:solidFill>
                  <a:srgbClr val="FFFF00"/>
                </a:solidFill>
                <a:latin typeface="Times New Roman" panose="02020603050405020304" pitchFamily="18" charset="0"/>
                <a:cs typeface="Times New Roman" panose="02020603050405020304" pitchFamily="18" charset="0"/>
              </a:rPr>
              <a:t>vị</a:t>
            </a:r>
            <a:r>
              <a:rPr lang="en-US" altLang="en-US" sz="2400" b="1" dirty="0">
                <a:solidFill>
                  <a:srgbClr val="FFFF00"/>
                </a:solidFill>
                <a:latin typeface="Times New Roman" panose="02020603050405020304" pitchFamily="18" charset="0"/>
                <a:cs typeface="Times New Roman" panose="02020603050405020304" pitchFamily="18" charset="0"/>
              </a:rPr>
              <a:t>:</a:t>
            </a:r>
          </a:p>
        </p:txBody>
      </p:sp>
      <p:sp>
        <p:nvSpPr>
          <p:cNvPr id="2057" name="Rectangle 9"/>
          <p:cNvSpPr>
            <a:spLocks noChangeArrowheads="1"/>
          </p:cNvSpPr>
          <p:nvPr/>
        </p:nvSpPr>
        <p:spPr bwMode="auto">
          <a:xfrm>
            <a:off x="8265456" y="5735639"/>
            <a:ext cx="5105400" cy="877887"/>
          </a:xfrm>
          <a:prstGeom prst="rect">
            <a:avLst/>
          </a:prstGeom>
          <a:gradFill rotWithShape="1">
            <a:gsLst>
              <a:gs pos="0">
                <a:srgbClr val="008000">
                  <a:gamma/>
                  <a:shade val="46275"/>
                  <a:invGamma/>
                </a:srgbClr>
              </a:gs>
              <a:gs pos="50000">
                <a:srgbClr val="008000"/>
              </a:gs>
              <a:gs pos="100000">
                <a:srgbClr val="0080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15000"/>
              </a:spcBef>
            </a:pPr>
            <a:r>
              <a:rPr lang="en-US" altLang="en-US" sz="2400" b="1" dirty="0" err="1">
                <a:solidFill>
                  <a:srgbClr val="FFFF00"/>
                </a:solidFill>
                <a:latin typeface="Times New Roman" panose="02020603050405020304" pitchFamily="18" charset="0"/>
                <a:cs typeface="Times New Roman" panose="02020603050405020304" pitchFamily="18" charset="0"/>
              </a:rPr>
              <a:t>Phạm</a:t>
            </a:r>
            <a:r>
              <a:rPr lang="en-US" altLang="en-US" sz="2400" b="1" dirty="0">
                <a:solidFill>
                  <a:srgbClr val="FFFF00"/>
                </a:solidFill>
                <a:latin typeface="Times New Roman" panose="02020603050405020304" pitchFamily="18" charset="0"/>
                <a:cs typeface="Times New Roman" panose="02020603050405020304" pitchFamily="18" charset="0"/>
              </a:rPr>
              <a:t> </a:t>
            </a:r>
            <a:r>
              <a:rPr lang="en-US" altLang="en-US" sz="2400" b="1" dirty="0" err="1">
                <a:solidFill>
                  <a:srgbClr val="FFFF00"/>
                </a:solidFill>
                <a:latin typeface="Times New Roman" panose="02020603050405020304" pitchFamily="18" charset="0"/>
                <a:cs typeface="Times New Roman" panose="02020603050405020304" pitchFamily="18" charset="0"/>
              </a:rPr>
              <a:t>Thị</a:t>
            </a:r>
            <a:r>
              <a:rPr lang="en-US" altLang="en-US" sz="2400" b="1" dirty="0">
                <a:solidFill>
                  <a:srgbClr val="FFFF00"/>
                </a:solidFill>
                <a:latin typeface="Times New Roman" panose="02020603050405020304" pitchFamily="18" charset="0"/>
                <a:cs typeface="Times New Roman" panose="02020603050405020304" pitchFamily="18" charset="0"/>
              </a:rPr>
              <a:t> </a:t>
            </a:r>
            <a:r>
              <a:rPr lang="en-US" altLang="en-US" sz="2400" b="1" dirty="0" err="1">
                <a:solidFill>
                  <a:srgbClr val="FFFF00"/>
                </a:solidFill>
                <a:latin typeface="Times New Roman" panose="02020603050405020304" pitchFamily="18" charset="0"/>
                <a:cs typeface="Times New Roman" panose="02020603050405020304" pitchFamily="18" charset="0"/>
              </a:rPr>
              <a:t>Phương</a:t>
            </a:r>
            <a:r>
              <a:rPr lang="en-US" altLang="en-US" sz="2400" b="1" dirty="0">
                <a:solidFill>
                  <a:srgbClr val="FFFF00"/>
                </a:solidFill>
                <a:latin typeface="Times New Roman" panose="02020603050405020304" pitchFamily="18" charset="0"/>
                <a:cs typeface="Times New Roman" panose="02020603050405020304" pitchFamily="18" charset="0"/>
              </a:rPr>
              <a:t> Thanh</a:t>
            </a:r>
          </a:p>
          <a:p>
            <a:pPr eaLnBrk="0" hangingPunct="0">
              <a:spcBef>
                <a:spcPct val="15000"/>
              </a:spcBef>
            </a:pPr>
            <a:r>
              <a:rPr lang="en-US" altLang="en-US" sz="2400" b="1" dirty="0" err="1">
                <a:solidFill>
                  <a:srgbClr val="FFFF00"/>
                </a:solidFill>
                <a:latin typeface="Times New Roman" panose="02020603050405020304" pitchFamily="18" charset="0"/>
                <a:cs typeface="Times New Roman" panose="02020603050405020304" pitchFamily="18" charset="0"/>
              </a:rPr>
              <a:t>Trường</a:t>
            </a:r>
            <a:r>
              <a:rPr lang="en-US" altLang="en-US" sz="2400" b="1" dirty="0">
                <a:solidFill>
                  <a:srgbClr val="FFFF00"/>
                </a:solidFill>
                <a:latin typeface="Times New Roman" panose="02020603050405020304" pitchFamily="18" charset="0"/>
                <a:cs typeface="Times New Roman" panose="02020603050405020304" pitchFamily="18" charset="0"/>
              </a:rPr>
              <a:t> TH&amp;THCS </a:t>
            </a:r>
            <a:r>
              <a:rPr lang="en-US" altLang="en-US" sz="2400" b="1" dirty="0" err="1">
                <a:solidFill>
                  <a:srgbClr val="FFFF00"/>
                </a:solidFill>
                <a:latin typeface="Times New Roman" panose="02020603050405020304" pitchFamily="18" charset="0"/>
                <a:cs typeface="Times New Roman" panose="02020603050405020304" pitchFamily="18" charset="0"/>
              </a:rPr>
              <a:t>Chiến</a:t>
            </a:r>
            <a:r>
              <a:rPr lang="en-US" altLang="en-US" sz="2400" b="1" dirty="0">
                <a:solidFill>
                  <a:srgbClr val="FFFF00"/>
                </a:solidFill>
                <a:latin typeface="Times New Roman" panose="02020603050405020304" pitchFamily="18" charset="0"/>
                <a:cs typeface="Times New Roman" panose="02020603050405020304" pitchFamily="18" charset="0"/>
              </a:rPr>
              <a:t> </a:t>
            </a:r>
            <a:r>
              <a:rPr lang="en-US" altLang="en-US" sz="2400" b="1" dirty="0" err="1">
                <a:solidFill>
                  <a:srgbClr val="FFFF00"/>
                </a:solidFill>
                <a:latin typeface="Times New Roman" panose="02020603050405020304" pitchFamily="18" charset="0"/>
                <a:cs typeface="Times New Roman" panose="02020603050405020304" pitchFamily="18" charset="0"/>
              </a:rPr>
              <a:t>Thắng</a:t>
            </a:r>
            <a:endParaRPr lang="en-US" altLang="en-US" sz="2400" b="1" dirty="0">
              <a:solidFill>
                <a:srgbClr val="FFFF00"/>
              </a:solidFill>
              <a:latin typeface="Times New Roman" panose="02020603050405020304" pitchFamily="18" charset="0"/>
              <a:cs typeface="Times New Roman" panose="02020603050405020304" pitchFamily="18" charset="0"/>
            </a:endParaRPr>
          </a:p>
        </p:txBody>
      </p:sp>
      <p:sp>
        <p:nvSpPr>
          <p:cNvPr id="2059" name="Rectangle 11"/>
          <p:cNvSpPr>
            <a:spLocks noChangeArrowheads="1"/>
          </p:cNvSpPr>
          <p:nvPr/>
        </p:nvSpPr>
        <p:spPr bwMode="auto">
          <a:xfrm>
            <a:off x="1192214" y="0"/>
            <a:ext cx="9826625" cy="6858000"/>
          </a:xfrm>
          <a:prstGeom prst="rect">
            <a:avLst/>
          </a:prstGeom>
          <a:noFill/>
          <a:ln w="8255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060" name="emyeutruong42.MP3">
            <a:hlinkClick r:id="" action="ppaction://media"/>
          </p:cNvPr>
          <p:cNvPicPr>
            <a:picLocks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534864"/>
      </p:ext>
    </p:extLst>
  </p:cSld>
  <p:clrMapOvr>
    <a:masterClrMapping/>
  </p:clrMapOvr>
  <p:transition advTm="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43681" fill="hold"/>
                                        <p:tgtEl>
                                          <p:spTgt spid="2060"/>
                                        </p:tgtEl>
                                      </p:cBhvr>
                                    </p:cmd>
                                  </p:childTnLst>
                                </p:cTn>
                              </p:par>
                              <p:par>
                                <p:cTn id="7" presetID="53" presetClass="entr" presetSubtype="0" repeatCount="indefinite" fill="hold" nodeType="withEffect">
                                  <p:stCondLst>
                                    <p:cond delay="0"/>
                                  </p:stCondLst>
                                  <p:childTnLst>
                                    <p:set>
                                      <p:cBhvr>
                                        <p:cTn id="8" dur="1" fill="hold">
                                          <p:stCondLst>
                                            <p:cond delay="0"/>
                                          </p:stCondLst>
                                        </p:cTn>
                                        <p:tgtEl>
                                          <p:spTgt spid="2055"/>
                                        </p:tgtEl>
                                        <p:attrNameLst>
                                          <p:attrName>style.visibility</p:attrName>
                                        </p:attrNameLst>
                                      </p:cBhvr>
                                      <p:to>
                                        <p:strVal val="visible"/>
                                      </p:to>
                                    </p:set>
                                    <p:anim calcmode="lin" valueType="num">
                                      <p:cBhvr>
                                        <p:cTn id="9" dur="3000" fill="hold"/>
                                        <p:tgtEl>
                                          <p:spTgt spid="2055"/>
                                        </p:tgtEl>
                                        <p:attrNameLst>
                                          <p:attrName>ppt_w</p:attrName>
                                        </p:attrNameLst>
                                      </p:cBhvr>
                                      <p:tavLst>
                                        <p:tav tm="0">
                                          <p:val>
                                            <p:fltVal val="0"/>
                                          </p:val>
                                        </p:tav>
                                        <p:tav tm="100000">
                                          <p:val>
                                            <p:strVal val="#ppt_w"/>
                                          </p:val>
                                        </p:tav>
                                      </p:tavLst>
                                    </p:anim>
                                    <p:anim calcmode="lin" valueType="num">
                                      <p:cBhvr>
                                        <p:cTn id="10" dur="3000" fill="hold"/>
                                        <p:tgtEl>
                                          <p:spTgt spid="2055"/>
                                        </p:tgtEl>
                                        <p:attrNameLst>
                                          <p:attrName>ppt_h</p:attrName>
                                        </p:attrNameLst>
                                      </p:cBhvr>
                                      <p:tavLst>
                                        <p:tav tm="0">
                                          <p:val>
                                            <p:fltVal val="0"/>
                                          </p:val>
                                        </p:tav>
                                        <p:tav tm="100000">
                                          <p:val>
                                            <p:strVal val="#ppt_h"/>
                                          </p:val>
                                        </p:tav>
                                      </p:tavLst>
                                    </p:anim>
                                    <p:animEffect transition="in" filter="fade">
                                      <p:cBhvr>
                                        <p:cTn id="11" dur="3000"/>
                                        <p:tgtEl>
                                          <p:spTgt spid="2055"/>
                                        </p:tgtEl>
                                      </p:cBhvr>
                                    </p:animEffect>
                                  </p:childTnLst>
                                </p:cTn>
                              </p:par>
                              <p:par>
                                <p:cTn id="12" presetID="63" presetClass="path" presetSubtype="0" accel="50000" decel="50000" fill="hold" grpId="0" nodeType="withEffect">
                                  <p:stCondLst>
                                    <p:cond delay="0"/>
                                  </p:stCondLst>
                                  <p:childTnLst>
                                    <p:animMotion origin="layout" path="M -0.04284 0.00741 L 0.18516 0.00648 " pathEditMode="relative" rAng="0" ptsTypes="AA">
                                      <p:cBhvr>
                                        <p:cTn id="13" dur="5000" fill="hold"/>
                                        <p:tgtEl>
                                          <p:spTgt spid="2056"/>
                                        </p:tgtEl>
                                        <p:attrNameLst>
                                          <p:attrName>ppt_x</p:attrName>
                                          <p:attrName>ppt_y</p:attrName>
                                        </p:attrNameLst>
                                      </p:cBhvr>
                                      <p:rCtr x="11393" y="-46"/>
                                    </p:animMotion>
                                  </p:childTnLst>
                                </p:cTn>
                              </p:par>
                              <p:par>
                                <p:cTn id="14" presetID="35" presetClass="path" presetSubtype="0" accel="50000" decel="50000" fill="hold" grpId="0" nodeType="withEffect">
                                  <p:stCondLst>
                                    <p:cond delay="0"/>
                                  </p:stCondLst>
                                  <p:childTnLst>
                                    <p:animMotion origin="layout" path="M 0.01042 -1.48148E-6 L -0.33125 -1.48148E-6 " pathEditMode="relative" rAng="0" ptsTypes="AA">
                                      <p:cBhvr>
                                        <p:cTn id="15" dur="5000" fill="hold"/>
                                        <p:tgtEl>
                                          <p:spTgt spid="2057"/>
                                        </p:tgtEl>
                                        <p:attrNameLst>
                                          <p:attrName>ppt_x</p:attrName>
                                          <p:attrName>ppt_y</p:attrName>
                                        </p:attrNameLst>
                                      </p:cBhvr>
                                      <p:rCtr x="-17083" y="0"/>
                                    </p:animMotion>
                                  </p:childTnLst>
                                </p:cTn>
                              </p:par>
                              <p:par>
                                <p:cTn id="16" presetID="20" presetClass="entr" presetSubtype="0" repeatCount="indefinite" fill="hold" nodeType="withEffect">
                                  <p:stCondLst>
                                    <p:cond delay="0"/>
                                  </p:stCondLst>
                                  <p:childTnLst>
                                    <p:set>
                                      <p:cBhvr>
                                        <p:cTn id="17" dur="1" fill="hold">
                                          <p:stCondLst>
                                            <p:cond delay="0"/>
                                          </p:stCondLst>
                                        </p:cTn>
                                        <p:tgtEl>
                                          <p:spTgt spid="2059"/>
                                        </p:tgtEl>
                                        <p:attrNameLst>
                                          <p:attrName>style.visibility</p:attrName>
                                        </p:attrNameLst>
                                      </p:cBhvr>
                                      <p:to>
                                        <p:strVal val="visible"/>
                                      </p:to>
                                    </p:set>
                                    <p:animEffect transition="in" filter="wedge">
                                      <p:cBhvr>
                                        <p:cTn id="18" dur="5000"/>
                                        <p:tgtEl>
                                          <p:spTgt spid="205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9" fill="hold" display="0">
                  <p:stCondLst>
                    <p:cond delay="indefinite"/>
                  </p:stCondLst>
                  <p:endCondLst>
                    <p:cond evt="onNext" delay="0">
                      <p:tgtEl>
                        <p:sldTgt/>
                      </p:tgtEl>
                    </p:cond>
                    <p:cond evt="onPrev" delay="0">
                      <p:tgtEl>
                        <p:sldTgt/>
                      </p:tgtEl>
                    </p:cond>
                    <p:cond evt="onStopAudio" delay="0">
                      <p:tgtEl>
                        <p:sldTgt/>
                      </p:tgtEl>
                    </p:cond>
                  </p:endCondLst>
                </p:cTn>
                <p:tgtEl>
                  <p:spTgt spid="2060"/>
                </p:tgtEl>
              </p:cMediaNode>
            </p:audio>
          </p:childTnLst>
        </p:cTn>
      </p:par>
    </p:tnLst>
    <p:bldLst>
      <p:bldP spid="2056" grpId="0" animBg="1"/>
      <p:bldP spid="205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33856A07-7536-D9A4-F284-B747EFE681E7}"/>
              </a:ext>
            </a:extLst>
          </p:cNvPr>
          <p:cNvGrpSpPr/>
          <p:nvPr/>
        </p:nvGrpSpPr>
        <p:grpSpPr>
          <a:xfrm>
            <a:off x="5029201" y="235671"/>
            <a:ext cx="6781800" cy="6079404"/>
            <a:chOff x="-2286495" y="2498291"/>
            <a:chExt cx="10148959" cy="2128732"/>
          </a:xfrm>
          <a:solidFill>
            <a:srgbClr val="0066FF"/>
          </a:solidFill>
        </p:grpSpPr>
        <p:sp>
          <p:nvSpPr>
            <p:cNvPr id="5" name="矩形 7">
              <a:extLst>
                <a:ext uri="{FF2B5EF4-FFF2-40B4-BE49-F238E27FC236}">
                  <a16:creationId xmlns:a16="http://schemas.microsoft.com/office/drawing/2014/main" id="{9143B4DD-F478-009D-89C0-23BD976BE49F}"/>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sym typeface="微软雅黑 Light" panose="020B0502040204020203" pitchFamily="34" charset="-122"/>
              </a:endParaRPr>
            </a:p>
          </p:txBody>
        </p:sp>
        <p:sp>
          <p:nvSpPr>
            <p:cNvPr id="6" name="矩形 3">
              <a:extLst>
                <a:ext uri="{FF2B5EF4-FFF2-40B4-BE49-F238E27FC236}">
                  <a16:creationId xmlns:a16="http://schemas.microsoft.com/office/drawing/2014/main" id="{8C2736C9-947E-144E-74B3-A7D1F13F5CE0}"/>
                </a:ext>
              </a:extLst>
            </p:cNvPr>
            <p:cNvSpPr>
              <a:spLocks noChangeArrowheads="1"/>
            </p:cNvSpPr>
            <p:nvPr/>
          </p:nvSpPr>
          <p:spPr bwMode="auto">
            <a:xfrm>
              <a:off x="-1916071" y="2562151"/>
              <a:ext cx="9619454" cy="206487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Hoàng Diệu là một vị quan nhà Nguyễn. Năm 1882, trước cuộc tấn công của quân Pháp dưới quyền chỉ huy của Hăng – ri – vi – e vào thành Hà Nội, quân nhân ta đã anh dũng chiến đấu, dưới sự chỉ huy của Tổng đốc Hoàng Diệu. </a:t>
              </a:r>
              <a:endPar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Kết quả, thành Hà Nội đã thất thủ sau vài giờ nổ súng; Tổng đốc Hoàng Diệu sau khi viết di biểu dâng vua Tự Đức đã tuẫn tiết trong vườn Võ Miếu (dưới cột cờ Hà Nội ngày nay) để bảo toàn khí tiết.</a:t>
              </a:r>
              <a:endParaRPr kumimoji="0" lang="zh-CN" altLang="zh-CN" sz="28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cs typeface="+mn-cs"/>
                <a:sym typeface="微软雅黑 Light" panose="020B0502040204020203" pitchFamily="34" charset="-122"/>
              </a:endParaRPr>
            </a:p>
          </p:txBody>
        </p:sp>
      </p:grpSp>
      <p:pic>
        <p:nvPicPr>
          <p:cNvPr id="3" name="Picture 2">
            <a:extLst>
              <a:ext uri="{FF2B5EF4-FFF2-40B4-BE49-F238E27FC236}">
                <a16:creationId xmlns:a16="http://schemas.microsoft.com/office/drawing/2014/main" id="{CBC95E55-7173-98FB-B19C-6FA825D93100}"/>
              </a:ext>
            </a:extLst>
          </p:cNvPr>
          <p:cNvPicPr>
            <a:picLocks noChangeAspect="1"/>
          </p:cNvPicPr>
          <p:nvPr/>
        </p:nvPicPr>
        <p:blipFill>
          <a:blip r:embed="rId4"/>
          <a:stretch>
            <a:fillRect/>
          </a:stretch>
        </p:blipFill>
        <p:spPr>
          <a:xfrm>
            <a:off x="366712" y="1876425"/>
            <a:ext cx="4253759" cy="33861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Thoại 00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912" y="6315075"/>
            <a:ext cx="609600" cy="609600"/>
          </a:xfrm>
          <a:prstGeom prst="rect">
            <a:avLst/>
          </a:prstGeom>
        </p:spPr>
      </p:pic>
    </p:spTree>
    <p:extLst>
      <p:ext uri="{BB962C8B-B14F-4D97-AF65-F5344CB8AC3E}">
        <p14:creationId xmlns:p14="http://schemas.microsoft.com/office/powerpoint/2010/main" val="19526026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par>
                                <p:cTn id="8" presetID="1" presetClass="mediacall" presetSubtype="0" fill="hold" nodeType="withEffect">
                                  <p:stCondLst>
                                    <p:cond delay="1000"/>
                                  </p:stCondLst>
                                  <p:childTnLst>
                                    <p:cmd type="call" cmd="playFrom(0.0)">
                                      <p:cBhvr>
                                        <p:cTn id="9" dur="364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33856A07-7536-D9A4-F284-B747EFE681E7}"/>
              </a:ext>
            </a:extLst>
          </p:cNvPr>
          <p:cNvGrpSpPr/>
          <p:nvPr/>
        </p:nvGrpSpPr>
        <p:grpSpPr>
          <a:xfrm>
            <a:off x="5057775" y="1178647"/>
            <a:ext cx="6991349" cy="4383954"/>
            <a:chOff x="-2286495" y="2498291"/>
            <a:chExt cx="10148959" cy="2063070"/>
          </a:xfrm>
          <a:solidFill>
            <a:srgbClr val="0066FF"/>
          </a:solidFill>
        </p:grpSpPr>
        <p:sp>
          <p:nvSpPr>
            <p:cNvPr id="5" name="矩形 7">
              <a:extLst>
                <a:ext uri="{FF2B5EF4-FFF2-40B4-BE49-F238E27FC236}">
                  <a16:creationId xmlns:a16="http://schemas.microsoft.com/office/drawing/2014/main" id="{9143B4DD-F478-009D-89C0-23BD976BE49F}"/>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sym typeface="微软雅黑 Light" panose="020B0502040204020203" pitchFamily="34" charset="-122"/>
              </a:endParaRPr>
            </a:p>
          </p:txBody>
        </p:sp>
        <p:sp>
          <p:nvSpPr>
            <p:cNvPr id="6" name="矩形 3">
              <a:extLst>
                <a:ext uri="{FF2B5EF4-FFF2-40B4-BE49-F238E27FC236}">
                  <a16:creationId xmlns:a16="http://schemas.microsoft.com/office/drawing/2014/main" id="{8C2736C9-947E-144E-74B3-A7D1F13F5CE0}"/>
                </a:ext>
              </a:extLst>
            </p:cNvPr>
            <p:cNvSpPr>
              <a:spLocks noChangeArrowheads="1"/>
            </p:cNvSpPr>
            <p:nvPr/>
          </p:nvSpPr>
          <p:spPr bwMode="auto">
            <a:xfrm>
              <a:off x="-1916071" y="2562151"/>
              <a:ext cx="9619454" cy="189738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微软雅黑 Light" panose="020B0502040204020203" pitchFamily="34" charset="-122"/>
                </a:rPr>
                <a:t>Đây là hình ảnh Chủ tịch Hồ Chí Minh thay mặt quốc dân đồng bào đọc bản Tuyên ngôn Độc lập khai sinh nước Việt Nam Dân chủ Cộng hoà – Nhà nước công nông đầu tiên ở Đông Nam châu Á, tại Quảng trường Ba Đình, Hà Nội (2 – 9 – 1945).</a:t>
              </a:r>
              <a:endParaRPr kumimoji="0" lang="zh-CN"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字魂36号-正文宋楷" panose="00000500000000000000" pitchFamily="2" charset="-122"/>
                <a:cs typeface="Times New Roman" panose="02020603050405020304" pitchFamily="18" charset="0"/>
                <a:sym typeface="微软雅黑 Light" panose="020B0502040204020203" pitchFamily="34" charset="-122"/>
              </a:endParaRPr>
            </a:p>
          </p:txBody>
        </p:sp>
      </p:grpSp>
      <p:pic>
        <p:nvPicPr>
          <p:cNvPr id="7" name="Picture 6">
            <a:extLst>
              <a:ext uri="{FF2B5EF4-FFF2-40B4-BE49-F238E27FC236}">
                <a16:creationId xmlns:a16="http://schemas.microsoft.com/office/drawing/2014/main" id="{900F5944-0ABE-7D31-4B25-01C6652129F9}"/>
              </a:ext>
            </a:extLst>
          </p:cNvPr>
          <p:cNvPicPr>
            <a:picLocks noChangeAspect="1"/>
          </p:cNvPicPr>
          <p:nvPr/>
        </p:nvPicPr>
        <p:blipFill>
          <a:blip r:embed="rId4"/>
          <a:stretch>
            <a:fillRect/>
          </a:stretch>
        </p:blipFill>
        <p:spPr>
          <a:xfrm>
            <a:off x="457200" y="1560836"/>
            <a:ext cx="4324350" cy="3287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Thoại 0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376852"/>
            <a:ext cx="609600" cy="609600"/>
          </a:xfrm>
          <a:prstGeom prst="rect">
            <a:avLst/>
          </a:prstGeom>
        </p:spPr>
      </p:pic>
    </p:spTree>
    <p:extLst>
      <p:ext uri="{BB962C8B-B14F-4D97-AF65-F5344CB8AC3E}">
        <p14:creationId xmlns:p14="http://schemas.microsoft.com/office/powerpoint/2010/main" val="40392916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par>
                                <p:cTn id="8" presetID="1" presetClass="mediacall" presetSubtype="0" fill="hold" nodeType="withEffect">
                                  <p:stCondLst>
                                    <p:cond delay="1000"/>
                                  </p:stCondLst>
                                  <p:childTnLst>
                                    <p:cmd type="call" cmd="playFrom(0.0)">
                                      <p:cBhvr>
                                        <p:cTn id="9" dur="185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33856A07-7536-D9A4-F284-B747EFE681E7}"/>
              </a:ext>
            </a:extLst>
          </p:cNvPr>
          <p:cNvGrpSpPr/>
          <p:nvPr/>
        </p:nvGrpSpPr>
        <p:grpSpPr>
          <a:xfrm>
            <a:off x="5038726" y="552450"/>
            <a:ext cx="7153274" cy="5086351"/>
            <a:chOff x="-2286495" y="2498291"/>
            <a:chExt cx="10148959" cy="2063070"/>
          </a:xfrm>
          <a:solidFill>
            <a:srgbClr val="0066FF"/>
          </a:solidFill>
        </p:grpSpPr>
        <p:sp>
          <p:nvSpPr>
            <p:cNvPr id="5" name="矩形 7">
              <a:extLst>
                <a:ext uri="{FF2B5EF4-FFF2-40B4-BE49-F238E27FC236}">
                  <a16:creationId xmlns:a16="http://schemas.microsoft.com/office/drawing/2014/main" id="{9143B4DD-F478-009D-89C0-23BD976BE49F}"/>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sym typeface="微软雅黑 Light" panose="020B0502040204020203" pitchFamily="34" charset="-122"/>
              </a:endParaRPr>
            </a:p>
          </p:txBody>
        </p:sp>
        <p:sp>
          <p:nvSpPr>
            <p:cNvPr id="6" name="矩形 3">
              <a:extLst>
                <a:ext uri="{FF2B5EF4-FFF2-40B4-BE49-F238E27FC236}">
                  <a16:creationId xmlns:a16="http://schemas.microsoft.com/office/drawing/2014/main" id="{8C2736C9-947E-144E-74B3-A7D1F13F5CE0}"/>
                </a:ext>
              </a:extLst>
            </p:cNvPr>
            <p:cNvSpPr>
              <a:spLocks noChangeArrowheads="1"/>
            </p:cNvSpPr>
            <p:nvPr/>
          </p:nvSpPr>
          <p:spPr bwMode="auto">
            <a:xfrm>
              <a:off x="-1916071" y="2562151"/>
              <a:ext cx="9619454" cy="195994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Từ ngày 18 đến ngày 29 – 12 – 1972, quân và dân miền Bắc Việt Nam đã anh dũng chiến đấu đánh bại cuộc tập kích trên không của không quân Mỹ vào Hà Nội, Hải Phòng. Trong trận chiến đấu này, lực lượng Tự vệ Thủ đô đã nêu cao tinh thần chiến đấu, bắn rơi nhiều máy bay Mỹ, góp phần không nhỏ vào chiến thắng “Điện Biên Phủ trên không”, buộc Mỹ phải kí kết Hiệp định Pa-ri </a:t>
              </a: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s</a:t>
              </a: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ẽ chấm dứt chiến tranh lập lại hoà bình ở Việt Nam.</a:t>
              </a:r>
              <a:endParaRPr kumimoji="0" lang="zh-CN" altLang="zh-CN" sz="28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cs typeface="+mn-cs"/>
                <a:sym typeface="微软雅黑 Light" panose="020B0502040204020203" pitchFamily="34" charset="-122"/>
              </a:endParaRPr>
            </a:p>
          </p:txBody>
        </p:sp>
      </p:grpSp>
      <p:pic>
        <p:nvPicPr>
          <p:cNvPr id="3" name="Picture 2">
            <a:extLst>
              <a:ext uri="{FF2B5EF4-FFF2-40B4-BE49-F238E27FC236}">
                <a16:creationId xmlns:a16="http://schemas.microsoft.com/office/drawing/2014/main" id="{F8538F77-0C15-408D-7805-A8A950F2A068}"/>
              </a:ext>
            </a:extLst>
          </p:cNvPr>
          <p:cNvPicPr>
            <a:picLocks noChangeAspect="1"/>
          </p:cNvPicPr>
          <p:nvPr/>
        </p:nvPicPr>
        <p:blipFill>
          <a:blip r:embed="rId4"/>
          <a:stretch>
            <a:fillRect/>
          </a:stretch>
        </p:blipFill>
        <p:spPr>
          <a:xfrm>
            <a:off x="200025" y="1419225"/>
            <a:ext cx="4596318" cy="3500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Thoại 00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248400"/>
            <a:ext cx="609600" cy="609600"/>
          </a:xfrm>
          <a:prstGeom prst="rect">
            <a:avLst/>
          </a:prstGeom>
        </p:spPr>
      </p:pic>
    </p:spTree>
    <p:extLst>
      <p:ext uri="{BB962C8B-B14F-4D97-AF65-F5344CB8AC3E}">
        <p14:creationId xmlns:p14="http://schemas.microsoft.com/office/powerpoint/2010/main" val="17846504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par>
                                <p:cTn id="8" presetID="1" presetClass="mediacall" presetSubtype="0" fill="hold" nodeType="withEffect">
                                  <p:stCondLst>
                                    <p:cond delay="1000"/>
                                  </p:stCondLst>
                                  <p:childTnLst>
                                    <p:cmd type="call" cmd="playFrom(0.0)">
                                      <p:cBhvr>
                                        <p:cTn id="9" dur="333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ED43CE1-CA1E-4B9D-AF6F-E32C4D634AF3}"/>
              </a:ext>
            </a:extLst>
          </p:cNvPr>
          <p:cNvPicPr>
            <a:picLocks noChangeAspect="1"/>
          </p:cNvPicPr>
          <p:nvPr/>
        </p:nvPicPr>
        <p:blipFill rotWithShape="1">
          <a:blip r:embed="rId5">
            <a:extLst>
              <a:ext uri="{28A0092B-C50C-407E-A947-70E740481C1C}">
                <a14:useLocalDpi xmlns:a14="http://schemas.microsoft.com/office/drawing/2010/main" val="0"/>
              </a:ext>
            </a:extLst>
          </a:blip>
          <a:srcRect t="25390" r="22538" b="26278"/>
          <a:stretch/>
        </p:blipFill>
        <p:spPr>
          <a:xfrm>
            <a:off x="0" y="0"/>
            <a:ext cx="12192000" cy="7607300"/>
          </a:xfrm>
          <a:prstGeom prst="rect">
            <a:avLst/>
          </a:prstGeom>
        </p:spPr>
      </p:pic>
      <p:pic>
        <p:nvPicPr>
          <p:cNvPr id="3" name="Picture 2">
            <a:extLst>
              <a:ext uri="{FF2B5EF4-FFF2-40B4-BE49-F238E27FC236}">
                <a16:creationId xmlns:a16="http://schemas.microsoft.com/office/drawing/2014/main" id="{D3067974-801B-EDA1-64EF-393F6095FA77}"/>
              </a:ext>
            </a:extLst>
          </p:cNvPr>
          <p:cNvPicPr>
            <a:picLocks noChangeAspect="1"/>
          </p:cNvPicPr>
          <p:nvPr/>
        </p:nvPicPr>
        <p:blipFill>
          <a:blip r:embed="rId6"/>
          <a:stretch>
            <a:fillRect/>
          </a:stretch>
        </p:blipFill>
        <p:spPr>
          <a:xfrm>
            <a:off x="2564576" y="1656437"/>
            <a:ext cx="7291448" cy="3468925"/>
          </a:xfrm>
          <a:prstGeom prst="rect">
            <a:avLst/>
          </a:prstGeom>
        </p:spPr>
      </p:pic>
      <p:pic>
        <p:nvPicPr>
          <p:cNvPr id="4" name="emyeutruong42.MP3">
            <a:hlinkClick r:id="" action="ppaction://media"/>
          </p:cNvPr>
          <p:cNvPicPr>
            <a:picLocks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8224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1" presetClass="mediacall" presetSubtype="0" fill="hold" nodeType="withEffect">
                                  <p:stCondLst>
                                    <p:cond delay="0"/>
                                  </p:stCondLst>
                                  <p:childTnLst>
                                    <p:cmd type="call" cmd="playFrom(0.0)">
                                      <p:cBhvr>
                                        <p:cTn id="16" dur="436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EA0224A-C6CF-4A8F-B006-414641FA9C77}"/>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8018890-C4AC-4ECE-9F1A-692F88908B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8419" y="2305050"/>
            <a:ext cx="4343406" cy="4343406"/>
          </a:xfrm>
          <a:prstGeom prst="rect">
            <a:avLst/>
          </a:prstGeom>
        </p:spPr>
      </p:pic>
      <p:pic>
        <p:nvPicPr>
          <p:cNvPr id="3" name="Picture 2">
            <a:extLst>
              <a:ext uri="{FF2B5EF4-FFF2-40B4-BE49-F238E27FC236}">
                <a16:creationId xmlns:a16="http://schemas.microsoft.com/office/drawing/2014/main" id="{061DC20A-E0FC-1576-7146-0DCFD364A696}"/>
              </a:ext>
            </a:extLst>
          </p:cNvPr>
          <p:cNvPicPr>
            <a:picLocks noChangeAspect="1"/>
          </p:cNvPicPr>
          <p:nvPr/>
        </p:nvPicPr>
        <p:blipFill>
          <a:blip r:embed="rId5"/>
          <a:stretch>
            <a:fillRect/>
          </a:stretch>
        </p:blipFill>
        <p:spPr>
          <a:xfrm>
            <a:off x="3250128" y="361950"/>
            <a:ext cx="4224894" cy="1390008"/>
          </a:xfrm>
          <a:prstGeom prst="rect">
            <a:avLst/>
          </a:prstGeom>
        </p:spPr>
      </p:pic>
      <p:pic>
        <p:nvPicPr>
          <p:cNvPr id="6" name="Picture 5">
            <a:extLst>
              <a:ext uri="{FF2B5EF4-FFF2-40B4-BE49-F238E27FC236}">
                <a16:creationId xmlns:a16="http://schemas.microsoft.com/office/drawing/2014/main" id="{6ADB215A-74AD-284D-B548-EDBFD90A2143}"/>
              </a:ext>
            </a:extLst>
          </p:cNvPr>
          <p:cNvPicPr>
            <a:picLocks noChangeAspect="1"/>
          </p:cNvPicPr>
          <p:nvPr/>
        </p:nvPicPr>
        <p:blipFill>
          <a:blip r:embed="rId6"/>
          <a:stretch>
            <a:fillRect/>
          </a:stretch>
        </p:blipFill>
        <p:spPr>
          <a:xfrm>
            <a:off x="100447" y="1166933"/>
            <a:ext cx="3151905" cy="1609483"/>
          </a:xfrm>
          <a:prstGeom prst="rect">
            <a:avLst/>
          </a:prstGeom>
        </p:spPr>
      </p:pic>
      <p:pic>
        <p:nvPicPr>
          <p:cNvPr id="11" name="Picture 10">
            <a:extLst>
              <a:ext uri="{FF2B5EF4-FFF2-40B4-BE49-F238E27FC236}">
                <a16:creationId xmlns:a16="http://schemas.microsoft.com/office/drawing/2014/main" id="{8493ADCE-9F58-A753-9EBD-8EDDE5072241}"/>
              </a:ext>
            </a:extLst>
          </p:cNvPr>
          <p:cNvPicPr>
            <a:picLocks noChangeAspect="1"/>
          </p:cNvPicPr>
          <p:nvPr/>
        </p:nvPicPr>
        <p:blipFill>
          <a:blip r:embed="rId7"/>
          <a:stretch>
            <a:fillRect/>
          </a:stretch>
        </p:blipFill>
        <p:spPr>
          <a:xfrm>
            <a:off x="2066925" y="1718957"/>
            <a:ext cx="8410551" cy="3934869"/>
          </a:xfrm>
          <a:prstGeom prst="rect">
            <a:avLst/>
          </a:prstGeom>
        </p:spPr>
      </p:pic>
      <p:sp>
        <p:nvSpPr>
          <p:cNvPr id="8" name="TextBox 7">
            <a:extLst>
              <a:ext uri="{FF2B5EF4-FFF2-40B4-BE49-F238E27FC236}">
                <a16:creationId xmlns:a16="http://schemas.microsoft.com/office/drawing/2014/main" id="{980635D3-02C6-CB70-62BD-931111F73C3F}"/>
              </a:ext>
            </a:extLst>
          </p:cNvPr>
          <p:cNvSpPr txBox="1"/>
          <p:nvPr/>
        </p:nvSpPr>
        <p:spPr>
          <a:xfrm>
            <a:off x="5143500" y="4843178"/>
            <a:ext cx="238125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a:t>
            </a:r>
            <a:r>
              <a:rPr lang="en-US" sz="4400" b="1" dirty="0" err="1">
                <a:latin typeface="Times New Roman" panose="02020603050405020304" pitchFamily="18" charset="0"/>
                <a:cs typeface="Times New Roman" panose="02020603050405020304" pitchFamily="18" charset="0"/>
              </a:rPr>
              <a:t>Tiết</a:t>
            </a:r>
            <a:r>
              <a:rPr lang="en-US" sz="4400" b="1" dirty="0">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34704878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 calcmode="lin" valueType="num">
                                      <p:cBhvr>
                                        <p:cTn id="24"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56DEA71-47E9-4F35-983F-384A375D7441}"/>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20" name="图片 19">
            <a:extLst>
              <a:ext uri="{FF2B5EF4-FFF2-40B4-BE49-F238E27FC236}">
                <a16:creationId xmlns:a16="http://schemas.microsoft.com/office/drawing/2014/main" id="{80D33A8B-C60C-463C-8C63-C897FF5C5A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5098" y="429749"/>
            <a:ext cx="6781803" cy="6781803"/>
          </a:xfrm>
          <a:prstGeom prst="rect">
            <a:avLst/>
          </a:prstGeom>
        </p:spPr>
      </p:pic>
      <p:pic>
        <p:nvPicPr>
          <p:cNvPr id="7" name="图片 6">
            <a:extLst>
              <a:ext uri="{FF2B5EF4-FFF2-40B4-BE49-F238E27FC236}">
                <a16:creationId xmlns:a16="http://schemas.microsoft.com/office/drawing/2014/main" id="{E982A20F-08FF-44F1-A259-69F3808C30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4261" y="388781"/>
            <a:ext cx="2249400" cy="2249400"/>
          </a:xfrm>
          <a:prstGeom prst="rect">
            <a:avLst/>
          </a:prstGeom>
        </p:spPr>
      </p:pic>
      <p:pic>
        <p:nvPicPr>
          <p:cNvPr id="22" name="图片 21">
            <a:extLst>
              <a:ext uri="{FF2B5EF4-FFF2-40B4-BE49-F238E27FC236}">
                <a16:creationId xmlns:a16="http://schemas.microsoft.com/office/drawing/2014/main" id="{659D6FC4-3601-4BB5-9893-FD32EB0777A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6933" b="24885"/>
          <a:stretch/>
        </p:blipFill>
        <p:spPr>
          <a:xfrm>
            <a:off x="9118586" y="2438400"/>
            <a:ext cx="2794014" cy="1625600"/>
          </a:xfrm>
          <a:prstGeom prst="rect">
            <a:avLst/>
          </a:prstGeom>
        </p:spPr>
      </p:pic>
      <p:pic>
        <p:nvPicPr>
          <p:cNvPr id="24" name="图片 23">
            <a:extLst>
              <a:ext uri="{FF2B5EF4-FFF2-40B4-BE49-F238E27FC236}">
                <a16:creationId xmlns:a16="http://schemas.microsoft.com/office/drawing/2014/main" id="{27AA72A8-C412-4EDC-8695-F8D5EAF49E2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561" r="24712"/>
          <a:stretch/>
        </p:blipFill>
        <p:spPr>
          <a:xfrm>
            <a:off x="749300" y="2438400"/>
            <a:ext cx="2133594" cy="4206071"/>
          </a:xfrm>
          <a:prstGeom prst="rect">
            <a:avLst/>
          </a:prstGeom>
        </p:spPr>
      </p:pic>
      <p:sp>
        <p:nvSpPr>
          <p:cNvPr id="2" name="TextBox 1">
            <a:extLst>
              <a:ext uri="{FF2B5EF4-FFF2-40B4-BE49-F238E27FC236}">
                <a16:creationId xmlns:a16="http://schemas.microsoft.com/office/drawing/2014/main" id="{369362FF-9361-E205-57B6-D4A5E2143527}"/>
              </a:ext>
            </a:extLst>
          </p:cNvPr>
          <p:cNvSpPr txBox="1"/>
          <p:nvPr/>
        </p:nvSpPr>
        <p:spPr>
          <a:xfrm>
            <a:off x="4010026" y="1924050"/>
            <a:ext cx="4476750" cy="3046988"/>
          </a:xfrm>
          <a:prstGeom prst="rect">
            <a:avLst/>
          </a:prstGeom>
          <a:noFill/>
        </p:spPr>
        <p:txBody>
          <a:bodyPr wrap="square" rtlCol="0">
            <a:spAutoFit/>
          </a:bodyPr>
          <a:lstStyle/>
          <a:p>
            <a:pPr algn="ctr"/>
            <a:r>
              <a:rPr lang="en-US" sz="4800" b="1" dirty="0" err="1">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800" b="1" dirty="0">
                <a:effectLst/>
                <a:latin typeface="Times New Roman" panose="02020603050405020304" pitchFamily="18" charset="0"/>
                <a:ea typeface="Times New Roman" panose="02020603050405020304" pitchFamily="18" charset="0"/>
                <a:cs typeface="Times New Roman" panose="02020603050405020304" pitchFamily="18" charset="0"/>
              </a:rPr>
              <a:t>các tên gọi khác nhau của Thăng Long </a:t>
            </a:r>
            <a:r>
              <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800" b="1" dirty="0">
                <a:effectLst/>
                <a:latin typeface="Times New Roman" panose="02020603050405020304" pitchFamily="18" charset="0"/>
                <a:ea typeface="Times New Roman" panose="02020603050405020304" pitchFamily="18" charset="0"/>
                <a:cs typeface="Times New Roman" panose="02020603050405020304" pitchFamily="18" charset="0"/>
              </a:rPr>
              <a:t>Hà Nội</a:t>
            </a:r>
            <a:r>
              <a:rPr lang="nl-NL" sz="4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375744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ý Thái Tổ – Wikipedia tiếng Việt">
            <a:extLst>
              <a:ext uri="{FF2B5EF4-FFF2-40B4-BE49-F238E27FC236}">
                <a16:creationId xmlns:a16="http://schemas.microsoft.com/office/drawing/2014/main" id="{B6EC0642-5DB8-FAF4-7163-D43CE912F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75" y="450850"/>
            <a:ext cx="4419600" cy="589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19">
            <a:extLst>
              <a:ext uri="{FF2B5EF4-FFF2-40B4-BE49-F238E27FC236}">
                <a16:creationId xmlns:a16="http://schemas.microsoft.com/office/drawing/2014/main" id="{23DE6AE2-6CD6-397A-D7DE-0F8CBC2C4EE5}"/>
              </a:ext>
            </a:extLst>
          </p:cNvPr>
          <p:cNvPicPr>
            <a:picLocks noChangeAspect="1"/>
          </p:cNvPicPr>
          <p:nvPr/>
        </p:nvPicPr>
        <p:blipFill rotWithShape="1">
          <a:blip r:embed="rId4">
            <a:extLst>
              <a:ext uri="{28A0092B-C50C-407E-A947-70E740481C1C}">
                <a14:useLocalDpi xmlns:a14="http://schemas.microsoft.com/office/drawing/2010/main" val="0"/>
              </a:ext>
            </a:extLst>
          </a:blip>
          <a:srcRect t="22901" b="30927"/>
          <a:stretch/>
        </p:blipFill>
        <p:spPr>
          <a:xfrm>
            <a:off x="4912266" y="1219199"/>
            <a:ext cx="7374984" cy="3405127"/>
          </a:xfrm>
          <a:prstGeom prst="rect">
            <a:avLst/>
          </a:prstGeom>
        </p:spPr>
      </p:pic>
      <p:sp>
        <p:nvSpPr>
          <p:cNvPr id="8" name="TextBox 7">
            <a:extLst>
              <a:ext uri="{FF2B5EF4-FFF2-40B4-BE49-F238E27FC236}">
                <a16:creationId xmlns:a16="http://schemas.microsoft.com/office/drawing/2014/main" id="{926BFBBD-508A-0819-E1D3-0A4FB22ED90B}"/>
              </a:ext>
            </a:extLst>
          </p:cNvPr>
          <p:cNvSpPr txBox="1"/>
          <p:nvPr/>
        </p:nvSpPr>
        <p:spPr>
          <a:xfrm>
            <a:off x="5524500" y="2171700"/>
            <a:ext cx="5543550" cy="1569660"/>
          </a:xfrm>
          <a:prstGeom prst="rect">
            <a:avLst/>
          </a:prstGeom>
          <a:noFill/>
        </p:spPr>
        <p:txBody>
          <a:bodyPr wrap="square" rtlCol="0">
            <a:spAutoFit/>
          </a:bodyPr>
          <a:lstStyle/>
          <a:p>
            <a:pPr algn="just"/>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N</a:t>
            </a:r>
            <a:r>
              <a:rPr lang="vi-VN" sz="3200" b="1" dirty="0">
                <a:effectLst/>
                <a:latin typeface="Times New Roman" panose="02020603050405020304" pitchFamily="18" charset="0"/>
                <a:ea typeface="Times New Roman" panose="02020603050405020304" pitchFamily="18" charset="0"/>
                <a:cs typeface="Times New Roman" panose="02020603050405020304" pitchFamily="18" charset="0"/>
              </a:rPr>
              <a:t>ăm 1010, vua Lý Thái Tổ dời đô từ Hoa Lư về thành Đại La - Hà Nội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93212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CDCD2CB-4827-494B-8D14-E5B643509E45}"/>
              </a:ext>
            </a:extLst>
          </p:cNvPr>
          <p:cNvPicPr>
            <a:picLocks noChangeAspect="1"/>
          </p:cNvPicPr>
          <p:nvPr/>
        </p:nvPicPr>
        <p:blipFill rotWithShape="1">
          <a:blip r:embed="rId3">
            <a:extLst>
              <a:ext uri="{28A0092B-C50C-407E-A947-70E740481C1C}">
                <a14:useLocalDpi xmlns:a14="http://schemas.microsoft.com/office/drawing/2010/main" val="0"/>
              </a:ext>
            </a:extLst>
          </a:blip>
          <a:srcRect t="22901" b="30927"/>
          <a:stretch/>
        </p:blipFill>
        <p:spPr>
          <a:xfrm>
            <a:off x="507355" y="-398401"/>
            <a:ext cx="11579870" cy="3979801"/>
          </a:xfrm>
          <a:prstGeom prst="rect">
            <a:avLst/>
          </a:prstGeom>
        </p:spPr>
      </p:pic>
      <p:sp>
        <p:nvSpPr>
          <p:cNvPr id="10" name="TextBox 9">
            <a:extLst>
              <a:ext uri="{FF2B5EF4-FFF2-40B4-BE49-F238E27FC236}">
                <a16:creationId xmlns:a16="http://schemas.microsoft.com/office/drawing/2014/main" id="{A962FAB8-A048-DBB0-E0E2-0E7CAD87A1CF}"/>
              </a:ext>
            </a:extLst>
          </p:cNvPr>
          <p:cNvSpPr txBox="1"/>
          <p:nvPr/>
        </p:nvSpPr>
        <p:spPr>
          <a:xfrm>
            <a:off x="1247775" y="628650"/>
            <a:ext cx="8886825" cy="1754326"/>
          </a:xfrm>
          <a:prstGeom prst="rect">
            <a:avLst/>
          </a:prstGeom>
          <a:noFill/>
        </p:spPr>
        <p:txBody>
          <a:bodyPr wrap="square" rtlCol="0">
            <a:spAutoFit/>
          </a:bodyPr>
          <a:lstStyle/>
          <a:p>
            <a:pPr algn="just"/>
            <a:r>
              <a:rPr lang="vi-VN" sz="3600" b="1" dirty="0">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Khai thác tư liệu</a:t>
            </a:r>
            <a:r>
              <a:rPr lang="en-US" sz="3600" b="1" dirty="0">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Em</a:t>
            </a:r>
            <a:r>
              <a:rPr lang="en-US" sz="3600" b="1" dirty="0">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hãy</a:t>
            </a:r>
            <a:r>
              <a:rPr lang="en-US" sz="3600" b="1" dirty="0">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nêu</a:t>
            </a:r>
            <a:r>
              <a:rPr lang="en-US" sz="3600" b="1" dirty="0">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một</a:t>
            </a:r>
            <a:r>
              <a:rPr lang="en-US" sz="3600" b="1" dirty="0">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số</a:t>
            </a:r>
            <a:r>
              <a:rPr lang="en-US" sz="3600" b="1" dirty="0">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đặc</a:t>
            </a:r>
            <a:r>
              <a:rPr lang="en-US" sz="3600" b="1" dirty="0">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điểm</a:t>
            </a:r>
            <a:r>
              <a:rPr lang="en-US" sz="3600" b="1" dirty="0">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tự</a:t>
            </a:r>
            <a:r>
              <a:rPr lang="en-US" sz="3600" b="1" dirty="0">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 n</a:t>
            </a:r>
            <a:r>
              <a:rPr lang="vi-VN" sz="3600" b="1" dirty="0">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hiên</a:t>
            </a:r>
            <a:r>
              <a:rPr lang="en-US" sz="3600" b="1" dirty="0">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của</a:t>
            </a:r>
            <a:r>
              <a:rPr lang="en-US" sz="3600" b="1" dirty="0">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Thăng</a:t>
            </a:r>
            <a:r>
              <a:rPr lang="en-US" sz="3600" b="1" dirty="0">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 Long qua </a:t>
            </a:r>
            <a:r>
              <a:rPr lang="en-US" sz="3600" b="1" dirty="0" err="1">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Chiếu</a:t>
            </a:r>
            <a:r>
              <a:rPr lang="en-US" sz="3600" b="1" dirty="0">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dời</a:t>
            </a:r>
            <a:r>
              <a:rPr lang="en-US" sz="3600" b="1" dirty="0">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đô</a:t>
            </a:r>
            <a:r>
              <a:rPr lang="vi-VN" sz="3600" b="1" dirty="0">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a:t>
            </a:r>
            <a:endParaRPr lang="en-US" sz="3600" b="1" dirty="0">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73CC8F12-3339-335E-6683-B7D3A37FD87E}"/>
              </a:ext>
            </a:extLst>
          </p:cNvPr>
          <p:cNvPicPr>
            <a:picLocks noChangeAspect="1"/>
          </p:cNvPicPr>
          <p:nvPr/>
        </p:nvPicPr>
        <p:blipFill>
          <a:blip r:embed="rId4"/>
          <a:stretch>
            <a:fillRect/>
          </a:stretch>
        </p:blipFill>
        <p:spPr>
          <a:xfrm>
            <a:off x="2770094" y="3281082"/>
            <a:ext cx="9382853" cy="30121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4" name="Straight Connector 13">
            <a:extLst>
              <a:ext uri="{FF2B5EF4-FFF2-40B4-BE49-F238E27FC236}">
                <a16:creationId xmlns:a16="http://schemas.microsoft.com/office/drawing/2014/main" id="{4DEC7D7B-A7D0-32A3-05D4-B2AB53D1D5EB}"/>
              </a:ext>
            </a:extLst>
          </p:cNvPr>
          <p:cNvCxnSpPr>
            <a:cxnSpLocks/>
          </p:cNvCxnSpPr>
          <p:nvPr/>
        </p:nvCxnSpPr>
        <p:spPr>
          <a:xfrm>
            <a:off x="5891622" y="3961841"/>
            <a:ext cx="27051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095FE11-8D06-5D72-5737-D1B74321ECAB}"/>
              </a:ext>
            </a:extLst>
          </p:cNvPr>
          <p:cNvCxnSpPr>
            <a:cxnSpLocks/>
          </p:cNvCxnSpPr>
          <p:nvPr/>
        </p:nvCxnSpPr>
        <p:spPr>
          <a:xfrm>
            <a:off x="8707488" y="3965763"/>
            <a:ext cx="3038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2013C9C-C925-DB6E-7AE7-279AAC437E73}"/>
              </a:ext>
            </a:extLst>
          </p:cNvPr>
          <p:cNvCxnSpPr>
            <a:cxnSpLocks/>
          </p:cNvCxnSpPr>
          <p:nvPr/>
        </p:nvCxnSpPr>
        <p:spPr>
          <a:xfrm>
            <a:off x="10515599" y="4363924"/>
            <a:ext cx="130628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9B35A7B-8996-96D4-FBDF-A56B546FA3B8}"/>
              </a:ext>
            </a:extLst>
          </p:cNvPr>
          <p:cNvCxnSpPr>
            <a:cxnSpLocks/>
          </p:cNvCxnSpPr>
          <p:nvPr/>
        </p:nvCxnSpPr>
        <p:spPr>
          <a:xfrm>
            <a:off x="3041549" y="4755393"/>
            <a:ext cx="1781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702B52B-9222-2B7E-B9D4-D6F3B290583E}"/>
              </a:ext>
            </a:extLst>
          </p:cNvPr>
          <p:cNvCxnSpPr>
            <a:cxnSpLocks/>
          </p:cNvCxnSpPr>
          <p:nvPr/>
        </p:nvCxnSpPr>
        <p:spPr>
          <a:xfrm>
            <a:off x="4950473" y="4761380"/>
            <a:ext cx="2638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9BBD4ADD-D81C-E5F7-6E43-D497695CDCB1}"/>
              </a:ext>
            </a:extLst>
          </p:cNvPr>
          <p:cNvGrpSpPr/>
          <p:nvPr/>
        </p:nvGrpSpPr>
        <p:grpSpPr>
          <a:xfrm>
            <a:off x="0" y="2866711"/>
            <a:ext cx="2911247" cy="3065733"/>
            <a:chOff x="575691" y="2416234"/>
            <a:chExt cx="5133101" cy="3575318"/>
          </a:xfrm>
        </p:grpSpPr>
        <p:pic>
          <p:nvPicPr>
            <p:cNvPr id="13" name="Picture 12" descr="A picture containing toy, doll&#10;&#10;Description automatically generated">
              <a:extLst>
                <a:ext uri="{FF2B5EF4-FFF2-40B4-BE49-F238E27FC236}">
                  <a16:creationId xmlns:a16="http://schemas.microsoft.com/office/drawing/2014/main" id="{35BF48CB-8268-3515-0A7D-3333C7EA9A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691" y="2416234"/>
              <a:ext cx="5133101" cy="2603441"/>
            </a:xfrm>
            <a:prstGeom prst="rect">
              <a:avLst/>
            </a:prstGeom>
          </p:spPr>
        </p:pic>
        <p:sp>
          <p:nvSpPr>
            <p:cNvPr id="15" name="Rectangle: Rounded Corners 2">
              <a:extLst>
                <a:ext uri="{FF2B5EF4-FFF2-40B4-BE49-F238E27FC236}">
                  <a16:creationId xmlns:a16="http://schemas.microsoft.com/office/drawing/2014/main" id="{CB60FF63-8C59-29C8-60CF-69488B73619C}"/>
                </a:ext>
              </a:extLst>
            </p:cNvPr>
            <p:cNvSpPr/>
            <p:nvPr/>
          </p:nvSpPr>
          <p:spPr>
            <a:xfrm>
              <a:off x="1362076" y="4829175"/>
              <a:ext cx="3683861" cy="116237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Times New Roman" panose="02020603050405020304" pitchFamily="18" charset="0"/>
                  <a:ea typeface="Cambria" panose="02040503050406030204" pitchFamily="18" charset="0"/>
                  <a:cs typeface="Times New Roman" panose="02020603050405020304" pitchFamily="18" charset="0"/>
                </a:rPr>
                <a:t>Thảo</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luận</a:t>
              </a:r>
              <a:endParaRPr lang="en-US" sz="2800" b="1" dirty="0">
                <a:latin typeface="Times New Roman" panose="02020603050405020304" pitchFamily="18" charset="0"/>
                <a:ea typeface="Cambria" panose="02040503050406030204" pitchFamily="18" charset="0"/>
                <a:cs typeface="Times New Roman" panose="02020603050405020304" pitchFamily="18" charset="0"/>
              </a:endParaRPr>
            </a:p>
            <a:p>
              <a:pPr algn="ct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nhóm</a:t>
              </a:r>
              <a:r>
                <a:rPr lang="en-US" sz="2800" b="1" dirty="0">
                  <a:latin typeface="Times New Roman" panose="02020603050405020304" pitchFamily="18" charset="0"/>
                  <a:ea typeface="Cambria" panose="02040503050406030204" pitchFamily="18" charset="0"/>
                  <a:cs typeface="Times New Roman" panose="02020603050405020304" pitchFamily="18" charset="0"/>
                </a:rPr>
                <a:t> 2</a:t>
              </a:r>
            </a:p>
          </p:txBody>
        </p:sp>
      </p:grpSp>
      <p:cxnSp>
        <p:nvCxnSpPr>
          <p:cNvPr id="17" name="Straight Connector 16">
            <a:extLst>
              <a:ext uri="{FF2B5EF4-FFF2-40B4-BE49-F238E27FC236}">
                <a16:creationId xmlns:a16="http://schemas.microsoft.com/office/drawing/2014/main" id="{3095FE11-8D06-5D72-5737-D1B74321ECAB}"/>
              </a:ext>
            </a:extLst>
          </p:cNvPr>
          <p:cNvCxnSpPr>
            <a:cxnSpLocks/>
          </p:cNvCxnSpPr>
          <p:nvPr/>
        </p:nvCxnSpPr>
        <p:spPr>
          <a:xfrm>
            <a:off x="3122231" y="4363924"/>
            <a:ext cx="3038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095FE11-8D06-5D72-5737-D1B74321ECAB}"/>
              </a:ext>
            </a:extLst>
          </p:cNvPr>
          <p:cNvCxnSpPr>
            <a:cxnSpLocks/>
          </p:cNvCxnSpPr>
          <p:nvPr/>
        </p:nvCxnSpPr>
        <p:spPr>
          <a:xfrm>
            <a:off x="6322631" y="4363924"/>
            <a:ext cx="3038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24697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inVertical)">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barn(inVertical)">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barn(inVertical)">
                                      <p:cBhvr>
                                        <p:cTn id="54" dur="5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barn(inVertical)">
                                      <p:cBhvr>
                                        <p:cTn id="5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BBD4ADD-D81C-E5F7-6E43-D497695CDCB1}"/>
              </a:ext>
            </a:extLst>
          </p:cNvPr>
          <p:cNvGrpSpPr/>
          <p:nvPr/>
        </p:nvGrpSpPr>
        <p:grpSpPr>
          <a:xfrm>
            <a:off x="0" y="3216334"/>
            <a:ext cx="5133101" cy="3013016"/>
            <a:chOff x="575691" y="2416234"/>
            <a:chExt cx="5133101" cy="3013016"/>
          </a:xfrm>
        </p:grpSpPr>
        <p:pic>
          <p:nvPicPr>
            <p:cNvPr id="2" name="Picture 1" descr="A picture containing toy, doll&#10;&#10;Description automatically generated">
              <a:extLst>
                <a:ext uri="{FF2B5EF4-FFF2-40B4-BE49-F238E27FC236}">
                  <a16:creationId xmlns:a16="http://schemas.microsoft.com/office/drawing/2014/main" id="{35BF48CB-8268-3515-0A7D-3333C7EA9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691" y="2416234"/>
              <a:ext cx="5133101" cy="2603441"/>
            </a:xfrm>
            <a:prstGeom prst="rect">
              <a:avLst/>
            </a:prstGeom>
          </p:spPr>
        </p:pic>
        <p:sp>
          <p:nvSpPr>
            <p:cNvPr id="3" name="Rectangle: Rounded Corners 2">
              <a:extLst>
                <a:ext uri="{FF2B5EF4-FFF2-40B4-BE49-F238E27FC236}">
                  <a16:creationId xmlns:a16="http://schemas.microsoft.com/office/drawing/2014/main" id="{CB60FF63-8C59-29C8-60CF-69488B73619C}"/>
                </a:ext>
              </a:extLst>
            </p:cNvPr>
            <p:cNvSpPr/>
            <p:nvPr/>
          </p:nvSpPr>
          <p:spPr>
            <a:xfrm>
              <a:off x="1362075" y="4829175"/>
              <a:ext cx="3790950" cy="600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Times New Roman" panose="02020603050405020304" pitchFamily="18" charset="0"/>
                  <a:ea typeface="Cambria" panose="02040503050406030204" pitchFamily="18" charset="0"/>
                  <a:cs typeface="Times New Roman" panose="02020603050405020304" pitchFamily="18" charset="0"/>
                </a:rPr>
                <a:t>Thảo</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luận</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nhóm</a:t>
              </a:r>
              <a:r>
                <a:rPr lang="en-US" sz="3200" b="1" dirty="0">
                  <a:latin typeface="Times New Roman" panose="02020603050405020304" pitchFamily="18" charset="0"/>
                  <a:ea typeface="Cambria" panose="02040503050406030204" pitchFamily="18" charset="0"/>
                  <a:cs typeface="Times New Roman" panose="02020603050405020304" pitchFamily="18" charset="0"/>
                </a:rPr>
                <a:t> 4</a:t>
              </a:r>
            </a:p>
          </p:txBody>
        </p:sp>
      </p:grpSp>
      <p:sp>
        <p:nvSpPr>
          <p:cNvPr id="5" name="TextBox 4">
            <a:extLst>
              <a:ext uri="{FF2B5EF4-FFF2-40B4-BE49-F238E27FC236}">
                <a16:creationId xmlns:a16="http://schemas.microsoft.com/office/drawing/2014/main" id="{EACBCCE7-CB2F-CEE9-D276-D102322A183A}"/>
              </a:ext>
            </a:extLst>
          </p:cNvPr>
          <p:cNvSpPr txBox="1"/>
          <p:nvPr/>
        </p:nvSpPr>
        <p:spPr>
          <a:xfrm>
            <a:off x="809625" y="304800"/>
            <a:ext cx="10306050" cy="1200329"/>
          </a:xfrm>
          <a:prstGeom prst="rect">
            <a:avLst/>
          </a:prstGeom>
          <a:noFill/>
        </p:spPr>
        <p:txBody>
          <a:bodyPr wrap="square" rtlCol="0">
            <a:spAutoFit/>
          </a:bodyPr>
          <a:lstStyle/>
          <a:p>
            <a:pPr algn="ctr"/>
            <a:r>
              <a:rPr lang="en-US" sz="36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Đ</a:t>
            </a:r>
            <a:r>
              <a:rPr lang="vi-VN" sz="36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ọc sách giáo khoa thảo luận theo nhóm mỗi nhóm thực hiện một nhiệm vụ:</a:t>
            </a:r>
            <a:endParaRPr lang="en-US" sz="36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E0A5DFF-7643-B0E5-987F-CBC8F5FD7FC6}"/>
              </a:ext>
            </a:extLst>
          </p:cNvPr>
          <p:cNvSpPr txBox="1"/>
          <p:nvPr/>
        </p:nvSpPr>
        <p:spPr>
          <a:xfrm>
            <a:off x="4904969" y="1838469"/>
            <a:ext cx="6896506" cy="1191816"/>
          </a:xfrm>
          <a:prstGeom prst="wedgeRoundRectCallout">
            <a:avLst>
              <a:gd name="adj1" fmla="val -61949"/>
              <a:gd name="adj2" fmla="val 58482"/>
              <a:gd name="adj3" fmla="val 16667"/>
            </a:avLst>
          </a:prstGeom>
          <a:solidFill>
            <a:schemeClr val="accent4">
              <a:lumMod val="40000"/>
              <a:lumOff val="60000"/>
              <a:alpha val="60000"/>
            </a:schemeClr>
          </a:solidFill>
          <a:ln w="38100">
            <a:solidFill>
              <a:srgbClr val="800000"/>
            </a:solidFill>
            <a:prstDash val="sysDash"/>
          </a:ln>
        </p:spPr>
        <p:txBody>
          <a:bodyPr wrap="square" rtlCol="0">
            <a:spAutoFit/>
          </a:bodyPr>
          <a:lstStyle/>
          <a:p>
            <a:pPr algn="just" defTabSz="914217">
              <a:buClr>
                <a:srgbClr val="000000"/>
              </a:buClr>
            </a:pPr>
            <a:r>
              <a:rPr lang="en-US" sz="32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Arial"/>
              </a:rPr>
              <a:t>Nêu</a:t>
            </a:r>
            <a:r>
              <a:rPr lang="en-US" sz="32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Arial"/>
              </a:rPr>
              <a:t>một</a:t>
            </a:r>
            <a:r>
              <a:rPr lang="en-US" sz="32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Arial"/>
              </a:rPr>
              <a:t>số</a:t>
            </a:r>
            <a:r>
              <a:rPr lang="en-US" sz="32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Arial"/>
              </a:rPr>
              <a:t>sự</a:t>
            </a:r>
            <a:r>
              <a:rPr lang="en-US" sz="32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Arial"/>
              </a:rPr>
              <a:t>kiện</a:t>
            </a:r>
            <a:r>
              <a:rPr lang="en-US" sz="32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Arial"/>
              </a:rPr>
              <a:t>lịch</a:t>
            </a:r>
            <a:r>
              <a:rPr lang="en-US" sz="32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Arial"/>
              </a:rPr>
              <a:t>sử</a:t>
            </a:r>
            <a:r>
              <a:rPr lang="en-US" sz="32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Arial"/>
              </a:rPr>
              <a:t>tiêu</a:t>
            </a:r>
            <a:r>
              <a:rPr lang="en-US" sz="32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Arial"/>
              </a:rPr>
              <a:t>biểu</a:t>
            </a:r>
            <a:r>
              <a:rPr lang="en-US" sz="32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Arial"/>
              </a:rPr>
              <a:t>gắn</a:t>
            </a:r>
            <a:r>
              <a:rPr lang="en-US" sz="32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Arial"/>
              </a:rPr>
              <a:t>với</a:t>
            </a:r>
            <a:r>
              <a:rPr lang="en-US" sz="32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Arial"/>
              </a:rPr>
              <a:t>Thăng</a:t>
            </a:r>
            <a:r>
              <a:rPr lang="en-US" sz="32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Arial"/>
              </a:rPr>
              <a:t> Long - Hà </a:t>
            </a:r>
            <a:r>
              <a:rPr lang="en-US" sz="32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Arial"/>
              </a:rPr>
              <a:t>Nội</a:t>
            </a:r>
            <a:r>
              <a:rPr lang="en-US" sz="32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Arial"/>
              </a:rPr>
              <a:t>.</a:t>
            </a:r>
          </a:p>
        </p:txBody>
      </p:sp>
      <p:sp>
        <p:nvSpPr>
          <p:cNvPr id="20" name="TextBox 19">
            <a:extLst>
              <a:ext uri="{FF2B5EF4-FFF2-40B4-BE49-F238E27FC236}">
                <a16:creationId xmlns:a16="http://schemas.microsoft.com/office/drawing/2014/main" id="{3978E4D5-51DB-C126-9919-BC62846966F1}"/>
              </a:ext>
            </a:extLst>
          </p:cNvPr>
          <p:cNvSpPr txBox="1"/>
          <p:nvPr/>
        </p:nvSpPr>
        <p:spPr>
          <a:xfrm>
            <a:off x="5295494" y="3543444"/>
            <a:ext cx="6896506" cy="1736646"/>
          </a:xfrm>
          <a:prstGeom prst="wedgeRoundRectCallout">
            <a:avLst>
              <a:gd name="adj1" fmla="val -61258"/>
              <a:gd name="adj2" fmla="val -9450"/>
              <a:gd name="adj3" fmla="val 16667"/>
            </a:avLst>
          </a:prstGeom>
          <a:solidFill>
            <a:schemeClr val="accent4">
              <a:lumMod val="40000"/>
              <a:lumOff val="60000"/>
              <a:alpha val="60000"/>
            </a:schemeClr>
          </a:solidFill>
          <a:ln w="38100">
            <a:solidFill>
              <a:srgbClr val="800000"/>
            </a:solidFill>
            <a:prstDash val="sysDash"/>
          </a:ln>
        </p:spPr>
        <p:txBody>
          <a:bodyPr wrap="square" rtlCol="0">
            <a:spAutoFit/>
          </a:bodyPr>
          <a:lstStyle/>
          <a:p>
            <a:pPr algn="just" defTabSz="914217">
              <a:buClr>
                <a:srgbClr val="000000"/>
              </a:buClr>
            </a:pPr>
            <a:r>
              <a:rPr lang="vi-VN" sz="32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Arial"/>
              </a:rPr>
              <a:t>Kể</a:t>
            </a:r>
            <a:r>
              <a:rPr lang="en-US" sz="32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Arial"/>
              </a:rPr>
              <a:t>một</a:t>
            </a:r>
            <a:r>
              <a:rPr lang="en-US" sz="32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vi-VN" sz="32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Arial"/>
              </a:rPr>
              <a:t>câu chuyện liên quan đến Thăng Long - Hà Nội mà em ấn tượng nhất.</a:t>
            </a:r>
            <a:endParaRPr lang="en-US" sz="32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5734390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2EE976-1756-2C41-E10A-4A4EDAA66541}"/>
              </a:ext>
            </a:extLst>
          </p:cNvPr>
          <p:cNvPicPr>
            <a:picLocks noChangeAspect="1"/>
          </p:cNvPicPr>
          <p:nvPr/>
        </p:nvPicPr>
        <p:blipFill>
          <a:blip r:embed="rId2"/>
          <a:stretch>
            <a:fillRect/>
          </a:stretch>
        </p:blipFill>
        <p:spPr>
          <a:xfrm>
            <a:off x="1457325" y="475325"/>
            <a:ext cx="8820150" cy="49970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069258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962C25-E54C-3B3F-9944-DD24B4DD4939}"/>
              </a:ext>
            </a:extLst>
          </p:cNvPr>
          <p:cNvPicPr>
            <a:picLocks noChangeAspect="1"/>
          </p:cNvPicPr>
          <p:nvPr/>
        </p:nvPicPr>
        <p:blipFill>
          <a:blip r:embed="rId4"/>
          <a:stretch>
            <a:fillRect/>
          </a:stretch>
        </p:blipFill>
        <p:spPr>
          <a:xfrm>
            <a:off x="309562" y="1571625"/>
            <a:ext cx="4533992" cy="36909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 name="组合 1">
            <a:extLst>
              <a:ext uri="{FF2B5EF4-FFF2-40B4-BE49-F238E27FC236}">
                <a16:creationId xmlns:a16="http://schemas.microsoft.com/office/drawing/2014/main" id="{33856A07-7536-D9A4-F284-B747EFE681E7}"/>
              </a:ext>
            </a:extLst>
          </p:cNvPr>
          <p:cNvGrpSpPr/>
          <p:nvPr/>
        </p:nvGrpSpPr>
        <p:grpSpPr>
          <a:xfrm>
            <a:off x="5095876" y="892897"/>
            <a:ext cx="6781800" cy="5107853"/>
            <a:chOff x="-2286495" y="2498291"/>
            <a:chExt cx="10148959" cy="2063070"/>
          </a:xfrm>
          <a:solidFill>
            <a:srgbClr val="0066FF"/>
          </a:solidFill>
        </p:grpSpPr>
        <p:sp>
          <p:nvSpPr>
            <p:cNvPr id="5" name="矩形 7">
              <a:extLst>
                <a:ext uri="{FF2B5EF4-FFF2-40B4-BE49-F238E27FC236}">
                  <a16:creationId xmlns:a16="http://schemas.microsoft.com/office/drawing/2014/main" id="{9143B4DD-F478-009D-89C0-23BD976BE49F}"/>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6" name="矩形 3">
              <a:extLst>
                <a:ext uri="{FF2B5EF4-FFF2-40B4-BE49-F238E27FC236}">
                  <a16:creationId xmlns:a16="http://schemas.microsoft.com/office/drawing/2014/main" id="{8C2736C9-947E-144E-74B3-A7D1F13F5CE0}"/>
                </a:ext>
              </a:extLst>
            </p:cNvPr>
            <p:cNvSpPr>
              <a:spLocks noChangeArrowheads="1"/>
            </p:cNvSpPr>
            <p:nvPr/>
          </p:nvSpPr>
          <p:spPr bwMode="auto">
            <a:xfrm>
              <a:off x="-1916071" y="2562151"/>
              <a:ext cx="9619454" cy="182737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R="0" lvl="0" algn="just" defTabSz="685800" rtl="0" eaLnBrk="1" fontAlgn="auto" latinLnBrk="0" hangingPunct="1">
                <a:spcBef>
                  <a:spcPts val="0"/>
                </a:spcBef>
                <a:spcAft>
                  <a:spcPts val="0"/>
                </a:spcAft>
                <a:buClrTx/>
                <a:buSzTx/>
                <a:defRPr/>
              </a:pPr>
              <a:r>
                <a:rPr kumimoji="0" lang="vi-VN" altLang="zh-CN" sz="24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微软雅黑 Light" panose="020B0502040204020203" pitchFamily="34" charset="-122"/>
                </a:rPr>
                <a:t>Đền Quán Thánh, tên chữ là Trấn Vũ quán, có từ đời vua Lý Thái Tổ (1010 – 1028), thờ Huyền Thiên Trấn Vũ, vị thần trấn giữ cửa ngõ phía bắc thành Thăng Long xưa. Vua Minh Mạng khi đi tuần Bắc Thành đã cho đổi tên đ</a:t>
              </a:r>
              <a:r>
                <a:rPr lang="en-US" altLang="zh-CN" sz="2400" b="1" noProof="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微软雅黑 Light" panose="020B0502040204020203" pitchFamily="34" charset="-122"/>
                </a:rPr>
                <a:t>ề</a:t>
              </a:r>
              <a:r>
                <a:rPr kumimoji="0" lang="vi-VN" altLang="zh-CN" sz="24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微软雅黑 Light" panose="020B0502040204020203" pitchFamily="34" charset="-122"/>
                </a:rPr>
                <a:t>n thành Chân Vũ quán. Ba chữ Hán này được tạc trên cổng tam quan. Tuy nhiên, trên bức hoành phi trong Bái đường vẫn ghi là Trấn Vũ quán.</a:t>
              </a:r>
              <a:endParaRPr kumimoji="0" lang="en-US" altLang="zh-CN" sz="24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微软雅黑 Light" panose="020B0502040204020203" pitchFamily="34" charset="-122"/>
              </a:endParaRPr>
            </a:p>
            <a:p>
              <a:pPr marR="0" lvl="0" algn="just" defTabSz="685800" rtl="0" eaLnBrk="1" fontAlgn="auto" latinLnBrk="0" hangingPunct="1">
                <a:spcBef>
                  <a:spcPts val="0"/>
                </a:spcBef>
                <a:spcAft>
                  <a:spcPts val="0"/>
                </a:spcAft>
                <a:buClrTx/>
                <a:buSzTx/>
                <a:defRPr/>
              </a:pPr>
              <a:r>
                <a:rPr kumimoji="0" lang="vi-VN" altLang="zh-CN" sz="24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微软雅黑 Light" panose="020B0502040204020203" pitchFamily="34" charset="-122"/>
                </a:rPr>
                <a:t>Năm 1842, vua Thiệu Trị đến thăm đền và ban tiền đúc vòng vàng đeo cho tượng Trấn Vũ. Đền được công nhận là Di tích lịch sử – văn hoá quốc gia năm 1962. </a:t>
              </a:r>
              <a:endParaRPr kumimoji="0" lang="zh-CN" altLang="zh-CN" sz="2400" b="1" i="0" u="none" strike="noStrike" kern="1200" cap="none" spc="0" normalizeH="0" baseline="0" noProof="0" dirty="0">
                <a:ln>
                  <a:noFill/>
                </a:ln>
                <a:solidFill>
                  <a:srgbClr val="002060"/>
                </a:solidFill>
                <a:effectLst/>
                <a:uLnTx/>
                <a:uFillTx/>
                <a:latin typeface="Times New Roman" panose="02020603050405020304" pitchFamily="18" charset="0"/>
                <a:ea typeface="字魂36号-正文宋楷" panose="00000500000000000000" pitchFamily="2" charset="-122"/>
                <a:cs typeface="Times New Roman" panose="02020603050405020304" pitchFamily="18" charset="0"/>
                <a:sym typeface="微软雅黑 Light" panose="020B0502040204020203" pitchFamily="34" charset="-122"/>
              </a:endParaRPr>
            </a:p>
          </p:txBody>
        </p:sp>
      </p:grpSp>
      <p:pic>
        <p:nvPicPr>
          <p:cNvPr id="12" name="Thoại 00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248400"/>
            <a:ext cx="609600" cy="609600"/>
          </a:xfrm>
          <a:prstGeom prst="rect">
            <a:avLst/>
          </a:prstGeom>
        </p:spPr>
      </p:pic>
    </p:spTree>
    <p:extLst>
      <p:ext uri="{BB962C8B-B14F-4D97-AF65-F5344CB8AC3E}">
        <p14:creationId xmlns:p14="http://schemas.microsoft.com/office/powerpoint/2010/main" val="31003554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37"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Vertical)">
                                      <p:cBhvr>
                                        <p:cTn id="10" dur="1000"/>
                                        <p:tgtEl>
                                          <p:spTgt spid="4"/>
                                        </p:tgtEl>
                                      </p:cBhvr>
                                    </p:animEffect>
                                  </p:childTnLst>
                                </p:cTn>
                              </p:par>
                              <p:par>
                                <p:cTn id="11" presetID="1" presetClass="mediacall" presetSubtype="0" fill="hold" nodeType="withEffect">
                                  <p:stCondLst>
                                    <p:cond delay="0"/>
                                  </p:stCondLst>
                                  <p:childTnLst>
                                    <p:cmd type="call" cmd="playFrom(0.0)">
                                      <p:cBhvr>
                                        <p:cTn id="12" dur="5920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33856A07-7536-D9A4-F284-B747EFE681E7}"/>
              </a:ext>
            </a:extLst>
          </p:cNvPr>
          <p:cNvGrpSpPr/>
          <p:nvPr/>
        </p:nvGrpSpPr>
        <p:grpSpPr>
          <a:xfrm>
            <a:off x="5029201" y="235671"/>
            <a:ext cx="6781800" cy="5688897"/>
            <a:chOff x="-2286495" y="2498291"/>
            <a:chExt cx="10148959" cy="2063070"/>
          </a:xfrm>
          <a:solidFill>
            <a:srgbClr val="0066FF"/>
          </a:solidFill>
        </p:grpSpPr>
        <p:sp>
          <p:nvSpPr>
            <p:cNvPr id="5" name="矩形 7">
              <a:extLst>
                <a:ext uri="{FF2B5EF4-FFF2-40B4-BE49-F238E27FC236}">
                  <a16:creationId xmlns:a16="http://schemas.microsoft.com/office/drawing/2014/main" id="{9143B4DD-F478-009D-89C0-23BD976BE49F}"/>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sym typeface="微软雅黑 Light" panose="020B0502040204020203" pitchFamily="34" charset="-122"/>
              </a:endParaRPr>
            </a:p>
          </p:txBody>
        </p:sp>
        <p:sp>
          <p:nvSpPr>
            <p:cNvPr id="6" name="矩形 3">
              <a:extLst>
                <a:ext uri="{FF2B5EF4-FFF2-40B4-BE49-F238E27FC236}">
                  <a16:creationId xmlns:a16="http://schemas.microsoft.com/office/drawing/2014/main" id="{8C2736C9-947E-144E-74B3-A7D1F13F5CE0}"/>
                </a:ext>
              </a:extLst>
            </p:cNvPr>
            <p:cNvSpPr>
              <a:spLocks noChangeArrowheads="1"/>
            </p:cNvSpPr>
            <p:nvPr/>
          </p:nvSpPr>
          <p:spPr bwMode="auto">
            <a:xfrm>
              <a:off x="-1916071" y="2562151"/>
              <a:ext cx="9619454" cy="187512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2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微软雅黑 Light" panose="020B0502040204020203" pitchFamily="34" charset="-122"/>
                </a:rPr>
                <a:t>Hồ Gươm (hay còn gọi là hồ Hoàn Kiếm) toạ lạc ngay trung tâm Thủ đô Hà Nội và được bao quanh bởi 3 con phố Hàng Khay – Lê Thái Tổ – Đinh Tiên Hoàng.</a:t>
              </a:r>
              <a:endParaRPr kumimoji="0" lang="en-US" altLang="zh-CN" sz="22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微软雅黑 Light" panose="020B0502040204020203" pitchFamily="34" charset="-122"/>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2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微软雅黑 Light" panose="020B0502040204020203" pitchFamily="34" charset="-122"/>
                </a:rPr>
                <a:t>Hồ đã có từ rất lâu, song trước khi mang tên chính thức là Hoàn Kiếm, hồ có rất nhiều tên gọi gắn liền với những câu chuyện khác nhau như: tên hồ Lục Thuỷ vì nước hồ có màu xanh biếc quanh năm, hồ Thuỷ Quân vì đây là nơi triều đình dùng để duyệt thuỷ binh... </a:t>
              </a:r>
              <a:endParaRPr kumimoji="0" lang="en-US" altLang="zh-CN" sz="22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微软雅黑 Light" panose="020B0502040204020203" pitchFamily="34" charset="-122"/>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2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微软雅黑 Light" panose="020B0502040204020203" pitchFamily="34" charset="-122"/>
                </a:rPr>
                <a:t>Tên gọi Hoàn Kiếm chính thức xuất hiện vào đầu thế kỉ XV gắn với truyền thuyết vua Lê Thái Tổ trả gươm báu cho Rùa Vàng sau khi mượn gươm chiến đấu, đánh tan giặc Minh, chính thức lên làm vua và gây dựng triều đại nhà Hậu Lê thịnh vượng.</a:t>
              </a:r>
              <a:endParaRPr kumimoji="0" lang="zh-CN" altLang="zh-CN" sz="2200" b="1" i="0" u="none" strike="noStrike" kern="1200" cap="none" spc="0" normalizeH="0" baseline="0" noProof="0" dirty="0">
                <a:ln>
                  <a:noFill/>
                </a:ln>
                <a:solidFill>
                  <a:srgbClr val="002060"/>
                </a:solidFill>
                <a:effectLst/>
                <a:uLnTx/>
                <a:uFillTx/>
                <a:latin typeface="Times New Roman" panose="02020603050405020304" pitchFamily="18" charset="0"/>
                <a:ea typeface="字魂36号-正文宋楷" panose="00000500000000000000" pitchFamily="2" charset="-122"/>
                <a:cs typeface="Times New Roman" panose="02020603050405020304" pitchFamily="18" charset="0"/>
                <a:sym typeface="微软雅黑 Light" panose="020B0502040204020203" pitchFamily="34" charset="-122"/>
              </a:endParaRPr>
            </a:p>
          </p:txBody>
        </p:sp>
      </p:grpSp>
      <p:pic>
        <p:nvPicPr>
          <p:cNvPr id="7" name="Picture 6">
            <a:extLst>
              <a:ext uri="{FF2B5EF4-FFF2-40B4-BE49-F238E27FC236}">
                <a16:creationId xmlns:a16="http://schemas.microsoft.com/office/drawing/2014/main" id="{1A0FA5B0-B4AC-F81D-B1C3-5FEB7B42476B}"/>
              </a:ext>
            </a:extLst>
          </p:cNvPr>
          <p:cNvPicPr>
            <a:picLocks noChangeAspect="1"/>
          </p:cNvPicPr>
          <p:nvPr/>
        </p:nvPicPr>
        <p:blipFill>
          <a:blip r:embed="rId4"/>
          <a:stretch>
            <a:fillRect/>
          </a:stretch>
        </p:blipFill>
        <p:spPr>
          <a:xfrm>
            <a:off x="252412" y="1933576"/>
            <a:ext cx="4642965" cy="3357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Thoại 00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389914"/>
            <a:ext cx="609600" cy="609600"/>
          </a:xfrm>
          <a:prstGeom prst="rect">
            <a:avLst/>
          </a:prstGeom>
        </p:spPr>
      </p:pic>
    </p:spTree>
    <p:extLst>
      <p:ext uri="{BB962C8B-B14F-4D97-AF65-F5344CB8AC3E}">
        <p14:creationId xmlns:p14="http://schemas.microsoft.com/office/powerpoint/2010/main" val="5799174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par>
                                <p:cTn id="8" presetID="1" presetClass="mediacall" presetSubtype="0" fill="hold" nodeType="withEffect">
                                  <p:stCondLst>
                                    <p:cond delay="1000"/>
                                  </p:stCondLst>
                                  <p:childTnLst>
                                    <p:cmd type="call" cmd="playFrom(0.0)">
                                      <p:cBhvr>
                                        <p:cTn id="9" dur="526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452</TotalTime>
  <Words>712</Words>
  <Application>Microsoft Office PowerPoint</Application>
  <PresentationFormat>Widescreen</PresentationFormat>
  <Paragraphs>31</Paragraphs>
  <Slides>13</Slides>
  <Notes>6</Notes>
  <HiddenSlides>0</HiddenSlides>
  <MMClips>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微软雅黑 Light</vt:lpstr>
      <vt:lpstr>Arial</vt:lpstr>
      <vt:lpstr>Calibri</vt:lpstr>
      <vt:lpstr>Cambria</vt:lpstr>
      <vt:lpstr>等线</vt:lpstr>
      <vt:lpstr>Times New Roman</vt:lpstr>
      <vt:lpstr>字魂36号-正文宋楷</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huong</dc:creator>
  <dc:description>9Slide.vn</dc:description>
  <cp:lastModifiedBy>PC</cp:lastModifiedBy>
  <cp:revision>101</cp:revision>
  <dcterms:created xsi:type="dcterms:W3CDTF">2019-12-12T10:46:17Z</dcterms:created>
  <dcterms:modified xsi:type="dcterms:W3CDTF">2025-03-01T03:23:36Z</dcterms:modified>
  <cp:category>9Slide.vn</cp:category>
</cp:coreProperties>
</file>