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Lst>
  <p:notesMasterIdLst>
    <p:notesMasterId r:id="rId29"/>
  </p:notesMasterIdLst>
  <p:sldIdLst>
    <p:sldId id="258" r:id="rId4"/>
    <p:sldId id="407" r:id="rId5"/>
    <p:sldId id="257" r:id="rId6"/>
    <p:sldId id="392" r:id="rId7"/>
    <p:sldId id="259" r:id="rId8"/>
    <p:sldId id="261" r:id="rId9"/>
    <p:sldId id="263" r:id="rId10"/>
    <p:sldId id="297" r:id="rId11"/>
    <p:sldId id="288" r:id="rId12"/>
    <p:sldId id="300" r:id="rId13"/>
    <p:sldId id="393" r:id="rId14"/>
    <p:sldId id="395" r:id="rId15"/>
    <p:sldId id="394" r:id="rId16"/>
    <p:sldId id="396" r:id="rId17"/>
    <p:sldId id="397" r:id="rId18"/>
    <p:sldId id="398" r:id="rId19"/>
    <p:sldId id="399" r:id="rId20"/>
    <p:sldId id="400" r:id="rId21"/>
    <p:sldId id="401" r:id="rId22"/>
    <p:sldId id="402" r:id="rId23"/>
    <p:sldId id="403" r:id="rId24"/>
    <p:sldId id="404" r:id="rId25"/>
    <p:sldId id="405" r:id="rId26"/>
    <p:sldId id="406"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41" d="100"/>
          <a:sy n="41" d="100"/>
        </p:scale>
        <p:origin x="1152" y="41"/>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0070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597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22</a:t>
            </a:fld>
            <a:endParaRPr lang="en-US"/>
          </a:p>
        </p:txBody>
      </p:sp>
    </p:spTree>
    <p:extLst>
      <p:ext uri="{BB962C8B-B14F-4D97-AF65-F5344CB8AC3E}">
        <p14:creationId xmlns:p14="http://schemas.microsoft.com/office/powerpoint/2010/main" val="40675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3/4/2025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3/4/2025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3/4/2025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3/4/2025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3/4/2025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82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220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29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268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3/4/2025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82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616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864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46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46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975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02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7403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9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913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3/4/2025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3/4/2025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3/4/2025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3/4/2025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3/4/2025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8E659D1-3753-49AF-BF7F-5A92E7C267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3525" y="590550"/>
            <a:ext cx="1142702" cy="1142702"/>
          </a:xfrm>
          <a:prstGeom prst="rect">
            <a:avLst/>
          </a:prstGeom>
        </p:spPr>
      </p:pic>
    </p:spTree>
    <p:extLst>
      <p:ext uri="{BB962C8B-B14F-4D97-AF65-F5344CB8AC3E}">
        <p14:creationId xmlns:p14="http://schemas.microsoft.com/office/powerpoint/2010/main" val="1346409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2. </a:t>
            </a:r>
            <a:r>
              <a:rPr lang="vi-VN" sz="36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3. </a:t>
            </a:r>
            <a:r>
              <a:rPr lang="vi-VN" sz="32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Em có nhận xét gì về cách lập và thực hiện kế hoạch cá nhân của các bạn trong những trường hợp dưới đây</a:t>
            </a:r>
            <a:r>
              <a:rPr lang="en-US" sz="32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C4254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2858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mj-lt"/>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mj-lt"/>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105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111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29724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16232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4. </a:t>
            </a:r>
            <a:r>
              <a:rPr lang="en-US" sz="40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0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xét</a:t>
            </a:r>
            <a:r>
              <a:rPr lang="en-US" sz="40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kế</a:t>
            </a:r>
            <a:r>
              <a:rPr lang="en-US" sz="40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hoạch</a:t>
            </a:r>
            <a:r>
              <a:rPr lang="en-US" sz="40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cá</a:t>
            </a:r>
            <a:r>
              <a:rPr lang="en-US" sz="40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nhân</a:t>
            </a:r>
            <a:r>
              <a:rPr lang="en-US" sz="40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C4254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7642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mj-lt"/>
                <a:ea typeface="Cambria" panose="02040503050406030204" pitchFamily="18" charset="0"/>
                <a:cs typeface="Calibri" panose="020F0502020204030204" pitchFamily="34" charset="0"/>
              </a:rPr>
              <a:t>Em có nhận xét gì về bảng kế hoạch cá nhân của bạn Phương Anh</a:t>
            </a:r>
            <a:r>
              <a:rPr lang="en-US" sz="3600" dirty="0">
                <a:solidFill>
                  <a:srgbClr val="F7A9BD">
                    <a:lumMod val="10000"/>
                  </a:srgbClr>
                </a:solidFill>
                <a:latin typeface="+mj-lt"/>
                <a:ea typeface="Cambria" panose="02040503050406030204" pitchFamily="18" charset="0"/>
                <a:cs typeface="Calibri" panose="020F0502020204030204" pitchFamily="34" charset="0"/>
              </a:rPr>
              <a:t> </a:t>
            </a:r>
            <a:r>
              <a:rPr lang="vi-VN" sz="3600" dirty="0">
                <a:solidFill>
                  <a:srgbClr val="F7A9BD">
                    <a:lumMod val="10000"/>
                  </a:srgbClr>
                </a:solidFill>
                <a:latin typeface="+mj-lt"/>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F7A9BD">
                  <a:lumMod val="10000"/>
                </a:srgbClr>
              </a:solidFill>
              <a:effectLst/>
              <a:uLnTx/>
              <a:uFillTx/>
              <a:latin typeface="+mj-lt"/>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mj-lt"/>
                <a:ea typeface="Cambria" panose="02040503050406030204" pitchFamily="18" charset="0"/>
                <a:cs typeface="Calibri" panose="020F0502020204030204" pitchFamily="34" charset="0"/>
              </a:rPr>
              <a:t>Nếu là Phương Anh, em sẽ điều chỉnh bảng kế hoạch đó như thế nào</a:t>
            </a:r>
            <a:r>
              <a:rPr lang="en-US" sz="3600" dirty="0">
                <a:solidFill>
                  <a:srgbClr val="F7A9BD">
                    <a:lumMod val="10000"/>
                  </a:srgbClr>
                </a:solidFill>
                <a:latin typeface="+mj-lt"/>
                <a:ea typeface="Cambria" panose="02040503050406030204" pitchFamily="18" charset="0"/>
                <a:cs typeface="Calibri" panose="020F0502020204030204" pitchFamily="34" charset="0"/>
              </a:rPr>
              <a:t> </a:t>
            </a:r>
            <a:r>
              <a:rPr lang="vi-VN" sz="3600" dirty="0">
                <a:solidFill>
                  <a:srgbClr val="F7A9BD">
                    <a:lumMod val="10000"/>
                  </a:srgbClr>
                </a:solidFill>
                <a:latin typeface="+mj-lt"/>
                <a:ea typeface="Cambria" panose="02040503050406030204" pitchFamily="18" charset="0"/>
                <a:cs typeface="Calibri" panose="020F0502020204030204" pitchFamily="34" charset="0"/>
              </a:rPr>
              <a:t>? Vì sao</a:t>
            </a:r>
            <a:r>
              <a:rPr lang="en-US" sz="3600" dirty="0">
                <a:solidFill>
                  <a:srgbClr val="F7A9BD">
                    <a:lumMod val="10000"/>
                  </a:srgbClr>
                </a:solidFill>
                <a:latin typeface="+mj-lt"/>
                <a:ea typeface="Cambria" panose="02040503050406030204" pitchFamily="18" charset="0"/>
                <a:cs typeface="Calibri" panose="020F0502020204030204" pitchFamily="34" charset="0"/>
              </a:rPr>
              <a:t> </a:t>
            </a:r>
            <a:r>
              <a:rPr lang="vi-VN" sz="3600" dirty="0">
                <a:solidFill>
                  <a:srgbClr val="F7A9BD">
                    <a:lumMod val="10000"/>
                  </a:srgbClr>
                </a:solidFill>
                <a:latin typeface="+mj-lt"/>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F7A9BD">
                  <a:lumMod val="10000"/>
                </a:srgbClr>
              </a:solidFill>
              <a:effectLst/>
              <a:uLnTx/>
              <a:uFillTx/>
              <a:latin typeface="+mj-lt"/>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4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mj-lt"/>
                  <a:ea typeface="Cambria" panose="02040503050406030204" pitchFamily="18" charset="0"/>
                </a:rPr>
                <a:t>Bảng kế hoạch cá nhân của bạn Phương Anh đã có được những nội dung sau:</a:t>
              </a:r>
              <a:endParaRPr lang="en-US" sz="3200" b="1" dirty="0">
                <a:latin typeface="+mj-lt"/>
                <a:ea typeface="Cambria" panose="02040503050406030204" pitchFamily="18" charset="0"/>
              </a:endParaRPr>
            </a:p>
            <a:p>
              <a:pPr marR="0" algn="just">
                <a:spcBef>
                  <a:spcPts val="0"/>
                </a:spcBef>
                <a:spcAft>
                  <a:spcPts val="0"/>
                </a:spcAft>
              </a:pPr>
              <a:r>
                <a:rPr lang="vi-VN" sz="3200" dirty="0">
                  <a:latin typeface="+mj-lt"/>
                  <a:ea typeface="Cambria" panose="02040503050406030204" pitchFamily="18" charset="0"/>
                </a:rPr>
                <a:t>+ Xác định mục tiêu cụ thể: Xây dựng thói quen rèn luyện sức khoẻ trong dịp hè;</a:t>
              </a:r>
              <a:endParaRPr lang="en-US" sz="3200" dirty="0">
                <a:latin typeface="+mj-lt"/>
                <a:ea typeface="Cambria" panose="02040503050406030204" pitchFamily="18" charset="0"/>
              </a:endParaRPr>
            </a:p>
            <a:p>
              <a:pPr marR="0" algn="just">
                <a:spcBef>
                  <a:spcPts val="0"/>
                </a:spcBef>
                <a:spcAft>
                  <a:spcPts val="0"/>
                </a:spcAft>
              </a:pPr>
              <a:r>
                <a:rPr lang="vi-VN" sz="3200" dirty="0">
                  <a:latin typeface="+mj-lt"/>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mj-lt"/>
                <a:ea typeface="Cambria" panose="02040503050406030204" pitchFamily="18" charset="0"/>
              </a:endParaRPr>
            </a:p>
          </p:txBody>
        </p:sp>
      </p:grpSp>
    </p:spTree>
    <p:extLst>
      <p:ext uri="{BB962C8B-B14F-4D97-AF65-F5344CB8AC3E}">
        <p14:creationId xmlns:p14="http://schemas.microsoft.com/office/powerpoint/2010/main" val="94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D7941-81E6-151D-9B38-E3C1D94F8BAE}"/>
              </a:ext>
            </a:extLst>
          </p:cNvPr>
          <p:cNvPicPr>
            <a:picLocks noChangeAspect="1"/>
          </p:cNvPicPr>
          <p:nvPr/>
        </p:nvPicPr>
        <p:blipFill>
          <a:blip r:embed="rId2"/>
          <a:stretch>
            <a:fillRect/>
          </a:stretch>
        </p:blipFill>
        <p:spPr>
          <a:xfrm>
            <a:off x="0" y="0"/>
            <a:ext cx="12191999" cy="6952129"/>
          </a:xfrm>
          <a:prstGeom prst="rect">
            <a:avLst/>
          </a:prstGeom>
        </p:spPr>
      </p:pic>
    </p:spTree>
    <p:extLst>
      <p:ext uri="{BB962C8B-B14F-4D97-AF65-F5344CB8AC3E}">
        <p14:creationId xmlns:p14="http://schemas.microsoft.com/office/powerpoint/2010/main" val="3601805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922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mj-lt"/>
                <a:ea typeface="Cambria" panose="02040503050406030204" pitchFamily="18" charset="0"/>
                <a:cs typeface="+mn-cs"/>
              </a:endParaRPr>
            </a:p>
          </p:txBody>
        </p:sp>
      </p:grpSp>
    </p:spTree>
    <p:extLst>
      <p:ext uri="{BB962C8B-B14F-4D97-AF65-F5344CB8AC3E}">
        <p14:creationId xmlns:p14="http://schemas.microsoft.com/office/powerpoint/2010/main" val="35499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5. </a:t>
            </a:r>
            <a:r>
              <a:rPr lang="en-US" sz="36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Xử</a:t>
            </a:r>
            <a:r>
              <a:rPr lang="en-US" sz="36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lí</a:t>
            </a:r>
            <a:r>
              <a:rPr lang="en-US" sz="36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solidFill>
                  <a:srgbClr val="C42549"/>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C42549"/>
                </a:solidFill>
                <a:latin typeface="Times New Roman" panose="02020603050405020304" pitchFamily="18" charset="0"/>
                <a:ea typeface="Cambria" panose="02040503050406030204" pitchFamily="18" charset="0"/>
                <a:cs typeface="Times New Roman" panose="02020603050405020304" pitchFamily="18" charset="0"/>
              </a:rPr>
              <a:t>huống</a:t>
            </a:r>
            <a:endParaRPr kumimoji="0" lang="en-US" sz="3600" b="1" i="0" u="none" strike="noStrike" kern="1200" cap="none" spc="0" normalizeH="0" baseline="0" noProof="0" dirty="0">
              <a:ln>
                <a:noFill/>
              </a:ln>
              <a:solidFill>
                <a:srgbClr val="C4254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2367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2972826"/>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mj-lt"/>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04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35137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379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70FA72-54B8-24AC-19E1-6E9341D7F2C2}"/>
                </a:ext>
              </a:extLst>
            </p:cNvPr>
            <p:cNvSpPr txBox="1"/>
            <p:nvPr/>
          </p:nvSpPr>
          <p:spPr>
            <a:xfrm>
              <a:off x="2716945" y="1161604"/>
              <a:ext cx="6597086" cy="1315879"/>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Times New Roman" panose="02020603050405020304" pitchFamily="18" charset="0"/>
                  <a:ea typeface="Cambria" panose="02040503050406030204" pitchFamily="18" charset="0"/>
                  <a:cs typeface="Times New Roman" panose="02020603050405020304" pitchFamily="18" charset="0"/>
                </a:rPr>
                <a:t>Kể tên các loại kế hoạch cá nhân.</a:t>
              </a:r>
              <a:endParaRPr lang="en-US" sz="48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FE62EA4D-12DF-D396-B6EB-587F6BCCF3C9}"/>
                </a:ext>
              </a:extLst>
            </p:cNvPr>
            <p:cNvSpPr txBox="1"/>
            <p:nvPr/>
          </p:nvSpPr>
          <p:spPr>
            <a:xfrm>
              <a:off x="2453378" y="662095"/>
              <a:ext cx="6319638" cy="18117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ế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nhiều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3671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Times New Roman" panose="02020603050405020304" pitchFamily="18" charset="0"/>
                  <a:ea typeface="Cambria" panose="02040503050406030204" pitchFamily="18" charset="0"/>
                  <a:cs typeface="Times New Roman" panose="02020603050405020304" pitchFamily="18" charset="0"/>
                </a:rPr>
                <a:t>Vai trò của kế hoạch cá nhân.</a:t>
              </a:r>
              <a:endParaRPr lang="en-US" sz="54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Vai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trò</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lập</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kế</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hoạch</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nhân</a:t>
              </a:r>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i</a:t>
              </a:r>
              <a:r>
                <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công việc của mình.</a:t>
              </a:r>
            </a:p>
          </p:txBody>
        </p:sp>
      </p:grpSp>
    </p:spTree>
    <p:extLst>
      <p:ext uri="{BB962C8B-B14F-4D97-AF65-F5344CB8AC3E}">
        <p14:creationId xmlns:p14="http://schemas.microsoft.com/office/powerpoint/2010/main" val="389505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Times New Roman" panose="02020603050405020304" pitchFamily="18" charset="0"/>
                  <a:ea typeface="Cambria" panose="02040503050406030204" pitchFamily="18" charset="0"/>
                  <a:cs typeface="Times New Roman" panose="02020603050405020304" pitchFamily="18" charset="0"/>
                </a:rPr>
                <a:t>Nêu c</a:t>
              </a:r>
              <a:r>
                <a:rPr lang="nl-NL" sz="3200" b="1" dirty="0">
                  <a:effectLst/>
                  <a:latin typeface="Times New Roman" panose="02020603050405020304" pitchFamily="18" charset="0"/>
                  <a:ea typeface="Cambria" panose="02040503050406030204" pitchFamily="18" charset="0"/>
                  <a:cs typeface="Times New Roman" panose="020206030504050203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a:solidFill>
                    <a:srgbClr val="FF0000"/>
                  </a:solidFill>
                  <a:latin typeface="+mj-lt"/>
                  <a:ea typeface="Cambria" panose="02040503050406030204" pitchFamily="18" charset="0"/>
                </a:rPr>
                <a:t> </a:t>
              </a:r>
              <a:r>
                <a:rPr lang="vi-VN" sz="3200" b="1" dirty="0">
                  <a:solidFill>
                    <a:srgbClr val="FF0000"/>
                  </a:solidFill>
                  <a:latin typeface="+mj-lt"/>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mj-lt"/>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mj-lt"/>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mj-lt"/>
                  <a:ea typeface="Cambria" panose="02040503050406030204" pitchFamily="18" charset="0"/>
                </a:rPr>
                <a:t> 4.</a:t>
              </a:r>
              <a:r>
                <a:rPr lang="en-US" sz="3200" b="1" dirty="0">
                  <a:solidFill>
                    <a:srgbClr val="FF0000"/>
                  </a:solidFill>
                  <a:latin typeface="+mj-lt"/>
                  <a:ea typeface="Cambria" panose="02040503050406030204" pitchFamily="18" charset="0"/>
                </a:rPr>
                <a:t> </a:t>
              </a:r>
              <a:r>
                <a:rPr lang="vi-VN" sz="3200" b="1" dirty="0">
                  <a:solidFill>
                    <a:srgbClr val="FF0000"/>
                  </a:solidFill>
                  <a:latin typeface="+mj-lt"/>
                  <a:ea typeface="Cambria" panose="02040503050406030204" pitchFamily="18" charset="0"/>
                </a:rPr>
                <a:t>Xác định các công việc cụ thể để thực hiện kế hoạch</a:t>
              </a:r>
            </a:p>
          </p:txBody>
        </p:sp>
      </p:grpSp>
    </p:spTree>
    <p:extLst>
      <p:ext uri="{BB962C8B-B14F-4D97-AF65-F5344CB8AC3E}">
        <p14:creationId xmlns:p14="http://schemas.microsoft.com/office/powerpoint/2010/main" val="1053999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ndParaRPr>
            </a:p>
          </p:txBody>
        </p:sp>
      </p:grpSp>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72065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687</Words>
  <Application>Microsoft Office PowerPoint</Application>
  <PresentationFormat>Widescreen</PresentationFormat>
  <Paragraphs>40</Paragraphs>
  <Slides>25</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Cambria</vt:lpstr>
      <vt:lpstr>ITC Avant Garde Std Bk</vt:lpstr>
      <vt:lpstr>Oi</vt:lpstr>
      <vt:lpstr>Times New Roman</vt:lpstr>
      <vt:lpstr>UTM Cookies</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PC</cp:lastModifiedBy>
  <cp:revision>51</cp:revision>
  <dcterms:created xsi:type="dcterms:W3CDTF">2021-05-04T09:55:00Z</dcterms:created>
  <dcterms:modified xsi:type="dcterms:W3CDTF">2025-03-04T13:17:19Z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