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</p:sldMasterIdLst>
  <p:notesMasterIdLst>
    <p:notesMasterId r:id="rId23"/>
  </p:notesMasterIdLst>
  <p:sldIdLst>
    <p:sldId id="271" r:id="rId4"/>
    <p:sldId id="259" r:id="rId5"/>
    <p:sldId id="272" r:id="rId6"/>
    <p:sldId id="273" r:id="rId7"/>
    <p:sldId id="274" r:id="rId8"/>
    <p:sldId id="275" r:id="rId9"/>
    <p:sldId id="290" r:id="rId10"/>
    <p:sldId id="278" r:id="rId11"/>
    <p:sldId id="277" r:id="rId12"/>
    <p:sldId id="279" r:id="rId13"/>
    <p:sldId id="280" r:id="rId14"/>
    <p:sldId id="281" r:id="rId15"/>
    <p:sldId id="291" r:id="rId16"/>
    <p:sldId id="282" r:id="rId17"/>
    <p:sldId id="283" r:id="rId18"/>
    <p:sldId id="284" r:id="rId19"/>
    <p:sldId id="286" r:id="rId20"/>
    <p:sldId id="287" r:id="rId21"/>
    <p:sldId id="288" r:id="rId22"/>
  </p:sldIdLst>
  <p:sldSz cx="18288000" cy="10287000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harm Bold" panose="020B0604020202020204" charset="-34"/>
      <p:regular r:id="rId28"/>
      <p:bold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A3C"/>
    <a:srgbClr val="001A5C"/>
    <a:srgbClr val="3DAAE0"/>
    <a:srgbClr val="8ED5DF"/>
    <a:srgbClr val="76C9B0"/>
    <a:srgbClr val="C6EAFA"/>
    <a:srgbClr val="EFC3A9"/>
    <a:srgbClr val="ECD4B9"/>
    <a:srgbClr val="70AD47"/>
    <a:srgbClr val="37A5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45" autoAdjust="0"/>
    <p:restoredTop sz="94674" autoAdjust="0"/>
  </p:normalViewPr>
  <p:slideViewPr>
    <p:cSldViewPr>
      <p:cViewPr varScale="1">
        <p:scale>
          <a:sx n="30" d="100"/>
          <a:sy n="30" d="100"/>
        </p:scale>
        <p:origin x="730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tags" Target="tags/tag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93AB9-864D-4C80-A59D-AF7EC0BA4AA2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8A2FC-86DD-47A1-AC1F-85FA34BBCE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980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898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25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173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288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435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283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073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920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911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530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79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448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065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453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834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241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964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95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8A2FC-86DD-47A1-AC1F-85FA34BBCE3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82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57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3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1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02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6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16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2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72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4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29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77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83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0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94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15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2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26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35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2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8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9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0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6953236" y="43805"/>
            <a:ext cx="1410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VN-KG Ten Thousand Reasons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VN-KG Ten Thousand Reasons" panose="02040603050506020204" pitchFamily="18" charset="0"/>
                <a:ea typeface="+mn-ea"/>
                <a:cs typeface="Times New Roman" panose="02020603050405020304" pitchFamily="18" charset="0"/>
              </a:rPr>
              <a:t> non </a:t>
            </a:r>
            <a:endParaRPr lang="en-GB" sz="1400" b="0" dirty="0">
              <a:solidFill>
                <a:schemeClr val="bg1"/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6985893" y="9677662"/>
            <a:ext cx="1410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VN-KG Ten Thousand Reasons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VN-KG Ten Thousand Reasons" panose="02040603050506020204" pitchFamily="18" charset="0"/>
                <a:ea typeface="+mn-ea"/>
                <a:cs typeface="Times New Roman" panose="02020603050405020304" pitchFamily="18" charset="0"/>
              </a:rPr>
              <a:t> non </a:t>
            </a:r>
            <a:endParaRPr lang="en-GB" sz="1400" b="0" dirty="0">
              <a:solidFill>
                <a:schemeClr val="bg1"/>
              </a:solidFill>
              <a:latin typeface="SVN-KG Ten Thousand Reasons" panose="020406030505060202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0D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2"/>
          <p:cNvSpPr/>
          <p:nvPr userDrawn="1"/>
        </p:nvSpPr>
        <p:spPr>
          <a:xfrm rot="16200000">
            <a:off x="39624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8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6953236" y="43805"/>
            <a:ext cx="1410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VN-KG Ten Thousand Reasons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VN-KG Ten Thousand Reasons" panose="02040603050506020204" pitchFamily="18" charset="0"/>
                <a:ea typeface="+mn-ea"/>
                <a:cs typeface="Times New Roman" panose="02020603050405020304" pitchFamily="18" charset="0"/>
              </a:rPr>
              <a:t> non </a:t>
            </a:r>
            <a:endParaRPr lang="en-GB" sz="1400" b="0" dirty="0">
              <a:solidFill>
                <a:schemeClr val="bg1"/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6985893" y="9677662"/>
            <a:ext cx="1410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VN-KG Ten Thousand Reasons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VN-KG Ten Thousand Reasons" panose="02040603050506020204" pitchFamily="18" charset="0"/>
                <a:ea typeface="+mn-ea"/>
                <a:cs typeface="Times New Roman" panose="02020603050405020304" pitchFamily="18" charset="0"/>
              </a:rPr>
              <a:t> non </a:t>
            </a:r>
            <a:endParaRPr lang="en-GB" sz="1400" b="0" dirty="0">
              <a:solidFill>
                <a:schemeClr val="bg1"/>
              </a:solidFill>
              <a:latin typeface="SVN-KG Ten Thousand Reaso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9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0D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6953236" y="43805"/>
            <a:ext cx="1410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VN-KG Ten Thousand Reasons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VN-KG Ten Thousand Reasons" panose="02040603050506020204" pitchFamily="18" charset="0"/>
                <a:ea typeface="+mn-ea"/>
                <a:cs typeface="Times New Roman" panose="02020603050405020304" pitchFamily="18" charset="0"/>
              </a:rPr>
              <a:t> non </a:t>
            </a:r>
            <a:endParaRPr lang="en-GB" sz="1400" b="0" dirty="0">
              <a:solidFill>
                <a:schemeClr val="bg1"/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6985893" y="9677662"/>
            <a:ext cx="1410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VN-KG Ten Thousand Reasons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VN-KG Ten Thousand Reasons" panose="02040603050506020204" pitchFamily="18" charset="0"/>
                <a:ea typeface="+mn-ea"/>
                <a:cs typeface="Times New Roman" panose="02020603050405020304" pitchFamily="18" charset="0"/>
              </a:rPr>
              <a:t> non </a:t>
            </a:r>
            <a:endParaRPr lang="en-GB" sz="1400" b="0" dirty="0">
              <a:solidFill>
                <a:schemeClr val="bg1"/>
              </a:solidFill>
              <a:latin typeface="SVN-KG Ten Thousand Reasons" panose="02040603050506020204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13FED-C3F6-434F-8F48-D9378B04C303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AC72F-FA5F-4EB4-9DA1-CF30691934A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2"/>
          <p:cNvSpPr/>
          <p:nvPr userDrawn="1"/>
        </p:nvSpPr>
        <p:spPr>
          <a:xfrm rot="16200000">
            <a:off x="39624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8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304800" y="181384"/>
            <a:ext cx="17678400" cy="9906000"/>
          </a:xfrm>
          <a:prstGeom prst="rect">
            <a:avLst/>
          </a:prstGeom>
          <a:solidFill>
            <a:schemeClr val="bg1"/>
          </a:solidFill>
          <a:ln w="698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1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1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2.sv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5" Type="http://schemas.openxmlformats.org/officeDocument/2006/relationships/image" Target="../media/image6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68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52.png"/><Relationship Id="rId5" Type="http://schemas.openxmlformats.org/officeDocument/2006/relationships/image" Target="../media/image69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svg"/><Relationship Id="rId1" Type="http://schemas.openxmlformats.org/officeDocument/2006/relationships/tags" Target="../tags/tag1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8.xml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1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image" Target="../media/image52.png"/><Relationship Id="rId9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52.pn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svg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svg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svg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svg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svg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microsoft.com/office/2007/relationships/hdphoto" Target="../media/hdphoto1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svg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9.png"/><Relationship Id="rId1" Type="http://schemas.openxmlformats.org/officeDocument/2006/relationships/tags" Target="../tags/tag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 flipV="1">
            <a:off x="2281519" y="1140386"/>
            <a:ext cx="13724962" cy="8006228"/>
          </a:xfrm>
          <a:custGeom>
            <a:avLst/>
            <a:gdLst/>
            <a:ahLst/>
            <a:cxnLst/>
            <a:rect l="l" t="t" r="r" b="b"/>
            <a:pathLst>
              <a:path w="13724962" h="8006228">
                <a:moveTo>
                  <a:pt x="13724962" y="8006228"/>
                </a:moveTo>
                <a:lnTo>
                  <a:pt x="0" y="8006228"/>
                </a:lnTo>
                <a:lnTo>
                  <a:pt x="0" y="0"/>
                </a:lnTo>
                <a:lnTo>
                  <a:pt x="13724962" y="0"/>
                </a:lnTo>
                <a:lnTo>
                  <a:pt x="13724962" y="800622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4"/>
          <p:cNvSpPr/>
          <p:nvPr/>
        </p:nvSpPr>
        <p:spPr>
          <a:xfrm>
            <a:off x="-38100" y="4971790"/>
            <a:ext cx="5445608" cy="5505670"/>
          </a:xfrm>
          <a:custGeom>
            <a:avLst/>
            <a:gdLst/>
            <a:ahLst/>
            <a:cxnLst/>
            <a:rect l="l" t="t" r="r" b="b"/>
            <a:pathLst>
              <a:path w="5445608" h="5505670">
                <a:moveTo>
                  <a:pt x="0" y="0"/>
                </a:moveTo>
                <a:lnTo>
                  <a:pt x="5445608" y="0"/>
                </a:lnTo>
                <a:lnTo>
                  <a:pt x="5445608" y="5505670"/>
                </a:lnTo>
                <a:lnTo>
                  <a:pt x="0" y="55056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7"/>
          <p:cNvSpPr/>
          <p:nvPr/>
        </p:nvSpPr>
        <p:spPr>
          <a:xfrm>
            <a:off x="2281519" y="3674891"/>
            <a:ext cx="2258093" cy="1898680"/>
          </a:xfrm>
          <a:custGeom>
            <a:avLst/>
            <a:gdLst/>
            <a:ahLst/>
            <a:cxnLst/>
            <a:rect l="l" t="t" r="r" b="b"/>
            <a:pathLst>
              <a:path w="2258093" h="1898680">
                <a:moveTo>
                  <a:pt x="0" y="0"/>
                </a:moveTo>
                <a:lnTo>
                  <a:pt x="2258093" y="0"/>
                </a:lnTo>
                <a:lnTo>
                  <a:pt x="2258093" y="1898680"/>
                </a:lnTo>
                <a:lnTo>
                  <a:pt x="0" y="18986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8"/>
          <p:cNvSpPr/>
          <p:nvPr/>
        </p:nvSpPr>
        <p:spPr>
          <a:xfrm>
            <a:off x="14866091" y="696767"/>
            <a:ext cx="1367151" cy="1510664"/>
          </a:xfrm>
          <a:custGeom>
            <a:avLst/>
            <a:gdLst/>
            <a:ahLst/>
            <a:cxnLst/>
            <a:rect l="l" t="t" r="r" b="b"/>
            <a:pathLst>
              <a:path w="1367151" h="1510664">
                <a:moveTo>
                  <a:pt x="0" y="0"/>
                </a:moveTo>
                <a:lnTo>
                  <a:pt x="1367151" y="0"/>
                </a:lnTo>
                <a:lnTo>
                  <a:pt x="1367151" y="1510664"/>
                </a:lnTo>
                <a:lnTo>
                  <a:pt x="0" y="15106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9"/>
          <p:cNvSpPr/>
          <p:nvPr/>
        </p:nvSpPr>
        <p:spPr>
          <a:xfrm flipH="1">
            <a:off x="0" y="8880301"/>
            <a:ext cx="1526946" cy="1406699"/>
          </a:xfrm>
          <a:custGeom>
            <a:avLst/>
            <a:gdLst/>
            <a:ahLst/>
            <a:cxnLst/>
            <a:rect l="l" t="t" r="r" b="b"/>
            <a:pathLst>
              <a:path w="1526946" h="1406699">
                <a:moveTo>
                  <a:pt x="1526946" y="0"/>
                </a:moveTo>
                <a:lnTo>
                  <a:pt x="0" y="0"/>
                </a:lnTo>
                <a:lnTo>
                  <a:pt x="0" y="1406699"/>
                </a:lnTo>
                <a:lnTo>
                  <a:pt x="1526946" y="1406699"/>
                </a:lnTo>
                <a:lnTo>
                  <a:pt x="152694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10"/>
          <p:cNvSpPr/>
          <p:nvPr/>
        </p:nvSpPr>
        <p:spPr>
          <a:xfrm>
            <a:off x="15157816" y="7637937"/>
            <a:ext cx="848665" cy="1620363"/>
          </a:xfrm>
          <a:custGeom>
            <a:avLst/>
            <a:gdLst/>
            <a:ahLst/>
            <a:cxnLst/>
            <a:rect l="l" t="t" r="r" b="b"/>
            <a:pathLst>
              <a:path w="848665" h="1620363">
                <a:moveTo>
                  <a:pt x="0" y="0"/>
                </a:moveTo>
                <a:lnTo>
                  <a:pt x="848665" y="0"/>
                </a:lnTo>
                <a:lnTo>
                  <a:pt x="848665" y="1620363"/>
                </a:lnTo>
                <a:lnTo>
                  <a:pt x="0" y="1620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11"/>
          <p:cNvSpPr/>
          <p:nvPr/>
        </p:nvSpPr>
        <p:spPr>
          <a:xfrm>
            <a:off x="1847442" y="638211"/>
            <a:ext cx="1674524" cy="1627776"/>
          </a:xfrm>
          <a:custGeom>
            <a:avLst/>
            <a:gdLst/>
            <a:ahLst/>
            <a:cxnLst/>
            <a:rect l="l" t="t" r="r" b="b"/>
            <a:pathLst>
              <a:path w="1674524" h="1627776">
                <a:moveTo>
                  <a:pt x="0" y="0"/>
                </a:moveTo>
                <a:lnTo>
                  <a:pt x="1674524" y="0"/>
                </a:lnTo>
                <a:lnTo>
                  <a:pt x="1674524" y="1627776"/>
                </a:lnTo>
                <a:lnTo>
                  <a:pt x="0" y="16277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TextBox 13"/>
          <p:cNvSpPr txBox="1"/>
          <p:nvPr/>
        </p:nvSpPr>
        <p:spPr>
          <a:xfrm>
            <a:off x="1575349" y="7921135"/>
            <a:ext cx="1497080" cy="18909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23900" dirty="0">
                <a:solidFill>
                  <a:srgbClr val="122437"/>
                </a:solidFill>
                <a:latin typeface="Charm Bold"/>
                <a:ea typeface="Charm Bold"/>
                <a:cs typeface="Charm Bold"/>
                <a:sym typeface="Charm Bold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10970" y="1449168"/>
            <a:ext cx="12308891" cy="7218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12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915094" y="425566"/>
            <a:ext cx="9839506" cy="2190252"/>
            <a:chOff x="7915094" y="425566"/>
            <a:chExt cx="7543800" cy="3429000"/>
          </a:xfrm>
        </p:grpSpPr>
        <p:grpSp>
          <p:nvGrpSpPr>
            <p:cNvPr id="10" name="Group 9"/>
            <p:cNvGrpSpPr/>
            <p:nvPr/>
          </p:nvGrpSpPr>
          <p:grpSpPr>
            <a:xfrm>
              <a:off x="7915094" y="425566"/>
              <a:ext cx="7543800" cy="3429000"/>
              <a:chOff x="4436601" y="350134"/>
              <a:chExt cx="5703416" cy="4295775"/>
            </a:xfrm>
          </p:grpSpPr>
          <p:sp>
            <p:nvSpPr>
              <p:cNvPr id="11" name="Freeform 5"/>
              <p:cNvSpPr/>
              <p:nvPr/>
            </p:nvSpPr>
            <p:spPr>
              <a:xfrm flipH="1">
                <a:off x="4579476" y="531109"/>
                <a:ext cx="5560541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5560541" h="4114800">
                    <a:moveTo>
                      <a:pt x="5560541" y="0"/>
                    </a:moveTo>
                    <a:lnTo>
                      <a:pt x="0" y="0"/>
                    </a:lnTo>
                    <a:lnTo>
                      <a:pt x="0" y="4114800"/>
                    </a:lnTo>
                    <a:lnTo>
                      <a:pt x="5560541" y="4114800"/>
                    </a:lnTo>
                    <a:lnTo>
                      <a:pt x="5560541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2" name="Freeform 6"/>
              <p:cNvSpPr/>
              <p:nvPr/>
            </p:nvSpPr>
            <p:spPr>
              <a:xfrm flipH="1">
                <a:off x="4436601" y="350134"/>
                <a:ext cx="5560541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5560541" h="4114800">
                    <a:moveTo>
                      <a:pt x="5560541" y="0"/>
                    </a:moveTo>
                    <a:lnTo>
                      <a:pt x="0" y="0"/>
                    </a:lnTo>
                    <a:lnTo>
                      <a:pt x="0" y="4114800"/>
                    </a:lnTo>
                    <a:lnTo>
                      <a:pt x="5560541" y="4114800"/>
                    </a:lnTo>
                    <a:lnTo>
                      <a:pt x="5560541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</p:grpSp>
        <p:sp>
          <p:nvSpPr>
            <p:cNvPr id="13" name="TextBox 17"/>
            <p:cNvSpPr txBox="1"/>
            <p:nvPr/>
          </p:nvSpPr>
          <p:spPr>
            <a:xfrm>
              <a:off x="8534400" y="1162253"/>
              <a:ext cx="5721613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Em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hãy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đọc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trường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hợp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dưới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đây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và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hoàn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thành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phiếu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học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tập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sau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: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88523" y="3079830"/>
            <a:ext cx="13106400" cy="6308368"/>
            <a:chOff x="4634586" y="2949933"/>
            <a:chExt cx="13106400" cy="6308368"/>
          </a:xfrm>
        </p:grpSpPr>
        <p:sp>
          <p:nvSpPr>
            <p:cNvPr id="14" name="Rectangle 13"/>
            <p:cNvSpPr/>
            <p:nvPr/>
          </p:nvSpPr>
          <p:spPr>
            <a:xfrm>
              <a:off x="4634586" y="2949933"/>
              <a:ext cx="13106400" cy="6308368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37A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7"/>
            <p:cNvSpPr txBox="1"/>
            <p:nvPr/>
          </p:nvSpPr>
          <p:spPr>
            <a:xfrm>
              <a:off x="8340593" y="3147825"/>
              <a:ext cx="572161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PHIẾU HỌC TẬP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953000" y="3870574"/>
              <a:ext cx="12039600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1: Hai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hợp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b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SGK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nói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gì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?</a:t>
              </a:r>
            </a:p>
          </p:txBody>
        </p:sp>
        <p:sp>
          <p:nvSpPr>
            <p:cNvPr id="19" name="TextBox 17"/>
            <p:cNvSpPr txBox="1"/>
            <p:nvPr/>
          </p:nvSpPr>
          <p:spPr>
            <a:xfrm>
              <a:off x="4966709" y="6827885"/>
              <a:ext cx="12496800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2: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sao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chúng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ta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cần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phải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biết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người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với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quê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hướng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đất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nước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?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4932532" y="8274240"/>
              <a:ext cx="12565153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932532" y="8937697"/>
              <a:ext cx="12565153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00800" y="4419942"/>
              <a:ext cx="10242168" cy="219475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39" y="3403371"/>
            <a:ext cx="4889816" cy="66824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1356" y="65824"/>
            <a:ext cx="6563381" cy="2610748"/>
            <a:chOff x="91356" y="65824"/>
            <a:chExt cx="6563381" cy="2610748"/>
          </a:xfrm>
        </p:grpSpPr>
        <p:grpSp>
          <p:nvGrpSpPr>
            <p:cNvPr id="5" name="Group 4"/>
            <p:cNvGrpSpPr/>
            <p:nvPr/>
          </p:nvGrpSpPr>
          <p:grpSpPr>
            <a:xfrm>
              <a:off x="319323" y="65824"/>
              <a:ext cx="6267458" cy="2375587"/>
              <a:chOff x="5867400" y="7673"/>
              <a:chExt cx="6267458" cy="2375587"/>
            </a:xfrm>
          </p:grpSpPr>
          <p:sp>
            <p:nvSpPr>
              <p:cNvPr id="2" name="Freeform 3"/>
              <p:cNvSpPr/>
              <p:nvPr/>
            </p:nvSpPr>
            <p:spPr>
              <a:xfrm>
                <a:off x="5867400" y="471685"/>
                <a:ext cx="6267458" cy="1911575"/>
              </a:xfrm>
              <a:custGeom>
                <a:avLst/>
                <a:gdLst/>
                <a:ahLst/>
                <a:cxnLst/>
                <a:rect l="l" t="t" r="r" b="b"/>
                <a:pathLst>
                  <a:path w="6267458" h="1911575">
                    <a:moveTo>
                      <a:pt x="0" y="0"/>
                    </a:moveTo>
                    <a:lnTo>
                      <a:pt x="6267458" y="0"/>
                    </a:lnTo>
                    <a:lnTo>
                      <a:pt x="6267458" y="1911575"/>
                    </a:lnTo>
                    <a:lnTo>
                      <a:pt x="0" y="19115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3" name="Freeform 16"/>
              <p:cNvSpPr/>
              <p:nvPr/>
            </p:nvSpPr>
            <p:spPr>
              <a:xfrm>
                <a:off x="11024547" y="7673"/>
                <a:ext cx="1110311" cy="1226863"/>
              </a:xfrm>
              <a:custGeom>
                <a:avLst/>
                <a:gdLst/>
                <a:ahLst/>
                <a:cxnLst/>
                <a:rect l="l" t="t" r="r" b="b"/>
                <a:pathLst>
                  <a:path w="1110311" h="1226863">
                    <a:moveTo>
                      <a:pt x="0" y="0"/>
                    </a:moveTo>
                    <a:lnTo>
                      <a:pt x="1110312" y="0"/>
                    </a:lnTo>
                    <a:lnTo>
                      <a:pt x="1110312" y="1226864"/>
                    </a:lnTo>
                    <a:lnTo>
                      <a:pt x="0" y="12268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1356" y="493384"/>
              <a:ext cx="6563381" cy="21831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502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/>
          <p:nvPr/>
        </p:nvSpPr>
        <p:spPr>
          <a:xfrm>
            <a:off x="228600" y="3543300"/>
            <a:ext cx="3505200" cy="6446785"/>
          </a:xfrm>
          <a:custGeom>
            <a:avLst/>
            <a:gdLst/>
            <a:ahLst/>
            <a:cxnLst/>
            <a:rect l="l" t="t" r="r" b="b"/>
            <a:pathLst>
              <a:path w="1847366" h="3732053">
                <a:moveTo>
                  <a:pt x="1847366" y="0"/>
                </a:moveTo>
                <a:lnTo>
                  <a:pt x="0" y="0"/>
                </a:lnTo>
                <a:lnTo>
                  <a:pt x="0" y="3732052"/>
                </a:lnTo>
                <a:lnTo>
                  <a:pt x="1847366" y="3732052"/>
                </a:lnTo>
                <a:lnTo>
                  <a:pt x="18473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4"/>
          <p:cNvGrpSpPr/>
          <p:nvPr/>
        </p:nvGrpSpPr>
        <p:grpSpPr>
          <a:xfrm>
            <a:off x="4419600" y="1409700"/>
            <a:ext cx="13106400" cy="7391400"/>
            <a:chOff x="4038600" y="3009900"/>
            <a:chExt cx="13106400" cy="7391400"/>
          </a:xfrm>
        </p:grpSpPr>
        <p:grpSp>
          <p:nvGrpSpPr>
            <p:cNvPr id="4" name="Group 3"/>
            <p:cNvGrpSpPr/>
            <p:nvPr/>
          </p:nvGrpSpPr>
          <p:grpSpPr>
            <a:xfrm>
              <a:off x="4038600" y="3009900"/>
              <a:ext cx="13106400" cy="7391400"/>
              <a:chOff x="4012030" y="1485900"/>
              <a:chExt cx="13106400" cy="739140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4012030" y="1485900"/>
                <a:ext cx="13106400" cy="7391400"/>
                <a:chOff x="4634586" y="2949933"/>
                <a:chExt cx="13106400" cy="5718801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4634586" y="2949933"/>
                  <a:ext cx="13106400" cy="5718801"/>
                </a:xfrm>
                <a:prstGeom prst="rect">
                  <a:avLst/>
                </a:prstGeom>
                <a:solidFill>
                  <a:schemeClr val="bg1"/>
                </a:solidFill>
                <a:ln w="63500">
                  <a:solidFill>
                    <a:srgbClr val="37A5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TextBox 17"/>
                <p:cNvSpPr txBox="1"/>
                <p:nvPr/>
              </p:nvSpPr>
              <p:spPr>
                <a:xfrm>
                  <a:off x="8340593" y="3147825"/>
                  <a:ext cx="5721613" cy="55399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/>
                  <a:r>
                    <a:rPr lang="en-US" sz="36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PHIẾU HỌC TẬP</a:t>
                  </a:r>
                </a:p>
              </p:txBody>
            </p:sp>
            <p:sp>
              <p:nvSpPr>
                <p:cNvPr id="15" name="TextBox 17"/>
                <p:cNvSpPr txBox="1"/>
                <p:nvPr/>
              </p:nvSpPr>
              <p:spPr>
                <a:xfrm>
                  <a:off x="4939386" y="6559366"/>
                  <a:ext cx="12496800" cy="76201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Câu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2: </a:t>
                  </a:r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Vì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sao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chúng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ta </a:t>
                  </a:r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cần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phải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biết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ơn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những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người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có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công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với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quê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hướng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đất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nước</a:t>
                  </a:r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?</a:t>
                  </a:r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4932532" y="7902979"/>
                  <a:ext cx="12565153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4905209" y="8420338"/>
                  <a:ext cx="8187577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27451" y="4316929"/>
                  <a:ext cx="12090158" cy="2062255"/>
                </a:xfrm>
                <a:prstGeom prst="rect">
                  <a:avLst/>
                </a:prstGeom>
              </p:spPr>
            </p:pic>
            <p:sp>
              <p:nvSpPr>
                <p:cNvPr id="22" name="TextBox 17"/>
                <p:cNvSpPr txBox="1"/>
                <p:nvPr/>
              </p:nvSpPr>
              <p:spPr>
                <a:xfrm>
                  <a:off x="4918604" y="7544723"/>
                  <a:ext cx="12672446" cy="38100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Chúng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ta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cần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biết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ơn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người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có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công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với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quê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hương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,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đất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nước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vì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họ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đã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góp</a:t>
                  </a:r>
                  <a:endParaRPr lang="en-US" sz="3200" dirty="0">
                    <a:solidFill>
                      <a:srgbClr val="F04A3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endParaRPr>
                </a:p>
              </p:txBody>
            </p:sp>
            <p:sp>
              <p:nvSpPr>
                <p:cNvPr id="23" name="TextBox 17"/>
                <p:cNvSpPr txBox="1"/>
                <p:nvPr/>
              </p:nvSpPr>
              <p:spPr>
                <a:xfrm>
                  <a:off x="4918604" y="8082490"/>
                  <a:ext cx="12672446" cy="38100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phần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bảo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vệ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và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xây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dựng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quê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hương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,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đất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 </a:t>
                  </a:r>
                  <a:r>
                    <a:rPr lang="en-US" sz="3200" dirty="0" err="1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nước</a:t>
                  </a:r>
                  <a:r>
                    <a:rPr lang="en-US" sz="3200" dirty="0">
                      <a:solidFill>
                        <a:srgbClr val="F04A3C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Charm"/>
                      <a:sym typeface="Charm"/>
                    </a:rPr>
                    <a:t>.</a:t>
                  </a:r>
                </a:p>
              </p:txBody>
            </p:sp>
          </p:grpSp>
          <p:sp>
            <p:nvSpPr>
              <p:cNvPr id="20" name="TextBox 17"/>
              <p:cNvSpPr txBox="1"/>
              <p:nvPr/>
            </p:nvSpPr>
            <p:spPr>
              <a:xfrm>
                <a:off x="5065221" y="4178046"/>
                <a:ext cx="5561848" cy="147732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Nói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về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công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lao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người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giúp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dân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vượt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qua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đói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nghèo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,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xây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dựng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thôn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giàu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đẹp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,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yên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vui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.</a:t>
                </a:r>
              </a:p>
            </p:txBody>
          </p:sp>
          <p:sp>
            <p:nvSpPr>
              <p:cNvPr id="21" name="TextBox 17"/>
              <p:cNvSpPr txBox="1"/>
              <p:nvPr/>
            </p:nvSpPr>
            <p:spPr>
              <a:xfrm>
                <a:off x="10975672" y="4200063"/>
                <a:ext cx="5561848" cy="9848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Nói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về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công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lao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các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anh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hùng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liệt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sĩ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.</a:t>
                </a:r>
              </a:p>
            </p:txBody>
          </p:sp>
        </p:grpSp>
        <p:sp>
          <p:nvSpPr>
            <p:cNvPr id="19" name="TextBox 17"/>
            <p:cNvSpPr txBox="1"/>
            <p:nvPr/>
          </p:nvSpPr>
          <p:spPr>
            <a:xfrm>
              <a:off x="4346724" y="3929760"/>
              <a:ext cx="12039600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1: Hai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trường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hợp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b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SGK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nói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về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điều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2172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/>
          <p:nvPr/>
        </p:nvSpPr>
        <p:spPr>
          <a:xfrm>
            <a:off x="914400" y="1253914"/>
            <a:ext cx="5029200" cy="8885185"/>
          </a:xfrm>
          <a:custGeom>
            <a:avLst/>
            <a:gdLst/>
            <a:ahLst/>
            <a:cxnLst/>
            <a:rect l="l" t="t" r="r" b="b"/>
            <a:pathLst>
              <a:path w="1847366" h="3732053">
                <a:moveTo>
                  <a:pt x="1847366" y="0"/>
                </a:moveTo>
                <a:lnTo>
                  <a:pt x="0" y="0"/>
                </a:lnTo>
                <a:lnTo>
                  <a:pt x="0" y="3732052"/>
                </a:lnTo>
                <a:lnTo>
                  <a:pt x="1847366" y="3732052"/>
                </a:lnTo>
                <a:lnTo>
                  <a:pt x="18473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4"/>
          <p:cNvGrpSpPr/>
          <p:nvPr/>
        </p:nvGrpSpPr>
        <p:grpSpPr>
          <a:xfrm>
            <a:off x="6934200" y="1007197"/>
            <a:ext cx="10134600" cy="6650904"/>
            <a:chOff x="6934200" y="1007197"/>
            <a:chExt cx="10134600" cy="6650904"/>
          </a:xfrm>
        </p:grpSpPr>
        <p:grpSp>
          <p:nvGrpSpPr>
            <p:cNvPr id="3" name="Group 2"/>
            <p:cNvGrpSpPr/>
            <p:nvPr/>
          </p:nvGrpSpPr>
          <p:grpSpPr>
            <a:xfrm>
              <a:off x="6934200" y="1104900"/>
              <a:ext cx="10134600" cy="6553201"/>
              <a:chOff x="5715000" y="571500"/>
              <a:chExt cx="10134600" cy="655320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15000" y="571500"/>
                <a:ext cx="10134600" cy="6553201"/>
              </a:xfrm>
              <a:prstGeom prst="rect">
                <a:avLst/>
              </a:prstGeom>
            </p:spPr>
          </p:pic>
          <p:sp>
            <p:nvSpPr>
              <p:cNvPr id="8" name="TextBox 17"/>
              <p:cNvSpPr txBox="1"/>
              <p:nvPr/>
            </p:nvSpPr>
            <p:spPr>
              <a:xfrm>
                <a:off x="6896098" y="2400300"/>
                <a:ext cx="7772401" cy="369331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Chúng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ta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cần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biết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ơn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người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có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công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với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quê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hương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,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đất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nước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vì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họ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đã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góp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phần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bảo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vệ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và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xây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dựng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quê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hương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,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đất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nước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.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83632" y="1007197"/>
              <a:ext cx="5035732" cy="192650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1288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715000" y="876300"/>
            <a:ext cx="11650466" cy="7928515"/>
            <a:chOff x="5715000" y="876300"/>
            <a:chExt cx="11650466" cy="79285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5000" y="1104900"/>
              <a:ext cx="11650466" cy="769991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15400" y="876300"/>
              <a:ext cx="5578323" cy="2139881"/>
            </a:xfrm>
            <a:prstGeom prst="rect">
              <a:avLst/>
            </a:prstGeom>
          </p:spPr>
        </p:pic>
      </p:grpSp>
      <p:sp>
        <p:nvSpPr>
          <p:cNvPr id="2" name="Freeform 11"/>
          <p:cNvSpPr/>
          <p:nvPr/>
        </p:nvSpPr>
        <p:spPr>
          <a:xfrm>
            <a:off x="304800" y="1104900"/>
            <a:ext cx="5029200" cy="8885185"/>
          </a:xfrm>
          <a:custGeom>
            <a:avLst/>
            <a:gdLst/>
            <a:ahLst/>
            <a:cxnLst/>
            <a:rect l="l" t="t" r="r" b="b"/>
            <a:pathLst>
              <a:path w="1847366" h="3732053">
                <a:moveTo>
                  <a:pt x="1847366" y="0"/>
                </a:moveTo>
                <a:lnTo>
                  <a:pt x="0" y="0"/>
                </a:lnTo>
                <a:lnTo>
                  <a:pt x="0" y="3732052"/>
                </a:lnTo>
                <a:lnTo>
                  <a:pt x="1847366" y="3732052"/>
                </a:lnTo>
                <a:lnTo>
                  <a:pt x="18473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924" y="2781300"/>
            <a:ext cx="8754615" cy="5017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752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90500"/>
            <a:ext cx="17678400" cy="9906000"/>
          </a:xfrm>
          <a:prstGeom prst="rect">
            <a:avLst/>
          </a:prstGeom>
          <a:solidFill>
            <a:schemeClr val="bg1"/>
          </a:solidFill>
          <a:ln w="698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17"/>
          <p:cNvSpPr txBox="1"/>
          <p:nvPr/>
        </p:nvSpPr>
        <p:spPr>
          <a:xfrm>
            <a:off x="1386474" y="344398"/>
            <a:ext cx="1616101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Tìm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hiểu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những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việc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cần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làm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để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thể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hiện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lòng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biết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ơn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người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có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công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với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quê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hương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,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đất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nước</a:t>
            </a:r>
            <a:r>
              <a:rPr lang="en-US" sz="32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.</a:t>
            </a:r>
          </a:p>
        </p:txBody>
      </p:sp>
      <p:sp>
        <p:nvSpPr>
          <p:cNvPr id="10" name="TextBox 17"/>
          <p:cNvSpPr txBox="1"/>
          <p:nvPr/>
        </p:nvSpPr>
        <p:spPr>
          <a:xfrm>
            <a:off x="1386474" y="1361415"/>
            <a:ext cx="1105561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Quan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sát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tranh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và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thực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hiện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yêu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cầu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801" t="28258" r="52410"/>
          <a:stretch/>
        </p:blipFill>
        <p:spPr>
          <a:xfrm>
            <a:off x="1140061" y="1861339"/>
            <a:ext cx="3488841" cy="3029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51553"/>
          <a:stretch/>
        </p:blipFill>
        <p:spPr>
          <a:xfrm>
            <a:off x="8883040" y="1962273"/>
            <a:ext cx="3431934" cy="3220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r="54848"/>
          <a:stretch/>
        </p:blipFill>
        <p:spPr>
          <a:xfrm>
            <a:off x="5177697" y="4870788"/>
            <a:ext cx="3614207" cy="34004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48272"/>
          <a:stretch/>
        </p:blipFill>
        <p:spPr>
          <a:xfrm>
            <a:off x="1144393" y="4943401"/>
            <a:ext cx="3868993" cy="34004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47245" t="28258" r="4211"/>
          <a:stretch/>
        </p:blipFill>
        <p:spPr>
          <a:xfrm>
            <a:off x="4918748" y="1861338"/>
            <a:ext cx="3698769" cy="30295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45153"/>
          <a:stretch/>
        </p:blipFill>
        <p:spPr>
          <a:xfrm>
            <a:off x="8902698" y="4943400"/>
            <a:ext cx="4390292" cy="3400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763" y="176614"/>
            <a:ext cx="871482" cy="1024652"/>
          </a:xfrm>
          <a:prstGeom prst="rect">
            <a:avLst/>
          </a:prstGeom>
        </p:spPr>
      </p:pic>
      <p:sp>
        <p:nvSpPr>
          <p:cNvPr id="30" name="TextBox 17"/>
          <p:cNvSpPr txBox="1"/>
          <p:nvPr/>
        </p:nvSpPr>
        <p:spPr>
          <a:xfrm>
            <a:off x="1271084" y="8396442"/>
            <a:ext cx="1628812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kể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việc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lòng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biết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công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hương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đất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bức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tranh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trên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319" y="8161632"/>
            <a:ext cx="894479" cy="962061"/>
          </a:xfrm>
          <a:prstGeom prst="rect">
            <a:avLst/>
          </a:prstGeom>
        </p:spPr>
      </p:pic>
      <p:sp>
        <p:nvSpPr>
          <p:cNvPr id="31" name="TextBox 17"/>
          <p:cNvSpPr txBox="1"/>
          <p:nvPr/>
        </p:nvSpPr>
        <p:spPr>
          <a:xfrm>
            <a:off x="1265222" y="9410700"/>
            <a:ext cx="1671797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Kể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thêm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việc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khác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lòng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biết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công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hương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đất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60165" y="1381825"/>
            <a:ext cx="2621567" cy="6754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6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90500"/>
            <a:ext cx="17678400" cy="9906000"/>
          </a:xfrm>
          <a:prstGeom prst="rect">
            <a:avLst/>
          </a:prstGeom>
          <a:solidFill>
            <a:schemeClr val="bg1"/>
          </a:solidFill>
          <a:ln w="698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4155067" y="576610"/>
            <a:ext cx="4391572" cy="4394023"/>
            <a:chOff x="4407442" y="761773"/>
            <a:chExt cx="4391572" cy="43940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801" t="28258" r="52410"/>
            <a:stretch/>
          </p:blipFill>
          <p:spPr>
            <a:xfrm>
              <a:off x="4407442" y="761773"/>
              <a:ext cx="4094368" cy="3555326"/>
            </a:xfrm>
            <a:prstGeom prst="rect">
              <a:avLst/>
            </a:prstGeom>
          </p:spPr>
        </p:pic>
        <p:sp>
          <p:nvSpPr>
            <p:cNvPr id="30" name="TextBox 17"/>
            <p:cNvSpPr txBox="1"/>
            <p:nvPr/>
          </p:nvSpPr>
          <p:spPr>
            <a:xfrm>
              <a:off x="4485416" y="4294022"/>
              <a:ext cx="4313598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1: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Giúp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đỡ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thương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binh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58865" y="541458"/>
            <a:ext cx="4115912" cy="4350559"/>
            <a:chOff x="9317929" y="853843"/>
            <a:chExt cx="4115912" cy="435055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47245" t="28258" r="4211"/>
            <a:stretch/>
          </p:blipFill>
          <p:spPr>
            <a:xfrm>
              <a:off x="9317929" y="853843"/>
              <a:ext cx="4115912" cy="337118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53098" y="4342628"/>
              <a:ext cx="4018527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2: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Dâng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hoa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ở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tượng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đài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mẹ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Suốt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435999" y="536875"/>
            <a:ext cx="3688149" cy="4330964"/>
            <a:chOff x="13733721" y="761773"/>
            <a:chExt cx="3688149" cy="43309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r="51553"/>
            <a:stretch/>
          </p:blipFill>
          <p:spPr>
            <a:xfrm>
              <a:off x="13733721" y="761773"/>
              <a:ext cx="3646621" cy="34221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033138" y="4230963"/>
              <a:ext cx="3388732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3: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</a:p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Kim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Đồng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962017" y="4892017"/>
            <a:ext cx="4792583" cy="4726131"/>
            <a:chOff x="12325172" y="4709217"/>
            <a:chExt cx="4792583" cy="472613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/>
            <a:srcRect l="45153"/>
            <a:stretch/>
          </p:blipFill>
          <p:spPr>
            <a:xfrm>
              <a:off x="12727463" y="4709217"/>
              <a:ext cx="4390292" cy="340049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2325172" y="8142686"/>
              <a:ext cx="4792583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6: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Tự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mong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ước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được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như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vận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động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viên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làm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rạng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danh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Tổ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quốc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325726" y="5164015"/>
            <a:ext cx="4028755" cy="4329744"/>
            <a:chOff x="1098853" y="4943401"/>
            <a:chExt cx="4028755" cy="432974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l="48272"/>
            <a:stretch/>
          </p:blipFill>
          <p:spPr>
            <a:xfrm>
              <a:off x="1144393" y="4943401"/>
              <a:ext cx="3868993" cy="340049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98853" y="8411371"/>
              <a:ext cx="4028755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4: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kể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chuyện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Hồ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54760" y="5143500"/>
            <a:ext cx="4488546" cy="4269927"/>
            <a:chOff x="6222937" y="5644239"/>
            <a:chExt cx="4488546" cy="4269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r="54848"/>
            <a:stretch/>
          </p:blipFill>
          <p:spPr>
            <a:xfrm>
              <a:off x="6520412" y="5644239"/>
              <a:ext cx="3614207" cy="340049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222937" y="9052392"/>
              <a:ext cx="4488546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5: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Viết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thư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chiến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ngoài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xa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569" y="1584938"/>
            <a:ext cx="3577910" cy="7828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80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47377" y="8163857"/>
            <a:ext cx="18535377" cy="2123143"/>
          </a:xfrm>
          <a:custGeom>
            <a:avLst/>
            <a:gdLst/>
            <a:ahLst/>
            <a:cxnLst/>
            <a:rect l="l" t="t" r="r" b="b"/>
            <a:pathLst>
              <a:path w="18535377" h="2123143">
                <a:moveTo>
                  <a:pt x="0" y="0"/>
                </a:moveTo>
                <a:lnTo>
                  <a:pt x="18535377" y="0"/>
                </a:lnTo>
                <a:lnTo>
                  <a:pt x="18535377" y="2123143"/>
                </a:lnTo>
                <a:lnTo>
                  <a:pt x="0" y="2123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flipH="1">
            <a:off x="1611763" y="723900"/>
            <a:ext cx="5550499" cy="9222469"/>
          </a:xfrm>
          <a:custGeom>
            <a:avLst/>
            <a:gdLst/>
            <a:ahLst/>
            <a:cxnLst/>
            <a:rect l="l" t="t" r="r" b="b"/>
            <a:pathLst>
              <a:path w="4066038" h="7933732">
                <a:moveTo>
                  <a:pt x="0" y="0"/>
                </a:moveTo>
                <a:lnTo>
                  <a:pt x="4066037" y="0"/>
                </a:lnTo>
                <a:lnTo>
                  <a:pt x="4066037" y="7933732"/>
                </a:lnTo>
                <a:lnTo>
                  <a:pt x="0" y="7933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5" name="Group 14"/>
          <p:cNvGrpSpPr/>
          <p:nvPr/>
        </p:nvGrpSpPr>
        <p:grpSpPr>
          <a:xfrm flipH="1">
            <a:off x="7848600" y="952500"/>
            <a:ext cx="8412228" cy="5976922"/>
            <a:chOff x="7813608" y="0"/>
            <a:chExt cx="6969191" cy="5976922"/>
          </a:xfrm>
        </p:grpSpPr>
        <p:grpSp>
          <p:nvGrpSpPr>
            <p:cNvPr id="11" name="Group 10"/>
            <p:cNvGrpSpPr/>
            <p:nvPr/>
          </p:nvGrpSpPr>
          <p:grpSpPr>
            <a:xfrm>
              <a:off x="7813608" y="0"/>
              <a:ext cx="6969191" cy="5976922"/>
              <a:chOff x="3136242" y="323370"/>
              <a:chExt cx="9092464" cy="9162043"/>
            </a:xfrm>
          </p:grpSpPr>
          <p:sp>
            <p:nvSpPr>
              <p:cNvPr id="2" name="Freeform 2"/>
              <p:cNvSpPr/>
              <p:nvPr/>
            </p:nvSpPr>
            <p:spPr>
              <a:xfrm>
                <a:off x="3542194" y="814121"/>
                <a:ext cx="8686512" cy="8671292"/>
              </a:xfrm>
              <a:custGeom>
                <a:avLst/>
                <a:gdLst/>
                <a:ahLst/>
                <a:cxnLst/>
                <a:rect l="l" t="t" r="r" b="b"/>
                <a:pathLst>
                  <a:path w="8686512" h="7043313">
                    <a:moveTo>
                      <a:pt x="0" y="0"/>
                    </a:moveTo>
                    <a:lnTo>
                      <a:pt x="8686512" y="0"/>
                    </a:lnTo>
                    <a:lnTo>
                      <a:pt x="8686512" y="7043314"/>
                    </a:lnTo>
                    <a:lnTo>
                      <a:pt x="0" y="70433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3136242" y="3386473"/>
                <a:ext cx="682314" cy="949307"/>
              </a:xfrm>
              <a:custGeom>
                <a:avLst/>
                <a:gdLst/>
                <a:ahLst/>
                <a:cxnLst/>
                <a:rect l="l" t="t" r="r" b="b"/>
                <a:pathLst>
                  <a:path w="682314" h="949307">
                    <a:moveTo>
                      <a:pt x="0" y="0"/>
                    </a:moveTo>
                    <a:lnTo>
                      <a:pt x="682314" y="0"/>
                    </a:lnTo>
                    <a:lnTo>
                      <a:pt x="682314" y="949307"/>
                    </a:lnTo>
                    <a:lnTo>
                      <a:pt x="0" y="94930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4004365" y="565721"/>
                <a:ext cx="758952" cy="796800"/>
              </a:xfrm>
              <a:custGeom>
                <a:avLst/>
                <a:gdLst/>
                <a:ahLst/>
                <a:cxnLst/>
                <a:rect l="l" t="t" r="r" b="b"/>
                <a:pathLst>
                  <a:path w="758952" h="796800">
                    <a:moveTo>
                      <a:pt x="0" y="0"/>
                    </a:moveTo>
                    <a:lnTo>
                      <a:pt x="758952" y="0"/>
                    </a:lnTo>
                    <a:lnTo>
                      <a:pt x="758952" y="796800"/>
                    </a:lnTo>
                    <a:lnTo>
                      <a:pt x="0" y="796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6763928" y="641921"/>
                <a:ext cx="687556" cy="856767"/>
              </a:xfrm>
              <a:custGeom>
                <a:avLst/>
                <a:gdLst/>
                <a:ahLst/>
                <a:cxnLst/>
                <a:rect l="l" t="t" r="r" b="b"/>
                <a:pathLst>
                  <a:path w="687556" h="856767">
                    <a:moveTo>
                      <a:pt x="0" y="0"/>
                    </a:moveTo>
                    <a:lnTo>
                      <a:pt x="687556" y="0"/>
                    </a:lnTo>
                    <a:lnTo>
                      <a:pt x="687556" y="856767"/>
                    </a:lnTo>
                    <a:lnTo>
                      <a:pt x="0" y="85676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9419013" y="323370"/>
                <a:ext cx="685484" cy="737410"/>
              </a:xfrm>
              <a:custGeom>
                <a:avLst/>
                <a:gdLst/>
                <a:ahLst/>
                <a:cxnLst/>
                <a:rect l="l" t="t" r="r" b="b"/>
                <a:pathLst>
                  <a:path w="685484" h="737410">
                    <a:moveTo>
                      <a:pt x="0" y="0"/>
                    </a:moveTo>
                    <a:lnTo>
                      <a:pt x="685484" y="0"/>
                    </a:lnTo>
                    <a:lnTo>
                      <a:pt x="685484" y="737409"/>
                    </a:lnTo>
                    <a:lnTo>
                      <a:pt x="0" y="73740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</p:grpSp>
        <p:sp>
          <p:nvSpPr>
            <p:cNvPr id="14" name="TextBox 17"/>
            <p:cNvSpPr txBox="1"/>
            <p:nvPr/>
          </p:nvSpPr>
          <p:spPr>
            <a:xfrm>
              <a:off x="8560202" y="1140195"/>
              <a:ext cx="5787158" cy="2954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vi-VN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Kể thêm những việc làm khác thể hiện lòng biết ơn với người có công với quê hương, đất nước.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382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88686" y="3315485"/>
            <a:ext cx="4551887" cy="2541234"/>
            <a:chOff x="4497692" y="3516996"/>
            <a:chExt cx="4551887" cy="2541234"/>
          </a:xfrm>
        </p:grpSpPr>
        <p:sp>
          <p:nvSpPr>
            <p:cNvPr id="7" name="Rectangle 6"/>
            <p:cNvSpPr/>
            <p:nvPr/>
          </p:nvSpPr>
          <p:spPr>
            <a:xfrm>
              <a:off x="4497692" y="3516996"/>
              <a:ext cx="4551887" cy="2541234"/>
            </a:xfrm>
            <a:prstGeom prst="rect">
              <a:avLst/>
            </a:prstGeom>
            <a:solidFill>
              <a:srgbClr val="C6E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  <p:sp>
          <p:nvSpPr>
            <p:cNvPr id="8" name="TextBox 17"/>
            <p:cNvSpPr txBox="1"/>
            <p:nvPr/>
          </p:nvSpPr>
          <p:spPr>
            <a:xfrm flipH="1">
              <a:off x="4759161" y="3791400"/>
              <a:ext cx="4171709" cy="1969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Họ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đã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bảo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vệ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quê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hương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đất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nước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để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đem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cuộc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sống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hóa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bình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chúng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ta.</a:t>
              </a:r>
              <a:endParaRPr lang="vi-VN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77910" y="1360661"/>
            <a:ext cx="3744346" cy="3635244"/>
            <a:chOff x="899094" y="1910862"/>
            <a:chExt cx="3892839" cy="3618327"/>
          </a:xfrm>
        </p:grpSpPr>
        <p:sp>
          <p:nvSpPr>
            <p:cNvPr id="10" name="Oval 9"/>
            <p:cNvSpPr/>
            <p:nvPr/>
          </p:nvSpPr>
          <p:spPr>
            <a:xfrm>
              <a:off x="899094" y="1910862"/>
              <a:ext cx="3892839" cy="3618327"/>
            </a:xfrm>
            <a:prstGeom prst="ellipse">
              <a:avLst/>
            </a:prstGeom>
            <a:solidFill>
              <a:srgbClr val="ECD4B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>
                <a:ln w="381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" name="TextBox 17"/>
            <p:cNvSpPr txBox="1"/>
            <p:nvPr/>
          </p:nvSpPr>
          <p:spPr>
            <a:xfrm flipH="1">
              <a:off x="1182709" y="2703811"/>
              <a:ext cx="3325610" cy="19606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1.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Vì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sao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cần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biết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ơn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với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người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có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công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với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quê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hương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,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đất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nước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88686" y="6131123"/>
            <a:ext cx="4551887" cy="2676914"/>
            <a:chOff x="4488892" y="6374393"/>
            <a:chExt cx="4911208" cy="2676914"/>
          </a:xfrm>
        </p:grpSpPr>
        <p:sp>
          <p:nvSpPr>
            <p:cNvPr id="13" name="Rectangle 12"/>
            <p:cNvSpPr/>
            <p:nvPr/>
          </p:nvSpPr>
          <p:spPr>
            <a:xfrm>
              <a:off x="4488892" y="6374393"/>
              <a:ext cx="4911208" cy="2676914"/>
            </a:xfrm>
            <a:prstGeom prst="rect">
              <a:avLst/>
            </a:prstGeom>
            <a:solidFill>
              <a:srgbClr val="76C9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  <p:sp>
          <p:nvSpPr>
            <p:cNvPr id="14" name="TextBox 17"/>
            <p:cNvSpPr txBox="1"/>
            <p:nvPr/>
          </p:nvSpPr>
          <p:spPr>
            <a:xfrm flipH="1">
              <a:off x="4735629" y="6481743"/>
              <a:ext cx="4287527" cy="2462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Họ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đã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xây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dựng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quê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hương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đất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nước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để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chúng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ta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có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cuộc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sống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tươi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đẹp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như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ngày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hôm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nay.</a:t>
              </a:r>
              <a:endParaRPr lang="vi-VN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877800" y="3072597"/>
            <a:ext cx="4464758" cy="2617696"/>
            <a:chOff x="13352199" y="3897404"/>
            <a:chExt cx="4464758" cy="2617696"/>
          </a:xfrm>
        </p:grpSpPr>
        <p:sp>
          <p:nvSpPr>
            <p:cNvPr id="3" name="Rectangle 2"/>
            <p:cNvSpPr/>
            <p:nvPr/>
          </p:nvSpPr>
          <p:spPr>
            <a:xfrm>
              <a:off x="13352199" y="3897404"/>
              <a:ext cx="4464758" cy="2617696"/>
            </a:xfrm>
            <a:prstGeom prst="rect">
              <a:avLst/>
            </a:prstGeom>
            <a:solidFill>
              <a:srgbClr val="8ED5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 flipH="1">
              <a:off x="13809399" y="4140292"/>
              <a:ext cx="3864718" cy="1969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Tham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gia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hoạt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động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đền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ơn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đáp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nghĩa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bảo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vệ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thành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quả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của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thế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hệ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trước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.</a:t>
              </a:r>
              <a:endParaRPr lang="vi-VN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877800" y="5933181"/>
            <a:ext cx="4464758" cy="2968746"/>
            <a:chOff x="13168773" y="6822954"/>
            <a:chExt cx="4648184" cy="2968746"/>
          </a:xfrm>
        </p:grpSpPr>
        <p:sp>
          <p:nvSpPr>
            <p:cNvPr id="4" name="Rectangle 3"/>
            <p:cNvSpPr/>
            <p:nvPr/>
          </p:nvSpPr>
          <p:spPr>
            <a:xfrm>
              <a:off x="13168773" y="6822954"/>
              <a:ext cx="4648184" cy="2968746"/>
            </a:xfrm>
            <a:prstGeom prst="rect">
              <a:avLst/>
            </a:prstGeom>
            <a:solidFill>
              <a:srgbClr val="3DAA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13303411" y="7076220"/>
              <a:ext cx="4334326" cy="2462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Tích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cực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học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tập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rèn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luyện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để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tiếp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nối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sự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nghiệp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bảo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vệ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và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xây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dựng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quê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hương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đất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nước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giàu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mạnh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.</a:t>
              </a:r>
              <a:endParaRPr lang="vi-VN" sz="3200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520209" y="1028174"/>
            <a:ext cx="3957631" cy="3689244"/>
            <a:chOff x="10004518" y="1600503"/>
            <a:chExt cx="3957631" cy="3689244"/>
          </a:xfrm>
        </p:grpSpPr>
        <p:sp>
          <p:nvSpPr>
            <p:cNvPr id="16" name="Oval 15"/>
            <p:cNvSpPr/>
            <p:nvPr/>
          </p:nvSpPr>
          <p:spPr>
            <a:xfrm>
              <a:off x="10004518" y="1600503"/>
              <a:ext cx="3957631" cy="3689244"/>
            </a:xfrm>
            <a:prstGeom prst="ellipse">
              <a:avLst/>
            </a:prstGeom>
            <a:solidFill>
              <a:srgbClr val="EFC3A9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  <p:sp>
          <p:nvSpPr>
            <p:cNvPr id="17" name="TextBox 17"/>
            <p:cNvSpPr txBox="1"/>
            <p:nvPr/>
          </p:nvSpPr>
          <p:spPr>
            <a:xfrm flipH="1">
              <a:off x="10461718" y="2104345"/>
              <a:ext cx="3044353" cy="2954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2.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Việc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cần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làm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để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thể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hiện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lòng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biết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ơn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người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có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công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với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quê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hương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,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đất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nước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1" y="0"/>
            <a:ext cx="1775073" cy="2083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91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/>
          <p:nvPr/>
        </p:nvSpPr>
        <p:spPr>
          <a:xfrm>
            <a:off x="914400" y="1253914"/>
            <a:ext cx="5029200" cy="8885185"/>
          </a:xfrm>
          <a:custGeom>
            <a:avLst/>
            <a:gdLst/>
            <a:ahLst/>
            <a:cxnLst/>
            <a:rect l="l" t="t" r="r" b="b"/>
            <a:pathLst>
              <a:path w="1847366" h="3732053">
                <a:moveTo>
                  <a:pt x="1847366" y="0"/>
                </a:moveTo>
                <a:lnTo>
                  <a:pt x="0" y="0"/>
                </a:lnTo>
                <a:lnTo>
                  <a:pt x="0" y="3732052"/>
                </a:lnTo>
                <a:lnTo>
                  <a:pt x="1847366" y="3732052"/>
                </a:lnTo>
                <a:lnTo>
                  <a:pt x="18473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622" y="4619516"/>
            <a:ext cx="7277582" cy="537752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44319" y="495300"/>
            <a:ext cx="10342885" cy="4153849"/>
            <a:chOff x="6309208" y="1181099"/>
            <a:chExt cx="10342885" cy="4153849"/>
          </a:xfrm>
        </p:grpSpPr>
        <p:grpSp>
          <p:nvGrpSpPr>
            <p:cNvPr id="4" name="Group 3"/>
            <p:cNvGrpSpPr/>
            <p:nvPr/>
          </p:nvGrpSpPr>
          <p:grpSpPr>
            <a:xfrm>
              <a:off x="6309208" y="1181099"/>
              <a:ext cx="10144129" cy="3962400"/>
              <a:chOff x="6010271" y="696283"/>
              <a:chExt cx="6267458" cy="2402253"/>
            </a:xfrm>
          </p:grpSpPr>
          <p:sp>
            <p:nvSpPr>
              <p:cNvPr id="11" name="Freeform 3"/>
              <p:cNvSpPr/>
              <p:nvPr/>
            </p:nvSpPr>
            <p:spPr>
              <a:xfrm>
                <a:off x="6010271" y="1186961"/>
                <a:ext cx="6267458" cy="1911575"/>
              </a:xfrm>
              <a:custGeom>
                <a:avLst/>
                <a:gdLst/>
                <a:ahLst/>
                <a:cxnLst/>
                <a:rect l="l" t="t" r="r" b="b"/>
                <a:pathLst>
                  <a:path w="6267458" h="1911575">
                    <a:moveTo>
                      <a:pt x="0" y="0"/>
                    </a:moveTo>
                    <a:lnTo>
                      <a:pt x="6267458" y="0"/>
                    </a:lnTo>
                    <a:lnTo>
                      <a:pt x="6267458" y="1911575"/>
                    </a:lnTo>
                    <a:lnTo>
                      <a:pt x="0" y="19115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2" name="Freeform 14"/>
              <p:cNvSpPr/>
              <p:nvPr/>
            </p:nvSpPr>
            <p:spPr>
              <a:xfrm>
                <a:off x="6628192" y="696283"/>
                <a:ext cx="694912" cy="767861"/>
              </a:xfrm>
              <a:custGeom>
                <a:avLst/>
                <a:gdLst/>
                <a:ahLst/>
                <a:cxnLst/>
                <a:rect l="l" t="t" r="r" b="b"/>
                <a:pathLst>
                  <a:path w="1012235" h="1088912">
                    <a:moveTo>
                      <a:pt x="0" y="0"/>
                    </a:moveTo>
                    <a:lnTo>
                      <a:pt x="1012235" y="0"/>
                    </a:lnTo>
                    <a:lnTo>
                      <a:pt x="1012235" y="1088912"/>
                    </a:lnTo>
                    <a:lnTo>
                      <a:pt x="0" y="10889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29400" y="2256201"/>
              <a:ext cx="10022693" cy="307874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7209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/>
          <p:nvPr/>
        </p:nvSpPr>
        <p:spPr>
          <a:xfrm>
            <a:off x="914400" y="1253914"/>
            <a:ext cx="5029200" cy="8885185"/>
          </a:xfrm>
          <a:custGeom>
            <a:avLst/>
            <a:gdLst/>
            <a:ahLst/>
            <a:cxnLst/>
            <a:rect l="l" t="t" r="r" b="b"/>
            <a:pathLst>
              <a:path w="1847366" h="3732053">
                <a:moveTo>
                  <a:pt x="1847366" y="0"/>
                </a:moveTo>
                <a:lnTo>
                  <a:pt x="0" y="0"/>
                </a:lnTo>
                <a:lnTo>
                  <a:pt x="0" y="3732052"/>
                </a:lnTo>
                <a:lnTo>
                  <a:pt x="1847366" y="3732052"/>
                </a:lnTo>
                <a:lnTo>
                  <a:pt x="18473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" name="Group 3"/>
          <p:cNvGrpSpPr/>
          <p:nvPr/>
        </p:nvGrpSpPr>
        <p:grpSpPr>
          <a:xfrm>
            <a:off x="6477000" y="1689887"/>
            <a:ext cx="10144129" cy="6349213"/>
            <a:chOff x="6010271" y="969143"/>
            <a:chExt cx="6267458" cy="2129393"/>
          </a:xfrm>
        </p:grpSpPr>
        <p:sp>
          <p:nvSpPr>
            <p:cNvPr id="11" name="Freeform 3"/>
            <p:cNvSpPr/>
            <p:nvPr/>
          </p:nvSpPr>
          <p:spPr>
            <a:xfrm>
              <a:off x="6010271" y="1186961"/>
              <a:ext cx="6267458" cy="1911575"/>
            </a:xfrm>
            <a:custGeom>
              <a:avLst/>
              <a:gdLst/>
              <a:ahLst/>
              <a:cxnLst/>
              <a:rect l="l" t="t" r="r" b="b"/>
              <a:pathLst>
                <a:path w="6267458" h="1911575">
                  <a:moveTo>
                    <a:pt x="0" y="0"/>
                  </a:moveTo>
                  <a:lnTo>
                    <a:pt x="6267458" y="0"/>
                  </a:lnTo>
                  <a:lnTo>
                    <a:pt x="6267458" y="1911575"/>
                  </a:lnTo>
                  <a:lnTo>
                    <a:pt x="0" y="1911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12" name="Freeform 14"/>
            <p:cNvSpPr/>
            <p:nvPr/>
          </p:nvSpPr>
          <p:spPr>
            <a:xfrm>
              <a:off x="6857702" y="969143"/>
              <a:ext cx="694912" cy="435635"/>
            </a:xfrm>
            <a:custGeom>
              <a:avLst/>
              <a:gdLst/>
              <a:ahLst/>
              <a:cxnLst/>
              <a:rect l="l" t="t" r="r" b="b"/>
              <a:pathLst>
                <a:path w="1012235" h="1088912">
                  <a:moveTo>
                    <a:pt x="0" y="0"/>
                  </a:moveTo>
                  <a:lnTo>
                    <a:pt x="1012235" y="0"/>
                  </a:lnTo>
                  <a:lnTo>
                    <a:pt x="1012235" y="1088912"/>
                  </a:lnTo>
                  <a:lnTo>
                    <a:pt x="0" y="1088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4432" y="2781300"/>
            <a:ext cx="8669263" cy="5035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301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47377" y="8163857"/>
            <a:ext cx="18535377" cy="2123143"/>
          </a:xfrm>
          <a:custGeom>
            <a:avLst/>
            <a:gdLst/>
            <a:ahLst/>
            <a:cxnLst/>
            <a:rect l="l" t="t" r="r" b="b"/>
            <a:pathLst>
              <a:path w="18535377" h="2123143">
                <a:moveTo>
                  <a:pt x="0" y="0"/>
                </a:moveTo>
                <a:lnTo>
                  <a:pt x="18535377" y="0"/>
                </a:lnTo>
                <a:lnTo>
                  <a:pt x="18535377" y="2123143"/>
                </a:lnTo>
                <a:lnTo>
                  <a:pt x="0" y="2123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4325600" y="3341423"/>
            <a:ext cx="3768082" cy="6702689"/>
          </a:xfrm>
          <a:custGeom>
            <a:avLst/>
            <a:gdLst/>
            <a:ahLst/>
            <a:cxnLst/>
            <a:rect l="l" t="t" r="r" b="b"/>
            <a:pathLst>
              <a:path w="4066038" h="7933732">
                <a:moveTo>
                  <a:pt x="0" y="0"/>
                </a:moveTo>
                <a:lnTo>
                  <a:pt x="4066037" y="0"/>
                </a:lnTo>
                <a:lnTo>
                  <a:pt x="4066037" y="7933732"/>
                </a:lnTo>
                <a:lnTo>
                  <a:pt x="0" y="7933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5" name="Group 14"/>
          <p:cNvGrpSpPr/>
          <p:nvPr/>
        </p:nvGrpSpPr>
        <p:grpSpPr>
          <a:xfrm>
            <a:off x="8096497" y="723900"/>
            <a:ext cx="6969191" cy="4914900"/>
            <a:chOff x="7813608" y="0"/>
            <a:chExt cx="6969191" cy="4914900"/>
          </a:xfrm>
        </p:grpSpPr>
        <p:grpSp>
          <p:nvGrpSpPr>
            <p:cNvPr id="11" name="Group 10"/>
            <p:cNvGrpSpPr/>
            <p:nvPr/>
          </p:nvGrpSpPr>
          <p:grpSpPr>
            <a:xfrm>
              <a:off x="7813608" y="0"/>
              <a:ext cx="6969191" cy="4914900"/>
              <a:chOff x="3136242" y="323370"/>
              <a:chExt cx="9092464" cy="7534066"/>
            </a:xfrm>
          </p:grpSpPr>
          <p:sp>
            <p:nvSpPr>
              <p:cNvPr id="2" name="Freeform 2"/>
              <p:cNvSpPr/>
              <p:nvPr/>
            </p:nvSpPr>
            <p:spPr>
              <a:xfrm>
                <a:off x="3542194" y="814123"/>
                <a:ext cx="8686512" cy="7043313"/>
              </a:xfrm>
              <a:custGeom>
                <a:avLst/>
                <a:gdLst/>
                <a:ahLst/>
                <a:cxnLst/>
                <a:rect l="l" t="t" r="r" b="b"/>
                <a:pathLst>
                  <a:path w="8686512" h="7043313">
                    <a:moveTo>
                      <a:pt x="0" y="0"/>
                    </a:moveTo>
                    <a:lnTo>
                      <a:pt x="8686512" y="0"/>
                    </a:lnTo>
                    <a:lnTo>
                      <a:pt x="8686512" y="7043314"/>
                    </a:lnTo>
                    <a:lnTo>
                      <a:pt x="0" y="70433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3136242" y="3386473"/>
                <a:ext cx="682314" cy="949307"/>
              </a:xfrm>
              <a:custGeom>
                <a:avLst/>
                <a:gdLst/>
                <a:ahLst/>
                <a:cxnLst/>
                <a:rect l="l" t="t" r="r" b="b"/>
                <a:pathLst>
                  <a:path w="682314" h="949307">
                    <a:moveTo>
                      <a:pt x="0" y="0"/>
                    </a:moveTo>
                    <a:lnTo>
                      <a:pt x="682314" y="0"/>
                    </a:lnTo>
                    <a:lnTo>
                      <a:pt x="682314" y="949307"/>
                    </a:lnTo>
                    <a:lnTo>
                      <a:pt x="0" y="94930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4004365" y="565721"/>
                <a:ext cx="758952" cy="796800"/>
              </a:xfrm>
              <a:custGeom>
                <a:avLst/>
                <a:gdLst/>
                <a:ahLst/>
                <a:cxnLst/>
                <a:rect l="l" t="t" r="r" b="b"/>
                <a:pathLst>
                  <a:path w="758952" h="796800">
                    <a:moveTo>
                      <a:pt x="0" y="0"/>
                    </a:moveTo>
                    <a:lnTo>
                      <a:pt x="758952" y="0"/>
                    </a:lnTo>
                    <a:lnTo>
                      <a:pt x="758952" y="796800"/>
                    </a:lnTo>
                    <a:lnTo>
                      <a:pt x="0" y="796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6763928" y="641921"/>
                <a:ext cx="687556" cy="856767"/>
              </a:xfrm>
              <a:custGeom>
                <a:avLst/>
                <a:gdLst/>
                <a:ahLst/>
                <a:cxnLst/>
                <a:rect l="l" t="t" r="r" b="b"/>
                <a:pathLst>
                  <a:path w="687556" h="856767">
                    <a:moveTo>
                      <a:pt x="0" y="0"/>
                    </a:moveTo>
                    <a:lnTo>
                      <a:pt x="687556" y="0"/>
                    </a:lnTo>
                    <a:lnTo>
                      <a:pt x="687556" y="856767"/>
                    </a:lnTo>
                    <a:lnTo>
                      <a:pt x="0" y="85676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9419013" y="323370"/>
                <a:ext cx="685484" cy="737410"/>
              </a:xfrm>
              <a:custGeom>
                <a:avLst/>
                <a:gdLst/>
                <a:ahLst/>
                <a:cxnLst/>
                <a:rect l="l" t="t" r="r" b="b"/>
                <a:pathLst>
                  <a:path w="685484" h="737410">
                    <a:moveTo>
                      <a:pt x="0" y="0"/>
                    </a:moveTo>
                    <a:lnTo>
                      <a:pt x="685484" y="0"/>
                    </a:lnTo>
                    <a:lnTo>
                      <a:pt x="685484" y="737409"/>
                    </a:lnTo>
                    <a:lnTo>
                      <a:pt x="0" y="73740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</p:grpSp>
        <p:sp>
          <p:nvSpPr>
            <p:cNvPr id="14" name="TextBox 17"/>
            <p:cNvSpPr txBox="1"/>
            <p:nvPr/>
          </p:nvSpPr>
          <p:spPr>
            <a:xfrm>
              <a:off x="8506763" y="925707"/>
              <a:ext cx="5787158" cy="2703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Ai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là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người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bóp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nát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quả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cam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lúc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nào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không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biết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0"/>
            <a:ext cx="8050826" cy="10287000"/>
            <a:chOff x="-247377" y="0"/>
            <a:chExt cx="8050826" cy="10287000"/>
          </a:xfrm>
        </p:grpSpPr>
        <p:grpSp>
          <p:nvGrpSpPr>
            <p:cNvPr id="16" name="Group 15"/>
            <p:cNvGrpSpPr/>
            <p:nvPr/>
          </p:nvGrpSpPr>
          <p:grpSpPr>
            <a:xfrm>
              <a:off x="-247377" y="0"/>
              <a:ext cx="8050826" cy="10287000"/>
              <a:chOff x="-247377" y="0"/>
              <a:chExt cx="8050826" cy="10287000"/>
            </a:xfrm>
          </p:grpSpPr>
          <p:sp>
            <p:nvSpPr>
              <p:cNvPr id="12" name="Freeform 3"/>
              <p:cNvSpPr/>
              <p:nvPr/>
            </p:nvSpPr>
            <p:spPr>
              <a:xfrm>
                <a:off x="-247377" y="0"/>
                <a:ext cx="8050826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2120382" h="2709333">
                    <a:moveTo>
                      <a:pt x="0" y="0"/>
                    </a:moveTo>
                    <a:lnTo>
                      <a:pt x="2120382" y="0"/>
                    </a:lnTo>
                    <a:lnTo>
                      <a:pt x="2120382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VN"/>
              </a:p>
            </p:txBody>
          </p:sp>
          <p:pic>
            <p:nvPicPr>
              <p:cNvPr id="1026" name="Picture 2" descr="Trần Quốc Toản - 15 tuổi quyết “phá cường địch” - HOÀNG THÀNH THĂNG LON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71" y="265303"/>
                <a:ext cx="7429500" cy="8343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Rectangle 16"/>
            <p:cNvSpPr/>
            <p:nvPr/>
          </p:nvSpPr>
          <p:spPr>
            <a:xfrm>
              <a:off x="1142143" y="8853424"/>
              <a:ext cx="5224956" cy="9933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Trần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Quốc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Toản</a:t>
              </a:r>
              <a:endParaRPr lang="en-GB" dirty="0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47377" y="8163857"/>
            <a:ext cx="18535377" cy="2123143"/>
          </a:xfrm>
          <a:custGeom>
            <a:avLst/>
            <a:gdLst/>
            <a:ahLst/>
            <a:cxnLst/>
            <a:rect l="l" t="t" r="r" b="b"/>
            <a:pathLst>
              <a:path w="18535377" h="2123143">
                <a:moveTo>
                  <a:pt x="0" y="0"/>
                </a:moveTo>
                <a:lnTo>
                  <a:pt x="18535377" y="0"/>
                </a:lnTo>
                <a:lnTo>
                  <a:pt x="18535377" y="2123143"/>
                </a:lnTo>
                <a:lnTo>
                  <a:pt x="0" y="2123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4373361" y="3377306"/>
            <a:ext cx="3444990" cy="6790001"/>
          </a:xfrm>
          <a:custGeom>
            <a:avLst/>
            <a:gdLst/>
            <a:ahLst/>
            <a:cxnLst/>
            <a:rect l="l" t="t" r="r" b="b"/>
            <a:pathLst>
              <a:path w="4066038" h="7933732">
                <a:moveTo>
                  <a:pt x="0" y="0"/>
                </a:moveTo>
                <a:lnTo>
                  <a:pt x="4066037" y="0"/>
                </a:lnTo>
                <a:lnTo>
                  <a:pt x="4066037" y="7933732"/>
                </a:lnTo>
                <a:lnTo>
                  <a:pt x="0" y="7933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5" name="Group 14"/>
          <p:cNvGrpSpPr/>
          <p:nvPr/>
        </p:nvGrpSpPr>
        <p:grpSpPr>
          <a:xfrm>
            <a:off x="7233995" y="1379070"/>
            <a:ext cx="6969191" cy="4914900"/>
            <a:chOff x="7813608" y="0"/>
            <a:chExt cx="6969191" cy="4914900"/>
          </a:xfrm>
        </p:grpSpPr>
        <p:grpSp>
          <p:nvGrpSpPr>
            <p:cNvPr id="11" name="Group 10"/>
            <p:cNvGrpSpPr/>
            <p:nvPr/>
          </p:nvGrpSpPr>
          <p:grpSpPr>
            <a:xfrm>
              <a:off x="7813608" y="0"/>
              <a:ext cx="6969191" cy="4914900"/>
              <a:chOff x="3136242" y="323370"/>
              <a:chExt cx="9092464" cy="7534066"/>
            </a:xfrm>
          </p:grpSpPr>
          <p:sp>
            <p:nvSpPr>
              <p:cNvPr id="2" name="Freeform 2"/>
              <p:cNvSpPr/>
              <p:nvPr/>
            </p:nvSpPr>
            <p:spPr>
              <a:xfrm>
                <a:off x="3542194" y="814123"/>
                <a:ext cx="8686512" cy="7043313"/>
              </a:xfrm>
              <a:custGeom>
                <a:avLst/>
                <a:gdLst/>
                <a:ahLst/>
                <a:cxnLst/>
                <a:rect l="l" t="t" r="r" b="b"/>
                <a:pathLst>
                  <a:path w="8686512" h="7043313">
                    <a:moveTo>
                      <a:pt x="0" y="0"/>
                    </a:moveTo>
                    <a:lnTo>
                      <a:pt x="8686512" y="0"/>
                    </a:lnTo>
                    <a:lnTo>
                      <a:pt x="8686512" y="7043314"/>
                    </a:lnTo>
                    <a:lnTo>
                      <a:pt x="0" y="70433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3136242" y="3386473"/>
                <a:ext cx="682314" cy="949307"/>
              </a:xfrm>
              <a:custGeom>
                <a:avLst/>
                <a:gdLst/>
                <a:ahLst/>
                <a:cxnLst/>
                <a:rect l="l" t="t" r="r" b="b"/>
                <a:pathLst>
                  <a:path w="682314" h="949307">
                    <a:moveTo>
                      <a:pt x="0" y="0"/>
                    </a:moveTo>
                    <a:lnTo>
                      <a:pt x="682314" y="0"/>
                    </a:lnTo>
                    <a:lnTo>
                      <a:pt x="682314" y="949307"/>
                    </a:lnTo>
                    <a:lnTo>
                      <a:pt x="0" y="94930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4004365" y="565721"/>
                <a:ext cx="758952" cy="796800"/>
              </a:xfrm>
              <a:custGeom>
                <a:avLst/>
                <a:gdLst/>
                <a:ahLst/>
                <a:cxnLst/>
                <a:rect l="l" t="t" r="r" b="b"/>
                <a:pathLst>
                  <a:path w="758952" h="796800">
                    <a:moveTo>
                      <a:pt x="0" y="0"/>
                    </a:moveTo>
                    <a:lnTo>
                      <a:pt x="758952" y="0"/>
                    </a:lnTo>
                    <a:lnTo>
                      <a:pt x="758952" y="796800"/>
                    </a:lnTo>
                    <a:lnTo>
                      <a:pt x="0" y="796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6763928" y="641921"/>
                <a:ext cx="687556" cy="856767"/>
              </a:xfrm>
              <a:custGeom>
                <a:avLst/>
                <a:gdLst/>
                <a:ahLst/>
                <a:cxnLst/>
                <a:rect l="l" t="t" r="r" b="b"/>
                <a:pathLst>
                  <a:path w="687556" h="856767">
                    <a:moveTo>
                      <a:pt x="0" y="0"/>
                    </a:moveTo>
                    <a:lnTo>
                      <a:pt x="687556" y="0"/>
                    </a:lnTo>
                    <a:lnTo>
                      <a:pt x="687556" y="856767"/>
                    </a:lnTo>
                    <a:lnTo>
                      <a:pt x="0" y="85676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9419013" y="323370"/>
                <a:ext cx="685484" cy="737410"/>
              </a:xfrm>
              <a:custGeom>
                <a:avLst/>
                <a:gdLst/>
                <a:ahLst/>
                <a:cxnLst/>
                <a:rect l="l" t="t" r="r" b="b"/>
                <a:pathLst>
                  <a:path w="685484" h="737410">
                    <a:moveTo>
                      <a:pt x="0" y="0"/>
                    </a:moveTo>
                    <a:lnTo>
                      <a:pt x="685484" y="0"/>
                    </a:lnTo>
                    <a:lnTo>
                      <a:pt x="685484" y="737409"/>
                    </a:lnTo>
                    <a:lnTo>
                      <a:pt x="0" y="73740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</p:grpSp>
        <p:sp>
          <p:nvSpPr>
            <p:cNvPr id="14" name="TextBox 17"/>
            <p:cNvSpPr txBox="1"/>
            <p:nvPr/>
          </p:nvSpPr>
          <p:spPr>
            <a:xfrm>
              <a:off x="8506763" y="925707"/>
              <a:ext cx="5787158" cy="2703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Ai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là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người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lấy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thân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mình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lấp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lỗ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châu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mai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20602" y="-2540"/>
            <a:ext cx="7254597" cy="10287000"/>
            <a:chOff x="164457" y="375327"/>
            <a:chExt cx="7254597" cy="10287000"/>
          </a:xfrm>
        </p:grpSpPr>
        <p:grpSp>
          <p:nvGrpSpPr>
            <p:cNvPr id="18" name="Group 17"/>
            <p:cNvGrpSpPr/>
            <p:nvPr/>
          </p:nvGrpSpPr>
          <p:grpSpPr>
            <a:xfrm>
              <a:off x="164457" y="375327"/>
              <a:ext cx="7254597" cy="10287000"/>
              <a:chOff x="-247376" y="0"/>
              <a:chExt cx="7774524" cy="10287000"/>
            </a:xfrm>
          </p:grpSpPr>
          <p:sp>
            <p:nvSpPr>
              <p:cNvPr id="12" name="Freeform 3"/>
              <p:cNvSpPr/>
              <p:nvPr/>
            </p:nvSpPr>
            <p:spPr>
              <a:xfrm>
                <a:off x="-247376" y="0"/>
                <a:ext cx="7774524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2120382" h="2709333">
                    <a:moveTo>
                      <a:pt x="0" y="0"/>
                    </a:moveTo>
                    <a:lnTo>
                      <a:pt x="2120382" y="0"/>
                    </a:lnTo>
                    <a:lnTo>
                      <a:pt x="2120382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027407" y="8850101"/>
                <a:ext cx="5356718" cy="9933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855" dirty="0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Phan </a:t>
                </a:r>
                <a:r>
                  <a:rPr lang="en-US" sz="5855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Đình</a:t>
                </a:r>
                <a:r>
                  <a:rPr lang="en-US" sz="5855" dirty="0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5855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Giót</a:t>
                </a:r>
                <a:endParaRPr lang="en-GB" dirty="0"/>
              </a:p>
            </p:txBody>
          </p:sp>
        </p:grpSp>
        <p:pic>
          <p:nvPicPr>
            <p:cNvPr id="5122" name="Picture 2" descr="Trường chính trị tỉnh Bình Thuận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052" y="987079"/>
              <a:ext cx="5847316" cy="7938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0021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47377" y="8163857"/>
            <a:ext cx="18535377" cy="2123143"/>
          </a:xfrm>
          <a:custGeom>
            <a:avLst/>
            <a:gdLst/>
            <a:ahLst/>
            <a:cxnLst/>
            <a:rect l="l" t="t" r="r" b="b"/>
            <a:pathLst>
              <a:path w="18535377" h="2123143">
                <a:moveTo>
                  <a:pt x="0" y="0"/>
                </a:moveTo>
                <a:lnTo>
                  <a:pt x="18535377" y="0"/>
                </a:lnTo>
                <a:lnTo>
                  <a:pt x="18535377" y="2123143"/>
                </a:lnTo>
                <a:lnTo>
                  <a:pt x="0" y="2123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4075522" y="3103136"/>
            <a:ext cx="3805068" cy="7045960"/>
          </a:xfrm>
          <a:custGeom>
            <a:avLst/>
            <a:gdLst/>
            <a:ahLst/>
            <a:cxnLst/>
            <a:rect l="l" t="t" r="r" b="b"/>
            <a:pathLst>
              <a:path w="4066038" h="7933732">
                <a:moveTo>
                  <a:pt x="0" y="0"/>
                </a:moveTo>
                <a:lnTo>
                  <a:pt x="4066037" y="0"/>
                </a:lnTo>
                <a:lnTo>
                  <a:pt x="4066037" y="7933732"/>
                </a:lnTo>
                <a:lnTo>
                  <a:pt x="0" y="7933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5" name="Group 14"/>
          <p:cNvGrpSpPr/>
          <p:nvPr/>
        </p:nvGrpSpPr>
        <p:grpSpPr>
          <a:xfrm>
            <a:off x="7303493" y="1104900"/>
            <a:ext cx="6969191" cy="4914900"/>
            <a:chOff x="7813608" y="0"/>
            <a:chExt cx="6969191" cy="4914900"/>
          </a:xfrm>
        </p:grpSpPr>
        <p:grpSp>
          <p:nvGrpSpPr>
            <p:cNvPr id="11" name="Group 10"/>
            <p:cNvGrpSpPr/>
            <p:nvPr/>
          </p:nvGrpSpPr>
          <p:grpSpPr>
            <a:xfrm>
              <a:off x="7813608" y="0"/>
              <a:ext cx="6969191" cy="4914900"/>
              <a:chOff x="3136242" y="323370"/>
              <a:chExt cx="9092464" cy="7534066"/>
            </a:xfrm>
          </p:grpSpPr>
          <p:sp>
            <p:nvSpPr>
              <p:cNvPr id="2" name="Freeform 2"/>
              <p:cNvSpPr/>
              <p:nvPr/>
            </p:nvSpPr>
            <p:spPr>
              <a:xfrm>
                <a:off x="3542194" y="814123"/>
                <a:ext cx="8686512" cy="7043313"/>
              </a:xfrm>
              <a:custGeom>
                <a:avLst/>
                <a:gdLst/>
                <a:ahLst/>
                <a:cxnLst/>
                <a:rect l="l" t="t" r="r" b="b"/>
                <a:pathLst>
                  <a:path w="8686512" h="7043313">
                    <a:moveTo>
                      <a:pt x="0" y="0"/>
                    </a:moveTo>
                    <a:lnTo>
                      <a:pt x="8686512" y="0"/>
                    </a:lnTo>
                    <a:lnTo>
                      <a:pt x="8686512" y="7043314"/>
                    </a:lnTo>
                    <a:lnTo>
                      <a:pt x="0" y="70433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3136242" y="3386473"/>
                <a:ext cx="682314" cy="949307"/>
              </a:xfrm>
              <a:custGeom>
                <a:avLst/>
                <a:gdLst/>
                <a:ahLst/>
                <a:cxnLst/>
                <a:rect l="l" t="t" r="r" b="b"/>
                <a:pathLst>
                  <a:path w="682314" h="949307">
                    <a:moveTo>
                      <a:pt x="0" y="0"/>
                    </a:moveTo>
                    <a:lnTo>
                      <a:pt x="682314" y="0"/>
                    </a:lnTo>
                    <a:lnTo>
                      <a:pt x="682314" y="949307"/>
                    </a:lnTo>
                    <a:lnTo>
                      <a:pt x="0" y="94930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4004365" y="565721"/>
                <a:ext cx="758952" cy="796800"/>
              </a:xfrm>
              <a:custGeom>
                <a:avLst/>
                <a:gdLst/>
                <a:ahLst/>
                <a:cxnLst/>
                <a:rect l="l" t="t" r="r" b="b"/>
                <a:pathLst>
                  <a:path w="758952" h="796800">
                    <a:moveTo>
                      <a:pt x="0" y="0"/>
                    </a:moveTo>
                    <a:lnTo>
                      <a:pt x="758952" y="0"/>
                    </a:lnTo>
                    <a:lnTo>
                      <a:pt x="758952" y="796800"/>
                    </a:lnTo>
                    <a:lnTo>
                      <a:pt x="0" y="796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6763928" y="641921"/>
                <a:ext cx="687556" cy="856767"/>
              </a:xfrm>
              <a:custGeom>
                <a:avLst/>
                <a:gdLst/>
                <a:ahLst/>
                <a:cxnLst/>
                <a:rect l="l" t="t" r="r" b="b"/>
                <a:pathLst>
                  <a:path w="687556" h="856767">
                    <a:moveTo>
                      <a:pt x="0" y="0"/>
                    </a:moveTo>
                    <a:lnTo>
                      <a:pt x="687556" y="0"/>
                    </a:lnTo>
                    <a:lnTo>
                      <a:pt x="687556" y="856767"/>
                    </a:lnTo>
                    <a:lnTo>
                      <a:pt x="0" y="85676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9419013" y="323370"/>
                <a:ext cx="685484" cy="737410"/>
              </a:xfrm>
              <a:custGeom>
                <a:avLst/>
                <a:gdLst/>
                <a:ahLst/>
                <a:cxnLst/>
                <a:rect l="l" t="t" r="r" b="b"/>
                <a:pathLst>
                  <a:path w="685484" h="737410">
                    <a:moveTo>
                      <a:pt x="0" y="0"/>
                    </a:moveTo>
                    <a:lnTo>
                      <a:pt x="685484" y="0"/>
                    </a:lnTo>
                    <a:lnTo>
                      <a:pt x="685484" y="737409"/>
                    </a:lnTo>
                    <a:lnTo>
                      <a:pt x="0" y="73740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</p:grpSp>
        <p:sp>
          <p:nvSpPr>
            <p:cNvPr id="14" name="TextBox 17"/>
            <p:cNvSpPr txBox="1"/>
            <p:nvPr/>
          </p:nvSpPr>
          <p:spPr>
            <a:xfrm>
              <a:off x="8465855" y="1292829"/>
              <a:ext cx="5990515" cy="18020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Ai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là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tác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giả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của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Quốc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ca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Việt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Nam?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21753" y="0"/>
            <a:ext cx="7325246" cy="10287000"/>
            <a:chOff x="-21753" y="0"/>
            <a:chExt cx="7325246" cy="10287000"/>
          </a:xfrm>
        </p:grpSpPr>
        <p:grpSp>
          <p:nvGrpSpPr>
            <p:cNvPr id="18" name="Group 17"/>
            <p:cNvGrpSpPr/>
            <p:nvPr/>
          </p:nvGrpSpPr>
          <p:grpSpPr>
            <a:xfrm>
              <a:off x="-21753" y="0"/>
              <a:ext cx="7325246" cy="10287000"/>
              <a:chOff x="-247377" y="0"/>
              <a:chExt cx="8050826" cy="10287000"/>
            </a:xfrm>
          </p:grpSpPr>
          <p:sp>
            <p:nvSpPr>
              <p:cNvPr id="12" name="Freeform 3"/>
              <p:cNvSpPr/>
              <p:nvPr/>
            </p:nvSpPr>
            <p:spPr>
              <a:xfrm>
                <a:off x="-247377" y="0"/>
                <a:ext cx="8050826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2120382" h="2709333">
                    <a:moveTo>
                      <a:pt x="0" y="0"/>
                    </a:moveTo>
                    <a:lnTo>
                      <a:pt x="2120382" y="0"/>
                    </a:lnTo>
                    <a:lnTo>
                      <a:pt x="2120382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18174" y="8870119"/>
                <a:ext cx="5754338" cy="9933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855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Nhạc</a:t>
                </a:r>
                <a:r>
                  <a:rPr lang="en-US" sz="5855" dirty="0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5855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sĩ</a:t>
                </a:r>
                <a:r>
                  <a:rPr lang="en-US" sz="5855" dirty="0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5855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Văn</a:t>
                </a:r>
                <a:r>
                  <a:rPr lang="en-US" sz="5855" dirty="0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Cao</a:t>
                </a:r>
                <a:endParaRPr lang="en-GB" dirty="0"/>
              </a:p>
            </p:txBody>
          </p:sp>
        </p:grpSp>
        <p:pic>
          <p:nvPicPr>
            <p:cNvPr id="4098" name="Picture 2" descr="Hình ảnh nhạc sĩ Văn Cao trong ký ức của con trai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80" y="702761"/>
              <a:ext cx="5753100" cy="7743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2293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47377" y="8163857"/>
            <a:ext cx="18535377" cy="2123143"/>
          </a:xfrm>
          <a:custGeom>
            <a:avLst/>
            <a:gdLst/>
            <a:ahLst/>
            <a:cxnLst/>
            <a:rect l="l" t="t" r="r" b="b"/>
            <a:pathLst>
              <a:path w="18535377" h="2123143">
                <a:moveTo>
                  <a:pt x="0" y="0"/>
                </a:moveTo>
                <a:lnTo>
                  <a:pt x="18535377" y="0"/>
                </a:lnTo>
                <a:lnTo>
                  <a:pt x="18535377" y="2123143"/>
                </a:lnTo>
                <a:lnTo>
                  <a:pt x="0" y="2123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4373158" y="3622328"/>
            <a:ext cx="3702812" cy="6416673"/>
          </a:xfrm>
          <a:custGeom>
            <a:avLst/>
            <a:gdLst/>
            <a:ahLst/>
            <a:cxnLst/>
            <a:rect l="l" t="t" r="r" b="b"/>
            <a:pathLst>
              <a:path w="4066038" h="7933732">
                <a:moveTo>
                  <a:pt x="0" y="0"/>
                </a:moveTo>
                <a:lnTo>
                  <a:pt x="4066037" y="0"/>
                </a:lnTo>
                <a:lnTo>
                  <a:pt x="4066037" y="7933732"/>
                </a:lnTo>
                <a:lnTo>
                  <a:pt x="0" y="7933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5" name="Group 14"/>
          <p:cNvGrpSpPr/>
          <p:nvPr/>
        </p:nvGrpSpPr>
        <p:grpSpPr>
          <a:xfrm>
            <a:off x="7728199" y="1164878"/>
            <a:ext cx="6969191" cy="4914900"/>
            <a:chOff x="7813608" y="0"/>
            <a:chExt cx="6969191" cy="4914900"/>
          </a:xfrm>
        </p:grpSpPr>
        <p:grpSp>
          <p:nvGrpSpPr>
            <p:cNvPr id="11" name="Group 10"/>
            <p:cNvGrpSpPr/>
            <p:nvPr/>
          </p:nvGrpSpPr>
          <p:grpSpPr>
            <a:xfrm>
              <a:off x="7813608" y="0"/>
              <a:ext cx="6969191" cy="4914900"/>
              <a:chOff x="3136242" y="323370"/>
              <a:chExt cx="9092464" cy="7534066"/>
            </a:xfrm>
          </p:grpSpPr>
          <p:sp>
            <p:nvSpPr>
              <p:cNvPr id="2" name="Freeform 2"/>
              <p:cNvSpPr/>
              <p:nvPr/>
            </p:nvSpPr>
            <p:spPr>
              <a:xfrm>
                <a:off x="3542194" y="814123"/>
                <a:ext cx="8686512" cy="7043313"/>
              </a:xfrm>
              <a:custGeom>
                <a:avLst/>
                <a:gdLst/>
                <a:ahLst/>
                <a:cxnLst/>
                <a:rect l="l" t="t" r="r" b="b"/>
                <a:pathLst>
                  <a:path w="8686512" h="7043313">
                    <a:moveTo>
                      <a:pt x="0" y="0"/>
                    </a:moveTo>
                    <a:lnTo>
                      <a:pt x="8686512" y="0"/>
                    </a:lnTo>
                    <a:lnTo>
                      <a:pt x="8686512" y="7043314"/>
                    </a:lnTo>
                    <a:lnTo>
                      <a:pt x="0" y="70433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3136242" y="3386473"/>
                <a:ext cx="682314" cy="949307"/>
              </a:xfrm>
              <a:custGeom>
                <a:avLst/>
                <a:gdLst/>
                <a:ahLst/>
                <a:cxnLst/>
                <a:rect l="l" t="t" r="r" b="b"/>
                <a:pathLst>
                  <a:path w="682314" h="949307">
                    <a:moveTo>
                      <a:pt x="0" y="0"/>
                    </a:moveTo>
                    <a:lnTo>
                      <a:pt x="682314" y="0"/>
                    </a:lnTo>
                    <a:lnTo>
                      <a:pt x="682314" y="949307"/>
                    </a:lnTo>
                    <a:lnTo>
                      <a:pt x="0" y="94930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4004365" y="565721"/>
                <a:ext cx="758952" cy="796800"/>
              </a:xfrm>
              <a:custGeom>
                <a:avLst/>
                <a:gdLst/>
                <a:ahLst/>
                <a:cxnLst/>
                <a:rect l="l" t="t" r="r" b="b"/>
                <a:pathLst>
                  <a:path w="758952" h="796800">
                    <a:moveTo>
                      <a:pt x="0" y="0"/>
                    </a:moveTo>
                    <a:lnTo>
                      <a:pt x="758952" y="0"/>
                    </a:lnTo>
                    <a:lnTo>
                      <a:pt x="758952" y="796800"/>
                    </a:lnTo>
                    <a:lnTo>
                      <a:pt x="0" y="796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6763928" y="641921"/>
                <a:ext cx="687556" cy="856767"/>
              </a:xfrm>
              <a:custGeom>
                <a:avLst/>
                <a:gdLst/>
                <a:ahLst/>
                <a:cxnLst/>
                <a:rect l="l" t="t" r="r" b="b"/>
                <a:pathLst>
                  <a:path w="687556" h="856767">
                    <a:moveTo>
                      <a:pt x="0" y="0"/>
                    </a:moveTo>
                    <a:lnTo>
                      <a:pt x="687556" y="0"/>
                    </a:lnTo>
                    <a:lnTo>
                      <a:pt x="687556" y="856767"/>
                    </a:lnTo>
                    <a:lnTo>
                      <a:pt x="0" y="85676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9419013" y="323370"/>
                <a:ext cx="685484" cy="737410"/>
              </a:xfrm>
              <a:custGeom>
                <a:avLst/>
                <a:gdLst/>
                <a:ahLst/>
                <a:cxnLst/>
                <a:rect l="l" t="t" r="r" b="b"/>
                <a:pathLst>
                  <a:path w="685484" h="737410">
                    <a:moveTo>
                      <a:pt x="0" y="0"/>
                    </a:moveTo>
                    <a:lnTo>
                      <a:pt x="685484" y="0"/>
                    </a:lnTo>
                    <a:lnTo>
                      <a:pt x="685484" y="737409"/>
                    </a:lnTo>
                    <a:lnTo>
                      <a:pt x="0" y="73740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</p:grpSp>
        <p:sp>
          <p:nvSpPr>
            <p:cNvPr id="14" name="TextBox 17"/>
            <p:cNvSpPr txBox="1"/>
            <p:nvPr/>
          </p:nvSpPr>
          <p:spPr>
            <a:xfrm>
              <a:off x="8693244" y="903717"/>
              <a:ext cx="5199777" cy="27030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Ai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là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Đại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tướng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đầu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tiên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của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5855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Việt</a:t>
              </a:r>
              <a:r>
                <a:rPr lang="en-US" sz="5855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Nam?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54339" y="3687"/>
            <a:ext cx="7553491" cy="10287000"/>
            <a:chOff x="-54339" y="3687"/>
            <a:chExt cx="7553491" cy="10287000"/>
          </a:xfrm>
        </p:grpSpPr>
        <p:grpSp>
          <p:nvGrpSpPr>
            <p:cNvPr id="18" name="Group 17"/>
            <p:cNvGrpSpPr/>
            <p:nvPr/>
          </p:nvGrpSpPr>
          <p:grpSpPr>
            <a:xfrm>
              <a:off x="-54339" y="3687"/>
              <a:ext cx="7553491" cy="10287000"/>
              <a:chOff x="-247377" y="0"/>
              <a:chExt cx="8050826" cy="10287000"/>
            </a:xfrm>
          </p:grpSpPr>
          <p:sp>
            <p:nvSpPr>
              <p:cNvPr id="12" name="Freeform 3"/>
              <p:cNvSpPr/>
              <p:nvPr/>
            </p:nvSpPr>
            <p:spPr>
              <a:xfrm>
                <a:off x="-247377" y="0"/>
                <a:ext cx="8050826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2120382" h="2709333">
                    <a:moveTo>
                      <a:pt x="0" y="0"/>
                    </a:moveTo>
                    <a:lnTo>
                      <a:pt x="2120382" y="0"/>
                    </a:lnTo>
                    <a:lnTo>
                      <a:pt x="2120382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774" y="8806242"/>
                <a:ext cx="753852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Đại</a:t>
                </a:r>
                <a:r>
                  <a:rPr lang="en-US" sz="4800" dirty="0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tướng</a:t>
                </a:r>
                <a:r>
                  <a:rPr lang="en-US" sz="4800" dirty="0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Võ</a:t>
                </a:r>
                <a:r>
                  <a:rPr lang="en-US" sz="4800" dirty="0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Nguyên</a:t>
                </a:r>
                <a:r>
                  <a:rPr lang="en-US" sz="4800" dirty="0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800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Giáp</a:t>
                </a:r>
                <a:endParaRPr lang="en-GB" sz="1400" dirty="0"/>
              </a:p>
            </p:txBody>
          </p:sp>
        </p:grpSp>
        <p:pic>
          <p:nvPicPr>
            <p:cNvPr id="3074" name="Picture 2" descr="Chi tiết tin - Quảng Bình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07" y="453115"/>
              <a:ext cx="6477605" cy="7967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9547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47377" y="8163857"/>
            <a:ext cx="18535377" cy="2123143"/>
          </a:xfrm>
          <a:custGeom>
            <a:avLst/>
            <a:gdLst/>
            <a:ahLst/>
            <a:cxnLst/>
            <a:rect l="l" t="t" r="r" b="b"/>
            <a:pathLst>
              <a:path w="18535377" h="2123143">
                <a:moveTo>
                  <a:pt x="0" y="0"/>
                </a:moveTo>
                <a:lnTo>
                  <a:pt x="18535377" y="0"/>
                </a:lnTo>
                <a:lnTo>
                  <a:pt x="18535377" y="2123143"/>
                </a:lnTo>
                <a:lnTo>
                  <a:pt x="0" y="2123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4253196" y="3192130"/>
            <a:ext cx="3632703" cy="7017384"/>
          </a:xfrm>
          <a:custGeom>
            <a:avLst/>
            <a:gdLst/>
            <a:ahLst/>
            <a:cxnLst/>
            <a:rect l="l" t="t" r="r" b="b"/>
            <a:pathLst>
              <a:path w="4066038" h="7933732">
                <a:moveTo>
                  <a:pt x="0" y="0"/>
                </a:moveTo>
                <a:lnTo>
                  <a:pt x="4066037" y="0"/>
                </a:lnTo>
                <a:lnTo>
                  <a:pt x="4066037" y="7933732"/>
                </a:lnTo>
                <a:lnTo>
                  <a:pt x="0" y="7933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5" name="Group 14"/>
          <p:cNvGrpSpPr/>
          <p:nvPr/>
        </p:nvGrpSpPr>
        <p:grpSpPr>
          <a:xfrm>
            <a:off x="7081579" y="723900"/>
            <a:ext cx="6969191" cy="5976922"/>
            <a:chOff x="7813608" y="0"/>
            <a:chExt cx="6969191" cy="5976922"/>
          </a:xfrm>
        </p:grpSpPr>
        <p:grpSp>
          <p:nvGrpSpPr>
            <p:cNvPr id="11" name="Group 10"/>
            <p:cNvGrpSpPr/>
            <p:nvPr/>
          </p:nvGrpSpPr>
          <p:grpSpPr>
            <a:xfrm>
              <a:off x="7813608" y="0"/>
              <a:ext cx="6969191" cy="5976922"/>
              <a:chOff x="3136242" y="323370"/>
              <a:chExt cx="9092464" cy="9162043"/>
            </a:xfrm>
          </p:grpSpPr>
          <p:sp>
            <p:nvSpPr>
              <p:cNvPr id="2" name="Freeform 2"/>
              <p:cNvSpPr/>
              <p:nvPr/>
            </p:nvSpPr>
            <p:spPr>
              <a:xfrm>
                <a:off x="3542194" y="814121"/>
                <a:ext cx="8686512" cy="8671292"/>
              </a:xfrm>
              <a:custGeom>
                <a:avLst/>
                <a:gdLst/>
                <a:ahLst/>
                <a:cxnLst/>
                <a:rect l="l" t="t" r="r" b="b"/>
                <a:pathLst>
                  <a:path w="8686512" h="7043313">
                    <a:moveTo>
                      <a:pt x="0" y="0"/>
                    </a:moveTo>
                    <a:lnTo>
                      <a:pt x="8686512" y="0"/>
                    </a:lnTo>
                    <a:lnTo>
                      <a:pt x="8686512" y="7043314"/>
                    </a:lnTo>
                    <a:lnTo>
                      <a:pt x="0" y="70433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3136242" y="3386473"/>
                <a:ext cx="682314" cy="949307"/>
              </a:xfrm>
              <a:custGeom>
                <a:avLst/>
                <a:gdLst/>
                <a:ahLst/>
                <a:cxnLst/>
                <a:rect l="l" t="t" r="r" b="b"/>
                <a:pathLst>
                  <a:path w="682314" h="949307">
                    <a:moveTo>
                      <a:pt x="0" y="0"/>
                    </a:moveTo>
                    <a:lnTo>
                      <a:pt x="682314" y="0"/>
                    </a:lnTo>
                    <a:lnTo>
                      <a:pt x="682314" y="949307"/>
                    </a:lnTo>
                    <a:lnTo>
                      <a:pt x="0" y="94930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4004365" y="565721"/>
                <a:ext cx="758952" cy="796800"/>
              </a:xfrm>
              <a:custGeom>
                <a:avLst/>
                <a:gdLst/>
                <a:ahLst/>
                <a:cxnLst/>
                <a:rect l="l" t="t" r="r" b="b"/>
                <a:pathLst>
                  <a:path w="758952" h="796800">
                    <a:moveTo>
                      <a:pt x="0" y="0"/>
                    </a:moveTo>
                    <a:lnTo>
                      <a:pt x="758952" y="0"/>
                    </a:lnTo>
                    <a:lnTo>
                      <a:pt x="758952" y="796800"/>
                    </a:lnTo>
                    <a:lnTo>
                      <a:pt x="0" y="796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6763928" y="641921"/>
                <a:ext cx="687556" cy="856767"/>
              </a:xfrm>
              <a:custGeom>
                <a:avLst/>
                <a:gdLst/>
                <a:ahLst/>
                <a:cxnLst/>
                <a:rect l="l" t="t" r="r" b="b"/>
                <a:pathLst>
                  <a:path w="687556" h="856767">
                    <a:moveTo>
                      <a:pt x="0" y="0"/>
                    </a:moveTo>
                    <a:lnTo>
                      <a:pt x="687556" y="0"/>
                    </a:lnTo>
                    <a:lnTo>
                      <a:pt x="687556" y="856767"/>
                    </a:lnTo>
                    <a:lnTo>
                      <a:pt x="0" y="85676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9419013" y="323370"/>
                <a:ext cx="685484" cy="737410"/>
              </a:xfrm>
              <a:custGeom>
                <a:avLst/>
                <a:gdLst/>
                <a:ahLst/>
                <a:cxnLst/>
                <a:rect l="l" t="t" r="r" b="b"/>
                <a:pathLst>
                  <a:path w="685484" h="737410">
                    <a:moveTo>
                      <a:pt x="0" y="0"/>
                    </a:moveTo>
                    <a:lnTo>
                      <a:pt x="685484" y="0"/>
                    </a:lnTo>
                    <a:lnTo>
                      <a:pt x="685484" y="737409"/>
                    </a:lnTo>
                    <a:lnTo>
                      <a:pt x="0" y="73740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VN"/>
              </a:p>
            </p:txBody>
          </p:sp>
        </p:grpSp>
        <p:sp>
          <p:nvSpPr>
            <p:cNvPr id="14" name="TextBox 17"/>
            <p:cNvSpPr txBox="1"/>
            <p:nvPr/>
          </p:nvSpPr>
          <p:spPr>
            <a:xfrm>
              <a:off x="8544094" y="786343"/>
              <a:ext cx="5787158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Ai </a:t>
              </a:r>
              <a:r>
                <a:rPr lang="en-US" sz="4800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là</a:t>
              </a:r>
              <a:r>
                <a:rPr lang="en-US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4800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người</a:t>
              </a:r>
              <a:r>
                <a:rPr lang="en-US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4800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có</a:t>
              </a:r>
              <a:r>
                <a:rPr lang="en-US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4800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nhiều</a:t>
              </a:r>
              <a:r>
                <a:rPr lang="en-US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con, </a:t>
              </a:r>
              <a:r>
                <a:rPr lang="en-US" sz="4800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cháu</a:t>
              </a:r>
              <a:r>
                <a:rPr lang="en-US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hi </a:t>
              </a:r>
              <a:r>
                <a:rPr lang="en-US" sz="4800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sinh</a:t>
              </a:r>
              <a:r>
                <a:rPr lang="en-US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nhất </a:t>
              </a:r>
              <a:r>
                <a:rPr lang="en-US" sz="4800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trong</a:t>
              </a:r>
              <a:r>
                <a:rPr lang="en-US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4800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hai</a:t>
              </a:r>
              <a:r>
                <a:rPr lang="en-US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4800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cuộc</a:t>
              </a:r>
              <a:r>
                <a:rPr lang="en-US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4800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kháng</a:t>
              </a:r>
              <a:r>
                <a:rPr lang="en-US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4800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chiến</a:t>
              </a:r>
              <a:r>
                <a:rPr lang="en-US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4800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chống</a:t>
              </a:r>
              <a:r>
                <a:rPr lang="en-US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4800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Pháp</a:t>
              </a:r>
              <a:r>
                <a:rPr lang="en-US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, </a:t>
              </a:r>
              <a:r>
                <a:rPr lang="en-US" sz="4800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chống</a:t>
              </a:r>
              <a:r>
                <a:rPr lang="en-US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4800" dirty="0" err="1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Mỹ</a:t>
              </a:r>
              <a:r>
                <a:rPr lang="en-US" sz="4800" dirty="0">
                  <a:solidFill>
                    <a:srgbClr val="001A5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1" y="0"/>
            <a:ext cx="6834204" cy="10287000"/>
            <a:chOff x="-1" y="0"/>
            <a:chExt cx="6834204" cy="10287000"/>
          </a:xfrm>
        </p:grpSpPr>
        <p:grpSp>
          <p:nvGrpSpPr>
            <p:cNvPr id="18" name="Group 17"/>
            <p:cNvGrpSpPr/>
            <p:nvPr/>
          </p:nvGrpSpPr>
          <p:grpSpPr>
            <a:xfrm>
              <a:off x="-1" y="0"/>
              <a:ext cx="6834204" cy="10287000"/>
              <a:chOff x="-247377" y="0"/>
              <a:chExt cx="7050856" cy="10287000"/>
            </a:xfrm>
          </p:grpSpPr>
          <p:sp>
            <p:nvSpPr>
              <p:cNvPr id="12" name="Freeform 3"/>
              <p:cNvSpPr/>
              <p:nvPr/>
            </p:nvSpPr>
            <p:spPr>
              <a:xfrm>
                <a:off x="-247377" y="0"/>
                <a:ext cx="7050856" cy="10287000"/>
              </a:xfrm>
              <a:custGeom>
                <a:avLst/>
                <a:gdLst/>
                <a:ahLst/>
                <a:cxnLst/>
                <a:rect l="l" t="t" r="r" b="b"/>
                <a:pathLst>
                  <a:path w="2120382" h="2709333">
                    <a:moveTo>
                      <a:pt x="0" y="0"/>
                    </a:moveTo>
                    <a:lnTo>
                      <a:pt x="2120382" y="0"/>
                    </a:lnTo>
                    <a:lnTo>
                      <a:pt x="2120382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VN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79476" y="8680512"/>
                <a:ext cx="5916552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Mẹ</a:t>
                </a:r>
                <a:r>
                  <a:rPr lang="en-US" sz="4400" dirty="0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400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Việt</a:t>
                </a:r>
                <a:r>
                  <a:rPr lang="en-US" sz="4400" dirty="0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Nam </a:t>
                </a:r>
                <a:r>
                  <a:rPr lang="en-US" sz="4400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anh</a:t>
                </a:r>
                <a:r>
                  <a:rPr lang="en-US" sz="4400" dirty="0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400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hùng</a:t>
                </a:r>
                <a:r>
                  <a:rPr lang="en-US" sz="4400" dirty="0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400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Nguyễn</a:t>
                </a:r>
                <a:r>
                  <a:rPr lang="en-US" sz="4400" dirty="0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400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Thị</a:t>
                </a:r>
                <a:r>
                  <a:rPr lang="en-US" sz="4400" dirty="0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 </a:t>
                </a:r>
                <a:r>
                  <a:rPr lang="en-US" sz="4400" dirty="0" err="1">
                    <a:solidFill>
                      <a:srgbClr val="001A5C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Thứ</a:t>
                </a:r>
                <a:endParaRPr lang="en-GB" sz="1200" dirty="0"/>
              </a:p>
            </p:txBody>
          </p:sp>
        </p:grpSp>
        <p:pic>
          <p:nvPicPr>
            <p:cNvPr id="2050" name="Picture 2" descr="Mẹ Thứ - biểu tượng vĩnh hằng của Mẹ Việt Nam anh hù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642" y="292205"/>
              <a:ext cx="5641163" cy="8285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1132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0" y="7200900"/>
            <a:ext cx="18288000" cy="3086100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12020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896492" y="695669"/>
            <a:ext cx="644312" cy="737410"/>
          </a:xfrm>
          <a:custGeom>
            <a:avLst/>
            <a:gdLst/>
            <a:ahLst/>
            <a:cxnLst/>
            <a:rect l="l" t="t" r="r" b="b"/>
            <a:pathLst>
              <a:path w="644312" h="737410">
                <a:moveTo>
                  <a:pt x="0" y="0"/>
                </a:moveTo>
                <a:lnTo>
                  <a:pt x="644311" y="0"/>
                </a:lnTo>
                <a:lnTo>
                  <a:pt x="644311" y="737410"/>
                </a:lnTo>
                <a:lnTo>
                  <a:pt x="0" y="737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0" y="-313137"/>
            <a:ext cx="7315200" cy="1911096"/>
          </a:xfrm>
          <a:custGeom>
            <a:avLst/>
            <a:gdLst/>
            <a:ahLst/>
            <a:cxnLst/>
            <a:rect l="l" t="t" r="r" b="b"/>
            <a:pathLst>
              <a:path w="7315200" h="1911096">
                <a:moveTo>
                  <a:pt x="0" y="0"/>
                </a:moveTo>
                <a:lnTo>
                  <a:pt x="7315200" y="0"/>
                </a:lnTo>
                <a:lnTo>
                  <a:pt x="7315200" y="1911096"/>
                </a:lnTo>
                <a:lnTo>
                  <a:pt x="0" y="19110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>
            <a:off x="6581292" y="-313137"/>
            <a:ext cx="7315200" cy="1911096"/>
          </a:xfrm>
          <a:custGeom>
            <a:avLst/>
            <a:gdLst/>
            <a:ahLst/>
            <a:cxnLst/>
            <a:rect l="l" t="t" r="r" b="b"/>
            <a:pathLst>
              <a:path w="7315200" h="1911096">
                <a:moveTo>
                  <a:pt x="0" y="0"/>
                </a:moveTo>
                <a:lnTo>
                  <a:pt x="7315200" y="0"/>
                </a:lnTo>
                <a:lnTo>
                  <a:pt x="7315200" y="1911096"/>
                </a:lnTo>
                <a:lnTo>
                  <a:pt x="0" y="19110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3162583" y="-313137"/>
            <a:ext cx="7315200" cy="1911096"/>
          </a:xfrm>
          <a:custGeom>
            <a:avLst/>
            <a:gdLst/>
            <a:ahLst/>
            <a:cxnLst/>
            <a:rect l="l" t="t" r="r" b="b"/>
            <a:pathLst>
              <a:path w="7315200" h="1911096">
                <a:moveTo>
                  <a:pt x="0" y="0"/>
                </a:moveTo>
                <a:lnTo>
                  <a:pt x="7315200" y="0"/>
                </a:lnTo>
                <a:lnTo>
                  <a:pt x="7315200" y="1911096"/>
                </a:lnTo>
                <a:lnTo>
                  <a:pt x="0" y="19110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0" name="Group 10"/>
          <p:cNvGrpSpPr/>
          <p:nvPr/>
        </p:nvGrpSpPr>
        <p:grpSpPr>
          <a:xfrm>
            <a:off x="3350507" y="1911034"/>
            <a:ext cx="11586985" cy="6813866"/>
            <a:chOff x="0" y="0"/>
            <a:chExt cx="3051716" cy="17026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51716" cy="1702698"/>
            </a:xfrm>
            <a:custGeom>
              <a:avLst/>
              <a:gdLst/>
              <a:ahLst/>
              <a:cxnLst/>
              <a:rect l="l" t="t" r="r" b="b"/>
              <a:pathLst>
                <a:path w="3051716" h="1702698">
                  <a:moveTo>
                    <a:pt x="34076" y="0"/>
                  </a:moveTo>
                  <a:lnTo>
                    <a:pt x="3017640" y="0"/>
                  </a:lnTo>
                  <a:cubicBezTo>
                    <a:pt x="3036460" y="0"/>
                    <a:pt x="3051716" y="15256"/>
                    <a:pt x="3051716" y="34076"/>
                  </a:cubicBezTo>
                  <a:lnTo>
                    <a:pt x="3051716" y="1668622"/>
                  </a:lnTo>
                  <a:cubicBezTo>
                    <a:pt x="3051716" y="1687442"/>
                    <a:pt x="3036460" y="1702698"/>
                    <a:pt x="3017640" y="1702698"/>
                  </a:cubicBezTo>
                  <a:lnTo>
                    <a:pt x="34076" y="1702698"/>
                  </a:lnTo>
                  <a:cubicBezTo>
                    <a:pt x="15256" y="1702698"/>
                    <a:pt x="0" y="1687442"/>
                    <a:pt x="0" y="1668622"/>
                  </a:cubicBezTo>
                  <a:lnTo>
                    <a:pt x="0" y="34076"/>
                  </a:lnTo>
                  <a:cubicBezTo>
                    <a:pt x="0" y="15256"/>
                    <a:pt x="15256" y="0"/>
                    <a:pt x="34076" y="0"/>
                  </a:cubicBezTo>
                  <a:close/>
                </a:path>
              </a:pathLst>
            </a:custGeom>
            <a:solidFill>
              <a:srgbClr val="FFF8F5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3051716" cy="1759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896492" y="1597959"/>
            <a:ext cx="4033964" cy="8545026"/>
          </a:xfrm>
          <a:custGeom>
            <a:avLst/>
            <a:gdLst/>
            <a:ahLst/>
            <a:cxnLst/>
            <a:rect l="l" t="t" r="r" b="b"/>
            <a:pathLst>
              <a:path w="4033964" h="8545026">
                <a:moveTo>
                  <a:pt x="0" y="0"/>
                </a:moveTo>
                <a:lnTo>
                  <a:pt x="4033964" y="0"/>
                </a:lnTo>
                <a:lnTo>
                  <a:pt x="4033964" y="8545026"/>
                </a:lnTo>
                <a:lnTo>
                  <a:pt x="0" y="8545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-477603" y="2705100"/>
            <a:ext cx="5201488" cy="7581900"/>
          </a:xfrm>
          <a:custGeom>
            <a:avLst/>
            <a:gdLst/>
            <a:ahLst/>
            <a:cxnLst/>
            <a:rect l="l" t="t" r="r" b="b"/>
            <a:pathLst>
              <a:path w="5627694" h="7669770">
                <a:moveTo>
                  <a:pt x="0" y="0"/>
                </a:moveTo>
                <a:lnTo>
                  <a:pt x="5627693" y="0"/>
                </a:lnTo>
                <a:lnTo>
                  <a:pt x="5627693" y="7669770"/>
                </a:lnTo>
                <a:lnTo>
                  <a:pt x="0" y="76697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 flipH="1">
            <a:off x="-212384" y="4234495"/>
            <a:ext cx="6090372" cy="6090372"/>
          </a:xfrm>
          <a:custGeom>
            <a:avLst/>
            <a:gdLst/>
            <a:ahLst/>
            <a:cxnLst/>
            <a:rect l="l" t="t" r="r" b="b"/>
            <a:pathLst>
              <a:path w="6090372" h="6090372">
                <a:moveTo>
                  <a:pt x="6090371" y="0"/>
                </a:moveTo>
                <a:lnTo>
                  <a:pt x="0" y="0"/>
                </a:lnTo>
                <a:lnTo>
                  <a:pt x="0" y="6090372"/>
                </a:lnTo>
                <a:lnTo>
                  <a:pt x="6090371" y="6090372"/>
                </a:lnTo>
                <a:lnTo>
                  <a:pt x="6090371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>
            <a:off x="10775108" y="5906561"/>
            <a:ext cx="4896293" cy="4114196"/>
          </a:xfrm>
          <a:custGeom>
            <a:avLst/>
            <a:gdLst/>
            <a:ahLst/>
            <a:cxnLst/>
            <a:rect l="l" t="t" r="r" b="b"/>
            <a:pathLst>
              <a:path w="5241015" h="4114196">
                <a:moveTo>
                  <a:pt x="0" y="0"/>
                </a:moveTo>
                <a:lnTo>
                  <a:pt x="5241014" y="0"/>
                </a:lnTo>
                <a:lnTo>
                  <a:pt x="5241014" y="4114196"/>
                </a:lnTo>
                <a:lnTo>
                  <a:pt x="0" y="41141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1" y="1382387"/>
            <a:ext cx="1702430" cy="17024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46434" y="9207233"/>
            <a:ext cx="941566" cy="9708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68952" y="1827399"/>
            <a:ext cx="9882473" cy="70110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82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/>
          <p:nvPr/>
        </p:nvSpPr>
        <p:spPr>
          <a:xfrm>
            <a:off x="304800" y="1104900"/>
            <a:ext cx="5029200" cy="8885185"/>
          </a:xfrm>
          <a:custGeom>
            <a:avLst/>
            <a:gdLst/>
            <a:ahLst/>
            <a:cxnLst/>
            <a:rect l="l" t="t" r="r" b="b"/>
            <a:pathLst>
              <a:path w="1847366" h="3732053">
                <a:moveTo>
                  <a:pt x="1847366" y="0"/>
                </a:moveTo>
                <a:lnTo>
                  <a:pt x="0" y="0"/>
                </a:lnTo>
                <a:lnTo>
                  <a:pt x="0" y="3732052"/>
                </a:lnTo>
                <a:lnTo>
                  <a:pt x="1847366" y="3732052"/>
                </a:lnTo>
                <a:lnTo>
                  <a:pt x="18473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104900"/>
            <a:ext cx="11650466" cy="7699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886" y="3313114"/>
            <a:ext cx="10022693" cy="44687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4381" y="1104900"/>
            <a:ext cx="5791702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46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42900"/>
            <a:ext cx="17373600" cy="9448800"/>
          </a:xfrm>
          <a:prstGeom prst="rect">
            <a:avLst/>
          </a:prstGeom>
          <a:solidFill>
            <a:schemeClr val="bg1"/>
          </a:solidFill>
          <a:ln w="698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17"/>
          <p:cNvSpPr txBox="1"/>
          <p:nvPr/>
        </p:nvSpPr>
        <p:spPr>
          <a:xfrm>
            <a:off x="1473029" y="656212"/>
            <a:ext cx="1616101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Tìm</a:t>
            </a:r>
            <a:r>
              <a:rPr lang="en-US" sz="36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hiểu</a:t>
            </a:r>
            <a:r>
              <a:rPr lang="en-US" sz="36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vì</a:t>
            </a:r>
            <a:r>
              <a:rPr lang="en-US" sz="36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sao</a:t>
            </a:r>
            <a:r>
              <a:rPr lang="en-US" sz="36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phải</a:t>
            </a:r>
            <a:r>
              <a:rPr lang="en-US" sz="36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biết</a:t>
            </a:r>
            <a:r>
              <a:rPr lang="en-US" sz="36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ơn</a:t>
            </a:r>
            <a:r>
              <a:rPr lang="en-US" sz="36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người</a:t>
            </a:r>
            <a:r>
              <a:rPr lang="en-US" sz="36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có</a:t>
            </a:r>
            <a:r>
              <a:rPr lang="en-US" sz="36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công</a:t>
            </a:r>
            <a:r>
              <a:rPr lang="en-US" sz="36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với</a:t>
            </a:r>
            <a:r>
              <a:rPr lang="en-US" sz="36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quê</a:t>
            </a:r>
            <a:r>
              <a:rPr lang="en-US" sz="36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hương</a:t>
            </a:r>
            <a:r>
              <a:rPr lang="en-US" sz="36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, </a:t>
            </a:r>
            <a:r>
              <a:rPr lang="en-US" sz="36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đất</a:t>
            </a:r>
            <a:r>
              <a:rPr lang="en-US" sz="36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b="1" dirty="0" err="1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nước</a:t>
            </a:r>
            <a:r>
              <a:rPr lang="en-US" sz="3600" b="1" dirty="0">
                <a:solidFill>
                  <a:srgbClr val="40B650"/>
                </a:solidFill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80" t="20786" r="43806" b="3359"/>
          <a:stretch/>
        </p:blipFill>
        <p:spPr>
          <a:xfrm>
            <a:off x="609600" y="1956491"/>
            <a:ext cx="5410201" cy="3821760"/>
          </a:xfrm>
          <a:prstGeom prst="rect">
            <a:avLst/>
          </a:prstGeom>
        </p:spPr>
      </p:pic>
      <p:sp>
        <p:nvSpPr>
          <p:cNvPr id="10" name="TextBox 17"/>
          <p:cNvSpPr txBox="1"/>
          <p:nvPr/>
        </p:nvSpPr>
        <p:spPr>
          <a:xfrm>
            <a:off x="1460458" y="1210805"/>
            <a:ext cx="1105561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Em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hãy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đọc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các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trường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hợp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dưới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đây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và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trả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lời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câu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 </a:t>
            </a:r>
            <a:r>
              <a:rPr lang="en-US" sz="3600" i="1" dirty="0" err="1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hỏi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  <a:cs typeface="Charm"/>
                <a:sym typeface="Charm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31" y="372626"/>
            <a:ext cx="1005927" cy="118272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248401" y="1866900"/>
            <a:ext cx="11055613" cy="2947547"/>
            <a:chOff x="6248401" y="1866900"/>
            <a:chExt cx="11055613" cy="2947547"/>
          </a:xfrm>
        </p:grpSpPr>
        <p:sp>
          <p:nvSpPr>
            <p:cNvPr id="13" name="TextBox 17"/>
            <p:cNvSpPr txBox="1"/>
            <p:nvPr/>
          </p:nvSpPr>
          <p:spPr>
            <a:xfrm>
              <a:off x="6248401" y="2044458"/>
              <a:ext cx="11055613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1076325" algn="just"/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Sáng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Chủ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nhật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,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các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bạn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trong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thôn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đến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Nhà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văn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hóa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để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nghe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bác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trưởng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thôn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nói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chuyện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.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Bác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kể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: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Thôn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mang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tên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người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đã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có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công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giúp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dân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đắp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đê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lấn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biển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,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mở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mang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đồng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ruộng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để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sản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xuất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,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vượt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qua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đói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nghèo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,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xây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dựng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thôn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giàu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đẹp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,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yên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vui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.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477000" y="1866900"/>
              <a:ext cx="767079" cy="771448"/>
              <a:chOff x="7162800" y="6809268"/>
              <a:chExt cx="914400" cy="771448"/>
            </a:xfrm>
          </p:grpSpPr>
          <p:sp>
            <p:nvSpPr>
              <p:cNvPr id="14" name="Flowchart: Decision 13"/>
              <p:cNvSpPr/>
              <p:nvPr/>
            </p:nvSpPr>
            <p:spPr>
              <a:xfrm>
                <a:off x="7162800" y="6809268"/>
                <a:ext cx="914400" cy="771448"/>
              </a:xfrm>
              <a:prstGeom prst="flowChartDecisio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7"/>
              <p:cNvSpPr txBox="1"/>
              <p:nvPr/>
            </p:nvSpPr>
            <p:spPr>
              <a:xfrm>
                <a:off x="7490460" y="6864870"/>
                <a:ext cx="381000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a</a:t>
                </a: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633182" y="5939163"/>
            <a:ext cx="11906471" cy="3438367"/>
            <a:chOff x="6217921" y="1963735"/>
            <a:chExt cx="11055613" cy="3438367"/>
          </a:xfrm>
        </p:grpSpPr>
        <p:sp>
          <p:nvSpPr>
            <p:cNvPr id="19" name="TextBox 17"/>
            <p:cNvSpPr txBox="1"/>
            <p:nvPr/>
          </p:nvSpPr>
          <p:spPr>
            <a:xfrm>
              <a:off x="6217921" y="2078115"/>
              <a:ext cx="11055613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1076325" algn="just"/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Kỉ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niệm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ngày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Thương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binh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liệt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sĩ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27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tháng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7,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giáo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viên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và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học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sinh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dâng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hương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lên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tượng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đài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“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Tổ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quốc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ghi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công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”.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Thầy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trò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rưng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rung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xúc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động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nhớ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lời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Bác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Hồ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từng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nói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: “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Máu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đào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của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các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liệt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sĩ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đã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làm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cho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lá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cờ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cách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mạng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thêm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đỏ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chói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.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Sự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hi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sinh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anh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dũng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của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các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liệt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sĩ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đã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giúp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cho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đất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nước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Việt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Nam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của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chúng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ta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được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nở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hoa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độc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lập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,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kết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quả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tự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Charm"/>
                  <a:sym typeface="Charm"/>
                </a:rPr>
                <a:t> do.”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479045" y="1963735"/>
              <a:ext cx="696325" cy="728337"/>
              <a:chOff x="7165235" y="6906103"/>
              <a:chExt cx="830057" cy="728337"/>
            </a:xfrm>
          </p:grpSpPr>
          <p:sp>
            <p:nvSpPr>
              <p:cNvPr id="21" name="Flowchart: Decision 20"/>
              <p:cNvSpPr/>
              <p:nvPr/>
            </p:nvSpPr>
            <p:spPr>
              <a:xfrm>
                <a:off x="7165235" y="6906103"/>
                <a:ext cx="830057" cy="728337"/>
              </a:xfrm>
              <a:prstGeom prst="flowChartDecision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17"/>
              <p:cNvSpPr txBox="1"/>
              <p:nvPr/>
            </p:nvSpPr>
            <p:spPr>
              <a:xfrm>
                <a:off x="7467969" y="6989002"/>
                <a:ext cx="381000" cy="55399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  <a:cs typeface="Charm"/>
                    <a:sym typeface="Charm"/>
                  </a:rPr>
                  <a:t>b</a:t>
                </a:r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52966" r="2896"/>
          <a:stretch/>
        </p:blipFill>
        <p:spPr>
          <a:xfrm>
            <a:off x="12791835" y="4632613"/>
            <a:ext cx="4657965" cy="5006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07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3D4C712-CFE9-49B4-B8FA-BE47DD67711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m\uFFFDN\uFFFD{19812E9B-0A56-4FB8-971E-C90E5B8AEAE0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KNTT  Bai 1 Biet on nhung nguoi co cong voi que huong dat nuoc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8725B6-D849-4548-8471-B67B1CEBD8CC}:27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8B08E9-5113-4F27-8DA5-A070EB7A73B6}:27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E07F63-5AF6-43B6-9868-9D2A03296113}:28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F548F5-236B-45C9-848B-036B15978DC2}:2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1E790C-4BE6-4768-AE0A-0CEAE7E49AFA}:29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BEF3AF-8513-41A0-A574-6640C1D2B937}:28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33277F-0032-4F0E-A706-8197A34B451A}:2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7E38A4-D010-4118-B92F-54F006C5F1CF}:28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D19BB0-3CC9-49CB-823F-3870A3592AF9}:2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1C1748-A704-4D5D-9E67-135C660CCB31}:2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9738F2-0098-4AD1-8854-87CF8C8324A0}:27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15EB5C-6FC9-49A2-AEC1-51A3CCE95642}:2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2136E0-E309-4B5E-8952-3AE679D6CC42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8F9C91-9763-4ABB-A426-58968DE88E5C}:27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ED651-4193-4761-934E-459806B14C00}:27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DDF967-8762-4BD3-B949-98FCA005568D}:2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068D5C-1091-4B2E-B5AE-C4335678D047}:2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5B6E5A-C3CC-4452-AEAA-C8A17BEC9A5C}:2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84C28E-5D36-44E3-91B4-6319B59B9081}:27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772</Words>
  <Application>Microsoft Office PowerPoint</Application>
  <PresentationFormat>Custom</PresentationFormat>
  <Paragraphs>66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Charm Bold</vt:lpstr>
      <vt:lpstr>SVN-Newton</vt:lpstr>
      <vt:lpstr>Times New Roman</vt:lpstr>
      <vt:lpstr>Calibri Light</vt:lpstr>
      <vt:lpstr>Cambria</vt:lpstr>
      <vt:lpstr>SVN-KG Ten Thousand Reasons</vt:lpstr>
      <vt:lpstr>Arial</vt:lpstr>
      <vt:lpstr>Calibri</vt:lpstr>
      <vt:lpstr>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  Bai 1 Biet on nhung nguoi co cong voi que huong dat nuoc</dc:title>
  <dc:creator>admin</dc:creator>
  <cp:lastModifiedBy>PC</cp:lastModifiedBy>
  <cp:revision>52</cp:revision>
  <dcterms:created xsi:type="dcterms:W3CDTF">2006-08-16T00:00:00Z</dcterms:created>
  <dcterms:modified xsi:type="dcterms:W3CDTF">2025-03-06T12:00:35Z</dcterms:modified>
  <dc:identifier>DAGH7g8T1-U</dc:identifier>
</cp:coreProperties>
</file>