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8"/>
  </p:notesMasterIdLst>
  <p:sldIdLst>
    <p:sldId id="459" r:id="rId2"/>
    <p:sldId id="396" r:id="rId3"/>
    <p:sldId id="445" r:id="rId4"/>
    <p:sldId id="446" r:id="rId5"/>
    <p:sldId id="447" r:id="rId6"/>
    <p:sldId id="448" r:id="rId7"/>
    <p:sldId id="449" r:id="rId8"/>
    <p:sldId id="436" r:id="rId9"/>
    <p:sldId id="394" r:id="rId10"/>
    <p:sldId id="399" r:id="rId11"/>
    <p:sldId id="428" r:id="rId12"/>
    <p:sldId id="463" r:id="rId13"/>
    <p:sldId id="437" r:id="rId14"/>
    <p:sldId id="438" r:id="rId15"/>
    <p:sldId id="454" r:id="rId16"/>
    <p:sldId id="427" r:id="rId17"/>
    <p:sldId id="455" r:id="rId18"/>
    <p:sldId id="456" r:id="rId19"/>
    <p:sldId id="439" r:id="rId20"/>
    <p:sldId id="461" r:id="rId21"/>
    <p:sldId id="441" r:id="rId22"/>
    <p:sldId id="442" r:id="rId23"/>
    <p:sldId id="462" r:id="rId24"/>
    <p:sldId id="443" r:id="rId25"/>
    <p:sldId id="457" r:id="rId26"/>
    <p:sldId id="458"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3965"/>
    <a:srgbClr val="005A9A"/>
    <a:srgbClr val="FF0066"/>
    <a:srgbClr val="FDC334"/>
    <a:srgbClr val="FED267"/>
    <a:srgbClr val="F1BE22"/>
    <a:srgbClr val="5EAD42"/>
    <a:srgbClr val="F99102"/>
    <a:srgbClr val="FEBF2C"/>
    <a:srgbClr val="FFC1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90" autoAdjust="0"/>
    <p:restoredTop sz="94660"/>
  </p:normalViewPr>
  <p:slideViewPr>
    <p:cSldViewPr snapToGrid="0" showGuides="1">
      <p:cViewPr varScale="1">
        <p:scale>
          <a:sx n="47" d="100"/>
          <a:sy n="47" d="100"/>
        </p:scale>
        <p:origin x="1094" y="1317"/>
      </p:cViewPr>
      <p:guideLst>
        <p:guide pos="3840"/>
        <p:guide orient="horz" pos="2160"/>
      </p:guideLst>
    </p:cSldViewPr>
  </p:slideViewPr>
  <p:notesTextViewPr>
    <p:cViewPr>
      <p:scale>
        <a:sx n="3" d="2"/>
        <a:sy n="3" d="2"/>
      </p:scale>
      <p:origin x="0" y="0"/>
    </p:cViewPr>
  </p:notesTextViewPr>
  <p:sorterViewPr>
    <p:cViewPr>
      <p:scale>
        <a:sx n="125" d="100"/>
        <a:sy n="125" d="100"/>
      </p:scale>
      <p:origin x="0" y="-193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2487D2-45CC-4F91-960A-71CA4984812C}" type="datetimeFigureOut">
              <a:rPr lang="zh-CN" altLang="en-US" smtClean="0"/>
              <a:t>2025/4/30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23F281-0C37-4970-9E81-0F2E59851FDB}" type="slidenum">
              <a:rPr lang="zh-CN" altLang="en-US" smtClean="0"/>
              <a:t>‹#›</a:t>
            </a:fld>
            <a:endParaRPr lang="zh-CN" altLang="en-US"/>
          </a:p>
        </p:txBody>
      </p:sp>
    </p:spTree>
    <p:extLst>
      <p:ext uri="{BB962C8B-B14F-4D97-AF65-F5344CB8AC3E}">
        <p14:creationId xmlns:p14="http://schemas.microsoft.com/office/powerpoint/2010/main" val="3118264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3E2028-23C5-411E-A61D-BA17CCF4DD7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40725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a:t>
            </a:r>
            <a:r>
              <a:rPr lang="en-US"/>
              <a:t>ng dẫn: Nhấn vào lần lượt từng cây cỏ để đến câu hỏi. Kết thúc nhấn Cỏ chăm chỉ để end game.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3745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Icon cỏ chăm chỉ quay về màn hình chính.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862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2025/4/30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09264460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20501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2025/4/30</a:t>
            </a:fld>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latin typeface="思源黑体 CN"/>
                <a:ea typeface="思源黑体 CN"/>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Tree>
    <p:extLst>
      <p:ext uri="{BB962C8B-B14F-4D97-AF65-F5344CB8AC3E}">
        <p14:creationId xmlns:p14="http://schemas.microsoft.com/office/powerpoint/2010/main" val="125045992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4D38F-5A4D-1A8C-5D17-DF5ED19B20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F75C87-3B30-BB0C-9BDD-EBE3D7FB0C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76C4C0-F8CF-5185-ABA0-EBC40495A2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B96DEC-7F2B-4C50-800B-2DA0F54A6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EE737C3-74D4-C24C-B10E-527A4EBEA69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50801E8-AB02-3F04-F876-0FC0B38590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B95FD-6B8A-4AFD-BC66-AE5A5537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252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B99CF5-97DA-4CDC-A50D-887EDDB23E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C6F7299-78C8-4BB0-92D1-C81BF4FFFC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AD3D2B-98B1-496A-8030-CCF2D5215B8D}"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2025/4/30</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4" name="页脚占位符 3">
            <a:extLst>
              <a:ext uri="{FF2B5EF4-FFF2-40B4-BE49-F238E27FC236}">
                <a16:creationId xmlns:a16="http://schemas.microsoft.com/office/drawing/2014/main" id="{EFAA3B12-76BE-45E8-8A0E-C4F17716124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灯片编号占位符 4">
            <a:extLst>
              <a:ext uri="{FF2B5EF4-FFF2-40B4-BE49-F238E27FC236}">
                <a16:creationId xmlns:a16="http://schemas.microsoft.com/office/drawing/2014/main" id="{A54B6F7D-DC4C-4A81-9B6D-8AA3B1B4511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824332-3F40-44C2-8984-A38FEB5556CC}"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3705482415"/>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09F39E1-BAD2-12D3-E5D8-649CA86E2F8D}"/>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82500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09F39E1-BAD2-12D3-E5D8-649CA86E2F8D}"/>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880528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圆角 10">
            <a:extLst>
              <a:ext uri="{FF2B5EF4-FFF2-40B4-BE49-F238E27FC236}">
                <a16:creationId xmlns:a16="http://schemas.microsoft.com/office/drawing/2014/main" id="{8412E2C9-82C5-4B91-9C70-78A97EE48304}"/>
              </a:ext>
            </a:extLst>
          </p:cNvPr>
          <p:cNvSpPr/>
          <p:nvPr userDrawn="1"/>
        </p:nvSpPr>
        <p:spPr>
          <a:xfrm>
            <a:off x="515257" y="493487"/>
            <a:ext cx="11161486" cy="5871028"/>
          </a:xfrm>
          <a:prstGeom prst="roundRect">
            <a:avLst>
              <a:gd name="adj" fmla="val 9786"/>
            </a:avLst>
          </a:prstGeom>
          <a:solidFill>
            <a:schemeClr val="bg1"/>
          </a:solidFill>
          <a:ln w="19050">
            <a:solidFill>
              <a:srgbClr val="5E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panose="020B0500000000000000" pitchFamily="34" charset="-122"/>
              <a:ea typeface="思源黑体 CN" panose="020B0500000000000000" pitchFamily="34" charset="-122"/>
              <a:sym typeface="思源黑体 CN" panose="020B0500000000000000" pitchFamily="34" charset="-122"/>
            </a:endParaRPr>
          </a:p>
        </p:txBody>
      </p:sp>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799972" y="7367582"/>
            <a:ext cx="1003205" cy="1101367"/>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1587501" y="8086524"/>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2">
                  <a:extLst>
                    <a:ext uri="{A12FA001-AC4F-418D-AE19-62706E023703}">
                      <ahyp:hlinkClr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 name="Title 1">
            <a:extLst>
              <a:ext uri="{FF2B5EF4-FFF2-40B4-BE49-F238E27FC236}">
                <a16:creationId xmlns:a16="http://schemas.microsoft.com/office/drawing/2014/main" id="{9E5F6F2C-DE77-4B3E-986A-23D69ABD846E}"/>
              </a:ext>
            </a:extLst>
          </p:cNvPr>
          <p:cNvSpPr txBox="1">
            <a:spLocks/>
          </p:cNvSpPr>
          <p:nvPr userDrawn="1"/>
        </p:nvSpPr>
        <p:spPr>
          <a:xfrm>
            <a:off x="700357" y="8286692"/>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0" name="Picture 9">
            <a:extLst>
              <a:ext uri="{FF2B5EF4-FFF2-40B4-BE49-F238E27FC236}">
                <a16:creationId xmlns:a16="http://schemas.microsoft.com/office/drawing/2014/main" id="{2C38DA38-71FB-4CEB-B777-09292390EC4A}"/>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3087180" y="-14589060"/>
            <a:ext cx="1202436" cy="2044763"/>
          </a:xfrm>
          <a:prstGeom prst="rect">
            <a:avLst/>
          </a:prstGeom>
        </p:spPr>
      </p:pic>
      <p:pic>
        <p:nvPicPr>
          <p:cNvPr id="11" name="Picture 10">
            <a:extLst>
              <a:ext uri="{FF2B5EF4-FFF2-40B4-BE49-F238E27FC236}">
                <a16:creationId xmlns:a16="http://schemas.microsoft.com/office/drawing/2014/main" id="{7B3E06E2-B8CD-4348-A929-48748D52322A}"/>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7037180" y="-14589060"/>
            <a:ext cx="1202436" cy="2044763"/>
          </a:xfrm>
          <a:prstGeom prst="rect">
            <a:avLst/>
          </a:prstGeom>
        </p:spPr>
      </p:pic>
      <p:pic>
        <p:nvPicPr>
          <p:cNvPr id="12" name="Picture 11">
            <a:extLst>
              <a:ext uri="{FF2B5EF4-FFF2-40B4-BE49-F238E27FC236}">
                <a16:creationId xmlns:a16="http://schemas.microsoft.com/office/drawing/2014/main" id="{D1A0A433-1C81-43D6-86C9-906F9D1CD5C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2474714" y="16047151"/>
            <a:ext cx="1202436" cy="2044763"/>
          </a:xfrm>
          <a:prstGeom prst="rect">
            <a:avLst/>
          </a:prstGeom>
        </p:spPr>
      </p:pic>
      <p:pic>
        <p:nvPicPr>
          <p:cNvPr id="13" name="Picture 12">
            <a:extLst>
              <a:ext uri="{FF2B5EF4-FFF2-40B4-BE49-F238E27FC236}">
                <a16:creationId xmlns:a16="http://schemas.microsoft.com/office/drawing/2014/main" id="{57AB7940-731C-4B6C-8537-33EBAD98DEB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260469" y="16047151"/>
            <a:ext cx="1202436" cy="2044763"/>
          </a:xfrm>
          <a:prstGeom prst="rect">
            <a:avLst/>
          </a:prstGeom>
        </p:spPr>
      </p:pic>
      <p:sp>
        <p:nvSpPr>
          <p:cNvPr id="14" name="Title 1">
            <a:extLst>
              <a:ext uri="{FF2B5EF4-FFF2-40B4-BE49-F238E27FC236}">
                <a16:creationId xmlns:a16="http://schemas.microsoft.com/office/drawing/2014/main" id="{7A218C26-69B7-499C-B190-96851A78FEC6}"/>
              </a:ext>
            </a:extLst>
          </p:cNvPr>
          <p:cNvSpPr txBox="1">
            <a:spLocks/>
          </p:cNvSpPr>
          <p:nvPr userDrawn="1"/>
        </p:nvSpPr>
        <p:spPr>
          <a:xfrm>
            <a:off x="-402464" y="6332213"/>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786"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786"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5"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24481104" y="-10629716"/>
            <a:ext cx="1995142" cy="2618919"/>
          </a:xfrm>
          <a:prstGeom prst="rect">
            <a:avLst/>
          </a:prstGeom>
        </p:spPr>
      </p:pic>
      <p:pic>
        <p:nvPicPr>
          <p:cNvPr id="17" name="Picture 16">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24481104" y="13019500"/>
            <a:ext cx="1995142" cy="2618919"/>
          </a:xfrm>
          <a:prstGeom prst="rect">
            <a:avLst/>
          </a:prstGeom>
        </p:spPr>
      </p:pic>
      <p:pic>
        <p:nvPicPr>
          <p:cNvPr id="18" name="Picture 17">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28861687" y="-10629716"/>
            <a:ext cx="1995142" cy="2618919"/>
          </a:xfrm>
          <a:prstGeom prst="rect">
            <a:avLst/>
          </a:prstGeom>
        </p:spPr>
      </p:pic>
      <p:pic>
        <p:nvPicPr>
          <p:cNvPr id="19" name="Picture 18">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29006413" y="13019500"/>
            <a:ext cx="1995142" cy="2618919"/>
          </a:xfrm>
          <a:prstGeom prst="rect">
            <a:avLst/>
          </a:prstGeom>
        </p:spPr>
      </p:pic>
    </p:spTree>
    <p:extLst>
      <p:ext uri="{BB962C8B-B14F-4D97-AF65-F5344CB8AC3E}">
        <p14:creationId xmlns:p14="http://schemas.microsoft.com/office/powerpoint/2010/main" val="3282700156"/>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65" r:id="rId3"/>
    <p:sldLayoutId id="2147483751" r:id="rId4"/>
    <p:sldLayoutId id="2147483668" r:id="rId5"/>
    <p:sldLayoutId id="2147483752" r:id="rId6"/>
    <p:sldLayoutId id="2147483753" r:id="rId7"/>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jpeg"/><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image" Target="../media/image12.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8.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1.png"/><Relationship Id="rId4" Type="http://schemas.microsoft.com/office/2007/relationships/hdphoto" Target="../media/hdphoto11.wdp"/></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1.png"/><Relationship Id="rId1" Type="http://schemas.openxmlformats.org/officeDocument/2006/relationships/slideLayout" Target="../slideLayouts/slideLayout3.xml"/><Relationship Id="rId5" Type="http://schemas.microsoft.com/office/2007/relationships/hdphoto" Target="../media/hdphoto14.wdp"/><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3.xml"/><Relationship Id="rId4" Type="http://schemas.microsoft.com/office/2007/relationships/hdphoto" Target="../media/hdphoto15.wdp"/></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3.xml"/><Relationship Id="rId4" Type="http://schemas.microsoft.com/office/2007/relationships/hdphoto" Target="../media/hdphoto15.wdp"/></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3.xml"/><Relationship Id="rId6" Type="http://schemas.openxmlformats.org/officeDocument/2006/relationships/image" Target="../media/image52.png"/><Relationship Id="rId5" Type="http://schemas.microsoft.com/office/2007/relationships/hdphoto" Target="../media/hdphoto16.wdp"/><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18.png"/><Relationship Id="rId18" Type="http://schemas.openxmlformats.org/officeDocument/2006/relationships/image" Target="../media/image20.png"/><Relationship Id="rId3" Type="http://schemas.openxmlformats.org/officeDocument/2006/relationships/slide" Target="slide4.xml"/><Relationship Id="rId21" Type="http://schemas.microsoft.com/office/2007/relationships/hdphoto" Target="../media/hdphoto10.wdp"/><Relationship Id="rId7" Type="http://schemas.openxmlformats.org/officeDocument/2006/relationships/image" Target="../media/image16.png"/><Relationship Id="rId12" Type="http://schemas.openxmlformats.org/officeDocument/2006/relationships/slide" Target="slide7.xml"/><Relationship Id="rId17" Type="http://schemas.microsoft.com/office/2007/relationships/hdphoto" Target="../media/hdphoto8.wdp"/><Relationship Id="rId2" Type="http://schemas.openxmlformats.org/officeDocument/2006/relationships/notesSlide" Target="../notesSlides/notesSlide2.xml"/><Relationship Id="rId16" Type="http://schemas.openxmlformats.org/officeDocument/2006/relationships/image" Target="../media/image19.png"/><Relationship Id="rId20"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slide" Target="slide5.xml"/><Relationship Id="rId11" Type="http://schemas.microsoft.com/office/2007/relationships/hdphoto" Target="../media/hdphoto6.wdp"/><Relationship Id="rId5" Type="http://schemas.microsoft.com/office/2007/relationships/hdphoto" Target="../media/hdphoto4.wdp"/><Relationship Id="rId15" Type="http://schemas.openxmlformats.org/officeDocument/2006/relationships/slide" Target="slide1.xml"/><Relationship Id="rId10" Type="http://schemas.openxmlformats.org/officeDocument/2006/relationships/image" Target="../media/image17.png"/><Relationship Id="rId19" Type="http://schemas.microsoft.com/office/2007/relationships/hdphoto" Target="../media/hdphoto9.wdp"/><Relationship Id="rId4" Type="http://schemas.openxmlformats.org/officeDocument/2006/relationships/image" Target="../media/image15.png"/><Relationship Id="rId9" Type="http://schemas.openxmlformats.org/officeDocument/2006/relationships/slide" Target="slide6.xml"/><Relationship Id="rId14" Type="http://schemas.microsoft.com/office/2007/relationships/hdphoto" Target="../media/hdphoto7.wdp"/></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slide" Target="slide3.xml"/><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6.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17.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8.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1.png"/><Relationship Id="rId4" Type="http://schemas.microsoft.com/office/2007/relationships/hdphoto" Target="../media/hdphoto1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任意多边形: 形状 21">
            <a:extLst>
              <a:ext uri="{FF2B5EF4-FFF2-40B4-BE49-F238E27FC236}">
                <a16:creationId xmlns:a16="http://schemas.microsoft.com/office/drawing/2014/main" id="{8D599516-1F29-AE63-2224-F6F037EC6B0A}"/>
              </a:ext>
            </a:extLst>
          </p:cNvPr>
          <p:cNvSpPr/>
          <p:nvPr/>
        </p:nvSpPr>
        <p:spPr>
          <a:xfrm>
            <a:off x="4005943" y="0"/>
            <a:ext cx="8186057" cy="6858000"/>
          </a:xfrm>
          <a:custGeom>
            <a:avLst/>
            <a:gdLst>
              <a:gd name="connsiteX0" fmla="*/ 2467176 w 3503495"/>
              <a:gd name="connsiteY0" fmla="*/ 0 h 2429827"/>
              <a:gd name="connsiteX1" fmla="*/ 1413711 w 3503495"/>
              <a:gd name="connsiteY1" fmla="*/ 945833 h 2429827"/>
              <a:gd name="connsiteX2" fmla="*/ 627898 w 3503495"/>
              <a:gd name="connsiteY2" fmla="*/ 1923098 h 2429827"/>
              <a:gd name="connsiteX3" fmla="*/ 201 w 3503495"/>
              <a:gd name="connsiteY3" fmla="*/ 2429828 h 2429827"/>
              <a:gd name="connsiteX4" fmla="*/ 3503496 w 3503495"/>
              <a:gd name="connsiteY4" fmla="*/ 2429828 h 2429827"/>
              <a:gd name="connsiteX5" fmla="*/ 3503496 w 3503495"/>
              <a:gd name="connsiteY5" fmla="*/ 0 h 2429827"/>
              <a:gd name="connsiteX6" fmla="*/ 2467176 w 3503495"/>
              <a:gd name="connsiteY6" fmla="*/ 0 h 242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3495" h="2429827">
                <a:moveTo>
                  <a:pt x="2467176" y="0"/>
                </a:moveTo>
                <a:cubicBezTo>
                  <a:pt x="2467176" y="0"/>
                  <a:pt x="1740418" y="143828"/>
                  <a:pt x="1413711" y="945833"/>
                </a:cubicBezTo>
                <a:cubicBezTo>
                  <a:pt x="1087956" y="1748790"/>
                  <a:pt x="1285124" y="1697355"/>
                  <a:pt x="627898" y="1923098"/>
                </a:cubicBezTo>
                <a:cubicBezTo>
                  <a:pt x="-29327" y="2148840"/>
                  <a:pt x="201" y="2429828"/>
                  <a:pt x="201" y="2429828"/>
                </a:cubicBezTo>
                <a:lnTo>
                  <a:pt x="3503496" y="2429828"/>
                </a:lnTo>
                <a:lnTo>
                  <a:pt x="3503496" y="0"/>
                </a:lnTo>
                <a:lnTo>
                  <a:pt x="2467176" y="0"/>
                </a:lnTo>
                <a:close/>
              </a:path>
            </a:pathLst>
          </a:custGeom>
          <a:solidFill>
            <a:srgbClr val="00994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a:cs typeface="+mn-cs"/>
            </a:endParaRPr>
          </a:p>
        </p:txBody>
      </p:sp>
      <p:sp>
        <p:nvSpPr>
          <p:cNvPr id="36" name="任意多边形: 形状 35">
            <a:extLst>
              <a:ext uri="{FF2B5EF4-FFF2-40B4-BE49-F238E27FC236}">
                <a16:creationId xmlns:a16="http://schemas.microsoft.com/office/drawing/2014/main" id="{D8EEB5B2-9D8E-B378-4031-210269ECDF89}"/>
              </a:ext>
            </a:extLst>
          </p:cNvPr>
          <p:cNvSpPr/>
          <p:nvPr/>
        </p:nvSpPr>
        <p:spPr>
          <a:xfrm>
            <a:off x="7112614" y="1358950"/>
            <a:ext cx="1426952" cy="512876"/>
          </a:xfrm>
          <a:custGeom>
            <a:avLst/>
            <a:gdLst>
              <a:gd name="connsiteX0" fmla="*/ 3224213 w 4211002"/>
              <a:gd name="connsiteY0" fmla="*/ 572453 h 1513522"/>
              <a:gd name="connsiteX1" fmla="*/ 2827020 w 4211002"/>
              <a:gd name="connsiteY1" fmla="*/ 658178 h 1513522"/>
              <a:gd name="connsiteX2" fmla="*/ 2128838 w 4211002"/>
              <a:gd name="connsiteY2" fmla="*/ 0 h 1513522"/>
              <a:gd name="connsiteX3" fmla="*/ 1430655 w 4211002"/>
              <a:gd name="connsiteY3" fmla="*/ 661035 h 1513522"/>
              <a:gd name="connsiteX4" fmla="*/ 1095375 w 4211002"/>
              <a:gd name="connsiteY4" fmla="*/ 608648 h 1513522"/>
              <a:gd name="connsiteX5" fmla="*/ 0 w 4211002"/>
              <a:gd name="connsiteY5" fmla="*/ 1513523 h 1513522"/>
              <a:gd name="connsiteX6" fmla="*/ 4211003 w 4211002"/>
              <a:gd name="connsiteY6" fmla="*/ 1513523 h 1513522"/>
              <a:gd name="connsiteX7" fmla="*/ 3224213 w 4211002"/>
              <a:gd name="connsiteY7" fmla="*/ 572453 h 151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1002" h="1513522">
                <a:moveTo>
                  <a:pt x="3224213" y="572453"/>
                </a:moveTo>
                <a:cubicBezTo>
                  <a:pt x="3083243" y="572453"/>
                  <a:pt x="2948940" y="602933"/>
                  <a:pt x="2827020" y="658178"/>
                </a:cubicBezTo>
                <a:cubicBezTo>
                  <a:pt x="2798445" y="289560"/>
                  <a:pt x="2497455" y="0"/>
                  <a:pt x="2128838" y="0"/>
                </a:cubicBezTo>
                <a:cubicBezTo>
                  <a:pt x="1760220" y="0"/>
                  <a:pt x="1458278" y="291465"/>
                  <a:pt x="1430655" y="661035"/>
                </a:cubicBezTo>
                <a:cubicBezTo>
                  <a:pt x="1324928" y="626745"/>
                  <a:pt x="1211580" y="608648"/>
                  <a:pt x="1095375" y="608648"/>
                </a:cubicBezTo>
                <a:cubicBezTo>
                  <a:pt x="557213" y="608648"/>
                  <a:pt x="107633" y="996315"/>
                  <a:pt x="0" y="1513523"/>
                </a:cubicBezTo>
                <a:lnTo>
                  <a:pt x="4211003" y="1513523"/>
                </a:lnTo>
                <a:cubicBezTo>
                  <a:pt x="4174808" y="987743"/>
                  <a:pt x="3748088" y="572453"/>
                  <a:pt x="3224213" y="572453"/>
                </a:cubicBezTo>
                <a:close/>
              </a:path>
            </a:pathLst>
          </a:custGeom>
          <a:solidFill>
            <a:srgbClr val="7ACEA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a:cs typeface="+mn-cs"/>
            </a:endParaRPr>
          </a:p>
        </p:txBody>
      </p:sp>
      <p:sp>
        <p:nvSpPr>
          <p:cNvPr id="39" name="任意多边形: 形状 38">
            <a:extLst>
              <a:ext uri="{FF2B5EF4-FFF2-40B4-BE49-F238E27FC236}">
                <a16:creationId xmlns:a16="http://schemas.microsoft.com/office/drawing/2014/main" id="{DD29E2B1-352E-58D5-CB7D-811514ABF59D}"/>
              </a:ext>
            </a:extLst>
          </p:cNvPr>
          <p:cNvSpPr/>
          <p:nvPr/>
        </p:nvSpPr>
        <p:spPr>
          <a:xfrm>
            <a:off x="9390865" y="907326"/>
            <a:ext cx="915508" cy="329052"/>
          </a:xfrm>
          <a:custGeom>
            <a:avLst/>
            <a:gdLst>
              <a:gd name="connsiteX0" fmla="*/ 3224213 w 4211002"/>
              <a:gd name="connsiteY0" fmla="*/ 572453 h 1513522"/>
              <a:gd name="connsiteX1" fmla="*/ 2827020 w 4211002"/>
              <a:gd name="connsiteY1" fmla="*/ 658178 h 1513522"/>
              <a:gd name="connsiteX2" fmla="*/ 2128838 w 4211002"/>
              <a:gd name="connsiteY2" fmla="*/ 0 h 1513522"/>
              <a:gd name="connsiteX3" fmla="*/ 1430655 w 4211002"/>
              <a:gd name="connsiteY3" fmla="*/ 661035 h 1513522"/>
              <a:gd name="connsiteX4" fmla="*/ 1095375 w 4211002"/>
              <a:gd name="connsiteY4" fmla="*/ 608648 h 1513522"/>
              <a:gd name="connsiteX5" fmla="*/ 0 w 4211002"/>
              <a:gd name="connsiteY5" fmla="*/ 1513523 h 1513522"/>
              <a:gd name="connsiteX6" fmla="*/ 4211003 w 4211002"/>
              <a:gd name="connsiteY6" fmla="*/ 1513523 h 1513522"/>
              <a:gd name="connsiteX7" fmla="*/ 3224213 w 4211002"/>
              <a:gd name="connsiteY7" fmla="*/ 572453 h 151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1002" h="1513522">
                <a:moveTo>
                  <a:pt x="3224213" y="572453"/>
                </a:moveTo>
                <a:cubicBezTo>
                  <a:pt x="3083243" y="572453"/>
                  <a:pt x="2948940" y="602933"/>
                  <a:pt x="2827020" y="658178"/>
                </a:cubicBezTo>
                <a:cubicBezTo>
                  <a:pt x="2798445" y="289560"/>
                  <a:pt x="2497455" y="0"/>
                  <a:pt x="2128838" y="0"/>
                </a:cubicBezTo>
                <a:cubicBezTo>
                  <a:pt x="1760220" y="0"/>
                  <a:pt x="1458278" y="291465"/>
                  <a:pt x="1430655" y="661035"/>
                </a:cubicBezTo>
                <a:cubicBezTo>
                  <a:pt x="1324928" y="626745"/>
                  <a:pt x="1211580" y="608648"/>
                  <a:pt x="1095375" y="608648"/>
                </a:cubicBezTo>
                <a:cubicBezTo>
                  <a:pt x="557213" y="608648"/>
                  <a:pt x="107633" y="996315"/>
                  <a:pt x="0" y="1513523"/>
                </a:cubicBezTo>
                <a:lnTo>
                  <a:pt x="4211003" y="1513523"/>
                </a:lnTo>
                <a:cubicBezTo>
                  <a:pt x="4174808" y="987743"/>
                  <a:pt x="3748088" y="572453"/>
                  <a:pt x="3224213" y="572453"/>
                </a:cubicBezTo>
                <a:close/>
              </a:path>
            </a:pathLst>
          </a:custGeom>
          <a:solidFill>
            <a:srgbClr val="A5E0C8">
              <a:alpha val="74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a:cs typeface="+mn-cs"/>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457"/>
            <a:ext cx="12192000" cy="6858000"/>
          </a:xfrm>
          <a:prstGeom prst="rect">
            <a:avLst/>
          </a:prstGeom>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9891" b="100000" l="9891" r="94721"/>
                    </a14:imgEffect>
                  </a14:imgLayer>
                </a14:imgProps>
              </a:ext>
              <a:ext uri="{28A0092B-C50C-407E-A947-70E740481C1C}">
                <a14:useLocalDpi xmlns:a14="http://schemas.microsoft.com/office/drawing/2010/main" val="0"/>
              </a:ext>
            </a:extLst>
          </a:blip>
          <a:stretch>
            <a:fillRect/>
          </a:stretch>
        </p:blipFill>
        <p:spPr>
          <a:xfrm>
            <a:off x="-462822" y="2432732"/>
            <a:ext cx="4408811" cy="4408811"/>
          </a:xfrm>
          <a:prstGeom prst="rect">
            <a:avLst/>
          </a:prstGeom>
        </p:spPr>
      </p:pic>
      <p:pic>
        <p:nvPicPr>
          <p:cNvPr id="8" name="Picture 7"/>
          <p:cNvPicPr>
            <a:picLocks noChangeAspect="1"/>
          </p:cNvPicPr>
          <p:nvPr/>
        </p:nvPicPr>
        <p:blipFill>
          <a:blip r:embed="rId6"/>
          <a:stretch>
            <a:fillRect/>
          </a:stretch>
        </p:blipFill>
        <p:spPr>
          <a:xfrm>
            <a:off x="665298" y="1302954"/>
            <a:ext cx="11101778" cy="2865368"/>
          </a:xfrm>
          <a:prstGeom prst="rect">
            <a:avLst/>
          </a:prstGeom>
        </p:spPr>
      </p:pic>
      <p:pic>
        <p:nvPicPr>
          <p:cNvPr id="9" name="Picture 8" descr="Logo, company name&#10;&#10;Description automatically generated">
            <a:extLst>
              <a:ext uri="{FF2B5EF4-FFF2-40B4-BE49-F238E27FC236}">
                <a16:creationId xmlns:a16="http://schemas.microsoft.com/office/drawing/2014/main" id="{375F0091-8A0A-17C4-B922-DE863FAC6C06}"/>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300000"/>
                    </a14:imgEffect>
                  </a14:imgLayer>
                </a14:imgProps>
              </a:ext>
            </a:extLst>
          </a:blip>
          <a:stretch>
            <a:fillRect/>
          </a:stretch>
        </p:blipFill>
        <p:spPr>
          <a:xfrm>
            <a:off x="-68829" y="-79013"/>
            <a:ext cx="1150865" cy="1150865"/>
          </a:xfrm>
          <a:prstGeom prst="rect">
            <a:avLst/>
          </a:prstGeom>
        </p:spPr>
      </p:pic>
      <p:pic>
        <p:nvPicPr>
          <p:cNvPr id="13" name="Picture 2" descr="54 dân tộc Việt Nam - Page 5 of 5 - Địa Ốc Thông Thái"/>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l="54815"/>
          <a:stretch/>
        </p:blipFill>
        <p:spPr bwMode="auto">
          <a:xfrm>
            <a:off x="10256357" y="3570272"/>
            <a:ext cx="2383165" cy="26371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CF0A94CF-AC68-42B8-5D96-2DCB8288FAE4}"/>
              </a:ext>
            </a:extLst>
          </p:cNvPr>
          <p:cNvPicPr>
            <a:picLocks noChangeAspect="1"/>
          </p:cNvPicPr>
          <p:nvPr/>
        </p:nvPicPr>
        <p:blipFill>
          <a:blip r:embed="rId11"/>
          <a:stretch>
            <a:fillRect/>
          </a:stretch>
        </p:blipFill>
        <p:spPr>
          <a:xfrm>
            <a:off x="2714830" y="-15715"/>
            <a:ext cx="6041660" cy="969348"/>
          </a:xfrm>
          <a:prstGeom prst="rect">
            <a:avLst/>
          </a:prstGeom>
          <a:solidFill>
            <a:schemeClr val="bg1"/>
          </a:solidFill>
          <a:ln>
            <a:solidFill>
              <a:schemeClr val="accent1"/>
            </a:solidFill>
          </a:ln>
        </p:spPr>
      </p:pic>
      <p:pic>
        <p:nvPicPr>
          <p:cNvPr id="16" name="Picture 15">
            <a:extLst>
              <a:ext uri="{FF2B5EF4-FFF2-40B4-BE49-F238E27FC236}">
                <a16:creationId xmlns:a16="http://schemas.microsoft.com/office/drawing/2014/main" id="{65D70209-18F4-A8C3-7105-76387EC0453C}"/>
              </a:ext>
            </a:extLst>
          </p:cNvPr>
          <p:cNvPicPr>
            <a:picLocks noChangeAspect="1"/>
          </p:cNvPicPr>
          <p:nvPr/>
        </p:nvPicPr>
        <p:blipFill>
          <a:blip r:embed="rId12"/>
          <a:stretch>
            <a:fillRect/>
          </a:stretch>
        </p:blipFill>
        <p:spPr>
          <a:xfrm>
            <a:off x="217776" y="-74813"/>
            <a:ext cx="2675130" cy="1889620"/>
          </a:xfrm>
          <a:prstGeom prst="rect">
            <a:avLst/>
          </a:prstGeom>
        </p:spPr>
      </p:pic>
      <p:pic>
        <p:nvPicPr>
          <p:cNvPr id="14" name="Picture 2" descr="54 dân tộc Việt Nam - Page 5 of 5 - Địa Ốc Thông Thái"/>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r="56760"/>
          <a:stretch/>
        </p:blipFill>
        <p:spPr bwMode="auto">
          <a:xfrm>
            <a:off x="8098971" y="3571343"/>
            <a:ext cx="2280550" cy="2637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4952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1+#ppt_w/2"/>
                                          </p:val>
                                        </p:tav>
                                        <p:tav tm="100000">
                                          <p:val>
                                            <p:strVal val="#ppt_x"/>
                                          </p:val>
                                        </p:tav>
                                      </p:tavLst>
                                    </p:anim>
                                    <p:anim calcmode="lin" valueType="num">
                                      <p:cBhvr additive="base">
                                        <p:cTn id="8" dur="5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1+#ppt_w/2"/>
                                          </p:val>
                                        </p:tav>
                                        <p:tav tm="100000">
                                          <p:val>
                                            <p:strVal val="#ppt_x"/>
                                          </p:val>
                                        </p:tav>
                                      </p:tavLst>
                                    </p:anim>
                                    <p:anim calcmode="lin" valueType="num">
                                      <p:cBhvr additive="base">
                                        <p:cTn id="12"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01087" y="1610412"/>
            <a:ext cx="9484144" cy="1077218"/>
          </a:xfrm>
          <a:prstGeom prst="rect">
            <a:avLst/>
          </a:prstGeom>
        </p:spPr>
        <p:txBody>
          <a:bodyPr wrap="square">
            <a:spAutoFit/>
          </a:bodyPr>
          <a:lstStyle/>
          <a:p>
            <a:pPr algn="just"/>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Em</a:t>
            </a:r>
            <a:r>
              <a:rPr lang="vi-VN" sz="32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hãy đọc thông tin SGK trang 24</a:t>
            </a:r>
            <a:r>
              <a:rPr lang="en-US" sz="32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32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quan</a:t>
            </a:r>
            <a:r>
              <a:rPr lang="en-US" sz="32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sát</a:t>
            </a:r>
            <a:r>
              <a:rPr lang="en-US" sz="32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sz="32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1, 2. </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3" name="Google Shape;117;p2"/>
          <p:cNvSpPr/>
          <p:nvPr/>
        </p:nvSpPr>
        <p:spPr>
          <a:xfrm>
            <a:off x="1132763" y="1486603"/>
            <a:ext cx="9758151" cy="1324836"/>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Tree>
    <p:extLst>
      <p:ext uri="{BB962C8B-B14F-4D97-AF65-F5344CB8AC3E}">
        <p14:creationId xmlns:p14="http://schemas.microsoft.com/office/powerpoint/2010/main" val="23220928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grpId="1" nodeType="clickEffect">
                                  <p:stCondLst>
                                    <p:cond delay="0"/>
                                  </p:stCondLst>
                                  <p:childTnLst>
                                    <p:anim calcmode="lin" valueType="num">
                                      <p:cBhvr>
                                        <p:cTn id="14" dur="500"/>
                                        <p:tgtEl>
                                          <p:spTgt spid="3"/>
                                        </p:tgtEl>
                                        <p:attrNameLst>
                                          <p:attrName>ppt_w</p:attrName>
                                        </p:attrNameLst>
                                      </p:cBhvr>
                                      <p:tavLst>
                                        <p:tav tm="0">
                                          <p:val>
                                            <p:strVal val="ppt_w"/>
                                          </p:val>
                                        </p:tav>
                                        <p:tav tm="100000">
                                          <p:val>
                                            <p:fltVal val="0"/>
                                          </p:val>
                                        </p:tav>
                                      </p:tavLst>
                                    </p:anim>
                                    <p:anim calcmode="lin" valueType="num">
                                      <p:cBhvr>
                                        <p:cTn id="15" dur="500"/>
                                        <p:tgtEl>
                                          <p:spTgt spid="3"/>
                                        </p:tgtEl>
                                        <p:attrNameLst>
                                          <p:attrName>ppt_h</p:attrName>
                                        </p:attrNameLst>
                                      </p:cBhvr>
                                      <p:tavLst>
                                        <p:tav tm="0">
                                          <p:val>
                                            <p:strVal val="ppt_h"/>
                                          </p:val>
                                        </p:tav>
                                        <p:tav tm="100000">
                                          <p:val>
                                            <p:fltVal val="0"/>
                                          </p:val>
                                        </p:tav>
                                      </p:tavLst>
                                    </p:anim>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117;p2"/>
          <p:cNvSpPr/>
          <p:nvPr/>
        </p:nvSpPr>
        <p:spPr>
          <a:xfrm>
            <a:off x="1338478" y="1731623"/>
            <a:ext cx="9647970" cy="4246096"/>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12" name="TextBox 11"/>
          <p:cNvSpPr txBox="1"/>
          <p:nvPr/>
        </p:nvSpPr>
        <p:spPr>
          <a:xfrm>
            <a:off x="1338478" y="2060885"/>
            <a:ext cx="9213620" cy="14773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Trung du miền núi Bắc Bộ </a:t>
            </a:r>
            <a:r>
              <a:rPr kumimoji="0" lang="vi-VN" sz="3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có </a:t>
            </a:r>
            <a:r>
              <a:rPr kumimoji="0" lang="en-US" sz="3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người </a:t>
            </a: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(năm 2020).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p:cNvSpPr txBox="1"/>
          <p:nvPr/>
        </p:nvSpPr>
        <p:spPr>
          <a:xfrm>
            <a:off x="1445142" y="3128811"/>
            <a:ext cx="9106955" cy="553998"/>
          </a:xfrm>
          <a:prstGeom prst="rect">
            <a:avLst/>
          </a:prstGeom>
          <a:noFill/>
        </p:spPr>
        <p:txBody>
          <a:bodyPr wrap="square" rtlCol="0">
            <a:spAutoFit/>
          </a:bodyPr>
          <a:lstStyle/>
          <a:p>
            <a:pPr lvl="0" algn="just">
              <a:defRPr/>
            </a:pPr>
            <a:r>
              <a:rPr kumimoji="0" lang="vi-VN" sz="3000" b="1" i="0"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mn-cs"/>
              </a:rPr>
              <a:t>- Có nhiều dân tộc sinh sống</a:t>
            </a:r>
            <a:r>
              <a:rPr kumimoji="0" lang="en-US" sz="3000" b="1" i="0"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mn-cs"/>
              </a:rPr>
              <a:t> như</a:t>
            </a:r>
            <a:r>
              <a:rPr kumimoji="0" lang="vi-VN" sz="3000" b="1" i="0"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mn-cs"/>
              </a:rPr>
              <a:t>……...</a:t>
            </a:r>
            <a:r>
              <a:rPr lang="en-US" sz="3000" b="1">
                <a:solidFill>
                  <a:prstClr val="black"/>
                </a:solidFill>
                <a:latin typeface="Cambria" panose="02040503050406030204" pitchFamily="18" charset="0"/>
                <a:ea typeface="Cambria" panose="02040503050406030204" pitchFamily="18" charset="0"/>
              </a:rPr>
              <a:t>.......................</a:t>
            </a:r>
            <a:endParaRPr kumimoji="0" lang="vi-VN" sz="3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p:cNvSpPr txBox="1"/>
          <p:nvPr/>
        </p:nvSpPr>
        <p:spPr>
          <a:xfrm>
            <a:off x="1445142" y="4201443"/>
            <a:ext cx="9117086" cy="1477328"/>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3000" b="1" i="0"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3000" b="1" i="0"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000" b="1" i="0"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mn-cs"/>
              </a:rPr>
              <a:t>Mỗi </a:t>
            </a:r>
            <a:r>
              <a:rPr kumimoji="0" lang="vi-VN" sz="3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dân </a:t>
            </a:r>
            <a:r>
              <a:rPr kumimoji="0" lang="vi-VN" sz="3000" b="1" i="0"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mn-cs"/>
              </a:rPr>
              <a:t>tộc có </a:t>
            </a:r>
            <a:r>
              <a:rPr kumimoji="0" lang="en-US" sz="3000" b="1" i="0"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3000" b="1" i="0"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mn-cs"/>
              </a:rPr>
              <a:t>tập quán sinh hoạt và …………………………………….</a:t>
            </a:r>
            <a:r>
              <a:rPr kumimoji="0" lang="vi-VN" sz="3000" b="1" i="0"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mn-cs"/>
              </a:rPr>
              <a:t>riêng</a:t>
            </a:r>
            <a:r>
              <a:rPr kumimoji="0" lang="en-US" sz="3000" b="1" i="0"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3000" b="1" i="0"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tạo nên sự đa dạng về </a:t>
            </a:r>
            <a:r>
              <a:rPr kumimoji="0" lang="vi-VN" sz="3000" b="1" i="0"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mn-cs"/>
              </a:rPr>
              <a:t>văn hóa</a:t>
            </a:r>
            <a:r>
              <a:rPr kumimoji="0" lang="en-US" sz="3000" b="1" i="0"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mn-cs"/>
              </a:rPr>
              <a:t> của vùng</a:t>
            </a:r>
            <a:r>
              <a:rPr kumimoji="0" lang="vi-VN" sz="3000" b="1" i="0"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ectangle 1"/>
          <p:cNvSpPr/>
          <p:nvPr/>
        </p:nvSpPr>
        <p:spPr>
          <a:xfrm>
            <a:off x="1445143" y="867544"/>
            <a:ext cx="4929555" cy="646331"/>
          </a:xfrm>
          <a:prstGeom prst="rect">
            <a:avLst/>
          </a:prstGeom>
        </p:spPr>
        <p:txBody>
          <a:bodyPr wrap="none">
            <a:spAutoFit/>
          </a:bodyPr>
          <a:lstStyle/>
          <a:p>
            <a:r>
              <a:rPr lang="en-US" sz="3600" b="1" dirty="0" err="1">
                <a:solidFill>
                  <a:srgbClr val="FF0066"/>
                </a:solidFill>
                <a:latin typeface="Times New Roman" panose="02020603050405020304" pitchFamily="18" charset="0"/>
                <a:ea typeface="Cambria" panose="02040503050406030204" pitchFamily="18" charset="0"/>
                <a:cs typeface="Times New Roman" panose="02020603050405020304" pitchFamily="18" charset="0"/>
              </a:rPr>
              <a:t>Hãy</a:t>
            </a:r>
            <a:r>
              <a:rPr lang="en-US" sz="3600" b="1" dirty="0">
                <a:solidFill>
                  <a:srgbClr val="FF0066"/>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FF0066"/>
                </a:solidFill>
                <a:latin typeface="Times New Roman" panose="02020603050405020304" pitchFamily="18" charset="0"/>
                <a:ea typeface="Cambria" panose="02040503050406030204" pitchFamily="18" charset="0"/>
                <a:cs typeface="Times New Roman" panose="02020603050405020304" pitchFamily="18" charset="0"/>
              </a:rPr>
              <a:t>điền</a:t>
            </a:r>
            <a:r>
              <a:rPr lang="en-US" sz="3600" b="1" dirty="0">
                <a:solidFill>
                  <a:srgbClr val="FF0066"/>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FF0066"/>
                </a:solidFill>
                <a:latin typeface="Times New Roman" panose="02020603050405020304" pitchFamily="18" charset="0"/>
                <a:ea typeface="Cambria" panose="02040503050406030204" pitchFamily="18" charset="0"/>
                <a:cs typeface="Times New Roman" panose="02020603050405020304" pitchFamily="18" charset="0"/>
              </a:rPr>
              <a:t>vào</a:t>
            </a:r>
            <a:r>
              <a:rPr lang="en-US" sz="3600" b="1" dirty="0">
                <a:solidFill>
                  <a:srgbClr val="FF0066"/>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FF0066"/>
                </a:solidFill>
                <a:latin typeface="Times New Roman" panose="02020603050405020304" pitchFamily="18" charset="0"/>
                <a:ea typeface="Cambria" panose="02040503050406030204" pitchFamily="18" charset="0"/>
                <a:cs typeface="Times New Roman" panose="02020603050405020304" pitchFamily="18" charset="0"/>
              </a:rPr>
              <a:t>chỗ</a:t>
            </a:r>
            <a:r>
              <a:rPr lang="en-US" sz="3600" b="1" dirty="0">
                <a:solidFill>
                  <a:srgbClr val="FF0066"/>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FF0066"/>
                </a:solidFill>
                <a:latin typeface="Times New Roman" panose="02020603050405020304" pitchFamily="18" charset="0"/>
                <a:ea typeface="Cambria" panose="02040503050406030204" pitchFamily="18" charset="0"/>
                <a:cs typeface="Times New Roman" panose="02020603050405020304" pitchFamily="18" charset="0"/>
              </a:rPr>
              <a:t>chấm</a:t>
            </a:r>
            <a:r>
              <a:rPr lang="en-US" sz="3600" b="1" dirty="0">
                <a:solidFill>
                  <a:srgbClr val="FF0066"/>
                </a:solidFill>
                <a:latin typeface="Times New Roman" panose="02020603050405020304" pitchFamily="18" charset="0"/>
                <a:ea typeface="Cambria" panose="02040503050406030204" pitchFamily="18" charset="0"/>
                <a:cs typeface="Times New Roman" panose="02020603050405020304" pitchFamily="18" charset="0"/>
              </a:rPr>
              <a:t>:</a:t>
            </a:r>
            <a:endParaRPr lang="en-US" sz="3600" dirty="0">
              <a:solidFill>
                <a:srgbClr val="FF0066"/>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409014" y="2040071"/>
            <a:ext cx="9179209" cy="1015663"/>
          </a:xfrm>
          <a:prstGeom prst="rect">
            <a:avLst/>
          </a:prstGeom>
          <a:solidFill>
            <a:schemeClr val="bg1"/>
          </a:solidFill>
        </p:spPr>
        <p:txBody>
          <a:bodyPr wrap="square" rtlCol="0">
            <a:spAutoFit/>
          </a:bodyPr>
          <a:lstStyle/>
          <a:p>
            <a:pPr algn="just">
              <a:defRPr/>
            </a:pPr>
            <a:r>
              <a:rPr lang="vi-VN" sz="30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Trung du miền núi Bắc Bộ có </a:t>
            </a:r>
            <a:r>
              <a:rPr kumimoji="0" lang="vi-VN" sz="30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hơn 14 triệu</a:t>
            </a:r>
            <a:r>
              <a:rPr kumimoji="0" lang="en-US" sz="30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vi-VN" sz="30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người (năm 2020).</a:t>
            </a:r>
          </a:p>
        </p:txBody>
      </p:sp>
      <p:sp>
        <p:nvSpPr>
          <p:cNvPr id="9" name="TextBox 8"/>
          <p:cNvSpPr txBox="1"/>
          <p:nvPr/>
        </p:nvSpPr>
        <p:spPr>
          <a:xfrm>
            <a:off x="1499732" y="3093832"/>
            <a:ext cx="9106955" cy="1015663"/>
          </a:xfrm>
          <a:prstGeom prst="rect">
            <a:avLst/>
          </a:prstGeom>
          <a:solidFill>
            <a:schemeClr val="bg1"/>
          </a:solidFill>
        </p:spPr>
        <p:txBody>
          <a:bodyPr wrap="square" rtlCol="0">
            <a:spAutoFit/>
          </a:bodyPr>
          <a:lstStyle/>
          <a:p>
            <a:pPr lvl="0" algn="just">
              <a:defRPr/>
            </a:pPr>
            <a:r>
              <a:rPr kumimoji="0" lang="vi-VN" sz="30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Có nhiều dân tộc sinh sống</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như</a:t>
            </a:r>
            <a:r>
              <a:rPr kumimoji="0" lang="vi-VN" sz="30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Mường</a:t>
            </a:r>
            <a:r>
              <a:rPr kumimoji="0" lang="en-US" sz="3000" b="1"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Thái, Dao, </a:t>
            </a:r>
            <a:r>
              <a:rPr kumimoji="0" lang="en-US" sz="3000" b="1" i="0"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Mông</a:t>
            </a:r>
            <a:r>
              <a:rPr kumimoji="0" lang="en-US" sz="3000" b="1"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Tày</a:t>
            </a:r>
            <a:r>
              <a:rPr kumimoji="0" lang="en-US" sz="3000" b="1"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Nùng</a:t>
            </a:r>
            <a:r>
              <a:rPr kumimoji="0" lang="en-US" sz="3000" b="1"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Kinh</a:t>
            </a:r>
            <a:r>
              <a:rPr kumimoji="0" lang="en-US" sz="3000" b="1"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vi-VN" sz="3000" b="1"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TextBox 9"/>
          <p:cNvSpPr txBox="1"/>
          <p:nvPr/>
        </p:nvSpPr>
        <p:spPr>
          <a:xfrm>
            <a:off x="1507263" y="4222820"/>
            <a:ext cx="9285873" cy="1477328"/>
          </a:xfrm>
          <a:prstGeom prst="rect">
            <a:avLst/>
          </a:prstGeom>
          <a:solidFill>
            <a:schemeClr val="bg1"/>
          </a:solid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30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30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Mỗi dân tộc có </a:t>
            </a:r>
            <a:r>
              <a:rPr kumimoji="0" lang="vi-VN" sz="3000" b="1"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tiếng nói</a:t>
            </a:r>
            <a:r>
              <a:rPr kumimoji="0" lang="vi-VN" sz="30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tập</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quán</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sinh</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hoạt</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3000" b="1"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trang</a:t>
            </a:r>
            <a:r>
              <a:rPr kumimoji="0" lang="en-US" sz="3000" b="1"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phục</a:t>
            </a:r>
            <a:r>
              <a:rPr kumimoji="0" lang="en-US" sz="3000" b="1"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truyền</a:t>
            </a:r>
            <a:r>
              <a:rPr kumimoji="0" lang="en-US" sz="3000" b="1"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thống</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30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riêng</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vi-VN" sz="30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tạo nên sự đa dạng về văn hóa</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vùng</a:t>
            </a:r>
            <a:r>
              <a:rPr kumimoji="0" lang="vi-VN" sz="30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8920869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P spid="7"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478" y="946987"/>
            <a:ext cx="10590678" cy="1015663"/>
          </a:xfrm>
          <a:prstGeom prst="rect">
            <a:avLst/>
          </a:prstGeom>
          <a:noFill/>
        </p:spPr>
        <p:txBody>
          <a:bodyPr wrap="square" rtlCol="0">
            <a:spAutoFit/>
          </a:bodyPr>
          <a:lstStyle/>
          <a:p>
            <a:pPr algn="ctr"/>
            <a:r>
              <a:rPr lang="vi-VN" sz="3000" b="1" dirty="0">
                <a:latin typeface="Times New Roman" panose="02020603050405020304" pitchFamily="18" charset="0"/>
                <a:ea typeface="Cambria" panose="02040503050406030204" pitchFamily="18" charset="0"/>
                <a:cs typeface="Times New Roman" panose="02020603050405020304" pitchFamily="18" charset="0"/>
              </a:rPr>
              <a:t>Một số dân tộc </a:t>
            </a:r>
            <a:r>
              <a:rPr lang="en-US" sz="3000" b="1" dirty="0" err="1">
                <a:latin typeface="Times New Roman" panose="02020603050405020304" pitchFamily="18" charset="0"/>
                <a:ea typeface="Cambria" panose="02040503050406030204" pitchFamily="18" charset="0"/>
                <a:cs typeface="Times New Roman" panose="02020603050405020304" pitchFamily="18" charset="0"/>
              </a:rPr>
              <a:t>sinh</a:t>
            </a:r>
            <a:r>
              <a:rPr lang="en-US" sz="3000" b="1" dirty="0">
                <a:latin typeface="Times New Roman" panose="02020603050405020304" pitchFamily="18" charset="0"/>
                <a:ea typeface="Cambria" panose="02040503050406030204" pitchFamily="18" charset="0"/>
                <a:cs typeface="Times New Roman" panose="02020603050405020304" pitchFamily="18" charset="0"/>
              </a:rPr>
              <a:t> </a:t>
            </a:r>
            <a:r>
              <a:rPr lang="vi-VN" sz="3000" b="1" dirty="0">
                <a:latin typeface="Times New Roman" panose="02020603050405020304" pitchFamily="18" charset="0"/>
                <a:ea typeface="Cambria" panose="02040503050406030204" pitchFamily="18" charset="0"/>
                <a:cs typeface="Times New Roman" panose="02020603050405020304" pitchFamily="18" charset="0"/>
              </a:rPr>
              <a:t>sống ở vùng Trung du và</a:t>
            </a:r>
          </a:p>
          <a:p>
            <a:pPr algn="ctr"/>
            <a:r>
              <a:rPr lang="vi-VN" sz="3000" b="1" dirty="0">
                <a:latin typeface="Times New Roman" panose="02020603050405020304" pitchFamily="18" charset="0"/>
                <a:ea typeface="Cambria" panose="02040503050406030204" pitchFamily="18" charset="0"/>
                <a:cs typeface="Times New Roman" panose="02020603050405020304" pitchFamily="18" charset="0"/>
              </a:rPr>
              <a:t> miền núi Bắc Bộ.</a:t>
            </a:r>
            <a:endParaRPr lang="en-US" sz="3000" b="1"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5" name="Picture 14"/>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6275671" y="2219517"/>
            <a:ext cx="4065069" cy="286670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442" y="2219517"/>
            <a:ext cx="4979658" cy="2866701"/>
          </a:xfrm>
          <a:prstGeom prst="rect">
            <a:avLst/>
          </a:prstGeom>
        </p:spPr>
      </p:pic>
      <p:sp>
        <p:nvSpPr>
          <p:cNvPr id="8" name="TextBox 7"/>
          <p:cNvSpPr txBox="1"/>
          <p:nvPr/>
        </p:nvSpPr>
        <p:spPr>
          <a:xfrm>
            <a:off x="2452885" y="5086218"/>
            <a:ext cx="2281187" cy="461665"/>
          </a:xfrm>
          <a:prstGeom prst="rect">
            <a:avLst/>
          </a:prstGeom>
          <a:noFill/>
        </p:spPr>
        <p:txBody>
          <a:bodyPr wrap="square" rtlCol="0">
            <a:spAutoFit/>
          </a:bodyPr>
          <a:lstStyle/>
          <a:p>
            <a:r>
              <a:rPr lang="vi-VN" sz="2400" b="1" dirty="0">
                <a:latin typeface="Times New Roman" panose="02020603050405020304" pitchFamily="18" charset="0"/>
                <a:ea typeface="Cambria" panose="02040503050406030204" pitchFamily="18" charset="0"/>
                <a:cs typeface="Times New Roman" panose="02020603050405020304" pitchFamily="18" charset="0"/>
              </a:rPr>
              <a:t>Người Mông</a:t>
            </a:r>
            <a:endParaRPr lang="en-US" sz="2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7" name="TextBox 16"/>
          <p:cNvSpPr txBox="1"/>
          <p:nvPr/>
        </p:nvSpPr>
        <p:spPr>
          <a:xfrm>
            <a:off x="7432543" y="5086217"/>
            <a:ext cx="2281187" cy="461665"/>
          </a:xfrm>
          <a:prstGeom prst="rect">
            <a:avLst/>
          </a:prstGeom>
          <a:noFill/>
        </p:spPr>
        <p:txBody>
          <a:bodyPr wrap="square" rtlCol="0">
            <a:spAutoFit/>
          </a:bodyPr>
          <a:lstStyle/>
          <a:p>
            <a:r>
              <a:rPr lang="vi-VN" sz="2400" b="1" dirty="0">
                <a:latin typeface="Times New Roman" panose="02020603050405020304" pitchFamily="18" charset="0"/>
                <a:ea typeface="Cambria" panose="02040503050406030204" pitchFamily="18" charset="0"/>
                <a:cs typeface="Times New Roman" panose="02020603050405020304" pitchFamily="18" charset="0"/>
              </a:rPr>
              <a:t>Người</a:t>
            </a:r>
            <a:r>
              <a:rPr lang="vi-VN" sz="2400" dirty="0">
                <a:latin typeface="Times New Roman" panose="02020603050405020304" pitchFamily="18" charset="0"/>
                <a:ea typeface="Cambria" panose="02040503050406030204" pitchFamily="18" charset="0"/>
                <a:cs typeface="Times New Roman" panose="02020603050405020304" pitchFamily="18" charset="0"/>
              </a:rPr>
              <a:t> </a:t>
            </a:r>
            <a:r>
              <a:rPr lang="vi-VN" sz="2400" b="1" dirty="0">
                <a:latin typeface="Times New Roman" panose="02020603050405020304" pitchFamily="18" charset="0"/>
                <a:ea typeface="Cambria" panose="02040503050406030204" pitchFamily="18" charset="0"/>
                <a:cs typeface="Times New Roman" panose="02020603050405020304" pitchFamily="18" charset="0"/>
              </a:rPr>
              <a:t>Tày</a:t>
            </a:r>
            <a:endParaRPr lang="en-US" sz="2400" b="1"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12876847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452885" y="5236346"/>
            <a:ext cx="2281187" cy="461665"/>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vi-VN" sz="2400" b="1" dirty="0">
                <a:latin typeface="Times New Roman" panose="02020603050405020304" pitchFamily="18" charset="0"/>
                <a:ea typeface="Cambria" panose="02040503050406030204" pitchFamily="18" charset="0"/>
                <a:cs typeface="Times New Roman" panose="02020603050405020304" pitchFamily="18" charset="0"/>
              </a:rPr>
              <a:t>Người Thái</a:t>
            </a:r>
            <a:endParaRPr lang="en-US" sz="2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7" name="TextBox 16"/>
          <p:cNvSpPr txBox="1"/>
          <p:nvPr/>
        </p:nvSpPr>
        <p:spPr>
          <a:xfrm>
            <a:off x="7718870" y="5145119"/>
            <a:ext cx="2281187" cy="461665"/>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vi-VN" sz="2400" b="1" dirty="0">
                <a:latin typeface="Times New Roman" panose="02020603050405020304" pitchFamily="18" charset="0"/>
                <a:ea typeface="Cambria" panose="02040503050406030204" pitchFamily="18" charset="0"/>
                <a:cs typeface="Times New Roman" panose="02020603050405020304" pitchFamily="18" charset="0"/>
              </a:rPr>
              <a:t>Người Nùng</a:t>
            </a:r>
            <a:endParaRPr lang="en-US" sz="2400" b="1"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732051" y="2001674"/>
            <a:ext cx="3727312" cy="2977190"/>
          </a:xfrm>
          <a:prstGeom prst="rect">
            <a:avLst/>
          </a:prstGeom>
        </p:spPr>
      </p:pic>
      <p:pic>
        <p:nvPicPr>
          <p:cNvPr id="5" name="Picture 4"/>
          <p:cNvPicPr>
            <a:picLocks noChangeAspect="1"/>
          </p:cNvPicPr>
          <p:nvPr/>
        </p:nvPicPr>
        <p:blipFill>
          <a:blip r:embed="rId3"/>
          <a:stretch>
            <a:fillRect/>
          </a:stretch>
        </p:blipFill>
        <p:spPr>
          <a:xfrm>
            <a:off x="6319549" y="1952526"/>
            <a:ext cx="4621631" cy="3075485"/>
          </a:xfrm>
          <a:prstGeom prst="rect">
            <a:avLst/>
          </a:prstGeom>
        </p:spPr>
      </p:pic>
      <p:sp>
        <p:nvSpPr>
          <p:cNvPr id="9" name="TextBox 8"/>
          <p:cNvSpPr txBox="1"/>
          <p:nvPr/>
        </p:nvSpPr>
        <p:spPr>
          <a:xfrm>
            <a:off x="350502" y="857270"/>
            <a:ext cx="10590678" cy="1015663"/>
          </a:xfrm>
          <a:prstGeom prst="rect">
            <a:avLst/>
          </a:prstGeom>
          <a:noFill/>
        </p:spPr>
        <p:txBody>
          <a:bodyPr wrap="square" rtlCol="0">
            <a:spAutoFit/>
          </a:bodyPr>
          <a:lstStyle/>
          <a:p>
            <a:pPr algn="ctr"/>
            <a:r>
              <a:rPr lang="vi-VN" sz="3000" b="1" dirty="0">
                <a:latin typeface="Times New Roman" panose="02020603050405020304" pitchFamily="18" charset="0"/>
                <a:ea typeface="Cambria" panose="02040503050406030204" pitchFamily="18" charset="0"/>
                <a:cs typeface="Times New Roman" panose="02020603050405020304" pitchFamily="18" charset="0"/>
              </a:rPr>
              <a:t>Một số dân tộc </a:t>
            </a:r>
            <a:r>
              <a:rPr lang="en-US" sz="3000" b="1" dirty="0" err="1">
                <a:latin typeface="Times New Roman" panose="02020603050405020304" pitchFamily="18" charset="0"/>
                <a:ea typeface="Cambria" panose="02040503050406030204" pitchFamily="18" charset="0"/>
                <a:cs typeface="Times New Roman" panose="02020603050405020304" pitchFamily="18" charset="0"/>
              </a:rPr>
              <a:t>sinh</a:t>
            </a:r>
            <a:r>
              <a:rPr lang="en-US" sz="3000" b="1" dirty="0">
                <a:latin typeface="Times New Roman" panose="02020603050405020304" pitchFamily="18" charset="0"/>
                <a:ea typeface="Cambria" panose="02040503050406030204" pitchFamily="18" charset="0"/>
                <a:cs typeface="Times New Roman" panose="02020603050405020304" pitchFamily="18" charset="0"/>
              </a:rPr>
              <a:t> </a:t>
            </a:r>
            <a:r>
              <a:rPr lang="vi-VN" sz="3000" b="1" dirty="0">
                <a:latin typeface="Times New Roman" panose="02020603050405020304" pitchFamily="18" charset="0"/>
                <a:ea typeface="Cambria" panose="02040503050406030204" pitchFamily="18" charset="0"/>
                <a:cs typeface="Times New Roman" panose="02020603050405020304" pitchFamily="18" charset="0"/>
              </a:rPr>
              <a:t>sống ở vùng Trung du và</a:t>
            </a:r>
          </a:p>
          <a:p>
            <a:pPr algn="ctr"/>
            <a:r>
              <a:rPr lang="vi-VN" sz="3000" b="1" dirty="0">
                <a:latin typeface="Times New Roman" panose="02020603050405020304" pitchFamily="18" charset="0"/>
                <a:ea typeface="Cambria" panose="02040503050406030204" pitchFamily="18" charset="0"/>
                <a:cs typeface="Times New Roman" panose="02020603050405020304" pitchFamily="18" charset="0"/>
              </a:rPr>
              <a:t> miền núi Bắc Bộ.</a:t>
            </a:r>
            <a:endParaRPr lang="en-US" sz="3000" b="1"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8571056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46707" y="5449331"/>
            <a:ext cx="2281187" cy="461665"/>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vi-VN" sz="2400" b="1" dirty="0">
                <a:latin typeface="Times New Roman" panose="02020603050405020304" pitchFamily="18" charset="0"/>
                <a:ea typeface="Cambria" panose="02040503050406030204" pitchFamily="18" charset="0"/>
                <a:cs typeface="Times New Roman" panose="02020603050405020304" pitchFamily="18" charset="0"/>
              </a:rPr>
              <a:t>Người Mường</a:t>
            </a:r>
            <a:endParaRPr lang="en-US" sz="2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7" name="TextBox 16"/>
          <p:cNvSpPr txBox="1"/>
          <p:nvPr/>
        </p:nvSpPr>
        <p:spPr>
          <a:xfrm>
            <a:off x="7364028" y="5457886"/>
            <a:ext cx="2281187" cy="461665"/>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vi-VN" sz="2400" b="1" dirty="0">
                <a:latin typeface="Times New Roman" panose="02020603050405020304" pitchFamily="18" charset="0"/>
                <a:ea typeface="Cambria" panose="02040503050406030204" pitchFamily="18" charset="0"/>
                <a:cs typeface="Times New Roman" panose="02020603050405020304" pitchFamily="18" charset="0"/>
              </a:rPr>
              <a:t>Người Dao</a:t>
            </a:r>
            <a:endParaRPr lang="en-US" sz="2400" b="1"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849745" y="2445270"/>
            <a:ext cx="4507346" cy="2929601"/>
          </a:xfrm>
          <a:prstGeom prst="rect">
            <a:avLst/>
          </a:prstGeom>
        </p:spPr>
      </p:pic>
      <p:pic>
        <p:nvPicPr>
          <p:cNvPr id="7" name="Picture 6"/>
          <p:cNvPicPr>
            <a:picLocks noChangeAspect="1"/>
          </p:cNvPicPr>
          <p:nvPr/>
        </p:nvPicPr>
        <p:blipFill>
          <a:blip r:embed="rId3"/>
          <a:stretch>
            <a:fillRect/>
          </a:stretch>
        </p:blipFill>
        <p:spPr>
          <a:xfrm>
            <a:off x="6022109" y="2362254"/>
            <a:ext cx="4620346" cy="3095632"/>
          </a:xfrm>
          <a:prstGeom prst="rect">
            <a:avLst/>
          </a:prstGeom>
        </p:spPr>
      </p:pic>
      <p:sp>
        <p:nvSpPr>
          <p:cNvPr id="9" name="TextBox 8"/>
          <p:cNvSpPr txBox="1"/>
          <p:nvPr/>
        </p:nvSpPr>
        <p:spPr>
          <a:xfrm>
            <a:off x="687545" y="1215719"/>
            <a:ext cx="10590678" cy="1015663"/>
          </a:xfrm>
          <a:prstGeom prst="rect">
            <a:avLst/>
          </a:prstGeom>
          <a:noFill/>
        </p:spPr>
        <p:txBody>
          <a:bodyPr wrap="square" rtlCol="0">
            <a:spAutoFit/>
          </a:bodyPr>
          <a:lstStyle/>
          <a:p>
            <a:pPr algn="ctr"/>
            <a:r>
              <a:rPr lang="vi-VN" sz="3000" b="1" dirty="0">
                <a:latin typeface="Times New Roman" panose="02020603050405020304" pitchFamily="18" charset="0"/>
                <a:ea typeface="Cambria" panose="02040503050406030204" pitchFamily="18" charset="0"/>
                <a:cs typeface="Times New Roman" panose="02020603050405020304" pitchFamily="18" charset="0"/>
              </a:rPr>
              <a:t>Một số dân tộc </a:t>
            </a:r>
            <a:r>
              <a:rPr lang="en-US" sz="3000" b="1" dirty="0" err="1">
                <a:latin typeface="Times New Roman" panose="02020603050405020304" pitchFamily="18" charset="0"/>
                <a:ea typeface="Cambria" panose="02040503050406030204" pitchFamily="18" charset="0"/>
                <a:cs typeface="Times New Roman" panose="02020603050405020304" pitchFamily="18" charset="0"/>
              </a:rPr>
              <a:t>sinh</a:t>
            </a:r>
            <a:r>
              <a:rPr lang="en-US" sz="3000" b="1" dirty="0">
                <a:latin typeface="Times New Roman" panose="02020603050405020304" pitchFamily="18" charset="0"/>
                <a:ea typeface="Cambria" panose="02040503050406030204" pitchFamily="18" charset="0"/>
                <a:cs typeface="Times New Roman" panose="02020603050405020304" pitchFamily="18" charset="0"/>
              </a:rPr>
              <a:t> </a:t>
            </a:r>
            <a:r>
              <a:rPr lang="vi-VN" sz="3000" b="1" dirty="0">
                <a:latin typeface="Times New Roman" panose="02020603050405020304" pitchFamily="18" charset="0"/>
                <a:ea typeface="Cambria" panose="02040503050406030204" pitchFamily="18" charset="0"/>
                <a:cs typeface="Times New Roman" panose="02020603050405020304" pitchFamily="18" charset="0"/>
              </a:rPr>
              <a:t>sống ở vùng Trung du và</a:t>
            </a:r>
          </a:p>
          <a:p>
            <a:pPr algn="ctr"/>
            <a:r>
              <a:rPr lang="vi-VN" sz="3000" b="1" dirty="0">
                <a:latin typeface="Times New Roman" panose="02020603050405020304" pitchFamily="18" charset="0"/>
                <a:ea typeface="Cambria" panose="02040503050406030204" pitchFamily="18" charset="0"/>
                <a:cs typeface="Times New Roman" panose="02020603050405020304" pitchFamily="18" charset="0"/>
              </a:rPr>
              <a:t> miền núi Bắc Bộ.</a:t>
            </a:r>
            <a:endParaRPr lang="en-US" sz="3000" b="1"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1077196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Picture 19">
            <a:extLst>
              <a:ext uri="{FF2B5EF4-FFF2-40B4-BE49-F238E27FC236}">
                <a16:creationId xmlns:a16="http://schemas.microsoft.com/office/drawing/2014/main" id="{84928654-6051-2795-250C-4423ED2B21D1}"/>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00035" y="2395196"/>
            <a:ext cx="3488492" cy="1945471"/>
          </a:xfrm>
          <a:prstGeom prst="rect">
            <a:avLst/>
          </a:prstGeom>
        </p:spPr>
      </p:pic>
      <p:pic>
        <p:nvPicPr>
          <p:cNvPr id="1026" name="Picture 2" descr="54 dân tộc Việt Nam - Page 5 of 5 - Địa Ốc Thông Thái"/>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a:stretch>
            <a:fillRect/>
          </a:stretch>
        </p:blipFill>
        <p:spPr bwMode="auto">
          <a:xfrm>
            <a:off x="5188527" y="3200400"/>
            <a:ext cx="7315200" cy="3657600"/>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38"/>
          <p:cNvSpPr txBox="1"/>
          <p:nvPr/>
        </p:nvSpPr>
        <p:spPr>
          <a:xfrm>
            <a:off x="286606" y="1058109"/>
            <a:ext cx="1135276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HOẠT ĐỘNG 2.</a:t>
            </a:r>
            <a:r>
              <a:rPr kumimoji="0" lang="en-US" altLang="zh-CN" sz="40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SỰ</a:t>
            </a:r>
            <a:r>
              <a:rPr kumimoji="0" lang="en-US" altLang="zh-CN" sz="40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PHÂN BỐ DÂN CƯ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Ở VÙNG TRUNG DU VÀ MIỀN NÚI BẮC BỘ</a:t>
            </a:r>
            <a:r>
              <a:rPr kumimoji="0" lang="en-US" altLang="zh-CN" sz="40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zh-CN"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endParaRPr>
          </a:p>
        </p:txBody>
      </p:sp>
    </p:spTree>
    <p:extLst>
      <p:ext uri="{BB962C8B-B14F-4D97-AF65-F5344CB8AC3E}">
        <p14:creationId xmlns:p14="http://schemas.microsoft.com/office/powerpoint/2010/main" val="187830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230"/>
          <a:stretch/>
        </p:blipFill>
        <p:spPr>
          <a:xfrm>
            <a:off x="5187366" y="498763"/>
            <a:ext cx="6379925" cy="4719781"/>
          </a:xfrm>
          <a:prstGeom prst="rect">
            <a:avLst/>
          </a:prstGeom>
        </p:spPr>
      </p:pic>
      <p:sp>
        <p:nvSpPr>
          <p:cNvPr id="4" name="TextBox 3"/>
          <p:cNvSpPr txBox="1"/>
          <p:nvPr/>
        </p:nvSpPr>
        <p:spPr>
          <a:xfrm>
            <a:off x="3583656" y="5238431"/>
            <a:ext cx="9587344" cy="707886"/>
          </a:xfrm>
          <a:prstGeom prst="rect">
            <a:avLst/>
          </a:prstGeom>
          <a:noFill/>
        </p:spPr>
        <p:txBody>
          <a:bodyPr wrap="square" rtlCol="0">
            <a:spAutoFit/>
          </a:bodyPr>
          <a:lstStyle/>
          <a:p>
            <a:pPr algn="ctr"/>
            <a:r>
              <a:rPr lang="en-US" sz="2000" b="1" dirty="0" err="1">
                <a:latin typeface="Times New Roman" panose="02020603050405020304" pitchFamily="18" charset="0"/>
                <a:ea typeface="Cambria" panose="02040503050406030204" pitchFamily="18" charset="0"/>
                <a:cs typeface="Times New Roman" panose="02020603050405020304" pitchFamily="18" charset="0"/>
              </a:rPr>
              <a:t>Hình</a:t>
            </a:r>
            <a:r>
              <a:rPr lang="en-US" sz="2000" b="1" dirty="0">
                <a:latin typeface="Times New Roman" panose="02020603050405020304" pitchFamily="18" charset="0"/>
                <a:ea typeface="Cambria" panose="02040503050406030204" pitchFamily="18" charset="0"/>
                <a:cs typeface="Times New Roman" panose="02020603050405020304" pitchFamily="18" charset="0"/>
              </a:rPr>
              <a:t> 3. </a:t>
            </a:r>
            <a:r>
              <a:rPr lang="vi-VN" sz="2000" b="1" dirty="0">
                <a:latin typeface="Times New Roman" panose="02020603050405020304" pitchFamily="18" charset="0"/>
                <a:ea typeface="Cambria" panose="02040503050406030204" pitchFamily="18" charset="0"/>
                <a:cs typeface="Times New Roman" panose="02020603050405020304" pitchFamily="18" charset="0"/>
              </a:rPr>
              <a:t>Lược đồ mật độ dân số theo tỉnh </a:t>
            </a:r>
            <a:r>
              <a:rPr lang="en-US" sz="2000" b="1" dirty="0">
                <a:latin typeface="Times New Roman" panose="02020603050405020304" pitchFamily="18" charset="0"/>
                <a:ea typeface="Cambria" panose="02040503050406030204" pitchFamily="18" charset="0"/>
                <a:cs typeface="Times New Roman" panose="02020603050405020304" pitchFamily="18" charset="0"/>
              </a:rPr>
              <a:t>ở </a:t>
            </a:r>
          </a:p>
          <a:p>
            <a:pPr algn="ctr"/>
            <a:r>
              <a:rPr lang="vi-VN" sz="2000" b="1" dirty="0">
                <a:latin typeface="Times New Roman" panose="02020603050405020304" pitchFamily="18" charset="0"/>
                <a:ea typeface="Cambria" panose="02040503050406030204" pitchFamily="18" charset="0"/>
                <a:cs typeface="Times New Roman" panose="02020603050405020304" pitchFamily="18" charset="0"/>
              </a:rPr>
              <a:t>vùng Trung du</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vi-VN" sz="2000" b="1" dirty="0">
                <a:latin typeface="Times New Roman" panose="02020603050405020304" pitchFamily="18" charset="0"/>
                <a:ea typeface="Cambria" panose="02040503050406030204" pitchFamily="18" charset="0"/>
                <a:cs typeface="Times New Roman" panose="02020603050405020304" pitchFamily="18" charset="0"/>
              </a:rPr>
              <a:t>và miền núi Bắc Bộ năm 2020</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Rectangle 5"/>
          <p:cNvSpPr/>
          <p:nvPr/>
        </p:nvSpPr>
        <p:spPr>
          <a:xfrm>
            <a:off x="484714" y="1800814"/>
            <a:ext cx="4757244" cy="3108543"/>
          </a:xfrm>
          <a:prstGeom prst="rect">
            <a:avLst/>
          </a:prstGeom>
        </p:spPr>
        <p:txBody>
          <a:bodyPr wrap="square">
            <a:spAutoFit/>
          </a:bodyPr>
          <a:lstStyle/>
          <a:p>
            <a:pPr lvl="0" algn="just">
              <a:spcBef>
                <a:spcPct val="50000"/>
              </a:spcBef>
              <a:defRPr/>
            </a:pPr>
            <a:r>
              <a:rPr lang="vi-VN" sz="2800"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2800" b="1" dirty="0">
                <a:solidFill>
                  <a:srgbClr val="002060"/>
                </a:solidFill>
                <a:latin typeface="Times New Roman" panose="02020603050405020304" pitchFamily="18" charset="0"/>
                <a:cs typeface="Times New Roman" panose="02020603050405020304" pitchFamily="18" charset="0"/>
              </a:rPr>
              <a:t>Trung du và miền núi Bắc Bộ có diện tích rộng nhưng ít dân nên đây là vùng dân cư thưa thớt. Dân cư trong vùng phân bố không đồng đều giữa các tỉnh, giữa khu vực miền núi và khu vực trung du.</a:t>
            </a:r>
          </a:p>
        </p:txBody>
      </p:sp>
      <p:sp>
        <p:nvSpPr>
          <p:cNvPr id="3" name="TextBox 2"/>
          <p:cNvSpPr txBox="1"/>
          <p:nvPr/>
        </p:nvSpPr>
        <p:spPr>
          <a:xfrm>
            <a:off x="760396" y="567890"/>
            <a:ext cx="4302492" cy="1477328"/>
          </a:xfrm>
          <a:prstGeom prst="rect">
            <a:avLst/>
          </a:prstGeom>
          <a:noFill/>
        </p:spPr>
        <p:txBody>
          <a:bodyPr wrap="square" rtlCol="0">
            <a:spAutoFit/>
          </a:bodyPr>
          <a:lstStyle/>
          <a:p>
            <a:pPr algn="ctr"/>
            <a:r>
              <a:rPr lang="vi-VN" sz="3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ĐỌC THÔNG TIN </a:t>
            </a:r>
          </a:p>
          <a:p>
            <a:pPr algn="ctr"/>
            <a:r>
              <a:rPr lang="vi-VN" sz="3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 QUAN SÁT LƯỢC ĐỒ</a:t>
            </a:r>
            <a:endParaRPr lang="en-US" sz="3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10823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03B30A6-5F2B-4D66-D9F8-992FF56BFEAA}"/>
              </a:ext>
            </a:extLst>
          </p:cNvPr>
          <p:cNvGrpSpPr/>
          <p:nvPr/>
        </p:nvGrpSpPr>
        <p:grpSpPr>
          <a:xfrm>
            <a:off x="402336" y="228600"/>
            <a:ext cx="7315200" cy="5093208"/>
            <a:chOff x="4971987" y="1978049"/>
            <a:chExt cx="3910186" cy="3099030"/>
          </a:xfrm>
        </p:grpSpPr>
        <p:pic>
          <p:nvPicPr>
            <p:cNvPr id="4" name="Picture 3" descr="Shape&#10;&#10;Description automatically generated">
              <a:extLst>
                <a:ext uri="{FF2B5EF4-FFF2-40B4-BE49-F238E27FC236}">
                  <a16:creationId xmlns:a16="http://schemas.microsoft.com/office/drawing/2014/main" id="{4B0D6367-A7A6-F89C-BE32-37305B5881F3}"/>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4698" b="96197" l="1596" r="95213">
                          <a14:foregroundMark x1="12943" y1="22595" x2="4965" y2="36465"/>
                          <a14:foregroundMark x1="4965" y1="36465" x2="3546" y2="49441"/>
                          <a14:foregroundMark x1="16766" y1="68868" x2="18617" y2="71588"/>
                          <a14:foregroundMark x1="10012" y1="58943" x2="11743" y2="61487"/>
                          <a14:foregroundMark x1="3546" y1="49441" x2="7974" y2="55949"/>
                          <a14:foregroundMark x1="18617" y1="71588" x2="25112" y2="77107"/>
                          <a14:foregroundMark x1="68053" y1="87610" x2="70567" y2="88143"/>
                          <a14:foregroundMark x1="29207" y1="79374" x2="49662" y2="83711"/>
                          <a14:foregroundMark x1="77953" y1="93734" x2="79433" y2="94855"/>
                          <a14:foregroundMark x1="70567" y1="88143" x2="77728" y2="93564"/>
                          <a14:foregroundMark x1="79959" y1="77166" x2="79965" y2="76957"/>
                          <a14:foregroundMark x1="79859" y1="80517" x2="79892" y2="79413"/>
                          <a14:foregroundMark x1="79433" y1="94855" x2="79818" y2="81888"/>
                          <a14:foregroundMark x1="79965" y1="76957" x2="92908" y2="60626"/>
                          <a14:foregroundMark x1="91309" y1="51678" x2="85993" y2="21924"/>
                          <a14:foregroundMark x1="92908" y1="60626" x2="91600" y2="53307"/>
                          <a14:foregroundMark x1="85993" y1="21924" x2="77305" y2="15213"/>
                          <a14:foregroundMark x1="55628" y1="8925" x2="46454" y2="6264"/>
                          <a14:foregroundMark x1="77305" y1="15213" x2="67526" y2="12376"/>
                          <a14:foregroundMark x1="36193" y1="7616" x2="35823" y2="7665"/>
                          <a14:foregroundMark x1="46454" y1="6264" x2="36438" y2="7584"/>
                          <a14:foregroundMark x1="13898" y1="21630" x2="10106" y2="24161"/>
                          <a14:foregroundMark x1="40603" y1="4251" x2="53901" y2="4698"/>
                          <a14:foregroundMark x1="66778" y1="10677" x2="76064" y2="14989"/>
                          <a14:foregroundMark x1="53901" y1="4698" x2="57270" y2="6263"/>
                          <a14:foregroundMark x1="76064" y1="14989" x2="86702" y2="26398"/>
                          <a14:foregroundMark x1="86702" y1="26398" x2="94700" y2="48894"/>
                          <a14:foregroundMark x1="95405" y1="53007" x2="96099" y2="62640"/>
                          <a14:foregroundMark x1="96099" y1="62640" x2="90957" y2="73602"/>
                          <a14:foregroundMark x1="90957" y1="73602" x2="88980" y2="75082"/>
                          <a14:foregroundMark x1="6738" y1="29754" x2="2660" y2="42282"/>
                          <a14:foregroundMark x1="2660" y1="42282" x2="5528" y2="58249"/>
                          <a14:foregroundMark x1="8326" y1="60528" x2="11242" y2="62142"/>
                          <a14:foregroundMark x1="1950" y1="39374" x2="3191" y2="51007"/>
                          <a14:foregroundMark x1="93973" y1="54224" x2="95390" y2="63758"/>
                          <a14:foregroundMark x1="93262" y1="49441" x2="93341" y2="49971"/>
                          <a14:foregroundMark x1="95390" y1="63758" x2="88514" y2="74452"/>
                          <a14:foregroundMark x1="77455" y1="94471" x2="85461" y2="95973"/>
                          <a14:foregroundMark x1="72340" y1="93512" x2="73391" y2="93709"/>
                          <a14:foregroundMark x1="85461" y1="95973" x2="76330" y2="96135"/>
                          <a14:foregroundMark x1="41667" y1="4027" x2="51596" y2="4698"/>
                          <a14:foregroundMark x1="51596" y1="4698" x2="53014" y2="7383"/>
                          <a14:foregroundMark x1="35461" y1="13647" x2="25709" y2="19239"/>
                          <a14:foregroundMark x1="25709" y1="19239" x2="16667" y2="17897"/>
                          <a14:foregroundMark x1="16667" y1="17897" x2="16554" y2="18019"/>
                          <a14:foregroundMark x1="30496" y1="11633" x2="28723" y2="12304"/>
                          <a14:backgroundMark x1="33738" y1="11160" x2="34574" y2="10738"/>
                          <a14:backgroundMark x1="28550" y1="12025" x2="23050" y2="13199"/>
                          <a14:backgroundMark x1="34574" y1="10738" x2="33592" y2="10948"/>
                          <a14:backgroundMark x1="23050" y1="13199" x2="21809" y2="14094"/>
                          <a14:backgroundMark x1="19730" y1="14545" x2="15780" y2="10515"/>
                          <a14:backgroundMark x1="15780" y1="10515" x2="11348" y2="13199"/>
                          <a14:backgroundMark x1="14894" y1="63758" x2="13298" y2="66890"/>
                          <a14:backgroundMark x1="5142" y1="58613" x2="7270" y2="61521"/>
                          <a14:backgroundMark x1="16489" y1="17897" x2="13830" y2="18121"/>
                          <a14:backgroundMark x1="35993" y1="8277" x2="36702" y2="6711"/>
                          <a14:backgroundMark x1="57270" y1="6264" x2="66312" y2="9620"/>
                          <a14:backgroundMark x1="66312" y1="9620" x2="58688" y2="7383"/>
                          <a14:backgroundMark x1="94149" y1="49664" x2="96277" y2="51007"/>
                          <a14:backgroundMark x1="93972" y1="49441" x2="95922" y2="52573"/>
                          <a14:backgroundMark x1="89539" y1="75839" x2="81383" y2="81432"/>
                          <a14:backgroundMark x1="81383" y1="81432" x2="85106" y2="78300"/>
                          <a14:backgroundMark x1="81028" y1="80761" x2="80851" y2="82103"/>
                          <a14:backgroundMark x1="72340" y1="95973" x2="72340" y2="95526"/>
                          <a14:backgroundMark x1="63121" y1="85682" x2="53901" y2="83669"/>
                          <a14:backgroundMark x1="53901" y1="83669" x2="50887" y2="85459"/>
                          <a14:backgroundMark x1="25355" y1="76957" x2="26950" y2="80761"/>
                          <a14:backgroundMark x1="25177" y1="77405" x2="25177" y2="76510"/>
                          <a14:backgroundMark x1="64184" y1="85906" x2="64362" y2="89262"/>
                          <a14:backgroundMark x1="72163" y1="95526" x2="75532" y2="97315"/>
                        </a14:backgroundRemoval>
                      </a14:imgEffect>
                    </a14:imgLayer>
                  </a14:imgProps>
                </a:ext>
                <a:ext uri="{28A0092B-C50C-407E-A947-70E740481C1C}">
                  <a14:useLocalDpi xmlns:a14="http://schemas.microsoft.com/office/drawing/2010/main" val="0"/>
                </a:ext>
              </a:extLst>
            </a:blip>
            <a:stretch>
              <a:fillRect/>
            </a:stretch>
          </p:blipFill>
          <p:spPr>
            <a:xfrm>
              <a:off x="4971987" y="1978049"/>
              <a:ext cx="3910186" cy="3099030"/>
            </a:xfrm>
            <a:prstGeom prst="rect">
              <a:avLst/>
            </a:prstGeom>
          </p:spPr>
        </p:pic>
        <p:sp>
          <p:nvSpPr>
            <p:cNvPr id="5" name="文本框 18">
              <a:extLst>
                <a:ext uri="{FF2B5EF4-FFF2-40B4-BE49-F238E27FC236}">
                  <a16:creationId xmlns:a16="http://schemas.microsoft.com/office/drawing/2014/main" id="{A2636D02-084C-F96A-B473-61A1629CC5DD}"/>
                </a:ext>
              </a:extLst>
            </p:cNvPr>
            <p:cNvSpPr txBox="1"/>
            <p:nvPr/>
          </p:nvSpPr>
          <p:spPr>
            <a:xfrm flipH="1">
              <a:off x="5429608" y="3059575"/>
              <a:ext cx="2982935" cy="955080"/>
            </a:xfrm>
            <a:prstGeom prst="rect">
              <a:avLst/>
            </a:prstGeom>
            <a:noFill/>
          </p:spPr>
          <p:txBody>
            <a:bodyPr wrap="square" rtlCol="0">
              <a:spAutoFit/>
            </a:bodyPr>
            <a:lstStyle/>
            <a:p>
              <a:pPr algn="ctr">
                <a:spcBef>
                  <a:spcPct val="50000"/>
                </a:spcBef>
              </a:pPr>
              <a:r>
                <a:rPr lang="en-US" sz="4800" b="1" dirty="0">
                  <a:solidFill>
                    <a:srgbClr val="002060"/>
                  </a:solidFill>
                  <a:latin typeface="Arial" panose="020B0604020202020204" pitchFamily="34" charset="0"/>
                  <a:cs typeface="Arial" panose="020B0604020202020204" pitchFamily="34" charset="0"/>
                </a:rPr>
                <a:t>Theo </a:t>
              </a:r>
              <a:r>
                <a:rPr lang="en-US" sz="4800" b="1" dirty="0" err="1">
                  <a:solidFill>
                    <a:srgbClr val="002060"/>
                  </a:solidFill>
                  <a:latin typeface="Arial" panose="020B0604020202020204" pitchFamily="34" charset="0"/>
                  <a:cs typeface="Arial" panose="020B0604020202020204" pitchFamily="34" charset="0"/>
                </a:rPr>
                <a:t>em</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mật</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độ</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dân</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số</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là</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gì</a:t>
              </a:r>
              <a:r>
                <a:rPr lang="en-US" sz="4800" b="1" dirty="0">
                  <a:solidFill>
                    <a:srgbClr val="002060"/>
                  </a:solidFill>
                  <a:latin typeface="Arial" panose="020B0604020202020204" pitchFamily="34" charset="0"/>
                  <a:cs typeface="Arial" panose="020B0604020202020204" pitchFamily="34" charset="0"/>
                </a:rPr>
                <a:t>?</a:t>
              </a:r>
            </a:p>
          </p:txBody>
        </p:sp>
      </p:grpSp>
      <p:pic>
        <p:nvPicPr>
          <p:cNvPr id="6" name="Picture 5">
            <a:extLst>
              <a:ext uri="{FF2B5EF4-FFF2-40B4-BE49-F238E27FC236}">
                <a16:creationId xmlns:a16="http://schemas.microsoft.com/office/drawing/2014/main" id="{0015471B-3164-C9BB-0C1F-7359628456C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6211" l="0" r="100000">
                        <a14:backgroundMark x1="43390" y1="89401" x2="47881" y2="88633"/>
                        <a14:backgroundMark x1="66780" y1="91214" x2="71271" y2="87644"/>
                      </a14:backgroundRemoval>
                    </a14:imgEffect>
                  </a14:imgLayer>
                </a14:imgProps>
              </a:ext>
              <a:ext uri="{28A0092B-C50C-407E-A947-70E740481C1C}">
                <a14:useLocalDpi xmlns:a14="http://schemas.microsoft.com/office/drawing/2010/main" val="0"/>
              </a:ext>
            </a:extLst>
          </a:blip>
          <a:stretch>
            <a:fillRect/>
          </a:stretch>
        </p:blipFill>
        <p:spPr>
          <a:xfrm>
            <a:off x="8364193" y="2303266"/>
            <a:ext cx="3145640" cy="4854414"/>
          </a:xfrm>
          <a:prstGeom prst="rect">
            <a:avLst/>
          </a:prstGeom>
        </p:spPr>
      </p:pic>
      <p:grpSp>
        <p:nvGrpSpPr>
          <p:cNvPr id="7" name="Group 6">
            <a:extLst>
              <a:ext uri="{FF2B5EF4-FFF2-40B4-BE49-F238E27FC236}">
                <a16:creationId xmlns:a16="http://schemas.microsoft.com/office/drawing/2014/main" id="{25B4B177-5BAB-AA5F-A98E-97A728E19577}"/>
              </a:ext>
            </a:extLst>
          </p:cNvPr>
          <p:cNvGrpSpPr/>
          <p:nvPr/>
        </p:nvGrpSpPr>
        <p:grpSpPr>
          <a:xfrm>
            <a:off x="-65183" y="378441"/>
            <a:ext cx="8611868" cy="5093208"/>
            <a:chOff x="4781336" y="2017061"/>
            <a:chExt cx="3910186" cy="3099030"/>
          </a:xfrm>
        </p:grpSpPr>
        <p:pic>
          <p:nvPicPr>
            <p:cNvPr id="8" name="Picture 7" descr="Shape&#10;&#10;Description automatically generated">
              <a:extLst>
                <a:ext uri="{FF2B5EF4-FFF2-40B4-BE49-F238E27FC236}">
                  <a16:creationId xmlns:a16="http://schemas.microsoft.com/office/drawing/2014/main" id="{169E2E98-C6AF-819A-7B49-42167A854098}"/>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4698" b="96197" l="1596" r="95213">
                          <a14:foregroundMark x1="12943" y1="22595" x2="4965" y2="36465"/>
                          <a14:foregroundMark x1="4965" y1="36465" x2="3546" y2="49441"/>
                          <a14:foregroundMark x1="16766" y1="68868" x2="18617" y2="71588"/>
                          <a14:foregroundMark x1="10012" y1="58943" x2="11743" y2="61487"/>
                          <a14:foregroundMark x1="3546" y1="49441" x2="7974" y2="55949"/>
                          <a14:foregroundMark x1="18617" y1="71588" x2="25112" y2="77107"/>
                          <a14:foregroundMark x1="68053" y1="87610" x2="70567" y2="88143"/>
                          <a14:foregroundMark x1="29207" y1="79374" x2="49662" y2="83711"/>
                          <a14:foregroundMark x1="77953" y1="93734" x2="79433" y2="94855"/>
                          <a14:foregroundMark x1="70567" y1="88143" x2="77728" y2="93564"/>
                          <a14:foregroundMark x1="79959" y1="77166" x2="79965" y2="76957"/>
                          <a14:foregroundMark x1="79859" y1="80517" x2="79892" y2="79413"/>
                          <a14:foregroundMark x1="79433" y1="94855" x2="79818" y2="81888"/>
                          <a14:foregroundMark x1="79965" y1="76957" x2="92908" y2="60626"/>
                          <a14:foregroundMark x1="91309" y1="51678" x2="85993" y2="21924"/>
                          <a14:foregroundMark x1="92908" y1="60626" x2="91600" y2="53307"/>
                          <a14:foregroundMark x1="85993" y1="21924" x2="77305" y2="15213"/>
                          <a14:foregroundMark x1="55628" y1="8925" x2="46454" y2="6264"/>
                          <a14:foregroundMark x1="77305" y1="15213" x2="67526" y2="12376"/>
                          <a14:foregroundMark x1="36193" y1="7616" x2="35823" y2="7665"/>
                          <a14:foregroundMark x1="46454" y1="6264" x2="36438" y2="7584"/>
                          <a14:foregroundMark x1="13898" y1="21630" x2="10106" y2="24161"/>
                          <a14:foregroundMark x1="40603" y1="4251" x2="53901" y2="4698"/>
                          <a14:foregroundMark x1="66778" y1="10677" x2="76064" y2="14989"/>
                          <a14:foregroundMark x1="53901" y1="4698" x2="57270" y2="6263"/>
                          <a14:foregroundMark x1="76064" y1="14989" x2="86702" y2="26398"/>
                          <a14:foregroundMark x1="86702" y1="26398" x2="94700" y2="48894"/>
                          <a14:foregroundMark x1="95405" y1="53007" x2="96099" y2="62640"/>
                          <a14:foregroundMark x1="96099" y1="62640" x2="90957" y2="73602"/>
                          <a14:foregroundMark x1="90957" y1="73602" x2="88980" y2="75082"/>
                          <a14:foregroundMark x1="6738" y1="29754" x2="2660" y2="42282"/>
                          <a14:foregroundMark x1="2660" y1="42282" x2="5528" y2="58249"/>
                          <a14:foregroundMark x1="8326" y1="60528" x2="11242" y2="62142"/>
                          <a14:foregroundMark x1="1950" y1="39374" x2="3191" y2="51007"/>
                          <a14:foregroundMark x1="93973" y1="54224" x2="95390" y2="63758"/>
                          <a14:foregroundMark x1="93262" y1="49441" x2="93341" y2="49971"/>
                          <a14:foregroundMark x1="95390" y1="63758" x2="88514" y2="74452"/>
                          <a14:foregroundMark x1="77455" y1="94471" x2="85461" y2="95973"/>
                          <a14:foregroundMark x1="72340" y1="93512" x2="73391" y2="93709"/>
                          <a14:foregroundMark x1="85461" y1="95973" x2="76330" y2="96135"/>
                          <a14:foregroundMark x1="41667" y1="4027" x2="51596" y2="4698"/>
                          <a14:foregroundMark x1="51596" y1="4698" x2="53014" y2="7383"/>
                          <a14:foregroundMark x1="35461" y1="13647" x2="25709" y2="19239"/>
                          <a14:foregroundMark x1="25709" y1="19239" x2="16667" y2="17897"/>
                          <a14:foregroundMark x1="16667" y1="17897" x2="16554" y2="18019"/>
                          <a14:foregroundMark x1="30496" y1="11633" x2="28723" y2="12304"/>
                          <a14:backgroundMark x1="33738" y1="11160" x2="34574" y2="10738"/>
                          <a14:backgroundMark x1="28550" y1="12025" x2="23050" y2="13199"/>
                          <a14:backgroundMark x1="34574" y1="10738" x2="33592" y2="10948"/>
                          <a14:backgroundMark x1="23050" y1="13199" x2="21809" y2="14094"/>
                          <a14:backgroundMark x1="19730" y1="14545" x2="15780" y2="10515"/>
                          <a14:backgroundMark x1="15780" y1="10515" x2="11348" y2="13199"/>
                          <a14:backgroundMark x1="14894" y1="63758" x2="13298" y2="66890"/>
                          <a14:backgroundMark x1="5142" y1="58613" x2="7270" y2="61521"/>
                          <a14:backgroundMark x1="16489" y1="17897" x2="13830" y2="18121"/>
                          <a14:backgroundMark x1="35993" y1="8277" x2="36702" y2="6711"/>
                          <a14:backgroundMark x1="57270" y1="6264" x2="66312" y2="9620"/>
                          <a14:backgroundMark x1="66312" y1="9620" x2="58688" y2="7383"/>
                          <a14:backgroundMark x1="94149" y1="49664" x2="96277" y2="51007"/>
                          <a14:backgroundMark x1="93972" y1="49441" x2="95922" y2="52573"/>
                          <a14:backgroundMark x1="89539" y1="75839" x2="81383" y2="81432"/>
                          <a14:backgroundMark x1="81383" y1="81432" x2="85106" y2="78300"/>
                          <a14:backgroundMark x1="81028" y1="80761" x2="80851" y2="82103"/>
                          <a14:backgroundMark x1="72340" y1="95973" x2="72340" y2="95526"/>
                          <a14:backgroundMark x1="63121" y1="85682" x2="53901" y2="83669"/>
                          <a14:backgroundMark x1="53901" y1="83669" x2="50887" y2="85459"/>
                          <a14:backgroundMark x1="25355" y1="76957" x2="26950" y2="80761"/>
                          <a14:backgroundMark x1="25177" y1="77405" x2="25177" y2="76510"/>
                          <a14:backgroundMark x1="64184" y1="85906" x2="64362" y2="89262"/>
                          <a14:backgroundMark x1="72163" y1="95526" x2="75532" y2="97315"/>
                        </a14:backgroundRemoval>
                      </a14:imgEffect>
                    </a14:imgLayer>
                  </a14:imgProps>
                </a:ext>
                <a:ext uri="{28A0092B-C50C-407E-A947-70E740481C1C}">
                  <a14:useLocalDpi xmlns:a14="http://schemas.microsoft.com/office/drawing/2010/main" val="0"/>
                </a:ext>
              </a:extLst>
            </a:blip>
            <a:stretch>
              <a:fillRect/>
            </a:stretch>
          </p:blipFill>
          <p:spPr>
            <a:xfrm>
              <a:off x="4781336" y="2017061"/>
              <a:ext cx="3910186" cy="3099030"/>
            </a:xfrm>
            <a:prstGeom prst="rect">
              <a:avLst/>
            </a:prstGeom>
          </p:spPr>
        </p:pic>
        <p:sp>
          <p:nvSpPr>
            <p:cNvPr id="9" name="文本框 18">
              <a:extLst>
                <a:ext uri="{FF2B5EF4-FFF2-40B4-BE49-F238E27FC236}">
                  <a16:creationId xmlns:a16="http://schemas.microsoft.com/office/drawing/2014/main" id="{691444A4-F7DA-8E1A-70C7-318E59F015C0}"/>
                </a:ext>
              </a:extLst>
            </p:cNvPr>
            <p:cNvSpPr txBox="1"/>
            <p:nvPr/>
          </p:nvSpPr>
          <p:spPr>
            <a:xfrm flipH="1">
              <a:off x="5221332" y="2864311"/>
              <a:ext cx="3030194" cy="1404530"/>
            </a:xfrm>
            <a:prstGeom prst="rect">
              <a:avLst/>
            </a:prstGeom>
            <a:noFill/>
          </p:spPr>
          <p:txBody>
            <a:bodyPr wrap="square" rtlCol="0">
              <a:spAutoFit/>
            </a:bodyPr>
            <a:lstStyle/>
            <a:p>
              <a:pPr algn="ctr">
                <a:spcBef>
                  <a:spcPct val="50000"/>
                </a:spcBef>
              </a:pPr>
              <a:r>
                <a:rPr lang="en-US" sz="3600" b="1" dirty="0">
                  <a:solidFill>
                    <a:srgbClr val="002060"/>
                  </a:solidFill>
                  <a:latin typeface="Times New Roman" panose="02020603050405020304" pitchFamily="18" charset="0"/>
                  <a:cs typeface="Times New Roman" panose="02020603050405020304" pitchFamily="18" charset="0"/>
                </a:rPr>
                <a:t>      </a:t>
              </a:r>
              <a:r>
                <a:rPr lang="vi-VN" sz="3600" b="1" dirty="0">
                  <a:solidFill>
                    <a:srgbClr val="002060"/>
                  </a:solidFill>
                  <a:latin typeface="Times New Roman" panose="02020603050405020304" pitchFamily="18" charset="0"/>
                  <a:cs typeface="Times New Roman" panose="02020603050405020304" pitchFamily="18" charset="0"/>
                </a:rPr>
                <a:t>Mật độ dân số là số người dân trung bình sống trên một đơn vị diện tích lãnh thổ</a:t>
              </a:r>
              <a:r>
                <a:rPr lang="en-US" sz="3600" b="1" dirty="0">
                  <a:solidFill>
                    <a:srgbClr val="002060"/>
                  </a:solidFill>
                  <a:latin typeface="Times New Roman" panose="02020603050405020304" pitchFamily="18" charset="0"/>
                  <a:cs typeface="Times New Roman" panose="02020603050405020304" pitchFamily="18" charset="0"/>
                </a:rPr>
                <a:t> </a:t>
              </a:r>
              <a:r>
                <a:rPr lang="vi-VN" sz="3600" b="1" dirty="0">
                  <a:solidFill>
                    <a:srgbClr val="002060"/>
                  </a:solidFill>
                  <a:latin typeface="Times New Roman" panose="02020603050405020304" pitchFamily="18" charset="0"/>
                  <a:cs typeface="Times New Roman" panose="02020603050405020304" pitchFamily="18" charset="0"/>
                </a:rPr>
                <a:t>(đơn vị: người/km</a:t>
              </a:r>
              <a:r>
                <a:rPr lang="en-US" sz="3600" b="1" baseline="30000" dirty="0">
                  <a:solidFill>
                    <a:srgbClr val="002060"/>
                  </a:solidFill>
                  <a:latin typeface="Times New Roman" panose="02020603050405020304" pitchFamily="18" charset="0"/>
                  <a:cs typeface="Times New Roman" panose="02020603050405020304" pitchFamily="18" charset="0"/>
                </a:rPr>
                <a:t>2</a:t>
              </a:r>
              <a:r>
                <a:rPr lang="vi-VN" sz="3600" b="1" dirty="0">
                  <a:solidFill>
                    <a:srgbClr val="002060"/>
                  </a:solidFill>
                  <a:latin typeface="Times New Roman" panose="02020603050405020304" pitchFamily="18" charset="0"/>
                  <a:cs typeface="Times New Roman" panose="02020603050405020304" pitchFamily="18" charset="0"/>
                </a:rPr>
                <a:t>).</a:t>
              </a:r>
              <a:endParaRPr lang="en-US" sz="3600" b="1" dirty="0">
                <a:solidFill>
                  <a:srgbClr val="00206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038645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230"/>
          <a:stretch/>
        </p:blipFill>
        <p:spPr>
          <a:xfrm>
            <a:off x="792787" y="676184"/>
            <a:ext cx="7546906" cy="5083171"/>
          </a:xfrm>
          <a:prstGeom prst="rect">
            <a:avLst/>
          </a:prstGeom>
        </p:spPr>
      </p:pic>
      <p:sp>
        <p:nvSpPr>
          <p:cNvPr id="4" name="TextBox 3"/>
          <p:cNvSpPr txBox="1"/>
          <p:nvPr/>
        </p:nvSpPr>
        <p:spPr>
          <a:xfrm>
            <a:off x="-1247651" y="5759355"/>
            <a:ext cx="9587344" cy="646331"/>
          </a:xfrm>
          <a:prstGeom prst="rect">
            <a:avLst/>
          </a:prstGeom>
          <a:noFill/>
        </p:spPr>
        <p:txBody>
          <a:bodyPr wrap="square" rtlCol="0">
            <a:spAutoFit/>
          </a:bodyPr>
          <a:lstStyle/>
          <a:p>
            <a:pPr algn="ctr"/>
            <a:r>
              <a:rPr lang="en-US" b="1" dirty="0" err="1">
                <a:latin typeface="Times New Roman" panose="02020603050405020304" pitchFamily="18" charset="0"/>
                <a:ea typeface="Cambria" panose="02040503050406030204" pitchFamily="18" charset="0"/>
                <a:cs typeface="Times New Roman" panose="02020603050405020304" pitchFamily="18" charset="0"/>
              </a:rPr>
              <a:t>Hình</a:t>
            </a:r>
            <a:r>
              <a:rPr lang="en-US" b="1" dirty="0">
                <a:latin typeface="Times New Roman" panose="02020603050405020304" pitchFamily="18" charset="0"/>
                <a:ea typeface="Cambria" panose="02040503050406030204" pitchFamily="18" charset="0"/>
                <a:cs typeface="Times New Roman" panose="02020603050405020304" pitchFamily="18" charset="0"/>
              </a:rPr>
              <a:t> 3. </a:t>
            </a:r>
            <a:r>
              <a:rPr lang="vi-VN" b="1" dirty="0">
                <a:latin typeface="Times New Roman" panose="02020603050405020304" pitchFamily="18" charset="0"/>
                <a:ea typeface="Cambria" panose="02040503050406030204" pitchFamily="18" charset="0"/>
                <a:cs typeface="Times New Roman" panose="02020603050405020304" pitchFamily="18" charset="0"/>
              </a:rPr>
              <a:t>Lược đồ mật độ dân số theo tỉnh </a:t>
            </a:r>
            <a:r>
              <a:rPr lang="en-US" b="1" dirty="0">
                <a:latin typeface="Times New Roman" panose="02020603050405020304" pitchFamily="18" charset="0"/>
                <a:ea typeface="Cambria" panose="02040503050406030204" pitchFamily="18" charset="0"/>
                <a:cs typeface="Times New Roman" panose="02020603050405020304" pitchFamily="18" charset="0"/>
              </a:rPr>
              <a:t>ở </a:t>
            </a:r>
          </a:p>
          <a:p>
            <a:pPr algn="ctr"/>
            <a:r>
              <a:rPr lang="vi-VN" b="1" dirty="0">
                <a:latin typeface="Times New Roman" panose="02020603050405020304" pitchFamily="18" charset="0"/>
                <a:ea typeface="Cambria" panose="02040503050406030204" pitchFamily="18" charset="0"/>
                <a:cs typeface="Times New Roman" panose="02020603050405020304" pitchFamily="18" charset="0"/>
              </a:rPr>
              <a:t>vùng Trung du</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vi-VN" b="1" dirty="0">
                <a:latin typeface="Times New Roman" panose="02020603050405020304" pitchFamily="18" charset="0"/>
                <a:ea typeface="Cambria" panose="02040503050406030204" pitchFamily="18" charset="0"/>
                <a:cs typeface="Times New Roman" panose="02020603050405020304" pitchFamily="18" charset="0"/>
              </a:rPr>
              <a:t>và miền núi Bắc Bộ năm 2020</a:t>
            </a:r>
            <a:endParaRPr lang="en-US" b="1"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54015BA5-01F5-27AB-D72E-9CC98E54DDDC}"/>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6223380" y="3889612"/>
            <a:ext cx="5175985" cy="2516074"/>
          </a:xfrm>
          <a:prstGeom prst="rect">
            <a:avLst/>
          </a:prstGeom>
          <a:ln>
            <a:solidFill>
              <a:srgbClr val="FF0066"/>
            </a:solidFill>
          </a:ln>
        </p:spPr>
      </p:pic>
    </p:spTree>
    <p:extLst>
      <p:ext uri="{BB962C8B-B14F-4D97-AF65-F5344CB8AC3E}">
        <p14:creationId xmlns:p14="http://schemas.microsoft.com/office/powerpoint/2010/main" val="1813106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55434" y="1640132"/>
            <a:ext cx="6761979" cy="553998"/>
          </a:xfrm>
          <a:prstGeom prst="rect">
            <a:avLst/>
          </a:prstGeom>
        </p:spPr>
        <p:txBody>
          <a:bodyPr wrap="none">
            <a:spAutoFit/>
          </a:bodyPr>
          <a:lstStyle/>
          <a:p>
            <a:r>
              <a:rPr lang="vi-VN" sz="3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HOÀN THÀNH PHIẾU BÀI TẬP SAU:</a:t>
            </a:r>
            <a:endParaRPr lang="en-US" sz="3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83C13892-720B-84FD-5253-A2DCBEE7E418}"/>
              </a:ext>
            </a:extLst>
          </p:cNvPr>
          <p:cNvPicPr>
            <a:picLocks noChangeAspect="1"/>
          </p:cNvPicPr>
          <p:nvPr/>
        </p:nvPicPr>
        <p:blipFill rotWithShape="1">
          <a:blip r:embed="rId2"/>
          <a:srcRect r="21051" b="7401"/>
          <a:stretch/>
        </p:blipFill>
        <p:spPr>
          <a:xfrm>
            <a:off x="2655434" y="365522"/>
            <a:ext cx="5605474" cy="1274610"/>
          </a:xfrm>
          <a:prstGeom prst="rect">
            <a:avLst/>
          </a:prstGeom>
        </p:spPr>
      </p:pic>
      <p:pic>
        <p:nvPicPr>
          <p:cNvPr id="4" name="Picture 3">
            <a:extLst>
              <a:ext uri="{FF2B5EF4-FFF2-40B4-BE49-F238E27FC236}">
                <a16:creationId xmlns:a16="http://schemas.microsoft.com/office/drawing/2014/main" id="{4C236A29-BDB1-9AE8-A2ED-171B09B26720}"/>
              </a:ext>
            </a:extLst>
          </p:cNvPr>
          <p:cNvPicPr>
            <a:picLocks noChangeAspect="1"/>
          </p:cNvPicPr>
          <p:nvPr/>
        </p:nvPicPr>
        <p:blipFill rotWithShape="1">
          <a:blip r:embed="rId3"/>
          <a:srcRect r="57164"/>
          <a:stretch/>
        </p:blipFill>
        <p:spPr>
          <a:xfrm>
            <a:off x="8860594" y="4533500"/>
            <a:ext cx="1834692" cy="2407344"/>
          </a:xfrm>
          <a:prstGeom prst="rect">
            <a:avLst/>
          </a:prstGeom>
        </p:spPr>
      </p:pic>
      <p:pic>
        <p:nvPicPr>
          <p:cNvPr id="5" name="Picture 4">
            <a:extLst>
              <a:ext uri="{FF2B5EF4-FFF2-40B4-BE49-F238E27FC236}">
                <a16:creationId xmlns:a16="http://schemas.microsoft.com/office/drawing/2014/main" id="{F3982F99-2B72-6355-3301-8FEE155BFAD7}"/>
              </a:ext>
            </a:extLst>
          </p:cNvPr>
          <p:cNvPicPr>
            <a:picLocks noChangeAspect="1"/>
          </p:cNvPicPr>
          <p:nvPr/>
        </p:nvPicPr>
        <p:blipFill rotWithShape="1">
          <a:blip r:embed="rId3"/>
          <a:srcRect l="54148" t="519" r="3016" b="-519"/>
          <a:stretch/>
        </p:blipFill>
        <p:spPr>
          <a:xfrm>
            <a:off x="10565454" y="4533500"/>
            <a:ext cx="1626546" cy="2407554"/>
          </a:xfrm>
          <a:prstGeom prst="rect">
            <a:avLst/>
          </a:prstGeom>
        </p:spPr>
      </p:pic>
      <p:graphicFrame>
        <p:nvGraphicFramePr>
          <p:cNvPr id="10" name="Group 136">
            <a:extLst>
              <a:ext uri="{FF2B5EF4-FFF2-40B4-BE49-F238E27FC236}">
                <a16:creationId xmlns:a16="http://schemas.microsoft.com/office/drawing/2014/main" id="{40862FB7-9F3C-4F68-8D76-01BD7923A627}"/>
              </a:ext>
            </a:extLst>
          </p:cNvPr>
          <p:cNvGraphicFramePr>
            <a:graphicFrameLocks/>
          </p:cNvGraphicFramePr>
          <p:nvPr>
            <p:extLst>
              <p:ext uri="{D42A27DB-BD31-4B8C-83A1-F6EECF244321}">
                <p14:modId xmlns:p14="http://schemas.microsoft.com/office/powerpoint/2010/main" val="1765914059"/>
              </p:ext>
            </p:extLst>
          </p:nvPr>
        </p:nvGraphicFramePr>
        <p:xfrm>
          <a:off x="526471" y="2194130"/>
          <a:ext cx="8451273" cy="4097240"/>
        </p:xfrm>
        <a:graphic>
          <a:graphicData uri="http://schemas.openxmlformats.org/drawingml/2006/table">
            <a:tbl>
              <a:tblPr/>
              <a:tblGrid>
                <a:gridCol w="4375634">
                  <a:extLst>
                    <a:ext uri="{9D8B030D-6E8A-4147-A177-3AD203B41FA5}">
                      <a16:colId xmlns:a16="http://schemas.microsoft.com/office/drawing/2014/main" val="20000"/>
                    </a:ext>
                  </a:extLst>
                </a:gridCol>
                <a:gridCol w="4075639">
                  <a:extLst>
                    <a:ext uri="{9D8B030D-6E8A-4147-A177-3AD203B41FA5}">
                      <a16:colId xmlns:a16="http://schemas.microsoft.com/office/drawing/2014/main" val="20001"/>
                    </a:ext>
                  </a:extLst>
                </a:gridCol>
              </a:tblGrid>
              <a:tr h="109171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3000" b="1" i="0" u="none" strike="noStrike" cap="none" normalizeH="0" baseline="0" dirty="0">
                          <a:ln>
                            <a:noFill/>
                          </a:ln>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Mật độ dân số</a:t>
                      </a:r>
                      <a:endParaRPr kumimoji="0" lang="en-US" sz="3000" b="1" i="0" u="none" strike="noStrike" cap="none" normalizeH="0" baseline="0" dirty="0">
                        <a:ln>
                          <a:noFill/>
                        </a:ln>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T="45734" marB="4573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vi-VN" sz="3000" b="1" i="0" kern="1200"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Tỉnh</a:t>
                      </a:r>
                      <a:endParaRPr kumimoji="0" lang="en-US" sz="3000" b="1" i="0" u="none" strike="noStrike" cap="none" normalizeH="0" baseline="0" dirty="0">
                        <a:ln>
                          <a:noFill/>
                        </a:ln>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T="45734" marB="457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val="10000"/>
                  </a:ext>
                </a:extLst>
              </a:tr>
              <a:tr h="81451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Dưới 100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7316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100 đến dưới 200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r h="6713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200 đến 400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3"/>
                  </a:ext>
                </a:extLst>
              </a:tr>
              <a:tr h="78795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Trên 400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412453219"/>
                  </a:ext>
                </a:extLst>
              </a:tr>
            </a:tbl>
          </a:graphicData>
        </a:graphic>
      </p:graphicFrame>
    </p:spTree>
    <p:extLst>
      <p:ext uri="{BB962C8B-B14F-4D97-AF65-F5344CB8AC3E}">
        <p14:creationId xmlns:p14="http://schemas.microsoft.com/office/powerpoint/2010/main" val="2362568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圆角矩形 8"/>
          <p:cNvSpPr/>
          <p:nvPr/>
        </p:nvSpPr>
        <p:spPr>
          <a:xfrm>
            <a:off x="1092200" y="1057079"/>
            <a:ext cx="9563100" cy="4607121"/>
          </a:xfrm>
          <a:prstGeom prst="roundRect">
            <a:avLst/>
          </a:prstGeom>
          <a:solidFill>
            <a:schemeClr val="bg1"/>
          </a:solidFill>
          <a:ln>
            <a:noFill/>
          </a:ln>
          <a:effectLst>
            <a:outerShdw blurRad="254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endParaRPr>
          </a:p>
        </p:txBody>
      </p:sp>
      <p:pic>
        <p:nvPicPr>
          <p:cNvPr id="6" name="Picture 2" descr="54 dân tộc Việt Nam - Page 5 of 5 - Địa Ốc Thông Thái"/>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a:stretch>
            <a:fillRect/>
          </a:stretch>
        </p:blipFill>
        <p:spPr bwMode="auto">
          <a:xfrm>
            <a:off x="2216150" y="3200400"/>
            <a:ext cx="73152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17CC4A1-8921-3CEA-CC88-2A4BD34E1FB5}"/>
              </a:ext>
            </a:extLst>
          </p:cNvPr>
          <p:cNvPicPr>
            <a:picLocks noChangeAspect="1"/>
          </p:cNvPicPr>
          <p:nvPr/>
        </p:nvPicPr>
        <p:blipFill>
          <a:blip r:embed="rId5"/>
          <a:stretch>
            <a:fillRect/>
          </a:stretch>
        </p:blipFill>
        <p:spPr>
          <a:xfrm>
            <a:off x="1951631" y="1517552"/>
            <a:ext cx="8557146" cy="3365695"/>
          </a:xfrm>
          <a:prstGeom prst="rect">
            <a:avLst/>
          </a:prstGeom>
        </p:spPr>
      </p:pic>
    </p:spTree>
    <p:extLst>
      <p:ext uri="{BB962C8B-B14F-4D97-AF65-F5344CB8AC3E}">
        <p14:creationId xmlns:p14="http://schemas.microsoft.com/office/powerpoint/2010/main" val="2753127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230"/>
          <a:stretch/>
        </p:blipFill>
        <p:spPr>
          <a:xfrm>
            <a:off x="792787" y="676184"/>
            <a:ext cx="7546906" cy="5083171"/>
          </a:xfrm>
          <a:prstGeom prst="rect">
            <a:avLst/>
          </a:prstGeom>
        </p:spPr>
      </p:pic>
      <p:sp>
        <p:nvSpPr>
          <p:cNvPr id="4" name="TextBox 3"/>
          <p:cNvSpPr txBox="1"/>
          <p:nvPr/>
        </p:nvSpPr>
        <p:spPr>
          <a:xfrm>
            <a:off x="-1247651" y="5759355"/>
            <a:ext cx="9587344" cy="646331"/>
          </a:xfrm>
          <a:prstGeom prst="rect">
            <a:avLst/>
          </a:prstGeom>
          <a:noFill/>
        </p:spPr>
        <p:txBody>
          <a:bodyPr wrap="square" rtlCol="0">
            <a:spAutoFit/>
          </a:bodyPr>
          <a:lstStyle/>
          <a:p>
            <a:pPr algn="ctr"/>
            <a:r>
              <a:rPr lang="en-US" b="1" dirty="0" err="1">
                <a:latin typeface="Times New Roman" panose="02020603050405020304" pitchFamily="18" charset="0"/>
                <a:ea typeface="Cambria" panose="02040503050406030204" pitchFamily="18" charset="0"/>
                <a:cs typeface="Times New Roman" panose="02020603050405020304" pitchFamily="18" charset="0"/>
              </a:rPr>
              <a:t>Hình</a:t>
            </a:r>
            <a:r>
              <a:rPr lang="en-US" b="1" dirty="0">
                <a:latin typeface="Times New Roman" panose="02020603050405020304" pitchFamily="18" charset="0"/>
                <a:ea typeface="Cambria" panose="02040503050406030204" pitchFamily="18" charset="0"/>
                <a:cs typeface="Times New Roman" panose="02020603050405020304" pitchFamily="18" charset="0"/>
              </a:rPr>
              <a:t> 3. </a:t>
            </a:r>
            <a:r>
              <a:rPr lang="vi-VN" b="1" dirty="0">
                <a:latin typeface="Times New Roman" panose="02020603050405020304" pitchFamily="18" charset="0"/>
                <a:ea typeface="Cambria" panose="02040503050406030204" pitchFamily="18" charset="0"/>
                <a:cs typeface="Times New Roman" panose="02020603050405020304" pitchFamily="18" charset="0"/>
              </a:rPr>
              <a:t>Lược đồ mật độ dân số theo tỉnh </a:t>
            </a:r>
            <a:r>
              <a:rPr lang="en-US" b="1" dirty="0">
                <a:latin typeface="Times New Roman" panose="02020603050405020304" pitchFamily="18" charset="0"/>
                <a:ea typeface="Cambria" panose="02040503050406030204" pitchFamily="18" charset="0"/>
                <a:cs typeface="Times New Roman" panose="02020603050405020304" pitchFamily="18" charset="0"/>
              </a:rPr>
              <a:t>ở </a:t>
            </a:r>
          </a:p>
          <a:p>
            <a:pPr algn="ctr"/>
            <a:r>
              <a:rPr lang="vi-VN" b="1" dirty="0">
                <a:latin typeface="Times New Roman" panose="02020603050405020304" pitchFamily="18" charset="0"/>
                <a:ea typeface="Cambria" panose="02040503050406030204" pitchFamily="18" charset="0"/>
                <a:cs typeface="Times New Roman" panose="02020603050405020304" pitchFamily="18" charset="0"/>
              </a:rPr>
              <a:t>vùng Trung du</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vi-VN" b="1" dirty="0">
                <a:latin typeface="Times New Roman" panose="02020603050405020304" pitchFamily="18" charset="0"/>
                <a:ea typeface="Cambria" panose="02040503050406030204" pitchFamily="18" charset="0"/>
                <a:cs typeface="Times New Roman" panose="02020603050405020304" pitchFamily="18" charset="0"/>
              </a:rPr>
              <a:t>và miền núi Bắc Bộ năm 2020</a:t>
            </a:r>
            <a:endParaRPr lang="en-US" b="1"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54015BA5-01F5-27AB-D72E-9CC98E54DDDC}"/>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6223380" y="3889612"/>
            <a:ext cx="5175985" cy="2516074"/>
          </a:xfrm>
          <a:prstGeom prst="rect">
            <a:avLst/>
          </a:prstGeom>
          <a:ln>
            <a:solidFill>
              <a:srgbClr val="FF0066"/>
            </a:solidFill>
          </a:ln>
        </p:spPr>
      </p:pic>
    </p:spTree>
    <p:extLst>
      <p:ext uri="{BB962C8B-B14F-4D97-AF65-F5344CB8AC3E}">
        <p14:creationId xmlns:p14="http://schemas.microsoft.com/office/powerpoint/2010/main" val="3229948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982F99-2B72-6355-3301-8FEE155BFAD7}"/>
              </a:ext>
            </a:extLst>
          </p:cNvPr>
          <p:cNvPicPr>
            <a:picLocks noChangeAspect="1"/>
          </p:cNvPicPr>
          <p:nvPr/>
        </p:nvPicPr>
        <p:blipFill rotWithShape="1">
          <a:blip r:embed="rId2"/>
          <a:srcRect l="54148" t="519" r="3016" b="-519"/>
          <a:stretch/>
        </p:blipFill>
        <p:spPr>
          <a:xfrm>
            <a:off x="10565454" y="4533500"/>
            <a:ext cx="1626546" cy="2407554"/>
          </a:xfrm>
          <a:prstGeom prst="rect">
            <a:avLst/>
          </a:prstGeom>
        </p:spPr>
      </p:pic>
      <p:graphicFrame>
        <p:nvGraphicFramePr>
          <p:cNvPr id="10" name="Group 136">
            <a:extLst>
              <a:ext uri="{FF2B5EF4-FFF2-40B4-BE49-F238E27FC236}">
                <a16:creationId xmlns:a16="http://schemas.microsoft.com/office/drawing/2014/main" id="{40862FB7-9F3C-4F68-8D76-01BD7923A627}"/>
              </a:ext>
            </a:extLst>
          </p:cNvPr>
          <p:cNvGraphicFramePr>
            <a:graphicFrameLocks/>
          </p:cNvGraphicFramePr>
          <p:nvPr>
            <p:extLst>
              <p:ext uri="{D42A27DB-BD31-4B8C-83A1-F6EECF244321}">
                <p14:modId xmlns:p14="http://schemas.microsoft.com/office/powerpoint/2010/main" val="2159619050"/>
              </p:ext>
            </p:extLst>
          </p:nvPr>
        </p:nvGraphicFramePr>
        <p:xfrm>
          <a:off x="507610" y="1472666"/>
          <a:ext cx="9162474" cy="5245768"/>
        </p:xfrm>
        <a:graphic>
          <a:graphicData uri="http://schemas.openxmlformats.org/drawingml/2006/table">
            <a:tbl>
              <a:tblPr/>
              <a:tblGrid>
                <a:gridCol w="4743857">
                  <a:extLst>
                    <a:ext uri="{9D8B030D-6E8A-4147-A177-3AD203B41FA5}">
                      <a16:colId xmlns:a16="http://schemas.microsoft.com/office/drawing/2014/main" val="20000"/>
                    </a:ext>
                  </a:extLst>
                </a:gridCol>
                <a:gridCol w="4418617">
                  <a:extLst>
                    <a:ext uri="{9D8B030D-6E8A-4147-A177-3AD203B41FA5}">
                      <a16:colId xmlns:a16="http://schemas.microsoft.com/office/drawing/2014/main" val="20001"/>
                    </a:ext>
                  </a:extLst>
                </a:gridCol>
              </a:tblGrid>
              <a:tr h="110542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Mật độ dân số</a:t>
                      </a:r>
                      <a:endParaRPr kumimoji="0" lang="en-US"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45734" marB="4573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vi-VN" sz="3000" b="1" i="0" kern="1200" dirty="0">
                          <a:solidFill>
                            <a:schemeClr val="tx1"/>
                          </a:solidFill>
                          <a:effectLst/>
                          <a:latin typeface="Cambria" panose="02040503050406030204" pitchFamily="18" charset="0"/>
                          <a:ea typeface="Cambria" panose="02040503050406030204" pitchFamily="18" charset="0"/>
                          <a:cs typeface="+mn-cs"/>
                        </a:rPr>
                        <a:t>Tỉnh</a:t>
                      </a:r>
                      <a:endParaRPr kumimoji="0" lang="en-US"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45734" marB="457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val="10000"/>
                  </a:ext>
                </a:extLst>
              </a:tr>
              <a:tr h="112205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Dưới 100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10079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100 đến dưới 200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r h="9248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200 đến 400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3"/>
                  </a:ext>
                </a:extLst>
              </a:tr>
              <a:tr h="10854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Trên 400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412453219"/>
                  </a:ext>
                </a:extLst>
              </a:tr>
            </a:tbl>
          </a:graphicData>
        </a:graphic>
      </p:graphicFrame>
      <p:pic>
        <p:nvPicPr>
          <p:cNvPr id="7" name="Picture 6">
            <a:extLst>
              <a:ext uri="{FF2B5EF4-FFF2-40B4-BE49-F238E27FC236}">
                <a16:creationId xmlns:a16="http://schemas.microsoft.com/office/drawing/2014/main" id="{4C236A29-BDB1-9AE8-A2ED-171B09B26720}"/>
              </a:ext>
            </a:extLst>
          </p:cNvPr>
          <p:cNvPicPr>
            <a:picLocks noChangeAspect="1"/>
          </p:cNvPicPr>
          <p:nvPr/>
        </p:nvPicPr>
        <p:blipFill rotWithShape="1">
          <a:blip r:embed="rId2"/>
          <a:srcRect r="57164"/>
          <a:stretch/>
        </p:blipFill>
        <p:spPr>
          <a:xfrm>
            <a:off x="9024126" y="4748076"/>
            <a:ext cx="1671159" cy="2192768"/>
          </a:xfrm>
          <a:prstGeom prst="rect">
            <a:avLst/>
          </a:prstGeom>
        </p:spPr>
      </p:pic>
      <p:sp>
        <p:nvSpPr>
          <p:cNvPr id="6" name="TextBox 5"/>
          <p:cNvSpPr txBox="1"/>
          <p:nvPr/>
        </p:nvSpPr>
        <p:spPr>
          <a:xfrm>
            <a:off x="5178052" y="2777575"/>
            <a:ext cx="4618182" cy="861774"/>
          </a:xfrm>
          <a:prstGeom prst="rect">
            <a:avLst/>
          </a:prstGeom>
          <a:noFill/>
        </p:spPr>
        <p:txBody>
          <a:bodyPr wrap="square" rtlCol="0">
            <a:spAutoFit/>
          </a:bodyPr>
          <a:lstStyle/>
          <a:p>
            <a:pPr algn="ctr"/>
            <a:r>
              <a:rPr lang="vi-VN" sz="2500" b="1" i="1" dirty="0">
                <a:latin typeface="Cambria" panose="02040503050406030204" pitchFamily="18" charset="0"/>
                <a:ea typeface="Cambria" panose="02040503050406030204" pitchFamily="18" charset="0"/>
              </a:rPr>
              <a:t>Sơn La, Điện Biên, Lai Châu, Bắc Kạn, Cao Bằng, Lạng Sơn</a:t>
            </a:r>
            <a:endParaRPr lang="en-US" sz="2500" b="1" dirty="0">
              <a:latin typeface="Cambria" panose="02040503050406030204" pitchFamily="18" charset="0"/>
              <a:ea typeface="Cambria" panose="02040503050406030204" pitchFamily="18" charset="0"/>
            </a:endParaRPr>
          </a:p>
        </p:txBody>
      </p:sp>
      <p:sp>
        <p:nvSpPr>
          <p:cNvPr id="8" name="TextBox 7"/>
          <p:cNvSpPr txBox="1"/>
          <p:nvPr/>
        </p:nvSpPr>
        <p:spPr>
          <a:xfrm>
            <a:off x="5310520" y="3801335"/>
            <a:ext cx="4353248" cy="1246495"/>
          </a:xfrm>
          <a:prstGeom prst="rect">
            <a:avLst/>
          </a:prstGeom>
          <a:noFill/>
        </p:spPr>
        <p:txBody>
          <a:bodyPr wrap="square" rtlCol="0">
            <a:spAutoFit/>
          </a:bodyPr>
          <a:lstStyle/>
          <a:p>
            <a:pPr lvl="0" algn="ctr"/>
            <a:r>
              <a:rPr lang="vi-VN" sz="2500" b="1" i="1" dirty="0">
                <a:latin typeface="Cambria" panose="02040503050406030204" pitchFamily="18" charset="0"/>
                <a:ea typeface="Cambria" panose="02040503050406030204" pitchFamily="18" charset="0"/>
              </a:rPr>
              <a:t>Hòa Bình, Yên Bái, Lào Cai, Tuyên Quang, Hà Giang</a:t>
            </a:r>
            <a:endParaRPr lang="en-US" sz="2500" b="1" dirty="0">
              <a:latin typeface="Cambria" panose="02040503050406030204" pitchFamily="18" charset="0"/>
              <a:ea typeface="Cambria" panose="02040503050406030204" pitchFamily="18" charset="0"/>
            </a:endParaRPr>
          </a:p>
          <a:p>
            <a:pPr algn="ctr"/>
            <a:endParaRPr lang="en-US" sz="2500" b="1" dirty="0">
              <a:latin typeface="Cambria" panose="02040503050406030204" pitchFamily="18" charset="0"/>
              <a:ea typeface="Cambria" panose="02040503050406030204" pitchFamily="18" charset="0"/>
            </a:endParaRPr>
          </a:p>
        </p:txBody>
      </p:sp>
      <p:sp>
        <p:nvSpPr>
          <p:cNvPr id="9" name="TextBox 8"/>
          <p:cNvSpPr txBox="1"/>
          <p:nvPr/>
        </p:nvSpPr>
        <p:spPr>
          <a:xfrm>
            <a:off x="5453683" y="4987081"/>
            <a:ext cx="4066921" cy="477054"/>
          </a:xfrm>
          <a:prstGeom prst="rect">
            <a:avLst/>
          </a:prstGeom>
          <a:noFill/>
        </p:spPr>
        <p:txBody>
          <a:bodyPr wrap="square" rtlCol="0">
            <a:spAutoFit/>
          </a:bodyPr>
          <a:lstStyle/>
          <a:p>
            <a:r>
              <a:rPr lang="vi-VN" sz="2500" b="1" i="1" dirty="0">
                <a:latin typeface="Cambria" panose="02040503050406030204" pitchFamily="18" charset="0"/>
                <a:ea typeface="Cambria" panose="02040503050406030204" pitchFamily="18" charset="0"/>
              </a:rPr>
              <a:t>Thái Nguyên, Quảng Ninh</a:t>
            </a:r>
            <a:endParaRPr lang="en-US" sz="2500" b="1" dirty="0">
              <a:latin typeface="Cambria" panose="02040503050406030204" pitchFamily="18" charset="0"/>
              <a:ea typeface="Cambria" panose="02040503050406030204" pitchFamily="18" charset="0"/>
            </a:endParaRPr>
          </a:p>
        </p:txBody>
      </p:sp>
      <p:sp>
        <p:nvSpPr>
          <p:cNvPr id="11" name="TextBox 10"/>
          <p:cNvSpPr txBox="1"/>
          <p:nvPr/>
        </p:nvSpPr>
        <p:spPr>
          <a:xfrm>
            <a:off x="5636714" y="5963962"/>
            <a:ext cx="3214255" cy="477054"/>
          </a:xfrm>
          <a:prstGeom prst="rect">
            <a:avLst/>
          </a:prstGeom>
          <a:noFill/>
        </p:spPr>
        <p:txBody>
          <a:bodyPr wrap="square" rtlCol="0">
            <a:spAutoFit/>
          </a:bodyPr>
          <a:lstStyle/>
          <a:p>
            <a:r>
              <a:rPr lang="vi-VN" sz="2500" b="1" i="1" dirty="0">
                <a:latin typeface="Cambria" panose="02040503050406030204" pitchFamily="18" charset="0"/>
                <a:ea typeface="Cambria" panose="02040503050406030204" pitchFamily="18" charset="0"/>
              </a:rPr>
              <a:t>Phú Thọ, Bắc Giang</a:t>
            </a:r>
            <a:endParaRPr lang="en-US" sz="2500" b="1" dirty="0">
              <a:latin typeface="Cambria" panose="02040503050406030204" pitchFamily="18" charset="0"/>
              <a:ea typeface="Cambria" panose="02040503050406030204" pitchFamily="18" charset="0"/>
            </a:endParaRPr>
          </a:p>
        </p:txBody>
      </p:sp>
      <p:sp>
        <p:nvSpPr>
          <p:cNvPr id="12" name="TextBox 10">
            <a:extLst>
              <a:ext uri="{FF2B5EF4-FFF2-40B4-BE49-F238E27FC236}">
                <a16:creationId xmlns:a16="http://schemas.microsoft.com/office/drawing/2014/main" id="{D30AFE1D-6FA9-2849-E55F-82B40F5FC17F}"/>
              </a:ext>
            </a:extLst>
          </p:cNvPr>
          <p:cNvSpPr txBox="1"/>
          <p:nvPr/>
        </p:nvSpPr>
        <p:spPr>
          <a:xfrm>
            <a:off x="1039350" y="452086"/>
            <a:ext cx="8542340" cy="1164763"/>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0" i="0" u="none" strike="noStrike" kern="0" cap="all"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CHIA SẺ</a:t>
            </a:r>
            <a:endParaRPr kumimoji="0" lang="zh-CN" altLang="en-US" sz="7000" b="0" i="0" u="none" strike="noStrike" kern="0" cap="all" spc="0" normalizeH="0" baseline="0" noProof="0" dirty="0">
              <a:ln>
                <a:noFill/>
              </a:ln>
              <a:solidFill>
                <a:srgbClr val="C00000"/>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spTree>
    <p:extLst>
      <p:ext uri="{BB962C8B-B14F-4D97-AF65-F5344CB8AC3E}">
        <p14:creationId xmlns:p14="http://schemas.microsoft.com/office/powerpoint/2010/main" val="33112482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7">
            <a:extLst>
              <a:ext uri="{FF2B5EF4-FFF2-40B4-BE49-F238E27FC236}">
                <a16:creationId xmlns:a16="http://schemas.microsoft.com/office/drawing/2014/main" id="{98C5D630-6596-4118-846D-AB42D8F34EC7}"/>
              </a:ext>
            </a:extLst>
          </p:cNvPr>
          <p:cNvSpPr/>
          <p:nvPr/>
        </p:nvSpPr>
        <p:spPr>
          <a:xfrm>
            <a:off x="689033" y="1027017"/>
            <a:ext cx="7398327" cy="1649232"/>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b="1">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FD28518-CA42-4BC6-B244-5CBC461F2EBD}"/>
              </a:ext>
            </a:extLst>
          </p:cNvPr>
          <p:cNvSpPr txBox="1"/>
          <p:nvPr/>
        </p:nvSpPr>
        <p:spPr>
          <a:xfrm>
            <a:off x="427354" y="1343801"/>
            <a:ext cx="7921683" cy="1015663"/>
          </a:xfrm>
          <a:prstGeom prst="rect">
            <a:avLst/>
          </a:prstGeom>
          <a:noFill/>
        </p:spPr>
        <p:txBody>
          <a:bodyPr wrap="square">
            <a:spAutoFit/>
          </a:bodyPr>
          <a:lstStyle/>
          <a:p>
            <a:pPr algn="ctr"/>
            <a:r>
              <a:rPr lang="vi-VN" sz="3000" b="1" dirty="0">
                <a:latin typeface="Times New Roman" panose="02020603050405020304" pitchFamily="18" charset="0"/>
                <a:ea typeface="Cambria" panose="02040503050406030204" pitchFamily="18" charset="0"/>
                <a:cs typeface="Times New Roman" panose="02020603050405020304" pitchFamily="18" charset="0"/>
              </a:rPr>
              <a:t>Em hãy nhận xét về sự phân bố dân cư ở vùng Trung du và miền núi Bắc Bộ.</a:t>
            </a:r>
            <a:endParaRPr lang="en-US" sz="30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1453307" y="3071553"/>
            <a:ext cx="9517442" cy="2169825"/>
          </a:xfrm>
          <a:prstGeom prst="rect">
            <a:avLst/>
          </a:prstGeom>
        </p:spPr>
        <p:txBody>
          <a:bodyPr wrap="square">
            <a:spAutoFit/>
          </a:bodyPr>
          <a:lstStyle/>
          <a:p>
            <a:pPr algn="just">
              <a:lnSpc>
                <a:spcPct val="150000"/>
              </a:lnSpc>
              <a:spcBef>
                <a:spcPts val="240"/>
              </a:spcBef>
              <a:spcAft>
                <a:spcPts val="240"/>
              </a:spcAft>
            </a:pPr>
            <a:r>
              <a:rPr lang="vi-VN" sz="3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Dân cư ở</a:t>
            </a:r>
            <a:r>
              <a:rPr lang="en-US" sz="3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vùng</a:t>
            </a:r>
            <a:r>
              <a:rPr lang="vi-VN" sz="3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Trung du và miền núi Bắc Bộ thưa thớt, phân bố không đồng đều giữa các tỉnh</a:t>
            </a:r>
            <a:r>
              <a:rPr lang="en-US" sz="3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3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r>
              <a:rPr lang="en-US" sz="3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dân</a:t>
            </a:r>
            <a:r>
              <a:rPr lang="en-US" sz="3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cư</a:t>
            </a:r>
            <a:r>
              <a:rPr lang="en-US" sz="3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3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ở miền núi</a:t>
            </a:r>
            <a:r>
              <a:rPr lang="en-US" sz="3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3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thưa thớt</a:t>
            </a:r>
            <a:r>
              <a:rPr lang="en-US" sz="3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hơn</a:t>
            </a:r>
            <a:r>
              <a:rPr lang="en-US" sz="3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3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ở vùng Trung du).</a:t>
            </a:r>
            <a:endParaRPr lang="en-US" sz="30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230"/>
          <a:stretch/>
        </p:blipFill>
        <p:spPr>
          <a:xfrm>
            <a:off x="8741878" y="506230"/>
            <a:ext cx="3039444" cy="2248539"/>
          </a:xfrm>
          <a:prstGeom prst="rect">
            <a:avLst/>
          </a:prstGeom>
        </p:spPr>
      </p:pic>
      <p:sp>
        <p:nvSpPr>
          <p:cNvPr id="6" name="TextBox 5"/>
          <p:cNvSpPr txBox="1"/>
          <p:nvPr/>
        </p:nvSpPr>
        <p:spPr>
          <a:xfrm>
            <a:off x="5412803" y="2634374"/>
            <a:ext cx="9587344" cy="400110"/>
          </a:xfrm>
          <a:prstGeom prst="rect">
            <a:avLst/>
          </a:prstGeom>
          <a:noFill/>
        </p:spPr>
        <p:txBody>
          <a:bodyPr wrap="square" rtlCol="0">
            <a:spAutoFit/>
          </a:bodyPr>
          <a:lstStyle/>
          <a:p>
            <a:pPr algn="ctr"/>
            <a:r>
              <a:rPr lang="vi-VN" sz="1000" b="1" dirty="0">
                <a:latin typeface="Cambria" panose="02040503050406030204" pitchFamily="18" charset="0"/>
                <a:ea typeface="Cambria" panose="02040503050406030204" pitchFamily="18" charset="0"/>
              </a:rPr>
              <a:t>Lược đồ mật độ dân số theo tỉnh vùng Trung du</a:t>
            </a:r>
          </a:p>
          <a:p>
            <a:pPr algn="ctr"/>
            <a:r>
              <a:rPr lang="vi-VN" sz="1000" b="1" dirty="0">
                <a:latin typeface="Cambria" panose="02040503050406030204" pitchFamily="18" charset="0"/>
                <a:ea typeface="Cambria" panose="02040503050406030204" pitchFamily="18" charset="0"/>
              </a:rPr>
              <a:t> và miền núi Bắc Bộ năm 2020</a:t>
            </a:r>
            <a:endParaRPr lang="en-US" sz="1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88124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1" y="381000"/>
            <a:ext cx="12192000"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2561BF50-3F3E-532D-BF39-768A4D25AF00}"/>
              </a:ext>
            </a:extLst>
          </p:cNvPr>
          <p:cNvSpPr txBox="1"/>
          <p:nvPr/>
        </p:nvSpPr>
        <p:spPr>
          <a:xfrm>
            <a:off x="1538644" y="541358"/>
            <a:ext cx="10212078"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Sơ</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đồ</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tư</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duy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cư</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vùng</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Trung</a:t>
            </a:r>
            <a:r>
              <a:rPr lang="en-US" sz="2800" b="1" i="0" dirty="0">
                <a:solidFill>
                  <a:srgbClr val="FF0000"/>
                </a:solidFill>
                <a:effectLst/>
                <a:latin typeface="Times New Roman" panose="02020603050405020304" pitchFamily="18" charset="0"/>
                <a:cs typeface="Times New Roman" panose="02020603050405020304" pitchFamily="18" charset="0"/>
              </a:rPr>
              <a:t> du </a:t>
            </a:r>
            <a:r>
              <a:rPr lang="en-US" sz="2800" b="1" i="0" dirty="0" err="1">
                <a:solidFill>
                  <a:srgbClr val="FF0000"/>
                </a:solidFill>
                <a:effectLst/>
                <a:latin typeface="Times New Roman" panose="02020603050405020304" pitchFamily="18" charset="0"/>
                <a:cs typeface="Times New Roman" panose="02020603050405020304" pitchFamily="18" charset="0"/>
              </a:rPr>
              <a:t>và</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miền</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núi</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Bắc</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Bộ</a:t>
            </a:r>
            <a:endParaRPr lang="en-US" sz="2800" b="1" i="0" dirty="0">
              <a:solidFill>
                <a:srgbClr val="FF0000"/>
              </a:solidFill>
              <a:effectLst/>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B5975782-F03D-F84C-D6B4-6A9D06E51C87}"/>
              </a:ext>
            </a:extLst>
          </p:cNvPr>
          <p:cNvPicPr>
            <a:picLocks noChangeAspect="1"/>
          </p:cNvPicPr>
          <p:nvPr/>
        </p:nvPicPr>
        <p:blipFill>
          <a:blip r:embed="rId3"/>
          <a:stretch>
            <a:fillRect/>
          </a:stretch>
        </p:blipFill>
        <p:spPr>
          <a:xfrm>
            <a:off x="4942170" y="1662181"/>
            <a:ext cx="3449356" cy="2598216"/>
          </a:xfrm>
          <a:prstGeom prst="rect">
            <a:avLst/>
          </a:prstGeom>
        </p:spPr>
      </p:pic>
      <p:grpSp>
        <p:nvGrpSpPr>
          <p:cNvPr id="5" name="Group 4">
            <a:extLst>
              <a:ext uri="{FF2B5EF4-FFF2-40B4-BE49-F238E27FC236}">
                <a16:creationId xmlns:a16="http://schemas.microsoft.com/office/drawing/2014/main" id="{31114BE7-ED3E-806D-690F-245547BAE7C6}"/>
              </a:ext>
            </a:extLst>
          </p:cNvPr>
          <p:cNvGrpSpPr/>
          <p:nvPr/>
        </p:nvGrpSpPr>
        <p:grpSpPr>
          <a:xfrm>
            <a:off x="9439646" y="2834957"/>
            <a:ext cx="2413487" cy="917894"/>
            <a:chOff x="8106146" y="3257550"/>
            <a:chExt cx="1980828" cy="771525"/>
          </a:xfrm>
        </p:grpSpPr>
        <p:sp>
          <p:nvSpPr>
            <p:cNvPr id="7" name="Rectangle: Rounded Corners 6">
              <a:extLst>
                <a:ext uri="{FF2B5EF4-FFF2-40B4-BE49-F238E27FC236}">
                  <a16:creationId xmlns:a16="http://schemas.microsoft.com/office/drawing/2014/main" id="{633C63AB-3B8D-D026-45B8-07A92AF78153}"/>
                </a:ext>
              </a:extLst>
            </p:cNvPr>
            <p:cNvSpPr/>
            <p:nvPr/>
          </p:nvSpPr>
          <p:spPr>
            <a:xfrm>
              <a:off x="8191499" y="3257550"/>
              <a:ext cx="1895475" cy="771525"/>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Mật</a:t>
              </a:r>
              <a:r>
                <a:rPr kumimoji="0" lang="en-US" sz="3200" b="1"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độ</a:t>
              </a:r>
              <a:r>
                <a:rPr kumimoji="0" lang="en-US" sz="3200" b="1"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dân</a:t>
              </a:r>
              <a:r>
                <a:rPr kumimoji="0" lang="en-US" sz="3200" b="1"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số</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29B95FEE-2F2A-F52A-AAA6-893E1E72370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106146" y="3283441"/>
              <a:ext cx="659909" cy="659909"/>
            </a:xfrm>
            <a:prstGeom prst="rect">
              <a:avLst/>
            </a:prstGeom>
          </p:spPr>
        </p:pic>
      </p:grpSp>
      <p:pic>
        <p:nvPicPr>
          <p:cNvPr id="9" name="Picture 8" descr="A picture containing darkness&#10;&#10;Description automatically generated">
            <a:extLst>
              <a:ext uri="{FF2B5EF4-FFF2-40B4-BE49-F238E27FC236}">
                <a16:creationId xmlns:a16="http://schemas.microsoft.com/office/drawing/2014/main" id="{E640CE0F-6BB5-2181-5DFD-70AA047F9D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713794">
            <a:off x="7914683" y="1293509"/>
            <a:ext cx="2211583" cy="2498544"/>
          </a:xfrm>
          <a:prstGeom prst="rect">
            <a:avLst/>
          </a:prstGeom>
        </p:spPr>
      </p:pic>
      <p:grpSp>
        <p:nvGrpSpPr>
          <p:cNvPr id="11" name="Group 10">
            <a:extLst>
              <a:ext uri="{FF2B5EF4-FFF2-40B4-BE49-F238E27FC236}">
                <a16:creationId xmlns:a16="http://schemas.microsoft.com/office/drawing/2014/main" id="{80694560-E35E-0CAF-4C0B-8F0C0FA7AABE}"/>
              </a:ext>
            </a:extLst>
          </p:cNvPr>
          <p:cNvGrpSpPr/>
          <p:nvPr/>
        </p:nvGrpSpPr>
        <p:grpSpPr>
          <a:xfrm>
            <a:off x="2643188" y="3295650"/>
            <a:ext cx="2662236" cy="771525"/>
            <a:chOff x="2690099" y="2495550"/>
            <a:chExt cx="2262901" cy="771525"/>
          </a:xfrm>
        </p:grpSpPr>
        <p:sp>
          <p:nvSpPr>
            <p:cNvPr id="14" name="Rectangle: Rounded Corners 13">
              <a:extLst>
                <a:ext uri="{FF2B5EF4-FFF2-40B4-BE49-F238E27FC236}">
                  <a16:creationId xmlns:a16="http://schemas.microsoft.com/office/drawing/2014/main" id="{11F1D9FB-B39C-68E2-88B3-739F02073052}"/>
                </a:ext>
              </a:extLst>
            </p:cNvPr>
            <p:cNvSpPr/>
            <p:nvPr/>
          </p:nvSpPr>
          <p:spPr>
            <a:xfrm>
              <a:off x="2752725" y="2495550"/>
              <a:ext cx="2200275" cy="771525"/>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Các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dân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tộc</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AD1A1B25-0E91-D074-BD9C-E14CC506B09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690099" y="2524125"/>
              <a:ext cx="591025" cy="695324"/>
            </a:xfrm>
            <a:prstGeom prst="rect">
              <a:avLst/>
            </a:prstGeom>
          </p:spPr>
        </p:pic>
      </p:grpSp>
      <p:pic>
        <p:nvPicPr>
          <p:cNvPr id="16" name="Picture 15" descr="A picture containing darkness&#10;&#10;Description automatically generated">
            <a:extLst>
              <a:ext uri="{FF2B5EF4-FFF2-40B4-BE49-F238E27FC236}">
                <a16:creationId xmlns:a16="http://schemas.microsoft.com/office/drawing/2014/main" id="{B897E840-7865-5557-B3C7-BCD5C29729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857762" flipV="1">
            <a:off x="3668114" y="1649692"/>
            <a:ext cx="2105787" cy="2044045"/>
          </a:xfrm>
          <a:prstGeom prst="rect">
            <a:avLst/>
          </a:prstGeom>
        </p:spPr>
      </p:pic>
      <p:grpSp>
        <p:nvGrpSpPr>
          <p:cNvPr id="20" name="Group 19">
            <a:extLst>
              <a:ext uri="{FF2B5EF4-FFF2-40B4-BE49-F238E27FC236}">
                <a16:creationId xmlns:a16="http://schemas.microsoft.com/office/drawing/2014/main" id="{F691F36A-FDCD-AE8E-E5CB-1E66FCC9E59C}"/>
              </a:ext>
            </a:extLst>
          </p:cNvPr>
          <p:cNvGrpSpPr/>
          <p:nvPr/>
        </p:nvGrpSpPr>
        <p:grpSpPr>
          <a:xfrm rot="11695749">
            <a:off x="4745664" y="4270861"/>
            <a:ext cx="1763420" cy="846471"/>
            <a:chOff x="1364877" y="1206074"/>
            <a:chExt cx="2465703" cy="1348495"/>
          </a:xfrm>
        </p:grpSpPr>
        <p:pic>
          <p:nvPicPr>
            <p:cNvPr id="21" name="Picture 20" descr="A red arrow pointing to the right&#10;&#10;Description automatically generated with low confidence">
              <a:extLst>
                <a:ext uri="{FF2B5EF4-FFF2-40B4-BE49-F238E27FC236}">
                  <a16:creationId xmlns:a16="http://schemas.microsoft.com/office/drawing/2014/main" id="{313AF7B8-9FFA-A40C-FC5A-1834B732ED8E}"/>
                </a:ext>
              </a:extLst>
            </p:cNvPr>
            <p:cNvPicPr>
              <a:picLocks noChangeAspect="1"/>
            </p:cNvPicPr>
            <p:nvPr/>
          </p:nvPicPr>
          <p:blipFill>
            <a:blip r:embed="rId7" cstate="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22" name="TextBox 21">
              <a:extLst>
                <a:ext uri="{FF2B5EF4-FFF2-40B4-BE49-F238E27FC236}">
                  <a16:creationId xmlns:a16="http://schemas.microsoft.com/office/drawing/2014/main" id="{3F04C76A-5C8D-F193-4BDE-8328977E0691}"/>
                </a:ext>
              </a:extLst>
            </p:cNvPr>
            <p:cNvSpPr txBox="1"/>
            <p:nvPr/>
          </p:nvSpPr>
          <p:spPr>
            <a:xfrm rot="13040582">
              <a:off x="2091941" y="1343398"/>
              <a:ext cx="1647826" cy="6374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Mường</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23" name="Picture 22">
            <a:extLst>
              <a:ext uri="{FF2B5EF4-FFF2-40B4-BE49-F238E27FC236}">
                <a16:creationId xmlns:a16="http://schemas.microsoft.com/office/drawing/2014/main" id="{4D13567D-94A2-9B2B-FF41-202E28CB1E9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888333" y="5172074"/>
            <a:ext cx="901108" cy="840105"/>
          </a:xfrm>
          <a:prstGeom prst="rect">
            <a:avLst/>
          </a:prstGeom>
        </p:spPr>
      </p:pic>
      <p:grpSp>
        <p:nvGrpSpPr>
          <p:cNvPr id="25" name="Group 24">
            <a:extLst>
              <a:ext uri="{FF2B5EF4-FFF2-40B4-BE49-F238E27FC236}">
                <a16:creationId xmlns:a16="http://schemas.microsoft.com/office/drawing/2014/main" id="{E3E3488B-2803-D016-83F9-4A41DAA0E7BE}"/>
              </a:ext>
            </a:extLst>
          </p:cNvPr>
          <p:cNvGrpSpPr/>
          <p:nvPr/>
        </p:nvGrpSpPr>
        <p:grpSpPr>
          <a:xfrm rot="13980061">
            <a:off x="3461078" y="4381833"/>
            <a:ext cx="1711615" cy="826225"/>
            <a:chOff x="1364877" y="1199203"/>
            <a:chExt cx="2465703" cy="1355366"/>
          </a:xfrm>
        </p:grpSpPr>
        <p:pic>
          <p:nvPicPr>
            <p:cNvPr id="26" name="Picture 25" descr="A red arrow pointing to the right&#10;&#10;Description automatically generated with low confidence">
              <a:extLst>
                <a:ext uri="{FF2B5EF4-FFF2-40B4-BE49-F238E27FC236}">
                  <a16:creationId xmlns:a16="http://schemas.microsoft.com/office/drawing/2014/main" id="{2A6168AF-ED28-2442-DB0E-9A9C5B675452}"/>
                </a:ext>
              </a:extLst>
            </p:cNvPr>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27" name="TextBox 26">
              <a:extLst>
                <a:ext uri="{FF2B5EF4-FFF2-40B4-BE49-F238E27FC236}">
                  <a16:creationId xmlns:a16="http://schemas.microsoft.com/office/drawing/2014/main" id="{45102A27-B4CD-5431-F4AC-F4E9B293E496}"/>
                </a:ext>
              </a:extLst>
            </p:cNvPr>
            <p:cNvSpPr txBox="1"/>
            <p:nvPr/>
          </p:nvSpPr>
          <p:spPr>
            <a:xfrm rot="13040582">
              <a:off x="1957737" y="1199203"/>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Thái</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28" name="Picture 27">
            <a:extLst>
              <a:ext uri="{FF2B5EF4-FFF2-40B4-BE49-F238E27FC236}">
                <a16:creationId xmlns:a16="http://schemas.microsoft.com/office/drawing/2014/main" id="{D5300382-015B-528F-5102-A89825508B0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3888083" y="5493296"/>
            <a:ext cx="901108" cy="769160"/>
          </a:xfrm>
          <a:prstGeom prst="rect">
            <a:avLst/>
          </a:prstGeom>
        </p:spPr>
      </p:pic>
      <p:grpSp>
        <p:nvGrpSpPr>
          <p:cNvPr id="29" name="Group 28">
            <a:extLst>
              <a:ext uri="{FF2B5EF4-FFF2-40B4-BE49-F238E27FC236}">
                <a16:creationId xmlns:a16="http://schemas.microsoft.com/office/drawing/2014/main" id="{D07CECAB-0F45-FB1E-7679-032A9BE96204}"/>
              </a:ext>
            </a:extLst>
          </p:cNvPr>
          <p:cNvGrpSpPr/>
          <p:nvPr/>
        </p:nvGrpSpPr>
        <p:grpSpPr>
          <a:xfrm rot="15378403">
            <a:off x="1999925" y="4311481"/>
            <a:ext cx="1859726" cy="822036"/>
            <a:chOff x="1364877" y="1206074"/>
            <a:chExt cx="2679068" cy="1348495"/>
          </a:xfrm>
        </p:grpSpPr>
        <p:pic>
          <p:nvPicPr>
            <p:cNvPr id="30" name="Picture 29" descr="A red arrow pointing to the right&#10;&#10;Description automatically generated with low confidence">
              <a:extLst>
                <a:ext uri="{FF2B5EF4-FFF2-40B4-BE49-F238E27FC236}">
                  <a16:creationId xmlns:a16="http://schemas.microsoft.com/office/drawing/2014/main" id="{47196C8E-86AC-681D-3030-C2547A741973}"/>
                </a:ext>
              </a:extLst>
            </p:cNvPr>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31" name="TextBox 30">
              <a:extLst>
                <a:ext uri="{FF2B5EF4-FFF2-40B4-BE49-F238E27FC236}">
                  <a16:creationId xmlns:a16="http://schemas.microsoft.com/office/drawing/2014/main" id="{FC0AA5D9-CF6C-A963-D038-C2A5124126DD}"/>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ea typeface="+mn-ea"/>
                  <a:cs typeface="+mn-cs"/>
                </a:rPr>
                <a:t>Dao</a:t>
              </a:r>
            </a:p>
          </p:txBody>
        </p:sp>
      </p:grpSp>
      <p:pic>
        <p:nvPicPr>
          <p:cNvPr id="32" name="Picture 31">
            <a:extLst>
              <a:ext uri="{FF2B5EF4-FFF2-40B4-BE49-F238E27FC236}">
                <a16:creationId xmlns:a16="http://schemas.microsoft.com/office/drawing/2014/main" id="{75200B1B-FEF8-ED4A-A5C7-257BB6C9CC02}"/>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2334535" y="5464721"/>
            <a:ext cx="731603" cy="769160"/>
          </a:xfrm>
          <a:prstGeom prst="rect">
            <a:avLst/>
          </a:prstGeom>
        </p:spPr>
      </p:pic>
      <p:grpSp>
        <p:nvGrpSpPr>
          <p:cNvPr id="33" name="Group 32">
            <a:extLst>
              <a:ext uri="{FF2B5EF4-FFF2-40B4-BE49-F238E27FC236}">
                <a16:creationId xmlns:a16="http://schemas.microsoft.com/office/drawing/2014/main" id="{28B8EE84-C69B-15EE-8DFC-4099204ED22F}"/>
              </a:ext>
            </a:extLst>
          </p:cNvPr>
          <p:cNvGrpSpPr/>
          <p:nvPr/>
        </p:nvGrpSpPr>
        <p:grpSpPr>
          <a:xfrm rot="18114927">
            <a:off x="1123625" y="3597105"/>
            <a:ext cx="1859726" cy="822036"/>
            <a:chOff x="1364877" y="1206074"/>
            <a:chExt cx="2679068" cy="1348495"/>
          </a:xfrm>
        </p:grpSpPr>
        <p:pic>
          <p:nvPicPr>
            <p:cNvPr id="34" name="Picture 33" descr="A red arrow pointing to the right&#10;&#10;Description automatically generated with low confidence">
              <a:extLst>
                <a:ext uri="{FF2B5EF4-FFF2-40B4-BE49-F238E27FC236}">
                  <a16:creationId xmlns:a16="http://schemas.microsoft.com/office/drawing/2014/main" id="{A7A30791-5F15-C8DB-F4C1-6C8FBEC8DB6D}"/>
                </a:ext>
              </a:extLst>
            </p:cNvPr>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35" name="TextBox 34">
              <a:extLst>
                <a:ext uri="{FF2B5EF4-FFF2-40B4-BE49-F238E27FC236}">
                  <a16:creationId xmlns:a16="http://schemas.microsoft.com/office/drawing/2014/main" id="{ECF37865-08EE-D1F6-FCD6-11678C52D6FB}"/>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Mông</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36" name="Picture 35">
            <a:extLst>
              <a:ext uri="{FF2B5EF4-FFF2-40B4-BE49-F238E27FC236}">
                <a16:creationId xmlns:a16="http://schemas.microsoft.com/office/drawing/2014/main" id="{C41A8B92-3E69-EA79-3A64-D5660250D420}"/>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651309" y="4131221"/>
            <a:ext cx="707154" cy="769160"/>
          </a:xfrm>
          <a:prstGeom prst="rect">
            <a:avLst/>
          </a:prstGeom>
        </p:spPr>
      </p:pic>
      <p:grpSp>
        <p:nvGrpSpPr>
          <p:cNvPr id="42" name="Group 41">
            <a:extLst>
              <a:ext uri="{FF2B5EF4-FFF2-40B4-BE49-F238E27FC236}">
                <a16:creationId xmlns:a16="http://schemas.microsoft.com/office/drawing/2014/main" id="{C8F8DBBD-0ACC-EE2B-FD04-75CB59ECC7BF}"/>
              </a:ext>
            </a:extLst>
          </p:cNvPr>
          <p:cNvGrpSpPr/>
          <p:nvPr/>
        </p:nvGrpSpPr>
        <p:grpSpPr>
          <a:xfrm rot="20688334">
            <a:off x="1104575" y="2825580"/>
            <a:ext cx="1859726" cy="822036"/>
            <a:chOff x="1364877" y="1206074"/>
            <a:chExt cx="2679068" cy="1348495"/>
          </a:xfrm>
        </p:grpSpPr>
        <p:pic>
          <p:nvPicPr>
            <p:cNvPr id="43" name="Picture 42" descr="A red arrow pointing to the right&#10;&#10;Description automatically generated with low confidence">
              <a:extLst>
                <a:ext uri="{FF2B5EF4-FFF2-40B4-BE49-F238E27FC236}">
                  <a16:creationId xmlns:a16="http://schemas.microsoft.com/office/drawing/2014/main" id="{5F907698-64E2-839F-3E58-7D5B1631546B}"/>
                </a:ext>
              </a:extLst>
            </p:cNvPr>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44" name="TextBox 43">
              <a:extLst>
                <a:ext uri="{FF2B5EF4-FFF2-40B4-BE49-F238E27FC236}">
                  <a16:creationId xmlns:a16="http://schemas.microsoft.com/office/drawing/2014/main" id="{740D80E7-A0CB-9265-2417-C0AA0178E13E}"/>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Tày</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45" name="Picture 44">
            <a:extLst>
              <a:ext uri="{FF2B5EF4-FFF2-40B4-BE49-F238E27FC236}">
                <a16:creationId xmlns:a16="http://schemas.microsoft.com/office/drawing/2014/main" id="{44B2CAD7-7712-CFE1-1781-65AFBBC24779}"/>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605195" y="2588171"/>
            <a:ext cx="666032" cy="769160"/>
          </a:xfrm>
          <a:prstGeom prst="rect">
            <a:avLst/>
          </a:prstGeom>
        </p:spPr>
      </p:pic>
      <p:grpSp>
        <p:nvGrpSpPr>
          <p:cNvPr id="47" name="Group 46">
            <a:extLst>
              <a:ext uri="{FF2B5EF4-FFF2-40B4-BE49-F238E27FC236}">
                <a16:creationId xmlns:a16="http://schemas.microsoft.com/office/drawing/2014/main" id="{7822BACC-3FE7-A06E-B606-EABB2480F420}"/>
              </a:ext>
            </a:extLst>
          </p:cNvPr>
          <p:cNvGrpSpPr/>
          <p:nvPr/>
        </p:nvGrpSpPr>
        <p:grpSpPr>
          <a:xfrm rot="860182">
            <a:off x="1838000" y="2311230"/>
            <a:ext cx="1859726" cy="822036"/>
            <a:chOff x="1364877" y="1206074"/>
            <a:chExt cx="2679068" cy="1348495"/>
          </a:xfrm>
        </p:grpSpPr>
        <p:pic>
          <p:nvPicPr>
            <p:cNvPr id="48" name="Picture 47" descr="A red arrow pointing to the right&#10;&#10;Description automatically generated with low confidence">
              <a:extLst>
                <a:ext uri="{FF2B5EF4-FFF2-40B4-BE49-F238E27FC236}">
                  <a16:creationId xmlns:a16="http://schemas.microsoft.com/office/drawing/2014/main" id="{D2812F6D-4EDB-22FF-47C4-7F9AABD5B3EA}"/>
                </a:ext>
              </a:extLst>
            </p:cNvPr>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49" name="TextBox 48">
              <a:extLst>
                <a:ext uri="{FF2B5EF4-FFF2-40B4-BE49-F238E27FC236}">
                  <a16:creationId xmlns:a16="http://schemas.microsoft.com/office/drawing/2014/main" id="{8586E1A2-AC64-E1A6-033C-5AD69D4CD7C0}"/>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rPr>
                <a:t>N</a:t>
              </a:r>
              <a:r>
                <a:rPr kumimoji="0" lang="en-US" sz="2000" b="1" i="0" u="none" strike="noStrike" kern="1200" cap="none" spc="0" normalizeH="0" baseline="0" noProof="0" dirty="0" err="1">
                  <a:ln>
                    <a:noFill/>
                  </a:ln>
                  <a:solidFill>
                    <a:srgbClr val="002060"/>
                  </a:solidFill>
                  <a:effectLst/>
                  <a:uLnTx/>
                  <a:uFillTx/>
                  <a:ea typeface="+mn-ea"/>
                  <a:cs typeface="+mn-cs"/>
                </a:rPr>
                <a:t>ùng</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50" name="Picture 49">
            <a:extLst>
              <a:ext uri="{FF2B5EF4-FFF2-40B4-BE49-F238E27FC236}">
                <a16:creationId xmlns:a16="http://schemas.microsoft.com/office/drawing/2014/main" id="{5F3A6017-DBFB-D406-309A-940DDAE5F92C}"/>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1538644" y="1609725"/>
            <a:ext cx="825847" cy="751772"/>
          </a:xfrm>
          <a:prstGeom prst="rect">
            <a:avLst/>
          </a:prstGeom>
        </p:spPr>
      </p:pic>
      <p:grpSp>
        <p:nvGrpSpPr>
          <p:cNvPr id="51" name="Group 50">
            <a:extLst>
              <a:ext uri="{FF2B5EF4-FFF2-40B4-BE49-F238E27FC236}">
                <a16:creationId xmlns:a16="http://schemas.microsoft.com/office/drawing/2014/main" id="{542ADC08-292E-03F1-F4E0-C91AAD2B98A9}"/>
              </a:ext>
            </a:extLst>
          </p:cNvPr>
          <p:cNvGrpSpPr/>
          <p:nvPr/>
        </p:nvGrpSpPr>
        <p:grpSpPr>
          <a:xfrm rot="3273824">
            <a:off x="2695251" y="2130255"/>
            <a:ext cx="1859726" cy="822036"/>
            <a:chOff x="1364877" y="1206074"/>
            <a:chExt cx="2679068" cy="1348495"/>
          </a:xfrm>
        </p:grpSpPr>
        <p:pic>
          <p:nvPicPr>
            <p:cNvPr id="52" name="Picture 51" descr="A red arrow pointing to the right&#10;&#10;Description automatically generated with low confidence">
              <a:extLst>
                <a:ext uri="{FF2B5EF4-FFF2-40B4-BE49-F238E27FC236}">
                  <a16:creationId xmlns:a16="http://schemas.microsoft.com/office/drawing/2014/main" id="{C82873ED-0061-3046-0249-E30FAC80B5D0}"/>
                </a:ext>
              </a:extLst>
            </p:cNvPr>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53" name="TextBox 52">
              <a:extLst>
                <a:ext uri="{FF2B5EF4-FFF2-40B4-BE49-F238E27FC236}">
                  <a16:creationId xmlns:a16="http://schemas.microsoft.com/office/drawing/2014/main" id="{DD0DDFFA-4800-86C1-9438-A24B2AD4A662}"/>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rPr>
                <a:t>K</a:t>
              </a:r>
              <a:r>
                <a:rPr kumimoji="0" lang="en-US" sz="2000" b="1" i="0" u="none" strike="noStrike" kern="1200" cap="none" spc="0" normalizeH="0" baseline="0" noProof="0">
                  <a:ln>
                    <a:noFill/>
                  </a:ln>
                  <a:solidFill>
                    <a:srgbClr val="002060"/>
                  </a:solidFill>
                  <a:effectLst/>
                  <a:uLnTx/>
                  <a:uFillTx/>
                  <a:ea typeface="+mn-ea"/>
                  <a:cs typeface="+mn-cs"/>
                </a:rPr>
                <a:t>inh</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54" name="Picture 53">
            <a:extLst>
              <a:ext uri="{FF2B5EF4-FFF2-40B4-BE49-F238E27FC236}">
                <a16:creationId xmlns:a16="http://schemas.microsoft.com/office/drawing/2014/main" id="{0ABE108C-7F2C-A58A-96A2-E41F19914FA3}"/>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3156831" y="885825"/>
            <a:ext cx="866072" cy="866072"/>
          </a:xfrm>
          <a:prstGeom prst="rect">
            <a:avLst/>
          </a:prstGeom>
        </p:spPr>
      </p:pic>
      <p:cxnSp>
        <p:nvCxnSpPr>
          <p:cNvPr id="12" name="Straight Arrow Connector 11"/>
          <p:cNvCxnSpPr/>
          <p:nvPr/>
        </p:nvCxnSpPr>
        <p:spPr>
          <a:xfrm>
            <a:off x="10619395" y="3752710"/>
            <a:ext cx="0" cy="763091"/>
          </a:xfrm>
          <a:prstGeom prst="straightConnector1">
            <a:avLst/>
          </a:prstGeom>
          <a:ln w="38100">
            <a:solidFill>
              <a:schemeClr val="tx1">
                <a:lumMod val="75000"/>
                <a:lumOff val="25000"/>
              </a:schemeClr>
            </a:solidFill>
            <a:prstDash val="dash"/>
            <a:tailEnd type="triangle"/>
          </a:ln>
        </p:spPr>
        <p:style>
          <a:lnRef idx="3">
            <a:schemeClr val="accent6"/>
          </a:lnRef>
          <a:fillRef idx="0">
            <a:schemeClr val="accent6"/>
          </a:fillRef>
          <a:effectRef idx="2">
            <a:schemeClr val="accent6"/>
          </a:effectRef>
          <a:fontRef idx="minor">
            <a:schemeClr val="tx1"/>
          </a:fontRef>
        </p:style>
      </p:cxnSp>
      <p:sp>
        <p:nvSpPr>
          <p:cNvPr id="55" name="TextBox 54">
            <a:extLst>
              <a:ext uri="{FF2B5EF4-FFF2-40B4-BE49-F238E27FC236}">
                <a16:creationId xmlns:a16="http://schemas.microsoft.com/office/drawing/2014/main" id="{59363041-38D6-27CB-3C55-78D63AF5E1C1}"/>
              </a:ext>
            </a:extLst>
          </p:cNvPr>
          <p:cNvSpPr txBox="1"/>
          <p:nvPr/>
        </p:nvSpPr>
        <p:spPr>
          <a:xfrm>
            <a:off x="9007525" y="4552382"/>
            <a:ext cx="3104586" cy="830997"/>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srgbClr val="203965"/>
                </a:solidFill>
                <a:latin typeface="Times New Roman" panose="02020603050405020304" pitchFamily="18" charset="0"/>
                <a:cs typeface="Times New Roman" panose="02020603050405020304" pitchFamily="18" charset="0"/>
              </a:rPr>
              <a:t>Thưa</a:t>
            </a:r>
            <a:r>
              <a:rPr lang="en-US" sz="2400" b="1" dirty="0">
                <a:solidFill>
                  <a:srgbClr val="203965"/>
                </a:solidFill>
                <a:latin typeface="Times New Roman" panose="02020603050405020304" pitchFamily="18" charset="0"/>
                <a:cs typeface="Times New Roman" panose="02020603050405020304" pitchFamily="18" charset="0"/>
              </a:rPr>
              <a:t> </a:t>
            </a:r>
            <a:r>
              <a:rPr lang="en-US" sz="2400" b="1" dirty="0" err="1">
                <a:solidFill>
                  <a:srgbClr val="203965"/>
                </a:solidFill>
                <a:latin typeface="Times New Roman" panose="02020603050405020304" pitchFamily="18" charset="0"/>
                <a:cs typeface="Times New Roman" panose="02020603050405020304" pitchFamily="18" charset="0"/>
              </a:rPr>
              <a:t>thớt</a:t>
            </a:r>
            <a:r>
              <a:rPr lang="en-US" sz="2400" b="1" dirty="0">
                <a:solidFill>
                  <a:srgbClr val="203965"/>
                </a:solidFill>
                <a:latin typeface="Times New Roman" panose="02020603050405020304" pitchFamily="18" charset="0"/>
                <a:cs typeface="Times New Roman" panose="02020603050405020304" pitchFamily="18" charset="0"/>
              </a:rPr>
              <a:t>, p</a:t>
            </a:r>
            <a:r>
              <a:rPr kumimoji="0" lang="vi-VN" sz="2400" b="1" i="0" u="none" strike="noStrike" kern="1200" cap="none" spc="0" normalizeH="0" baseline="0" noProof="0" dirty="0">
                <a:ln>
                  <a:noFill/>
                </a:ln>
                <a:solidFill>
                  <a:srgbClr val="203965"/>
                </a:solidFill>
                <a:effectLst/>
                <a:uLnTx/>
                <a:uFillTx/>
                <a:latin typeface="Times New Roman" panose="02020603050405020304" pitchFamily="18" charset="0"/>
                <a:cs typeface="Times New Roman" panose="02020603050405020304" pitchFamily="18" charset="0"/>
              </a:rPr>
              <a:t>hân bố</a:t>
            </a:r>
            <a:r>
              <a:rPr kumimoji="0" lang="vi-VN" sz="2400" b="1" i="0" u="none" strike="noStrike" kern="1200" cap="none" spc="0" normalizeH="0" noProof="0" dirty="0">
                <a:ln>
                  <a:noFill/>
                </a:ln>
                <a:solidFill>
                  <a:srgbClr val="203965"/>
                </a:solidFill>
                <a:effectLst/>
                <a:uLnTx/>
                <a:uFillTx/>
                <a:latin typeface="Times New Roman" panose="02020603050405020304" pitchFamily="18" charset="0"/>
                <a:cs typeface="Times New Roman" panose="02020603050405020304" pitchFamily="18" charset="0"/>
              </a:rPr>
              <a:t> </a:t>
            </a:r>
            <a:endParaRPr kumimoji="0" lang="en-US" sz="2400" b="1" i="0" u="none" strike="noStrike" kern="1200" cap="none" spc="0" normalizeH="0" noProof="0" dirty="0">
              <a:ln>
                <a:noFill/>
              </a:ln>
              <a:solidFill>
                <a:srgbClr val="203965"/>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noProof="0" dirty="0">
                <a:ln>
                  <a:noFill/>
                </a:ln>
                <a:solidFill>
                  <a:srgbClr val="203965"/>
                </a:solidFill>
                <a:effectLst/>
                <a:uLnTx/>
                <a:uFillTx/>
                <a:latin typeface="Times New Roman" panose="02020603050405020304" pitchFamily="18" charset="0"/>
                <a:cs typeface="Times New Roman" panose="02020603050405020304" pitchFamily="18" charset="0"/>
              </a:rPr>
              <a:t>không đồng đều</a:t>
            </a:r>
            <a:endParaRPr kumimoji="0" lang="en-US" sz="2400" b="1" i="0" u="none" strike="noStrike" kern="1200" cap="none" spc="0" normalizeH="0" baseline="0" noProof="0" dirty="0">
              <a:ln>
                <a:noFill/>
              </a:ln>
              <a:solidFill>
                <a:srgbClr val="203965"/>
              </a:solidFill>
              <a:effectLst/>
              <a:uLnTx/>
              <a:uFillTx/>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54399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1000"/>
                                        <p:tgtEl>
                                          <p:spTgt spid="28"/>
                                        </p:tgtEl>
                                      </p:cBhvr>
                                    </p:animEffect>
                                    <p:anim calcmode="lin" valueType="num">
                                      <p:cBhvr>
                                        <p:cTn id="37" dur="1000" fill="hold"/>
                                        <p:tgtEl>
                                          <p:spTgt spid="28"/>
                                        </p:tgtEl>
                                        <p:attrNameLst>
                                          <p:attrName>ppt_x</p:attrName>
                                        </p:attrNameLst>
                                      </p:cBhvr>
                                      <p:tavLst>
                                        <p:tav tm="0">
                                          <p:val>
                                            <p:strVal val="#ppt_x"/>
                                          </p:val>
                                        </p:tav>
                                        <p:tav tm="100000">
                                          <p:val>
                                            <p:strVal val="#ppt_x"/>
                                          </p:val>
                                        </p:tav>
                                      </p:tavLst>
                                    </p:anim>
                                    <p:anim calcmode="lin" valueType="num">
                                      <p:cBhvr>
                                        <p:cTn id="38" dur="1000" fill="hold"/>
                                        <p:tgtEl>
                                          <p:spTgt spid="28"/>
                                        </p:tgtEl>
                                        <p:attrNameLst>
                                          <p:attrName>ppt_y</p:attrName>
                                        </p:attrNameLst>
                                      </p:cBhvr>
                                      <p:tavLst>
                                        <p:tav tm="0">
                                          <p:val>
                                            <p:strVal val="#ppt_y+.1"/>
                                          </p:val>
                                        </p:tav>
                                        <p:tav tm="100000">
                                          <p:val>
                                            <p:strVal val="#ppt_y"/>
                                          </p:val>
                                        </p:tav>
                                      </p:tavLst>
                                    </p:anim>
                                  </p:childTnLst>
                                </p:cTn>
                              </p:par>
                            </p:childTnLst>
                          </p:cTn>
                        </p:par>
                        <p:par>
                          <p:cTn id="39" fill="hold">
                            <p:stCondLst>
                              <p:cond delay="2000"/>
                            </p:stCondLst>
                            <p:childTnLst>
                              <p:par>
                                <p:cTn id="40" presetID="42" presetClass="entr" presetSubtype="0" fill="hold" nodeType="after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1000"/>
                                        <p:tgtEl>
                                          <p:spTgt spid="29"/>
                                        </p:tgtEl>
                                      </p:cBhvr>
                                    </p:animEffect>
                                    <p:anim calcmode="lin" valueType="num">
                                      <p:cBhvr>
                                        <p:cTn id="43" dur="1000" fill="hold"/>
                                        <p:tgtEl>
                                          <p:spTgt spid="29"/>
                                        </p:tgtEl>
                                        <p:attrNameLst>
                                          <p:attrName>ppt_x</p:attrName>
                                        </p:attrNameLst>
                                      </p:cBhvr>
                                      <p:tavLst>
                                        <p:tav tm="0">
                                          <p:val>
                                            <p:strVal val="#ppt_x"/>
                                          </p:val>
                                        </p:tav>
                                        <p:tav tm="100000">
                                          <p:val>
                                            <p:strVal val="#ppt_x"/>
                                          </p:val>
                                        </p:tav>
                                      </p:tavLst>
                                    </p:anim>
                                    <p:anim calcmode="lin" valueType="num">
                                      <p:cBhvr>
                                        <p:cTn id="44" dur="1000" fill="hold"/>
                                        <p:tgtEl>
                                          <p:spTgt spid="2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1000"/>
                                        <p:tgtEl>
                                          <p:spTgt spid="32"/>
                                        </p:tgtEl>
                                      </p:cBhvr>
                                    </p:animEffect>
                                    <p:anim calcmode="lin" valueType="num">
                                      <p:cBhvr>
                                        <p:cTn id="48" dur="1000" fill="hold"/>
                                        <p:tgtEl>
                                          <p:spTgt spid="32"/>
                                        </p:tgtEl>
                                        <p:attrNameLst>
                                          <p:attrName>ppt_x</p:attrName>
                                        </p:attrNameLst>
                                      </p:cBhvr>
                                      <p:tavLst>
                                        <p:tav tm="0">
                                          <p:val>
                                            <p:strVal val="#ppt_x"/>
                                          </p:val>
                                        </p:tav>
                                        <p:tav tm="100000">
                                          <p:val>
                                            <p:strVal val="#ppt_x"/>
                                          </p:val>
                                        </p:tav>
                                      </p:tavLst>
                                    </p:anim>
                                    <p:anim calcmode="lin" valueType="num">
                                      <p:cBhvr>
                                        <p:cTn id="49" dur="1000" fill="hold"/>
                                        <p:tgtEl>
                                          <p:spTgt spid="32"/>
                                        </p:tgtEl>
                                        <p:attrNameLst>
                                          <p:attrName>ppt_y</p:attrName>
                                        </p:attrNameLst>
                                      </p:cBhvr>
                                      <p:tavLst>
                                        <p:tav tm="0">
                                          <p:val>
                                            <p:strVal val="#ppt_y+.1"/>
                                          </p:val>
                                        </p:tav>
                                        <p:tav tm="100000">
                                          <p:val>
                                            <p:strVal val="#ppt_y"/>
                                          </p:val>
                                        </p:tav>
                                      </p:tavLst>
                                    </p:anim>
                                  </p:childTnLst>
                                </p:cTn>
                              </p:par>
                            </p:childTnLst>
                          </p:cTn>
                        </p:par>
                        <p:par>
                          <p:cTn id="50" fill="hold">
                            <p:stCondLst>
                              <p:cond delay="3000"/>
                            </p:stCondLst>
                            <p:childTnLst>
                              <p:par>
                                <p:cTn id="51" presetID="42" presetClass="entr" presetSubtype="0" fill="hold" nodeType="after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1000"/>
                                        <p:tgtEl>
                                          <p:spTgt spid="33"/>
                                        </p:tgtEl>
                                      </p:cBhvr>
                                    </p:animEffect>
                                    <p:anim calcmode="lin" valueType="num">
                                      <p:cBhvr>
                                        <p:cTn id="54" dur="1000" fill="hold"/>
                                        <p:tgtEl>
                                          <p:spTgt spid="33"/>
                                        </p:tgtEl>
                                        <p:attrNameLst>
                                          <p:attrName>ppt_x</p:attrName>
                                        </p:attrNameLst>
                                      </p:cBhvr>
                                      <p:tavLst>
                                        <p:tav tm="0">
                                          <p:val>
                                            <p:strVal val="#ppt_x"/>
                                          </p:val>
                                        </p:tav>
                                        <p:tav tm="100000">
                                          <p:val>
                                            <p:strVal val="#ppt_x"/>
                                          </p:val>
                                        </p:tav>
                                      </p:tavLst>
                                    </p:anim>
                                    <p:anim calcmode="lin" valueType="num">
                                      <p:cBhvr>
                                        <p:cTn id="55" dur="1000" fill="hold"/>
                                        <p:tgtEl>
                                          <p:spTgt spid="33"/>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1000"/>
                                        <p:tgtEl>
                                          <p:spTgt spid="36"/>
                                        </p:tgtEl>
                                      </p:cBhvr>
                                    </p:animEffect>
                                    <p:anim calcmode="lin" valueType="num">
                                      <p:cBhvr>
                                        <p:cTn id="59" dur="1000" fill="hold"/>
                                        <p:tgtEl>
                                          <p:spTgt spid="36"/>
                                        </p:tgtEl>
                                        <p:attrNameLst>
                                          <p:attrName>ppt_x</p:attrName>
                                        </p:attrNameLst>
                                      </p:cBhvr>
                                      <p:tavLst>
                                        <p:tav tm="0">
                                          <p:val>
                                            <p:strVal val="#ppt_x"/>
                                          </p:val>
                                        </p:tav>
                                        <p:tav tm="100000">
                                          <p:val>
                                            <p:strVal val="#ppt_x"/>
                                          </p:val>
                                        </p:tav>
                                      </p:tavLst>
                                    </p:anim>
                                    <p:anim calcmode="lin" valueType="num">
                                      <p:cBhvr>
                                        <p:cTn id="60" dur="1000" fill="hold"/>
                                        <p:tgtEl>
                                          <p:spTgt spid="36"/>
                                        </p:tgtEl>
                                        <p:attrNameLst>
                                          <p:attrName>ppt_y</p:attrName>
                                        </p:attrNameLst>
                                      </p:cBhvr>
                                      <p:tavLst>
                                        <p:tav tm="0">
                                          <p:val>
                                            <p:strVal val="#ppt_y+.1"/>
                                          </p:val>
                                        </p:tav>
                                        <p:tav tm="100000">
                                          <p:val>
                                            <p:strVal val="#ppt_y"/>
                                          </p:val>
                                        </p:tav>
                                      </p:tavLst>
                                    </p:anim>
                                  </p:childTnLst>
                                </p:cTn>
                              </p:par>
                            </p:childTnLst>
                          </p:cTn>
                        </p:par>
                        <p:par>
                          <p:cTn id="61" fill="hold">
                            <p:stCondLst>
                              <p:cond delay="4000"/>
                            </p:stCondLst>
                            <p:childTnLst>
                              <p:par>
                                <p:cTn id="62" presetID="42" presetClass="entr" presetSubtype="0" fill="hold" nodeType="after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fade">
                                      <p:cBhvr>
                                        <p:cTn id="64" dur="1000"/>
                                        <p:tgtEl>
                                          <p:spTgt spid="42"/>
                                        </p:tgtEl>
                                      </p:cBhvr>
                                    </p:animEffect>
                                    <p:anim calcmode="lin" valueType="num">
                                      <p:cBhvr>
                                        <p:cTn id="65" dur="1000" fill="hold"/>
                                        <p:tgtEl>
                                          <p:spTgt spid="42"/>
                                        </p:tgtEl>
                                        <p:attrNameLst>
                                          <p:attrName>ppt_x</p:attrName>
                                        </p:attrNameLst>
                                      </p:cBhvr>
                                      <p:tavLst>
                                        <p:tav tm="0">
                                          <p:val>
                                            <p:strVal val="#ppt_x"/>
                                          </p:val>
                                        </p:tav>
                                        <p:tav tm="100000">
                                          <p:val>
                                            <p:strVal val="#ppt_x"/>
                                          </p:val>
                                        </p:tav>
                                      </p:tavLst>
                                    </p:anim>
                                    <p:anim calcmode="lin" valueType="num">
                                      <p:cBhvr>
                                        <p:cTn id="66" dur="1000" fill="hold"/>
                                        <p:tgtEl>
                                          <p:spTgt spid="42"/>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fade">
                                      <p:cBhvr>
                                        <p:cTn id="69" dur="1000"/>
                                        <p:tgtEl>
                                          <p:spTgt spid="45"/>
                                        </p:tgtEl>
                                      </p:cBhvr>
                                    </p:animEffect>
                                    <p:anim calcmode="lin" valueType="num">
                                      <p:cBhvr>
                                        <p:cTn id="70" dur="1000" fill="hold"/>
                                        <p:tgtEl>
                                          <p:spTgt spid="45"/>
                                        </p:tgtEl>
                                        <p:attrNameLst>
                                          <p:attrName>ppt_x</p:attrName>
                                        </p:attrNameLst>
                                      </p:cBhvr>
                                      <p:tavLst>
                                        <p:tav tm="0">
                                          <p:val>
                                            <p:strVal val="#ppt_x"/>
                                          </p:val>
                                        </p:tav>
                                        <p:tav tm="100000">
                                          <p:val>
                                            <p:strVal val="#ppt_x"/>
                                          </p:val>
                                        </p:tav>
                                      </p:tavLst>
                                    </p:anim>
                                    <p:anim calcmode="lin" valueType="num">
                                      <p:cBhvr>
                                        <p:cTn id="71" dur="1000" fill="hold"/>
                                        <p:tgtEl>
                                          <p:spTgt spid="45"/>
                                        </p:tgtEl>
                                        <p:attrNameLst>
                                          <p:attrName>ppt_y</p:attrName>
                                        </p:attrNameLst>
                                      </p:cBhvr>
                                      <p:tavLst>
                                        <p:tav tm="0">
                                          <p:val>
                                            <p:strVal val="#ppt_y+.1"/>
                                          </p:val>
                                        </p:tav>
                                        <p:tav tm="100000">
                                          <p:val>
                                            <p:strVal val="#ppt_y"/>
                                          </p:val>
                                        </p:tav>
                                      </p:tavLst>
                                    </p:anim>
                                  </p:childTnLst>
                                </p:cTn>
                              </p:par>
                            </p:childTnLst>
                          </p:cTn>
                        </p:par>
                        <p:par>
                          <p:cTn id="72" fill="hold">
                            <p:stCondLst>
                              <p:cond delay="5000"/>
                            </p:stCondLst>
                            <p:childTnLst>
                              <p:par>
                                <p:cTn id="73" presetID="42" presetClass="entr" presetSubtype="0" fill="hold" nodeType="after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fade">
                                      <p:cBhvr>
                                        <p:cTn id="75" dur="1000"/>
                                        <p:tgtEl>
                                          <p:spTgt spid="47"/>
                                        </p:tgtEl>
                                      </p:cBhvr>
                                    </p:animEffect>
                                    <p:anim calcmode="lin" valueType="num">
                                      <p:cBhvr>
                                        <p:cTn id="76" dur="1000" fill="hold"/>
                                        <p:tgtEl>
                                          <p:spTgt spid="47"/>
                                        </p:tgtEl>
                                        <p:attrNameLst>
                                          <p:attrName>ppt_x</p:attrName>
                                        </p:attrNameLst>
                                      </p:cBhvr>
                                      <p:tavLst>
                                        <p:tav tm="0">
                                          <p:val>
                                            <p:strVal val="#ppt_x"/>
                                          </p:val>
                                        </p:tav>
                                        <p:tav tm="100000">
                                          <p:val>
                                            <p:strVal val="#ppt_x"/>
                                          </p:val>
                                        </p:tav>
                                      </p:tavLst>
                                    </p:anim>
                                    <p:anim calcmode="lin" valueType="num">
                                      <p:cBhvr>
                                        <p:cTn id="77" dur="1000" fill="hold"/>
                                        <p:tgtEl>
                                          <p:spTgt spid="47"/>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50"/>
                                        </p:tgtEl>
                                        <p:attrNameLst>
                                          <p:attrName>style.visibility</p:attrName>
                                        </p:attrNameLst>
                                      </p:cBhvr>
                                      <p:to>
                                        <p:strVal val="visible"/>
                                      </p:to>
                                    </p:set>
                                    <p:animEffect transition="in" filter="fade">
                                      <p:cBhvr>
                                        <p:cTn id="80" dur="1000"/>
                                        <p:tgtEl>
                                          <p:spTgt spid="50"/>
                                        </p:tgtEl>
                                      </p:cBhvr>
                                    </p:animEffect>
                                    <p:anim calcmode="lin" valueType="num">
                                      <p:cBhvr>
                                        <p:cTn id="81" dur="1000" fill="hold"/>
                                        <p:tgtEl>
                                          <p:spTgt spid="50"/>
                                        </p:tgtEl>
                                        <p:attrNameLst>
                                          <p:attrName>ppt_x</p:attrName>
                                        </p:attrNameLst>
                                      </p:cBhvr>
                                      <p:tavLst>
                                        <p:tav tm="0">
                                          <p:val>
                                            <p:strVal val="#ppt_x"/>
                                          </p:val>
                                        </p:tav>
                                        <p:tav tm="100000">
                                          <p:val>
                                            <p:strVal val="#ppt_x"/>
                                          </p:val>
                                        </p:tav>
                                      </p:tavLst>
                                    </p:anim>
                                    <p:anim calcmode="lin" valueType="num">
                                      <p:cBhvr>
                                        <p:cTn id="82" dur="1000" fill="hold"/>
                                        <p:tgtEl>
                                          <p:spTgt spid="50"/>
                                        </p:tgtEl>
                                        <p:attrNameLst>
                                          <p:attrName>ppt_y</p:attrName>
                                        </p:attrNameLst>
                                      </p:cBhvr>
                                      <p:tavLst>
                                        <p:tav tm="0">
                                          <p:val>
                                            <p:strVal val="#ppt_y+.1"/>
                                          </p:val>
                                        </p:tav>
                                        <p:tav tm="100000">
                                          <p:val>
                                            <p:strVal val="#ppt_y"/>
                                          </p:val>
                                        </p:tav>
                                      </p:tavLst>
                                    </p:anim>
                                  </p:childTnLst>
                                </p:cTn>
                              </p:par>
                            </p:childTnLst>
                          </p:cTn>
                        </p:par>
                        <p:par>
                          <p:cTn id="83" fill="hold">
                            <p:stCondLst>
                              <p:cond delay="6000"/>
                            </p:stCondLst>
                            <p:childTnLst>
                              <p:par>
                                <p:cTn id="84" presetID="42" presetClass="entr" presetSubtype="0" fill="hold" nodeType="afterEffect">
                                  <p:stCondLst>
                                    <p:cond delay="0"/>
                                  </p:stCondLst>
                                  <p:childTnLst>
                                    <p:set>
                                      <p:cBhvr>
                                        <p:cTn id="85" dur="1" fill="hold">
                                          <p:stCondLst>
                                            <p:cond delay="0"/>
                                          </p:stCondLst>
                                        </p:cTn>
                                        <p:tgtEl>
                                          <p:spTgt spid="51"/>
                                        </p:tgtEl>
                                        <p:attrNameLst>
                                          <p:attrName>style.visibility</p:attrName>
                                        </p:attrNameLst>
                                      </p:cBhvr>
                                      <p:to>
                                        <p:strVal val="visible"/>
                                      </p:to>
                                    </p:set>
                                    <p:animEffect transition="in" filter="fade">
                                      <p:cBhvr>
                                        <p:cTn id="86" dur="1000"/>
                                        <p:tgtEl>
                                          <p:spTgt spid="51"/>
                                        </p:tgtEl>
                                      </p:cBhvr>
                                    </p:animEffect>
                                    <p:anim calcmode="lin" valueType="num">
                                      <p:cBhvr>
                                        <p:cTn id="87" dur="1000" fill="hold"/>
                                        <p:tgtEl>
                                          <p:spTgt spid="51"/>
                                        </p:tgtEl>
                                        <p:attrNameLst>
                                          <p:attrName>ppt_x</p:attrName>
                                        </p:attrNameLst>
                                      </p:cBhvr>
                                      <p:tavLst>
                                        <p:tav tm="0">
                                          <p:val>
                                            <p:strVal val="#ppt_x"/>
                                          </p:val>
                                        </p:tav>
                                        <p:tav tm="100000">
                                          <p:val>
                                            <p:strVal val="#ppt_x"/>
                                          </p:val>
                                        </p:tav>
                                      </p:tavLst>
                                    </p:anim>
                                    <p:anim calcmode="lin" valueType="num">
                                      <p:cBhvr>
                                        <p:cTn id="88" dur="1000" fill="hold"/>
                                        <p:tgtEl>
                                          <p:spTgt spid="51"/>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54"/>
                                        </p:tgtEl>
                                        <p:attrNameLst>
                                          <p:attrName>style.visibility</p:attrName>
                                        </p:attrNameLst>
                                      </p:cBhvr>
                                      <p:to>
                                        <p:strVal val="visible"/>
                                      </p:to>
                                    </p:set>
                                    <p:animEffect transition="in" filter="fade">
                                      <p:cBhvr>
                                        <p:cTn id="91" dur="1000"/>
                                        <p:tgtEl>
                                          <p:spTgt spid="54"/>
                                        </p:tgtEl>
                                      </p:cBhvr>
                                    </p:animEffect>
                                    <p:anim calcmode="lin" valueType="num">
                                      <p:cBhvr>
                                        <p:cTn id="92" dur="1000" fill="hold"/>
                                        <p:tgtEl>
                                          <p:spTgt spid="54"/>
                                        </p:tgtEl>
                                        <p:attrNameLst>
                                          <p:attrName>ppt_x</p:attrName>
                                        </p:attrNameLst>
                                      </p:cBhvr>
                                      <p:tavLst>
                                        <p:tav tm="0">
                                          <p:val>
                                            <p:strVal val="#ppt_x"/>
                                          </p:val>
                                        </p:tav>
                                        <p:tav tm="100000">
                                          <p:val>
                                            <p:strVal val="#ppt_x"/>
                                          </p:val>
                                        </p:tav>
                                      </p:tavLst>
                                    </p:anim>
                                    <p:anim calcmode="lin" valueType="num">
                                      <p:cBhvr>
                                        <p:cTn id="9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6" presetClass="entr" presetSubtype="26" fill="hold" nodeType="clickEffect">
                                  <p:stCondLst>
                                    <p:cond delay="0"/>
                                  </p:stCondLst>
                                  <p:childTnLst>
                                    <p:set>
                                      <p:cBhvr>
                                        <p:cTn id="97" dur="1" fill="hold">
                                          <p:stCondLst>
                                            <p:cond delay="0"/>
                                          </p:stCondLst>
                                        </p:cTn>
                                        <p:tgtEl>
                                          <p:spTgt spid="9"/>
                                        </p:tgtEl>
                                        <p:attrNameLst>
                                          <p:attrName>style.visibility</p:attrName>
                                        </p:attrNameLst>
                                      </p:cBhvr>
                                      <p:to>
                                        <p:strVal val="visible"/>
                                      </p:to>
                                    </p:set>
                                    <p:animEffect transition="in" filter="barn(inHorizontal)">
                                      <p:cBhvr>
                                        <p:cTn id="98" dur="500"/>
                                        <p:tgtEl>
                                          <p:spTgt spid="9"/>
                                        </p:tgtEl>
                                      </p:cBhvr>
                                    </p:animEffect>
                                  </p:childTnLst>
                                </p:cTn>
                              </p:par>
                              <p:par>
                                <p:cTn id="99" presetID="22" presetClass="entr" presetSubtype="4" fill="hold" nodeType="withEffect">
                                  <p:stCondLst>
                                    <p:cond delay="0"/>
                                  </p:stCondLst>
                                  <p:childTnLst>
                                    <p:set>
                                      <p:cBhvr>
                                        <p:cTn id="100" dur="1" fill="hold">
                                          <p:stCondLst>
                                            <p:cond delay="0"/>
                                          </p:stCondLst>
                                        </p:cTn>
                                        <p:tgtEl>
                                          <p:spTgt spid="5"/>
                                        </p:tgtEl>
                                        <p:attrNameLst>
                                          <p:attrName>style.visibility</p:attrName>
                                        </p:attrNameLst>
                                      </p:cBhvr>
                                      <p:to>
                                        <p:strVal val="visible"/>
                                      </p:to>
                                    </p:set>
                                    <p:animEffect transition="in" filter="wipe(down)">
                                      <p:cBhvr>
                                        <p:cTn id="101" dur="500"/>
                                        <p:tgtEl>
                                          <p:spTgt spid="5"/>
                                        </p:tgtEl>
                                      </p:cBhvr>
                                    </p:animEffec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12"/>
                                        </p:tgtEl>
                                        <p:attrNameLst>
                                          <p:attrName>style.visibility</p:attrName>
                                        </p:attrNameLst>
                                      </p:cBhvr>
                                      <p:to>
                                        <p:strVal val="visible"/>
                                      </p:to>
                                    </p:set>
                                  </p:childTnLst>
                                </p:cTn>
                              </p:par>
                            </p:childTnLst>
                          </p:cTn>
                        </p:par>
                        <p:par>
                          <p:cTn id="106" fill="hold">
                            <p:stCondLst>
                              <p:cond delay="0"/>
                            </p:stCondLst>
                            <p:childTnLst>
                              <p:par>
                                <p:cTn id="107" presetID="16" presetClass="entr" presetSubtype="21" fill="hold" grpId="0" nodeType="afterEffect">
                                  <p:stCondLst>
                                    <p:cond delay="0"/>
                                  </p:stCondLst>
                                  <p:childTnLst>
                                    <p:set>
                                      <p:cBhvr>
                                        <p:cTn id="108" dur="1" fill="hold">
                                          <p:stCondLst>
                                            <p:cond delay="0"/>
                                          </p:stCondLst>
                                        </p:cTn>
                                        <p:tgtEl>
                                          <p:spTgt spid="55"/>
                                        </p:tgtEl>
                                        <p:attrNameLst>
                                          <p:attrName>style.visibility</p:attrName>
                                        </p:attrNameLst>
                                      </p:cBhvr>
                                      <p:to>
                                        <p:strVal val="visible"/>
                                      </p:to>
                                    </p:set>
                                    <p:animEffect transition="in" filter="barn(inVertical)">
                                      <p:cBhvr>
                                        <p:cTn id="10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圆角矩形 8"/>
          <p:cNvSpPr/>
          <p:nvPr/>
        </p:nvSpPr>
        <p:spPr>
          <a:xfrm>
            <a:off x="1092200" y="926137"/>
            <a:ext cx="9116325" cy="4607121"/>
          </a:xfrm>
          <a:prstGeom prst="roundRect">
            <a:avLst/>
          </a:prstGeom>
          <a:solidFill>
            <a:schemeClr val="bg1"/>
          </a:solidFill>
          <a:ln>
            <a:noFill/>
          </a:ln>
          <a:effectLst>
            <a:outerShdw blurRad="254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28" name="TextBox 10">
            <a:extLst>
              <a:ext uri="{FF2B5EF4-FFF2-40B4-BE49-F238E27FC236}">
                <a16:creationId xmlns:a16="http://schemas.microsoft.com/office/drawing/2014/main" id="{D30AFE1D-6FA9-2849-E55F-82B40F5FC17F}"/>
              </a:ext>
            </a:extLst>
          </p:cNvPr>
          <p:cNvSpPr txBox="1"/>
          <p:nvPr/>
        </p:nvSpPr>
        <p:spPr>
          <a:xfrm>
            <a:off x="1314918" y="1257537"/>
            <a:ext cx="8542340" cy="764653"/>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4400" b="1" i="0" u="none" strike="noStrike" kern="0" cap="all"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Nội</a:t>
            </a:r>
            <a:r>
              <a:rPr kumimoji="0" lang="en-US" altLang="zh-CN" sz="4400" b="1" i="0" u="none" strike="noStrike" kern="0" cap="all"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DUNG BÀI HỌC</a:t>
            </a:r>
            <a:endParaRPr kumimoji="0" lang="zh-CN" altLang="en-US" sz="4400" b="1" i="0" u="none" strike="noStrike" kern="0" cap="all" spc="0" normalizeH="0" baseline="0" noProof="0" dirty="0">
              <a:ln>
                <a:noFill/>
              </a:ln>
              <a:solidFill>
                <a:srgbClr val="FF000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sym typeface="Arial"/>
            </a:endParaRPr>
          </a:p>
        </p:txBody>
      </p:sp>
      <p:sp>
        <p:nvSpPr>
          <p:cNvPr id="8" name="TextBox 7"/>
          <p:cNvSpPr txBox="1"/>
          <p:nvPr/>
        </p:nvSpPr>
        <p:spPr>
          <a:xfrm>
            <a:off x="1218604" y="2338377"/>
            <a:ext cx="8638654" cy="1938992"/>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3000" b="1" i="0" u="none" strike="noStrike" kern="1200" cap="none" spc="0" normalizeH="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vi-VN" sz="3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Trung du và miền núi Bắc Bộ có</a:t>
            </a:r>
            <a:r>
              <a:rPr kumimoji="0" lang="vi-VN" sz="3000" b="1" i="0" u="none" strike="noStrike" kern="1200" cap="none" spc="0" normalizeH="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nhiều dân tộc sinh sống: Mường, Thái, Dao,</a:t>
            </a:r>
            <a:r>
              <a:rPr kumimoji="0" lang="en-US" sz="3000" b="1" i="0" u="none" strike="noStrike" kern="1200" cap="none" spc="0" normalizeH="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Mông</a:t>
            </a:r>
            <a:r>
              <a:rPr kumimoji="0" lang="en-US" sz="3000" b="1" i="0" u="none" strike="noStrike" kern="1200" cap="none" spc="0" normalizeH="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Tày</a:t>
            </a:r>
            <a:r>
              <a:rPr kumimoji="0" lang="en-US" sz="3000" b="1" i="0" u="none" strike="noStrike" kern="1200" cap="none" spc="0" normalizeH="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Nùng</a:t>
            </a:r>
            <a:r>
              <a:rPr kumimoji="0" lang="en-US" sz="3000" b="1" i="0" u="none" strike="noStrike" kern="1200" cap="none" spc="0" normalizeH="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Kinh</a:t>
            </a:r>
            <a:r>
              <a:rPr kumimoji="0" lang="vi-VN" sz="3000" b="1" i="0" u="none" strike="noStrike" kern="1200" cap="none" spc="0" normalizeH="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1" name="Picture 2" descr="54 dân tộc Việt Nam - Page 5 of 5 - Địa Ốc Thông Thái"/>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l="54815"/>
          <a:stretch/>
        </p:blipFill>
        <p:spPr bwMode="auto">
          <a:xfrm>
            <a:off x="10552098" y="4555142"/>
            <a:ext cx="2090430" cy="23131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54 dân tộc Việt Nam - Page 5 of 5 - Địa Ốc Thông Thái"/>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r="56760"/>
          <a:stretch/>
        </p:blipFill>
        <p:spPr bwMode="auto">
          <a:xfrm>
            <a:off x="9000341" y="4756039"/>
            <a:ext cx="1808166" cy="20908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77660" y="3781465"/>
            <a:ext cx="9258647" cy="699166"/>
          </a:xfrm>
          <a:prstGeom prst="rect">
            <a:avLst/>
          </a:prstGeom>
        </p:spPr>
        <p:txBody>
          <a:bodyPr wrap="square">
            <a:spAutoFit/>
          </a:bodyPr>
          <a:lstStyle/>
          <a:p>
            <a:pPr algn="just">
              <a:lnSpc>
                <a:spcPct val="150000"/>
              </a:lnSpc>
              <a:spcBef>
                <a:spcPts val="240"/>
              </a:spcBef>
              <a:spcAft>
                <a:spcPts val="240"/>
              </a:spcAft>
            </a:pPr>
            <a:r>
              <a:rPr lang="vi-VN" sz="3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3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Dân cư ở đây thưa thớt, phân bố không đồng đều.</a:t>
            </a:r>
            <a:endParaRPr lang="en-US" sz="3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163139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8"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2" name="图片 2">
            <a:extLst>
              <a:ext uri="{FF2B5EF4-FFF2-40B4-BE49-F238E27FC236}">
                <a16:creationId xmlns:a16="http://schemas.microsoft.com/office/drawing/2014/main" id="{F078F5EC-3050-82E1-4B9F-DE79260101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6119" y="-338328"/>
            <a:ext cx="11150602" cy="6858000"/>
          </a:xfrm>
          <a:prstGeom prst="rect">
            <a:avLst/>
          </a:prstGeom>
        </p:spPr>
      </p:pic>
      <p:pic>
        <p:nvPicPr>
          <p:cNvPr id="6" name="Picture 5">
            <a:extLst>
              <a:ext uri="{FF2B5EF4-FFF2-40B4-BE49-F238E27FC236}">
                <a16:creationId xmlns:a16="http://schemas.microsoft.com/office/drawing/2014/main" id="{63B3996F-3208-CBE2-CD53-F17041A0F42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251384" y="1162669"/>
            <a:ext cx="3274454" cy="5869067"/>
          </a:xfrm>
          <a:prstGeom prst="rect">
            <a:avLst/>
          </a:prstGeom>
        </p:spPr>
      </p:pic>
      <p:sp>
        <p:nvSpPr>
          <p:cNvPr id="7" name="Text Box 9">
            <a:extLst>
              <a:ext uri="{FF2B5EF4-FFF2-40B4-BE49-F238E27FC236}">
                <a16:creationId xmlns:a16="http://schemas.microsoft.com/office/drawing/2014/main" id="{F10D8C1C-DC18-D3CF-1EC6-9929BA4302E1}"/>
              </a:ext>
            </a:extLst>
          </p:cNvPr>
          <p:cNvSpPr txBox="1">
            <a:spLocks noChangeArrowheads="1"/>
          </p:cNvSpPr>
          <p:nvPr/>
        </p:nvSpPr>
        <p:spPr bwMode="auto">
          <a:xfrm>
            <a:off x="4818336" y="2356725"/>
            <a:ext cx="583324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FontTx/>
              <a:buChar char="-"/>
            </a:pP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Về</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xem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bài</a:t>
            </a:r>
            <a:r>
              <a:rPr lang="vi-VN" sz="4000" b="1" dirty="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a:p>
            <a:pPr eaLnBrk="1" hangingPunct="1">
              <a:spcBef>
                <a:spcPct val="50000"/>
              </a:spcBef>
              <a:buFont typeface="Wingdings 2" pitchFamily="18" charset="2"/>
              <a:buNone/>
            </a:pPr>
            <a:r>
              <a:rPr lang="en-US" sz="4000" b="1" dirty="0">
                <a:latin typeface="+mn-lt"/>
              </a:rPr>
              <a:t>- </a:t>
            </a:r>
            <a:r>
              <a:rPr lang="en-US" sz="4000" b="1" dirty="0" err="1">
                <a:latin typeface="Times New Roman" panose="02020603050405020304" pitchFamily="18" charset="0"/>
                <a:cs typeface="Times New Roman" panose="02020603050405020304" pitchFamily="18" charset="0"/>
              </a:rPr>
              <a:t>Chuẩn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bị</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Tiết</a:t>
            </a:r>
            <a:r>
              <a:rPr lang="en-US" sz="4000" b="1" dirty="0">
                <a:latin typeface="Times New Roman" panose="02020603050405020304" pitchFamily="18" charset="0"/>
                <a:cs typeface="Times New Roman" panose="02020603050405020304" pitchFamily="18" charset="0"/>
              </a:rPr>
              <a:t> 2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bài</a:t>
            </a:r>
            <a:endParaRPr lang="en-US" sz="4000" b="1"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2A780C58-F7B0-9489-FF2C-07EB0BC29A1F}"/>
              </a:ext>
            </a:extLst>
          </p:cNvPr>
          <p:cNvPicPr>
            <a:picLocks noChangeAspect="1"/>
          </p:cNvPicPr>
          <p:nvPr/>
        </p:nvPicPr>
        <p:blipFill>
          <a:blip r:embed="rId6"/>
          <a:stretch>
            <a:fillRect/>
          </a:stretch>
        </p:blipFill>
        <p:spPr>
          <a:xfrm>
            <a:off x="4428861" y="1261816"/>
            <a:ext cx="6096528" cy="1286367"/>
          </a:xfrm>
          <a:prstGeom prst="rect">
            <a:avLst/>
          </a:prstGeom>
        </p:spPr>
      </p:pic>
    </p:spTree>
    <p:extLst>
      <p:ext uri="{BB962C8B-B14F-4D97-AF65-F5344CB8AC3E}">
        <p14:creationId xmlns:p14="http://schemas.microsoft.com/office/powerpoint/2010/main" val="30122368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3" presetClass="entr" presetSubtype="1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48620F7-A492-1A3F-DEEE-54E38F15F226}"/>
              </a:ext>
            </a:extLst>
          </p:cNvPr>
          <p:cNvGrpSpPr/>
          <p:nvPr/>
        </p:nvGrpSpPr>
        <p:grpSpPr>
          <a:xfrm>
            <a:off x="1608584" y="833015"/>
            <a:ext cx="9440416" cy="5291560"/>
            <a:chOff x="1904672" y="1167423"/>
            <a:chExt cx="8308082" cy="4769116"/>
          </a:xfrm>
        </p:grpSpPr>
        <p:grpSp>
          <p:nvGrpSpPr>
            <p:cNvPr id="3" name="Group 2">
              <a:extLst>
                <a:ext uri="{FF2B5EF4-FFF2-40B4-BE49-F238E27FC236}">
                  <a16:creationId xmlns:a16="http://schemas.microsoft.com/office/drawing/2014/main" id="{1F295330-11F3-E16A-20E4-C565054A5F45}"/>
                </a:ext>
              </a:extLst>
            </p:cNvPr>
            <p:cNvGrpSpPr/>
            <p:nvPr/>
          </p:nvGrpSpPr>
          <p:grpSpPr>
            <a:xfrm>
              <a:off x="1904672" y="1167423"/>
              <a:ext cx="8308082" cy="4769116"/>
              <a:chOff x="445437" y="256830"/>
              <a:chExt cx="11333661" cy="6295753"/>
            </a:xfrm>
          </p:grpSpPr>
          <p:sp>
            <p:nvSpPr>
              <p:cNvPr id="5" name="Rectangle: Rounded Corners 4">
                <a:extLst>
                  <a:ext uri="{FF2B5EF4-FFF2-40B4-BE49-F238E27FC236}">
                    <a16:creationId xmlns:a16="http://schemas.microsoft.com/office/drawing/2014/main" id="{F64FF142-B009-9A56-448F-CEECD7CF87F3}"/>
                  </a:ext>
                </a:extLst>
              </p:cNvPr>
              <p:cNvSpPr/>
              <p:nvPr/>
            </p:nvSpPr>
            <p:spPr>
              <a:xfrm>
                <a:off x="445437" y="256830"/>
                <a:ext cx="11333661" cy="6295753"/>
              </a:xfrm>
              <a:prstGeom prst="roundRect">
                <a:avLst>
                  <a:gd name="adj" fmla="val 6076"/>
                </a:avLst>
              </a:prstGeom>
              <a:solidFill>
                <a:srgbClr val="FFF24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Rectangle: Rounded Corners 6">
                <a:extLst>
                  <a:ext uri="{FF2B5EF4-FFF2-40B4-BE49-F238E27FC236}">
                    <a16:creationId xmlns:a16="http://schemas.microsoft.com/office/drawing/2014/main" id="{28914B0B-DFDD-EB5F-FE86-D45C01413FC9}"/>
                  </a:ext>
                </a:extLst>
              </p:cNvPr>
              <p:cNvSpPr/>
              <p:nvPr/>
            </p:nvSpPr>
            <p:spPr>
              <a:xfrm>
                <a:off x="609599" y="451957"/>
                <a:ext cx="10972799" cy="5966772"/>
              </a:xfrm>
              <a:prstGeom prst="roundRect">
                <a:avLst>
                  <a:gd name="adj" fmla="val 6076"/>
                </a:avLst>
              </a:prstGeom>
              <a:solidFill>
                <a:srgbClr val="FFF8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8" name="Rectangle: Rounded Corners 7">
                <a:extLst>
                  <a:ext uri="{FF2B5EF4-FFF2-40B4-BE49-F238E27FC236}">
                    <a16:creationId xmlns:a16="http://schemas.microsoft.com/office/drawing/2014/main" id="{4A6EA80C-03C8-9AF0-1A71-4AF2C173AF50}"/>
                  </a:ext>
                </a:extLst>
              </p:cNvPr>
              <p:cNvSpPr/>
              <p:nvPr/>
            </p:nvSpPr>
            <p:spPr>
              <a:xfrm>
                <a:off x="933450" y="582994"/>
                <a:ext cx="8077199" cy="5643426"/>
              </a:xfrm>
              <a:prstGeom prst="roundRect">
                <a:avLst>
                  <a:gd name="adj" fmla="val 1801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9" name="Rectangle: Rounded Corners 8">
                <a:extLst>
                  <a:ext uri="{FF2B5EF4-FFF2-40B4-BE49-F238E27FC236}">
                    <a16:creationId xmlns:a16="http://schemas.microsoft.com/office/drawing/2014/main" id="{2C9A3F29-9D8D-4A7D-74E1-B2FDFF64919F}"/>
                  </a:ext>
                </a:extLst>
              </p:cNvPr>
              <p:cNvSpPr/>
              <p:nvPr/>
            </p:nvSpPr>
            <p:spPr>
              <a:xfrm>
                <a:off x="9334500" y="607287"/>
                <a:ext cx="1924049" cy="5609953"/>
              </a:xfrm>
              <a:prstGeom prst="roundRect">
                <a:avLst>
                  <a:gd name="adj" fmla="val 13952"/>
                </a:avLst>
              </a:prstGeom>
              <a:solidFill>
                <a:schemeClr val="bg2">
                  <a:lumMod val="9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nvGrpSpPr>
              <p:cNvPr id="10" name="Group 9">
                <a:extLst>
                  <a:ext uri="{FF2B5EF4-FFF2-40B4-BE49-F238E27FC236}">
                    <a16:creationId xmlns:a16="http://schemas.microsoft.com/office/drawing/2014/main" id="{01DCB1AC-6289-E07E-905B-BDE8EA9B7B6B}"/>
                  </a:ext>
                </a:extLst>
              </p:cNvPr>
              <p:cNvGrpSpPr/>
              <p:nvPr/>
            </p:nvGrpSpPr>
            <p:grpSpPr>
              <a:xfrm>
                <a:off x="9611855" y="933450"/>
                <a:ext cx="1409700" cy="2547457"/>
                <a:chOff x="9611855" y="933450"/>
                <a:chExt cx="1409700" cy="2547457"/>
              </a:xfrm>
            </p:grpSpPr>
            <p:sp>
              <p:nvSpPr>
                <p:cNvPr id="15" name="Rectangle 14">
                  <a:extLst>
                    <a:ext uri="{FF2B5EF4-FFF2-40B4-BE49-F238E27FC236}">
                      <a16:creationId xmlns:a16="http://schemas.microsoft.com/office/drawing/2014/main" id="{EBC06A20-EFE2-094E-5470-11A393AF047A}"/>
                    </a:ext>
                  </a:extLst>
                </p:cNvPr>
                <p:cNvSpPr/>
                <p:nvPr/>
              </p:nvSpPr>
              <p:spPr>
                <a:xfrm>
                  <a:off x="9611855" y="933450"/>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DC903D69-0074-D4E4-723E-73E89092D713}"/>
                    </a:ext>
                  </a:extLst>
                </p:cNvPr>
                <p:cNvSpPr/>
                <p:nvPr/>
              </p:nvSpPr>
              <p:spPr>
                <a:xfrm>
                  <a:off x="9611855" y="1208034"/>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EED6C1AD-C00D-D22A-5D16-28BCBA54A785}"/>
                    </a:ext>
                  </a:extLst>
                </p:cNvPr>
                <p:cNvSpPr/>
                <p:nvPr/>
              </p:nvSpPr>
              <p:spPr>
                <a:xfrm>
                  <a:off x="9611855" y="1482618"/>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B1684AFB-6ED4-50A3-A7C7-1B59E6A98E1B}"/>
                    </a:ext>
                  </a:extLst>
                </p:cNvPr>
                <p:cNvSpPr/>
                <p:nvPr/>
              </p:nvSpPr>
              <p:spPr>
                <a:xfrm>
                  <a:off x="9611855" y="1757202"/>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F1B25D8E-288C-93F2-462E-EA0DA25E7A13}"/>
                    </a:ext>
                  </a:extLst>
                </p:cNvPr>
                <p:cNvSpPr/>
                <p:nvPr/>
              </p:nvSpPr>
              <p:spPr>
                <a:xfrm>
                  <a:off x="9611855" y="2031786"/>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F105F67D-1BC1-EA4F-2E5A-81CA55E2AA49}"/>
                    </a:ext>
                  </a:extLst>
                </p:cNvPr>
                <p:cNvSpPr/>
                <p:nvPr/>
              </p:nvSpPr>
              <p:spPr>
                <a:xfrm>
                  <a:off x="9611855" y="2306370"/>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288A4356-9BAA-6A81-5B2B-73BA891AB301}"/>
                    </a:ext>
                  </a:extLst>
                </p:cNvPr>
                <p:cNvSpPr/>
                <p:nvPr/>
              </p:nvSpPr>
              <p:spPr>
                <a:xfrm>
                  <a:off x="9611855" y="2580954"/>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87C84AEF-95B4-9302-BABE-4C68CE7C0AFB}"/>
                    </a:ext>
                  </a:extLst>
                </p:cNvPr>
                <p:cNvSpPr/>
                <p:nvPr/>
              </p:nvSpPr>
              <p:spPr>
                <a:xfrm>
                  <a:off x="9611855" y="2855538"/>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DB2E8CD5-505C-0512-2745-F2049B610432}"/>
                    </a:ext>
                  </a:extLst>
                </p:cNvPr>
                <p:cNvSpPr/>
                <p:nvPr/>
              </p:nvSpPr>
              <p:spPr>
                <a:xfrm>
                  <a:off x="9611855" y="3130122"/>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8E41E0B7-8F23-4B6A-F1D7-611FE909B69B}"/>
                    </a:ext>
                  </a:extLst>
                </p:cNvPr>
                <p:cNvSpPr/>
                <p:nvPr/>
              </p:nvSpPr>
              <p:spPr>
                <a:xfrm>
                  <a:off x="9611855" y="3404707"/>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sp>
            <p:nvSpPr>
              <p:cNvPr id="11" name="Oval 10">
                <a:extLst>
                  <a:ext uri="{FF2B5EF4-FFF2-40B4-BE49-F238E27FC236}">
                    <a16:creationId xmlns:a16="http://schemas.microsoft.com/office/drawing/2014/main" id="{C108BFFF-B8B1-0FE8-1488-4A92B9161584}"/>
                  </a:ext>
                </a:extLst>
              </p:cNvPr>
              <p:cNvSpPr/>
              <p:nvPr/>
            </p:nvSpPr>
            <p:spPr>
              <a:xfrm>
                <a:off x="9765098" y="3772763"/>
                <a:ext cx="995634" cy="995634"/>
              </a:xfrm>
              <a:prstGeom prst="ellipse">
                <a:avLst/>
              </a:prstGeom>
              <a:solidFill>
                <a:srgbClr val="FF8AAE"/>
              </a:solidFill>
              <a:ln>
                <a:solidFill>
                  <a:srgbClr val="00206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4" name="Oval 13">
                <a:extLst>
                  <a:ext uri="{FF2B5EF4-FFF2-40B4-BE49-F238E27FC236}">
                    <a16:creationId xmlns:a16="http://schemas.microsoft.com/office/drawing/2014/main" id="{66A5C481-EC0C-CE1D-C366-0215C8FC3B96}"/>
                  </a:ext>
                </a:extLst>
              </p:cNvPr>
              <p:cNvSpPr/>
              <p:nvPr/>
            </p:nvSpPr>
            <p:spPr>
              <a:xfrm>
                <a:off x="9765098" y="4950074"/>
                <a:ext cx="995634" cy="995634"/>
              </a:xfrm>
              <a:prstGeom prst="ellipse">
                <a:avLst/>
              </a:prstGeom>
              <a:solidFill>
                <a:srgbClr val="FFB2A6"/>
              </a:solidFill>
              <a:ln>
                <a:solidFill>
                  <a:srgbClr val="00206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pic>
          <p:nvPicPr>
            <p:cNvPr id="4" name="Picture 8" descr="Comic style Images | Free Vectors, Stock Photos &amp; PSD">
              <a:extLst>
                <a:ext uri="{FF2B5EF4-FFF2-40B4-BE49-F238E27FC236}">
                  <a16:creationId xmlns:a16="http://schemas.microsoft.com/office/drawing/2014/main" id="{4C7FB061-6359-4629-49C1-72B77FDD2CC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5467" y="1433519"/>
              <a:ext cx="5962371" cy="4253551"/>
            </a:xfrm>
            <a:prstGeom prst="roundRect">
              <a:avLst/>
            </a:prstGeom>
            <a:noFill/>
            <a:extLst>
              <a:ext uri="{909E8E84-426E-40DD-AFC4-6F175D3DCCD1}">
                <a14:hiddenFill xmlns:a14="http://schemas.microsoft.com/office/drawing/2010/main">
                  <a:solidFill>
                    <a:srgbClr val="FFFFFF"/>
                  </a:solidFill>
                </a14:hiddenFill>
              </a:ext>
            </a:extLst>
          </p:spPr>
        </p:pic>
      </p:grpSp>
      <p:sp>
        <p:nvSpPr>
          <p:cNvPr id="26" name="TextBox 10">
            <a:extLst>
              <a:ext uri="{FF2B5EF4-FFF2-40B4-BE49-F238E27FC236}">
                <a16:creationId xmlns:a16="http://schemas.microsoft.com/office/drawing/2014/main" id="{D30AFE1D-6FA9-2849-E55F-82B40F5FC17F}"/>
              </a:ext>
            </a:extLst>
          </p:cNvPr>
          <p:cNvSpPr txBox="1"/>
          <p:nvPr/>
        </p:nvSpPr>
        <p:spPr>
          <a:xfrm>
            <a:off x="932766" y="2210743"/>
            <a:ext cx="8542340" cy="2241981"/>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1" i="0" u="none" strike="noStrike" kern="0" cap="all" spc="0" normalizeH="0" baseline="0" noProof="0" dirty="0">
                <a:ln>
                  <a:noFill/>
                </a:ln>
                <a:solidFill>
                  <a:srgbClr val="005A9A"/>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CHÚC CÁC EM</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1" i="0" u="none" strike="noStrike" kern="0" cap="all" spc="0" normalizeH="0" baseline="0" noProof="0" dirty="0">
                <a:ln>
                  <a:noFill/>
                </a:ln>
                <a:solidFill>
                  <a:srgbClr val="005A9A"/>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HỌC TỐT</a:t>
            </a:r>
            <a:endParaRPr kumimoji="0" lang="zh-CN" altLang="en-US" sz="7000" b="1" i="0" u="none" strike="noStrike" kern="0" cap="all" spc="0" normalizeH="0" baseline="0" noProof="0" dirty="0">
              <a:ln>
                <a:noFill/>
              </a:ln>
              <a:solidFill>
                <a:srgbClr val="005A9A"/>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sym typeface="Arial"/>
            </a:endParaRPr>
          </a:p>
        </p:txBody>
      </p:sp>
    </p:spTree>
    <p:extLst>
      <p:ext uri="{BB962C8B-B14F-4D97-AF65-F5344CB8AC3E}">
        <p14:creationId xmlns:p14="http://schemas.microsoft.com/office/powerpoint/2010/main" val="248726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hlinkClick r:id="rId3" action="ppaction://hlinksldjump"/>
            <a:extLst>
              <a:ext uri="{FF2B5EF4-FFF2-40B4-BE49-F238E27FC236}">
                <a16:creationId xmlns:a16="http://schemas.microsoft.com/office/drawing/2014/main" id="{F6C3A562-E0FD-6763-340E-ED58B7FBAA9D}"/>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414772" y="2759144"/>
            <a:ext cx="2613320" cy="3253318"/>
          </a:xfrm>
          <a:prstGeom prst="rect">
            <a:avLst/>
          </a:prstGeom>
        </p:spPr>
      </p:pic>
      <p:pic>
        <p:nvPicPr>
          <p:cNvPr id="16" name="Picture 15">
            <a:hlinkClick r:id="rId6" action="ppaction://hlinksldjump"/>
            <a:extLst>
              <a:ext uri="{FF2B5EF4-FFF2-40B4-BE49-F238E27FC236}">
                <a16:creationId xmlns:a16="http://schemas.microsoft.com/office/drawing/2014/main" id="{FC6B7000-82D8-C990-7758-CAC150EB4CB2}"/>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3354180" y="3047549"/>
            <a:ext cx="2649545" cy="3308058"/>
          </a:xfrm>
          <a:prstGeom prst="rect">
            <a:avLst/>
          </a:prstGeom>
        </p:spPr>
      </p:pic>
      <p:pic>
        <p:nvPicPr>
          <p:cNvPr id="17" name="Picture 16">
            <a:hlinkClick r:id="rId9" action="ppaction://hlinksldjump"/>
            <a:extLst>
              <a:ext uri="{FF2B5EF4-FFF2-40B4-BE49-F238E27FC236}">
                <a16:creationId xmlns:a16="http://schemas.microsoft.com/office/drawing/2014/main" id="{E34C162D-E3CB-846D-B6AF-4F7521569B49}"/>
              </a:ext>
            </a:extLst>
          </p:cNvPr>
          <p:cNvPicPr>
            <a:picLocks noChangeAspect="1"/>
          </p:cNvPicPr>
          <p:nvPr/>
        </p:nvPicPr>
        <p:blipFill>
          <a:blip r:embed="rId10">
            <a:extLst>
              <a:ext uri="{BEBA8EAE-BF5A-486C-A8C5-ECC9F3942E4B}">
                <a14:imgProps xmlns:a14="http://schemas.microsoft.com/office/drawing/2010/main">
                  <a14:imgLayer r:embed="rId11">
                    <a14:imgEffect>
                      <a14:saturation sat="200000"/>
                    </a14:imgEffect>
                  </a14:imgLayer>
                </a14:imgProps>
              </a:ext>
            </a:extLst>
          </a:blip>
          <a:stretch>
            <a:fillRect/>
          </a:stretch>
        </p:blipFill>
        <p:spPr>
          <a:xfrm>
            <a:off x="6350134" y="2857655"/>
            <a:ext cx="2723980" cy="3391078"/>
          </a:xfrm>
          <a:prstGeom prst="rect">
            <a:avLst/>
          </a:prstGeom>
        </p:spPr>
      </p:pic>
      <p:pic>
        <p:nvPicPr>
          <p:cNvPr id="18" name="Picture 17">
            <a:hlinkClick r:id="rId12" action="ppaction://hlinksldjump"/>
            <a:extLst>
              <a:ext uri="{FF2B5EF4-FFF2-40B4-BE49-F238E27FC236}">
                <a16:creationId xmlns:a16="http://schemas.microsoft.com/office/drawing/2014/main" id="{B3DB22F1-1F6C-D25A-91CB-929503DC3317}"/>
              </a:ext>
            </a:extLst>
          </p:cNvPr>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Lst>
          </a:blip>
          <a:stretch>
            <a:fillRect/>
          </a:stretch>
        </p:blipFill>
        <p:spPr>
          <a:xfrm>
            <a:off x="8902449" y="2641222"/>
            <a:ext cx="2834641" cy="3528841"/>
          </a:xfrm>
          <a:prstGeom prst="rect">
            <a:avLst/>
          </a:prstGeom>
        </p:spPr>
      </p:pic>
      <p:pic>
        <p:nvPicPr>
          <p:cNvPr id="19" name="Picture 18">
            <a:hlinkClick r:id="rId15" action="ppaction://hlinksldjump"/>
            <a:extLst>
              <a:ext uri="{FF2B5EF4-FFF2-40B4-BE49-F238E27FC236}">
                <a16:creationId xmlns:a16="http://schemas.microsoft.com/office/drawing/2014/main" id="{C9182792-4725-4B15-CC88-A616339677A6}"/>
              </a:ext>
            </a:extLst>
          </p:cNvPr>
          <p:cNvPicPr>
            <a:picLocks noChangeAspect="1"/>
          </p:cNvPicPr>
          <p:nvPr/>
        </p:nvPicPr>
        <p:blipFill>
          <a:blip r:embed="rId16">
            <a:extLst>
              <a:ext uri="{BEBA8EAE-BF5A-486C-A8C5-ECC9F3942E4B}">
                <a14:imgProps xmlns:a14="http://schemas.microsoft.com/office/drawing/2010/main">
                  <a14:imgLayer r:embed="rId17">
                    <a14:imgEffect>
                      <a14:saturation sat="200000"/>
                    </a14:imgEffect>
                  </a14:imgLayer>
                </a14:imgProps>
              </a:ext>
            </a:extLst>
          </a:blip>
          <a:stretch>
            <a:fillRect/>
          </a:stretch>
        </p:blipFill>
        <p:spPr>
          <a:xfrm>
            <a:off x="414772" y="1202642"/>
            <a:ext cx="9656064" cy="1311044"/>
          </a:xfrm>
          <a:prstGeom prst="rect">
            <a:avLst/>
          </a:prstGeom>
        </p:spPr>
      </p:pic>
      <p:grpSp>
        <p:nvGrpSpPr>
          <p:cNvPr id="20" name="Group 19">
            <a:extLst>
              <a:ext uri="{FF2B5EF4-FFF2-40B4-BE49-F238E27FC236}">
                <a16:creationId xmlns:a16="http://schemas.microsoft.com/office/drawing/2014/main" id="{EF06C614-0B19-860E-F95E-ECEB7D643DCF}"/>
              </a:ext>
            </a:extLst>
          </p:cNvPr>
          <p:cNvGrpSpPr/>
          <p:nvPr/>
        </p:nvGrpSpPr>
        <p:grpSpPr>
          <a:xfrm rot="20669035">
            <a:off x="-537653" y="-86662"/>
            <a:ext cx="4657771" cy="2143954"/>
            <a:chOff x="2152191" y="2295860"/>
            <a:chExt cx="3866191" cy="1860883"/>
          </a:xfrm>
          <a:solidFill>
            <a:schemeClr val="accent6">
              <a:lumMod val="20000"/>
              <a:lumOff val="80000"/>
            </a:schemeClr>
          </a:solidFill>
        </p:grpSpPr>
        <p:sp>
          <p:nvSpPr>
            <p:cNvPr id="21" name="Freeform: Shape 20">
              <a:extLst>
                <a:ext uri="{FF2B5EF4-FFF2-40B4-BE49-F238E27FC236}">
                  <a16:creationId xmlns:a16="http://schemas.microsoft.com/office/drawing/2014/main" id="{8FBC43EA-CBB9-DF2B-5A69-7531F7270A2C}"/>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1"/>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4400" b="1" i="0" u="none" strike="noStrike" kern="1200" cap="none" spc="0" normalizeH="0" baseline="0" noProof="0">
                <a:ln>
                  <a:noFill/>
                </a:ln>
                <a:solidFill>
                  <a:srgbClr val="5B9BD5"/>
                </a:solidFill>
                <a:effectLst/>
                <a:uLnTx/>
                <a:uFillTx/>
                <a:latin typeface="UTM Avo" panose="02040603050506020204" pitchFamily="18" charset="0"/>
                <a:ea typeface="+mn-ea"/>
                <a:cs typeface="+mn-cs"/>
              </a:endParaRPr>
            </a:p>
          </p:txBody>
        </p:sp>
        <p:sp>
          <p:nvSpPr>
            <p:cNvPr id="22" name="TextBox 21">
              <a:extLst>
                <a:ext uri="{FF2B5EF4-FFF2-40B4-BE49-F238E27FC236}">
                  <a16:creationId xmlns:a16="http://schemas.microsoft.com/office/drawing/2014/main" id="{9E5BF1BA-2C3E-A3E7-A93E-808AF3087B48}"/>
                </a:ext>
              </a:extLst>
            </p:cNvPr>
            <p:cNvSpPr txBox="1"/>
            <p:nvPr/>
          </p:nvSpPr>
          <p:spPr>
            <a:xfrm rot="21373733">
              <a:off x="2152191" y="2871724"/>
              <a:ext cx="3866191" cy="127250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rPr>
                <a:t>Trò chơi</a:t>
              </a:r>
              <a:endParaRPr kumimoji="0" lang="vi-VN"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endParaRPr>
            </a:p>
          </p:txBody>
        </p:sp>
      </p:grpSp>
      <p:pic>
        <p:nvPicPr>
          <p:cNvPr id="23" name="Picture 22">
            <a:extLst>
              <a:ext uri="{FF2B5EF4-FFF2-40B4-BE49-F238E27FC236}">
                <a16:creationId xmlns:a16="http://schemas.microsoft.com/office/drawing/2014/main" id="{D1C0A69F-A289-A207-7B52-F0E0643A8244}"/>
              </a:ext>
            </a:extLst>
          </p:cNvPr>
          <p:cNvPicPr>
            <a:picLocks noChangeAspect="1"/>
          </p:cNvPicPr>
          <p:nvPr/>
        </p:nvPicPr>
        <p:blipFill>
          <a:blip r:embed="rId18" cstate="print">
            <a:extLst>
              <a:ext uri="{BEBA8EAE-BF5A-486C-A8C5-ECC9F3942E4B}">
                <a14:imgProps xmlns:a14="http://schemas.microsoft.com/office/drawing/2010/main">
                  <a14:imgLayer r:embed="rId19">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8623462" flipH="1">
            <a:off x="9977338" y="844594"/>
            <a:ext cx="1707951" cy="1534136"/>
          </a:xfrm>
          <a:prstGeom prst="rect">
            <a:avLst/>
          </a:prstGeom>
        </p:spPr>
      </p:pic>
      <p:pic>
        <p:nvPicPr>
          <p:cNvPr id="24" name="Picture 23">
            <a:extLst>
              <a:ext uri="{FF2B5EF4-FFF2-40B4-BE49-F238E27FC236}">
                <a16:creationId xmlns:a16="http://schemas.microsoft.com/office/drawing/2014/main" id="{80CB82FC-20AD-1198-C1D4-F416E07B2DBB}"/>
              </a:ext>
            </a:extLst>
          </p:cNvPr>
          <p:cNvPicPr>
            <a:picLocks noChangeAspect="1"/>
          </p:cNvPicPr>
          <p:nvPr/>
        </p:nvPicPr>
        <p:blipFill>
          <a:blip r:embed="rId20" cstate="print">
            <a:extLst>
              <a:ext uri="{BEBA8EAE-BF5A-486C-A8C5-ECC9F3942E4B}">
                <a14:imgProps xmlns:a14="http://schemas.microsoft.com/office/drawing/2010/main">
                  <a14:imgLayer r:embed="rId21">
                    <a14:imgEffect>
                      <a14:colorTemperature colorTemp="59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856028" flipH="1">
            <a:off x="1637648" y="1591182"/>
            <a:ext cx="1604381" cy="1275855"/>
          </a:xfrm>
          <a:prstGeom prst="rect">
            <a:avLst/>
          </a:prstGeom>
        </p:spPr>
      </p:pic>
    </p:spTree>
    <p:extLst>
      <p:ext uri="{BB962C8B-B14F-4D97-AF65-F5344CB8AC3E}">
        <p14:creationId xmlns:p14="http://schemas.microsoft.com/office/powerpoint/2010/main" val="11849309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ppt_x</p:attrName>
                                        </p:attrNameLst>
                                      </p:cBhvr>
                                      <p:tavLst>
                                        <p:tav tm="0">
                                          <p:val>
                                            <p:strVal val="#ppt_x"/>
                                          </p:val>
                                        </p:tav>
                                        <p:tav tm="100000">
                                          <p:val>
                                            <p:strVal val="#ppt_x"/>
                                          </p:val>
                                        </p:tav>
                                      </p:tavLst>
                                    </p:anim>
                                    <p:anim calcmode="lin" valueType="num">
                                      <p:cBhvr>
                                        <p:cTn id="9" dur="1800" decel="100000" fill="hold"/>
                                        <p:tgtEl>
                                          <p:spTgt spid="16"/>
                                        </p:tgtEl>
                                        <p:attrNameLst>
                                          <p:attrName>ppt_y</p:attrName>
                                        </p:attrNameLst>
                                      </p:cBhvr>
                                      <p:tavLst>
                                        <p:tav tm="0">
                                          <p:val>
                                            <p:strVal val="#ppt_y+1"/>
                                          </p:val>
                                        </p:tav>
                                        <p:tav tm="100000">
                                          <p:val>
                                            <p:strVal val="#ppt_y-.03"/>
                                          </p:val>
                                        </p:tav>
                                      </p:tavLst>
                                    </p:anim>
                                    <p:anim calcmode="lin" valueType="num">
                                      <p:cBhvr>
                                        <p:cTn id="10" dur="1" accel="100000" fill="hold">
                                          <p:stCondLst>
                                            <p:cond delay="1999"/>
                                          </p:stCondLst>
                                        </p:cTn>
                                        <p:tgtEl>
                                          <p:spTgt spid="16"/>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anim calcmode="lin" valueType="num">
                                      <p:cBhvr>
                                        <p:cTn id="14" dur="2000" fill="hold"/>
                                        <p:tgtEl>
                                          <p:spTgt spid="15"/>
                                        </p:tgtEl>
                                        <p:attrNameLst>
                                          <p:attrName>ppt_x</p:attrName>
                                        </p:attrNameLst>
                                      </p:cBhvr>
                                      <p:tavLst>
                                        <p:tav tm="0">
                                          <p:val>
                                            <p:strVal val="#ppt_x"/>
                                          </p:val>
                                        </p:tav>
                                        <p:tav tm="100000">
                                          <p:val>
                                            <p:strVal val="#ppt_x"/>
                                          </p:val>
                                        </p:tav>
                                      </p:tavLst>
                                    </p:anim>
                                    <p:anim calcmode="lin" valueType="num">
                                      <p:cBhvr>
                                        <p:cTn id="15" dur="1800" decel="100000" fill="hold"/>
                                        <p:tgtEl>
                                          <p:spTgt spid="15"/>
                                        </p:tgtEl>
                                        <p:attrNameLst>
                                          <p:attrName>ppt_y</p:attrName>
                                        </p:attrNameLst>
                                      </p:cBhvr>
                                      <p:tavLst>
                                        <p:tav tm="0">
                                          <p:val>
                                            <p:strVal val="#ppt_y+1"/>
                                          </p:val>
                                        </p:tav>
                                        <p:tav tm="100000">
                                          <p:val>
                                            <p:strVal val="#ppt_y-.03"/>
                                          </p:val>
                                        </p:tav>
                                      </p:tavLst>
                                    </p:anim>
                                    <p:anim calcmode="lin" valueType="num">
                                      <p:cBhvr>
                                        <p:cTn id="16" dur="200" accel="100000" fill="hold">
                                          <p:stCondLst>
                                            <p:cond delay="18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anim calcmode="lin" valueType="num">
                                      <p:cBhvr>
                                        <p:cTn id="20" dur="2000" fill="hold"/>
                                        <p:tgtEl>
                                          <p:spTgt spid="17"/>
                                        </p:tgtEl>
                                        <p:attrNameLst>
                                          <p:attrName>ppt_x</p:attrName>
                                        </p:attrNameLst>
                                      </p:cBhvr>
                                      <p:tavLst>
                                        <p:tav tm="0">
                                          <p:val>
                                            <p:strVal val="#ppt_x"/>
                                          </p:val>
                                        </p:tav>
                                        <p:tav tm="100000">
                                          <p:val>
                                            <p:strVal val="#ppt_x"/>
                                          </p:val>
                                        </p:tav>
                                      </p:tavLst>
                                    </p:anim>
                                    <p:anim calcmode="lin" valueType="num">
                                      <p:cBhvr>
                                        <p:cTn id="21" dur="1800" decel="100000" fill="hold"/>
                                        <p:tgtEl>
                                          <p:spTgt spid="17"/>
                                        </p:tgtEl>
                                        <p:attrNameLst>
                                          <p:attrName>ppt_y</p:attrName>
                                        </p:attrNameLst>
                                      </p:cBhvr>
                                      <p:tavLst>
                                        <p:tav tm="0">
                                          <p:val>
                                            <p:strVal val="#ppt_y+1"/>
                                          </p:val>
                                        </p:tav>
                                        <p:tav tm="100000">
                                          <p:val>
                                            <p:strVal val="#ppt_y-.03"/>
                                          </p:val>
                                        </p:tav>
                                      </p:tavLst>
                                    </p:anim>
                                    <p:anim calcmode="lin" valueType="num">
                                      <p:cBhvr>
                                        <p:cTn id="22" dur="1" accel="100000" fill="hold">
                                          <p:stCondLst>
                                            <p:cond delay="1999"/>
                                          </p:stCondLst>
                                        </p:cTn>
                                        <p:tgtEl>
                                          <p:spTgt spid="17"/>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2000"/>
                                        <p:tgtEl>
                                          <p:spTgt spid="18"/>
                                        </p:tgtEl>
                                      </p:cBhvr>
                                    </p:animEffect>
                                    <p:anim calcmode="lin" valueType="num">
                                      <p:cBhvr>
                                        <p:cTn id="26" dur="2000" fill="hold"/>
                                        <p:tgtEl>
                                          <p:spTgt spid="18"/>
                                        </p:tgtEl>
                                        <p:attrNameLst>
                                          <p:attrName>ppt_x</p:attrName>
                                        </p:attrNameLst>
                                      </p:cBhvr>
                                      <p:tavLst>
                                        <p:tav tm="0">
                                          <p:val>
                                            <p:strVal val="#ppt_x"/>
                                          </p:val>
                                        </p:tav>
                                        <p:tav tm="100000">
                                          <p:val>
                                            <p:strVal val="#ppt_x"/>
                                          </p:val>
                                        </p:tav>
                                      </p:tavLst>
                                    </p:anim>
                                    <p:anim calcmode="lin" valueType="num">
                                      <p:cBhvr>
                                        <p:cTn id="27" dur="1800" decel="100000" fill="hold"/>
                                        <p:tgtEl>
                                          <p:spTgt spid="18"/>
                                        </p:tgtEl>
                                        <p:attrNameLst>
                                          <p:attrName>ppt_y</p:attrName>
                                        </p:attrNameLst>
                                      </p:cBhvr>
                                      <p:tavLst>
                                        <p:tav tm="0">
                                          <p:val>
                                            <p:strVal val="#ppt_y+1"/>
                                          </p:val>
                                        </p:tav>
                                        <p:tav tm="100000">
                                          <p:val>
                                            <p:strVal val="#ppt_y-.03"/>
                                          </p:val>
                                        </p:tav>
                                      </p:tavLst>
                                    </p:anim>
                                    <p:anim calcmode="lin" valueType="num">
                                      <p:cBhvr>
                                        <p:cTn id="28" dur="1" accel="100000" fill="hold">
                                          <p:stCondLst>
                                            <p:cond delay="1999"/>
                                          </p:stCondLst>
                                        </p:cTn>
                                        <p:tgtEl>
                                          <p:spTgt spid="18"/>
                                        </p:tgtEl>
                                        <p:attrNameLst>
                                          <p:attrName>ppt_y</p:attrName>
                                        </p:attrNameLst>
                                      </p:cBhvr>
                                      <p:tavLst>
                                        <p:tav tm="0">
                                          <p:val>
                                            <p:strVal val="#ppt_y-.03"/>
                                          </p:val>
                                        </p:tav>
                                        <p:tav tm="100000">
                                          <p:val>
                                            <p:strVal val="#ppt_y"/>
                                          </p:val>
                                        </p:tav>
                                      </p:tavLst>
                                    </p:anim>
                                  </p:childTnLst>
                                </p:cTn>
                              </p:par>
                              <p:par>
                                <p:cTn id="29" presetID="32" presetClass="emph" presetSubtype="0" fill="hold" nodeType="withEffect">
                                  <p:stCondLst>
                                    <p:cond delay="0"/>
                                  </p:stCondLst>
                                  <p:childTnLst>
                                    <p:animRot by="120000">
                                      <p:cBhvr>
                                        <p:cTn id="30" dur="200" fill="hold">
                                          <p:stCondLst>
                                            <p:cond delay="0"/>
                                          </p:stCondLst>
                                        </p:cTn>
                                        <p:tgtEl>
                                          <p:spTgt spid="16"/>
                                        </p:tgtEl>
                                        <p:attrNameLst>
                                          <p:attrName>r</p:attrName>
                                        </p:attrNameLst>
                                      </p:cBhvr>
                                    </p:animRot>
                                    <p:animRot by="-240000">
                                      <p:cBhvr>
                                        <p:cTn id="31" dur="400" fill="hold">
                                          <p:stCondLst>
                                            <p:cond delay="400"/>
                                          </p:stCondLst>
                                        </p:cTn>
                                        <p:tgtEl>
                                          <p:spTgt spid="16"/>
                                        </p:tgtEl>
                                        <p:attrNameLst>
                                          <p:attrName>r</p:attrName>
                                        </p:attrNameLst>
                                      </p:cBhvr>
                                    </p:animRot>
                                    <p:animRot by="240000">
                                      <p:cBhvr>
                                        <p:cTn id="32" dur="400" fill="hold">
                                          <p:stCondLst>
                                            <p:cond delay="800"/>
                                          </p:stCondLst>
                                        </p:cTn>
                                        <p:tgtEl>
                                          <p:spTgt spid="16"/>
                                        </p:tgtEl>
                                        <p:attrNameLst>
                                          <p:attrName>r</p:attrName>
                                        </p:attrNameLst>
                                      </p:cBhvr>
                                    </p:animRot>
                                    <p:animRot by="-240000">
                                      <p:cBhvr>
                                        <p:cTn id="33" dur="400" fill="hold">
                                          <p:stCondLst>
                                            <p:cond delay="1200"/>
                                          </p:stCondLst>
                                        </p:cTn>
                                        <p:tgtEl>
                                          <p:spTgt spid="16"/>
                                        </p:tgtEl>
                                        <p:attrNameLst>
                                          <p:attrName>r</p:attrName>
                                        </p:attrNameLst>
                                      </p:cBhvr>
                                    </p:animRot>
                                    <p:animRot by="120000">
                                      <p:cBhvr>
                                        <p:cTn id="34" dur="400" fill="hold">
                                          <p:stCondLst>
                                            <p:cond delay="1600"/>
                                          </p:stCondLst>
                                        </p:cTn>
                                        <p:tgtEl>
                                          <p:spTgt spid="16"/>
                                        </p:tgtEl>
                                        <p:attrNameLst>
                                          <p:attrName>r</p:attrName>
                                        </p:attrNameLst>
                                      </p:cBhvr>
                                    </p:animRot>
                                  </p:childTnLst>
                                </p:cTn>
                              </p:par>
                              <p:par>
                                <p:cTn id="35" presetID="32" presetClass="emph" presetSubtype="0" fill="hold" nodeType="withEffect">
                                  <p:stCondLst>
                                    <p:cond delay="0"/>
                                  </p:stCondLst>
                                  <p:childTnLst>
                                    <p:animRot by="120000">
                                      <p:cBhvr>
                                        <p:cTn id="36" dur="200" fill="hold">
                                          <p:stCondLst>
                                            <p:cond delay="0"/>
                                          </p:stCondLst>
                                        </p:cTn>
                                        <p:tgtEl>
                                          <p:spTgt spid="17"/>
                                        </p:tgtEl>
                                        <p:attrNameLst>
                                          <p:attrName>r</p:attrName>
                                        </p:attrNameLst>
                                      </p:cBhvr>
                                    </p:animRot>
                                    <p:animRot by="-240000">
                                      <p:cBhvr>
                                        <p:cTn id="37" dur="400" fill="hold">
                                          <p:stCondLst>
                                            <p:cond delay="400"/>
                                          </p:stCondLst>
                                        </p:cTn>
                                        <p:tgtEl>
                                          <p:spTgt spid="17"/>
                                        </p:tgtEl>
                                        <p:attrNameLst>
                                          <p:attrName>r</p:attrName>
                                        </p:attrNameLst>
                                      </p:cBhvr>
                                    </p:animRot>
                                    <p:animRot by="240000">
                                      <p:cBhvr>
                                        <p:cTn id="38" dur="400" fill="hold">
                                          <p:stCondLst>
                                            <p:cond delay="800"/>
                                          </p:stCondLst>
                                        </p:cTn>
                                        <p:tgtEl>
                                          <p:spTgt spid="17"/>
                                        </p:tgtEl>
                                        <p:attrNameLst>
                                          <p:attrName>r</p:attrName>
                                        </p:attrNameLst>
                                      </p:cBhvr>
                                    </p:animRot>
                                    <p:animRot by="-240000">
                                      <p:cBhvr>
                                        <p:cTn id="39" dur="400" fill="hold">
                                          <p:stCondLst>
                                            <p:cond delay="1200"/>
                                          </p:stCondLst>
                                        </p:cTn>
                                        <p:tgtEl>
                                          <p:spTgt spid="17"/>
                                        </p:tgtEl>
                                        <p:attrNameLst>
                                          <p:attrName>r</p:attrName>
                                        </p:attrNameLst>
                                      </p:cBhvr>
                                    </p:animRot>
                                    <p:animRot by="120000">
                                      <p:cBhvr>
                                        <p:cTn id="40" dur="400" fill="hold">
                                          <p:stCondLst>
                                            <p:cond delay="1600"/>
                                          </p:stCondLst>
                                        </p:cTn>
                                        <p:tgtEl>
                                          <p:spTgt spid="17"/>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18"/>
                                        </p:tgtEl>
                                        <p:attrNameLst>
                                          <p:attrName>r</p:attrName>
                                        </p:attrNameLst>
                                      </p:cBhvr>
                                    </p:animRot>
                                    <p:animRot by="-240000">
                                      <p:cBhvr>
                                        <p:cTn id="43" dur="400" fill="hold">
                                          <p:stCondLst>
                                            <p:cond delay="400"/>
                                          </p:stCondLst>
                                        </p:cTn>
                                        <p:tgtEl>
                                          <p:spTgt spid="18"/>
                                        </p:tgtEl>
                                        <p:attrNameLst>
                                          <p:attrName>r</p:attrName>
                                        </p:attrNameLst>
                                      </p:cBhvr>
                                    </p:animRot>
                                    <p:animRot by="240000">
                                      <p:cBhvr>
                                        <p:cTn id="44" dur="400" fill="hold">
                                          <p:stCondLst>
                                            <p:cond delay="800"/>
                                          </p:stCondLst>
                                        </p:cTn>
                                        <p:tgtEl>
                                          <p:spTgt spid="18"/>
                                        </p:tgtEl>
                                        <p:attrNameLst>
                                          <p:attrName>r</p:attrName>
                                        </p:attrNameLst>
                                      </p:cBhvr>
                                    </p:animRot>
                                    <p:animRot by="-240000">
                                      <p:cBhvr>
                                        <p:cTn id="45" dur="400" fill="hold">
                                          <p:stCondLst>
                                            <p:cond delay="1200"/>
                                          </p:stCondLst>
                                        </p:cTn>
                                        <p:tgtEl>
                                          <p:spTgt spid="18"/>
                                        </p:tgtEl>
                                        <p:attrNameLst>
                                          <p:attrName>r</p:attrName>
                                        </p:attrNameLst>
                                      </p:cBhvr>
                                    </p:animRot>
                                    <p:animRot by="120000">
                                      <p:cBhvr>
                                        <p:cTn id="46" dur="400" fill="hold">
                                          <p:stCondLst>
                                            <p:cond delay="1600"/>
                                          </p:stCondLst>
                                        </p:cTn>
                                        <p:tgtEl>
                                          <p:spTgt spid="18"/>
                                        </p:tgtEl>
                                        <p:attrNameLst>
                                          <p:attrName>r</p:attrName>
                                        </p:attrNameLst>
                                      </p:cBhvr>
                                    </p:animRot>
                                  </p:childTnLst>
                                </p:cTn>
                              </p:par>
                            </p:childTnLst>
                          </p:cTn>
                        </p:par>
                        <p:par>
                          <p:cTn id="47" fill="hold">
                            <p:stCondLst>
                              <p:cond delay="2000"/>
                            </p:stCondLst>
                            <p:childTnLst>
                              <p:par>
                                <p:cTn id="48" presetID="50" presetClass="entr" presetSubtype="0" decel="100000" fill="hold" nodeType="after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1000" fill="hold"/>
                                        <p:tgtEl>
                                          <p:spTgt spid="19"/>
                                        </p:tgtEl>
                                        <p:attrNameLst>
                                          <p:attrName>ppt_w</p:attrName>
                                        </p:attrNameLst>
                                      </p:cBhvr>
                                      <p:tavLst>
                                        <p:tav tm="0">
                                          <p:val>
                                            <p:strVal val="#ppt_w+.3"/>
                                          </p:val>
                                        </p:tav>
                                        <p:tav tm="100000">
                                          <p:val>
                                            <p:strVal val="#ppt_w"/>
                                          </p:val>
                                        </p:tav>
                                      </p:tavLst>
                                    </p:anim>
                                    <p:anim calcmode="lin" valueType="num">
                                      <p:cBhvr>
                                        <p:cTn id="51" dur="1000" fill="hold"/>
                                        <p:tgtEl>
                                          <p:spTgt spid="19"/>
                                        </p:tgtEl>
                                        <p:attrNameLst>
                                          <p:attrName>ppt_h</p:attrName>
                                        </p:attrNameLst>
                                      </p:cBhvr>
                                      <p:tavLst>
                                        <p:tav tm="0">
                                          <p:val>
                                            <p:strVal val="#ppt_h"/>
                                          </p:val>
                                        </p:tav>
                                        <p:tav tm="100000">
                                          <p:val>
                                            <p:strVal val="#ppt_h"/>
                                          </p:val>
                                        </p:tav>
                                      </p:tavLst>
                                    </p:anim>
                                    <p:animEffect transition="in" filter="fade">
                                      <p:cBhvr>
                                        <p:cTn id="52" dur="1000"/>
                                        <p:tgtEl>
                                          <p:spTgt spid="19"/>
                                        </p:tgtEl>
                                      </p:cBhvr>
                                    </p:animEffect>
                                  </p:childTnLst>
                                </p:cTn>
                              </p:par>
                            </p:childTnLst>
                          </p:cTn>
                        </p:par>
                        <p:par>
                          <p:cTn id="53" fill="hold">
                            <p:stCondLst>
                              <p:cond delay="3000"/>
                            </p:stCondLst>
                            <p:childTnLst>
                              <p:par>
                                <p:cTn id="54" presetID="53" presetClass="entr" presetSubtype="16" fill="hold" nodeType="after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p:cTn id="56" dur="500" fill="hold"/>
                                        <p:tgtEl>
                                          <p:spTgt spid="20"/>
                                        </p:tgtEl>
                                        <p:attrNameLst>
                                          <p:attrName>ppt_w</p:attrName>
                                        </p:attrNameLst>
                                      </p:cBhvr>
                                      <p:tavLst>
                                        <p:tav tm="0">
                                          <p:val>
                                            <p:fltVal val="0"/>
                                          </p:val>
                                        </p:tav>
                                        <p:tav tm="100000">
                                          <p:val>
                                            <p:strVal val="#ppt_w"/>
                                          </p:val>
                                        </p:tav>
                                      </p:tavLst>
                                    </p:anim>
                                    <p:anim calcmode="lin" valueType="num">
                                      <p:cBhvr>
                                        <p:cTn id="57" dur="500" fill="hold"/>
                                        <p:tgtEl>
                                          <p:spTgt spid="20"/>
                                        </p:tgtEl>
                                        <p:attrNameLst>
                                          <p:attrName>ppt_h</p:attrName>
                                        </p:attrNameLst>
                                      </p:cBhvr>
                                      <p:tavLst>
                                        <p:tav tm="0">
                                          <p:val>
                                            <p:fltVal val="0"/>
                                          </p:val>
                                        </p:tav>
                                        <p:tav tm="100000">
                                          <p:val>
                                            <p:strVal val="#ppt_h"/>
                                          </p:val>
                                        </p:tav>
                                      </p:tavLst>
                                    </p:anim>
                                    <p:animEffect transition="in" filter="fade">
                                      <p:cBhvr>
                                        <p:cTn id="58" dur="500"/>
                                        <p:tgtEl>
                                          <p:spTgt spid="20"/>
                                        </p:tgtEl>
                                      </p:cBhvr>
                                    </p:animEffect>
                                  </p:childTnLst>
                                </p:cTn>
                              </p:par>
                              <p:par>
                                <p:cTn id="59" presetID="31" presetClass="entr" presetSubtype="0" fill="hold" nodeType="with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p:cTn id="61" dur="1000" fill="hold"/>
                                        <p:tgtEl>
                                          <p:spTgt spid="24"/>
                                        </p:tgtEl>
                                        <p:attrNameLst>
                                          <p:attrName>ppt_w</p:attrName>
                                        </p:attrNameLst>
                                      </p:cBhvr>
                                      <p:tavLst>
                                        <p:tav tm="0">
                                          <p:val>
                                            <p:fltVal val="0"/>
                                          </p:val>
                                        </p:tav>
                                        <p:tav tm="100000">
                                          <p:val>
                                            <p:strVal val="#ppt_w"/>
                                          </p:val>
                                        </p:tav>
                                      </p:tavLst>
                                    </p:anim>
                                    <p:anim calcmode="lin" valueType="num">
                                      <p:cBhvr>
                                        <p:cTn id="62" dur="1000" fill="hold"/>
                                        <p:tgtEl>
                                          <p:spTgt spid="24"/>
                                        </p:tgtEl>
                                        <p:attrNameLst>
                                          <p:attrName>ppt_h</p:attrName>
                                        </p:attrNameLst>
                                      </p:cBhvr>
                                      <p:tavLst>
                                        <p:tav tm="0">
                                          <p:val>
                                            <p:fltVal val="0"/>
                                          </p:val>
                                        </p:tav>
                                        <p:tav tm="100000">
                                          <p:val>
                                            <p:strVal val="#ppt_h"/>
                                          </p:val>
                                        </p:tav>
                                      </p:tavLst>
                                    </p:anim>
                                    <p:anim calcmode="lin" valueType="num">
                                      <p:cBhvr>
                                        <p:cTn id="63" dur="1000" fill="hold"/>
                                        <p:tgtEl>
                                          <p:spTgt spid="24"/>
                                        </p:tgtEl>
                                        <p:attrNameLst>
                                          <p:attrName>style.rotation</p:attrName>
                                        </p:attrNameLst>
                                      </p:cBhvr>
                                      <p:tavLst>
                                        <p:tav tm="0">
                                          <p:val>
                                            <p:fltVal val="90"/>
                                          </p:val>
                                        </p:tav>
                                        <p:tav tm="100000">
                                          <p:val>
                                            <p:fltVal val="0"/>
                                          </p:val>
                                        </p:tav>
                                      </p:tavLst>
                                    </p:anim>
                                    <p:animEffect transition="in" filter="fade">
                                      <p:cBhvr>
                                        <p:cTn id="64" dur="1000"/>
                                        <p:tgtEl>
                                          <p:spTgt spid="24"/>
                                        </p:tgtEl>
                                      </p:cBhvr>
                                    </p:animEffect>
                                  </p:childTnLst>
                                </p:cTn>
                              </p:par>
                              <p:par>
                                <p:cTn id="65" presetID="31"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1000" fill="hold"/>
                                        <p:tgtEl>
                                          <p:spTgt spid="23"/>
                                        </p:tgtEl>
                                        <p:attrNameLst>
                                          <p:attrName>ppt_w</p:attrName>
                                        </p:attrNameLst>
                                      </p:cBhvr>
                                      <p:tavLst>
                                        <p:tav tm="0">
                                          <p:val>
                                            <p:fltVal val="0"/>
                                          </p:val>
                                        </p:tav>
                                        <p:tav tm="100000">
                                          <p:val>
                                            <p:strVal val="#ppt_w"/>
                                          </p:val>
                                        </p:tav>
                                      </p:tavLst>
                                    </p:anim>
                                    <p:anim calcmode="lin" valueType="num">
                                      <p:cBhvr>
                                        <p:cTn id="68" dur="1000" fill="hold"/>
                                        <p:tgtEl>
                                          <p:spTgt spid="23"/>
                                        </p:tgtEl>
                                        <p:attrNameLst>
                                          <p:attrName>ppt_h</p:attrName>
                                        </p:attrNameLst>
                                      </p:cBhvr>
                                      <p:tavLst>
                                        <p:tav tm="0">
                                          <p:val>
                                            <p:fltVal val="0"/>
                                          </p:val>
                                        </p:tav>
                                        <p:tav tm="100000">
                                          <p:val>
                                            <p:strVal val="#ppt_h"/>
                                          </p:val>
                                        </p:tav>
                                      </p:tavLst>
                                    </p:anim>
                                    <p:anim calcmode="lin" valueType="num">
                                      <p:cBhvr>
                                        <p:cTn id="69" dur="1000" fill="hold"/>
                                        <p:tgtEl>
                                          <p:spTgt spid="23"/>
                                        </p:tgtEl>
                                        <p:attrNameLst>
                                          <p:attrName>style.rotation</p:attrName>
                                        </p:attrNameLst>
                                      </p:cBhvr>
                                      <p:tavLst>
                                        <p:tav tm="0">
                                          <p:val>
                                            <p:fltVal val="90"/>
                                          </p:val>
                                        </p:tav>
                                        <p:tav tm="100000">
                                          <p:val>
                                            <p:fltVal val="0"/>
                                          </p:val>
                                        </p:tav>
                                      </p:tavLst>
                                    </p:anim>
                                    <p:animEffect transition="in" filter="fade">
                                      <p:cBhvr>
                                        <p:cTn id="7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15"/>
                    </p:tgtEl>
                  </p:cond>
                </p:stCondLst>
                <p:endSync evt="end" delay="0">
                  <p:rtn val="all"/>
                </p:endSync>
                <p:childTnLst>
                  <p:par>
                    <p:cTn id="72" fill="hold">
                      <p:stCondLst>
                        <p:cond delay="0"/>
                      </p:stCondLst>
                      <p:childTnLst>
                        <p:par>
                          <p:cTn id="73" fill="hold">
                            <p:stCondLst>
                              <p:cond delay="0"/>
                            </p:stCondLst>
                            <p:childTnLst>
                              <p:par>
                                <p:cTn id="74" presetID="53" presetClass="exit" presetSubtype="32" fill="hold" nodeType="clickEffect">
                                  <p:stCondLst>
                                    <p:cond delay="0"/>
                                  </p:stCondLst>
                                  <p:childTnLst>
                                    <p:anim calcmode="lin" valueType="num">
                                      <p:cBhvr>
                                        <p:cTn id="75" dur="500"/>
                                        <p:tgtEl>
                                          <p:spTgt spid="15"/>
                                        </p:tgtEl>
                                        <p:attrNameLst>
                                          <p:attrName>ppt_w</p:attrName>
                                        </p:attrNameLst>
                                      </p:cBhvr>
                                      <p:tavLst>
                                        <p:tav tm="0">
                                          <p:val>
                                            <p:strVal val="ppt_w"/>
                                          </p:val>
                                        </p:tav>
                                        <p:tav tm="100000">
                                          <p:val>
                                            <p:fltVal val="0"/>
                                          </p:val>
                                        </p:tav>
                                      </p:tavLst>
                                    </p:anim>
                                    <p:anim calcmode="lin" valueType="num">
                                      <p:cBhvr>
                                        <p:cTn id="76" dur="500"/>
                                        <p:tgtEl>
                                          <p:spTgt spid="15"/>
                                        </p:tgtEl>
                                        <p:attrNameLst>
                                          <p:attrName>ppt_h</p:attrName>
                                        </p:attrNameLst>
                                      </p:cBhvr>
                                      <p:tavLst>
                                        <p:tav tm="0">
                                          <p:val>
                                            <p:strVal val="ppt_h"/>
                                          </p:val>
                                        </p:tav>
                                        <p:tav tm="100000">
                                          <p:val>
                                            <p:fltVal val="0"/>
                                          </p:val>
                                        </p:tav>
                                      </p:tavLst>
                                    </p:anim>
                                    <p:animEffect transition="out" filter="fade">
                                      <p:cBhvr>
                                        <p:cTn id="77" dur="500"/>
                                        <p:tgtEl>
                                          <p:spTgt spid="15"/>
                                        </p:tgtEl>
                                      </p:cBhvr>
                                    </p:animEffect>
                                    <p:set>
                                      <p:cBhvr>
                                        <p:cTn id="78"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9" restart="whenNotActive" fill="hold" evtFilter="cancelBubble" nodeType="interactiveSeq">
                <p:stCondLst>
                  <p:cond evt="onClick" delay="0">
                    <p:tgtEl>
                      <p:spTgt spid="16"/>
                    </p:tgtEl>
                  </p:cond>
                </p:stCondLst>
                <p:endSync evt="end" delay="0">
                  <p:rtn val="all"/>
                </p:endSync>
                <p:childTnLst>
                  <p:par>
                    <p:cTn id="80" fill="hold">
                      <p:stCondLst>
                        <p:cond delay="0"/>
                      </p:stCondLst>
                      <p:childTnLst>
                        <p:par>
                          <p:cTn id="81" fill="hold">
                            <p:stCondLst>
                              <p:cond delay="0"/>
                            </p:stCondLst>
                            <p:childTnLst>
                              <p:par>
                                <p:cTn id="82" presetID="53" presetClass="exit" presetSubtype="32" fill="hold" nodeType="clickEffect">
                                  <p:stCondLst>
                                    <p:cond delay="0"/>
                                  </p:stCondLst>
                                  <p:childTnLst>
                                    <p:anim calcmode="lin" valueType="num">
                                      <p:cBhvr>
                                        <p:cTn id="83" dur="500"/>
                                        <p:tgtEl>
                                          <p:spTgt spid="16"/>
                                        </p:tgtEl>
                                        <p:attrNameLst>
                                          <p:attrName>ppt_w</p:attrName>
                                        </p:attrNameLst>
                                      </p:cBhvr>
                                      <p:tavLst>
                                        <p:tav tm="0">
                                          <p:val>
                                            <p:strVal val="ppt_w"/>
                                          </p:val>
                                        </p:tav>
                                        <p:tav tm="100000">
                                          <p:val>
                                            <p:fltVal val="0"/>
                                          </p:val>
                                        </p:tav>
                                      </p:tavLst>
                                    </p:anim>
                                    <p:anim calcmode="lin" valueType="num">
                                      <p:cBhvr>
                                        <p:cTn id="84" dur="500"/>
                                        <p:tgtEl>
                                          <p:spTgt spid="16"/>
                                        </p:tgtEl>
                                        <p:attrNameLst>
                                          <p:attrName>ppt_h</p:attrName>
                                        </p:attrNameLst>
                                      </p:cBhvr>
                                      <p:tavLst>
                                        <p:tav tm="0">
                                          <p:val>
                                            <p:strVal val="ppt_h"/>
                                          </p:val>
                                        </p:tav>
                                        <p:tav tm="100000">
                                          <p:val>
                                            <p:fltVal val="0"/>
                                          </p:val>
                                        </p:tav>
                                      </p:tavLst>
                                    </p:anim>
                                    <p:animEffect transition="out" filter="fade">
                                      <p:cBhvr>
                                        <p:cTn id="85" dur="500"/>
                                        <p:tgtEl>
                                          <p:spTgt spid="16"/>
                                        </p:tgtEl>
                                      </p:cBhvr>
                                    </p:animEffect>
                                    <p:set>
                                      <p:cBhvr>
                                        <p:cTn id="8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7" restart="whenNotActive" fill="hold" evtFilter="cancelBubble" nodeType="interactiveSeq">
                <p:stCondLst>
                  <p:cond evt="onClick" delay="0">
                    <p:tgtEl>
                      <p:spTgt spid="17"/>
                    </p:tgtEl>
                  </p:cond>
                </p:stCondLst>
                <p:endSync evt="end" delay="0">
                  <p:rtn val="all"/>
                </p:endSync>
                <p:childTnLst>
                  <p:par>
                    <p:cTn id="88" fill="hold">
                      <p:stCondLst>
                        <p:cond delay="0"/>
                      </p:stCondLst>
                      <p:childTnLst>
                        <p:par>
                          <p:cTn id="89" fill="hold">
                            <p:stCondLst>
                              <p:cond delay="0"/>
                            </p:stCondLst>
                            <p:childTnLst>
                              <p:par>
                                <p:cTn id="90" presetID="53" presetClass="exit" presetSubtype="32" fill="hold" nodeType="clickEffect">
                                  <p:stCondLst>
                                    <p:cond delay="0"/>
                                  </p:stCondLst>
                                  <p:childTnLst>
                                    <p:anim calcmode="lin" valueType="num">
                                      <p:cBhvr>
                                        <p:cTn id="91" dur="500"/>
                                        <p:tgtEl>
                                          <p:spTgt spid="17"/>
                                        </p:tgtEl>
                                        <p:attrNameLst>
                                          <p:attrName>ppt_w</p:attrName>
                                        </p:attrNameLst>
                                      </p:cBhvr>
                                      <p:tavLst>
                                        <p:tav tm="0">
                                          <p:val>
                                            <p:strVal val="ppt_w"/>
                                          </p:val>
                                        </p:tav>
                                        <p:tav tm="100000">
                                          <p:val>
                                            <p:fltVal val="0"/>
                                          </p:val>
                                        </p:tav>
                                      </p:tavLst>
                                    </p:anim>
                                    <p:anim calcmode="lin" valueType="num">
                                      <p:cBhvr>
                                        <p:cTn id="92" dur="500"/>
                                        <p:tgtEl>
                                          <p:spTgt spid="17"/>
                                        </p:tgtEl>
                                        <p:attrNameLst>
                                          <p:attrName>ppt_h</p:attrName>
                                        </p:attrNameLst>
                                      </p:cBhvr>
                                      <p:tavLst>
                                        <p:tav tm="0">
                                          <p:val>
                                            <p:strVal val="ppt_h"/>
                                          </p:val>
                                        </p:tav>
                                        <p:tav tm="100000">
                                          <p:val>
                                            <p:fltVal val="0"/>
                                          </p:val>
                                        </p:tav>
                                      </p:tavLst>
                                    </p:anim>
                                    <p:animEffect transition="out" filter="fade">
                                      <p:cBhvr>
                                        <p:cTn id="93" dur="500"/>
                                        <p:tgtEl>
                                          <p:spTgt spid="17"/>
                                        </p:tgtEl>
                                      </p:cBhvr>
                                    </p:animEffect>
                                    <p:set>
                                      <p:cBhvr>
                                        <p:cTn id="9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95" restart="whenNotActive" fill="hold" evtFilter="cancelBubble" nodeType="interactiveSeq">
                <p:stCondLst>
                  <p:cond evt="onClick" delay="0">
                    <p:tgtEl>
                      <p:spTgt spid="18"/>
                    </p:tgtEl>
                  </p:cond>
                </p:stCondLst>
                <p:endSync evt="end" delay="0">
                  <p:rtn val="all"/>
                </p:endSync>
                <p:childTnLst>
                  <p:par>
                    <p:cTn id="96" fill="hold">
                      <p:stCondLst>
                        <p:cond delay="0"/>
                      </p:stCondLst>
                      <p:childTnLst>
                        <p:par>
                          <p:cTn id="97" fill="hold">
                            <p:stCondLst>
                              <p:cond delay="0"/>
                            </p:stCondLst>
                            <p:childTnLst>
                              <p:par>
                                <p:cTn id="98" presetID="53" presetClass="exit" presetSubtype="32" fill="hold" nodeType="clickEffect">
                                  <p:stCondLst>
                                    <p:cond delay="0"/>
                                  </p:stCondLst>
                                  <p:childTnLst>
                                    <p:anim calcmode="lin" valueType="num">
                                      <p:cBhvr>
                                        <p:cTn id="99" dur="500"/>
                                        <p:tgtEl>
                                          <p:spTgt spid="18"/>
                                        </p:tgtEl>
                                        <p:attrNameLst>
                                          <p:attrName>ppt_w</p:attrName>
                                        </p:attrNameLst>
                                      </p:cBhvr>
                                      <p:tavLst>
                                        <p:tav tm="0">
                                          <p:val>
                                            <p:strVal val="ppt_w"/>
                                          </p:val>
                                        </p:tav>
                                        <p:tav tm="100000">
                                          <p:val>
                                            <p:fltVal val="0"/>
                                          </p:val>
                                        </p:tav>
                                      </p:tavLst>
                                    </p:anim>
                                    <p:anim calcmode="lin" valueType="num">
                                      <p:cBhvr>
                                        <p:cTn id="100" dur="500"/>
                                        <p:tgtEl>
                                          <p:spTgt spid="18"/>
                                        </p:tgtEl>
                                        <p:attrNameLst>
                                          <p:attrName>ppt_h</p:attrName>
                                        </p:attrNameLst>
                                      </p:cBhvr>
                                      <p:tavLst>
                                        <p:tav tm="0">
                                          <p:val>
                                            <p:strVal val="ppt_h"/>
                                          </p:val>
                                        </p:tav>
                                        <p:tav tm="100000">
                                          <p:val>
                                            <p:fltVal val="0"/>
                                          </p:val>
                                        </p:tav>
                                      </p:tavLst>
                                    </p:anim>
                                    <p:animEffect transition="out" filter="fade">
                                      <p:cBhvr>
                                        <p:cTn id="101" dur="500"/>
                                        <p:tgtEl>
                                          <p:spTgt spid="18"/>
                                        </p:tgtEl>
                                      </p:cBhvr>
                                    </p:animEffect>
                                    <p:set>
                                      <p:cBhvr>
                                        <p:cTn id="10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 name="Group 214">
            <a:extLst>
              <a:ext uri="{FF2B5EF4-FFF2-40B4-BE49-F238E27FC236}">
                <a16:creationId xmlns:a16="http://schemas.microsoft.com/office/drawing/2014/main" id="{752DE730-BCF3-BA8A-5D58-FA6B371B6B5D}"/>
              </a:ext>
            </a:extLst>
          </p:cNvPr>
          <p:cNvGrpSpPr/>
          <p:nvPr/>
        </p:nvGrpSpPr>
        <p:grpSpPr>
          <a:xfrm>
            <a:off x="-693571" y="150873"/>
            <a:ext cx="13579140" cy="2481393"/>
            <a:chOff x="-693571" y="150873"/>
            <a:chExt cx="13579140" cy="2481393"/>
          </a:xfrm>
        </p:grpSpPr>
        <p:sp>
          <p:nvSpPr>
            <p:cNvPr id="14" name="Rectangle 13">
              <a:extLst>
                <a:ext uri="{FF2B5EF4-FFF2-40B4-BE49-F238E27FC236}">
                  <a16:creationId xmlns:a16="http://schemas.microsoft.com/office/drawing/2014/main" id="{18AADB9A-A95C-884C-5CCA-1ABEC885DA5C}"/>
                </a:ext>
              </a:extLst>
            </p:cNvPr>
            <p:cNvSpPr/>
            <p:nvPr/>
          </p:nvSpPr>
          <p:spPr>
            <a:xfrm>
              <a:off x="-693571" y="258857"/>
              <a:ext cx="13579140" cy="1719865"/>
            </a:xfrm>
            <a:prstGeom prst="rect">
              <a:avLst/>
            </a:prstGeom>
            <a:solidFill>
              <a:srgbClr val="92D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8F94FB-0DF1-8F15-172B-E40A0E96B477}"/>
                </a:ext>
              </a:extLst>
            </p:cNvPr>
            <p:cNvSpPr txBox="1"/>
            <p:nvPr/>
          </p:nvSpPr>
          <p:spPr>
            <a:xfrm>
              <a:off x="1003384" y="722392"/>
              <a:ext cx="10675635" cy="95345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Hãy</a:t>
              </a:r>
              <a:r>
                <a:rPr kumimoji="0" lang="vi-VN" sz="5000" b="1" i="0" u="none" strike="noStrike" kern="120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chọn đáp đúng:</a:t>
              </a:r>
              <a:endParaRPr kumimoji="0" lang="vi-VN" sz="50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6" name="Picture 15">
              <a:hlinkClick r:id="rId5" action="ppaction://hlinksldjump"/>
              <a:extLst>
                <a:ext uri="{FF2B5EF4-FFF2-40B4-BE49-F238E27FC236}">
                  <a16:creationId xmlns:a16="http://schemas.microsoft.com/office/drawing/2014/main" id="{AB47D43D-1950-51ED-D4A8-373F8D7BC334}"/>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37857" y="150873"/>
              <a:ext cx="2164532" cy="2481393"/>
            </a:xfrm>
            <a:prstGeom prst="rect">
              <a:avLst/>
            </a:prstGeom>
          </p:spPr>
        </p:pic>
      </p:grpSp>
      <p:grpSp>
        <p:nvGrpSpPr>
          <p:cNvPr id="211" name="Group 210">
            <a:extLst>
              <a:ext uri="{FF2B5EF4-FFF2-40B4-BE49-F238E27FC236}">
                <a16:creationId xmlns:a16="http://schemas.microsoft.com/office/drawing/2014/main" id="{E678A712-A920-F12A-1FD7-4F015E49E559}"/>
              </a:ext>
            </a:extLst>
          </p:cNvPr>
          <p:cNvGrpSpPr/>
          <p:nvPr/>
        </p:nvGrpSpPr>
        <p:grpSpPr>
          <a:xfrm>
            <a:off x="285195" y="3826939"/>
            <a:ext cx="8546543" cy="1364750"/>
            <a:chOff x="2098496" y="3659454"/>
            <a:chExt cx="8546543" cy="1198789"/>
          </a:xfrm>
        </p:grpSpPr>
        <p:sp>
          <p:nvSpPr>
            <p:cNvPr id="205"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5"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286;p27">
                <a:extLst>
                  <a:ext uri="{FF2B5EF4-FFF2-40B4-BE49-F238E27FC236}">
                    <a16:creationId xmlns:a16="http://schemas.microsoft.com/office/drawing/2014/main" id="{CED07893-5A17-D638-247E-236164C445D6}"/>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7" name="TextBox 206">
              <a:extLst>
                <a:ext uri="{FF2B5EF4-FFF2-40B4-BE49-F238E27FC236}">
                  <a16:creationId xmlns:a16="http://schemas.microsoft.com/office/drawing/2014/main" id="{24AC993B-554E-CC2D-0060-47F597751116}"/>
                </a:ext>
              </a:extLst>
            </p:cNvPr>
            <p:cNvSpPr txBox="1"/>
            <p:nvPr/>
          </p:nvSpPr>
          <p:spPr>
            <a:xfrm>
              <a:off x="3223940" y="3859296"/>
              <a:ext cx="5692805" cy="927240"/>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Khí hậu vùng </a:t>
              </a:r>
              <a:r>
                <a:rPr lang="vi-VN"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Trung du miền núi Bắc Bộ nóng quanh năm.</a:t>
              </a:r>
              <a:endPar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210" name="Group 209">
            <a:extLst>
              <a:ext uri="{FF2B5EF4-FFF2-40B4-BE49-F238E27FC236}">
                <a16:creationId xmlns:a16="http://schemas.microsoft.com/office/drawing/2014/main" id="{1F27C772-953E-D932-D4B0-B43A2F14DBBA}"/>
              </a:ext>
            </a:extLst>
          </p:cNvPr>
          <p:cNvGrpSpPr/>
          <p:nvPr/>
        </p:nvGrpSpPr>
        <p:grpSpPr>
          <a:xfrm>
            <a:off x="1946972" y="2130586"/>
            <a:ext cx="8541915" cy="1586770"/>
            <a:chOff x="1000675" y="2134893"/>
            <a:chExt cx="8541915" cy="1337759"/>
          </a:xfrm>
        </p:grpSpPr>
        <p:sp>
          <p:nvSpPr>
            <p:cNvPr id="204" name="Rectangle: Rounded Corners 203">
              <a:extLst>
                <a:ext uri="{FF2B5EF4-FFF2-40B4-BE49-F238E27FC236}">
                  <a16:creationId xmlns:a16="http://schemas.microsoft.com/office/drawing/2014/main" id="{9A41D3E4-6944-A4B9-7BE4-E0C1E2FE9939}"/>
                </a:ext>
              </a:extLst>
            </p:cNvPr>
            <p:cNvSpPr/>
            <p:nvPr/>
          </p:nvSpPr>
          <p:spPr>
            <a:xfrm>
              <a:off x="1062440" y="2307015"/>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3" name="Google Shape;438;p31">
              <a:extLst>
                <a:ext uri="{FF2B5EF4-FFF2-40B4-BE49-F238E27FC236}">
                  <a16:creationId xmlns:a16="http://schemas.microsoft.com/office/drawing/2014/main" id="{503C3DB9-F09C-22B9-75F4-9F7C17600536}"/>
                </a:ext>
              </a:extLst>
            </p:cNvPr>
            <p:cNvGrpSpPr/>
            <p:nvPr/>
          </p:nvGrpSpPr>
          <p:grpSpPr>
            <a:xfrm>
              <a:off x="1000675" y="2134893"/>
              <a:ext cx="1368067" cy="1249990"/>
              <a:chOff x="1376340" y="1359262"/>
              <a:chExt cx="518515" cy="649586"/>
            </a:xfrm>
          </p:grpSpPr>
          <p:sp>
            <p:nvSpPr>
              <p:cNvPr id="134"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452;p31">
                <a:extLst>
                  <a:ext uri="{FF2B5EF4-FFF2-40B4-BE49-F238E27FC236}">
                    <a16:creationId xmlns:a16="http://schemas.microsoft.com/office/drawing/2014/main" id="{DE1E5802-97F3-F4D7-A100-61B18AD9A1F4}"/>
                  </a:ext>
                </a:extLst>
              </p:cNvPr>
              <p:cNvSpPr/>
              <p:nvPr/>
            </p:nvSpPr>
            <p:spPr>
              <a:xfrm>
                <a:off x="1376340" y="1459593"/>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453;p31">
                <a:extLst>
                  <a:ext uri="{FF2B5EF4-FFF2-40B4-BE49-F238E27FC236}">
                    <a16:creationId xmlns:a16="http://schemas.microsoft.com/office/drawing/2014/main" id="{53E8A02F-AD11-63C3-55AC-CDBE275D9A9A}"/>
                  </a:ext>
                </a:extLst>
              </p:cNvPr>
              <p:cNvSpPr/>
              <p:nvPr/>
            </p:nvSpPr>
            <p:spPr>
              <a:xfrm>
                <a:off x="1413277" y="148971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8" name="TextBox 207">
              <a:extLst>
                <a:ext uri="{FF2B5EF4-FFF2-40B4-BE49-F238E27FC236}">
                  <a16:creationId xmlns:a16="http://schemas.microsoft.com/office/drawing/2014/main" id="{F80F56AF-4931-0BED-1F77-B3545920AC09}"/>
                </a:ext>
              </a:extLst>
            </p:cNvPr>
            <p:cNvSpPr txBox="1"/>
            <p:nvPr/>
          </p:nvSpPr>
          <p:spPr>
            <a:xfrm>
              <a:off x="2069673" y="2266910"/>
              <a:ext cx="7472917" cy="1205742"/>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Trung du miền núi</a:t>
              </a:r>
              <a:r>
                <a:rPr kumimoji="0" lang="vi-VN" sz="2600" b="1" i="0" u="none" strike="noStrike" kern="1200" cap="none" spc="0" normalizeH="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Bắc Bộ có mùa đông lạnh nhất cả nước, ở các vùng núi cao còn có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tuyết rơi vào mùa đông.</a:t>
              </a:r>
              <a:endParaRPr kumimoji="0" lang="vi-VN" sz="26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212" name="Group 211">
            <a:extLst>
              <a:ext uri="{FF2B5EF4-FFF2-40B4-BE49-F238E27FC236}">
                <a16:creationId xmlns:a16="http://schemas.microsoft.com/office/drawing/2014/main" id="{06A29FF7-77FB-84D4-9327-1EBCED451235}"/>
              </a:ext>
            </a:extLst>
          </p:cNvPr>
          <p:cNvGrpSpPr/>
          <p:nvPr/>
        </p:nvGrpSpPr>
        <p:grpSpPr>
          <a:xfrm>
            <a:off x="2104240" y="5231377"/>
            <a:ext cx="8973766" cy="1625766"/>
            <a:chOff x="1612674" y="5184381"/>
            <a:chExt cx="8973766" cy="1409055"/>
          </a:xfrm>
        </p:grpSpPr>
        <p:sp>
          <p:nvSpPr>
            <p:cNvPr id="20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5"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176"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298;p27">
                <a:extLst>
                  <a:ext uri="{FF2B5EF4-FFF2-40B4-BE49-F238E27FC236}">
                    <a16:creationId xmlns:a16="http://schemas.microsoft.com/office/drawing/2014/main" id="{96DB1D9A-2776-E916-722C-B2B5C4724E93}"/>
                  </a:ext>
                </a:extLst>
              </p:cNvPr>
              <p:cNvSpPr/>
              <p:nvPr/>
            </p:nvSpPr>
            <p:spPr>
              <a:xfrm>
                <a:off x="3915358" y="1453863"/>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9" name="TextBox 208">
              <a:extLst>
                <a:ext uri="{FF2B5EF4-FFF2-40B4-BE49-F238E27FC236}">
                  <a16:creationId xmlns:a16="http://schemas.microsoft.com/office/drawing/2014/main" id="{361E7C29-2C7F-79BD-B8E9-EE91E0A1544C}"/>
                </a:ext>
              </a:extLst>
            </p:cNvPr>
            <p:cNvSpPr txBox="1"/>
            <p:nvPr/>
          </p:nvSpPr>
          <p:spPr>
            <a:xfrm>
              <a:off x="3511589" y="5590579"/>
              <a:ext cx="5628998" cy="91489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Khí hậu có hai mùa: mùa mưa và mùa khô.</a:t>
              </a:r>
              <a:endPar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149" name="Google Shape;1408;p39">
            <a:extLst>
              <a:ext uri="{FF2B5EF4-FFF2-40B4-BE49-F238E27FC236}">
                <a16:creationId xmlns:a16="http://schemas.microsoft.com/office/drawing/2014/main" id="{AC3EB7E7-6058-FACE-2896-CBF8EFA4941E}"/>
              </a:ext>
            </a:extLst>
          </p:cNvPr>
          <p:cNvGrpSpPr/>
          <p:nvPr/>
        </p:nvGrpSpPr>
        <p:grpSpPr>
          <a:xfrm flipH="1">
            <a:off x="10546426" y="2202900"/>
            <a:ext cx="1805754" cy="1610631"/>
            <a:chOff x="2178000" y="1370575"/>
            <a:chExt cx="1417475" cy="1417450"/>
          </a:xfrm>
        </p:grpSpPr>
        <p:sp>
          <p:nvSpPr>
            <p:cNvPr id="150"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3" name="Google Shape;118;p4">
            <a:extLst>
              <a:ext uri="{FF2B5EF4-FFF2-40B4-BE49-F238E27FC236}">
                <a16:creationId xmlns:a16="http://schemas.microsoft.com/office/drawing/2014/main" id="{66F04F1B-FAFF-4B67-6691-8383BEE2A393}"/>
              </a:ext>
            </a:extLst>
          </p:cNvPr>
          <p:cNvSpPr/>
          <p:nvPr/>
        </p:nvSpPr>
        <p:spPr>
          <a:xfrm rot="19980337">
            <a:off x="9512631" y="54146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Google Shape;118;p4">
            <a:extLst>
              <a:ext uri="{FF2B5EF4-FFF2-40B4-BE49-F238E27FC236}">
                <a16:creationId xmlns:a16="http://schemas.microsoft.com/office/drawing/2014/main" id="{488F3532-9D55-1B46-E972-02247F9E28B9}"/>
              </a:ext>
            </a:extLst>
          </p:cNvPr>
          <p:cNvSpPr/>
          <p:nvPr/>
        </p:nvSpPr>
        <p:spPr>
          <a:xfrm rot="19980337">
            <a:off x="6867429" y="3879254"/>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15"/>
                                        </p:tgtEl>
                                        <p:attrNameLst>
                                          <p:attrName>style.visibility</p:attrName>
                                        </p:attrNameLst>
                                      </p:cBhvr>
                                      <p:to>
                                        <p:strVal val="visible"/>
                                      </p:to>
                                    </p:set>
                                    <p:anim calcmode="lin" valueType="num">
                                      <p:cBhvr>
                                        <p:cTn id="7" dur="1000" fill="hold"/>
                                        <p:tgtEl>
                                          <p:spTgt spid="215"/>
                                        </p:tgtEl>
                                        <p:attrNameLst>
                                          <p:attrName>ppt_w</p:attrName>
                                        </p:attrNameLst>
                                      </p:cBhvr>
                                      <p:tavLst>
                                        <p:tav tm="0">
                                          <p:val>
                                            <p:strVal val="#ppt_w+.3"/>
                                          </p:val>
                                        </p:tav>
                                        <p:tav tm="100000">
                                          <p:val>
                                            <p:strVal val="#ppt_w"/>
                                          </p:val>
                                        </p:tav>
                                      </p:tavLst>
                                    </p:anim>
                                    <p:anim calcmode="lin" valueType="num">
                                      <p:cBhvr>
                                        <p:cTn id="8" dur="1000" fill="hold"/>
                                        <p:tgtEl>
                                          <p:spTgt spid="215"/>
                                        </p:tgtEl>
                                        <p:attrNameLst>
                                          <p:attrName>ppt_h</p:attrName>
                                        </p:attrNameLst>
                                      </p:cBhvr>
                                      <p:tavLst>
                                        <p:tav tm="0">
                                          <p:val>
                                            <p:strVal val="#ppt_h"/>
                                          </p:val>
                                        </p:tav>
                                        <p:tav tm="100000">
                                          <p:val>
                                            <p:strVal val="#ppt_h"/>
                                          </p:val>
                                        </p:tav>
                                      </p:tavLst>
                                    </p:anim>
                                    <p:animEffect transition="in" filter="fade">
                                      <p:cBhvr>
                                        <p:cTn id="9" dur="1000"/>
                                        <p:tgtEl>
                                          <p:spTgt spid="215"/>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500" fill="hold"/>
                                        <p:tgtEl>
                                          <p:spTgt spid="210"/>
                                        </p:tgtEl>
                                        <p:attrNameLst>
                                          <p:attrName>ppt_w</p:attrName>
                                        </p:attrNameLst>
                                      </p:cBhvr>
                                      <p:tavLst>
                                        <p:tav tm="0">
                                          <p:val>
                                            <p:fltVal val="0"/>
                                          </p:val>
                                        </p:tav>
                                        <p:tav tm="100000">
                                          <p:val>
                                            <p:strVal val="#ppt_w"/>
                                          </p:val>
                                        </p:tav>
                                      </p:tavLst>
                                    </p:anim>
                                    <p:anim calcmode="lin" valueType="num">
                                      <p:cBhvr>
                                        <p:cTn id="14" dur="500" fill="hold"/>
                                        <p:tgtEl>
                                          <p:spTgt spid="210"/>
                                        </p:tgtEl>
                                        <p:attrNameLst>
                                          <p:attrName>ppt_h</p:attrName>
                                        </p:attrNameLst>
                                      </p:cBhvr>
                                      <p:tavLst>
                                        <p:tav tm="0">
                                          <p:val>
                                            <p:fltVal val="0"/>
                                          </p:val>
                                        </p:tav>
                                        <p:tav tm="100000">
                                          <p:val>
                                            <p:strVal val="#ppt_h"/>
                                          </p:val>
                                        </p:tav>
                                      </p:tavLst>
                                    </p:anim>
                                    <p:animEffect transition="in" filter="fade">
                                      <p:cBhvr>
                                        <p:cTn id="15" dur="500"/>
                                        <p:tgtEl>
                                          <p:spTgt spid="210"/>
                                        </p:tgtEl>
                                      </p:cBhvr>
                                    </p:animEffect>
                                  </p:childTnLst>
                                </p:cTn>
                              </p:par>
                              <p:par>
                                <p:cTn id="16" presetID="53" presetClass="entr" presetSubtype="16" fill="hold" nodeType="withEffect">
                                  <p:stCondLst>
                                    <p:cond delay="0"/>
                                  </p:stCondLst>
                                  <p:childTnLst>
                                    <p:set>
                                      <p:cBhvr>
                                        <p:cTn id="17" dur="1" fill="hold">
                                          <p:stCondLst>
                                            <p:cond delay="0"/>
                                          </p:stCondLst>
                                        </p:cTn>
                                        <p:tgtEl>
                                          <p:spTgt spid="211"/>
                                        </p:tgtEl>
                                        <p:attrNameLst>
                                          <p:attrName>style.visibility</p:attrName>
                                        </p:attrNameLst>
                                      </p:cBhvr>
                                      <p:to>
                                        <p:strVal val="visible"/>
                                      </p:to>
                                    </p:set>
                                    <p:anim calcmode="lin" valueType="num">
                                      <p:cBhvr>
                                        <p:cTn id="18" dur="500" fill="hold"/>
                                        <p:tgtEl>
                                          <p:spTgt spid="211"/>
                                        </p:tgtEl>
                                        <p:attrNameLst>
                                          <p:attrName>ppt_w</p:attrName>
                                        </p:attrNameLst>
                                      </p:cBhvr>
                                      <p:tavLst>
                                        <p:tav tm="0">
                                          <p:val>
                                            <p:fltVal val="0"/>
                                          </p:val>
                                        </p:tav>
                                        <p:tav tm="100000">
                                          <p:val>
                                            <p:strVal val="#ppt_w"/>
                                          </p:val>
                                        </p:tav>
                                      </p:tavLst>
                                    </p:anim>
                                    <p:anim calcmode="lin" valueType="num">
                                      <p:cBhvr>
                                        <p:cTn id="19" dur="500" fill="hold"/>
                                        <p:tgtEl>
                                          <p:spTgt spid="211"/>
                                        </p:tgtEl>
                                        <p:attrNameLst>
                                          <p:attrName>ppt_h</p:attrName>
                                        </p:attrNameLst>
                                      </p:cBhvr>
                                      <p:tavLst>
                                        <p:tav tm="0">
                                          <p:val>
                                            <p:fltVal val="0"/>
                                          </p:val>
                                        </p:tav>
                                        <p:tav tm="100000">
                                          <p:val>
                                            <p:strVal val="#ppt_h"/>
                                          </p:val>
                                        </p:tav>
                                      </p:tavLst>
                                    </p:anim>
                                    <p:animEffect transition="in" filter="fade">
                                      <p:cBhvr>
                                        <p:cTn id="20" dur="500"/>
                                        <p:tgtEl>
                                          <p:spTgt spid="211"/>
                                        </p:tgtEl>
                                      </p:cBhvr>
                                    </p:animEffect>
                                  </p:childTnLst>
                                </p:cTn>
                              </p:par>
                              <p:par>
                                <p:cTn id="21" presetID="53" presetClass="entr" presetSubtype="16" fill="hold" nodeType="withEffect">
                                  <p:stCondLst>
                                    <p:cond delay="0"/>
                                  </p:stCondLst>
                                  <p:childTnLst>
                                    <p:set>
                                      <p:cBhvr>
                                        <p:cTn id="22" dur="1" fill="hold">
                                          <p:stCondLst>
                                            <p:cond delay="0"/>
                                          </p:stCondLst>
                                        </p:cTn>
                                        <p:tgtEl>
                                          <p:spTgt spid="212"/>
                                        </p:tgtEl>
                                        <p:attrNameLst>
                                          <p:attrName>style.visibility</p:attrName>
                                        </p:attrNameLst>
                                      </p:cBhvr>
                                      <p:to>
                                        <p:strVal val="visible"/>
                                      </p:to>
                                    </p:set>
                                    <p:anim calcmode="lin" valueType="num">
                                      <p:cBhvr>
                                        <p:cTn id="23" dur="500" fill="hold"/>
                                        <p:tgtEl>
                                          <p:spTgt spid="212"/>
                                        </p:tgtEl>
                                        <p:attrNameLst>
                                          <p:attrName>ppt_w</p:attrName>
                                        </p:attrNameLst>
                                      </p:cBhvr>
                                      <p:tavLst>
                                        <p:tav tm="0">
                                          <p:val>
                                            <p:fltVal val="0"/>
                                          </p:val>
                                        </p:tav>
                                        <p:tav tm="100000">
                                          <p:val>
                                            <p:strVal val="#ppt_w"/>
                                          </p:val>
                                        </p:tav>
                                      </p:tavLst>
                                    </p:anim>
                                    <p:anim calcmode="lin" valueType="num">
                                      <p:cBhvr>
                                        <p:cTn id="24" dur="500" fill="hold"/>
                                        <p:tgtEl>
                                          <p:spTgt spid="212"/>
                                        </p:tgtEl>
                                        <p:attrNameLst>
                                          <p:attrName>ppt_h</p:attrName>
                                        </p:attrNameLst>
                                      </p:cBhvr>
                                      <p:tavLst>
                                        <p:tav tm="0">
                                          <p:val>
                                            <p:fltVal val="0"/>
                                          </p:val>
                                        </p:tav>
                                        <p:tav tm="100000">
                                          <p:val>
                                            <p:strVal val="#ppt_h"/>
                                          </p:val>
                                        </p:tav>
                                      </p:tavLst>
                                    </p:anim>
                                    <p:animEffect transition="in" filter="fade">
                                      <p:cBhvr>
                                        <p:cTn id="25" dur="500"/>
                                        <p:tgtEl>
                                          <p:spTgt spid="2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10"/>
                    </p:tgtEl>
                  </p:cond>
                </p:stCondLst>
                <p:endSync evt="end" delay="0">
                  <p:rtn val="all"/>
                </p:endSync>
                <p:childTnLst>
                  <p:par>
                    <p:cTn id="27" fill="hold">
                      <p:stCondLst>
                        <p:cond delay="0"/>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49"/>
                                        </p:tgtEl>
                                        <p:attrNameLst>
                                          <p:attrName>style.visibility</p:attrName>
                                        </p:attrNameLst>
                                      </p:cBhvr>
                                      <p:to>
                                        <p:strVal val="visible"/>
                                      </p:to>
                                    </p:set>
                                    <p:animEffect transition="in" filter="fade">
                                      <p:cBhvr>
                                        <p:cTn id="31" dur="1000"/>
                                        <p:tgtEl>
                                          <p:spTgt spid="149"/>
                                        </p:tgtEl>
                                      </p:cBhvr>
                                    </p:animEffect>
                                    <p:anim calcmode="lin" valueType="num">
                                      <p:cBhvr>
                                        <p:cTn id="32" dur="1000" fill="hold"/>
                                        <p:tgtEl>
                                          <p:spTgt spid="149"/>
                                        </p:tgtEl>
                                        <p:attrNameLst>
                                          <p:attrName>ppt_x</p:attrName>
                                        </p:attrNameLst>
                                      </p:cBhvr>
                                      <p:tavLst>
                                        <p:tav tm="0">
                                          <p:val>
                                            <p:strVal val="#ppt_x"/>
                                          </p:val>
                                        </p:tav>
                                        <p:tav tm="100000">
                                          <p:val>
                                            <p:strVal val="#ppt_x"/>
                                          </p:val>
                                        </p:tav>
                                      </p:tavLst>
                                    </p:anim>
                                    <p:anim calcmode="lin" valueType="num">
                                      <p:cBhvr>
                                        <p:cTn id="33" dur="900" decel="100000" fill="hold"/>
                                        <p:tgtEl>
                                          <p:spTgt spid="14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4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10"/>
                  </p:tgtEl>
                </p:cond>
              </p:nextCondLst>
            </p:seq>
            <p:seq concurrent="1" nextAc="seek">
              <p:cTn id="35" restart="whenNotActive" fill="hold" evtFilter="cancelBubble" nodeType="interactiveSeq">
                <p:stCondLst>
                  <p:cond evt="onClick" delay="0">
                    <p:tgtEl>
                      <p:spTgt spid="211"/>
                    </p:tgtEl>
                  </p:cond>
                </p:stCondLst>
                <p:endSync evt="end" delay="0">
                  <p:rtn val="all"/>
                </p:endSync>
                <p:childTnLst>
                  <p:par>
                    <p:cTn id="36" fill="hold">
                      <p:stCondLst>
                        <p:cond delay="0"/>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214"/>
                                        </p:tgtEl>
                                        <p:attrNameLst>
                                          <p:attrName>style.visibility</p:attrName>
                                        </p:attrNameLst>
                                      </p:cBhvr>
                                      <p:to>
                                        <p:strVal val="visible"/>
                                      </p:to>
                                    </p:set>
                                    <p:animEffect transition="in" filter="fade">
                                      <p:cBhvr>
                                        <p:cTn id="40" dur="1000"/>
                                        <p:tgtEl>
                                          <p:spTgt spid="214"/>
                                        </p:tgtEl>
                                      </p:cBhvr>
                                    </p:animEffect>
                                    <p:anim calcmode="lin" valueType="num">
                                      <p:cBhvr>
                                        <p:cTn id="41" dur="1000" fill="hold"/>
                                        <p:tgtEl>
                                          <p:spTgt spid="214"/>
                                        </p:tgtEl>
                                        <p:attrNameLst>
                                          <p:attrName>ppt_x</p:attrName>
                                        </p:attrNameLst>
                                      </p:cBhvr>
                                      <p:tavLst>
                                        <p:tav tm="0">
                                          <p:val>
                                            <p:strVal val="#ppt_x"/>
                                          </p:val>
                                        </p:tav>
                                        <p:tav tm="100000">
                                          <p:val>
                                            <p:strVal val="#ppt_x"/>
                                          </p:val>
                                        </p:tav>
                                      </p:tavLst>
                                    </p:anim>
                                    <p:anim calcmode="lin" valueType="num">
                                      <p:cBhvr>
                                        <p:cTn id="42" dur="900" decel="100000" fill="hold"/>
                                        <p:tgtEl>
                                          <p:spTgt spid="214"/>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2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11"/>
                  </p:tgtEl>
                </p:cond>
              </p:nextCondLst>
            </p:seq>
            <p:seq concurrent="1" nextAc="seek">
              <p:cTn id="44" restart="whenNotActive" fill="hold" evtFilter="cancelBubble" nodeType="interactiveSeq">
                <p:stCondLst>
                  <p:cond evt="onClick" delay="0">
                    <p:tgtEl>
                      <p:spTgt spid="212"/>
                    </p:tgtEl>
                  </p:cond>
                </p:stCondLst>
                <p:endSync evt="end" delay="0">
                  <p:rtn val="all"/>
                </p:endSync>
                <p:childTnLst>
                  <p:par>
                    <p:cTn id="45" fill="hold">
                      <p:stCondLst>
                        <p:cond delay="0"/>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213"/>
                                        </p:tgtEl>
                                        <p:attrNameLst>
                                          <p:attrName>style.visibility</p:attrName>
                                        </p:attrNameLst>
                                      </p:cBhvr>
                                      <p:to>
                                        <p:strVal val="visible"/>
                                      </p:to>
                                    </p:set>
                                    <p:animEffect transition="in" filter="fade">
                                      <p:cBhvr>
                                        <p:cTn id="49" dur="1000"/>
                                        <p:tgtEl>
                                          <p:spTgt spid="213"/>
                                        </p:tgtEl>
                                      </p:cBhvr>
                                    </p:animEffect>
                                    <p:anim calcmode="lin" valueType="num">
                                      <p:cBhvr>
                                        <p:cTn id="50" dur="1000" fill="hold"/>
                                        <p:tgtEl>
                                          <p:spTgt spid="213"/>
                                        </p:tgtEl>
                                        <p:attrNameLst>
                                          <p:attrName>ppt_x</p:attrName>
                                        </p:attrNameLst>
                                      </p:cBhvr>
                                      <p:tavLst>
                                        <p:tav tm="0">
                                          <p:val>
                                            <p:strVal val="#ppt_x"/>
                                          </p:val>
                                        </p:tav>
                                        <p:tav tm="100000">
                                          <p:val>
                                            <p:strVal val="#ppt_x"/>
                                          </p:val>
                                        </p:tav>
                                      </p:tavLst>
                                    </p:anim>
                                    <p:anim calcmode="lin" valueType="num">
                                      <p:cBhvr>
                                        <p:cTn id="51" dur="900" decel="100000" fill="hold"/>
                                        <p:tgtEl>
                                          <p:spTgt spid="213"/>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2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12"/>
                  </p:tgtEl>
                </p:cond>
              </p:nextCondLst>
            </p:seq>
          </p:childTnLst>
        </p:cTn>
      </p:par>
    </p:tnLst>
    <p:bldLst>
      <p:bldP spid="213" grpId="0" animBg="1"/>
      <p:bldP spid="2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1B5AFD3-5981-F001-A767-DB1D415D8BAA}"/>
              </a:ext>
            </a:extLst>
          </p:cNvPr>
          <p:cNvGrpSpPr/>
          <p:nvPr/>
        </p:nvGrpSpPr>
        <p:grpSpPr>
          <a:xfrm>
            <a:off x="285195" y="3826939"/>
            <a:ext cx="8546543" cy="1364750"/>
            <a:chOff x="2098496" y="3659454"/>
            <a:chExt cx="8546543" cy="1198789"/>
          </a:xfrm>
        </p:grpSpPr>
        <p:sp>
          <p:nvSpPr>
            <p:cNvPr id="21" name="Rectangle: Rounded Corners 20">
              <a:extLst>
                <a:ext uri="{FF2B5EF4-FFF2-40B4-BE49-F238E27FC236}">
                  <a16:creationId xmlns:a16="http://schemas.microsoft.com/office/drawing/2014/main" id="{9DC61915-0E62-E5EB-1653-923765C5B381}"/>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oogle Shape;282;p27">
              <a:extLst>
                <a:ext uri="{FF2B5EF4-FFF2-40B4-BE49-F238E27FC236}">
                  <a16:creationId xmlns:a16="http://schemas.microsoft.com/office/drawing/2014/main" id="{B3FB99B9-B318-4CC1-1E1E-4E3BAE806252}"/>
                </a:ext>
              </a:extLst>
            </p:cNvPr>
            <p:cNvGrpSpPr/>
            <p:nvPr/>
          </p:nvGrpSpPr>
          <p:grpSpPr>
            <a:xfrm rot="-488383">
              <a:off x="2098496" y="3659454"/>
              <a:ext cx="1094690" cy="1171482"/>
              <a:chOff x="2769810" y="1396779"/>
              <a:chExt cx="508124" cy="605419"/>
            </a:xfrm>
          </p:grpSpPr>
          <p:sp>
            <p:nvSpPr>
              <p:cNvPr id="24" name="Google Shape;283;p27">
                <a:extLst>
                  <a:ext uri="{FF2B5EF4-FFF2-40B4-BE49-F238E27FC236}">
                    <a16:creationId xmlns:a16="http://schemas.microsoft.com/office/drawing/2014/main" id="{6C6B4BBF-96BE-9247-E1D6-B0C7340DCD7B}"/>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84;p27">
                <a:extLst>
                  <a:ext uri="{FF2B5EF4-FFF2-40B4-BE49-F238E27FC236}">
                    <a16:creationId xmlns:a16="http://schemas.microsoft.com/office/drawing/2014/main" id="{8B0343B1-73D7-3F5F-1410-B498EB3266DD}"/>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85;p27">
                <a:extLst>
                  <a:ext uri="{FF2B5EF4-FFF2-40B4-BE49-F238E27FC236}">
                    <a16:creationId xmlns:a16="http://schemas.microsoft.com/office/drawing/2014/main" id="{32959414-B562-7EA6-977E-2504BD1BE2D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86;p27">
                <a:extLst>
                  <a:ext uri="{FF2B5EF4-FFF2-40B4-BE49-F238E27FC236}">
                    <a16:creationId xmlns:a16="http://schemas.microsoft.com/office/drawing/2014/main" id="{7E7281FF-3D7A-636C-D4E0-7608925A909E}"/>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7;p27">
                <a:extLst>
                  <a:ext uri="{FF2B5EF4-FFF2-40B4-BE49-F238E27FC236}">
                    <a16:creationId xmlns:a16="http://schemas.microsoft.com/office/drawing/2014/main" id="{79BA692C-97B0-5A73-1D5F-44FC0EFFFFBB}"/>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88;p27">
                <a:extLst>
                  <a:ext uri="{FF2B5EF4-FFF2-40B4-BE49-F238E27FC236}">
                    <a16:creationId xmlns:a16="http://schemas.microsoft.com/office/drawing/2014/main" id="{901FAD18-C0F8-5CB3-D420-99FE5C26B06B}"/>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89;p27">
                <a:extLst>
                  <a:ext uri="{FF2B5EF4-FFF2-40B4-BE49-F238E27FC236}">
                    <a16:creationId xmlns:a16="http://schemas.microsoft.com/office/drawing/2014/main" id="{8E01A9B7-2736-4622-DD22-69968A288811}"/>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90;p27">
                <a:extLst>
                  <a:ext uri="{FF2B5EF4-FFF2-40B4-BE49-F238E27FC236}">
                    <a16:creationId xmlns:a16="http://schemas.microsoft.com/office/drawing/2014/main" id="{4841AE55-D889-B046-48F3-A2F55DD33E41}"/>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91;p27">
                <a:extLst>
                  <a:ext uri="{FF2B5EF4-FFF2-40B4-BE49-F238E27FC236}">
                    <a16:creationId xmlns:a16="http://schemas.microsoft.com/office/drawing/2014/main" id="{8CBDC81F-8878-301D-3FA8-5E906DB71970}"/>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92;p27">
                <a:extLst>
                  <a:ext uri="{FF2B5EF4-FFF2-40B4-BE49-F238E27FC236}">
                    <a16:creationId xmlns:a16="http://schemas.microsoft.com/office/drawing/2014/main" id="{9FFF0CF0-8AAA-29EB-E4E1-26D8BC962560}"/>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 name="TextBox 22">
              <a:extLst>
                <a:ext uri="{FF2B5EF4-FFF2-40B4-BE49-F238E27FC236}">
                  <a16:creationId xmlns:a16="http://schemas.microsoft.com/office/drawing/2014/main" id="{E0449302-55B8-5159-512B-AC19A442E2FF}"/>
                </a:ext>
              </a:extLst>
            </p:cNvPr>
            <p:cNvSpPr txBox="1"/>
            <p:nvPr/>
          </p:nvSpPr>
          <p:spPr>
            <a:xfrm>
              <a:off x="3877639" y="3935286"/>
              <a:ext cx="5306047" cy="8683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000" b="1" dirty="0">
                  <a:solidFill>
                    <a:srgbClr val="70AD47">
                      <a:lumMod val="50000"/>
                    </a:srgbClr>
                  </a:solidFill>
                  <a:latin typeface="Times New Roman" panose="02020603050405020304" pitchFamily="18" charset="0"/>
                  <a:ea typeface="Cambria" panose="02040503050406030204" pitchFamily="18" charset="0"/>
                  <a:cs typeface="Times New Roman" panose="02020603050405020304" pitchFamily="18" charset="0"/>
                </a:rPr>
                <a:t>3 143m</a:t>
              </a:r>
              <a:endParaRPr kumimoji="0" lang="vi-VN" sz="5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34" name="Group 33">
            <a:extLst>
              <a:ext uri="{FF2B5EF4-FFF2-40B4-BE49-F238E27FC236}">
                <a16:creationId xmlns:a16="http://schemas.microsoft.com/office/drawing/2014/main" id="{34E0A765-4243-5ACC-1606-ED36C165E155}"/>
              </a:ext>
            </a:extLst>
          </p:cNvPr>
          <p:cNvGrpSpPr/>
          <p:nvPr/>
        </p:nvGrpSpPr>
        <p:grpSpPr>
          <a:xfrm>
            <a:off x="2808020" y="2130585"/>
            <a:ext cx="8819884" cy="1507248"/>
            <a:chOff x="1861723" y="2134893"/>
            <a:chExt cx="8819884" cy="1270717"/>
          </a:xfrm>
        </p:grpSpPr>
        <p:sp>
          <p:nvSpPr>
            <p:cNvPr id="35" name="Rectangle: Rounded Corners 34">
              <a:extLst>
                <a:ext uri="{FF2B5EF4-FFF2-40B4-BE49-F238E27FC236}">
                  <a16:creationId xmlns:a16="http://schemas.microsoft.com/office/drawing/2014/main" id="{D3BE5D83-7848-BB4E-DBA0-05BB2E6D7E85}"/>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6" name="Google Shape;438;p31">
              <a:extLst>
                <a:ext uri="{FF2B5EF4-FFF2-40B4-BE49-F238E27FC236}">
                  <a16:creationId xmlns:a16="http://schemas.microsoft.com/office/drawing/2014/main" id="{39AEA930-711D-272F-1B63-693E6881697D}"/>
                </a:ext>
              </a:extLst>
            </p:cNvPr>
            <p:cNvGrpSpPr/>
            <p:nvPr/>
          </p:nvGrpSpPr>
          <p:grpSpPr>
            <a:xfrm>
              <a:off x="1861723" y="2134893"/>
              <a:ext cx="1371125" cy="1248645"/>
              <a:chOff x="1702688" y="1359262"/>
              <a:chExt cx="519674" cy="648887"/>
            </a:xfrm>
          </p:grpSpPr>
          <p:sp>
            <p:nvSpPr>
              <p:cNvPr id="38" name="Google Shape;439;p31">
                <a:extLst>
                  <a:ext uri="{FF2B5EF4-FFF2-40B4-BE49-F238E27FC236}">
                    <a16:creationId xmlns:a16="http://schemas.microsoft.com/office/drawing/2014/main" id="{95517F3F-CF3C-C608-CB34-F5FE052C2B6A}"/>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40;p31">
                <a:extLst>
                  <a:ext uri="{FF2B5EF4-FFF2-40B4-BE49-F238E27FC236}">
                    <a16:creationId xmlns:a16="http://schemas.microsoft.com/office/drawing/2014/main" id="{A9EDE623-D571-014E-E5F4-72C72953700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41;p31">
                <a:extLst>
                  <a:ext uri="{FF2B5EF4-FFF2-40B4-BE49-F238E27FC236}">
                    <a16:creationId xmlns:a16="http://schemas.microsoft.com/office/drawing/2014/main" id="{24B2005D-5DE5-7C23-3BA8-C47D050CEE49}"/>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42;p31">
                <a:extLst>
                  <a:ext uri="{FF2B5EF4-FFF2-40B4-BE49-F238E27FC236}">
                    <a16:creationId xmlns:a16="http://schemas.microsoft.com/office/drawing/2014/main" id="{E208CCF5-7E53-25C3-F94D-B2D90D247738}"/>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43;p31">
                <a:extLst>
                  <a:ext uri="{FF2B5EF4-FFF2-40B4-BE49-F238E27FC236}">
                    <a16:creationId xmlns:a16="http://schemas.microsoft.com/office/drawing/2014/main" id="{D7EC82A6-F0DF-A911-6A45-00A88BB2227F}"/>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44;p31">
                <a:extLst>
                  <a:ext uri="{FF2B5EF4-FFF2-40B4-BE49-F238E27FC236}">
                    <a16:creationId xmlns:a16="http://schemas.microsoft.com/office/drawing/2014/main" id="{C61E89D1-6AFE-AED9-A170-098541FA01D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5;p31">
                <a:extLst>
                  <a:ext uri="{FF2B5EF4-FFF2-40B4-BE49-F238E27FC236}">
                    <a16:creationId xmlns:a16="http://schemas.microsoft.com/office/drawing/2014/main" id="{EF2C1908-9766-FD20-6C3A-350911269160}"/>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46;p31">
                <a:extLst>
                  <a:ext uri="{FF2B5EF4-FFF2-40B4-BE49-F238E27FC236}">
                    <a16:creationId xmlns:a16="http://schemas.microsoft.com/office/drawing/2014/main" id="{7695CD6F-81BB-5BB6-0F3E-FF9259C3FC80}"/>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47;p31">
                <a:extLst>
                  <a:ext uri="{FF2B5EF4-FFF2-40B4-BE49-F238E27FC236}">
                    <a16:creationId xmlns:a16="http://schemas.microsoft.com/office/drawing/2014/main" id="{772D4E9F-D9DE-86BE-86E3-DE93F8297F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48;p31">
                <a:extLst>
                  <a:ext uri="{FF2B5EF4-FFF2-40B4-BE49-F238E27FC236}">
                    <a16:creationId xmlns:a16="http://schemas.microsoft.com/office/drawing/2014/main" id="{A491D992-2C96-87D2-ACD5-24B801BFE4CE}"/>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49;p31">
                <a:extLst>
                  <a:ext uri="{FF2B5EF4-FFF2-40B4-BE49-F238E27FC236}">
                    <a16:creationId xmlns:a16="http://schemas.microsoft.com/office/drawing/2014/main" id="{C916ECB8-2C9E-466C-5B04-E6B8560B574F}"/>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50;p31">
                <a:extLst>
                  <a:ext uri="{FF2B5EF4-FFF2-40B4-BE49-F238E27FC236}">
                    <a16:creationId xmlns:a16="http://schemas.microsoft.com/office/drawing/2014/main" id="{20DDEA54-F1AF-AD22-2FB0-9DE13AAD626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51;p31">
                <a:extLst>
                  <a:ext uri="{FF2B5EF4-FFF2-40B4-BE49-F238E27FC236}">
                    <a16:creationId xmlns:a16="http://schemas.microsoft.com/office/drawing/2014/main" id="{3929919B-6069-297B-6554-7679F50D6350}"/>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52;p31">
                <a:extLst>
                  <a:ext uri="{FF2B5EF4-FFF2-40B4-BE49-F238E27FC236}">
                    <a16:creationId xmlns:a16="http://schemas.microsoft.com/office/drawing/2014/main" id="{D411A46E-C5F5-3E37-F82C-EF55EA4F4D18}"/>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53;p31">
                <a:extLst>
                  <a:ext uri="{FF2B5EF4-FFF2-40B4-BE49-F238E27FC236}">
                    <a16:creationId xmlns:a16="http://schemas.microsoft.com/office/drawing/2014/main" id="{5A338685-9948-1841-6130-54E63BC6686F}"/>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 name="TextBox 36">
              <a:extLst>
                <a:ext uri="{FF2B5EF4-FFF2-40B4-BE49-F238E27FC236}">
                  <a16:creationId xmlns:a16="http://schemas.microsoft.com/office/drawing/2014/main" id="{3E03E25C-E3D4-F050-0A70-F53C2687B0C6}"/>
                </a:ext>
              </a:extLst>
            </p:cNvPr>
            <p:cNvSpPr txBox="1"/>
            <p:nvPr/>
          </p:nvSpPr>
          <p:spPr>
            <a:xfrm>
              <a:off x="3869471" y="2523340"/>
              <a:ext cx="5306047" cy="80382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000" b="1" dirty="0">
                  <a:solidFill>
                    <a:srgbClr val="70AD47">
                      <a:lumMod val="50000"/>
                    </a:srgbClr>
                  </a:solidFill>
                  <a:latin typeface="Times New Roman" panose="02020603050405020304" pitchFamily="18" charset="0"/>
                  <a:ea typeface="Cambria" panose="02040503050406030204" pitchFamily="18" charset="0"/>
                  <a:cs typeface="Times New Roman" panose="02020603050405020304" pitchFamily="18" charset="0"/>
                </a:rPr>
                <a:t>3 134m</a:t>
              </a:r>
              <a:endParaRPr kumimoji="0" lang="vi-VN" sz="5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53" name="Group 52">
            <a:extLst>
              <a:ext uri="{FF2B5EF4-FFF2-40B4-BE49-F238E27FC236}">
                <a16:creationId xmlns:a16="http://schemas.microsoft.com/office/drawing/2014/main" id="{AAC7D656-9B6C-CD51-B57C-98EF6B9266D5}"/>
              </a:ext>
            </a:extLst>
          </p:cNvPr>
          <p:cNvGrpSpPr/>
          <p:nvPr/>
        </p:nvGrpSpPr>
        <p:grpSpPr>
          <a:xfrm>
            <a:off x="2104240" y="5232171"/>
            <a:ext cx="8973766" cy="1624977"/>
            <a:chOff x="1612674" y="5184381"/>
            <a:chExt cx="8973766" cy="1409055"/>
          </a:xfrm>
        </p:grpSpPr>
        <p:sp>
          <p:nvSpPr>
            <p:cNvPr id="54" name="Rectangle: Rounded Corners 53">
              <a:extLst>
                <a:ext uri="{FF2B5EF4-FFF2-40B4-BE49-F238E27FC236}">
                  <a16:creationId xmlns:a16="http://schemas.microsoft.com/office/drawing/2014/main" id="{E7999CD0-C3E4-A374-9E38-DB6E4754300E}"/>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5" name="Google Shape;293;p27">
              <a:extLst>
                <a:ext uri="{FF2B5EF4-FFF2-40B4-BE49-F238E27FC236}">
                  <a16:creationId xmlns:a16="http://schemas.microsoft.com/office/drawing/2014/main" id="{59D4F3E0-1221-8B63-251C-62A63D3133AE}"/>
                </a:ext>
              </a:extLst>
            </p:cNvPr>
            <p:cNvGrpSpPr/>
            <p:nvPr/>
          </p:nvGrpSpPr>
          <p:grpSpPr>
            <a:xfrm rot="21403310">
              <a:off x="1612674" y="5184381"/>
              <a:ext cx="1724419" cy="1409055"/>
              <a:chOff x="3676506" y="1404273"/>
              <a:chExt cx="792384" cy="610489"/>
            </a:xfrm>
          </p:grpSpPr>
          <p:sp>
            <p:nvSpPr>
              <p:cNvPr id="57" name="Google Shape;294;p27">
                <a:extLst>
                  <a:ext uri="{FF2B5EF4-FFF2-40B4-BE49-F238E27FC236}">
                    <a16:creationId xmlns:a16="http://schemas.microsoft.com/office/drawing/2014/main" id="{ECE855B9-87AB-8B2D-EA22-C166CFE7D5D8}"/>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95;p27">
                <a:extLst>
                  <a:ext uri="{FF2B5EF4-FFF2-40B4-BE49-F238E27FC236}">
                    <a16:creationId xmlns:a16="http://schemas.microsoft.com/office/drawing/2014/main" id="{EE65A1CA-F1DD-6102-EB6A-DA0508880F38}"/>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96;p27">
                <a:extLst>
                  <a:ext uri="{FF2B5EF4-FFF2-40B4-BE49-F238E27FC236}">
                    <a16:creationId xmlns:a16="http://schemas.microsoft.com/office/drawing/2014/main" id="{82CB9922-86A4-D3EB-4D1C-5BE28F3933F2}"/>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97;p27">
                <a:extLst>
                  <a:ext uri="{FF2B5EF4-FFF2-40B4-BE49-F238E27FC236}">
                    <a16:creationId xmlns:a16="http://schemas.microsoft.com/office/drawing/2014/main" id="{B1A056D7-7F56-37F3-6AE7-D232E500DA57}"/>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98;p27">
                <a:extLst>
                  <a:ext uri="{FF2B5EF4-FFF2-40B4-BE49-F238E27FC236}">
                    <a16:creationId xmlns:a16="http://schemas.microsoft.com/office/drawing/2014/main" id="{B0A3B9FF-4A40-162E-FEC6-0C8B5DDCED48}"/>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99;p27">
                <a:extLst>
                  <a:ext uri="{FF2B5EF4-FFF2-40B4-BE49-F238E27FC236}">
                    <a16:creationId xmlns:a16="http://schemas.microsoft.com/office/drawing/2014/main" id="{B8B66864-EECB-8887-E40A-2C4A15A27B03}"/>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300;p27">
                <a:extLst>
                  <a:ext uri="{FF2B5EF4-FFF2-40B4-BE49-F238E27FC236}">
                    <a16:creationId xmlns:a16="http://schemas.microsoft.com/office/drawing/2014/main" id="{6DAE620E-9633-F022-E52F-11F181F2B414}"/>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301;p27">
                <a:extLst>
                  <a:ext uri="{FF2B5EF4-FFF2-40B4-BE49-F238E27FC236}">
                    <a16:creationId xmlns:a16="http://schemas.microsoft.com/office/drawing/2014/main" id="{B063B58B-D7B2-AA23-F74A-9B578370A4E3}"/>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302;p27">
                <a:extLst>
                  <a:ext uri="{FF2B5EF4-FFF2-40B4-BE49-F238E27FC236}">
                    <a16:creationId xmlns:a16="http://schemas.microsoft.com/office/drawing/2014/main" id="{A08495FF-DB6C-6104-FAEE-6D6657CB370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303;p27">
                <a:extLst>
                  <a:ext uri="{FF2B5EF4-FFF2-40B4-BE49-F238E27FC236}">
                    <a16:creationId xmlns:a16="http://schemas.microsoft.com/office/drawing/2014/main" id="{1C4FB3DA-8F08-E220-29DC-16F5DED9A4D4}"/>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304;p27">
                <a:extLst>
                  <a:ext uri="{FF2B5EF4-FFF2-40B4-BE49-F238E27FC236}">
                    <a16:creationId xmlns:a16="http://schemas.microsoft.com/office/drawing/2014/main" id="{E82F6A72-642C-F5CD-E109-BA078A192F14}"/>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305;p27">
                <a:extLst>
                  <a:ext uri="{FF2B5EF4-FFF2-40B4-BE49-F238E27FC236}">
                    <a16:creationId xmlns:a16="http://schemas.microsoft.com/office/drawing/2014/main" id="{383A865B-6984-250B-646D-73754EF2ECAB}"/>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306;p27">
                <a:extLst>
                  <a:ext uri="{FF2B5EF4-FFF2-40B4-BE49-F238E27FC236}">
                    <a16:creationId xmlns:a16="http://schemas.microsoft.com/office/drawing/2014/main" id="{64F8D1E2-F302-1BAC-A6D8-80622A61A4CC}"/>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307;p27">
                <a:extLst>
                  <a:ext uri="{FF2B5EF4-FFF2-40B4-BE49-F238E27FC236}">
                    <a16:creationId xmlns:a16="http://schemas.microsoft.com/office/drawing/2014/main" id="{175090D6-598D-16B8-2ADD-4E489A4B7BA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308;p27">
                <a:extLst>
                  <a:ext uri="{FF2B5EF4-FFF2-40B4-BE49-F238E27FC236}">
                    <a16:creationId xmlns:a16="http://schemas.microsoft.com/office/drawing/2014/main" id="{1A3C3D8F-B94E-507E-D582-E699324B2128}"/>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309;p27">
                <a:extLst>
                  <a:ext uri="{FF2B5EF4-FFF2-40B4-BE49-F238E27FC236}">
                    <a16:creationId xmlns:a16="http://schemas.microsoft.com/office/drawing/2014/main" id="{D4634E0E-A227-A24A-5E41-D13EB1777E2B}"/>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310;p27">
                <a:extLst>
                  <a:ext uri="{FF2B5EF4-FFF2-40B4-BE49-F238E27FC236}">
                    <a16:creationId xmlns:a16="http://schemas.microsoft.com/office/drawing/2014/main" id="{7F4E4A9F-5AE1-158D-BF44-56DCCFC27014}"/>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311;p27">
                <a:extLst>
                  <a:ext uri="{FF2B5EF4-FFF2-40B4-BE49-F238E27FC236}">
                    <a16:creationId xmlns:a16="http://schemas.microsoft.com/office/drawing/2014/main" id="{A303C753-297A-09D6-C4CB-3D124DFD419B}"/>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312;p27">
                <a:extLst>
                  <a:ext uri="{FF2B5EF4-FFF2-40B4-BE49-F238E27FC236}">
                    <a16:creationId xmlns:a16="http://schemas.microsoft.com/office/drawing/2014/main" id="{1A2D576B-F57F-A443-5829-DE3B9B59EDFA}"/>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313;p27">
                <a:extLst>
                  <a:ext uri="{FF2B5EF4-FFF2-40B4-BE49-F238E27FC236}">
                    <a16:creationId xmlns:a16="http://schemas.microsoft.com/office/drawing/2014/main" id="{7D9BD3AB-C870-FC50-AD27-D9988E56A2B7}"/>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314;p27">
                <a:extLst>
                  <a:ext uri="{FF2B5EF4-FFF2-40B4-BE49-F238E27FC236}">
                    <a16:creationId xmlns:a16="http://schemas.microsoft.com/office/drawing/2014/main" id="{EDFAC28A-C724-6004-8E74-FB7D9E8DB154}"/>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6" name="TextBox 55">
              <a:extLst>
                <a:ext uri="{FF2B5EF4-FFF2-40B4-BE49-F238E27FC236}">
                  <a16:creationId xmlns:a16="http://schemas.microsoft.com/office/drawing/2014/main" id="{42804AD4-1F31-50BE-AF90-0B7ABE2385E9}"/>
                </a:ext>
              </a:extLst>
            </p:cNvPr>
            <p:cNvSpPr txBox="1"/>
            <p:nvPr/>
          </p:nvSpPr>
          <p:spPr>
            <a:xfrm>
              <a:off x="3877638" y="5564860"/>
              <a:ext cx="5306047" cy="82676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3 431m</a:t>
              </a:r>
            </a:p>
          </p:txBody>
        </p:sp>
      </p:grpSp>
      <p:grpSp>
        <p:nvGrpSpPr>
          <p:cNvPr id="78" name="Google Shape;1408;p39">
            <a:extLst>
              <a:ext uri="{FF2B5EF4-FFF2-40B4-BE49-F238E27FC236}">
                <a16:creationId xmlns:a16="http://schemas.microsoft.com/office/drawing/2014/main" id="{C2478A37-2BF7-8F3F-2FAE-9BDF35EBD811}"/>
              </a:ext>
            </a:extLst>
          </p:cNvPr>
          <p:cNvGrpSpPr/>
          <p:nvPr/>
        </p:nvGrpSpPr>
        <p:grpSpPr>
          <a:xfrm flipH="1">
            <a:off x="6822963" y="3829908"/>
            <a:ext cx="1805754" cy="1610631"/>
            <a:chOff x="2178000" y="1370575"/>
            <a:chExt cx="1417475" cy="1417450"/>
          </a:xfrm>
        </p:grpSpPr>
        <p:sp>
          <p:nvSpPr>
            <p:cNvPr id="79"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3" name="Google Shape;118;p4">
            <a:extLst>
              <a:ext uri="{FF2B5EF4-FFF2-40B4-BE49-F238E27FC236}">
                <a16:creationId xmlns:a16="http://schemas.microsoft.com/office/drawing/2014/main" id="{69468DFF-D0E2-CAB3-DAAE-B36296DF8590}"/>
              </a:ext>
            </a:extLst>
          </p:cNvPr>
          <p:cNvSpPr/>
          <p:nvPr/>
        </p:nvSpPr>
        <p:spPr>
          <a:xfrm rot="19980337">
            <a:off x="9512631" y="54146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118;p4">
            <a:extLst>
              <a:ext uri="{FF2B5EF4-FFF2-40B4-BE49-F238E27FC236}">
                <a16:creationId xmlns:a16="http://schemas.microsoft.com/office/drawing/2014/main" id="{1E0F6780-2ABA-DF79-611B-5BF2C3008B53}"/>
              </a:ext>
            </a:extLst>
          </p:cNvPr>
          <p:cNvSpPr/>
          <p:nvPr/>
        </p:nvSpPr>
        <p:spPr>
          <a:xfrm rot="19980337">
            <a:off x="9657703" y="2222421"/>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6" name="Group 95">
            <a:extLst>
              <a:ext uri="{FF2B5EF4-FFF2-40B4-BE49-F238E27FC236}">
                <a16:creationId xmlns:a16="http://schemas.microsoft.com/office/drawing/2014/main" id="{5FBE8033-E0B7-318A-C12A-A6116D6A19FA}"/>
              </a:ext>
            </a:extLst>
          </p:cNvPr>
          <p:cNvGrpSpPr/>
          <p:nvPr/>
        </p:nvGrpSpPr>
        <p:grpSpPr>
          <a:xfrm>
            <a:off x="-693571" y="141735"/>
            <a:ext cx="13579140" cy="2452152"/>
            <a:chOff x="-693571" y="141735"/>
            <a:chExt cx="13579140" cy="2452152"/>
          </a:xfrm>
        </p:grpSpPr>
        <p:sp>
          <p:nvSpPr>
            <p:cNvPr id="17" name="Rectangle 16">
              <a:extLst>
                <a:ext uri="{FF2B5EF4-FFF2-40B4-BE49-F238E27FC236}">
                  <a16:creationId xmlns:a16="http://schemas.microsoft.com/office/drawing/2014/main" id="{D4371CF6-959F-296A-DCCC-51765A410DAB}"/>
                </a:ext>
              </a:extLst>
            </p:cNvPr>
            <p:cNvSpPr/>
            <p:nvPr/>
          </p:nvSpPr>
          <p:spPr>
            <a:xfrm>
              <a:off x="-693571" y="258857"/>
              <a:ext cx="13579140" cy="1719865"/>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01686775-3806-8442-230F-77AD4AE6E993}"/>
                </a:ext>
              </a:extLst>
            </p:cNvPr>
            <p:cNvSpPr txBox="1"/>
            <p:nvPr/>
          </p:nvSpPr>
          <p:spPr>
            <a:xfrm>
              <a:off x="2032567" y="627717"/>
              <a:ext cx="9502824"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Độ cao của đỉnh núi Phan-xi-păng là bao nhiêu mét</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95" name="Picture 94">
              <a:hlinkClick r:id="rId4" action="ppaction://hlinksldjump"/>
              <a:extLst>
                <a:ext uri="{FF2B5EF4-FFF2-40B4-BE49-F238E27FC236}">
                  <a16:creationId xmlns:a16="http://schemas.microsoft.com/office/drawing/2014/main" id="{892FEB64-772E-4754-0D04-1726D5206FC5}"/>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60556" y="141735"/>
              <a:ext cx="1990020" cy="2452152"/>
            </a:xfrm>
            <a:prstGeom prst="rect">
              <a:avLst/>
            </a:prstGeom>
          </p:spPr>
        </p:pic>
      </p:grpSp>
    </p:spTree>
    <p:extLst>
      <p:ext uri="{BB962C8B-B14F-4D97-AF65-F5344CB8AC3E}">
        <p14:creationId xmlns:p14="http://schemas.microsoft.com/office/powerpoint/2010/main" val="30402312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p:cTn id="7" dur="1000" fill="hold"/>
                                        <p:tgtEl>
                                          <p:spTgt spid="96"/>
                                        </p:tgtEl>
                                        <p:attrNameLst>
                                          <p:attrName>ppt_w</p:attrName>
                                        </p:attrNameLst>
                                      </p:cBhvr>
                                      <p:tavLst>
                                        <p:tav tm="0">
                                          <p:val>
                                            <p:strVal val="#ppt_w+.3"/>
                                          </p:val>
                                        </p:tav>
                                        <p:tav tm="100000">
                                          <p:val>
                                            <p:strVal val="#ppt_w"/>
                                          </p:val>
                                        </p:tav>
                                      </p:tavLst>
                                    </p:anim>
                                    <p:anim calcmode="lin" valueType="num">
                                      <p:cBhvr>
                                        <p:cTn id="8" dur="1000" fill="hold"/>
                                        <p:tgtEl>
                                          <p:spTgt spid="96"/>
                                        </p:tgtEl>
                                        <p:attrNameLst>
                                          <p:attrName>ppt_h</p:attrName>
                                        </p:attrNameLst>
                                      </p:cBhvr>
                                      <p:tavLst>
                                        <p:tav tm="0">
                                          <p:val>
                                            <p:strVal val="#ppt_h"/>
                                          </p:val>
                                        </p:tav>
                                        <p:tav tm="100000">
                                          <p:val>
                                            <p:strVal val="#ppt_h"/>
                                          </p:val>
                                        </p:tav>
                                      </p:tavLst>
                                    </p:anim>
                                    <p:animEffect transition="in" filter="fade">
                                      <p:cBhvr>
                                        <p:cTn id="9" dur="1000"/>
                                        <p:tgtEl>
                                          <p:spTgt spid="96"/>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randombar(horizontal)">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94"/>
                                        </p:tgtEl>
                                        <p:attrNameLst>
                                          <p:attrName>style.visibility</p:attrName>
                                        </p:attrNameLst>
                                      </p:cBhvr>
                                      <p:to>
                                        <p:strVal val="visible"/>
                                      </p:to>
                                    </p:set>
                                    <p:anim calcmode="lin" valueType="num">
                                      <p:cBhvr>
                                        <p:cTn id="25" dur="1000" fill="hold"/>
                                        <p:tgtEl>
                                          <p:spTgt spid="94"/>
                                        </p:tgtEl>
                                        <p:attrNameLst>
                                          <p:attrName>ppt_w</p:attrName>
                                        </p:attrNameLst>
                                      </p:cBhvr>
                                      <p:tavLst>
                                        <p:tav tm="0">
                                          <p:val>
                                            <p:strVal val="#ppt_w+.3"/>
                                          </p:val>
                                        </p:tav>
                                        <p:tav tm="100000">
                                          <p:val>
                                            <p:strVal val="#ppt_w"/>
                                          </p:val>
                                        </p:tav>
                                      </p:tavLst>
                                    </p:anim>
                                    <p:anim calcmode="lin" valueType="num">
                                      <p:cBhvr>
                                        <p:cTn id="26" dur="1000" fill="hold"/>
                                        <p:tgtEl>
                                          <p:spTgt spid="94"/>
                                        </p:tgtEl>
                                        <p:attrNameLst>
                                          <p:attrName>ppt_h</p:attrName>
                                        </p:attrNameLst>
                                      </p:cBhvr>
                                      <p:tavLst>
                                        <p:tav tm="0">
                                          <p:val>
                                            <p:strVal val="#ppt_h"/>
                                          </p:val>
                                        </p:tav>
                                        <p:tav tm="100000">
                                          <p:val>
                                            <p:strVal val="#ppt_h"/>
                                          </p:val>
                                        </p:tav>
                                      </p:tavLst>
                                    </p:anim>
                                    <p:animEffect transition="in" filter="fade">
                                      <p:cBhvr>
                                        <p:cTn id="27" dur="1000"/>
                                        <p:tgtEl>
                                          <p:spTgt spid="94"/>
                                        </p:tgtEl>
                                      </p:cBhvr>
                                    </p:animEffect>
                                  </p:childTnLst>
                                  <p:subTnLst>
                                    <p:audio>
                                      <p:cMediaNode>
                                        <p:cTn display="0" masterRel="sameClick">
                                          <p:stCondLst>
                                            <p:cond evt="begin" delay="0">
                                              <p:tn val="23"/>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78"/>
                                        </p:tgtEl>
                                        <p:attrNameLst>
                                          <p:attrName>style.visibility</p:attrName>
                                        </p:attrNameLst>
                                      </p:cBhvr>
                                      <p:to>
                                        <p:strVal val="visible"/>
                                      </p:to>
                                    </p:set>
                                    <p:anim calcmode="lin" valueType="num">
                                      <p:cBhvr>
                                        <p:cTn id="33" dur="1000" fill="hold"/>
                                        <p:tgtEl>
                                          <p:spTgt spid="78"/>
                                        </p:tgtEl>
                                        <p:attrNameLst>
                                          <p:attrName>ppt_w</p:attrName>
                                        </p:attrNameLst>
                                      </p:cBhvr>
                                      <p:tavLst>
                                        <p:tav tm="0">
                                          <p:val>
                                            <p:strVal val="#ppt_w+.3"/>
                                          </p:val>
                                        </p:tav>
                                        <p:tav tm="100000">
                                          <p:val>
                                            <p:strVal val="#ppt_w"/>
                                          </p:val>
                                        </p:tav>
                                      </p:tavLst>
                                    </p:anim>
                                    <p:anim calcmode="lin" valueType="num">
                                      <p:cBhvr>
                                        <p:cTn id="34" dur="1000" fill="hold"/>
                                        <p:tgtEl>
                                          <p:spTgt spid="78"/>
                                        </p:tgtEl>
                                        <p:attrNameLst>
                                          <p:attrName>ppt_h</p:attrName>
                                        </p:attrNameLst>
                                      </p:cBhvr>
                                      <p:tavLst>
                                        <p:tav tm="0">
                                          <p:val>
                                            <p:strVal val="#ppt_h"/>
                                          </p:val>
                                        </p:tav>
                                        <p:tav tm="100000">
                                          <p:val>
                                            <p:strVal val="#ppt_h"/>
                                          </p:val>
                                        </p:tav>
                                      </p:tavLst>
                                    </p:anim>
                                    <p:animEffect transition="in" filter="fade">
                                      <p:cBhvr>
                                        <p:cTn id="35" dur="1000"/>
                                        <p:tgtEl>
                                          <p:spTgt spid="78"/>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seq concurrent="1" nextAc="seek">
              <p:cTn id="36" restart="whenNotActive" fill="hold" evtFilter="cancelBubble" nodeType="interactiveSeq">
                <p:stCondLst>
                  <p:cond evt="onClick" delay="0">
                    <p:tgtEl>
                      <p:spTgt spid="53"/>
                    </p:tgtEl>
                  </p:cond>
                </p:stCondLst>
                <p:endSync evt="end" delay="0">
                  <p:rtn val="all"/>
                </p:endSync>
                <p:childTnLst>
                  <p:par>
                    <p:cTn id="37" fill="hold">
                      <p:stCondLst>
                        <p:cond delay="0"/>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93"/>
                                        </p:tgtEl>
                                        <p:attrNameLst>
                                          <p:attrName>style.visibility</p:attrName>
                                        </p:attrNameLst>
                                      </p:cBhvr>
                                      <p:to>
                                        <p:strVal val="visible"/>
                                      </p:to>
                                    </p:set>
                                    <p:anim calcmode="lin" valueType="num">
                                      <p:cBhvr>
                                        <p:cTn id="41" dur="1000" fill="hold"/>
                                        <p:tgtEl>
                                          <p:spTgt spid="93"/>
                                        </p:tgtEl>
                                        <p:attrNameLst>
                                          <p:attrName>ppt_w</p:attrName>
                                        </p:attrNameLst>
                                      </p:cBhvr>
                                      <p:tavLst>
                                        <p:tav tm="0">
                                          <p:val>
                                            <p:strVal val="#ppt_w+.3"/>
                                          </p:val>
                                        </p:tav>
                                        <p:tav tm="100000">
                                          <p:val>
                                            <p:strVal val="#ppt_w"/>
                                          </p:val>
                                        </p:tav>
                                      </p:tavLst>
                                    </p:anim>
                                    <p:anim calcmode="lin" valueType="num">
                                      <p:cBhvr>
                                        <p:cTn id="42" dur="1000" fill="hold"/>
                                        <p:tgtEl>
                                          <p:spTgt spid="93"/>
                                        </p:tgtEl>
                                        <p:attrNameLst>
                                          <p:attrName>ppt_h</p:attrName>
                                        </p:attrNameLst>
                                      </p:cBhvr>
                                      <p:tavLst>
                                        <p:tav tm="0">
                                          <p:val>
                                            <p:strVal val="#ppt_h"/>
                                          </p:val>
                                        </p:tav>
                                        <p:tav tm="100000">
                                          <p:val>
                                            <p:strVal val="#ppt_h"/>
                                          </p:val>
                                        </p:tav>
                                      </p:tavLst>
                                    </p:anim>
                                    <p:animEffect transition="in" filter="fade">
                                      <p:cBhvr>
                                        <p:cTn id="43" dur="1000"/>
                                        <p:tgtEl>
                                          <p:spTgt spid="93"/>
                                        </p:tgtEl>
                                      </p:cBhvr>
                                    </p:animEffect>
                                  </p:childTnLst>
                                  <p:subTnLst>
                                    <p:audio>
                                      <p:cMediaNode>
                                        <p:cTn display="0" masterRel="sameClick">
                                          <p:stCondLst>
                                            <p:cond evt="begin" delay="0">
                                              <p:tn val="3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53"/>
                  </p:tgtEl>
                </p:cond>
              </p:nextCondLst>
            </p:seq>
          </p:childTnLst>
        </p:cTn>
      </p:par>
    </p:tnLst>
    <p:bldLst>
      <p:bldP spid="93" grpId="0" animBg="1"/>
      <p:bldP spid="9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C1D243B2-748F-559A-C2C1-282EC8A3B486}"/>
              </a:ext>
            </a:extLst>
          </p:cNvPr>
          <p:cNvGrpSpPr/>
          <p:nvPr/>
        </p:nvGrpSpPr>
        <p:grpSpPr>
          <a:xfrm>
            <a:off x="3440388" y="3841659"/>
            <a:ext cx="8546543" cy="1364750"/>
            <a:chOff x="2098496" y="3659454"/>
            <a:chExt cx="8546543" cy="1198789"/>
          </a:xfrm>
        </p:grpSpPr>
        <p:sp>
          <p:nvSpPr>
            <p:cNvPr id="22" name="Rectangle: Rounded Corners 21">
              <a:extLst>
                <a:ext uri="{FF2B5EF4-FFF2-40B4-BE49-F238E27FC236}">
                  <a16:creationId xmlns:a16="http://schemas.microsoft.com/office/drawing/2014/main" id="{B116C137-75AB-72D2-DA99-317994BC8111}"/>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 name="Google Shape;282;p27">
              <a:extLst>
                <a:ext uri="{FF2B5EF4-FFF2-40B4-BE49-F238E27FC236}">
                  <a16:creationId xmlns:a16="http://schemas.microsoft.com/office/drawing/2014/main" id="{1F5BE7CA-7E8E-576E-1981-AD71AFFAE4D9}"/>
                </a:ext>
              </a:extLst>
            </p:cNvPr>
            <p:cNvGrpSpPr/>
            <p:nvPr/>
          </p:nvGrpSpPr>
          <p:grpSpPr>
            <a:xfrm rot="-488383">
              <a:off x="2098496" y="3659454"/>
              <a:ext cx="1094690" cy="1171482"/>
              <a:chOff x="2769810" y="1396779"/>
              <a:chExt cx="508124" cy="605419"/>
            </a:xfrm>
          </p:grpSpPr>
          <p:sp>
            <p:nvSpPr>
              <p:cNvPr id="25" name="Google Shape;283;p27">
                <a:extLst>
                  <a:ext uri="{FF2B5EF4-FFF2-40B4-BE49-F238E27FC236}">
                    <a16:creationId xmlns:a16="http://schemas.microsoft.com/office/drawing/2014/main" id="{0A4C761D-A579-0CD1-A969-454CE28550C2}"/>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84;p27">
                <a:extLst>
                  <a:ext uri="{FF2B5EF4-FFF2-40B4-BE49-F238E27FC236}">
                    <a16:creationId xmlns:a16="http://schemas.microsoft.com/office/drawing/2014/main" id="{8297E678-27AE-048C-05DF-18E2A0564194}"/>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85;p27">
                <a:extLst>
                  <a:ext uri="{FF2B5EF4-FFF2-40B4-BE49-F238E27FC236}">
                    <a16:creationId xmlns:a16="http://schemas.microsoft.com/office/drawing/2014/main" id="{6052E752-0B84-94F8-0312-B4D180C2541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6;p27">
                <a:extLst>
                  <a:ext uri="{FF2B5EF4-FFF2-40B4-BE49-F238E27FC236}">
                    <a16:creationId xmlns:a16="http://schemas.microsoft.com/office/drawing/2014/main" id="{0E501726-6A44-01E1-3207-BC700EEDDE83}"/>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87;p27">
                <a:extLst>
                  <a:ext uri="{FF2B5EF4-FFF2-40B4-BE49-F238E27FC236}">
                    <a16:creationId xmlns:a16="http://schemas.microsoft.com/office/drawing/2014/main" id="{10E070EE-7039-6F1E-959C-A5BADFFBC7DD}"/>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88;p27">
                <a:extLst>
                  <a:ext uri="{FF2B5EF4-FFF2-40B4-BE49-F238E27FC236}">
                    <a16:creationId xmlns:a16="http://schemas.microsoft.com/office/drawing/2014/main" id="{A5F4193E-8000-BE02-62B4-26D53D4A332C}"/>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89;p27">
                <a:extLst>
                  <a:ext uri="{FF2B5EF4-FFF2-40B4-BE49-F238E27FC236}">
                    <a16:creationId xmlns:a16="http://schemas.microsoft.com/office/drawing/2014/main" id="{401A2BB8-0187-85D0-0560-137F9B6F2477}"/>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90;p27">
                <a:extLst>
                  <a:ext uri="{FF2B5EF4-FFF2-40B4-BE49-F238E27FC236}">
                    <a16:creationId xmlns:a16="http://schemas.microsoft.com/office/drawing/2014/main" id="{BF9C5157-F41E-4485-4DEF-F109E3385B3C}"/>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91;p27">
                <a:extLst>
                  <a:ext uri="{FF2B5EF4-FFF2-40B4-BE49-F238E27FC236}">
                    <a16:creationId xmlns:a16="http://schemas.microsoft.com/office/drawing/2014/main" id="{FDBEB4E4-1FD5-8BCC-008A-4EBC4DDA8706}"/>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92;p27">
                <a:extLst>
                  <a:ext uri="{FF2B5EF4-FFF2-40B4-BE49-F238E27FC236}">
                    <a16:creationId xmlns:a16="http://schemas.microsoft.com/office/drawing/2014/main" id="{01F2EB89-3C14-5473-AFAE-DA8FC8086F34}"/>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 name="TextBox 23">
              <a:extLst>
                <a:ext uri="{FF2B5EF4-FFF2-40B4-BE49-F238E27FC236}">
                  <a16:creationId xmlns:a16="http://schemas.microsoft.com/office/drawing/2014/main" id="{AD0FD5D8-A7C3-6F46-A212-A20077D9FD75}"/>
                </a:ext>
              </a:extLst>
            </p:cNvPr>
            <p:cNvSpPr txBox="1"/>
            <p:nvPr/>
          </p:nvSpPr>
          <p:spPr>
            <a:xfrm>
              <a:off x="3183925" y="3935286"/>
              <a:ext cx="5999762" cy="56830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Địa hình chủ yếu là đồng bằng.</a:t>
              </a:r>
            </a:p>
          </p:txBody>
        </p:sp>
      </p:grpSp>
      <p:grpSp>
        <p:nvGrpSpPr>
          <p:cNvPr id="35" name="Group 34">
            <a:extLst>
              <a:ext uri="{FF2B5EF4-FFF2-40B4-BE49-F238E27FC236}">
                <a16:creationId xmlns:a16="http://schemas.microsoft.com/office/drawing/2014/main" id="{05CD5CE6-7705-1DEB-93FE-5CF567542DEC}"/>
              </a:ext>
            </a:extLst>
          </p:cNvPr>
          <p:cNvGrpSpPr/>
          <p:nvPr/>
        </p:nvGrpSpPr>
        <p:grpSpPr>
          <a:xfrm>
            <a:off x="196294" y="2197017"/>
            <a:ext cx="9140764" cy="1526429"/>
            <a:chOff x="1861723" y="2134893"/>
            <a:chExt cx="9140764" cy="1286888"/>
          </a:xfrm>
        </p:grpSpPr>
        <p:sp>
          <p:nvSpPr>
            <p:cNvPr id="36" name="Rectangle: Rounded Corners 35">
              <a:extLst>
                <a:ext uri="{FF2B5EF4-FFF2-40B4-BE49-F238E27FC236}">
                  <a16:creationId xmlns:a16="http://schemas.microsoft.com/office/drawing/2014/main" id="{FD590951-796E-9CCE-EE18-42E3A86889A3}"/>
                </a:ext>
              </a:extLst>
            </p:cNvPr>
            <p:cNvSpPr/>
            <p:nvPr/>
          </p:nvSpPr>
          <p:spPr>
            <a:xfrm>
              <a:off x="2586136" y="2364857"/>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 name="Google Shape;438;p31">
              <a:extLst>
                <a:ext uri="{FF2B5EF4-FFF2-40B4-BE49-F238E27FC236}">
                  <a16:creationId xmlns:a16="http://schemas.microsoft.com/office/drawing/2014/main" id="{5AD131C6-AFA7-81DC-EFC6-7D0580B52271}"/>
                </a:ext>
              </a:extLst>
            </p:cNvPr>
            <p:cNvGrpSpPr/>
            <p:nvPr/>
          </p:nvGrpSpPr>
          <p:grpSpPr>
            <a:xfrm>
              <a:off x="1861723" y="2134893"/>
              <a:ext cx="1371125" cy="1248645"/>
              <a:chOff x="1702688" y="1359262"/>
              <a:chExt cx="519674" cy="648887"/>
            </a:xfrm>
          </p:grpSpPr>
          <p:sp>
            <p:nvSpPr>
              <p:cNvPr id="39" name="Google Shape;439;p31">
                <a:extLst>
                  <a:ext uri="{FF2B5EF4-FFF2-40B4-BE49-F238E27FC236}">
                    <a16:creationId xmlns:a16="http://schemas.microsoft.com/office/drawing/2014/main" id="{654093A8-DAD0-6E70-FEAC-523AD7C73B86}"/>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40;p31">
                <a:extLst>
                  <a:ext uri="{FF2B5EF4-FFF2-40B4-BE49-F238E27FC236}">
                    <a16:creationId xmlns:a16="http://schemas.microsoft.com/office/drawing/2014/main" id="{D9A58BB4-0BE0-CDF9-6097-A008A489794D}"/>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41;p31">
                <a:extLst>
                  <a:ext uri="{FF2B5EF4-FFF2-40B4-BE49-F238E27FC236}">
                    <a16:creationId xmlns:a16="http://schemas.microsoft.com/office/drawing/2014/main" id="{57D90EA6-44C8-0DAD-32C6-D4288C73C1F8}"/>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42;p31">
                <a:extLst>
                  <a:ext uri="{FF2B5EF4-FFF2-40B4-BE49-F238E27FC236}">
                    <a16:creationId xmlns:a16="http://schemas.microsoft.com/office/drawing/2014/main" id="{8F7D06EC-F1EC-F235-CE0C-695765DD9DE5}"/>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43;p31">
                <a:extLst>
                  <a:ext uri="{FF2B5EF4-FFF2-40B4-BE49-F238E27FC236}">
                    <a16:creationId xmlns:a16="http://schemas.microsoft.com/office/drawing/2014/main" id="{79A93F92-5558-717E-F5BE-5F4F97D8E110}"/>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4;p31">
                <a:extLst>
                  <a:ext uri="{FF2B5EF4-FFF2-40B4-BE49-F238E27FC236}">
                    <a16:creationId xmlns:a16="http://schemas.microsoft.com/office/drawing/2014/main" id="{C3E9A8D3-1F70-1D2D-B64E-E31004373EBD}"/>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45;p31">
                <a:extLst>
                  <a:ext uri="{FF2B5EF4-FFF2-40B4-BE49-F238E27FC236}">
                    <a16:creationId xmlns:a16="http://schemas.microsoft.com/office/drawing/2014/main" id="{1D795A98-ED7D-FA7F-A798-6D6B51D469CD}"/>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46;p31">
                <a:extLst>
                  <a:ext uri="{FF2B5EF4-FFF2-40B4-BE49-F238E27FC236}">
                    <a16:creationId xmlns:a16="http://schemas.microsoft.com/office/drawing/2014/main" id="{27349DDA-5032-37E9-5EF6-598DC6855DBA}"/>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47;p31">
                <a:extLst>
                  <a:ext uri="{FF2B5EF4-FFF2-40B4-BE49-F238E27FC236}">
                    <a16:creationId xmlns:a16="http://schemas.microsoft.com/office/drawing/2014/main" id="{5BE4FA1F-8F6D-D8DC-B7F9-62172DBA591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48;p31">
                <a:extLst>
                  <a:ext uri="{FF2B5EF4-FFF2-40B4-BE49-F238E27FC236}">
                    <a16:creationId xmlns:a16="http://schemas.microsoft.com/office/drawing/2014/main" id="{2ECEAFEF-6852-A33B-0FB1-AE08C9A26318}"/>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49;p31">
                <a:extLst>
                  <a:ext uri="{FF2B5EF4-FFF2-40B4-BE49-F238E27FC236}">
                    <a16:creationId xmlns:a16="http://schemas.microsoft.com/office/drawing/2014/main" id="{2CF2D8C1-AD36-50E5-2901-654088485E48}"/>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50;p31">
                <a:extLst>
                  <a:ext uri="{FF2B5EF4-FFF2-40B4-BE49-F238E27FC236}">
                    <a16:creationId xmlns:a16="http://schemas.microsoft.com/office/drawing/2014/main" id="{0EF9CB73-13F0-192B-81A1-DC12C175B94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51;p31">
                <a:extLst>
                  <a:ext uri="{FF2B5EF4-FFF2-40B4-BE49-F238E27FC236}">
                    <a16:creationId xmlns:a16="http://schemas.microsoft.com/office/drawing/2014/main" id="{6674E2B8-CCBD-01EB-AB06-8C8C4E672BE3}"/>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52;p31">
                <a:extLst>
                  <a:ext uri="{FF2B5EF4-FFF2-40B4-BE49-F238E27FC236}">
                    <a16:creationId xmlns:a16="http://schemas.microsoft.com/office/drawing/2014/main" id="{9267773E-3881-3D95-17CC-8ECF5F8FE8B5}"/>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453;p31">
                <a:extLst>
                  <a:ext uri="{FF2B5EF4-FFF2-40B4-BE49-F238E27FC236}">
                    <a16:creationId xmlns:a16="http://schemas.microsoft.com/office/drawing/2014/main" id="{7B2EF4BB-C833-FF53-0CD8-77B20C514DB6}"/>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8" name="TextBox 37">
              <a:extLst>
                <a:ext uri="{FF2B5EF4-FFF2-40B4-BE49-F238E27FC236}">
                  <a16:creationId xmlns:a16="http://schemas.microsoft.com/office/drawing/2014/main" id="{ABA69331-7FCB-BEC3-E92F-EA285263B32D}"/>
                </a:ext>
              </a:extLst>
            </p:cNvPr>
            <p:cNvSpPr txBox="1"/>
            <p:nvPr/>
          </p:nvSpPr>
          <p:spPr>
            <a:xfrm>
              <a:off x="3354295" y="2621007"/>
              <a:ext cx="6246948" cy="54545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Địa hình chủ yếu là cao nguyên.</a:t>
              </a:r>
            </a:p>
          </p:txBody>
        </p:sp>
      </p:grpSp>
      <p:grpSp>
        <p:nvGrpSpPr>
          <p:cNvPr id="54" name="Group 53">
            <a:extLst>
              <a:ext uri="{FF2B5EF4-FFF2-40B4-BE49-F238E27FC236}">
                <a16:creationId xmlns:a16="http://schemas.microsoft.com/office/drawing/2014/main" id="{0CFDA4EC-A277-F10A-2771-117F04601AAB}"/>
              </a:ext>
            </a:extLst>
          </p:cNvPr>
          <p:cNvGrpSpPr/>
          <p:nvPr/>
        </p:nvGrpSpPr>
        <p:grpSpPr>
          <a:xfrm>
            <a:off x="364803" y="5097554"/>
            <a:ext cx="8973766" cy="1626618"/>
            <a:chOff x="1612674" y="5184381"/>
            <a:chExt cx="8973766" cy="1409055"/>
          </a:xfrm>
        </p:grpSpPr>
        <p:sp>
          <p:nvSpPr>
            <p:cNvPr id="55" name="Rectangle: Rounded Corners 54">
              <a:extLst>
                <a:ext uri="{FF2B5EF4-FFF2-40B4-BE49-F238E27FC236}">
                  <a16:creationId xmlns:a16="http://schemas.microsoft.com/office/drawing/2014/main" id="{9BCEB223-BBFC-039C-0E5B-7C349C320707}"/>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6" name="Google Shape;293;p27">
              <a:extLst>
                <a:ext uri="{FF2B5EF4-FFF2-40B4-BE49-F238E27FC236}">
                  <a16:creationId xmlns:a16="http://schemas.microsoft.com/office/drawing/2014/main" id="{B38CC949-5A8F-FBF2-2724-6B274FFD5872}"/>
                </a:ext>
              </a:extLst>
            </p:cNvPr>
            <p:cNvGrpSpPr/>
            <p:nvPr/>
          </p:nvGrpSpPr>
          <p:grpSpPr>
            <a:xfrm rot="21403310">
              <a:off x="1612674" y="5184381"/>
              <a:ext cx="1724419" cy="1409055"/>
              <a:chOff x="3676506" y="1404273"/>
              <a:chExt cx="792384" cy="610489"/>
            </a:xfrm>
          </p:grpSpPr>
          <p:sp>
            <p:nvSpPr>
              <p:cNvPr id="58" name="Google Shape;294;p27">
                <a:extLst>
                  <a:ext uri="{FF2B5EF4-FFF2-40B4-BE49-F238E27FC236}">
                    <a16:creationId xmlns:a16="http://schemas.microsoft.com/office/drawing/2014/main" id="{5445B8A5-8E71-9E7B-6A66-09F29937C07A}"/>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95;p27">
                <a:extLst>
                  <a:ext uri="{FF2B5EF4-FFF2-40B4-BE49-F238E27FC236}">
                    <a16:creationId xmlns:a16="http://schemas.microsoft.com/office/drawing/2014/main" id="{9EEE9F9F-D655-1B30-13F3-B5425978D73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96;p27">
                <a:extLst>
                  <a:ext uri="{FF2B5EF4-FFF2-40B4-BE49-F238E27FC236}">
                    <a16:creationId xmlns:a16="http://schemas.microsoft.com/office/drawing/2014/main" id="{22380462-FAF3-A75E-46E0-2AEAFA216527}"/>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97;p27">
                <a:extLst>
                  <a:ext uri="{FF2B5EF4-FFF2-40B4-BE49-F238E27FC236}">
                    <a16:creationId xmlns:a16="http://schemas.microsoft.com/office/drawing/2014/main" id="{93D0F105-7B11-0D15-6ABC-E32F4E4DE5A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98;p27">
                <a:extLst>
                  <a:ext uri="{FF2B5EF4-FFF2-40B4-BE49-F238E27FC236}">
                    <a16:creationId xmlns:a16="http://schemas.microsoft.com/office/drawing/2014/main" id="{22449808-B52E-57B1-D3AC-750D562C62A3}"/>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299;p27">
                <a:extLst>
                  <a:ext uri="{FF2B5EF4-FFF2-40B4-BE49-F238E27FC236}">
                    <a16:creationId xmlns:a16="http://schemas.microsoft.com/office/drawing/2014/main" id="{987AB54E-F596-F312-7384-958823E42375}"/>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300;p27">
                <a:extLst>
                  <a:ext uri="{FF2B5EF4-FFF2-40B4-BE49-F238E27FC236}">
                    <a16:creationId xmlns:a16="http://schemas.microsoft.com/office/drawing/2014/main" id="{C99FF2D7-AEDB-E8AA-D96C-B0831D9F0B2E}"/>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301;p27">
                <a:extLst>
                  <a:ext uri="{FF2B5EF4-FFF2-40B4-BE49-F238E27FC236}">
                    <a16:creationId xmlns:a16="http://schemas.microsoft.com/office/drawing/2014/main" id="{A2DDAAEE-D088-561E-1BDB-ED07EB38E91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302;p27">
                <a:extLst>
                  <a:ext uri="{FF2B5EF4-FFF2-40B4-BE49-F238E27FC236}">
                    <a16:creationId xmlns:a16="http://schemas.microsoft.com/office/drawing/2014/main" id="{07621602-8F5C-D40D-B3D9-0D0FFA8B6C82}"/>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303;p27">
                <a:extLst>
                  <a:ext uri="{FF2B5EF4-FFF2-40B4-BE49-F238E27FC236}">
                    <a16:creationId xmlns:a16="http://schemas.microsoft.com/office/drawing/2014/main" id="{E9C6D847-17E5-72E9-2FAC-72E324C449CD}"/>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304;p27">
                <a:extLst>
                  <a:ext uri="{FF2B5EF4-FFF2-40B4-BE49-F238E27FC236}">
                    <a16:creationId xmlns:a16="http://schemas.microsoft.com/office/drawing/2014/main" id="{3CC276B9-C69E-3552-4465-F18ED642D03A}"/>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305;p27">
                <a:extLst>
                  <a:ext uri="{FF2B5EF4-FFF2-40B4-BE49-F238E27FC236}">
                    <a16:creationId xmlns:a16="http://schemas.microsoft.com/office/drawing/2014/main" id="{26D31304-E984-A156-EFE6-28C16C6ABFE6}"/>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306;p27">
                <a:extLst>
                  <a:ext uri="{FF2B5EF4-FFF2-40B4-BE49-F238E27FC236}">
                    <a16:creationId xmlns:a16="http://schemas.microsoft.com/office/drawing/2014/main" id="{E98ABBB1-18A8-35B9-3860-5C9C14DD6D7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307;p27">
                <a:extLst>
                  <a:ext uri="{FF2B5EF4-FFF2-40B4-BE49-F238E27FC236}">
                    <a16:creationId xmlns:a16="http://schemas.microsoft.com/office/drawing/2014/main" id="{54175451-D514-C055-90A4-203ACE0D804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308;p27">
                <a:extLst>
                  <a:ext uri="{FF2B5EF4-FFF2-40B4-BE49-F238E27FC236}">
                    <a16:creationId xmlns:a16="http://schemas.microsoft.com/office/drawing/2014/main" id="{794F76E6-F9B9-009C-FB11-AFEF729C4E3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309;p27">
                <a:extLst>
                  <a:ext uri="{FF2B5EF4-FFF2-40B4-BE49-F238E27FC236}">
                    <a16:creationId xmlns:a16="http://schemas.microsoft.com/office/drawing/2014/main" id="{50CC958B-A41E-E411-DD4B-7A50D912F278}"/>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310;p27">
                <a:extLst>
                  <a:ext uri="{FF2B5EF4-FFF2-40B4-BE49-F238E27FC236}">
                    <a16:creationId xmlns:a16="http://schemas.microsoft.com/office/drawing/2014/main" id="{F2737650-0A22-3F17-EC6D-B3DE1AC85E5D}"/>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311;p27">
                <a:extLst>
                  <a:ext uri="{FF2B5EF4-FFF2-40B4-BE49-F238E27FC236}">
                    <a16:creationId xmlns:a16="http://schemas.microsoft.com/office/drawing/2014/main" id="{F6408E10-FCBB-3BE6-6FB2-B15743887AA4}"/>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312;p27">
                <a:extLst>
                  <a:ext uri="{FF2B5EF4-FFF2-40B4-BE49-F238E27FC236}">
                    <a16:creationId xmlns:a16="http://schemas.microsoft.com/office/drawing/2014/main" id="{4B4AD3FA-EFD3-7F10-EC91-598EDFD040C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313;p27">
                <a:extLst>
                  <a:ext uri="{FF2B5EF4-FFF2-40B4-BE49-F238E27FC236}">
                    <a16:creationId xmlns:a16="http://schemas.microsoft.com/office/drawing/2014/main" id="{2BE6A232-4057-49D8-5E98-80064C70F3E2}"/>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314;p27">
                <a:extLst>
                  <a:ext uri="{FF2B5EF4-FFF2-40B4-BE49-F238E27FC236}">
                    <a16:creationId xmlns:a16="http://schemas.microsoft.com/office/drawing/2014/main" id="{8142CA0F-805E-E6B3-D8DC-D8DD9622B79B}"/>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7" name="TextBox 56">
              <a:extLst>
                <a:ext uri="{FF2B5EF4-FFF2-40B4-BE49-F238E27FC236}">
                  <a16:creationId xmlns:a16="http://schemas.microsoft.com/office/drawing/2014/main" id="{F17F94FC-A3B1-8B1A-249E-7C18AF058245}"/>
                </a:ext>
              </a:extLst>
            </p:cNvPr>
            <p:cNvSpPr txBox="1"/>
            <p:nvPr/>
          </p:nvSpPr>
          <p:spPr>
            <a:xfrm>
              <a:off x="3696329" y="5716165"/>
              <a:ext cx="5306047" cy="560450"/>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Địa hình chủ yếu là đồi núi.</a:t>
              </a:r>
            </a:p>
          </p:txBody>
        </p:sp>
      </p:grpSp>
      <p:grpSp>
        <p:nvGrpSpPr>
          <p:cNvPr id="79" name="Google Shape;1408;p39">
            <a:extLst>
              <a:ext uri="{FF2B5EF4-FFF2-40B4-BE49-F238E27FC236}">
                <a16:creationId xmlns:a16="http://schemas.microsoft.com/office/drawing/2014/main" id="{35C9ED2D-3065-1429-522E-9A75A0CC80BF}"/>
              </a:ext>
            </a:extLst>
          </p:cNvPr>
          <p:cNvGrpSpPr/>
          <p:nvPr/>
        </p:nvGrpSpPr>
        <p:grpSpPr>
          <a:xfrm flipH="1">
            <a:off x="7950103" y="5209538"/>
            <a:ext cx="1805754" cy="1610631"/>
            <a:chOff x="2178000" y="1370575"/>
            <a:chExt cx="1417475" cy="1417450"/>
          </a:xfrm>
        </p:grpSpPr>
        <p:sp>
          <p:nvSpPr>
            <p:cNvPr id="80" name="Google Shape;1409;p39">
              <a:extLst>
                <a:ext uri="{FF2B5EF4-FFF2-40B4-BE49-F238E27FC236}">
                  <a16:creationId xmlns:a16="http://schemas.microsoft.com/office/drawing/2014/main" id="{9BC4F281-F2DE-9434-CE29-21D094A3851C}"/>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1410;p39">
              <a:extLst>
                <a:ext uri="{FF2B5EF4-FFF2-40B4-BE49-F238E27FC236}">
                  <a16:creationId xmlns:a16="http://schemas.microsoft.com/office/drawing/2014/main" id="{7CBDEB4E-FB39-4F32-6B18-2FDDF368C8D8}"/>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1411;p39">
              <a:extLst>
                <a:ext uri="{FF2B5EF4-FFF2-40B4-BE49-F238E27FC236}">
                  <a16:creationId xmlns:a16="http://schemas.microsoft.com/office/drawing/2014/main" id="{DD2A5313-519F-17A8-0BD9-97CF3D16DFE3}"/>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1412;p39">
              <a:extLst>
                <a:ext uri="{FF2B5EF4-FFF2-40B4-BE49-F238E27FC236}">
                  <a16:creationId xmlns:a16="http://schemas.microsoft.com/office/drawing/2014/main" id="{80B67492-4BDB-CE50-DF7E-74363D67320F}"/>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413;p39">
              <a:extLst>
                <a:ext uri="{FF2B5EF4-FFF2-40B4-BE49-F238E27FC236}">
                  <a16:creationId xmlns:a16="http://schemas.microsoft.com/office/drawing/2014/main" id="{4B8F8EAE-4563-E7CA-465E-CF932451D454}"/>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414;p39">
              <a:extLst>
                <a:ext uri="{FF2B5EF4-FFF2-40B4-BE49-F238E27FC236}">
                  <a16:creationId xmlns:a16="http://schemas.microsoft.com/office/drawing/2014/main" id="{39BF3084-BED9-863C-BB10-3DD4CED884FF}"/>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415;p39">
              <a:extLst>
                <a:ext uri="{FF2B5EF4-FFF2-40B4-BE49-F238E27FC236}">
                  <a16:creationId xmlns:a16="http://schemas.microsoft.com/office/drawing/2014/main" id="{A75EE300-E1E1-83E4-8F1B-017349E9F5BF}"/>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416;p39">
              <a:extLst>
                <a:ext uri="{FF2B5EF4-FFF2-40B4-BE49-F238E27FC236}">
                  <a16:creationId xmlns:a16="http://schemas.microsoft.com/office/drawing/2014/main" id="{AA857DC8-B523-585E-5CD3-E05C0CB010CD}"/>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417;p39">
              <a:extLst>
                <a:ext uri="{FF2B5EF4-FFF2-40B4-BE49-F238E27FC236}">
                  <a16:creationId xmlns:a16="http://schemas.microsoft.com/office/drawing/2014/main" id="{27475FEB-9744-424F-CDE8-2C33A9EFA12A}"/>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418;p39">
              <a:extLst>
                <a:ext uri="{FF2B5EF4-FFF2-40B4-BE49-F238E27FC236}">
                  <a16:creationId xmlns:a16="http://schemas.microsoft.com/office/drawing/2014/main" id="{65239C90-10D3-3056-C902-E5DD967B9841}"/>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419;p39">
              <a:extLst>
                <a:ext uri="{FF2B5EF4-FFF2-40B4-BE49-F238E27FC236}">
                  <a16:creationId xmlns:a16="http://schemas.microsoft.com/office/drawing/2014/main" id="{1169E778-573E-F039-51A6-8F3D67CB7FF4}"/>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420;p39">
              <a:extLst>
                <a:ext uri="{FF2B5EF4-FFF2-40B4-BE49-F238E27FC236}">
                  <a16:creationId xmlns:a16="http://schemas.microsoft.com/office/drawing/2014/main" id="{38EA7D83-3334-766B-7B16-A75816BDF782}"/>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421;p39">
              <a:extLst>
                <a:ext uri="{FF2B5EF4-FFF2-40B4-BE49-F238E27FC236}">
                  <a16:creationId xmlns:a16="http://schemas.microsoft.com/office/drawing/2014/main" id="{78365350-64EA-F694-86EE-EB8CF488AFC7}"/>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422;p39">
              <a:extLst>
                <a:ext uri="{FF2B5EF4-FFF2-40B4-BE49-F238E27FC236}">
                  <a16:creationId xmlns:a16="http://schemas.microsoft.com/office/drawing/2014/main" id="{09893285-86B9-2DDE-E877-C2F2A6127E18}"/>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4" name="Google Shape;118;p4">
            <a:extLst>
              <a:ext uri="{FF2B5EF4-FFF2-40B4-BE49-F238E27FC236}">
                <a16:creationId xmlns:a16="http://schemas.microsoft.com/office/drawing/2014/main" id="{21A53009-AF69-C48E-E688-E9ECE216F03D}"/>
              </a:ext>
            </a:extLst>
          </p:cNvPr>
          <p:cNvSpPr/>
          <p:nvPr/>
        </p:nvSpPr>
        <p:spPr>
          <a:xfrm rot="19980337">
            <a:off x="10291971" y="3748886"/>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9" name="Group 98">
            <a:extLst>
              <a:ext uri="{FF2B5EF4-FFF2-40B4-BE49-F238E27FC236}">
                <a16:creationId xmlns:a16="http://schemas.microsoft.com/office/drawing/2014/main" id="{9E6FC00E-EB73-4CD7-A805-52C164B9C4C9}"/>
              </a:ext>
            </a:extLst>
          </p:cNvPr>
          <p:cNvGrpSpPr/>
          <p:nvPr/>
        </p:nvGrpSpPr>
        <p:grpSpPr>
          <a:xfrm>
            <a:off x="-693571" y="178312"/>
            <a:ext cx="13579140" cy="2441764"/>
            <a:chOff x="-693571" y="178312"/>
            <a:chExt cx="13579140" cy="2441764"/>
          </a:xfrm>
        </p:grpSpPr>
        <p:sp>
          <p:nvSpPr>
            <p:cNvPr id="19" name="Rectangle 18">
              <a:extLst>
                <a:ext uri="{FF2B5EF4-FFF2-40B4-BE49-F238E27FC236}">
                  <a16:creationId xmlns:a16="http://schemas.microsoft.com/office/drawing/2014/main" id="{0B513573-BCD9-445B-BAC8-6557DDE11B53}"/>
                </a:ext>
              </a:extLst>
            </p:cNvPr>
            <p:cNvSpPr/>
            <p:nvPr/>
          </p:nvSpPr>
          <p:spPr>
            <a:xfrm>
              <a:off x="-693571" y="258857"/>
              <a:ext cx="13579140" cy="1719865"/>
            </a:xfrm>
            <a:prstGeom prst="rect">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BA8EDF4F-38F1-0B74-B2C7-0F492A67D527}"/>
                </a:ext>
              </a:extLst>
            </p:cNvPr>
            <p:cNvSpPr txBox="1"/>
            <p:nvPr/>
          </p:nvSpPr>
          <p:spPr>
            <a:xfrm>
              <a:off x="1856305" y="654714"/>
              <a:ext cx="10117817"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Địa hình ở vùng Trung du và miền núi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Bắc Bộ có đặc điểm gì?</a:t>
              </a:r>
            </a:p>
          </p:txBody>
        </p:sp>
        <p:pic>
          <p:nvPicPr>
            <p:cNvPr id="96" name="Picture 95">
              <a:hlinkClick r:id="rId4" action="ppaction://hlinksldjump"/>
              <a:extLst>
                <a:ext uri="{FF2B5EF4-FFF2-40B4-BE49-F238E27FC236}">
                  <a16:creationId xmlns:a16="http://schemas.microsoft.com/office/drawing/2014/main" id="{336DA2D6-C22D-E747-DEF3-588F280E592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20144" y="178312"/>
              <a:ext cx="2134160" cy="2441764"/>
            </a:xfrm>
            <a:prstGeom prst="rect">
              <a:avLst/>
            </a:prstGeom>
          </p:spPr>
        </p:pic>
      </p:grpSp>
      <p:sp>
        <p:nvSpPr>
          <p:cNvPr id="97" name="Google Shape;118;p4">
            <a:extLst>
              <a:ext uri="{FF2B5EF4-FFF2-40B4-BE49-F238E27FC236}">
                <a16:creationId xmlns:a16="http://schemas.microsoft.com/office/drawing/2014/main" id="{04343CA0-0DB8-ED8F-B49C-E3DFD4AF16B2}"/>
              </a:ext>
            </a:extLst>
          </p:cNvPr>
          <p:cNvSpPr/>
          <p:nvPr/>
        </p:nvSpPr>
        <p:spPr>
          <a:xfrm rot="19980337">
            <a:off x="7814585" y="2318707"/>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80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1000" fill="hold"/>
                                        <p:tgtEl>
                                          <p:spTgt spid="99"/>
                                        </p:tgtEl>
                                        <p:attrNameLst>
                                          <p:attrName>ppt_w</p:attrName>
                                        </p:attrNameLst>
                                      </p:cBhvr>
                                      <p:tavLst>
                                        <p:tav tm="0">
                                          <p:val>
                                            <p:strVal val="#ppt_w+.3"/>
                                          </p:val>
                                        </p:tav>
                                        <p:tav tm="100000">
                                          <p:val>
                                            <p:strVal val="#ppt_w"/>
                                          </p:val>
                                        </p:tav>
                                      </p:tavLst>
                                    </p:anim>
                                    <p:anim calcmode="lin" valueType="num">
                                      <p:cBhvr>
                                        <p:cTn id="8" dur="1000" fill="hold"/>
                                        <p:tgtEl>
                                          <p:spTgt spid="99"/>
                                        </p:tgtEl>
                                        <p:attrNameLst>
                                          <p:attrName>ppt_h</p:attrName>
                                        </p:attrNameLst>
                                      </p:cBhvr>
                                      <p:tavLst>
                                        <p:tav tm="0">
                                          <p:val>
                                            <p:strVal val="#ppt_h"/>
                                          </p:val>
                                        </p:tav>
                                        <p:tav tm="100000">
                                          <p:val>
                                            <p:strVal val="#ppt_h"/>
                                          </p:val>
                                        </p:tav>
                                      </p:tavLst>
                                    </p:anim>
                                    <p:animEffect transition="in" filter="fade">
                                      <p:cBhvr>
                                        <p:cTn id="9" dur="1000"/>
                                        <p:tgtEl>
                                          <p:spTgt spid="99"/>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par>
                                <p:cTn id="16" presetID="53"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p:cTn id="23" dur="500" fill="hold"/>
                                        <p:tgtEl>
                                          <p:spTgt spid="54"/>
                                        </p:tgtEl>
                                        <p:attrNameLst>
                                          <p:attrName>ppt_w</p:attrName>
                                        </p:attrNameLst>
                                      </p:cBhvr>
                                      <p:tavLst>
                                        <p:tav tm="0">
                                          <p:val>
                                            <p:fltVal val="0"/>
                                          </p:val>
                                        </p:tav>
                                        <p:tav tm="100000">
                                          <p:val>
                                            <p:strVal val="#ppt_w"/>
                                          </p:val>
                                        </p:tav>
                                      </p:tavLst>
                                    </p:anim>
                                    <p:anim calcmode="lin" valueType="num">
                                      <p:cBhvr>
                                        <p:cTn id="24" dur="500" fill="hold"/>
                                        <p:tgtEl>
                                          <p:spTgt spid="54"/>
                                        </p:tgtEl>
                                        <p:attrNameLst>
                                          <p:attrName>ppt_h</p:attrName>
                                        </p:attrNameLst>
                                      </p:cBhvr>
                                      <p:tavLst>
                                        <p:tav tm="0">
                                          <p:val>
                                            <p:fltVal val="0"/>
                                          </p:val>
                                        </p:tav>
                                        <p:tav tm="100000">
                                          <p:val>
                                            <p:strVal val="#ppt_h"/>
                                          </p:val>
                                        </p:tav>
                                      </p:tavLst>
                                    </p:anim>
                                    <p:animEffect transition="in" filter="fade">
                                      <p:cBhvr>
                                        <p:cTn id="2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97"/>
                                        </p:tgtEl>
                                        <p:attrNameLst>
                                          <p:attrName>style.visibility</p:attrName>
                                        </p:attrNameLst>
                                      </p:cBhvr>
                                      <p:to>
                                        <p:strVal val="visible"/>
                                      </p:to>
                                    </p:set>
                                    <p:anim calcmode="lin" valueType="num">
                                      <p:cBhvr additive="base">
                                        <p:cTn id="31" dur="500" fill="hold"/>
                                        <p:tgtEl>
                                          <p:spTgt spid="97"/>
                                        </p:tgtEl>
                                        <p:attrNameLst>
                                          <p:attrName>ppt_x</p:attrName>
                                        </p:attrNameLst>
                                      </p:cBhvr>
                                      <p:tavLst>
                                        <p:tav tm="0">
                                          <p:val>
                                            <p:strVal val="1+#ppt_w/2"/>
                                          </p:val>
                                        </p:tav>
                                        <p:tav tm="100000">
                                          <p:val>
                                            <p:strVal val="#ppt_x"/>
                                          </p:val>
                                        </p:tav>
                                      </p:tavLst>
                                    </p:anim>
                                    <p:anim calcmode="lin" valueType="num">
                                      <p:cBhvr additive="base">
                                        <p:cTn id="32" dur="500" fill="hold"/>
                                        <p:tgtEl>
                                          <p:spTgt spid="9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5"/>
                  </p:tgtEl>
                </p:cond>
              </p:nextCondLst>
            </p:seq>
            <p:seq concurrent="1" nextAc="seek">
              <p:cTn id="33" restart="whenNotActive" fill="hold" evtFilter="cancelBubble" nodeType="interactiveSeq">
                <p:stCondLst>
                  <p:cond evt="onClick" delay="0">
                    <p:tgtEl>
                      <p:spTgt spid="21"/>
                    </p:tgtEl>
                  </p:cond>
                </p:stCondLst>
                <p:endSync evt="end" delay="0">
                  <p:rtn val="all"/>
                </p:endSync>
                <p:childTnLst>
                  <p:par>
                    <p:cTn id="34" fill="hold">
                      <p:stCondLst>
                        <p:cond delay="0"/>
                      </p:stCondLst>
                      <p:childTnLst>
                        <p:par>
                          <p:cTn id="35" fill="hold">
                            <p:stCondLst>
                              <p:cond delay="0"/>
                            </p:stCondLst>
                            <p:childTnLst>
                              <p:par>
                                <p:cTn id="36" presetID="2" presetClass="entr" presetSubtype="12" fill="hold" grpId="0" nodeType="clickEffect">
                                  <p:stCondLst>
                                    <p:cond delay="0"/>
                                  </p:stCondLst>
                                  <p:childTnLst>
                                    <p:set>
                                      <p:cBhvr>
                                        <p:cTn id="37" dur="1" fill="hold">
                                          <p:stCondLst>
                                            <p:cond delay="0"/>
                                          </p:stCondLst>
                                        </p:cTn>
                                        <p:tgtEl>
                                          <p:spTgt spid="94"/>
                                        </p:tgtEl>
                                        <p:attrNameLst>
                                          <p:attrName>style.visibility</p:attrName>
                                        </p:attrNameLst>
                                      </p:cBhvr>
                                      <p:to>
                                        <p:strVal val="visible"/>
                                      </p:to>
                                    </p:set>
                                    <p:anim calcmode="lin" valueType="num">
                                      <p:cBhvr additive="base">
                                        <p:cTn id="38" dur="500" fill="hold"/>
                                        <p:tgtEl>
                                          <p:spTgt spid="94"/>
                                        </p:tgtEl>
                                        <p:attrNameLst>
                                          <p:attrName>ppt_x</p:attrName>
                                        </p:attrNameLst>
                                      </p:cBhvr>
                                      <p:tavLst>
                                        <p:tav tm="0">
                                          <p:val>
                                            <p:strVal val="0-#ppt_w/2"/>
                                          </p:val>
                                        </p:tav>
                                        <p:tav tm="100000">
                                          <p:val>
                                            <p:strVal val="#ppt_x"/>
                                          </p:val>
                                        </p:tav>
                                      </p:tavLst>
                                    </p:anim>
                                    <p:anim calcmode="lin" valueType="num">
                                      <p:cBhvr additive="base">
                                        <p:cTn id="39" dur="500" fill="hold"/>
                                        <p:tgtEl>
                                          <p:spTgt spid="9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21"/>
                  </p:tgtEl>
                </p:cond>
              </p:nextCondLst>
            </p:seq>
            <p:seq concurrent="1" nextAc="seek">
              <p:cTn id="40" restart="whenNotActive" fill="hold" evtFilter="cancelBubble" nodeType="interactiveSeq">
                <p:stCondLst>
                  <p:cond evt="onClick" delay="0">
                    <p:tgtEl>
                      <p:spTgt spid="54"/>
                    </p:tgtEl>
                  </p:cond>
                </p:stCondLst>
                <p:endSync evt="end" delay="0">
                  <p:rtn val="all"/>
                </p:endSync>
                <p:childTnLst>
                  <p:par>
                    <p:cTn id="41" fill="hold">
                      <p:stCondLst>
                        <p:cond delay="0"/>
                      </p:stCondLst>
                      <p:childTnLst>
                        <p:par>
                          <p:cTn id="42" fill="hold">
                            <p:stCondLst>
                              <p:cond delay="0"/>
                            </p:stCondLst>
                            <p:childTnLst>
                              <p:par>
                                <p:cTn id="43" presetID="2" presetClass="entr" presetSubtype="3" fill="hold" nodeType="clickEffect">
                                  <p:stCondLst>
                                    <p:cond delay="0"/>
                                  </p:stCondLst>
                                  <p:childTnLst>
                                    <p:set>
                                      <p:cBhvr>
                                        <p:cTn id="44" dur="1" fill="hold">
                                          <p:stCondLst>
                                            <p:cond delay="0"/>
                                          </p:stCondLst>
                                        </p:cTn>
                                        <p:tgtEl>
                                          <p:spTgt spid="79"/>
                                        </p:tgtEl>
                                        <p:attrNameLst>
                                          <p:attrName>style.visibility</p:attrName>
                                        </p:attrNameLst>
                                      </p:cBhvr>
                                      <p:to>
                                        <p:strVal val="visible"/>
                                      </p:to>
                                    </p:set>
                                    <p:anim calcmode="lin" valueType="num">
                                      <p:cBhvr additive="base">
                                        <p:cTn id="45" dur="500" fill="hold"/>
                                        <p:tgtEl>
                                          <p:spTgt spid="79"/>
                                        </p:tgtEl>
                                        <p:attrNameLst>
                                          <p:attrName>ppt_x</p:attrName>
                                        </p:attrNameLst>
                                      </p:cBhvr>
                                      <p:tavLst>
                                        <p:tav tm="0">
                                          <p:val>
                                            <p:strVal val="1+#ppt_w/2"/>
                                          </p:val>
                                        </p:tav>
                                        <p:tav tm="100000">
                                          <p:val>
                                            <p:strVal val="#ppt_x"/>
                                          </p:val>
                                        </p:tav>
                                      </p:tavLst>
                                    </p:anim>
                                    <p:anim calcmode="lin" valueType="num">
                                      <p:cBhvr additive="base">
                                        <p:cTn id="46" dur="500" fill="hold"/>
                                        <p:tgtEl>
                                          <p:spTgt spid="7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4"/>
                  </p:tgtEl>
                </p:cond>
              </p:nextCondLst>
            </p:seq>
          </p:childTnLst>
        </p:cTn>
      </p:par>
    </p:tnLst>
    <p:bldLst>
      <p:bldP spid="94" grpId="0" animBg="1"/>
      <p:bldP spid="9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3178696-FBF2-7D22-7DAF-B42FB1164B24}"/>
              </a:ext>
            </a:extLst>
          </p:cNvPr>
          <p:cNvGrpSpPr/>
          <p:nvPr/>
        </p:nvGrpSpPr>
        <p:grpSpPr>
          <a:xfrm>
            <a:off x="1892879" y="3745121"/>
            <a:ext cx="8647725" cy="1364750"/>
            <a:chOff x="2098496" y="3659454"/>
            <a:chExt cx="8647725" cy="1198789"/>
          </a:xfrm>
        </p:grpSpPr>
        <p:sp>
          <p:nvSpPr>
            <p:cNvPr id="8" name="Rectangle: Rounded Corners 7">
              <a:extLst>
                <a:ext uri="{FF2B5EF4-FFF2-40B4-BE49-F238E27FC236}">
                  <a16:creationId xmlns:a16="http://schemas.microsoft.com/office/drawing/2014/main" id="{FB0177BB-906D-74D1-7AFC-72E2157824D9}"/>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nvGrpSpPr>
            <p:cNvPr id="9" name="Google Shape;282;p27">
              <a:extLst>
                <a:ext uri="{FF2B5EF4-FFF2-40B4-BE49-F238E27FC236}">
                  <a16:creationId xmlns:a16="http://schemas.microsoft.com/office/drawing/2014/main" id="{7E97E676-8A4B-8906-2FE4-22950AA1E9D9}"/>
                </a:ext>
              </a:extLst>
            </p:cNvPr>
            <p:cNvGrpSpPr/>
            <p:nvPr/>
          </p:nvGrpSpPr>
          <p:grpSpPr>
            <a:xfrm rot="-488383">
              <a:off x="2098496" y="3659454"/>
              <a:ext cx="1094690" cy="1171482"/>
              <a:chOff x="2769810" y="1396779"/>
              <a:chExt cx="508124" cy="605419"/>
            </a:xfrm>
          </p:grpSpPr>
          <p:sp>
            <p:nvSpPr>
              <p:cNvPr id="11" name="Google Shape;283;p27">
                <a:extLst>
                  <a:ext uri="{FF2B5EF4-FFF2-40B4-BE49-F238E27FC236}">
                    <a16:creationId xmlns:a16="http://schemas.microsoft.com/office/drawing/2014/main" id="{88DB6699-3482-9B94-81E8-3037E2FF73DC}"/>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2"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3"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4" name="Google Shape;286;p27">
                <a:extLst>
                  <a:ext uri="{FF2B5EF4-FFF2-40B4-BE49-F238E27FC236}">
                    <a16:creationId xmlns:a16="http://schemas.microsoft.com/office/drawing/2014/main" id="{2A187252-60EF-5E37-706E-4DA8AC503358}"/>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5"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6"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7"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8"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9"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20"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grpSp>
        <p:sp>
          <p:nvSpPr>
            <p:cNvPr id="10" name="TextBox 9">
              <a:extLst>
                <a:ext uri="{FF2B5EF4-FFF2-40B4-BE49-F238E27FC236}">
                  <a16:creationId xmlns:a16="http://schemas.microsoft.com/office/drawing/2014/main" id="{F11DAFA5-A135-FCE4-69AC-CAE9E20165F5}"/>
                </a:ext>
              </a:extLst>
            </p:cNvPr>
            <p:cNvSpPr txBox="1"/>
            <p:nvPr/>
          </p:nvSpPr>
          <p:spPr>
            <a:xfrm>
              <a:off x="3128114" y="4052514"/>
              <a:ext cx="7618107" cy="53839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Ngành nông nghiệp trồng cây lúa nước.</a:t>
              </a:r>
              <a:endPar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E0FC26B6-BB1B-DD2F-8E82-1467A38453BB}"/>
              </a:ext>
            </a:extLst>
          </p:cNvPr>
          <p:cNvGrpSpPr/>
          <p:nvPr/>
        </p:nvGrpSpPr>
        <p:grpSpPr>
          <a:xfrm>
            <a:off x="573990" y="2142551"/>
            <a:ext cx="10054969" cy="1507248"/>
            <a:chOff x="1861723" y="2134893"/>
            <a:chExt cx="8819884" cy="1270717"/>
          </a:xfrm>
        </p:grpSpPr>
        <p:sp>
          <p:nvSpPr>
            <p:cNvPr id="22" name="Rectangle: Rounded Corners 21">
              <a:extLst>
                <a:ext uri="{FF2B5EF4-FFF2-40B4-BE49-F238E27FC236}">
                  <a16:creationId xmlns:a16="http://schemas.microsoft.com/office/drawing/2014/main" id="{C89FA5BC-7F7C-2DC5-D15F-5E162619542E}"/>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nvGrpSpPr>
            <p:cNvPr id="23" name="Google Shape;438;p31">
              <a:extLst>
                <a:ext uri="{FF2B5EF4-FFF2-40B4-BE49-F238E27FC236}">
                  <a16:creationId xmlns:a16="http://schemas.microsoft.com/office/drawing/2014/main" id="{FBBE2949-1D56-FD0C-B3FB-FEF32E24C236}"/>
                </a:ext>
              </a:extLst>
            </p:cNvPr>
            <p:cNvGrpSpPr/>
            <p:nvPr/>
          </p:nvGrpSpPr>
          <p:grpSpPr>
            <a:xfrm>
              <a:off x="1861723" y="2134893"/>
              <a:ext cx="1371125" cy="1248645"/>
              <a:chOff x="1702688" y="1359262"/>
              <a:chExt cx="519674" cy="648887"/>
            </a:xfrm>
          </p:grpSpPr>
          <p:sp>
            <p:nvSpPr>
              <p:cNvPr id="25"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26"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27"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28"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29"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0"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1"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2"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3"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4"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5"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6"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7"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8"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9" name="Google Shape;453;p31">
                <a:extLst>
                  <a:ext uri="{FF2B5EF4-FFF2-40B4-BE49-F238E27FC236}">
                    <a16:creationId xmlns:a16="http://schemas.microsoft.com/office/drawing/2014/main" id="{3E5968E9-6277-2107-B5F8-99C24AED7D75}"/>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grpSp>
        <p:sp>
          <p:nvSpPr>
            <p:cNvPr id="24" name="TextBox 23">
              <a:extLst>
                <a:ext uri="{FF2B5EF4-FFF2-40B4-BE49-F238E27FC236}">
                  <a16:creationId xmlns:a16="http://schemas.microsoft.com/office/drawing/2014/main" id="{F03D0082-927F-D30B-D3D1-28AAB9BD0C0A}"/>
                </a:ext>
              </a:extLst>
            </p:cNvPr>
            <p:cNvSpPr txBox="1"/>
            <p:nvPr/>
          </p:nvSpPr>
          <p:spPr>
            <a:xfrm>
              <a:off x="3055114" y="2481179"/>
              <a:ext cx="7500557" cy="80382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Công nghiệp khai thác chế biến khoáng sản, thủy điện, trồng và chế biến cây công nghiệp, cây ăn quả, du lịch</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5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40" name="Group 39">
            <a:extLst>
              <a:ext uri="{FF2B5EF4-FFF2-40B4-BE49-F238E27FC236}">
                <a16:creationId xmlns:a16="http://schemas.microsoft.com/office/drawing/2014/main" id="{0625102D-5500-22E0-29DA-7DDFF1B6F6EC}"/>
              </a:ext>
            </a:extLst>
          </p:cNvPr>
          <p:cNvGrpSpPr/>
          <p:nvPr/>
        </p:nvGrpSpPr>
        <p:grpSpPr>
          <a:xfrm>
            <a:off x="3013354" y="5104039"/>
            <a:ext cx="8973766" cy="1673529"/>
            <a:chOff x="1612674" y="5184381"/>
            <a:chExt cx="8973766" cy="1409055"/>
          </a:xfrm>
        </p:grpSpPr>
        <p:sp>
          <p:nvSpPr>
            <p:cNvPr id="41" name="Rectangle: Rounded Corners 40">
              <a:extLst>
                <a:ext uri="{FF2B5EF4-FFF2-40B4-BE49-F238E27FC236}">
                  <a16:creationId xmlns:a16="http://schemas.microsoft.com/office/drawing/2014/main" id="{8F75F6AB-0252-BA27-7850-0ACECE8479F8}"/>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nvGrpSpPr>
            <p:cNvPr id="42" name="Google Shape;293;p27">
              <a:extLst>
                <a:ext uri="{FF2B5EF4-FFF2-40B4-BE49-F238E27FC236}">
                  <a16:creationId xmlns:a16="http://schemas.microsoft.com/office/drawing/2014/main" id="{F2A58BBE-857C-B7E7-1F2E-08AE92DBEF2C}"/>
                </a:ext>
              </a:extLst>
            </p:cNvPr>
            <p:cNvGrpSpPr/>
            <p:nvPr/>
          </p:nvGrpSpPr>
          <p:grpSpPr>
            <a:xfrm rot="21403310">
              <a:off x="1612674" y="5184381"/>
              <a:ext cx="1724419" cy="1409055"/>
              <a:chOff x="3676506" y="1404273"/>
              <a:chExt cx="792384" cy="610489"/>
            </a:xfrm>
          </p:grpSpPr>
          <p:sp>
            <p:nvSpPr>
              <p:cNvPr id="44"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45"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46"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47"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48" name="Google Shape;298;p27">
                <a:extLst>
                  <a:ext uri="{FF2B5EF4-FFF2-40B4-BE49-F238E27FC236}">
                    <a16:creationId xmlns:a16="http://schemas.microsoft.com/office/drawing/2014/main" id="{9CD55A9E-B2A0-FFE6-0E24-5B9DCBC6DE6D}"/>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49" name="Google Shape;299;p27">
                <a:extLst>
                  <a:ext uri="{FF2B5EF4-FFF2-40B4-BE49-F238E27FC236}">
                    <a16:creationId xmlns:a16="http://schemas.microsoft.com/office/drawing/2014/main" id="{9F55F073-471B-E9E9-0D09-ADFE3506C3B9}"/>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0"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1"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2"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3"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4"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5"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6"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7"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8"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9"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60"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61"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62"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63"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64"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grpSp>
        <p:sp>
          <p:nvSpPr>
            <p:cNvPr id="43" name="TextBox 42">
              <a:extLst>
                <a:ext uri="{FF2B5EF4-FFF2-40B4-BE49-F238E27FC236}">
                  <a16:creationId xmlns:a16="http://schemas.microsoft.com/office/drawing/2014/main" id="{62501E40-91D2-B624-851A-338BA3BB697D}"/>
                </a:ext>
              </a:extLst>
            </p:cNvPr>
            <p:cNvSpPr txBox="1"/>
            <p:nvPr/>
          </p:nvSpPr>
          <p:spPr>
            <a:xfrm>
              <a:off x="3409054" y="5564860"/>
              <a:ext cx="5774632" cy="516070"/>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Trồng cây công nghiệp lâu năm.</a:t>
              </a:r>
            </a:p>
          </p:txBody>
        </p:sp>
      </p:grpSp>
      <p:grpSp>
        <p:nvGrpSpPr>
          <p:cNvPr id="65" name="Google Shape;1408;p39">
            <a:extLst>
              <a:ext uri="{FF2B5EF4-FFF2-40B4-BE49-F238E27FC236}">
                <a16:creationId xmlns:a16="http://schemas.microsoft.com/office/drawing/2014/main" id="{BEDD8ADA-6828-8FED-9236-0B65D628A81C}"/>
              </a:ext>
            </a:extLst>
          </p:cNvPr>
          <p:cNvGrpSpPr/>
          <p:nvPr/>
        </p:nvGrpSpPr>
        <p:grpSpPr>
          <a:xfrm flipH="1">
            <a:off x="10549795" y="2254777"/>
            <a:ext cx="1805754" cy="1610631"/>
            <a:chOff x="2178000" y="1370575"/>
            <a:chExt cx="1417475" cy="1417450"/>
          </a:xfrm>
        </p:grpSpPr>
        <p:sp>
          <p:nvSpPr>
            <p:cNvPr id="66" name="Google Shape;1409;p39">
              <a:extLst>
                <a:ext uri="{FF2B5EF4-FFF2-40B4-BE49-F238E27FC236}">
                  <a16:creationId xmlns:a16="http://schemas.microsoft.com/office/drawing/2014/main" id="{252848C1-3B5F-3949-880A-0814330A614B}"/>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1410;p39">
              <a:extLst>
                <a:ext uri="{FF2B5EF4-FFF2-40B4-BE49-F238E27FC236}">
                  <a16:creationId xmlns:a16="http://schemas.microsoft.com/office/drawing/2014/main" id="{E4E62BEB-130F-F168-254E-CD2BF7302FB9}"/>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1411;p39">
              <a:extLst>
                <a:ext uri="{FF2B5EF4-FFF2-40B4-BE49-F238E27FC236}">
                  <a16:creationId xmlns:a16="http://schemas.microsoft.com/office/drawing/2014/main" id="{55036A3E-BBF9-A10B-6D7A-B99DB22D5B47}"/>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1412;p39">
              <a:extLst>
                <a:ext uri="{FF2B5EF4-FFF2-40B4-BE49-F238E27FC236}">
                  <a16:creationId xmlns:a16="http://schemas.microsoft.com/office/drawing/2014/main" id="{55F1A6A3-8547-798A-A2EA-B9A09D69C13E}"/>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1413;p39">
              <a:extLst>
                <a:ext uri="{FF2B5EF4-FFF2-40B4-BE49-F238E27FC236}">
                  <a16:creationId xmlns:a16="http://schemas.microsoft.com/office/drawing/2014/main" id="{5680452A-1598-35BC-AF87-EBCECD7FF6B7}"/>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1414;p39">
              <a:extLst>
                <a:ext uri="{FF2B5EF4-FFF2-40B4-BE49-F238E27FC236}">
                  <a16:creationId xmlns:a16="http://schemas.microsoft.com/office/drawing/2014/main" id="{1E2A4A55-0A44-D67D-C21D-E6AD96BA9E3B}"/>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1415;p39">
              <a:extLst>
                <a:ext uri="{FF2B5EF4-FFF2-40B4-BE49-F238E27FC236}">
                  <a16:creationId xmlns:a16="http://schemas.microsoft.com/office/drawing/2014/main" id="{A2C914E5-3ECB-1E65-89BC-083824B88514}"/>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1416;p39">
              <a:extLst>
                <a:ext uri="{FF2B5EF4-FFF2-40B4-BE49-F238E27FC236}">
                  <a16:creationId xmlns:a16="http://schemas.microsoft.com/office/drawing/2014/main" id="{11CF964B-BCDE-6F47-0157-E27941EC6035}"/>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1417;p39">
              <a:extLst>
                <a:ext uri="{FF2B5EF4-FFF2-40B4-BE49-F238E27FC236}">
                  <a16:creationId xmlns:a16="http://schemas.microsoft.com/office/drawing/2014/main" id="{37CF1DFC-BDB1-6EE7-F9DD-A18696FA6B19}"/>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1418;p39">
              <a:extLst>
                <a:ext uri="{FF2B5EF4-FFF2-40B4-BE49-F238E27FC236}">
                  <a16:creationId xmlns:a16="http://schemas.microsoft.com/office/drawing/2014/main" id="{DD6E95CA-419D-9033-2286-14F1C1CA6873}"/>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1419;p39">
              <a:extLst>
                <a:ext uri="{FF2B5EF4-FFF2-40B4-BE49-F238E27FC236}">
                  <a16:creationId xmlns:a16="http://schemas.microsoft.com/office/drawing/2014/main" id="{CE6C3633-02B7-2C91-C074-772BE740F74D}"/>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1420;p39">
              <a:extLst>
                <a:ext uri="{FF2B5EF4-FFF2-40B4-BE49-F238E27FC236}">
                  <a16:creationId xmlns:a16="http://schemas.microsoft.com/office/drawing/2014/main" id="{466F0096-28A7-D5BE-0C26-1516E99185A4}"/>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1421;p39">
              <a:extLst>
                <a:ext uri="{FF2B5EF4-FFF2-40B4-BE49-F238E27FC236}">
                  <a16:creationId xmlns:a16="http://schemas.microsoft.com/office/drawing/2014/main" id="{275CE720-BB1F-7DA3-9808-47E3725CCEE2}"/>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1422;p39">
              <a:extLst>
                <a:ext uri="{FF2B5EF4-FFF2-40B4-BE49-F238E27FC236}">
                  <a16:creationId xmlns:a16="http://schemas.microsoft.com/office/drawing/2014/main" id="{8404AC52-0D63-2FCD-3000-3B45EEB17831}"/>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0" name="Google Shape;118;p4">
            <a:extLst>
              <a:ext uri="{FF2B5EF4-FFF2-40B4-BE49-F238E27FC236}">
                <a16:creationId xmlns:a16="http://schemas.microsoft.com/office/drawing/2014/main" id="{AB5A5940-A5D4-B7CF-AF26-B176D51424EE}"/>
              </a:ext>
            </a:extLst>
          </p:cNvPr>
          <p:cNvSpPr/>
          <p:nvPr/>
        </p:nvSpPr>
        <p:spPr>
          <a:xfrm rot="19980337">
            <a:off x="10186762" y="36223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2" name="Group 81">
            <a:extLst>
              <a:ext uri="{FF2B5EF4-FFF2-40B4-BE49-F238E27FC236}">
                <a16:creationId xmlns:a16="http://schemas.microsoft.com/office/drawing/2014/main" id="{B864B087-8FB6-03B4-0741-5C128A8BE42A}"/>
              </a:ext>
            </a:extLst>
          </p:cNvPr>
          <p:cNvGrpSpPr/>
          <p:nvPr/>
        </p:nvGrpSpPr>
        <p:grpSpPr>
          <a:xfrm>
            <a:off x="-998969" y="214814"/>
            <a:ext cx="12767319" cy="2312453"/>
            <a:chOff x="-780199" y="148845"/>
            <a:chExt cx="13579140" cy="2378016"/>
          </a:xfrm>
        </p:grpSpPr>
        <p:sp>
          <p:nvSpPr>
            <p:cNvPr id="4" name="Rectangle 3">
              <a:extLst>
                <a:ext uri="{FF2B5EF4-FFF2-40B4-BE49-F238E27FC236}">
                  <a16:creationId xmlns:a16="http://schemas.microsoft.com/office/drawing/2014/main" id="{273D5523-A4D6-F86B-D20B-8A56B42B9755}"/>
                </a:ext>
              </a:extLst>
            </p:cNvPr>
            <p:cNvSpPr/>
            <p:nvPr/>
          </p:nvSpPr>
          <p:spPr>
            <a:xfrm>
              <a:off x="-780199" y="229293"/>
              <a:ext cx="13579140" cy="1719865"/>
            </a:xfrm>
            <a:prstGeom prst="rect">
              <a:avLst/>
            </a:prstGeom>
            <a:solidFill>
              <a:srgbClr val="EE689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C1997B3-4618-AD17-DC50-76DF37C019CE}"/>
                </a:ext>
              </a:extLst>
            </p:cNvPr>
            <p:cNvSpPr txBox="1"/>
            <p:nvPr/>
          </p:nvSpPr>
          <p:spPr>
            <a:xfrm>
              <a:off x="1935917" y="338195"/>
              <a:ext cx="10266472" cy="150574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Điều kiện tự nhiên ở vùng Trung du và miền núi Bắc Bộ thuận lợi để phát triển:</a:t>
              </a:r>
            </a:p>
          </p:txBody>
        </p:sp>
        <p:pic>
          <p:nvPicPr>
            <p:cNvPr id="81" name="Picture 80">
              <a:hlinkClick r:id="rId4" action="ppaction://hlinksldjump"/>
              <a:extLst>
                <a:ext uri="{FF2B5EF4-FFF2-40B4-BE49-F238E27FC236}">
                  <a16:creationId xmlns:a16="http://schemas.microsoft.com/office/drawing/2014/main" id="{0AEF6019-3EDF-269D-A0FB-7BA10377398D}"/>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77714" y="148845"/>
              <a:ext cx="2111247" cy="2378016"/>
            </a:xfrm>
            <a:prstGeom prst="rect">
              <a:avLst/>
            </a:prstGeom>
          </p:spPr>
        </p:pic>
      </p:grpSp>
      <p:sp>
        <p:nvSpPr>
          <p:cNvPr id="83" name="Google Shape;118;p4">
            <a:extLst>
              <a:ext uri="{FF2B5EF4-FFF2-40B4-BE49-F238E27FC236}">
                <a16:creationId xmlns:a16="http://schemas.microsoft.com/office/drawing/2014/main" id="{C01D829A-2B32-4827-618D-99641C9A716C}"/>
              </a:ext>
            </a:extLst>
          </p:cNvPr>
          <p:cNvSpPr/>
          <p:nvPr/>
        </p:nvSpPr>
        <p:spPr>
          <a:xfrm rot="19980337">
            <a:off x="10475135" y="5299368"/>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9826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p:cTn id="7" dur="1000" fill="hold"/>
                                        <p:tgtEl>
                                          <p:spTgt spid="82"/>
                                        </p:tgtEl>
                                        <p:attrNameLst>
                                          <p:attrName>ppt_w</p:attrName>
                                        </p:attrNameLst>
                                      </p:cBhvr>
                                      <p:tavLst>
                                        <p:tav tm="0">
                                          <p:val>
                                            <p:strVal val="#ppt_w+.3"/>
                                          </p:val>
                                        </p:tav>
                                        <p:tav tm="100000">
                                          <p:val>
                                            <p:strVal val="#ppt_w"/>
                                          </p:val>
                                        </p:tav>
                                      </p:tavLst>
                                    </p:anim>
                                    <p:anim calcmode="lin" valueType="num">
                                      <p:cBhvr>
                                        <p:cTn id="8" dur="1000" fill="hold"/>
                                        <p:tgtEl>
                                          <p:spTgt spid="82"/>
                                        </p:tgtEl>
                                        <p:attrNameLst>
                                          <p:attrName>ppt_h</p:attrName>
                                        </p:attrNameLst>
                                      </p:cBhvr>
                                      <p:tavLst>
                                        <p:tav tm="0">
                                          <p:val>
                                            <p:strVal val="#ppt_h"/>
                                          </p:val>
                                        </p:tav>
                                        <p:tav tm="100000">
                                          <p:val>
                                            <p:strVal val="#ppt_h"/>
                                          </p:val>
                                        </p:tav>
                                      </p:tavLst>
                                    </p:anim>
                                    <p:animEffect transition="in" filter="fade">
                                      <p:cBhvr>
                                        <p:cTn id="9" dur="1000"/>
                                        <p:tgtEl>
                                          <p:spTgt spid="82"/>
                                        </p:tgtEl>
                                      </p:cBhvr>
                                    </p:animEffect>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outVertical)">
                                      <p:cBhvr>
                                        <p:cTn id="13" dur="500"/>
                                        <p:tgtEl>
                                          <p:spTgt spid="21"/>
                                        </p:tgtEl>
                                      </p:cBhvr>
                                    </p:animEffect>
                                  </p:childTnLst>
                                </p:cTn>
                              </p:par>
                              <p:par>
                                <p:cTn id="14" presetID="16" presetClass="entr" presetSubtype="37"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par>
                                <p:cTn id="17" presetID="16" presetClass="entr" presetSubtype="37"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barn(outVertical)">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35" presetClass="entr" presetSubtype="0" fill="hold"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fade">
                                      <p:cBhvr>
                                        <p:cTn id="25" dur="2000"/>
                                        <p:tgtEl>
                                          <p:spTgt spid="65"/>
                                        </p:tgtEl>
                                      </p:cBhvr>
                                    </p:animEffect>
                                    <p:anim calcmode="lin" valueType="num">
                                      <p:cBhvr>
                                        <p:cTn id="26" dur="2000" fill="hold"/>
                                        <p:tgtEl>
                                          <p:spTgt spid="65"/>
                                        </p:tgtEl>
                                        <p:attrNameLst>
                                          <p:attrName>style.rotation</p:attrName>
                                        </p:attrNameLst>
                                      </p:cBhvr>
                                      <p:tavLst>
                                        <p:tav tm="0">
                                          <p:val>
                                            <p:fltVal val="720"/>
                                          </p:val>
                                        </p:tav>
                                        <p:tav tm="100000">
                                          <p:val>
                                            <p:fltVal val="0"/>
                                          </p:val>
                                        </p:tav>
                                      </p:tavLst>
                                    </p:anim>
                                    <p:anim calcmode="lin" valueType="num">
                                      <p:cBhvr>
                                        <p:cTn id="27" dur="2000" fill="hold"/>
                                        <p:tgtEl>
                                          <p:spTgt spid="65"/>
                                        </p:tgtEl>
                                        <p:attrNameLst>
                                          <p:attrName>ppt_h</p:attrName>
                                        </p:attrNameLst>
                                      </p:cBhvr>
                                      <p:tavLst>
                                        <p:tav tm="0">
                                          <p:val>
                                            <p:fltVal val="0"/>
                                          </p:val>
                                        </p:tav>
                                        <p:tav tm="100000">
                                          <p:val>
                                            <p:strVal val="#ppt_h"/>
                                          </p:val>
                                        </p:tav>
                                      </p:tavLst>
                                    </p:anim>
                                    <p:anim calcmode="lin" valueType="num">
                                      <p:cBhvr>
                                        <p:cTn id="28" dur="2000" fill="hold"/>
                                        <p:tgtEl>
                                          <p:spTgt spid="65"/>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1"/>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35" presetClass="entr" presetSubtype="0" fill="hold" grpId="0" nodeType="clickEffect">
                                  <p:stCondLst>
                                    <p:cond delay="0"/>
                                  </p:stCondLst>
                                  <p:childTnLst>
                                    <p:set>
                                      <p:cBhvr>
                                        <p:cTn id="33" dur="1" fill="hold">
                                          <p:stCondLst>
                                            <p:cond delay="0"/>
                                          </p:stCondLst>
                                        </p:cTn>
                                        <p:tgtEl>
                                          <p:spTgt spid="80"/>
                                        </p:tgtEl>
                                        <p:attrNameLst>
                                          <p:attrName>style.visibility</p:attrName>
                                        </p:attrNameLst>
                                      </p:cBhvr>
                                      <p:to>
                                        <p:strVal val="visible"/>
                                      </p:to>
                                    </p:set>
                                    <p:animEffect transition="in" filter="fade">
                                      <p:cBhvr>
                                        <p:cTn id="34" dur="2000"/>
                                        <p:tgtEl>
                                          <p:spTgt spid="80"/>
                                        </p:tgtEl>
                                      </p:cBhvr>
                                    </p:animEffect>
                                    <p:anim calcmode="lin" valueType="num">
                                      <p:cBhvr>
                                        <p:cTn id="35" dur="2000" fill="hold"/>
                                        <p:tgtEl>
                                          <p:spTgt spid="80"/>
                                        </p:tgtEl>
                                        <p:attrNameLst>
                                          <p:attrName>style.rotation</p:attrName>
                                        </p:attrNameLst>
                                      </p:cBhvr>
                                      <p:tavLst>
                                        <p:tav tm="0">
                                          <p:val>
                                            <p:fltVal val="720"/>
                                          </p:val>
                                        </p:tav>
                                        <p:tav tm="100000">
                                          <p:val>
                                            <p:fltVal val="0"/>
                                          </p:val>
                                        </p:tav>
                                      </p:tavLst>
                                    </p:anim>
                                    <p:anim calcmode="lin" valueType="num">
                                      <p:cBhvr>
                                        <p:cTn id="36" dur="2000" fill="hold"/>
                                        <p:tgtEl>
                                          <p:spTgt spid="80"/>
                                        </p:tgtEl>
                                        <p:attrNameLst>
                                          <p:attrName>ppt_h</p:attrName>
                                        </p:attrNameLst>
                                      </p:cBhvr>
                                      <p:tavLst>
                                        <p:tav tm="0">
                                          <p:val>
                                            <p:fltVal val="0"/>
                                          </p:val>
                                        </p:tav>
                                        <p:tav tm="100000">
                                          <p:val>
                                            <p:strVal val="#ppt_h"/>
                                          </p:val>
                                        </p:tav>
                                      </p:tavLst>
                                    </p:anim>
                                    <p:anim calcmode="lin" valueType="num">
                                      <p:cBhvr>
                                        <p:cTn id="37" dur="2000" fill="hold"/>
                                        <p:tgtEl>
                                          <p:spTgt spid="80"/>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3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35" presetClass="entr" presetSubtype="0" fill="hold" grpId="0" nodeType="clickEffect">
                                  <p:stCondLst>
                                    <p:cond delay="0"/>
                                  </p:stCondLst>
                                  <p:childTnLst>
                                    <p:set>
                                      <p:cBhvr>
                                        <p:cTn id="42" dur="1" fill="hold">
                                          <p:stCondLst>
                                            <p:cond delay="0"/>
                                          </p:stCondLst>
                                        </p:cTn>
                                        <p:tgtEl>
                                          <p:spTgt spid="83"/>
                                        </p:tgtEl>
                                        <p:attrNameLst>
                                          <p:attrName>style.visibility</p:attrName>
                                        </p:attrNameLst>
                                      </p:cBhvr>
                                      <p:to>
                                        <p:strVal val="visible"/>
                                      </p:to>
                                    </p:set>
                                    <p:animEffect transition="in" filter="fade">
                                      <p:cBhvr>
                                        <p:cTn id="43" dur="2000"/>
                                        <p:tgtEl>
                                          <p:spTgt spid="83"/>
                                        </p:tgtEl>
                                      </p:cBhvr>
                                    </p:animEffect>
                                    <p:anim calcmode="lin" valueType="num">
                                      <p:cBhvr>
                                        <p:cTn id="44" dur="2000" fill="hold"/>
                                        <p:tgtEl>
                                          <p:spTgt spid="83"/>
                                        </p:tgtEl>
                                        <p:attrNameLst>
                                          <p:attrName>style.rotation</p:attrName>
                                        </p:attrNameLst>
                                      </p:cBhvr>
                                      <p:tavLst>
                                        <p:tav tm="0">
                                          <p:val>
                                            <p:fltVal val="720"/>
                                          </p:val>
                                        </p:tav>
                                        <p:tav tm="100000">
                                          <p:val>
                                            <p:fltVal val="0"/>
                                          </p:val>
                                        </p:tav>
                                      </p:tavLst>
                                    </p:anim>
                                    <p:anim calcmode="lin" valueType="num">
                                      <p:cBhvr>
                                        <p:cTn id="45" dur="2000" fill="hold"/>
                                        <p:tgtEl>
                                          <p:spTgt spid="83"/>
                                        </p:tgtEl>
                                        <p:attrNameLst>
                                          <p:attrName>ppt_h</p:attrName>
                                        </p:attrNameLst>
                                      </p:cBhvr>
                                      <p:tavLst>
                                        <p:tav tm="0">
                                          <p:val>
                                            <p:fltVal val="0"/>
                                          </p:val>
                                        </p:tav>
                                        <p:tav tm="100000">
                                          <p:val>
                                            <p:strVal val="#ppt_h"/>
                                          </p:val>
                                        </p:tav>
                                      </p:tavLst>
                                    </p:anim>
                                    <p:anim calcmode="lin" valueType="num">
                                      <p:cBhvr>
                                        <p:cTn id="46" dur="2000" fill="hold"/>
                                        <p:tgtEl>
                                          <p:spTgt spid="83"/>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41"/>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40"/>
                  </p:tgtEl>
                </p:cond>
              </p:nextCondLst>
            </p:seq>
          </p:childTnLst>
        </p:cTn>
      </p:par>
    </p:tnLst>
    <p:bldLst>
      <p:bldP spid="80" grpId="0" animBg="1"/>
      <p:bldP spid="8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圆角矩形 8"/>
          <p:cNvSpPr/>
          <p:nvPr/>
        </p:nvSpPr>
        <p:spPr>
          <a:xfrm>
            <a:off x="1092200" y="1057079"/>
            <a:ext cx="9563100" cy="4607121"/>
          </a:xfrm>
          <a:prstGeom prst="roundRect">
            <a:avLst/>
          </a:prstGeom>
          <a:solidFill>
            <a:schemeClr val="bg1"/>
          </a:solidFill>
          <a:ln>
            <a:noFill/>
          </a:ln>
          <a:effectLst>
            <a:outerShdw blurRad="254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pic>
        <p:nvPicPr>
          <p:cNvPr id="6" name="Picture 2" descr="54 dân tộc Việt Nam - Page 5 of 5 - Địa Ốc Thông Thái"/>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a:stretch>
            <a:fillRect/>
          </a:stretch>
        </p:blipFill>
        <p:spPr bwMode="auto">
          <a:xfrm>
            <a:off x="5188527" y="3200400"/>
            <a:ext cx="73152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CED7F8E-4C96-F782-E263-8F457065EAF0}"/>
              </a:ext>
            </a:extLst>
          </p:cNvPr>
          <p:cNvPicPr>
            <a:picLocks noChangeAspect="1"/>
          </p:cNvPicPr>
          <p:nvPr/>
        </p:nvPicPr>
        <p:blipFill>
          <a:blip r:embed="rId5"/>
          <a:stretch>
            <a:fillRect/>
          </a:stretch>
        </p:blipFill>
        <p:spPr>
          <a:xfrm>
            <a:off x="2103299" y="1494430"/>
            <a:ext cx="9462019" cy="3411940"/>
          </a:xfrm>
          <a:prstGeom prst="rect">
            <a:avLst/>
          </a:prstGeom>
        </p:spPr>
      </p:pic>
    </p:spTree>
    <p:extLst>
      <p:ext uri="{BB962C8B-B14F-4D97-AF65-F5344CB8AC3E}">
        <p14:creationId xmlns:p14="http://schemas.microsoft.com/office/powerpoint/2010/main" val="2462250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Picture 19">
            <a:extLst>
              <a:ext uri="{FF2B5EF4-FFF2-40B4-BE49-F238E27FC236}">
                <a16:creationId xmlns:a16="http://schemas.microsoft.com/office/drawing/2014/main" id="{84928654-6051-2795-250C-4423ED2B21D1}"/>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57426" y="2395196"/>
            <a:ext cx="3488492" cy="1945471"/>
          </a:xfrm>
          <a:prstGeom prst="rect">
            <a:avLst/>
          </a:prstGeom>
        </p:spPr>
      </p:pic>
      <p:pic>
        <p:nvPicPr>
          <p:cNvPr id="1026" name="Picture 2" descr="54 dân tộc Việt Nam - Page 5 of 5 - Địa Ốc Thông Thái"/>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a:stretch>
            <a:fillRect/>
          </a:stretch>
        </p:blipFill>
        <p:spPr bwMode="auto">
          <a:xfrm>
            <a:off x="5188527" y="3200400"/>
            <a:ext cx="7315200" cy="3657600"/>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38"/>
          <p:cNvSpPr txBox="1"/>
          <p:nvPr/>
        </p:nvSpPr>
        <p:spPr>
          <a:xfrm>
            <a:off x="300251" y="1071757"/>
            <a:ext cx="11352766"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HOẠT ĐỘNG 1.</a:t>
            </a:r>
            <a:r>
              <a:rPr kumimoji="0" lang="en-US" altLang="zh-CN" sz="44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CÁC DÂN TỘC SINH SỐNG Ở VÙNG TRUNG DU VÀ MIỀN NÚI BẮC BỘ</a:t>
            </a:r>
            <a:r>
              <a:rPr kumimoji="0" lang="en-US" altLang="zh-CN"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zh-CN"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endParaRPr>
          </a:p>
        </p:txBody>
      </p:sp>
    </p:spTree>
    <p:extLst>
      <p:ext uri="{BB962C8B-B14F-4D97-AF65-F5344CB8AC3E}">
        <p14:creationId xmlns:p14="http://schemas.microsoft.com/office/powerpoint/2010/main" val="17684774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7|1.1|1.1|1|1.1|1.1|1.3|1.4|1.6|2"/>
</p:tagLst>
</file>

<file path=ppt/theme/theme1.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EAD4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907</Words>
  <Application>Microsoft Office PowerPoint</Application>
  <PresentationFormat>Widescreen</PresentationFormat>
  <Paragraphs>99</Paragraphs>
  <Slides>26</Slides>
  <Notes>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26</vt:i4>
      </vt:variant>
    </vt:vector>
  </HeadingPairs>
  <TitlesOfParts>
    <vt:vector size="40" baseType="lpstr">
      <vt:lpstr>#9Slide05 Angelline</vt:lpstr>
      <vt:lpstr>#9Slide07 HoneyCream</vt:lpstr>
      <vt:lpstr>Arial</vt:lpstr>
      <vt:lpstr>Calibri</vt:lpstr>
      <vt:lpstr>Cambria</vt:lpstr>
      <vt:lpstr>等线</vt:lpstr>
      <vt:lpstr>SVN-Newton</vt:lpstr>
      <vt:lpstr>Tahoma</vt:lpstr>
      <vt:lpstr>Times New Roman</vt:lpstr>
      <vt:lpstr>UTM Avo</vt:lpstr>
      <vt:lpstr>VNI-Times</vt:lpstr>
      <vt:lpstr>Wingdings 2</vt:lpstr>
      <vt:lpstr>思源黑体 CN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MĂNG NON TEAM</cp:keywords>
  <cp:lastModifiedBy/>
  <cp:revision>1</cp:revision>
  <dcterms:created xsi:type="dcterms:W3CDTF">2022-02-22T11:00:15Z</dcterms:created>
  <dcterms:modified xsi:type="dcterms:W3CDTF">2025-04-30T13:50:21Z</dcterms:modified>
</cp:coreProperties>
</file>