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3"/>
  </p:notesMasterIdLst>
  <p:sldIdLst>
    <p:sldId id="259" r:id="rId3"/>
    <p:sldId id="285" r:id="rId4"/>
    <p:sldId id="319" r:id="rId5"/>
    <p:sldId id="318" r:id="rId6"/>
    <p:sldId id="278" r:id="rId7"/>
    <p:sldId id="266" r:id="rId8"/>
    <p:sldId id="279" r:id="rId9"/>
    <p:sldId id="320" r:id="rId10"/>
    <p:sldId id="322" r:id="rId11"/>
    <p:sldId id="323" r:id="rId12"/>
    <p:sldId id="324" r:id="rId13"/>
    <p:sldId id="325" r:id="rId14"/>
    <p:sldId id="326" r:id="rId15"/>
    <p:sldId id="327" r:id="rId16"/>
    <p:sldId id="339" r:id="rId17"/>
    <p:sldId id="321" r:id="rId18"/>
    <p:sldId id="328" r:id="rId19"/>
    <p:sldId id="336" r:id="rId20"/>
    <p:sldId id="329" r:id="rId21"/>
    <p:sldId id="338" r:id="rId22"/>
    <p:sldId id="330" r:id="rId23"/>
    <p:sldId id="331" r:id="rId24"/>
    <p:sldId id="333" r:id="rId25"/>
    <p:sldId id="334" r:id="rId26"/>
    <p:sldId id="335" r:id="rId27"/>
    <p:sldId id="337" r:id="rId28"/>
    <p:sldId id="272" r:id="rId29"/>
    <p:sldId id="311" r:id="rId30"/>
    <p:sldId id="275"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B0D51"/>
    <a:srgbClr val="EA5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1" d="100"/>
          <a:sy n="41" d="100"/>
        </p:scale>
        <p:origin x="1183"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491C2-1809-4602-9911-62F19BD36C68}"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888F3-E0AC-4834-AD67-4A2687B104AE}" type="slidenum">
              <a:rPr lang="en-US" smtClean="0"/>
              <a:t>‹#›</a:t>
            </a:fld>
            <a:endParaRPr lang="en-US"/>
          </a:p>
        </p:txBody>
      </p:sp>
    </p:spTree>
    <p:extLst>
      <p:ext uri="{BB962C8B-B14F-4D97-AF65-F5344CB8AC3E}">
        <p14:creationId xmlns:p14="http://schemas.microsoft.com/office/powerpoint/2010/main" val="242572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1</a:t>
            </a:fld>
            <a:endParaRPr lang="en-US"/>
          </a:p>
        </p:txBody>
      </p:sp>
    </p:spTree>
    <p:extLst>
      <p:ext uri="{BB962C8B-B14F-4D97-AF65-F5344CB8AC3E}">
        <p14:creationId xmlns:p14="http://schemas.microsoft.com/office/powerpoint/2010/main" val="4736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27</a:t>
            </a:fld>
            <a:endParaRPr lang="en-US"/>
          </a:p>
        </p:txBody>
      </p:sp>
    </p:spTree>
    <p:extLst>
      <p:ext uri="{BB962C8B-B14F-4D97-AF65-F5344CB8AC3E}">
        <p14:creationId xmlns:p14="http://schemas.microsoft.com/office/powerpoint/2010/main" val="376838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691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40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7355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629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7809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6799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0768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5860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916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46117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7702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6174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2722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34882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3412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18109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0632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32533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79207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4959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4/30/2025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0787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392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7828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961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2365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4731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0413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1377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0F4F727-9EBB-2490-B8B1-3AAC80D78E7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9349" y="93892"/>
            <a:ext cx="1499683" cy="1499683"/>
          </a:xfrm>
          <a:prstGeom prst="rect">
            <a:avLst/>
          </a:prstGeom>
        </p:spPr>
      </p:pic>
    </p:spTree>
    <p:extLst>
      <p:ext uri="{BB962C8B-B14F-4D97-AF65-F5344CB8AC3E}">
        <p14:creationId xmlns:p14="http://schemas.microsoft.com/office/powerpoint/2010/main" val="451884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40A55D4-3620-4992-7690-D28FEB34A2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9" y="93892"/>
            <a:ext cx="1499683" cy="1499683"/>
          </a:xfrm>
          <a:prstGeom prst="rect">
            <a:avLst/>
          </a:prstGeom>
        </p:spPr>
      </p:pic>
    </p:spTree>
    <p:extLst>
      <p:ext uri="{BB962C8B-B14F-4D97-AF65-F5344CB8AC3E}">
        <p14:creationId xmlns:p14="http://schemas.microsoft.com/office/powerpoint/2010/main" val="32985067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382929" y="2109653"/>
            <a:ext cx="9870279" cy="3901778"/>
          </a:xfrm>
          <a:prstGeom prst="rect">
            <a:avLst/>
          </a:prstGeom>
        </p:spPr>
      </p:pic>
    </p:spTree>
    <p:extLst>
      <p:ext uri="{BB962C8B-B14F-4D97-AF65-F5344CB8AC3E}">
        <p14:creationId xmlns:p14="http://schemas.microsoft.com/office/powerpoint/2010/main" val="140603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7338058" y="4329992"/>
            <a:ext cx="4527640" cy="1575525"/>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145815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 sánh giá cả hàng hoá cùng loại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6" name="Picture 5">
            <a:extLst>
              <a:ext uri="{FF2B5EF4-FFF2-40B4-BE49-F238E27FC236}">
                <a16:creationId xmlns:a16="http://schemas.microsoft.com/office/drawing/2014/main" id="{3C45B245-19E5-CCAD-0B9D-EAAA85218588}"/>
              </a:ext>
            </a:extLst>
          </p:cNvPr>
          <p:cNvPicPr>
            <a:picLocks noChangeAspect="1"/>
          </p:cNvPicPr>
          <p:nvPr/>
        </p:nvPicPr>
        <p:blipFill>
          <a:blip r:embed="rId4"/>
          <a:stretch>
            <a:fillRect/>
          </a:stretch>
        </p:blipFill>
        <p:spPr>
          <a:xfrm>
            <a:off x="610417" y="1676154"/>
            <a:ext cx="6443525" cy="4900994"/>
          </a:xfrm>
          <a:prstGeom prst="rect">
            <a:avLst/>
          </a:prstGeom>
        </p:spPr>
      </p:pic>
      <p:sp>
        <p:nvSpPr>
          <p:cNvPr id="10" name="TextBox 9">
            <a:extLst>
              <a:ext uri="{FF2B5EF4-FFF2-40B4-BE49-F238E27FC236}">
                <a16:creationId xmlns:a16="http://schemas.microsoft.com/office/drawing/2014/main" id="{7A029FB2-5897-4ACA-972C-B69BC23247EA}"/>
              </a:ext>
            </a:extLst>
          </p:cNvPr>
          <p:cNvSpPr txBox="1"/>
          <p:nvPr/>
        </p:nvSpPr>
        <p:spPr>
          <a:xfrm>
            <a:off x="201385" y="1104342"/>
            <a:ext cx="11789229" cy="523220"/>
          </a:xfrm>
          <a:prstGeom prst="rect">
            <a:avLst/>
          </a:prstGeom>
          <a:solidFill>
            <a:schemeClr val="accent2">
              <a:lumMod val="40000"/>
              <a:lumOff val="60000"/>
            </a:schemeClr>
          </a:solidFill>
        </p:spPr>
        <p:txBody>
          <a:bodyPr wrap="square" rtlCol="0">
            <a:spAutoFit/>
          </a:bodyPr>
          <a:lstStyle/>
          <a:p>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chị</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bức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25362839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103413" y="74963"/>
            <a:ext cx="11623766" cy="6783036"/>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6868885" y="2909389"/>
            <a:ext cx="4558213" cy="2693769"/>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52152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Lựa</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chọn</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hàng</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hoá</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giá</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hợp</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p:txBody>
        </p:sp>
      </p:grpSp>
      <p:pic>
        <p:nvPicPr>
          <p:cNvPr id="4" name="Picture 3">
            <a:extLst>
              <a:ext uri="{FF2B5EF4-FFF2-40B4-BE49-F238E27FC236}">
                <a16:creationId xmlns:a16="http://schemas.microsoft.com/office/drawing/2014/main" id="{F910F98E-37F3-F5E0-8EFF-DDA1A27B9415}"/>
              </a:ext>
            </a:extLst>
          </p:cNvPr>
          <p:cNvPicPr>
            <a:picLocks noChangeAspect="1"/>
          </p:cNvPicPr>
          <p:nvPr/>
        </p:nvPicPr>
        <p:blipFill>
          <a:blip r:embed="rId4"/>
          <a:stretch>
            <a:fillRect/>
          </a:stretch>
        </p:blipFill>
        <p:spPr>
          <a:xfrm>
            <a:off x="740227" y="1963944"/>
            <a:ext cx="5943602" cy="4736528"/>
          </a:xfrm>
          <a:prstGeom prst="rect">
            <a:avLst/>
          </a:prstGeom>
        </p:spPr>
      </p:pic>
      <p:sp>
        <p:nvSpPr>
          <p:cNvPr id="10" name="TextBox 9">
            <a:extLst>
              <a:ext uri="{FF2B5EF4-FFF2-40B4-BE49-F238E27FC236}">
                <a16:creationId xmlns:a16="http://schemas.microsoft.com/office/drawing/2014/main" id="{C46818A4-F13E-4E1C-84CD-A3B1A4D9D426}"/>
              </a:ext>
            </a:extLst>
          </p:cNvPr>
          <p:cNvSpPr txBox="1"/>
          <p:nvPr/>
        </p:nvSpPr>
        <p:spPr>
          <a:xfrm>
            <a:off x="201385" y="1309811"/>
            <a:ext cx="11789229" cy="523220"/>
          </a:xfrm>
          <a:prstGeom prst="rect">
            <a:avLst/>
          </a:prstGeom>
          <a:solidFill>
            <a:schemeClr val="accent2">
              <a:lumMod val="40000"/>
              <a:lumOff val="60000"/>
            </a:schemeClr>
          </a:solidFill>
        </p:spPr>
        <p:txBody>
          <a:bodyPr wrap="square" rtlCol="0">
            <a:spAutoFit/>
          </a:bodyPr>
          <a:lstStyle/>
          <a:p>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chị</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bức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503979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193767"/>
            <a:ext cx="11623766" cy="6664233"/>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6341336" y="3341914"/>
            <a:ext cx="5463540" cy="28520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64620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Cân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nhắc</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tính</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toán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giữa</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nhu</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cầu</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mong</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muốn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để</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quyết</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định</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mua</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hàng</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hoá</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phù</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hợp</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nhu</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cầu</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cần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thiết</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bản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thân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trước</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0FBD350-5BAB-F5C0-E5B4-470D9586099D}"/>
              </a:ext>
            </a:extLst>
          </p:cNvPr>
          <p:cNvPicPr>
            <a:picLocks noChangeAspect="1"/>
          </p:cNvPicPr>
          <p:nvPr/>
        </p:nvPicPr>
        <p:blipFill>
          <a:blip r:embed="rId4"/>
          <a:stretch>
            <a:fillRect/>
          </a:stretch>
        </p:blipFill>
        <p:spPr>
          <a:xfrm>
            <a:off x="611469" y="1600727"/>
            <a:ext cx="5851205" cy="4945211"/>
          </a:xfrm>
          <a:prstGeom prst="rect">
            <a:avLst/>
          </a:prstGeom>
        </p:spPr>
      </p:pic>
      <p:sp>
        <p:nvSpPr>
          <p:cNvPr id="10" name="TextBox 9">
            <a:extLst>
              <a:ext uri="{FF2B5EF4-FFF2-40B4-BE49-F238E27FC236}">
                <a16:creationId xmlns:a16="http://schemas.microsoft.com/office/drawing/2014/main" id="{A9EDBA09-9953-46CF-A1A1-E207819CD1C4}"/>
              </a:ext>
            </a:extLst>
          </p:cNvPr>
          <p:cNvSpPr txBox="1"/>
          <p:nvPr/>
        </p:nvSpPr>
        <p:spPr>
          <a:xfrm>
            <a:off x="201385" y="1152933"/>
            <a:ext cx="11789229" cy="523220"/>
          </a:xfrm>
          <a:prstGeom prst="rect">
            <a:avLst/>
          </a:prstGeom>
          <a:solidFill>
            <a:schemeClr val="accent2">
              <a:lumMod val="40000"/>
              <a:lumOff val="60000"/>
            </a:schemeClr>
          </a:solidFill>
        </p:spPr>
        <p:txBody>
          <a:bodyPr wrap="square" rtlCol="0">
            <a:spAutoFit/>
          </a:bodyPr>
          <a:lstStyle/>
          <a:p>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chị</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bức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1950788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74963"/>
            <a:ext cx="11623766" cy="666329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6509656" y="4052603"/>
            <a:ext cx="5232764" cy="23186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68" cy="21970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Cân</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nhắc</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khi</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mua</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hàng</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khuyến</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mại</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mua</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hàng</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vừa</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đủ</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a:t>
              </a:r>
              <a:r>
                <a:rPr lang="en-US" sz="36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96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31E1481E-AD07-F6FC-030C-909C7AF5E8C8}"/>
              </a:ext>
            </a:extLst>
          </p:cNvPr>
          <p:cNvPicPr>
            <a:picLocks noChangeAspect="1"/>
          </p:cNvPicPr>
          <p:nvPr/>
        </p:nvPicPr>
        <p:blipFill>
          <a:blip r:embed="rId4"/>
          <a:stretch>
            <a:fillRect/>
          </a:stretch>
        </p:blipFill>
        <p:spPr>
          <a:xfrm>
            <a:off x="284117" y="2095500"/>
            <a:ext cx="6225539" cy="4563032"/>
          </a:xfrm>
          <a:prstGeom prst="rect">
            <a:avLst/>
          </a:prstGeom>
        </p:spPr>
      </p:pic>
      <p:sp>
        <p:nvSpPr>
          <p:cNvPr id="10" name="TextBox 9">
            <a:extLst>
              <a:ext uri="{FF2B5EF4-FFF2-40B4-BE49-F238E27FC236}">
                <a16:creationId xmlns:a16="http://schemas.microsoft.com/office/drawing/2014/main" id="{8509FA2B-ED4E-4BB3-92FD-807DD5ABF6E5}"/>
              </a:ext>
            </a:extLst>
          </p:cNvPr>
          <p:cNvSpPr txBox="1"/>
          <p:nvPr/>
        </p:nvSpPr>
        <p:spPr>
          <a:xfrm>
            <a:off x="118654" y="1313199"/>
            <a:ext cx="11789229" cy="523220"/>
          </a:xfrm>
          <a:prstGeom prst="rect">
            <a:avLst/>
          </a:prstGeom>
          <a:solidFill>
            <a:schemeClr val="accent2">
              <a:lumMod val="40000"/>
              <a:lumOff val="60000"/>
            </a:schemeClr>
          </a:solidFill>
        </p:spPr>
        <p:txBody>
          <a:bodyPr wrap="square" rtlCol="0">
            <a:spAutoFit/>
          </a:bodyPr>
          <a:lstStyle/>
          <a:p>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chị</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bức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8233076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01385" y="51703"/>
            <a:ext cx="11623766" cy="6806296"/>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687284" y="340198"/>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6398074" y="4082142"/>
            <a:ext cx="5527768" cy="232954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70" cy="242980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Nuôi</a:t>
              </a:r>
              <a:r>
                <a:rPr lang="en-US" sz="6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lợn</a:t>
              </a:r>
              <a:r>
                <a:rPr lang="en-US" sz="6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đất</a:t>
              </a:r>
              <a:r>
                <a:rPr lang="en-US" sz="6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để</a:t>
              </a:r>
              <a:r>
                <a:rPr lang="en-US" sz="6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tiết</a:t>
              </a:r>
              <a:r>
                <a:rPr lang="en-US" sz="6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kiệm</a:t>
              </a:r>
              <a:r>
                <a:rPr lang="en-US" sz="6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tiền</a:t>
              </a:r>
              <a:r>
                <a:rPr lang="en-US" sz="6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10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CC7D7DA8-4E2F-EA5E-77B1-F5BF54AF25E7}"/>
              </a:ext>
            </a:extLst>
          </p:cNvPr>
          <p:cNvPicPr>
            <a:picLocks noChangeAspect="1"/>
          </p:cNvPicPr>
          <p:nvPr/>
        </p:nvPicPr>
        <p:blipFill>
          <a:blip r:embed="rId4"/>
          <a:stretch>
            <a:fillRect/>
          </a:stretch>
        </p:blipFill>
        <p:spPr>
          <a:xfrm>
            <a:off x="376237" y="1806347"/>
            <a:ext cx="5719763" cy="4809521"/>
          </a:xfrm>
          <a:prstGeom prst="rect">
            <a:avLst/>
          </a:prstGeom>
        </p:spPr>
      </p:pic>
      <p:sp>
        <p:nvSpPr>
          <p:cNvPr id="10" name="TextBox 9">
            <a:extLst>
              <a:ext uri="{FF2B5EF4-FFF2-40B4-BE49-F238E27FC236}">
                <a16:creationId xmlns:a16="http://schemas.microsoft.com/office/drawing/2014/main" id="{1B661AE6-6088-411C-B5FC-EF9D468E153B}"/>
              </a:ext>
            </a:extLst>
          </p:cNvPr>
          <p:cNvSpPr txBox="1"/>
          <p:nvPr/>
        </p:nvSpPr>
        <p:spPr>
          <a:xfrm>
            <a:off x="201385" y="1233025"/>
            <a:ext cx="11789229" cy="523220"/>
          </a:xfrm>
          <a:prstGeom prst="rect">
            <a:avLst/>
          </a:prstGeom>
          <a:solidFill>
            <a:schemeClr val="accent2">
              <a:lumMod val="40000"/>
              <a:lumOff val="60000"/>
            </a:schemeClr>
          </a:solidFill>
        </p:spPr>
        <p:txBody>
          <a:bodyPr wrap="square" rtlCol="0">
            <a:spAutoFit/>
          </a:bodyPr>
          <a:lstStyle/>
          <a:p>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chị</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bức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954488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073" y="0"/>
            <a:ext cx="12083142" cy="6749142"/>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02524" y="68809"/>
            <a:ext cx="10855233" cy="646331"/>
          </a:xfrm>
          <a:prstGeom prst="rect">
            <a:avLst/>
          </a:prstGeom>
          <a:noFill/>
        </p:spPr>
        <p:txBody>
          <a:bodyPr wrap="square" rtlCol="0">
            <a:spAutoFit/>
          </a:bodyPr>
          <a:lstStyle/>
          <a:p>
            <a:pPr lvl="0" algn="ct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tranh</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/57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cầu</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CC325E43-FC9E-4CF4-91BB-C66BBFC49E23}"/>
              </a:ext>
            </a:extLst>
          </p:cNvPr>
          <p:cNvGrpSpPr/>
          <p:nvPr/>
        </p:nvGrpSpPr>
        <p:grpSpPr>
          <a:xfrm>
            <a:off x="347797" y="722462"/>
            <a:ext cx="11844202" cy="646331"/>
            <a:chOff x="457789" y="2120323"/>
            <a:chExt cx="6162594" cy="1065823"/>
          </a:xfrm>
        </p:grpSpPr>
        <p:sp>
          <p:nvSpPr>
            <p:cNvPr id="9" name="Freeform 3">
              <a:extLst>
                <a:ext uri="{FF2B5EF4-FFF2-40B4-BE49-F238E27FC236}">
                  <a16:creationId xmlns:a16="http://schemas.microsoft.com/office/drawing/2014/main" id="{4CB32EA4-DC88-4EBA-9677-7F39BD350237}"/>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sz="1400" b="1"/>
            </a:p>
          </p:txBody>
        </p:sp>
        <p:sp>
          <p:nvSpPr>
            <p:cNvPr id="11" name="TextBox 10">
              <a:extLst>
                <a:ext uri="{FF2B5EF4-FFF2-40B4-BE49-F238E27FC236}">
                  <a16:creationId xmlns:a16="http://schemas.microsoft.com/office/drawing/2014/main" id="{92E5D841-9171-4BD6-ABC0-52C0E63D2C7E}"/>
                </a:ext>
              </a:extLst>
            </p:cNvPr>
            <p:cNvSpPr txBox="1"/>
            <p:nvPr/>
          </p:nvSpPr>
          <p:spPr>
            <a:xfrm>
              <a:off x="509450" y="2120323"/>
              <a:ext cx="6097870" cy="862809"/>
            </a:xfrm>
            <a:prstGeom prst="rect">
              <a:avLst/>
            </a:prstGeom>
            <a:noFill/>
          </p:spPr>
          <p:txBody>
            <a:bodyPr wrap="square" rtlCol="0">
              <a:spAutoFit/>
            </a:bodyPr>
            <a:lstStyle/>
            <a:p>
              <a:pPr algn="ctr"/>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chị</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bức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a:latin typeface="Cambria" panose="02040503050406030204" pitchFamily="18" charset="0"/>
                  <a:ea typeface="Cambria" panose="02040503050406030204" pitchFamily="18" charset="0"/>
                </a:rPr>
                <a:t>.</a:t>
              </a:r>
            </a:p>
          </p:txBody>
        </p:sp>
      </p:grpSp>
      <p:sp>
        <p:nvSpPr>
          <p:cNvPr id="18" name="TextBox 17">
            <a:extLst>
              <a:ext uri="{FF2B5EF4-FFF2-40B4-BE49-F238E27FC236}">
                <a16:creationId xmlns:a16="http://schemas.microsoft.com/office/drawing/2014/main" id="{50656644-6B6B-40D5-B8D7-899FBA4D83DE}"/>
              </a:ext>
            </a:extLst>
          </p:cNvPr>
          <p:cNvSpPr txBox="1"/>
          <p:nvPr/>
        </p:nvSpPr>
        <p:spPr>
          <a:xfrm>
            <a:off x="681533" y="1488712"/>
            <a:ext cx="10921582" cy="492443"/>
          </a:xfrm>
          <a:prstGeom prst="rect">
            <a:avLst/>
          </a:prstGeom>
          <a:solidFill>
            <a:schemeClr val="accent2">
              <a:lumMod val="40000"/>
              <a:lumOff val="60000"/>
            </a:schemeClr>
          </a:solidFill>
        </p:spPr>
        <p:txBody>
          <a:bodyPr wrap="square" lIns="0" tIns="0" rIns="0" bIns="0" rtlCol="0" anchor="t">
            <a:spAutoFit/>
          </a:bodyPr>
          <a:lstStyle/>
          <a:p>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mj-lt"/>
                <a:ea typeface="Cambria" panose="02040503050406030204" pitchFamily="18" charset="0"/>
              </a:rPr>
              <a:t>Lên kế hoạch trước khi mua sắm</a:t>
            </a:r>
            <a:r>
              <a:rPr lang="en-US" sz="3200" dirty="0">
                <a:solidFill>
                  <a:srgbClr val="002060"/>
                </a:solidFill>
                <a:latin typeface="+mj-lt"/>
                <a:ea typeface="Cambria" panose="02040503050406030204" pitchFamily="18" charset="0"/>
              </a:rPr>
              <a:t>.</a:t>
            </a:r>
          </a:p>
        </p:txBody>
      </p:sp>
      <p:sp>
        <p:nvSpPr>
          <p:cNvPr id="20" name="TextBox 19">
            <a:extLst>
              <a:ext uri="{FF2B5EF4-FFF2-40B4-BE49-F238E27FC236}">
                <a16:creationId xmlns:a16="http://schemas.microsoft.com/office/drawing/2014/main" id="{37F13D21-914C-4A23-B541-0DD63C9FE24A}"/>
              </a:ext>
            </a:extLst>
          </p:cNvPr>
          <p:cNvSpPr txBox="1"/>
          <p:nvPr/>
        </p:nvSpPr>
        <p:spPr>
          <a:xfrm>
            <a:off x="681532" y="2091255"/>
            <a:ext cx="10877115" cy="492443"/>
          </a:xfrm>
          <a:prstGeom prst="rect">
            <a:avLst/>
          </a:prstGeom>
          <a:solidFill>
            <a:srgbClr val="FFFF00"/>
          </a:solid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S</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o sánh giá cả hàng hoá cùng loại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3AE32A60-D5AA-4E03-A02C-E1A29490855C}"/>
              </a:ext>
            </a:extLst>
          </p:cNvPr>
          <p:cNvSpPr txBox="1"/>
          <p:nvPr/>
        </p:nvSpPr>
        <p:spPr>
          <a:xfrm>
            <a:off x="617608" y="2744090"/>
            <a:ext cx="10921582" cy="492443"/>
          </a:xfrm>
          <a:prstGeom prst="rect">
            <a:avLst/>
          </a:prstGeom>
          <a:solidFill>
            <a:srgbClr val="92D050"/>
          </a:solid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Lựa</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chọn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hàng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hoá</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giá</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hợp</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id="{C051F800-EC44-436A-B397-7C62EE35105F}"/>
              </a:ext>
            </a:extLst>
          </p:cNvPr>
          <p:cNvSpPr txBox="1"/>
          <p:nvPr/>
        </p:nvSpPr>
        <p:spPr>
          <a:xfrm>
            <a:off x="580641" y="3319170"/>
            <a:ext cx="10978007" cy="1477328"/>
          </a:xfrm>
          <a:prstGeom prst="rect">
            <a:avLst/>
          </a:prstGeom>
          <a:solidFill>
            <a:schemeClr val="tx2">
              <a:lumMod val="40000"/>
              <a:lumOff val="60000"/>
            </a:schemeClr>
          </a:solid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Cân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nhắc</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tính</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toán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giữa</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nhu</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cầu</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mong</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muốn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để</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quyết</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định</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mua</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hàng</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hoá</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phù</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hợp</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nhu</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cầu</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cần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thiết</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bản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thân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trước</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0464418-DF9B-4898-BD62-7A1059AB41E8}"/>
              </a:ext>
            </a:extLst>
          </p:cNvPr>
          <p:cNvSpPr txBox="1"/>
          <p:nvPr/>
        </p:nvSpPr>
        <p:spPr>
          <a:xfrm>
            <a:off x="580641" y="5034155"/>
            <a:ext cx="10958549" cy="492443"/>
          </a:xfrm>
          <a:prstGeom prst="rect">
            <a:avLst/>
          </a:prstGeom>
          <a:solidFill>
            <a:srgbClr val="00B0F0"/>
          </a:solid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Cân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nhắc</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khi</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mua</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hàng</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khuyến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mại</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mua</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hàng</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vừa</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đủ</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7DD1CA1-3DFC-4319-9733-46EB2B346CB5}"/>
              </a:ext>
            </a:extLst>
          </p:cNvPr>
          <p:cNvSpPr txBox="1"/>
          <p:nvPr/>
        </p:nvSpPr>
        <p:spPr>
          <a:xfrm>
            <a:off x="617608" y="5779187"/>
            <a:ext cx="10958549" cy="492443"/>
          </a:xfrm>
          <a:prstGeom prst="rect">
            <a:avLst/>
          </a:prstGeom>
          <a:solidFill>
            <a:schemeClr val="accent2">
              <a:lumMod val="40000"/>
              <a:lumOff val="60000"/>
            </a:schemeClr>
          </a:solid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Nuôi</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lợn</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đất</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để</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tiết</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kiệm</a:t>
            </a:r>
            <a:r>
              <a:rPr lang="en-US" sz="3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tiền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9400826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391998"/>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72" y="3081806"/>
            <a:ext cx="4881155" cy="3330916"/>
          </a:xfrm>
          <a:prstGeom prst="rect">
            <a:avLst/>
          </a:prstGeom>
        </p:spPr>
      </p:pic>
      <p:grpSp>
        <p:nvGrpSpPr>
          <p:cNvPr id="10" name="Group 9">
            <a:extLst>
              <a:ext uri="{FF2B5EF4-FFF2-40B4-BE49-F238E27FC236}">
                <a16:creationId xmlns:a16="http://schemas.microsoft.com/office/drawing/2014/main" id="{94E2692C-4D37-988F-B4F2-0D492759A910}"/>
              </a:ext>
            </a:extLst>
          </p:cNvPr>
          <p:cNvGrpSpPr/>
          <p:nvPr/>
        </p:nvGrpSpPr>
        <p:grpSpPr>
          <a:xfrm>
            <a:off x="4538368" y="1059966"/>
            <a:ext cx="6543290" cy="2894505"/>
            <a:chOff x="200562" y="2313814"/>
            <a:chExt cx="6162595" cy="1065822"/>
          </a:xfrm>
        </p:grpSpPr>
        <p:sp>
          <p:nvSpPr>
            <p:cNvPr id="11" name="Freeform 3">
              <a:extLst>
                <a:ext uri="{FF2B5EF4-FFF2-40B4-BE49-F238E27FC236}">
                  <a16:creationId xmlns:a16="http://schemas.microsoft.com/office/drawing/2014/main" id="{1FF1320C-868B-FEE9-86AF-A5CD90D5DA95}"/>
                </a:ext>
              </a:extLst>
            </p:cNvPr>
            <p:cNvSpPr/>
            <p:nvPr/>
          </p:nvSpPr>
          <p:spPr>
            <a:xfrm>
              <a:off x="200562" y="231381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sz="4000" b="1"/>
            </a:p>
          </p:txBody>
        </p:sp>
        <p:sp>
          <p:nvSpPr>
            <p:cNvPr id="12" name="TextBox 11">
              <a:extLst>
                <a:ext uri="{FF2B5EF4-FFF2-40B4-BE49-F238E27FC236}">
                  <a16:creationId xmlns:a16="http://schemas.microsoft.com/office/drawing/2014/main" id="{D99D0865-E25C-B84A-FD9D-E76E4D8BA591}"/>
                </a:ext>
              </a:extLst>
            </p:cNvPr>
            <p:cNvSpPr txBox="1"/>
            <p:nvPr/>
          </p:nvSpPr>
          <p:spPr>
            <a:xfrm>
              <a:off x="265287" y="2318627"/>
              <a:ext cx="6097870" cy="951974"/>
            </a:xfrm>
            <a:prstGeom prst="rect">
              <a:avLst/>
            </a:prstGeom>
            <a:noFill/>
          </p:spPr>
          <p:txBody>
            <a:bodyPr wrap="square" rtlCol="0">
              <a:spAutoFit/>
            </a:bodyPr>
            <a:lstStyle/>
            <a:p>
              <a:pPr algn="ct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Kể</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thêm</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biểu</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hiện</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khác</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việc</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sử</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dụng</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tiền</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hợp</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lí</a:t>
              </a:r>
              <a:r>
                <a:rPr lang="en-US" sz="5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5400" b="1" dirty="0">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17775011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2CB2DEF3-EA83-4DD5-DE0D-B65DABC75B53}"/>
              </a:ext>
            </a:extLst>
          </p:cNvPr>
          <p:cNvGrpSpPr/>
          <p:nvPr/>
        </p:nvGrpSpPr>
        <p:grpSpPr>
          <a:xfrm>
            <a:off x="783772" y="2024743"/>
            <a:ext cx="10831285" cy="4049485"/>
            <a:chOff x="5521233" y="3231449"/>
            <a:chExt cx="5738950" cy="3155978"/>
          </a:xfrm>
        </p:grpSpPr>
        <p:grpSp>
          <p:nvGrpSpPr>
            <p:cNvPr id="6" name="Group 2">
              <a:extLst>
                <a:ext uri="{FF2B5EF4-FFF2-40B4-BE49-F238E27FC236}">
                  <a16:creationId xmlns:a16="http://schemas.microsoft.com/office/drawing/2014/main" id="{6CF4E614-FB65-878D-E587-BD6F4F2F1742}"/>
                </a:ext>
              </a:extLst>
            </p:cNvPr>
            <p:cNvGrpSpPr/>
            <p:nvPr/>
          </p:nvGrpSpPr>
          <p:grpSpPr>
            <a:xfrm rot="-5400000">
              <a:off x="6812719" y="1939963"/>
              <a:ext cx="3155978" cy="5738950"/>
              <a:chOff x="-92420" y="22518"/>
              <a:chExt cx="5297636" cy="12490206"/>
            </a:xfrm>
          </p:grpSpPr>
          <p:sp>
            <p:nvSpPr>
              <p:cNvPr id="9" name="Freeform 3">
                <a:extLst>
                  <a:ext uri="{FF2B5EF4-FFF2-40B4-BE49-F238E27FC236}">
                    <a16:creationId xmlns:a16="http://schemas.microsoft.com/office/drawing/2014/main" id="{414757E7-B4B7-EC83-B8FC-232B2BF78380}"/>
                  </a:ext>
                </a:extLst>
              </p:cNvPr>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0" name="Freeform 4">
                <a:extLst>
                  <a:ext uri="{FF2B5EF4-FFF2-40B4-BE49-F238E27FC236}">
                    <a16:creationId xmlns:a16="http://schemas.microsoft.com/office/drawing/2014/main" id="{08AF1899-F3A3-A2E1-03F7-066C3FEF3048}"/>
                  </a:ext>
                </a:extLst>
              </p:cNvPr>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1" name="Freeform 4">
                <a:extLst>
                  <a:ext uri="{FF2B5EF4-FFF2-40B4-BE49-F238E27FC236}">
                    <a16:creationId xmlns:a16="http://schemas.microsoft.com/office/drawing/2014/main" id="{C8C7136F-D8D0-CDD7-7994-FD6E5AFBB930}"/>
                  </a:ext>
                </a:extLst>
              </p:cNvPr>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8" name="TextBox 7">
              <a:extLst>
                <a:ext uri="{FF2B5EF4-FFF2-40B4-BE49-F238E27FC236}">
                  <a16:creationId xmlns:a16="http://schemas.microsoft.com/office/drawing/2014/main" id="{F77C88C4-1578-80AA-1A3B-AF88CC59A2A6}"/>
                </a:ext>
              </a:extLst>
            </p:cNvPr>
            <p:cNvSpPr txBox="1"/>
            <p:nvPr/>
          </p:nvSpPr>
          <p:spPr>
            <a:xfrm>
              <a:off x="5882568" y="3513909"/>
              <a:ext cx="5051566" cy="2230759"/>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vi-VN" sz="3600" b="1" dirty="0">
                  <a:effectLst/>
                  <a:latin typeface="+mj-lt"/>
                  <a:ea typeface="Cambria" panose="02040503050406030204" pitchFamily="18" charset="0"/>
                </a:rPr>
                <a:t>Không mua hàng quá hạn sử dụng, đặc biệt là thực phẩm;</a:t>
              </a:r>
              <a:endParaRPr lang="en-US" sz="3600" b="1" dirty="0">
                <a:effectLst/>
                <a:latin typeface="+mj-lt"/>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mj-lt"/>
                  <a:ea typeface="Cambria" panose="02040503050406030204" pitchFamily="18" charset="0"/>
                </a:rPr>
                <a:t>K</a:t>
              </a:r>
              <a:r>
                <a:rPr lang="vi-VN" sz="3600" b="1" dirty="0">
                  <a:effectLst/>
                  <a:latin typeface="+mj-lt"/>
                  <a:ea typeface="Cambria" panose="02040503050406030204" pitchFamily="18" charset="0"/>
                </a:rPr>
                <a:t>hông ham hàng rẻ kém chất lượng;</a:t>
              </a:r>
              <a:endParaRPr lang="en-US" sz="3600" b="1" dirty="0">
                <a:effectLst/>
                <a:latin typeface="+mj-lt"/>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latin typeface="+mj-lt"/>
                  <a:ea typeface="Cambria" panose="02040503050406030204" pitchFamily="18" charset="0"/>
                </a:rPr>
                <a:t>k</a:t>
              </a:r>
              <a:r>
                <a:rPr lang="vi-VN" sz="3600" b="1" dirty="0">
                  <a:effectLst/>
                  <a:latin typeface="+mj-lt"/>
                  <a:ea typeface="Cambria" panose="02040503050406030204" pitchFamily="18" charset="0"/>
                </a:rPr>
                <a:t>hông vay mượn để mua hàng theo sở thích;</a:t>
              </a:r>
              <a:endParaRPr lang="en-US" sz="3600" b="1" dirty="0">
                <a:effectLst/>
                <a:latin typeface="+mj-lt"/>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K</a:t>
              </a:r>
              <a:r>
                <a:rPr lang="vi-VN" sz="3600" b="1" dirty="0">
                  <a:effectLst/>
                  <a:latin typeface="Times New Roman" panose="02020603050405020304" pitchFamily="18" charset="0"/>
                  <a:ea typeface="Cambria" panose="02040503050406030204" pitchFamily="18" charset="0"/>
                  <a:cs typeface="Times New Roman" panose="02020603050405020304" pitchFamily="18" charset="0"/>
                </a:rPr>
                <a:t>hông lệ thuộc vào quảng cáo,...</a:t>
              </a:r>
              <a:endParaRPr lang="en-US" sz="3600"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12" name="矩形: 圆角 33">
            <a:extLst>
              <a:ext uri="{FF2B5EF4-FFF2-40B4-BE49-F238E27FC236}">
                <a16:creationId xmlns:a16="http://schemas.microsoft.com/office/drawing/2014/main" id="{1C158386-2EE1-3C2B-A116-3A07F4368AAD}"/>
              </a:ext>
            </a:extLst>
          </p:cNvPr>
          <p:cNvSpPr/>
          <p:nvPr/>
        </p:nvSpPr>
        <p:spPr>
          <a:xfrm>
            <a:off x="2040908" y="411149"/>
            <a:ext cx="7854208" cy="1221708"/>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Một</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số</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biểu</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hiện</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khác</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của</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việc</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sử</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dụng</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tiền</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hợp</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lí</a:t>
            </a:r>
            <a:endPar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endParaRPr>
          </a:p>
        </p:txBody>
      </p:sp>
    </p:spTree>
    <p:extLst>
      <p:ext uri="{BB962C8B-B14F-4D97-AF65-F5344CB8AC3E}">
        <p14:creationId xmlns:p14="http://schemas.microsoft.com/office/powerpoint/2010/main" val="22473974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CBEFD31B-9541-5524-7E69-9BFA122BBC72}"/>
              </a:ext>
            </a:extLst>
          </p:cNvPr>
          <p:cNvPicPr>
            <a:picLocks noChangeAspect="1"/>
          </p:cNvPicPr>
          <p:nvPr/>
        </p:nvPicPr>
        <p:blipFill>
          <a:blip r:embed="rId3"/>
          <a:stretch>
            <a:fillRect/>
          </a:stretch>
        </p:blipFill>
        <p:spPr>
          <a:xfrm>
            <a:off x="664029" y="280851"/>
            <a:ext cx="10951028" cy="6217920"/>
          </a:xfrm>
          <a:prstGeom prst="rect">
            <a:avLst/>
          </a:prstGeom>
        </p:spPr>
      </p:pic>
    </p:spTree>
    <p:extLst>
      <p:ext uri="{BB962C8B-B14F-4D97-AF65-F5344CB8AC3E}">
        <p14:creationId xmlns:p14="http://schemas.microsoft.com/office/powerpoint/2010/main" val="33494189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444701" y="1672046"/>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3146461" y="2353282"/>
            <a:ext cx="6741559" cy="2308324"/>
          </a:xfrm>
          <a:prstGeom prst="rect">
            <a:avLst/>
          </a:prstGeom>
          <a:noFill/>
        </p:spPr>
        <p:txBody>
          <a:bodyPr wrap="square" rtlCol="0">
            <a:spAutoFit/>
          </a:bodyPr>
          <a:lstStyle/>
          <a:p>
            <a:pPr lvl="0" algn="ct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Hoạt</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2: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Khám</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phá</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ý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nghĩa</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cách</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sử</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tiền</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hợp</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lí</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4" y="3470092"/>
            <a:ext cx="3657607" cy="3657607"/>
          </a:xfrm>
          <a:prstGeom prst="rect">
            <a:avLst/>
          </a:prstGeom>
        </p:spPr>
      </p:pic>
    </p:spTree>
    <p:extLst>
      <p:ext uri="{BB962C8B-B14F-4D97-AF65-F5344CB8AC3E}">
        <p14:creationId xmlns:p14="http://schemas.microsoft.com/office/powerpoint/2010/main" val="39174418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 heo đất">
            <a:hlinkClick r:id="" action="ppaction://media"/>
            <a:extLst>
              <a:ext uri="{FF2B5EF4-FFF2-40B4-BE49-F238E27FC236}">
                <a16:creationId xmlns:a16="http://schemas.microsoft.com/office/drawing/2014/main" id="{B2935716-D3B3-4163-77C7-AA0B9C4D50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64133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24246" y="77452"/>
            <a:ext cx="11623766" cy="6676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3422580"/>
            <a:ext cx="4881155" cy="3330916"/>
          </a:xfrm>
          <a:prstGeom prst="rect">
            <a:avLst/>
          </a:prstGeom>
        </p:spPr>
      </p:pic>
      <p:grpSp>
        <p:nvGrpSpPr>
          <p:cNvPr id="6" name="Group 5">
            <a:extLst>
              <a:ext uri="{FF2B5EF4-FFF2-40B4-BE49-F238E27FC236}">
                <a16:creationId xmlns:a16="http://schemas.microsoft.com/office/drawing/2014/main" id="{490076BB-B553-DECA-B8CE-762C8EAEE8A3}"/>
              </a:ext>
            </a:extLst>
          </p:cNvPr>
          <p:cNvGrpSpPr/>
          <p:nvPr/>
        </p:nvGrpSpPr>
        <p:grpSpPr>
          <a:xfrm>
            <a:off x="827276" y="1513048"/>
            <a:ext cx="9448838" cy="1282055"/>
            <a:chOff x="457789" y="2120323"/>
            <a:chExt cx="6162594" cy="1065823"/>
          </a:xfrm>
        </p:grpSpPr>
        <p:sp>
          <p:nvSpPr>
            <p:cNvPr id="7" name="Freeform 3">
              <a:extLst>
                <a:ext uri="{FF2B5EF4-FFF2-40B4-BE49-F238E27FC236}">
                  <a16:creationId xmlns:a16="http://schemas.microsoft.com/office/drawing/2014/main" id="{C5B1F40A-7707-94E5-0907-DF2B78C1030A}"/>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3481DB6-16FC-C014-5241-C71DC42DF8FB}"/>
                </a:ext>
              </a:extLst>
            </p:cNvPr>
            <p:cNvSpPr txBox="1"/>
            <p:nvPr/>
          </p:nvSpPr>
          <p:spPr>
            <a:xfrm>
              <a:off x="509450" y="2120323"/>
              <a:ext cx="6097870" cy="895534"/>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mj-lt"/>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grpSp>
      <p:grpSp>
        <p:nvGrpSpPr>
          <p:cNvPr id="10" name="Group 9">
            <a:extLst>
              <a:ext uri="{FF2B5EF4-FFF2-40B4-BE49-F238E27FC236}">
                <a16:creationId xmlns:a16="http://schemas.microsoft.com/office/drawing/2014/main" id="{94E2692C-4D37-988F-B4F2-0D492759A910}"/>
              </a:ext>
            </a:extLst>
          </p:cNvPr>
          <p:cNvGrpSpPr/>
          <p:nvPr/>
        </p:nvGrpSpPr>
        <p:grpSpPr>
          <a:xfrm>
            <a:off x="557157" y="2945783"/>
            <a:ext cx="6856015" cy="1232623"/>
            <a:chOff x="457789" y="2120323"/>
            <a:chExt cx="6162594" cy="1065823"/>
          </a:xfrm>
        </p:grpSpPr>
        <p:sp>
          <p:nvSpPr>
            <p:cNvPr id="11" name="Freeform 3">
              <a:extLst>
                <a:ext uri="{FF2B5EF4-FFF2-40B4-BE49-F238E27FC236}">
                  <a16:creationId xmlns:a16="http://schemas.microsoft.com/office/drawing/2014/main" id="{1FF1320C-868B-FEE9-86AF-A5CD90D5DA95}"/>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99D0865-E25C-B84A-FD9D-E76E4D8BA591}"/>
                </a:ext>
              </a:extLst>
            </p:cNvPr>
            <p:cNvSpPr txBox="1"/>
            <p:nvPr/>
          </p:nvSpPr>
          <p:spPr>
            <a:xfrm>
              <a:off x="509450" y="2120323"/>
              <a:ext cx="6097870" cy="9314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mj-lt"/>
                  <a:ea typeface="Cambria" panose="02040503050406030204" pitchFamily="18" charset="0"/>
                </a:rPr>
                <a:t>Việc sử dụng tiền hợp lí có tác dụng như thế nào?</a:t>
              </a:r>
              <a:endParaRPr kumimoji="0" lang="en-US" sz="3200" b="1"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grpSp>
      <p:grpSp>
        <p:nvGrpSpPr>
          <p:cNvPr id="5" name="Group 4">
            <a:extLst>
              <a:ext uri="{FF2B5EF4-FFF2-40B4-BE49-F238E27FC236}">
                <a16:creationId xmlns:a16="http://schemas.microsoft.com/office/drawing/2014/main" id="{6D8EEE35-4B35-49CF-154A-D66FDC45429D}"/>
              </a:ext>
            </a:extLst>
          </p:cNvPr>
          <p:cNvGrpSpPr/>
          <p:nvPr/>
        </p:nvGrpSpPr>
        <p:grpSpPr>
          <a:xfrm>
            <a:off x="343988" y="4255857"/>
            <a:ext cx="6156283" cy="1465675"/>
            <a:chOff x="457789" y="2120324"/>
            <a:chExt cx="6162594" cy="1065822"/>
          </a:xfrm>
          <a:solidFill>
            <a:srgbClr val="92D050"/>
          </a:solidFill>
        </p:grpSpPr>
        <p:sp>
          <p:nvSpPr>
            <p:cNvPr id="9" name="Freeform 3">
              <a:extLst>
                <a:ext uri="{FF2B5EF4-FFF2-40B4-BE49-F238E27FC236}">
                  <a16:creationId xmlns:a16="http://schemas.microsoft.com/office/drawing/2014/main" id="{02315AD6-19FC-C63B-6733-56E757C6E2F1}"/>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572DFFC-E9C8-2DF5-C4B3-860BCF48C8B9}"/>
                </a:ext>
              </a:extLst>
            </p:cNvPr>
            <p:cNvSpPr txBox="1"/>
            <p:nvPr/>
          </p:nvSpPr>
          <p:spPr>
            <a:xfrm>
              <a:off x="490151" y="2145699"/>
              <a:ext cx="6097870" cy="79902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Theo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vì</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sao</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chúng</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ta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phải</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sử</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dụng</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tiền</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hợp</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lí</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D4C660CD-9F8C-463E-B498-0691D1CC4FB0}"/>
              </a:ext>
            </a:extLst>
          </p:cNvPr>
          <p:cNvSpPr txBox="1"/>
          <p:nvPr/>
        </p:nvSpPr>
        <p:spPr>
          <a:xfrm>
            <a:off x="668383" y="373099"/>
            <a:ext cx="10855233" cy="1200329"/>
          </a:xfrm>
          <a:prstGeom prst="rect">
            <a:avLst/>
          </a:prstGeom>
          <a:noFill/>
        </p:spPr>
        <p:txBody>
          <a:bodyPr wrap="square" rtlCol="0">
            <a:spAutoFit/>
          </a:bodyPr>
          <a:lstStyle/>
          <a:p>
            <a:pPr algn="ct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thông</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tin SGK/58 (</a:t>
            </a:r>
            <a:r>
              <a:rPr lang="vi-VN" sz="36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Cô bé bán chè bưởi</a:t>
            </a:r>
            <a:r>
              <a:rPr lang="en-US" sz="36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p>
            <a:pPr lvl="0" algn="ct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trả</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lời</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câu</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hỏi</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sau</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600185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197031" y="164893"/>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8E32E2C-D305-8000-F979-3009246EFA35}"/>
              </a:ext>
            </a:extLst>
          </p:cNvPr>
          <p:cNvSpPr txBox="1"/>
          <p:nvPr/>
        </p:nvSpPr>
        <p:spPr>
          <a:xfrm>
            <a:off x="4310743" y="385924"/>
            <a:ext cx="5225143" cy="584775"/>
          </a:xfrm>
          <a:prstGeom prst="rect">
            <a:avLst/>
          </a:prstGeom>
          <a:noFill/>
        </p:spPr>
        <p:txBody>
          <a:bodyPr wrap="square" rtlCol="0">
            <a:spAutoFit/>
          </a:bodyPr>
          <a:lstStyle/>
          <a:p>
            <a:pPr algn="ctr"/>
            <a:r>
              <a:rPr lang="vi-VN" sz="3200" b="1" i="0" dirty="0">
                <a:solidFill>
                  <a:srgbClr val="FF0000"/>
                </a:solidFill>
                <a:effectLst/>
                <a:latin typeface="+mj-lt"/>
                <a:ea typeface="Cambria" panose="02040503050406030204" pitchFamily="18" charset="0"/>
              </a:rPr>
              <a:t>Cô bé bán chè bưởi</a:t>
            </a:r>
            <a:endParaRPr lang="en-US" sz="3200" dirty="0">
              <a:solidFill>
                <a:srgbClr val="FF0000"/>
              </a:solidFill>
              <a:latin typeface="+mj-lt"/>
              <a:ea typeface="Cambria" panose="02040503050406030204" pitchFamily="18" charset="0"/>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371202" y="985056"/>
            <a:ext cx="11287397" cy="5663089"/>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mj-lt"/>
                <a:ea typeface="Cambria" panose="02040503050406030204" pitchFamily="18" charset="0"/>
              </a:rPr>
              <a:t>Trong chương trình truyền hình Mặt trời bé con năm 2017, khán giả phải trầm trồ về khả năng kinh doanh và lập kế hoạch quản lí tiền rất hiệu quả của cô bé Nguyễn Hoàng Bảo Ngọc (‘bé Bống bán chè bưởi”, sinh năm 2007) đến từ Tuyên Quang. Thành công đó đến từ năng khiếu và niềm đam mê kinh doanh của Bổng. Ngày nhỏ, khi chơi trò chơi mua sắm, Bổng sớm nhận ra rằng, muốn mua được đồ gì đó thì cần phải có tiền. Nhưng khi chơi thì có thể dùng “tiền” cắt từ những tờ giấy, còn khi mua hàng thật thì phải có tiền thật, và muốn có tiền thì bố mẹ phải làm việc. Số tiền bố mẹ Bống kiếm được chỉ có hạn nên việc chi tiêu phải cân đối và tiết kiệm để không bị lãng phí.</a:t>
            </a:r>
          </a:p>
          <a:p>
            <a:pPr algn="just"/>
            <a:r>
              <a:rPr lang="en-US" sz="2800" b="0" i="0" dirty="0">
                <a:solidFill>
                  <a:srgbClr val="000000"/>
                </a:solidFill>
                <a:effectLst/>
                <a:latin typeface="+mj-lt"/>
                <a:ea typeface="Cambria" panose="02040503050406030204" pitchFamily="18" charset="0"/>
              </a:rPr>
              <a:t>      </a:t>
            </a:r>
            <a:r>
              <a:rPr lang="vi-VN" sz="2800" b="0" i="0" dirty="0">
                <a:solidFill>
                  <a:srgbClr val="000000"/>
                </a:solidFill>
                <a:effectLst/>
                <a:latin typeface="+mj-lt"/>
                <a:ea typeface="Cambria" panose="02040503050406030204" pitchFamily="18" charset="0"/>
              </a:rPr>
              <a:t>Để có tiền, ngay từ khi học lớp 2, Bổng đã bắt tay vào kinh doanh chè bưởi. Tiền lãi trong kinh doanh được Bống chia thành 10 phần, phân bổ như sau</a:t>
            </a:r>
            <a:r>
              <a:rPr lang="vi-VN" sz="2600" b="0" i="0" dirty="0">
                <a:solidFill>
                  <a:srgbClr val="000000"/>
                </a:solidFill>
                <a:effectLst/>
                <a:latin typeface="Cambria" panose="02040503050406030204" pitchFamily="18" charset="0"/>
                <a:ea typeface="Cambria" panose="02040503050406030204" pitchFamily="18" charset="0"/>
              </a:rPr>
              <a:t>:</a:t>
            </a:r>
            <a:endParaRPr lang="en-US" sz="2600" b="0" i="0" dirty="0">
              <a:solidFill>
                <a:srgbClr val="000000"/>
              </a:solidFill>
              <a:effectLst/>
              <a:latin typeface="Cambria" panose="02040503050406030204" pitchFamily="18" charset="0"/>
              <a:ea typeface="Cambria" panose="02040503050406030204" pitchFamily="18" charset="0"/>
            </a:endParaRPr>
          </a:p>
          <a:p>
            <a:pPr algn="just"/>
            <a:endParaRPr lang="vi-VN" sz="2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26642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511629" y="674915"/>
            <a:ext cx="11059886" cy="597086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mj-lt"/>
                <a:ea typeface="Cambria" panose="02040503050406030204" pitchFamily="18" charset="0"/>
              </a:rPr>
              <a:t>Ví Đầu tư vào nguồn vốn (5 phần): Khoản tiền này được Bống dùng làm vốn nhập hàng để kinh doanh chè bưởi.</a:t>
            </a:r>
          </a:p>
          <a:p>
            <a:pPr algn="just"/>
            <a:r>
              <a:rPr lang="en-US" sz="2400" b="0" i="0" dirty="0">
                <a:solidFill>
                  <a:srgbClr val="000000"/>
                </a:solidFill>
                <a:effectLst/>
                <a:latin typeface="+mj-lt"/>
                <a:ea typeface="Cambria" panose="02040503050406030204" pitchFamily="18" charset="0"/>
              </a:rPr>
              <a:t>   </a:t>
            </a:r>
            <a:r>
              <a:rPr lang="vi-VN" sz="2400" b="0" i="0" dirty="0">
                <a:solidFill>
                  <a:srgbClr val="000000"/>
                </a:solidFill>
                <a:effectLst/>
                <a:latin typeface="+mj-lt"/>
                <a:ea typeface="Cambria" panose="02040503050406030204" pitchFamily="18" charset="0"/>
              </a:rPr>
              <a:t>Ví Tự do tài chính (1 phần): Khoản tiền này Bống nhờ mẹ gửi tiết kiệm hằng tháng tại ngân hàng.</a:t>
            </a:r>
          </a:p>
          <a:p>
            <a:pPr algn="just"/>
            <a:r>
              <a:rPr lang="en-US" sz="2400" b="0" i="0" dirty="0">
                <a:solidFill>
                  <a:srgbClr val="000000"/>
                </a:solidFill>
                <a:effectLst/>
                <a:latin typeface="+mj-lt"/>
                <a:ea typeface="Cambria" panose="02040503050406030204" pitchFamily="18" charset="0"/>
              </a:rPr>
              <a:t>   </a:t>
            </a:r>
            <a:r>
              <a:rPr lang="vi-VN" sz="2400" b="0" i="0" dirty="0">
                <a:solidFill>
                  <a:srgbClr val="000000"/>
                </a:solidFill>
                <a:effectLst/>
                <a:latin typeface="+mj-lt"/>
                <a:ea typeface="Cambria" panose="02040503050406030204" pitchFamily="18" charset="0"/>
              </a:rPr>
              <a:t>Ví Tiết kiệm dài hạn (1 phần): Bống bỏ lợn khoản tiền này để mua món đồ đắt tiền như xe đạp điện....</a:t>
            </a:r>
          </a:p>
          <a:p>
            <a:pPr algn="just"/>
            <a:r>
              <a:rPr lang="en-US" sz="2400" b="0" i="0" dirty="0">
                <a:solidFill>
                  <a:srgbClr val="000000"/>
                </a:solidFill>
                <a:effectLst/>
                <a:latin typeface="+mj-lt"/>
                <a:ea typeface="Cambria" panose="02040503050406030204" pitchFamily="18" charset="0"/>
              </a:rPr>
              <a:t>   </a:t>
            </a:r>
            <a:r>
              <a:rPr lang="vi-VN" sz="2400" b="0" i="0" dirty="0">
                <a:solidFill>
                  <a:srgbClr val="000000"/>
                </a:solidFill>
                <a:effectLst/>
                <a:latin typeface="+mj-lt"/>
                <a:ea typeface="Cambria" panose="02040503050406030204" pitchFamily="18" charset="0"/>
              </a:rPr>
              <a:t>Ví Giáo dục (1 phần): Khoản tiền này Bống dùng để tham gia các lớp học, mua sách, vở, đồ dùng học tập.</a:t>
            </a:r>
          </a:p>
          <a:p>
            <a:pPr algn="just"/>
            <a:r>
              <a:rPr lang="en-US" sz="2400" b="0" i="0" dirty="0">
                <a:solidFill>
                  <a:srgbClr val="000000"/>
                </a:solidFill>
                <a:effectLst/>
                <a:latin typeface="+mj-lt"/>
                <a:ea typeface="Cambria" panose="02040503050406030204" pitchFamily="18" charset="0"/>
              </a:rPr>
              <a:t>   </a:t>
            </a:r>
            <a:r>
              <a:rPr lang="vi-VN" sz="2400" b="0" i="0" dirty="0">
                <a:solidFill>
                  <a:srgbClr val="000000"/>
                </a:solidFill>
                <a:effectLst/>
                <a:latin typeface="+mj-lt"/>
                <a:ea typeface="Cambria" panose="02040503050406030204" pitchFamily="18" charset="0"/>
              </a:rPr>
              <a:t>Ví Hưởng thụ (1 phần): Đó là khoản tiền Bống dùng để chăm sóc bản thân như</a:t>
            </a:r>
          </a:p>
          <a:p>
            <a:pPr algn="just"/>
            <a:r>
              <a:rPr lang="vi-VN" sz="2400" b="0" i="0" dirty="0">
                <a:solidFill>
                  <a:srgbClr val="000000"/>
                </a:solidFill>
                <a:effectLst/>
                <a:latin typeface="+mj-lt"/>
                <a:ea typeface="Cambria" panose="02040503050406030204" pitchFamily="18" charset="0"/>
              </a:rPr>
              <a:t>ăn một món ăn mà mình yêu thích, mua một đôi giày đẹp, xem một bộ phim hay....</a:t>
            </a:r>
          </a:p>
          <a:p>
            <a:pPr algn="just"/>
            <a:r>
              <a:rPr lang="en-US" sz="2400" b="0" i="0" dirty="0">
                <a:solidFill>
                  <a:srgbClr val="000000"/>
                </a:solidFill>
                <a:effectLst/>
                <a:latin typeface="+mj-lt"/>
                <a:ea typeface="Cambria" panose="02040503050406030204" pitchFamily="18" charset="0"/>
              </a:rPr>
              <a:t>   </a:t>
            </a:r>
            <a:r>
              <a:rPr lang="vi-VN" sz="2400" b="0" i="0" dirty="0">
                <a:solidFill>
                  <a:srgbClr val="000000"/>
                </a:solidFill>
                <a:effectLst/>
                <a:latin typeface="+mj-lt"/>
                <a:ea typeface="Cambria" panose="02040503050406030204" pitchFamily="18" charset="0"/>
              </a:rPr>
              <a:t>Ví Cho đi (1 phần): Bống dùng món tiền này như một cách thể hiện lòng biết ơn cuộc sống: làm từ thiện, mua quà tặng người thân và thầy, cô giáo, thăm bạn ốm.</a:t>
            </a:r>
          </a:p>
          <a:p>
            <a:pPr algn="just"/>
            <a:r>
              <a:rPr lang="en-US" sz="2400" b="0" i="0" dirty="0">
                <a:solidFill>
                  <a:srgbClr val="000000"/>
                </a:solidFill>
                <a:effectLst/>
                <a:latin typeface="+mj-lt"/>
                <a:ea typeface="Cambria" panose="02040503050406030204" pitchFamily="18" charset="0"/>
              </a:rPr>
              <a:t>   </a:t>
            </a:r>
            <a:r>
              <a:rPr lang="vi-VN" sz="2400" b="0" i="0" dirty="0">
                <a:solidFill>
                  <a:srgbClr val="000000"/>
                </a:solidFill>
                <a:effectLst/>
                <a:latin typeface="+mj-lt"/>
                <a:ea typeface="Cambria" panose="02040503050406030204" pitchFamily="18" charset="0"/>
              </a:rPr>
              <a:t>Nhờ biết kinh doanh và sử dụng tiền hợp lí, Bống đã tạo được nguồn thu nhập, có tiền tiết kiệm, chi tiêu, đáp ứng nhu cầu của bản thân, giúp đỡ bố mẹ và những người gặp khó khăn trong cuộc sống.</a:t>
            </a:r>
          </a:p>
          <a:p>
            <a:pPr algn="r"/>
            <a:r>
              <a:rPr lang="vi-VN" sz="2200" b="0" i="0" dirty="0">
                <a:solidFill>
                  <a:srgbClr val="000000"/>
                </a:solidFill>
                <a:effectLst/>
                <a:latin typeface="+mj-lt"/>
                <a:ea typeface="Cambria" panose="02040503050406030204" pitchFamily="18" charset="0"/>
              </a:rPr>
              <a:t>(Theo lời kể của nhân vật)</a:t>
            </a:r>
          </a:p>
        </p:txBody>
      </p:sp>
    </p:spTree>
    <p:extLst>
      <p:ext uri="{BB962C8B-B14F-4D97-AF65-F5344CB8AC3E}">
        <p14:creationId xmlns:p14="http://schemas.microsoft.com/office/powerpoint/2010/main" val="10654807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61225" y="445969"/>
            <a:ext cx="8639432" cy="2286345"/>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566742" y="783773"/>
              <a:ext cx="6895250" cy="18312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mj-lt"/>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699266" y="2895601"/>
            <a:ext cx="7708965" cy="3624942"/>
          </a:xfrm>
          <a:prstGeom prst="roundRect">
            <a:avLst>
              <a:gd name="adj" fmla="val 22161"/>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FF0000"/>
                </a:solidFill>
                <a:latin typeface="+mj-lt"/>
              </a:rPr>
              <a:t>Bạn Bống đã kinh doanh chè bưởi và chia tiền lãi trong kinh doanh thành 6 phần theo phương pháp 6 chiếc lọ (có điều chỉnh cho phù hợp với hoàn cảnh của bản thân).</a:t>
            </a:r>
            <a:endParaRPr lang="en-US" sz="3200" dirty="0">
              <a:solidFill>
                <a:srgbClr val="FF0000"/>
              </a:solidFill>
              <a:latin typeface="+mj-lt"/>
            </a:endParaRPr>
          </a:p>
          <a:p>
            <a:pPr marL="457200" lvl="0" indent="-457200" algn="just">
              <a:buFont typeface="Arial" panose="020B0604020202020204" pitchFamily="34" charset="0"/>
              <a:buChar char="•"/>
              <a:defRPr/>
            </a:pPr>
            <a:r>
              <a:rPr lang="vi-VN" sz="3200" dirty="0">
                <a:solidFill>
                  <a:srgbClr val="FF0000"/>
                </a:solidFill>
                <a:latin typeface="+mj-lt"/>
              </a:rPr>
              <a:t>Cách sử dụng tiền của bạn Bống rất hợp lí và thông minh.</a:t>
            </a:r>
          </a:p>
        </p:txBody>
      </p:sp>
    </p:spTree>
    <p:extLst>
      <p:ext uri="{BB962C8B-B14F-4D97-AF65-F5344CB8AC3E}">
        <p14:creationId xmlns:p14="http://schemas.microsoft.com/office/powerpoint/2010/main" val="33371930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1876168" y="228254"/>
            <a:ext cx="8356404" cy="1938002"/>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6520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Việc sử dụng tiền hợp lí có tác dụng như thế nào?</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39886" y="2460171"/>
            <a:ext cx="8058324" cy="3712029"/>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mj-lt"/>
              </a:rPr>
              <a:t>Việc sử dụng tiền hợp lí có tác dụng giúp bạn Bống tạo được nguồn thu nhập, có ti</a:t>
            </a:r>
            <a:r>
              <a:rPr lang="en-US" sz="3200" b="1" dirty="0">
                <a:solidFill>
                  <a:srgbClr val="FF0000"/>
                </a:solidFill>
                <a:latin typeface="+mj-lt"/>
              </a:rPr>
              <a:t>ề</a:t>
            </a:r>
            <a:r>
              <a:rPr lang="vi-VN" sz="3200" b="1" dirty="0">
                <a:solidFill>
                  <a:srgbClr val="FF0000"/>
                </a:solidFill>
                <a:latin typeface="+mj-lt"/>
              </a:rPr>
              <a:t>n tiết kiệm, </a:t>
            </a:r>
            <a:r>
              <a:rPr lang="en-US" sz="3200" b="1" dirty="0" err="1">
                <a:solidFill>
                  <a:srgbClr val="FF0000"/>
                </a:solidFill>
                <a:latin typeface="+mj-lt"/>
              </a:rPr>
              <a:t>có</a:t>
            </a:r>
            <a:r>
              <a:rPr lang="en-US" sz="3200" b="1" dirty="0">
                <a:solidFill>
                  <a:srgbClr val="FF0000"/>
                </a:solidFill>
                <a:latin typeface="+mj-lt"/>
              </a:rPr>
              <a:t> </a:t>
            </a:r>
            <a:r>
              <a:rPr lang="en-US" sz="3200" b="1" dirty="0" err="1">
                <a:solidFill>
                  <a:srgbClr val="FF0000"/>
                </a:solidFill>
                <a:latin typeface="+mj-lt"/>
              </a:rPr>
              <a:t>tiền</a:t>
            </a:r>
            <a:r>
              <a:rPr lang="en-US" sz="3200" b="1" dirty="0">
                <a:solidFill>
                  <a:srgbClr val="FF0000"/>
                </a:solidFill>
                <a:latin typeface="+mj-lt"/>
              </a:rPr>
              <a:t> </a:t>
            </a:r>
            <a:r>
              <a:rPr lang="vi-VN" sz="3200" b="1" dirty="0">
                <a:solidFill>
                  <a:srgbClr val="FF0000"/>
                </a:solidFill>
                <a:latin typeface="+mj-lt"/>
              </a:rPr>
              <a:t>chi tiêu, đáp ứng nhu cầu của bản thân, giúp đỡ bố mẹ và những người gặp khó khăn trong cuộc sống.</a:t>
            </a:r>
            <a:endParaRPr lang="vi-VN" sz="3200" dirty="0">
              <a:solidFill>
                <a:srgbClr val="FF0000"/>
              </a:solidFill>
              <a:latin typeface="+mj-lt"/>
            </a:endParaRPr>
          </a:p>
        </p:txBody>
      </p:sp>
    </p:spTree>
    <p:extLst>
      <p:ext uri="{BB962C8B-B14F-4D97-AF65-F5344CB8AC3E}">
        <p14:creationId xmlns:p14="http://schemas.microsoft.com/office/powerpoint/2010/main" val="42630399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72111" y="565712"/>
            <a:ext cx="8356404" cy="1992431"/>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6069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Theo em, vì sao chúng ta phải sử dụng tiền hợp lí?</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29000" y="3069771"/>
            <a:ext cx="8218714" cy="3450771"/>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mj-lt"/>
              </a:rPr>
              <a:t>Học tập bạn Bống, chúng ta phải sử dụng tiền hợp lí để có tiền chủ động trong chi tiêu, đáp ứng được nhu cầu của bản thân, phòng ngừa rủi ro và giúp đỡ những người gặp khó khăn</a:t>
            </a:r>
            <a:r>
              <a:rPr lang="vi-VN" sz="3700" b="1" dirty="0">
                <a:solidFill>
                  <a:srgbClr val="FF0000"/>
                </a:solidFill>
                <a:latin typeface="Calibri" panose="020F0502020204030204"/>
              </a:rPr>
              <a:t>.</a:t>
            </a:r>
            <a:endParaRPr kumimoji="0" lang="vi-VN" sz="37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116572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88B711-5150-42E2-B1FD-9D11A69B2F67}"/>
              </a:ext>
            </a:extLst>
          </p:cNvPr>
          <p:cNvSpPr/>
          <p:nvPr/>
        </p:nvSpPr>
        <p:spPr>
          <a:xfrm>
            <a:off x="185057" y="1284514"/>
            <a:ext cx="11832772" cy="5116285"/>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schemeClr val="tx1"/>
                </a:solidFill>
                <a:latin typeface="Times New Roman" panose="02020603050405020304" pitchFamily="18" charset="0"/>
                <a:cs typeface="Times New Roman" panose="02020603050405020304" pitchFamily="18" charset="0"/>
              </a:rPr>
              <a:t>- </a:t>
            </a:r>
            <a:r>
              <a:rPr lang="vi-VN" sz="4400" b="1" dirty="0">
                <a:solidFill>
                  <a:schemeClr val="tx1"/>
                </a:solidFill>
                <a:latin typeface="Times New Roman" panose="02020603050405020304" pitchFamily="18" charset="0"/>
                <a:cs typeface="Times New Roman" panose="02020603050405020304" pitchFamily="18" charset="0"/>
              </a:rPr>
              <a:t>Việc sử dụng tiền hợp lí giúp </a:t>
            </a:r>
            <a:r>
              <a:rPr lang="en-US" sz="4400" b="1" dirty="0" err="1">
                <a:solidFill>
                  <a:schemeClr val="tx1"/>
                </a:solidFill>
                <a:latin typeface="Times New Roman" panose="02020603050405020304" pitchFamily="18" charset="0"/>
                <a:cs typeface="Times New Roman" panose="02020603050405020304" pitchFamily="18" charset="0"/>
              </a:rPr>
              <a:t>chúng</a:t>
            </a:r>
            <a:r>
              <a:rPr lang="en-US" sz="4400" b="1" dirty="0">
                <a:solidFill>
                  <a:schemeClr val="tx1"/>
                </a:solidFill>
                <a:latin typeface="Times New Roman" panose="02020603050405020304" pitchFamily="18" charset="0"/>
                <a:cs typeface="Times New Roman" panose="02020603050405020304" pitchFamily="18" charset="0"/>
              </a:rPr>
              <a:t> ta </a:t>
            </a:r>
            <a:r>
              <a:rPr lang="vi-VN" sz="4400" b="1" dirty="0">
                <a:solidFill>
                  <a:schemeClr val="tx1"/>
                </a:solidFill>
                <a:latin typeface="Times New Roman" panose="02020603050405020304" pitchFamily="18" charset="0"/>
                <a:cs typeface="Times New Roman" panose="02020603050405020304" pitchFamily="18" charset="0"/>
              </a:rPr>
              <a:t>tạo được nguồn thu nhập, có ti</a:t>
            </a:r>
            <a:r>
              <a:rPr lang="en-US" sz="4400" b="1" dirty="0">
                <a:solidFill>
                  <a:schemeClr val="tx1"/>
                </a:solidFill>
                <a:latin typeface="Times New Roman" panose="02020603050405020304" pitchFamily="18" charset="0"/>
                <a:cs typeface="Times New Roman" panose="02020603050405020304" pitchFamily="18" charset="0"/>
              </a:rPr>
              <a:t>ề</a:t>
            </a:r>
            <a:r>
              <a:rPr lang="vi-VN" sz="4400" b="1" dirty="0">
                <a:solidFill>
                  <a:schemeClr val="tx1"/>
                </a:solidFill>
                <a:latin typeface="Times New Roman" panose="02020603050405020304" pitchFamily="18" charset="0"/>
                <a:cs typeface="Times New Roman" panose="02020603050405020304" pitchFamily="18" charset="0"/>
              </a:rPr>
              <a:t>n tiết kiệm, </a:t>
            </a: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động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vi-VN" sz="4400" b="1" dirty="0">
                <a:solidFill>
                  <a:schemeClr val="tx1"/>
                </a:solidFill>
                <a:latin typeface="Times New Roman" panose="02020603050405020304" pitchFamily="18" charset="0"/>
                <a:cs typeface="Times New Roman" panose="02020603050405020304" pitchFamily="18" charset="0"/>
              </a:rPr>
              <a:t>chi tiêu, đáp ứng nhu cầu của bản thân,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phòng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ngừa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rủi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ro</a:t>
            </a:r>
            <a:r>
              <a:rPr lang="en-US" sz="4400" b="1" dirty="0">
                <a:solidFill>
                  <a:schemeClr val="tx1"/>
                </a:solidFill>
                <a:latin typeface="Times New Roman" panose="02020603050405020304" pitchFamily="18" charset="0"/>
                <a:cs typeface="Times New Roman" panose="02020603050405020304" pitchFamily="18" charset="0"/>
              </a:rPr>
              <a:t>,</a:t>
            </a:r>
            <a:r>
              <a:rPr lang="vi-VN" sz="4400" b="1" dirty="0">
                <a:solidFill>
                  <a:schemeClr val="tx1"/>
                </a:solidFill>
                <a:latin typeface="Times New Roman" panose="02020603050405020304" pitchFamily="18" charset="0"/>
                <a:cs typeface="Times New Roman" panose="02020603050405020304" pitchFamily="18" charset="0"/>
              </a:rPr>
              <a:t> giúp đỡ bố mẹ và những người gặp khó khăn trong cuộc sống.</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211F5B5-79A8-421B-BEA6-29151BD47845}"/>
              </a:ext>
            </a:extLst>
          </p:cNvPr>
          <p:cNvSpPr txBox="1"/>
          <p:nvPr/>
        </p:nvSpPr>
        <p:spPr>
          <a:xfrm>
            <a:off x="321128" y="113471"/>
            <a:ext cx="11549744" cy="830997"/>
          </a:xfrm>
          <a:prstGeom prst="rect">
            <a:avLst/>
          </a:prstGeom>
          <a:noFill/>
        </p:spPr>
        <p:txBody>
          <a:bodyPr wrap="square" rtlCol="0">
            <a:spAutoFit/>
          </a:bodyPr>
          <a:lstStyle/>
          <a:p>
            <a:pPr lvl="0" algn="ct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Kết</a:t>
            </a:r>
            <a:r>
              <a:rPr lang="en-US" sz="48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8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612713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672969" y="2209632"/>
            <a:ext cx="8846063" cy="3901778"/>
          </a:xfrm>
          <a:prstGeom prst="rect">
            <a:avLst/>
          </a:prstGeom>
        </p:spPr>
      </p:pic>
    </p:spTree>
    <p:extLst>
      <p:ext uri="{BB962C8B-B14F-4D97-AF65-F5344CB8AC3E}">
        <p14:creationId xmlns:p14="http://schemas.microsoft.com/office/powerpoint/2010/main" val="8720351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8080092"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60757"/>
            </a:xfrm>
            <a:prstGeom prst="rect">
              <a:avLst/>
            </a:prstGeom>
            <a:noFill/>
          </p:spPr>
          <p:txBody>
            <a:bodyPr wrap="square" rtlCol="0">
              <a:spAutoFit/>
            </a:bodyPr>
            <a:lstStyle/>
            <a:p>
              <a:pPr marL="0" marR="0" algn="ctr">
                <a:lnSpc>
                  <a:spcPct val="120000"/>
                </a:lnSpc>
                <a:spcBef>
                  <a:spcPts val="0"/>
                </a:spcBef>
                <a:spcAft>
                  <a:spcPts val="0"/>
                </a:spcAft>
              </a:pP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Em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đã</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thực</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hiện</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được</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tốt</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những</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cách</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sử</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dụng</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tiền</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hợp</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lý</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nào</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3" name="图片 2">
            <a:extLst>
              <a:ext uri="{FF2B5EF4-FFF2-40B4-BE49-F238E27FC236}">
                <a16:creationId xmlns:a16="http://schemas.microsoft.com/office/drawing/2014/main" id="{27CEBE91-998E-4ABA-AD0A-96DBF8241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22" b="23750"/>
          <a:stretch/>
        </p:blipFill>
        <p:spPr>
          <a:xfrm>
            <a:off x="2275366" y="3261993"/>
            <a:ext cx="7336471" cy="3787660"/>
          </a:xfrm>
          <a:prstGeom prst="rect">
            <a:avLst/>
          </a:prstGeom>
        </p:spPr>
      </p:pic>
      <p:sp>
        <p:nvSpPr>
          <p:cNvPr id="5" name="TextBox 4"/>
          <p:cNvSpPr txBox="1"/>
          <p:nvPr/>
        </p:nvSpPr>
        <p:spPr>
          <a:xfrm>
            <a:off x="4381500" y="1410789"/>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Dặn</a:t>
            </a:r>
            <a:r>
              <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dò</a:t>
            </a:r>
            <a:endPar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719159" y="2397946"/>
            <a:ext cx="107536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V</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ề 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vẽ sơ đồ tư duy tóm tắt về các cách sử dụng tiền hợp lý.</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22218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grpSp>
        <p:nvGrpSpPr>
          <p:cNvPr id="6" name="Group 5">
            <a:extLst>
              <a:ext uri="{FF2B5EF4-FFF2-40B4-BE49-F238E27FC236}">
                <a16:creationId xmlns:a16="http://schemas.microsoft.com/office/drawing/2014/main" id="{D0B000F2-4BDD-F3B3-B83F-BCEB80398FBF}"/>
              </a:ext>
            </a:extLst>
          </p:cNvPr>
          <p:cNvGrpSpPr/>
          <p:nvPr/>
        </p:nvGrpSpPr>
        <p:grpSpPr>
          <a:xfrm>
            <a:off x="1941670" y="-174602"/>
            <a:ext cx="10088444" cy="2959541"/>
            <a:chOff x="2037806" y="1587202"/>
            <a:chExt cx="9784080" cy="3729380"/>
          </a:xfrm>
        </p:grpSpPr>
        <p:sp>
          <p:nvSpPr>
            <p:cNvPr id="7" name="Rounded Rectangle 4">
              <a:extLst>
                <a:ext uri="{FF2B5EF4-FFF2-40B4-BE49-F238E27FC236}">
                  <a16:creationId xmlns:a16="http://schemas.microsoft.com/office/drawing/2014/main" id="{FABAF035-20F9-EA56-7DAA-FD3965401583}"/>
                </a:ext>
              </a:extLst>
            </p:cNvPr>
            <p:cNvSpPr/>
            <p:nvPr/>
          </p:nvSpPr>
          <p:spPr>
            <a:xfrm>
              <a:off x="2037806" y="2521132"/>
              <a:ext cx="9784080" cy="279545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120209C-F432-A04D-C4E4-9364FC5F2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658" y="1587202"/>
              <a:ext cx="2198228" cy="3729380"/>
            </a:xfrm>
            <a:prstGeom prst="rect">
              <a:avLst/>
            </a:prstGeom>
          </p:spPr>
        </p:pic>
      </p:grpSp>
      <p:sp>
        <p:nvSpPr>
          <p:cNvPr id="10" name="Rectangle 9">
            <a:extLst>
              <a:ext uri="{FF2B5EF4-FFF2-40B4-BE49-F238E27FC236}">
                <a16:creationId xmlns:a16="http://schemas.microsoft.com/office/drawing/2014/main" id="{0603B045-8E46-E0BA-3CBB-BA718779F320}"/>
              </a:ext>
            </a:extLst>
          </p:cNvPr>
          <p:cNvSpPr/>
          <p:nvPr/>
        </p:nvSpPr>
        <p:spPr>
          <a:xfrm>
            <a:off x="2219535" y="753098"/>
            <a:ext cx="7918270" cy="1938992"/>
          </a:xfrm>
          <a:prstGeom prst="rect">
            <a:avLst/>
          </a:prstGeom>
        </p:spPr>
        <p:txBody>
          <a:bodyPr wrap="square">
            <a:spAutoFit/>
          </a:bodyPr>
          <a:lstStyle/>
          <a:p>
            <a:pPr algn="ct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chia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sẻ</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bạn</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đã</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sử</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tiền</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kiệm</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mình</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như</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thế</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nào</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3" name="图片 2">
            <a:extLst>
              <a:ext uri="{FF2B5EF4-FFF2-40B4-BE49-F238E27FC236}">
                <a16:creationId xmlns:a16="http://schemas.microsoft.com/office/drawing/2014/main" id="{1035CF31-C7EC-A43E-21D1-5BD915CD59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75" t="10668" r="10290" b="6831"/>
          <a:stretch/>
        </p:blipFill>
        <p:spPr>
          <a:xfrm>
            <a:off x="413657" y="2605597"/>
            <a:ext cx="3962399" cy="4328603"/>
          </a:xfrm>
          <a:prstGeom prst="rect">
            <a:avLst/>
          </a:prstGeom>
        </p:spPr>
      </p:pic>
    </p:spTree>
    <p:extLst>
      <p:ext uri="{BB962C8B-B14F-4D97-AF65-F5344CB8AC3E}">
        <p14:creationId xmlns:p14="http://schemas.microsoft.com/office/powerpoint/2010/main" val="7074216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E29D682-1ADB-4E69-BC66-F2631F0B1C4B}"/>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4" name="Picture 3" descr="A group of blue and pink letters&#10;&#10;Description automatically generated">
            <a:extLst>
              <a:ext uri="{FF2B5EF4-FFF2-40B4-BE49-F238E27FC236}">
                <a16:creationId xmlns:a16="http://schemas.microsoft.com/office/drawing/2014/main" id="{16A71ACF-6826-75C2-82E1-7D53872DC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extLst>
      <p:ext uri="{BB962C8B-B14F-4D97-AF65-F5344CB8AC3E}">
        <p14:creationId xmlns:p14="http://schemas.microsoft.com/office/powerpoint/2010/main" val="32843676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C5AEB4-C146-4845-894A-ADFBAC9B0EE2}"/>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0" y="0"/>
            <a:ext cx="12192000" cy="6858000"/>
          </a:xfrm>
          <a:prstGeom prst="rect">
            <a:avLst/>
          </a:prstGeom>
        </p:spPr>
      </p:pic>
      <p:sp>
        <p:nvSpPr>
          <p:cNvPr id="3" name="任意多边形: 形状 2">
            <a:extLst>
              <a:ext uri="{FF2B5EF4-FFF2-40B4-BE49-F238E27FC236}">
                <a16:creationId xmlns:a16="http://schemas.microsoft.com/office/drawing/2014/main" id="{63455634-5045-45F8-A917-7485C256BFE3}"/>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AAA4D63E-D84F-4807-8279-7D1324225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7" t="13953" r="7261" b="14729"/>
          <a:stretch/>
        </p:blipFill>
        <p:spPr>
          <a:xfrm flipH="1">
            <a:off x="-168998" y="4583650"/>
            <a:ext cx="2931247" cy="2382286"/>
          </a:xfrm>
          <a:prstGeom prst="rect">
            <a:avLst/>
          </a:prstGeom>
        </p:spPr>
      </p:pic>
      <p:pic>
        <p:nvPicPr>
          <p:cNvPr id="16" name="图片 2">
            <a:extLst>
              <a:ext uri="{FF2B5EF4-FFF2-40B4-BE49-F238E27FC236}">
                <a16:creationId xmlns:a16="http://schemas.microsoft.com/office/drawing/2014/main" id="{38F2E8CC-1961-41E8-8D6D-DED53339B1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16279" r="7882" b="7287"/>
          <a:stretch/>
        </p:blipFill>
        <p:spPr>
          <a:xfrm>
            <a:off x="9195578" y="2024743"/>
            <a:ext cx="2761064" cy="2506822"/>
          </a:xfrm>
          <a:prstGeom prst="rect">
            <a:avLst/>
          </a:prstGeom>
        </p:spPr>
      </p:pic>
      <p:pic>
        <p:nvPicPr>
          <p:cNvPr id="8" name="Picture 7">
            <a:extLst>
              <a:ext uri="{FF2B5EF4-FFF2-40B4-BE49-F238E27FC236}">
                <a16:creationId xmlns:a16="http://schemas.microsoft.com/office/drawing/2014/main" id="{87128F8B-762E-74AE-CF91-B2A39B2228AF}"/>
              </a:ext>
            </a:extLst>
          </p:cNvPr>
          <p:cNvPicPr>
            <a:picLocks noChangeAspect="1"/>
          </p:cNvPicPr>
          <p:nvPr/>
        </p:nvPicPr>
        <p:blipFill>
          <a:blip r:embed="rId5"/>
          <a:stretch>
            <a:fillRect/>
          </a:stretch>
        </p:blipFill>
        <p:spPr>
          <a:xfrm>
            <a:off x="3995874" y="1137013"/>
            <a:ext cx="3431079" cy="1232069"/>
          </a:xfrm>
          <a:prstGeom prst="rect">
            <a:avLst/>
          </a:prstGeom>
        </p:spPr>
      </p:pic>
      <p:pic>
        <p:nvPicPr>
          <p:cNvPr id="20" name="Picture 19" descr="A stack of money on a black background&#10;&#10;Description automatically generated">
            <a:extLst>
              <a:ext uri="{FF2B5EF4-FFF2-40B4-BE49-F238E27FC236}">
                <a16:creationId xmlns:a16="http://schemas.microsoft.com/office/drawing/2014/main" id="{BC6A5914-7046-8BCC-FED2-E436E341E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4720" y="3561080"/>
            <a:ext cx="3418840" cy="3418840"/>
          </a:xfrm>
          <a:prstGeom prst="rect">
            <a:avLst/>
          </a:prstGeom>
        </p:spPr>
      </p:pic>
      <p:pic>
        <p:nvPicPr>
          <p:cNvPr id="7" name="Picture 6">
            <a:extLst>
              <a:ext uri="{FF2B5EF4-FFF2-40B4-BE49-F238E27FC236}">
                <a16:creationId xmlns:a16="http://schemas.microsoft.com/office/drawing/2014/main" id="{DC0357C9-DE93-8BDB-FB5D-9D3755F09E74}"/>
              </a:ext>
            </a:extLst>
          </p:cNvPr>
          <p:cNvPicPr>
            <a:picLocks noChangeAspect="1"/>
          </p:cNvPicPr>
          <p:nvPr/>
        </p:nvPicPr>
        <p:blipFill>
          <a:blip r:embed="rId7"/>
          <a:stretch>
            <a:fillRect/>
          </a:stretch>
        </p:blipFill>
        <p:spPr>
          <a:xfrm>
            <a:off x="1532794" y="2473546"/>
            <a:ext cx="8059611" cy="2847079"/>
          </a:xfrm>
          <a:prstGeom prst="rect">
            <a:avLst/>
          </a:prstGeom>
        </p:spPr>
      </p:pic>
      <p:sp>
        <p:nvSpPr>
          <p:cNvPr id="6" name="TextBox 5">
            <a:extLst>
              <a:ext uri="{FF2B5EF4-FFF2-40B4-BE49-F238E27FC236}">
                <a16:creationId xmlns:a16="http://schemas.microsoft.com/office/drawing/2014/main" id="{E909E7DF-434B-D019-B3E5-8D0BF4ED6D24}"/>
              </a:ext>
            </a:extLst>
          </p:cNvPr>
          <p:cNvSpPr txBox="1"/>
          <p:nvPr/>
        </p:nvSpPr>
        <p:spPr>
          <a:xfrm>
            <a:off x="4743450" y="6488668"/>
            <a:ext cx="7070270" cy="369332"/>
          </a:xfrm>
          <a:prstGeom prst="rect">
            <a:avLst/>
          </a:prstGeom>
          <a:noFill/>
        </p:spPr>
        <p:txBody>
          <a:bodyPr wrap="square">
            <a:spAutoFit/>
          </a:bodyPr>
          <a:lstStyle/>
          <a:p>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0972115126c</a:t>
            </a:r>
          </a:p>
        </p:txBody>
      </p:sp>
    </p:spTree>
    <p:extLst>
      <p:ext uri="{BB962C8B-B14F-4D97-AF65-F5344CB8AC3E}">
        <p14:creationId xmlns:p14="http://schemas.microsoft.com/office/powerpoint/2010/main" val="29011282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3"/>
          <a:stretch>
            <a:fillRect/>
          </a:stretch>
        </p:blipFill>
        <p:spPr>
          <a:xfrm>
            <a:off x="1395577" y="2026751"/>
            <a:ext cx="9400847" cy="3901778"/>
          </a:xfrm>
          <a:prstGeom prst="rect">
            <a:avLst/>
          </a:prstGeom>
        </p:spPr>
      </p:pic>
    </p:spTree>
    <p:extLst>
      <p:ext uri="{BB962C8B-B14F-4D97-AF65-F5344CB8AC3E}">
        <p14:creationId xmlns:p14="http://schemas.microsoft.com/office/powerpoint/2010/main" val="16889997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095404" y="311060"/>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2536861" y="755089"/>
            <a:ext cx="6741559" cy="2308324"/>
          </a:xfrm>
          <a:prstGeom prst="rect">
            <a:avLst/>
          </a:prstGeom>
          <a:noFill/>
        </p:spPr>
        <p:txBody>
          <a:bodyPr wrap="square" rtlCol="0">
            <a:spAutoFit/>
          </a:bodyPr>
          <a:lstStyle/>
          <a:p>
            <a:pPr lvl="0" algn="ct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Hoạt</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Khám</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phá</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sử</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tiền</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hợp</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lí</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43" y="3063413"/>
            <a:ext cx="3657607" cy="3657607"/>
          </a:xfrm>
          <a:prstGeom prst="rect">
            <a:avLst/>
          </a:prstGeom>
        </p:spPr>
      </p:pic>
      <p:pic>
        <p:nvPicPr>
          <p:cNvPr id="7" name="Picture 6">
            <a:extLst>
              <a:ext uri="{FF2B5EF4-FFF2-40B4-BE49-F238E27FC236}">
                <a16:creationId xmlns:a16="http://schemas.microsoft.com/office/drawing/2014/main" id="{CE56E5E6-25AB-4506-A26E-2CBDC4612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6486" y="3216024"/>
            <a:ext cx="4881155" cy="3330916"/>
          </a:xfrm>
          <a:prstGeom prst="rect">
            <a:avLst/>
          </a:prstGeom>
        </p:spPr>
      </p:pic>
    </p:spTree>
    <p:extLst>
      <p:ext uri="{BB962C8B-B14F-4D97-AF65-F5344CB8AC3E}">
        <p14:creationId xmlns:p14="http://schemas.microsoft.com/office/powerpoint/2010/main" val="5303971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0" y="54429"/>
            <a:ext cx="12083142" cy="6749142"/>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02524" y="68809"/>
            <a:ext cx="10855233" cy="646331"/>
          </a:xfrm>
          <a:prstGeom prst="rect">
            <a:avLst/>
          </a:prstGeom>
          <a:noFill/>
        </p:spPr>
        <p:txBody>
          <a:bodyPr wrap="square" rtlCol="0">
            <a:spAutoFit/>
          </a:bodyPr>
          <a:lstStyle/>
          <a:p>
            <a:pPr lvl="0" algn="ct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tranh</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/57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cầu</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7D08317-3A7E-64FC-C10D-15040DDFFF5E}"/>
              </a:ext>
            </a:extLst>
          </p:cNvPr>
          <p:cNvPicPr>
            <a:picLocks noChangeAspect="1"/>
          </p:cNvPicPr>
          <p:nvPr/>
        </p:nvPicPr>
        <p:blipFill>
          <a:blip r:embed="rId3"/>
          <a:stretch>
            <a:fillRect/>
          </a:stretch>
        </p:blipFill>
        <p:spPr>
          <a:xfrm>
            <a:off x="347797" y="2318543"/>
            <a:ext cx="7183313" cy="3343956"/>
          </a:xfrm>
          <a:prstGeom prst="rect">
            <a:avLst/>
          </a:prstGeom>
        </p:spPr>
      </p:pic>
      <p:pic>
        <p:nvPicPr>
          <p:cNvPr id="10" name="Picture 9">
            <a:extLst>
              <a:ext uri="{FF2B5EF4-FFF2-40B4-BE49-F238E27FC236}">
                <a16:creationId xmlns:a16="http://schemas.microsoft.com/office/drawing/2014/main" id="{CE99CA4B-424E-D129-B0FD-5DF8FC50D041}"/>
              </a:ext>
            </a:extLst>
          </p:cNvPr>
          <p:cNvPicPr>
            <a:picLocks noChangeAspect="1"/>
          </p:cNvPicPr>
          <p:nvPr/>
        </p:nvPicPr>
        <p:blipFill>
          <a:blip r:embed="rId4"/>
          <a:stretch>
            <a:fillRect/>
          </a:stretch>
        </p:blipFill>
        <p:spPr>
          <a:xfrm>
            <a:off x="7878906" y="3257382"/>
            <a:ext cx="3649436" cy="3357127"/>
          </a:xfrm>
          <a:prstGeom prst="rect">
            <a:avLst/>
          </a:prstGeom>
        </p:spPr>
      </p:pic>
      <p:grpSp>
        <p:nvGrpSpPr>
          <p:cNvPr id="8" name="Group 7">
            <a:extLst>
              <a:ext uri="{FF2B5EF4-FFF2-40B4-BE49-F238E27FC236}">
                <a16:creationId xmlns:a16="http://schemas.microsoft.com/office/drawing/2014/main" id="{CC325E43-FC9E-4CF4-91BB-C66BBFC49E23}"/>
              </a:ext>
            </a:extLst>
          </p:cNvPr>
          <p:cNvGrpSpPr/>
          <p:nvPr/>
        </p:nvGrpSpPr>
        <p:grpSpPr>
          <a:xfrm>
            <a:off x="347797" y="722462"/>
            <a:ext cx="11844202" cy="646331"/>
            <a:chOff x="457789" y="2120323"/>
            <a:chExt cx="6162594" cy="1065823"/>
          </a:xfrm>
        </p:grpSpPr>
        <p:sp>
          <p:nvSpPr>
            <p:cNvPr id="9" name="Freeform 3">
              <a:extLst>
                <a:ext uri="{FF2B5EF4-FFF2-40B4-BE49-F238E27FC236}">
                  <a16:creationId xmlns:a16="http://schemas.microsoft.com/office/drawing/2014/main" id="{4CB32EA4-DC88-4EBA-9677-7F39BD350237}"/>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sz="1400" b="1"/>
            </a:p>
          </p:txBody>
        </p:sp>
        <p:sp>
          <p:nvSpPr>
            <p:cNvPr id="11" name="TextBox 10">
              <a:extLst>
                <a:ext uri="{FF2B5EF4-FFF2-40B4-BE49-F238E27FC236}">
                  <a16:creationId xmlns:a16="http://schemas.microsoft.com/office/drawing/2014/main" id="{92E5D841-9171-4BD6-ABC0-52C0E63D2C7E}"/>
                </a:ext>
              </a:extLst>
            </p:cNvPr>
            <p:cNvSpPr txBox="1"/>
            <p:nvPr/>
          </p:nvSpPr>
          <p:spPr>
            <a:xfrm>
              <a:off x="509450" y="2120323"/>
              <a:ext cx="6097870" cy="862809"/>
            </a:xfrm>
            <a:prstGeom prst="rect">
              <a:avLst/>
            </a:prstGeom>
            <a:noFill/>
          </p:spPr>
          <p:txBody>
            <a:bodyPr wrap="square" rtlCol="0">
              <a:spAutoFit/>
            </a:bodyPr>
            <a:lstStyle/>
            <a:p>
              <a:pPr algn="ctr"/>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chị</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bức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a:latin typeface="Cambria" panose="02040503050406030204" pitchFamily="18" charset="0"/>
                  <a:ea typeface="Cambria" panose="02040503050406030204" pitchFamily="18" charset="0"/>
                </a:rPr>
                <a:t>.</a:t>
              </a:r>
            </a:p>
          </p:txBody>
        </p:sp>
      </p:grpSp>
      <p:grpSp>
        <p:nvGrpSpPr>
          <p:cNvPr id="13" name="Group 12">
            <a:extLst>
              <a:ext uri="{FF2B5EF4-FFF2-40B4-BE49-F238E27FC236}">
                <a16:creationId xmlns:a16="http://schemas.microsoft.com/office/drawing/2014/main" id="{562D1556-5E03-48F4-BD91-A873C215120A}"/>
              </a:ext>
            </a:extLst>
          </p:cNvPr>
          <p:cNvGrpSpPr/>
          <p:nvPr/>
        </p:nvGrpSpPr>
        <p:grpSpPr>
          <a:xfrm>
            <a:off x="376186" y="1319218"/>
            <a:ext cx="11208936" cy="805539"/>
            <a:chOff x="457789" y="2120324"/>
            <a:chExt cx="6212938" cy="1065822"/>
          </a:xfrm>
        </p:grpSpPr>
        <p:sp>
          <p:nvSpPr>
            <p:cNvPr id="14" name="Freeform 3">
              <a:extLst>
                <a:ext uri="{FF2B5EF4-FFF2-40B4-BE49-F238E27FC236}">
                  <a16:creationId xmlns:a16="http://schemas.microsoft.com/office/drawing/2014/main" id="{758B4D70-0826-42FD-80E7-5985086C6621}"/>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92D050"/>
            </a:solidFill>
          </p:spPr>
          <p:txBody>
            <a:bodyPr/>
            <a:lstStyle/>
            <a:p>
              <a:endParaRPr lang="en-US" sz="1600" b="1"/>
            </a:p>
          </p:txBody>
        </p:sp>
        <p:sp>
          <p:nvSpPr>
            <p:cNvPr id="15" name="TextBox 14">
              <a:extLst>
                <a:ext uri="{FF2B5EF4-FFF2-40B4-BE49-F238E27FC236}">
                  <a16:creationId xmlns:a16="http://schemas.microsoft.com/office/drawing/2014/main" id="{C7409C0D-B422-4272-9FBE-516161561F9F}"/>
                </a:ext>
              </a:extLst>
            </p:cNvPr>
            <p:cNvSpPr txBox="1"/>
            <p:nvPr/>
          </p:nvSpPr>
          <p:spPr>
            <a:xfrm>
              <a:off x="572857" y="2120324"/>
              <a:ext cx="6097870" cy="773725"/>
            </a:xfrm>
            <a:prstGeom prst="rect">
              <a:avLst/>
            </a:prstGeom>
            <a:noFill/>
          </p:spPr>
          <p:txBody>
            <a:bodyPr wrap="square" rtlCol="0">
              <a:spAutoFit/>
            </a:bodyPr>
            <a:lstStyle/>
            <a:p>
              <a:pPr algn="ct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Kể</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thêm</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biểu</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hiện</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khác</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việc</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sử</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dụng</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tiền</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hợp</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lí</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151408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76200" y="0"/>
            <a:ext cx="12115799" cy="685800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F1C96B3E-08B4-E16A-91BE-1E825656E14A}"/>
              </a:ext>
            </a:extLst>
          </p:cNvPr>
          <p:cNvPicPr>
            <a:picLocks noChangeAspect="1"/>
          </p:cNvPicPr>
          <p:nvPr/>
        </p:nvPicPr>
        <p:blipFill>
          <a:blip r:embed="rId3"/>
          <a:stretch>
            <a:fillRect/>
          </a:stretch>
        </p:blipFill>
        <p:spPr>
          <a:xfrm>
            <a:off x="228600" y="1926771"/>
            <a:ext cx="4598741" cy="3662552"/>
          </a:xfrm>
          <a:prstGeom prst="rect">
            <a:avLst/>
          </a:prstGeom>
        </p:spPr>
      </p:pic>
      <p:pic>
        <p:nvPicPr>
          <p:cNvPr id="9" name="Picture 8">
            <a:extLst>
              <a:ext uri="{FF2B5EF4-FFF2-40B4-BE49-F238E27FC236}">
                <a16:creationId xmlns:a16="http://schemas.microsoft.com/office/drawing/2014/main" id="{41C43762-FA04-6A60-AE40-EC3EC8D0103E}"/>
              </a:ext>
            </a:extLst>
          </p:cNvPr>
          <p:cNvPicPr>
            <a:picLocks noChangeAspect="1"/>
          </p:cNvPicPr>
          <p:nvPr/>
        </p:nvPicPr>
        <p:blipFill>
          <a:blip r:embed="rId4"/>
          <a:stretch>
            <a:fillRect/>
          </a:stretch>
        </p:blipFill>
        <p:spPr>
          <a:xfrm>
            <a:off x="4672162" y="2678977"/>
            <a:ext cx="7183995" cy="4038598"/>
          </a:xfrm>
          <a:prstGeom prst="rect">
            <a:avLst/>
          </a:prstGeom>
        </p:spPr>
      </p:pic>
      <p:sp>
        <p:nvSpPr>
          <p:cNvPr id="6" name="TextBox 5">
            <a:extLst>
              <a:ext uri="{FF2B5EF4-FFF2-40B4-BE49-F238E27FC236}">
                <a16:creationId xmlns:a16="http://schemas.microsoft.com/office/drawing/2014/main" id="{6D8AF630-86E1-4DA9-BB67-C747F54312BF}"/>
              </a:ext>
            </a:extLst>
          </p:cNvPr>
          <p:cNvSpPr txBox="1"/>
          <p:nvPr/>
        </p:nvSpPr>
        <p:spPr>
          <a:xfrm>
            <a:off x="602524" y="68809"/>
            <a:ext cx="10855233" cy="646331"/>
          </a:xfrm>
          <a:prstGeom prst="rect">
            <a:avLst/>
          </a:prstGeom>
          <a:noFill/>
        </p:spPr>
        <p:txBody>
          <a:bodyPr wrap="square" rtlCol="0">
            <a:spAutoFit/>
          </a:bodyPr>
          <a:lstStyle/>
          <a:p>
            <a:pPr lvl="0" algn="ct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tranh</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/58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cầu</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8685D8E-4E7C-4970-B563-D70BAF7FABF7}"/>
              </a:ext>
            </a:extLst>
          </p:cNvPr>
          <p:cNvGrpSpPr/>
          <p:nvPr/>
        </p:nvGrpSpPr>
        <p:grpSpPr>
          <a:xfrm>
            <a:off x="376186" y="1319218"/>
            <a:ext cx="11208936" cy="805539"/>
            <a:chOff x="457789" y="2120324"/>
            <a:chExt cx="6212938" cy="1065822"/>
          </a:xfrm>
        </p:grpSpPr>
        <p:sp>
          <p:nvSpPr>
            <p:cNvPr id="8" name="Freeform 3">
              <a:extLst>
                <a:ext uri="{FF2B5EF4-FFF2-40B4-BE49-F238E27FC236}">
                  <a16:creationId xmlns:a16="http://schemas.microsoft.com/office/drawing/2014/main" id="{3B0D1122-F2FA-4D5E-9511-BD2FB5066056}"/>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92D050"/>
            </a:solidFill>
          </p:spPr>
          <p:txBody>
            <a:bodyPr/>
            <a:lstStyle/>
            <a:p>
              <a:endParaRPr lang="en-US" sz="1600" b="1"/>
            </a:p>
          </p:txBody>
        </p:sp>
        <p:sp>
          <p:nvSpPr>
            <p:cNvPr id="10" name="TextBox 9">
              <a:extLst>
                <a:ext uri="{FF2B5EF4-FFF2-40B4-BE49-F238E27FC236}">
                  <a16:creationId xmlns:a16="http://schemas.microsoft.com/office/drawing/2014/main" id="{1ED08FA6-BDB2-4FC5-BD00-5C7A54A3CAF4}"/>
                </a:ext>
              </a:extLst>
            </p:cNvPr>
            <p:cNvSpPr txBox="1"/>
            <p:nvPr/>
          </p:nvSpPr>
          <p:spPr>
            <a:xfrm>
              <a:off x="572857" y="2120324"/>
              <a:ext cx="6097870" cy="773725"/>
            </a:xfrm>
            <a:prstGeom prst="rect">
              <a:avLst/>
            </a:prstGeom>
            <a:noFill/>
          </p:spPr>
          <p:txBody>
            <a:bodyPr wrap="square" rtlCol="0">
              <a:spAutoFit/>
            </a:bodyPr>
            <a:lstStyle/>
            <a:p>
              <a:pPr algn="ct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Kể</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thêm</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biểu</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hiện</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khác</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việc</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sử</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dụng</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tiền</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hợp</a:t>
              </a:r>
              <a:r>
                <a:rPr lang="en-US"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lí</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0589B38A-A470-41DE-B3DD-EABFC62ABAC8}"/>
              </a:ext>
            </a:extLst>
          </p:cNvPr>
          <p:cNvSpPr txBox="1"/>
          <p:nvPr/>
        </p:nvSpPr>
        <p:spPr>
          <a:xfrm>
            <a:off x="228600" y="714489"/>
            <a:ext cx="11789229" cy="523220"/>
          </a:xfrm>
          <a:prstGeom prst="rect">
            <a:avLst/>
          </a:prstGeom>
          <a:solidFill>
            <a:schemeClr val="accent2">
              <a:lumMod val="40000"/>
              <a:lumOff val="60000"/>
            </a:schemeClr>
          </a:solidFill>
        </p:spPr>
        <p:txBody>
          <a:bodyPr wrap="square" rtlCol="0">
            <a:spAutoFit/>
          </a:bodyPr>
          <a:lstStyle/>
          <a:p>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chị</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bức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5299816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349827" y="292419"/>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5336902" y="4015071"/>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algn="just"/>
              <a:r>
                <a:rPr lang="vi-VN" sz="4400" dirty="0">
                  <a:solidFill>
                    <a:srgbClr val="002060"/>
                  </a:solidFill>
                  <a:latin typeface="Cambria" panose="02040503050406030204" pitchFamily="18" charset="0"/>
                  <a:ea typeface="Cambria" panose="02040503050406030204" pitchFamily="18" charset="0"/>
                </a:rPr>
                <a:t>Lên kế hoạch trước khi mua sắm</a:t>
              </a:r>
              <a:r>
                <a:rPr lang="en-US" sz="4400" dirty="0">
                  <a:solidFill>
                    <a:srgbClr val="002060"/>
                  </a:solidFill>
                  <a:latin typeface="Cambria" panose="02040503050406030204" pitchFamily="18" charset="0"/>
                  <a:ea typeface="Cambria" panose="02040503050406030204" pitchFamily="18" charset="0"/>
                </a:rPr>
                <a:t>.</a:t>
              </a:r>
            </a:p>
          </p:txBody>
        </p:sp>
      </p:grpSp>
      <p:pic>
        <p:nvPicPr>
          <p:cNvPr id="18" name="Picture 17">
            <a:extLst>
              <a:ext uri="{FF2B5EF4-FFF2-40B4-BE49-F238E27FC236}">
                <a16:creationId xmlns:a16="http://schemas.microsoft.com/office/drawing/2014/main" id="{6FDEC359-7C3B-997A-14D8-1CD4969DE51D}"/>
              </a:ext>
            </a:extLst>
          </p:cNvPr>
          <p:cNvPicPr>
            <a:picLocks noChangeAspect="1"/>
          </p:cNvPicPr>
          <p:nvPr/>
        </p:nvPicPr>
        <p:blipFill>
          <a:blip r:embed="rId4"/>
          <a:stretch>
            <a:fillRect/>
          </a:stretch>
        </p:blipFill>
        <p:spPr>
          <a:xfrm>
            <a:off x="485094" y="1681843"/>
            <a:ext cx="4735055" cy="4461668"/>
          </a:xfrm>
          <a:prstGeom prst="rect">
            <a:avLst/>
          </a:prstGeom>
        </p:spPr>
      </p:pic>
      <p:sp>
        <p:nvSpPr>
          <p:cNvPr id="10" name="TextBox 9">
            <a:extLst>
              <a:ext uri="{FF2B5EF4-FFF2-40B4-BE49-F238E27FC236}">
                <a16:creationId xmlns:a16="http://schemas.microsoft.com/office/drawing/2014/main" id="{2D7CB0C2-BB8E-481A-BE62-3AC5DBCEA3F3}"/>
              </a:ext>
            </a:extLst>
          </p:cNvPr>
          <p:cNvSpPr txBox="1"/>
          <p:nvPr/>
        </p:nvSpPr>
        <p:spPr>
          <a:xfrm>
            <a:off x="201385" y="1104342"/>
            <a:ext cx="11789229" cy="523220"/>
          </a:xfrm>
          <a:prstGeom prst="rect">
            <a:avLst/>
          </a:prstGeom>
          <a:solidFill>
            <a:schemeClr val="accent2">
              <a:lumMod val="40000"/>
              <a:lumOff val="60000"/>
            </a:schemeClr>
          </a:solidFill>
        </p:spPr>
        <p:txBody>
          <a:bodyPr wrap="square" rtlCol="0">
            <a:spAutoFit/>
          </a:bodyPr>
          <a:lstStyle/>
          <a:p>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chị</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bức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75909785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1359</Words>
  <Application>Microsoft Office PowerPoint</Application>
  <PresentationFormat>Widescreen</PresentationFormat>
  <Paragraphs>68</Paragraphs>
  <Slides>30</Slides>
  <Notes>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Cambria</vt:lpstr>
      <vt:lpstr>等线</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100</cp:revision>
  <dcterms:created xsi:type="dcterms:W3CDTF">2023-11-01T11:19:12Z</dcterms:created>
  <dcterms:modified xsi:type="dcterms:W3CDTF">2025-04-30T14:43:38Z</dcterms:modified>
</cp:coreProperties>
</file>