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319" r:id="rId3"/>
    <p:sldId id="340" r:id="rId4"/>
    <p:sldId id="256" r:id="rId5"/>
    <p:sldId id="290" r:id="rId6"/>
    <p:sldId id="349" r:id="rId7"/>
    <p:sldId id="292" r:id="rId8"/>
    <p:sldId id="309" r:id="rId9"/>
    <p:sldId id="310" r:id="rId10"/>
    <p:sldId id="313" r:id="rId11"/>
    <p:sldId id="298" r:id="rId12"/>
    <p:sldId id="350" r:id="rId13"/>
    <p:sldId id="351" r:id="rId14"/>
    <p:sldId id="3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221" autoAdjust="0"/>
  </p:normalViewPr>
  <p:slideViewPr>
    <p:cSldViewPr snapToGrid="0">
      <p:cViewPr varScale="1">
        <p:scale>
          <a:sx n="39" d="100"/>
          <a:sy n="39" d="100"/>
        </p:scale>
        <p:origin x="1251"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a typeface="Cambria" panose="02040503050406030204" pitchFamily="18" charset="0"/>
            </a:endParaRPr>
          </a:p>
          <a:p>
            <a:r>
              <a:rPr lang="en-US" dirty="0"/>
              <a:t>;</a:t>
            </a:r>
          </a:p>
        </p:txBody>
      </p:sp>
      <p:sp>
        <p:nvSpPr>
          <p:cNvPr id="4" name="Slide Number Placeholder 3"/>
          <p:cNvSpPr>
            <a:spLocks noGrp="1"/>
          </p:cNvSpPr>
          <p:nvPr>
            <p:ph type="sldNum" sz="quarter" idx="5"/>
          </p:nvPr>
        </p:nvSpPr>
        <p:spPr/>
        <p:txBody>
          <a:bodyPr/>
          <a:lstStyle/>
          <a:p>
            <a:fld id="{477B92A1-7059-4C1C-A53E-42BE8EFB572B}" type="slidenum">
              <a:rPr lang="en-US" smtClean="0"/>
              <a:t>10</a:t>
            </a:fld>
            <a:endParaRPr lang="en-US"/>
          </a:p>
        </p:txBody>
      </p:sp>
    </p:spTree>
    <p:extLst>
      <p:ext uri="{BB962C8B-B14F-4D97-AF65-F5344CB8AC3E}">
        <p14:creationId xmlns:p14="http://schemas.microsoft.com/office/powerpoint/2010/main" val="94527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12</a:t>
            </a:fld>
            <a:endParaRPr lang="en-US"/>
          </a:p>
        </p:txBody>
      </p:sp>
    </p:spTree>
    <p:extLst>
      <p:ext uri="{BB962C8B-B14F-4D97-AF65-F5344CB8AC3E}">
        <p14:creationId xmlns:p14="http://schemas.microsoft.com/office/powerpoint/2010/main" val="296524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B92A1-7059-4C1C-A53E-42BE8EFB572B}" type="slidenum">
              <a:rPr lang="en-US" smtClean="0"/>
              <a:t>3</a:t>
            </a:fld>
            <a:endParaRPr lang="en-US"/>
          </a:p>
        </p:txBody>
      </p:sp>
    </p:spTree>
    <p:extLst>
      <p:ext uri="{BB962C8B-B14F-4D97-AF65-F5344CB8AC3E}">
        <p14:creationId xmlns:p14="http://schemas.microsoft.com/office/powerpoint/2010/main" val="279796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B92A1-7059-4C1C-A53E-42BE8EFB572B}" type="slidenum">
              <a:rPr lang="en-US" smtClean="0"/>
              <a:t>4</a:t>
            </a:fld>
            <a:endParaRPr lang="en-US"/>
          </a:p>
        </p:txBody>
      </p:sp>
    </p:spTree>
    <p:extLst>
      <p:ext uri="{BB962C8B-B14F-4D97-AF65-F5344CB8AC3E}">
        <p14:creationId xmlns:p14="http://schemas.microsoft.com/office/powerpoint/2010/main" val="234272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54609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72494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a:solidFill>
                  <a:prstClr val="black"/>
                </a:solidFill>
                <a:latin typeface="Cambria" panose="02040503050406030204" pitchFamily="18" charset="0"/>
                <a:ea typeface="Cambria" panose="02040503050406030204" pitchFamily="18" charset="0"/>
              </a:rPr>
              <a:t>Sự ra đời của nhà nước</a:t>
            </a:r>
            <a:r>
              <a:rPr lang="en-US" sz="1200" b="1">
                <a:solidFill>
                  <a:prstClr val="black"/>
                </a:solidFill>
                <a:latin typeface="Cambria" panose="02040503050406030204" pitchFamily="18" charset="0"/>
                <a:ea typeface="Cambria" panose="02040503050406030204" pitchFamily="18" charset="0"/>
              </a:rPr>
              <a:t> Âu Lạc</a:t>
            </a:r>
            <a:r>
              <a:rPr lang="vi-VN" sz="1200" b="1">
                <a:solidFill>
                  <a:prstClr val="black"/>
                </a:solidFill>
                <a:latin typeface="Cambria" panose="02040503050406030204" pitchFamily="18" charset="0"/>
                <a:ea typeface="Cambria" panose="02040503050406030204" pitchFamily="18" charset="0"/>
              </a:rPr>
              <a:t>  đã mở đầu thời kì giữ nước của dân tộc</a:t>
            </a:r>
            <a:r>
              <a:rPr lang="en-US" sz="1200" b="1">
                <a:solidFill>
                  <a:prstClr val="black"/>
                </a:solidFill>
                <a:latin typeface="Cambria" panose="02040503050406030204" pitchFamily="18" charset="0"/>
                <a:ea typeface="Cambria" panose="02040503050406030204" pitchFamily="18" charset="0"/>
              </a:rPr>
              <a:t> Việt Nam</a:t>
            </a:r>
            <a:endParaRPr lang="en-US"/>
          </a:p>
          <a:p>
            <a:r>
              <a:rPr lang="en-US"/>
              <a:t>Truyền thống dựng nước và giữ nước còn vang mãi cho đến hôm nay. Những người con nước Việt</a:t>
            </a:r>
          </a:p>
          <a:p>
            <a:r>
              <a:rPr lang="en-US"/>
              <a:t>Rút ra kết luận của bài</a:t>
            </a:r>
          </a:p>
        </p:txBody>
      </p:sp>
      <p:sp>
        <p:nvSpPr>
          <p:cNvPr id="4" name="Slide Number Placeholder 3"/>
          <p:cNvSpPr>
            <a:spLocks noGrp="1"/>
          </p:cNvSpPr>
          <p:nvPr>
            <p:ph type="sldNum" sz="quarter" idx="5"/>
          </p:nvPr>
        </p:nvSpPr>
        <p:spPr/>
        <p:txBody>
          <a:bodyPr/>
          <a:lstStyle/>
          <a:p>
            <a:fld id="{477B92A1-7059-4C1C-A53E-42BE8EFB572B}" type="slidenum">
              <a:rPr lang="en-US" smtClean="0"/>
              <a:t>8</a:t>
            </a:fld>
            <a:endParaRPr lang="en-US"/>
          </a:p>
        </p:txBody>
      </p:sp>
    </p:spTree>
    <p:extLst>
      <p:ext uri="{BB962C8B-B14F-4D97-AF65-F5344CB8AC3E}">
        <p14:creationId xmlns:p14="http://schemas.microsoft.com/office/powerpoint/2010/main" val="275930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9</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5/7/2025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5/7/2025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jp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324535"/>
          </a:xfrm>
          <a:prstGeom prst="rect">
            <a:avLst/>
          </a:prstGeom>
          <a:noFill/>
        </p:spPr>
        <p:txBody>
          <a:bodyPr wrap="square" rtlCol="0">
            <a:spAutoFit/>
          </a:bodyPr>
          <a:lstStyle/>
          <a:p>
            <a:pPr algn="just" rtl="0" latinLnBrk="0"/>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Sống với nhau được ít lâu, Lạc Long Quân bàn với vợ:</a:t>
            </a:r>
          </a:p>
          <a:p>
            <a:pPr algn="just" rtl="0" latinLnBrk="0"/>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24145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4096559484"/>
              </p:ext>
            </p:extLst>
          </p:nvPr>
        </p:nvGraphicFramePr>
        <p:xfrm>
          <a:off x="929390" y="1837266"/>
          <a:ext cx="10470129" cy="4276092"/>
        </p:xfrm>
        <a:graphic>
          <a:graphicData uri="http://schemas.openxmlformats.org/drawingml/2006/table">
            <a:tbl>
              <a:tblPr firstRow="1" bandRow="1">
                <a:tableStyleId>{F5AB1C69-6EDB-4FF4-983F-18BD219EF322}</a:tableStyleId>
              </a:tblPr>
              <a:tblGrid>
                <a:gridCol w="306349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3200" dirty="0">
                          <a:latin typeface="Times New Roman" panose="02020603050405020304" pitchFamily="18" charset="0"/>
                          <a:ea typeface="Cambria" panose="02040503050406030204" pitchFamily="18" charset="0"/>
                          <a:cs typeface="Times New Roman" panose="020206030504050203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200" dirty="0">
                          <a:latin typeface="Times New Roman" panose="02020603050405020304" pitchFamily="18" charset="0"/>
                          <a:ea typeface="Cambria" panose="02040503050406030204" pitchFamily="18" charset="0"/>
                          <a:cs typeface="Times New Roman" panose="020206030504050203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Âu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Lạc</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p>
                      <a:pPr algn="just"/>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400" b="1">
                          <a:latin typeface="Cambria" panose="02040503050406030204" pitchFamily="18" charset="0"/>
                          <a:ea typeface="Cambria" panose="02040503050406030204" pitchFamily="18" charset="0"/>
                        </a:rPr>
                        <a:t>Kinh đô</a:t>
                      </a:r>
                    </a:p>
                    <a:p>
                      <a:pPr algn="just"/>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kỉ</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Vương</a:t>
            </a:r>
            <a:endPar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An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Dương</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Vương</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Cổ</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down)">
                                      <p:cBhvr>
                                        <p:cTn id="24" dur="500"/>
                                        <p:tgtEl>
                                          <p:spTgt spid="17">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4A71-DA9B-45BD-AE70-C83E96570F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C66390-A108-497D-8FC5-59D4BE4D5A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F7BCFA-99D5-4BDB-A97D-DB495060D711}"/>
              </a:ext>
            </a:extLst>
          </p:cNvPr>
          <p:cNvPicPr>
            <a:picLocks noChangeAspect="1"/>
          </p:cNvPicPr>
          <p:nvPr/>
        </p:nvPicPr>
        <p:blipFill>
          <a:blip r:embed="rId2"/>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0FF50477-F635-4B6E-A3AA-BF84340D8E80}"/>
              </a:ext>
            </a:extLst>
          </p:cNvPr>
          <p:cNvSpPr txBox="1"/>
          <p:nvPr/>
        </p:nvSpPr>
        <p:spPr>
          <a:xfrm>
            <a:off x="310777" y="5150059"/>
            <a:ext cx="12328631" cy="1323439"/>
          </a:xfrm>
          <a:prstGeom prst="rect">
            <a:avLst/>
          </a:prstGeom>
          <a:solidFill>
            <a:schemeClr val="accent5">
              <a:lumMod val="20000"/>
              <a:lumOff val="80000"/>
            </a:schemeClr>
          </a:solidFill>
          <a:ln>
            <a:solidFill>
              <a:schemeClr val="accent1">
                <a:lumMod val="20000"/>
                <a:lumOff val="80000"/>
              </a:schemeClr>
            </a:solidFill>
          </a:ln>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ghi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nhớ</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An </a:t>
            </a:r>
            <a:r>
              <a:rPr lang="en-US" sz="4000" b="1" dirty="0" err="1">
                <a:solidFill>
                  <a:srgbClr val="FF0000"/>
                </a:solidFill>
                <a:latin typeface="Times New Roman" panose="02020603050405020304" pitchFamily="18" charset="0"/>
                <a:cs typeface="Times New Roman" panose="02020603050405020304" pitchFamily="18" charset="0"/>
              </a:rPr>
              <a:t>Dương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Vương</a:t>
            </a:r>
            <a:r>
              <a:rPr lang="en-US" sz="4000" b="1" dirty="0">
                <a:solidFill>
                  <a:srgbClr val="FF0000"/>
                </a:solidFill>
                <a:latin typeface="Times New Roman" panose="02020603050405020304" pitchFamily="18" charset="0"/>
                <a:cs typeface="Times New Roman" panose="02020603050405020304" pitchFamily="18" charset="0"/>
              </a:rPr>
              <a:t>,</a:t>
            </a:r>
          </a:p>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Việt</a:t>
            </a:r>
            <a:r>
              <a:rPr lang="en-US" sz="4000" b="1" dirty="0">
                <a:solidFill>
                  <a:srgbClr val="FF0000"/>
                </a:solidFill>
                <a:latin typeface="Times New Roman" panose="02020603050405020304" pitchFamily="18" charset="0"/>
                <a:cs typeface="Times New Roman" panose="02020603050405020304" pitchFamily="18" charset="0"/>
              </a:rPr>
              <a:t> Nam </a:t>
            </a:r>
            <a:r>
              <a:rPr lang="en-US" sz="4000" b="1" dirty="0" err="1">
                <a:solidFill>
                  <a:srgbClr val="FF0000"/>
                </a:solidFill>
                <a:latin typeface="Times New Roman" panose="02020603050405020304" pitchFamily="18" charset="0"/>
                <a:cs typeface="Times New Roman" panose="02020603050405020304" pitchFamily="18" charset="0"/>
              </a:rPr>
              <a:t>đã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106328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ỗ Tổ Hùng Vương - Lễ hội Đền Hùng năm 2024 diễn ra từ mùng 1/3 đến hết  mùng 10/3">
            <a:extLst>
              <a:ext uri="{FF2B5EF4-FFF2-40B4-BE49-F238E27FC236}">
                <a16:creationId xmlns:a16="http://schemas.microsoft.com/office/drawing/2014/main" id="{FE8BF426-3975-4294-B5F5-47AF44BF6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41" y="1039483"/>
            <a:ext cx="4891433" cy="4779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683F9A-9762-4A2A-BBF2-FC50BF54B293}"/>
              </a:ext>
            </a:extLst>
          </p:cNvPr>
          <p:cNvSpPr txBox="1"/>
          <p:nvPr/>
        </p:nvSpPr>
        <p:spPr>
          <a:xfrm>
            <a:off x="2122098" y="138022"/>
            <a:ext cx="8772914" cy="584775"/>
          </a:xfrm>
          <a:prstGeom prst="rect">
            <a:avLst/>
          </a:prstGeom>
          <a:solidFill>
            <a:schemeClr val="accent4">
              <a:lumMod val="40000"/>
              <a:lumOff val="60000"/>
            </a:schemeClr>
          </a:solidFill>
        </p:spPr>
        <p:txBody>
          <a:bodyPr wrap="none" rtlCol="0">
            <a:spAutoFit/>
          </a:bodyPr>
          <a:lstStyle/>
          <a:p>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Dương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Vương</a:t>
            </a:r>
            <a:endParaRPr lang="en-US" sz="3200" dirty="0"/>
          </a:p>
        </p:txBody>
      </p:sp>
      <p:sp>
        <p:nvSpPr>
          <p:cNvPr id="7" name="TextBox 6">
            <a:extLst>
              <a:ext uri="{FF2B5EF4-FFF2-40B4-BE49-F238E27FC236}">
                <a16:creationId xmlns:a16="http://schemas.microsoft.com/office/drawing/2014/main" id="{83D987BB-520B-4844-9017-34B1EEC6999D}"/>
              </a:ext>
            </a:extLst>
          </p:cNvPr>
          <p:cNvSpPr txBox="1"/>
          <p:nvPr/>
        </p:nvSpPr>
        <p:spPr>
          <a:xfrm>
            <a:off x="1584384" y="5980838"/>
            <a:ext cx="2954655" cy="584775"/>
          </a:xfrm>
          <a:prstGeom prst="rect">
            <a:avLst/>
          </a:prstGeom>
          <a:solidFill>
            <a:schemeClr val="accent6">
              <a:lumMod val="40000"/>
              <a:lumOff val="60000"/>
            </a:schemeClr>
          </a:solidFill>
        </p:spPr>
        <p:txBody>
          <a:bodyPr wrap="none" rtlCol="0">
            <a:spAutoFit/>
          </a:bodyPr>
          <a:lstStyle/>
          <a:p>
            <a:r>
              <a:rPr lang="en-US" sz="3200" dirty="0" err="1">
                <a:latin typeface="Times New Roman" panose="02020603050405020304" pitchFamily="18" charset="0"/>
                <a:cs typeface="Times New Roman" panose="02020603050405020304" pitchFamily="18" charset="0"/>
              </a:rPr>
              <a:t>Lễ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endParaRPr lang="en-US" sz="3200" dirty="0"/>
          </a:p>
        </p:txBody>
      </p:sp>
      <p:pic>
        <p:nvPicPr>
          <p:cNvPr id="2052" name="Picture 4" descr="Lễ hội đền Cổ Loa - Trải nghiệm văn hóa đáng thử ở Việt Nam">
            <a:extLst>
              <a:ext uri="{FF2B5EF4-FFF2-40B4-BE49-F238E27FC236}">
                <a16:creationId xmlns:a16="http://schemas.microsoft.com/office/drawing/2014/main" id="{39933A97-F6F8-4F07-A16C-71E706C0B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555" y="1039483"/>
            <a:ext cx="4991310" cy="47790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C04ACC-FEAD-4314-A1E5-19FCB40346D5}"/>
              </a:ext>
            </a:extLst>
          </p:cNvPr>
          <p:cNvSpPr txBox="1"/>
          <p:nvPr/>
        </p:nvSpPr>
        <p:spPr>
          <a:xfrm>
            <a:off x="7309448" y="5980837"/>
            <a:ext cx="3262432" cy="584775"/>
          </a:xfrm>
          <a:prstGeom prst="rect">
            <a:avLst/>
          </a:prstGeom>
          <a:solidFill>
            <a:schemeClr val="accent6">
              <a:lumMod val="40000"/>
              <a:lumOff val="60000"/>
            </a:schemeClr>
          </a:solidFill>
        </p:spPr>
        <p:txBody>
          <a:bodyPr wrap="none" rtlCol="0">
            <a:spAutoFit/>
          </a:bodyPr>
          <a:lstStyle/>
          <a:p>
            <a:r>
              <a:rPr lang="en-US" sz="3200" dirty="0" err="1">
                <a:latin typeface="Times New Roman" panose="02020603050405020304" pitchFamily="18" charset="0"/>
                <a:cs typeface="Times New Roman" panose="02020603050405020304" pitchFamily="18" charset="0"/>
              </a:rPr>
              <a:t>Lễ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Loa</a:t>
            </a:r>
            <a:endParaRPr lang="en-US" sz="3200" dirty="0"/>
          </a:p>
        </p:txBody>
      </p:sp>
    </p:spTree>
    <p:extLst>
      <p:ext uri="{BB962C8B-B14F-4D97-AF65-F5344CB8AC3E}">
        <p14:creationId xmlns:p14="http://schemas.microsoft.com/office/powerpoint/2010/main" val="399540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Cũng bởi sự tích này mà về sau, người Việt ta thường tự hào xưng là </a:t>
            </a:r>
            <a:r>
              <a:rPr lang="vi-VN"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con Rồng cháu Tiên</a:t>
            </a:r>
            <a:r>
              <a:rPr lang="vi-VN"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và thân mật gọi nhau là </a:t>
            </a:r>
            <a:r>
              <a:rPr lang="vi-VN"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đồng bào</a:t>
            </a:r>
            <a:r>
              <a:rPr lang="vi-VN"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lvl="0" algn="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Nguyễn</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Đổng</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Chi</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856297"/>
            <a:ext cx="9753600" cy="3038475"/>
          </a:xfrm>
          <a:prstGeom prst="rect">
            <a:avLst/>
          </a:prstGeom>
        </p:spPr>
      </p:pic>
      <p:sp>
        <p:nvSpPr>
          <p:cNvPr id="2" name="TextBox 1">
            <a:extLst>
              <a:ext uri="{FF2B5EF4-FFF2-40B4-BE49-F238E27FC236}">
                <a16:creationId xmlns:a16="http://schemas.microsoft.com/office/drawing/2014/main" id="{C4948EC5-78B3-46A9-97A1-573EBE3405E6}"/>
              </a:ext>
            </a:extLst>
          </p:cNvPr>
          <p:cNvSpPr txBox="1"/>
          <p:nvPr/>
        </p:nvSpPr>
        <p:spPr>
          <a:xfrm>
            <a:off x="4287187" y="3467333"/>
            <a:ext cx="2702086" cy="1323439"/>
          </a:xfrm>
          <a:prstGeom prst="rect">
            <a:avLst/>
          </a:prstGeom>
          <a:noFill/>
        </p:spPr>
        <p:txBody>
          <a:bodyPr wrap="none" rtlCol="0">
            <a:spAutoFit/>
          </a:bodyPr>
          <a:lstStyle/>
          <a:p>
            <a:r>
              <a:rPr lang="en-US" sz="8000" b="1" dirty="0" err="1">
                <a:solidFill>
                  <a:srgbClr val="FFFF00"/>
                </a:solidFill>
                <a:latin typeface="Times New Roman" panose="02020603050405020304" pitchFamily="18" charset="0"/>
                <a:cs typeface="Times New Roman" panose="02020603050405020304" pitchFamily="18" charset="0"/>
              </a:rPr>
              <a:t>Tiết</a:t>
            </a:r>
            <a:r>
              <a:rPr lang="en-US" sz="8000" b="1" dirty="0">
                <a:solidFill>
                  <a:srgbClr val="FFFF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5167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128236" y="-236975"/>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281357" y="1455357"/>
            <a:ext cx="9391640" cy="954107"/>
          </a:xfrm>
          <a:prstGeom prst="rect">
            <a:avLst/>
          </a:prstGeom>
          <a:solidFill>
            <a:schemeClr val="accent4">
              <a:lumMod val="60000"/>
              <a:lumOff val="40000"/>
            </a:schemeClr>
          </a:solidFill>
        </p:spPr>
        <p:txBody>
          <a:bodyPr wrap="square" rtlCol="0">
            <a:spAutoFit/>
          </a:bodyPr>
          <a:lstStyle/>
          <a:p>
            <a:pPr algn="just" defTabSz="609630"/>
            <a:r>
              <a:rPr lang="vi-VN" sz="2800" b="1" dirty="0">
                <a:solidFill>
                  <a:prstClr val="black"/>
                </a:solidFill>
                <a:latin typeface="+mj-lt"/>
                <a:ea typeface="Cambria" panose="02040503050406030204" pitchFamily="18" charset="0"/>
              </a:rPr>
              <a:t>Hoạt động 1. Tìm hiểu sự ra đời Nhà nước Văn Lang, Nhà nước Âu Lạc</a:t>
            </a:r>
            <a:endParaRPr lang="en-US" sz="2800" b="1" dirty="0">
              <a:solidFill>
                <a:prstClr val="black"/>
              </a:solidFill>
              <a:latin typeface="+mj-lt"/>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47A279A8-6EA2-4F94-807E-D3ACD6658BC4}"/>
              </a:ext>
            </a:extLst>
          </p:cNvPr>
          <p:cNvSpPr txBox="1"/>
          <p:nvPr/>
        </p:nvSpPr>
        <p:spPr>
          <a:xfrm>
            <a:off x="1810001" y="2819765"/>
            <a:ext cx="8862996" cy="2062103"/>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pPr algn="just"/>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Thông qua tìm hiểu truyền thuyết, đọc thông tin và quan sát hình </a:t>
            </a:r>
            <a:r>
              <a:rPr lang="en-US"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1-3 </a:t>
            </a:r>
            <a:r>
              <a:rPr lang="en-US" sz="32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32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Trình bày sự ra đời của Nhà nước Văn Lang.</a:t>
            </a:r>
            <a:endParaRPr lang="en-US" sz="32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vi-VN" sz="32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Trình bày sự ra đời của Nhà nước </a:t>
            </a:r>
            <a:r>
              <a:rPr lang="en-US" sz="32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Âu</a:t>
            </a:r>
            <a:r>
              <a:rPr lang="en-US" sz="32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Lạc</a:t>
            </a:r>
            <a:endParaRPr lang="en-US" sz="3200" b="1"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0" name="TextBox 9">
            <a:extLst>
              <a:ext uri="{FF2B5EF4-FFF2-40B4-BE49-F238E27FC236}">
                <a16:creationId xmlns:a16="http://schemas.microsoft.com/office/drawing/2014/main" id="{C80A9E69-59CB-43D1-A7E1-0CD554CFA04C}"/>
              </a:ext>
            </a:extLst>
          </p:cNvPr>
          <p:cNvSpPr txBox="1"/>
          <p:nvPr/>
        </p:nvSpPr>
        <p:spPr>
          <a:xfrm>
            <a:off x="1900555" y="781778"/>
            <a:ext cx="9219248" cy="646331"/>
          </a:xfrm>
          <a:prstGeom prst="rect">
            <a:avLst/>
          </a:prstGeom>
          <a:noFill/>
        </p:spPr>
        <p:txBody>
          <a:bodyPr wrap="square" rtlCol="0">
            <a:spAutoFit/>
          </a:bodyPr>
          <a:lstStyle/>
          <a:p>
            <a:r>
              <a:rPr lang="en-US"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1. S</a:t>
            </a:r>
            <a:r>
              <a:rPr lang="vi-VN"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ự ra đời của Nhà nước Văn</a:t>
            </a:r>
            <a:r>
              <a:rPr lang="en-US"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Lang</a:t>
            </a:r>
            <a:r>
              <a:rPr lang="vi-VN"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79BE283-5C9A-4885-B09F-33C76B69213C}"/>
              </a:ext>
            </a:extLst>
          </p:cNvPr>
          <p:cNvPicPr>
            <a:picLocks noChangeAspect="1"/>
          </p:cNvPicPr>
          <p:nvPr/>
        </p:nvPicPr>
        <p:blipFill>
          <a:blip r:embed="rId5"/>
          <a:stretch>
            <a:fillRect/>
          </a:stretch>
        </p:blipFill>
        <p:spPr>
          <a:xfrm>
            <a:off x="1447482" y="2536104"/>
            <a:ext cx="9296400" cy="2904645"/>
          </a:xfrm>
          <a:prstGeom prst="rect">
            <a:avLst/>
          </a:prstGeom>
        </p:spPr>
      </p:pic>
      <p:sp>
        <p:nvSpPr>
          <p:cNvPr id="2" name="TextBox 1">
            <a:extLst>
              <a:ext uri="{FF2B5EF4-FFF2-40B4-BE49-F238E27FC236}">
                <a16:creationId xmlns:a16="http://schemas.microsoft.com/office/drawing/2014/main" id="{8E293577-1B1C-47F0-B0E7-5C9A5F707260}"/>
              </a:ext>
            </a:extLst>
          </p:cNvPr>
          <p:cNvSpPr txBox="1"/>
          <p:nvPr/>
        </p:nvSpPr>
        <p:spPr>
          <a:xfrm>
            <a:off x="1792542" y="5491447"/>
            <a:ext cx="870623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453120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Nhà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nước</a:t>
            </a:r>
            <a:r>
              <a:rPr lang="en-US" sz="4800" b="1" dirty="0">
                <a:solidFill>
                  <a:srgbClr val="FF0000"/>
                </a:solidFill>
                <a:latin typeface="Times New Roman" panose="02020603050405020304" pitchFamily="18" charset="0"/>
                <a:cs typeface="Times New Roman" panose="02020603050405020304" pitchFamily="18" charset="0"/>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algn="just"/>
            <a:r>
              <a:rPr lang="en-US" sz="2800" b="1"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gian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Khoảng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latin typeface="Times New Roman" panose="02020603050405020304" pitchFamily="18" charset="0"/>
                <a:ea typeface="Cambria" panose="02040503050406030204" pitchFamily="18" charset="0"/>
                <a:cs typeface="Times New Roman" panose="020206030504050203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47975" y="2463698"/>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57551" y="3294591"/>
            <a:ext cx="7972425" cy="954107"/>
          </a:xfrm>
          <a:prstGeom prst="rect">
            <a:avLst/>
          </a:prstGeom>
          <a:noFill/>
        </p:spPr>
        <p:txBody>
          <a:bodyPr wrap="square" rtlCol="0">
            <a:spAutoFit/>
          </a:bodyPr>
          <a:lstStyle/>
          <a:p>
            <a:pPr algn="just"/>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Đứng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nhà</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Hùng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trải</a:t>
            </a:r>
            <a:r>
              <a:rPr lang="en-US" sz="2800" b="1" dirty="0">
                <a:latin typeface="Times New Roman" panose="02020603050405020304" pitchFamily="18" charset="0"/>
                <a:ea typeface="Cambria" panose="02040503050406030204" pitchFamily="18" charset="0"/>
                <a:cs typeface="Times New Roman" panose="02020603050405020304" pitchFamily="18" charset="0"/>
              </a:rPr>
              <a:t> qua 18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đời</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71824" y="4529700"/>
            <a:ext cx="7972425" cy="523220"/>
          </a:xfrm>
          <a:prstGeom prst="rect">
            <a:avLst/>
          </a:prstGeom>
          <a:noFill/>
        </p:spPr>
        <p:txBody>
          <a:bodyPr wrap="square" rtlCol="0">
            <a:spAutoFit/>
          </a:bodyPr>
          <a:lstStyle/>
          <a:p>
            <a:pPr algn="just"/>
            <a:r>
              <a:rPr lang="en-US" sz="2800" b="1" dirty="0" err="1">
                <a:latin typeface="Times New Roman" panose="02020603050405020304" pitchFamily="18" charset="0"/>
                <a:ea typeface="Cambria" panose="02040503050406030204" pitchFamily="18" charset="0"/>
                <a:cs typeface="Times New Roman" panose="02020603050405020304" pitchFamily="18" charset="0"/>
              </a:rPr>
              <a:t>Kinh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đô</a:t>
            </a:r>
            <a:r>
              <a:rPr lang="en-US" sz="2800" b="1" dirty="0">
                <a:latin typeface="Times New Roman" panose="02020603050405020304" pitchFamily="18" charset="0"/>
                <a:ea typeface="Cambria" panose="02040503050406030204" pitchFamily="18" charset="0"/>
                <a:cs typeface="Times New Roman" panose="02020603050405020304" pitchFamily="18" charset="0"/>
              </a:rPr>
              <a:t>: Phong Châu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Phú</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Thọ</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649381"/>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164072-4662-412D-9FF4-663FD5CE588C}"/>
              </a:ext>
            </a:extLst>
          </p:cNvPr>
          <p:cNvSpPr/>
          <p:nvPr/>
        </p:nvSpPr>
        <p:spPr>
          <a:xfrm>
            <a:off x="2819399" y="362709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56FF862-359F-4043-A6F3-E5C842317FF0}"/>
              </a:ext>
            </a:extLst>
          </p:cNvPr>
          <p:cNvSpPr txBox="1"/>
          <p:nvPr/>
        </p:nvSpPr>
        <p:spPr>
          <a:xfrm>
            <a:off x="3257550" y="2267094"/>
            <a:ext cx="7972425" cy="52322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Chia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15 </a:t>
            </a:r>
            <a:r>
              <a:rPr lang="en-US" sz="2800" b="1" dirty="0" err="1">
                <a:latin typeface="Cambria" panose="02040503050406030204" pitchFamily="18" charset="0"/>
                <a:ea typeface="Cambria" panose="02040503050406030204" pitchFamily="18" charset="0"/>
              </a:rPr>
              <a:t>bộ</a:t>
            </a:r>
            <a:endParaRPr lang="en-US" sz="2800" b="1" dirty="0">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BD0E684C-4E8C-4E12-AAC9-DE955CEBC5AA}"/>
              </a:ext>
            </a:extLst>
          </p:cNvPr>
          <p:cNvSpPr/>
          <p:nvPr/>
        </p:nvSpPr>
        <p:spPr>
          <a:xfrm>
            <a:off x="2814906" y="5749081"/>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45DAB76-9018-46E4-AA74-58784EF1D3A3}"/>
              </a:ext>
            </a:extLst>
          </p:cNvPr>
          <p:cNvSpPr txBox="1"/>
          <p:nvPr/>
        </p:nvSpPr>
        <p:spPr>
          <a:xfrm>
            <a:off x="3152775" y="5464864"/>
            <a:ext cx="7972425" cy="523220"/>
          </a:xfrm>
          <a:prstGeom prst="rect">
            <a:avLst/>
          </a:prstGeom>
          <a:noFill/>
        </p:spPr>
        <p:txBody>
          <a:bodyPr wrap="square" rtlCol="0">
            <a:spAutoFit/>
          </a:bodyPr>
          <a:lstStyle/>
          <a:p>
            <a:pPr algn="just"/>
            <a:r>
              <a:rPr lang="en-US" sz="2800" b="1" dirty="0" err="1">
                <a:latin typeface="Times New Roman" panose="02020603050405020304" pitchFamily="18" charset="0"/>
                <a:ea typeface="Cambria" panose="02040503050406030204" pitchFamily="18" charset="0"/>
                <a:cs typeface="Times New Roman" panose="02020603050405020304" pitchFamily="18" charset="0"/>
              </a:rPr>
              <a:t>Nhà</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tiên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800" b="1" dirty="0">
                <a:latin typeface="Times New Roman" panose="02020603050405020304" pitchFamily="18" charset="0"/>
                <a:ea typeface="Cambria" panose="02040503050406030204" pitchFamily="18" charset="0"/>
                <a:cs typeface="Times New Roman" panose="02020603050405020304" pitchFamily="18" charset="0"/>
              </a:rPr>
              <a:t> Nam</a:t>
            </a:r>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P spid="17" grpId="0" animBg="1"/>
      <p:bldP spid="20"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kumimoji="0" lang="en-US" sz="3200" b="1" u="none" strike="noStrike" kern="120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S</a:t>
            </a:r>
            <a:r>
              <a:rPr kumimoji="0" lang="vi-VN" sz="3200" b="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ự ra đời của Nhà nước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Âu</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Lạc</a:t>
            </a:r>
            <a:r>
              <a:rPr kumimoji="0" lang="vi-VN" sz="3200" b="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5"/>
          <a:stretch>
            <a:fillRect/>
          </a:stretch>
        </p:blipFill>
        <p:spPr>
          <a:xfrm>
            <a:off x="966787" y="2033587"/>
            <a:ext cx="9596438" cy="3556330"/>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Âu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Lạc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Khoảng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208 TCN.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Thục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An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Dương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Vương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Cổ</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Loa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Anh, Hà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AB2B82F7-9C04-E39B-1A87-90578AAE8897}"/>
              </a:ext>
            </a:extLst>
          </p:cNvPr>
          <p:cNvSpPr/>
          <p:nvPr/>
        </p:nvSpPr>
        <p:spPr>
          <a:xfrm>
            <a:off x="2851433" y="5012618"/>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24514" y="1559041"/>
            <a:ext cx="9382125" cy="3539430"/>
          </a:xfrm>
          <a:prstGeom prst="rect">
            <a:avLst/>
          </a:prstGeom>
          <a:solidFill>
            <a:schemeClr val="accent4">
              <a:lumMod val="60000"/>
              <a:lumOff val="40000"/>
            </a:schemeClr>
          </a:solid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mj-lt"/>
                <a:ea typeface="Cambria" panose="02040503050406030204" pitchFamily="18" charset="0"/>
              </a:rPr>
              <a:t>Cách đây gần 3000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a:t>
            </a:r>
          </a:p>
        </p:txBody>
      </p:sp>
    </p:spTree>
    <p:extLst>
      <p:ext uri="{BB962C8B-B14F-4D97-AF65-F5344CB8AC3E}">
        <p14:creationId xmlns:p14="http://schemas.microsoft.com/office/powerpoint/2010/main" val="348465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795</Words>
  <Application>Microsoft Office PowerPoint</Application>
  <PresentationFormat>Widescreen</PresentationFormat>
  <Paragraphs>60</Paragraphs>
  <Slides>13</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微软雅黑</vt:lpstr>
      <vt:lpstr>Arial</vt:lpstr>
      <vt:lpstr>Calibri</vt:lpstr>
      <vt:lpstr>Calibri Light</vt:lpstr>
      <vt:lpstr>Cambria</vt:lpstr>
      <vt:lpstr>等线</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99</cp:revision>
  <dcterms:created xsi:type="dcterms:W3CDTF">2024-08-02T11:27:06Z</dcterms:created>
  <dcterms:modified xsi:type="dcterms:W3CDTF">2025-05-07T12:36:08Z</dcterms:modified>
</cp:coreProperties>
</file>