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345" r:id="rId2"/>
    <p:sldId id="286" r:id="rId3"/>
    <p:sldId id="287" r:id="rId4"/>
    <p:sldId id="259" r:id="rId5"/>
    <p:sldId id="301" r:id="rId6"/>
    <p:sldId id="288" r:id="rId7"/>
    <p:sldId id="257" r:id="rId8"/>
    <p:sldId id="262" r:id="rId9"/>
    <p:sldId id="263" r:id="rId10"/>
    <p:sldId id="258" r:id="rId11"/>
    <p:sldId id="264" r:id="rId12"/>
    <p:sldId id="265" r:id="rId13"/>
    <p:sldId id="266" r:id="rId14"/>
    <p:sldId id="267" r:id="rId15"/>
    <p:sldId id="268" r:id="rId16"/>
    <p:sldId id="269" r:id="rId17"/>
    <p:sldId id="270" r:id="rId18"/>
    <p:sldId id="303" r:id="rId19"/>
    <p:sldId id="305" r:id="rId20"/>
    <p:sldId id="306" r:id="rId21"/>
    <p:sldId id="260" r:id="rId22"/>
    <p:sldId id="304" r:id="rId23"/>
    <p:sldId id="271" r:id="rId24"/>
    <p:sldId id="307" r:id="rId25"/>
    <p:sldId id="308" r:id="rId26"/>
    <p:sldId id="290" r:id="rId27"/>
    <p:sldId id="291" r:id="rId28"/>
    <p:sldId id="292" r:id="rId29"/>
    <p:sldId id="293" r:id="rId30"/>
    <p:sldId id="309" r:id="rId31"/>
    <p:sldId id="278" r:id="rId32"/>
    <p:sldId id="319" r:id="rId33"/>
    <p:sldId id="295" r:id="rId34"/>
    <p:sldId id="298" r:id="rId35"/>
    <p:sldId id="294" r:id="rId36"/>
    <p:sldId id="281" r:id="rId37"/>
    <p:sldId id="282" r:id="rId38"/>
    <p:sldId id="283" r:id="rId39"/>
    <p:sldId id="284" r:id="rId40"/>
    <p:sldId id="297" r:id="rId41"/>
    <p:sldId id="312" r:id="rId42"/>
    <p:sldId id="313" r:id="rId43"/>
    <p:sldId id="328" r:id="rId44"/>
    <p:sldId id="314" r:id="rId45"/>
    <p:sldId id="316" r:id="rId46"/>
    <p:sldId id="317" r:id="rId47"/>
    <p:sldId id="318" r:id="rId48"/>
    <p:sldId id="335" r:id="rId49"/>
    <p:sldId id="315" r:id="rId50"/>
    <p:sldId id="336" r:id="rId51"/>
    <p:sldId id="342" r:id="rId52"/>
    <p:sldId id="320" r:id="rId53"/>
    <p:sldId id="321" r:id="rId54"/>
    <p:sldId id="322" r:id="rId55"/>
    <p:sldId id="323" r:id="rId56"/>
    <p:sldId id="324" r:id="rId57"/>
    <p:sldId id="325" r:id="rId58"/>
    <p:sldId id="333" r:id="rId59"/>
    <p:sldId id="337" r:id="rId60"/>
    <p:sldId id="338" r:id="rId61"/>
    <p:sldId id="341" r:id="rId62"/>
    <p:sldId id="340" r:id="rId63"/>
    <p:sldId id="343" r:id="rId64"/>
    <p:sldId id="344" r:id="rId65"/>
    <p:sldId id="31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D70123-999B-4F39-BDAC-806F8A688F76}"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4CD4DB02-5009-4F58-A77F-3C6F631A22EF}">
      <dgm:prSet phldrT="[Text]" custT="1"/>
      <dgm:spPr/>
      <dgm:t>
        <a:bodyPr/>
        <a:lstStyle/>
        <a:p>
          <a:r>
            <a:rPr lang="en-US" sz="4800" dirty="0">
              <a:solidFill>
                <a:schemeClr val="tx1">
                  <a:lumMod val="85000"/>
                  <a:lumOff val="15000"/>
                </a:schemeClr>
              </a:solidFill>
              <a:latin typeface="Times New Roman" panose="02020603050405020304" pitchFamily="18" charset="0"/>
              <a:cs typeface="Times New Roman" panose="02020603050405020304" pitchFamily="18" charset="0"/>
            </a:rPr>
            <a:t>I</a:t>
          </a:r>
          <a:r>
            <a:rPr lang="en-US" sz="4800">
              <a:solidFill>
                <a:schemeClr val="tx1">
                  <a:lumMod val="85000"/>
                  <a:lumOff val="15000"/>
                </a:schemeClr>
              </a:solidFill>
              <a:latin typeface="Times New Roman" panose="02020603050405020304" pitchFamily="18" charset="0"/>
              <a:cs typeface="Times New Roman" panose="02020603050405020304" pitchFamily="18" charset="0"/>
            </a:rPr>
            <a:t>/ TÌM HIỂU VỀ LỰC</a:t>
          </a:r>
          <a:endParaRPr lang="en-US" sz="4800" dirty="0">
            <a:solidFill>
              <a:schemeClr val="tx1">
                <a:lumMod val="85000"/>
                <a:lumOff val="15000"/>
              </a:schemeClr>
            </a:solidFill>
            <a:latin typeface="Times New Roman" panose="02020603050405020304" pitchFamily="18" charset="0"/>
            <a:cs typeface="Times New Roman" panose="02020603050405020304" pitchFamily="18" charset="0"/>
          </a:endParaRPr>
        </a:p>
      </dgm:t>
    </dgm:pt>
    <dgm:pt modelId="{3B3D9A24-5B1E-4EDE-8515-6AE08724102E}" type="parTrans" cxnId="{F3E5BCD2-80C9-419E-80D7-55ED4F34AB39}">
      <dgm:prSet/>
      <dgm:spPr/>
      <dgm:t>
        <a:bodyPr/>
        <a:lstStyle/>
        <a:p>
          <a:endParaRPr lang="en-US"/>
        </a:p>
      </dgm:t>
    </dgm:pt>
    <dgm:pt modelId="{2B6A3233-D119-4A45-B61C-923658799EFA}" type="sibTrans" cxnId="{F3E5BCD2-80C9-419E-80D7-55ED4F34AB39}">
      <dgm:prSet/>
      <dgm:spPr/>
      <dgm:t>
        <a:bodyPr/>
        <a:lstStyle/>
        <a:p>
          <a:endParaRPr lang="en-US"/>
        </a:p>
      </dgm:t>
    </dgm:pt>
    <dgm:pt modelId="{50C3D84D-A449-4AAA-8CCF-758E3908FE61}">
      <dgm:prSet phldrT="[Text]" custT="1"/>
      <dgm:spPr/>
      <dgm:t>
        <a:bodyPr/>
        <a:lstStyle/>
        <a:p>
          <a:r>
            <a:rPr lang="en-US" sz="4800" dirty="0">
              <a:solidFill>
                <a:srgbClr val="FF0000"/>
              </a:solidFill>
              <a:latin typeface="Times New Roman" panose="02020603050405020304" pitchFamily="18" charset="0"/>
              <a:cs typeface="Times New Roman" panose="02020603050405020304" pitchFamily="18" charset="0"/>
            </a:rPr>
            <a:t>II</a:t>
          </a:r>
          <a:r>
            <a:rPr lang="en-US" sz="4800">
              <a:solidFill>
                <a:srgbClr val="FF0000"/>
              </a:solidFill>
              <a:latin typeface="Times New Roman" panose="02020603050405020304" pitchFamily="18" charset="0"/>
              <a:cs typeface="Times New Roman" panose="02020603050405020304" pitchFamily="18" charset="0"/>
            </a:rPr>
            <a:t>/ ĐO LỰC</a:t>
          </a:r>
          <a:endParaRPr lang="en-US" sz="4800" dirty="0">
            <a:solidFill>
              <a:srgbClr val="FF0000"/>
            </a:solidFill>
            <a:latin typeface="Times New Roman" panose="02020603050405020304" pitchFamily="18" charset="0"/>
            <a:cs typeface="Times New Roman" panose="02020603050405020304" pitchFamily="18" charset="0"/>
          </a:endParaRPr>
        </a:p>
      </dgm:t>
    </dgm:pt>
    <dgm:pt modelId="{64B4992B-22D3-4446-95AE-7C43FE61E7D2}" type="parTrans" cxnId="{72789223-93C5-476D-A5BA-748E19EEDAE4}">
      <dgm:prSet/>
      <dgm:spPr/>
      <dgm:t>
        <a:bodyPr/>
        <a:lstStyle/>
        <a:p>
          <a:endParaRPr lang="en-US"/>
        </a:p>
      </dgm:t>
    </dgm:pt>
    <dgm:pt modelId="{C1C6BF0A-793B-4612-A65F-1BED736181C3}" type="sibTrans" cxnId="{72789223-93C5-476D-A5BA-748E19EEDAE4}">
      <dgm:prSet/>
      <dgm:spPr/>
      <dgm:t>
        <a:bodyPr/>
        <a:lstStyle/>
        <a:p>
          <a:endParaRPr lang="en-US"/>
        </a:p>
      </dgm:t>
    </dgm:pt>
    <dgm:pt modelId="{30892E78-6D9A-437B-BCF3-2A6F48D0E424}">
      <dgm:prSet phldrT="[Text]" custT="1"/>
      <dgm:spPr/>
      <dgm:t>
        <a:bodyPr/>
        <a:lstStyle/>
        <a:p>
          <a:r>
            <a:rPr lang="en-US" sz="4800" dirty="0">
              <a:solidFill>
                <a:srgbClr val="FFFF00"/>
              </a:solidFill>
              <a:latin typeface="Times New Roman" panose="02020603050405020304" pitchFamily="18" charset="0"/>
              <a:cs typeface="Times New Roman" panose="02020603050405020304" pitchFamily="18" charset="0"/>
            </a:rPr>
            <a:t>III</a:t>
          </a:r>
          <a:r>
            <a:rPr lang="en-US" sz="4800">
              <a:solidFill>
                <a:srgbClr val="FFFF00"/>
              </a:solidFill>
              <a:latin typeface="Times New Roman" panose="02020603050405020304" pitchFamily="18" charset="0"/>
              <a:cs typeface="Times New Roman" panose="02020603050405020304" pitchFamily="18" charset="0"/>
            </a:rPr>
            <a:t>/ BIỂU DIỄN LỰC</a:t>
          </a:r>
          <a:endParaRPr lang="en-US" sz="4800" dirty="0">
            <a:solidFill>
              <a:srgbClr val="FFFF00"/>
            </a:solidFill>
            <a:latin typeface="Times New Roman" panose="02020603050405020304" pitchFamily="18" charset="0"/>
            <a:cs typeface="Times New Roman" panose="02020603050405020304" pitchFamily="18" charset="0"/>
          </a:endParaRPr>
        </a:p>
      </dgm:t>
    </dgm:pt>
    <dgm:pt modelId="{64C26DB1-7FB6-4999-ADBC-4F8891CDA6BF}" type="parTrans" cxnId="{53C8FB9B-07F4-46C0-8737-3899E2174AAB}">
      <dgm:prSet/>
      <dgm:spPr/>
      <dgm:t>
        <a:bodyPr/>
        <a:lstStyle/>
        <a:p>
          <a:endParaRPr lang="en-US"/>
        </a:p>
      </dgm:t>
    </dgm:pt>
    <dgm:pt modelId="{1FFB501C-9804-42E6-A919-AE663785790D}" type="sibTrans" cxnId="{53C8FB9B-07F4-46C0-8737-3899E2174AAB}">
      <dgm:prSet/>
      <dgm:spPr/>
      <dgm:t>
        <a:bodyPr/>
        <a:lstStyle/>
        <a:p>
          <a:endParaRPr lang="en-US"/>
        </a:p>
      </dgm:t>
    </dgm:pt>
    <dgm:pt modelId="{D82EA529-64E0-4AB7-A7E4-5A5B09AF6C9B}" type="pres">
      <dgm:prSet presAssocID="{6FD70123-999B-4F39-BDAC-806F8A688F76}" presName="linear" presStyleCnt="0">
        <dgm:presLayoutVars>
          <dgm:dir/>
          <dgm:animLvl val="lvl"/>
          <dgm:resizeHandles val="exact"/>
        </dgm:presLayoutVars>
      </dgm:prSet>
      <dgm:spPr/>
    </dgm:pt>
    <dgm:pt modelId="{82316A11-A1F4-4D27-8E0F-5CF0472561BA}" type="pres">
      <dgm:prSet presAssocID="{4CD4DB02-5009-4F58-A77F-3C6F631A22EF}" presName="parentLin" presStyleCnt="0"/>
      <dgm:spPr/>
    </dgm:pt>
    <dgm:pt modelId="{792A665B-AD0E-400C-A995-1C73A7AF7E26}" type="pres">
      <dgm:prSet presAssocID="{4CD4DB02-5009-4F58-A77F-3C6F631A22EF}" presName="parentLeftMargin" presStyleLbl="node1" presStyleIdx="0" presStyleCnt="3"/>
      <dgm:spPr/>
    </dgm:pt>
    <dgm:pt modelId="{C388E267-7EDB-429B-82C5-1A8341196000}" type="pres">
      <dgm:prSet presAssocID="{4CD4DB02-5009-4F58-A77F-3C6F631A22EF}" presName="parentText" presStyleLbl="node1" presStyleIdx="0" presStyleCnt="3" custScaleX="142857" custLinFactNeighborX="-6575" custLinFactNeighborY="1783">
        <dgm:presLayoutVars>
          <dgm:chMax val="0"/>
          <dgm:bulletEnabled val="1"/>
        </dgm:presLayoutVars>
      </dgm:prSet>
      <dgm:spPr/>
    </dgm:pt>
    <dgm:pt modelId="{BB5A1B65-8555-4364-A8D7-DBDA9D372699}" type="pres">
      <dgm:prSet presAssocID="{4CD4DB02-5009-4F58-A77F-3C6F631A22EF}" presName="negativeSpace" presStyleCnt="0"/>
      <dgm:spPr/>
    </dgm:pt>
    <dgm:pt modelId="{F3969905-6525-43DA-9C00-C893E3A6A2F6}" type="pres">
      <dgm:prSet presAssocID="{4CD4DB02-5009-4F58-A77F-3C6F631A22EF}" presName="childText" presStyleLbl="conFgAcc1" presStyleIdx="0" presStyleCnt="3">
        <dgm:presLayoutVars>
          <dgm:bulletEnabled val="1"/>
        </dgm:presLayoutVars>
      </dgm:prSet>
      <dgm:spPr/>
    </dgm:pt>
    <dgm:pt modelId="{A1D56497-8777-446B-8241-A47449C09A30}" type="pres">
      <dgm:prSet presAssocID="{2B6A3233-D119-4A45-B61C-923658799EFA}" presName="spaceBetweenRectangles" presStyleCnt="0"/>
      <dgm:spPr/>
    </dgm:pt>
    <dgm:pt modelId="{B28CD3A5-CCB8-4431-AAEC-E47D49F77BDB}" type="pres">
      <dgm:prSet presAssocID="{50C3D84D-A449-4AAA-8CCF-758E3908FE61}" presName="parentLin" presStyleCnt="0"/>
      <dgm:spPr/>
    </dgm:pt>
    <dgm:pt modelId="{239D23F0-B6D1-4E63-B323-81A43550B6EB}" type="pres">
      <dgm:prSet presAssocID="{50C3D84D-A449-4AAA-8CCF-758E3908FE61}" presName="parentLeftMargin" presStyleLbl="node1" presStyleIdx="0" presStyleCnt="3"/>
      <dgm:spPr/>
    </dgm:pt>
    <dgm:pt modelId="{DD08DAD5-723F-43C2-B592-F47375A4C97F}" type="pres">
      <dgm:prSet presAssocID="{50C3D84D-A449-4AAA-8CCF-758E3908FE61}" presName="parentText" presStyleLbl="node1" presStyleIdx="1" presStyleCnt="3" custScaleX="142857">
        <dgm:presLayoutVars>
          <dgm:chMax val="0"/>
          <dgm:bulletEnabled val="1"/>
        </dgm:presLayoutVars>
      </dgm:prSet>
      <dgm:spPr/>
    </dgm:pt>
    <dgm:pt modelId="{7EC52614-F18F-4A4E-8D29-CDC641B52094}" type="pres">
      <dgm:prSet presAssocID="{50C3D84D-A449-4AAA-8CCF-758E3908FE61}" presName="negativeSpace" presStyleCnt="0"/>
      <dgm:spPr/>
    </dgm:pt>
    <dgm:pt modelId="{C26D692B-E9D8-4023-9168-1FD7BB86AD32}" type="pres">
      <dgm:prSet presAssocID="{50C3D84D-A449-4AAA-8CCF-758E3908FE61}" presName="childText" presStyleLbl="conFgAcc1" presStyleIdx="1" presStyleCnt="3">
        <dgm:presLayoutVars>
          <dgm:bulletEnabled val="1"/>
        </dgm:presLayoutVars>
      </dgm:prSet>
      <dgm:spPr/>
    </dgm:pt>
    <dgm:pt modelId="{0A297AB8-EFB3-4B27-91C6-E7D856AA3673}" type="pres">
      <dgm:prSet presAssocID="{C1C6BF0A-793B-4612-A65F-1BED736181C3}" presName="spaceBetweenRectangles" presStyleCnt="0"/>
      <dgm:spPr/>
    </dgm:pt>
    <dgm:pt modelId="{80FBDEE4-0279-469C-A4C1-C00ACF9BCC6D}" type="pres">
      <dgm:prSet presAssocID="{30892E78-6D9A-437B-BCF3-2A6F48D0E424}" presName="parentLin" presStyleCnt="0"/>
      <dgm:spPr/>
    </dgm:pt>
    <dgm:pt modelId="{FBCB2864-E448-47F6-B815-C686CEAA10DB}" type="pres">
      <dgm:prSet presAssocID="{30892E78-6D9A-437B-BCF3-2A6F48D0E424}" presName="parentLeftMargin" presStyleLbl="node1" presStyleIdx="1" presStyleCnt="3"/>
      <dgm:spPr/>
    </dgm:pt>
    <dgm:pt modelId="{FD258476-1A6F-44FA-9C79-D580C393CFD5}" type="pres">
      <dgm:prSet presAssocID="{30892E78-6D9A-437B-BCF3-2A6F48D0E424}" presName="parentText" presStyleLbl="node1" presStyleIdx="2" presStyleCnt="3" custScaleX="142857">
        <dgm:presLayoutVars>
          <dgm:chMax val="0"/>
          <dgm:bulletEnabled val="1"/>
        </dgm:presLayoutVars>
      </dgm:prSet>
      <dgm:spPr/>
    </dgm:pt>
    <dgm:pt modelId="{99822AB2-1AD2-428A-B238-5DB93A6D2DC4}" type="pres">
      <dgm:prSet presAssocID="{30892E78-6D9A-437B-BCF3-2A6F48D0E424}" presName="negativeSpace" presStyleCnt="0"/>
      <dgm:spPr/>
    </dgm:pt>
    <dgm:pt modelId="{D84D155A-36CE-403F-B5A3-6C58AF35D738}" type="pres">
      <dgm:prSet presAssocID="{30892E78-6D9A-437B-BCF3-2A6F48D0E424}" presName="childText" presStyleLbl="conFgAcc1" presStyleIdx="2" presStyleCnt="3">
        <dgm:presLayoutVars>
          <dgm:bulletEnabled val="1"/>
        </dgm:presLayoutVars>
      </dgm:prSet>
      <dgm:spPr/>
    </dgm:pt>
  </dgm:ptLst>
  <dgm:cxnLst>
    <dgm:cxn modelId="{F89A6821-C8C5-46DC-9B85-CEBB7C455674}" type="presOf" srcId="{50C3D84D-A449-4AAA-8CCF-758E3908FE61}" destId="{DD08DAD5-723F-43C2-B592-F47375A4C97F}" srcOrd="1" destOrd="0" presId="urn:microsoft.com/office/officeart/2005/8/layout/list1"/>
    <dgm:cxn modelId="{72789223-93C5-476D-A5BA-748E19EEDAE4}" srcId="{6FD70123-999B-4F39-BDAC-806F8A688F76}" destId="{50C3D84D-A449-4AAA-8CCF-758E3908FE61}" srcOrd="1" destOrd="0" parTransId="{64B4992B-22D3-4446-95AE-7C43FE61E7D2}" sibTransId="{C1C6BF0A-793B-4612-A65F-1BED736181C3}"/>
    <dgm:cxn modelId="{ECB7D363-947B-4AE7-BC59-4F68015ABCC0}" type="presOf" srcId="{4CD4DB02-5009-4F58-A77F-3C6F631A22EF}" destId="{792A665B-AD0E-400C-A995-1C73A7AF7E26}" srcOrd="0" destOrd="0" presId="urn:microsoft.com/office/officeart/2005/8/layout/list1"/>
    <dgm:cxn modelId="{B35DBB46-BC13-4A65-8BF4-AF9C539CAEA5}" type="presOf" srcId="{50C3D84D-A449-4AAA-8CCF-758E3908FE61}" destId="{239D23F0-B6D1-4E63-B323-81A43550B6EB}" srcOrd="0" destOrd="0" presId="urn:microsoft.com/office/officeart/2005/8/layout/list1"/>
    <dgm:cxn modelId="{5C25D34A-2433-4775-BFD7-B6F2CF212991}" type="presOf" srcId="{4CD4DB02-5009-4F58-A77F-3C6F631A22EF}" destId="{C388E267-7EDB-429B-82C5-1A8341196000}" srcOrd="1" destOrd="0" presId="urn:microsoft.com/office/officeart/2005/8/layout/list1"/>
    <dgm:cxn modelId="{303B2893-08CB-46EB-895F-14999E2A0AB2}" type="presOf" srcId="{30892E78-6D9A-437B-BCF3-2A6F48D0E424}" destId="{FD258476-1A6F-44FA-9C79-D580C393CFD5}" srcOrd="1" destOrd="0" presId="urn:microsoft.com/office/officeart/2005/8/layout/list1"/>
    <dgm:cxn modelId="{53C8FB9B-07F4-46C0-8737-3899E2174AAB}" srcId="{6FD70123-999B-4F39-BDAC-806F8A688F76}" destId="{30892E78-6D9A-437B-BCF3-2A6F48D0E424}" srcOrd="2" destOrd="0" parTransId="{64C26DB1-7FB6-4999-ADBC-4F8891CDA6BF}" sibTransId="{1FFB501C-9804-42E6-A919-AE663785790D}"/>
    <dgm:cxn modelId="{841A70C5-16F4-460D-B853-A36B7A6D18DF}" type="presOf" srcId="{6FD70123-999B-4F39-BDAC-806F8A688F76}" destId="{D82EA529-64E0-4AB7-A7E4-5A5B09AF6C9B}" srcOrd="0" destOrd="0" presId="urn:microsoft.com/office/officeart/2005/8/layout/list1"/>
    <dgm:cxn modelId="{F3E5BCD2-80C9-419E-80D7-55ED4F34AB39}" srcId="{6FD70123-999B-4F39-BDAC-806F8A688F76}" destId="{4CD4DB02-5009-4F58-A77F-3C6F631A22EF}" srcOrd="0" destOrd="0" parTransId="{3B3D9A24-5B1E-4EDE-8515-6AE08724102E}" sibTransId="{2B6A3233-D119-4A45-B61C-923658799EFA}"/>
    <dgm:cxn modelId="{D9089CF8-EFCD-4A66-A031-BD586D9D328D}" type="presOf" srcId="{30892E78-6D9A-437B-BCF3-2A6F48D0E424}" destId="{FBCB2864-E448-47F6-B815-C686CEAA10DB}" srcOrd="0" destOrd="0" presId="urn:microsoft.com/office/officeart/2005/8/layout/list1"/>
    <dgm:cxn modelId="{CF903FE3-2681-41FC-90EC-B72007C9B7E3}" type="presParOf" srcId="{D82EA529-64E0-4AB7-A7E4-5A5B09AF6C9B}" destId="{82316A11-A1F4-4D27-8E0F-5CF0472561BA}" srcOrd="0" destOrd="0" presId="urn:microsoft.com/office/officeart/2005/8/layout/list1"/>
    <dgm:cxn modelId="{19DEE9B7-E060-4819-B851-04487C931510}" type="presParOf" srcId="{82316A11-A1F4-4D27-8E0F-5CF0472561BA}" destId="{792A665B-AD0E-400C-A995-1C73A7AF7E26}" srcOrd="0" destOrd="0" presId="urn:microsoft.com/office/officeart/2005/8/layout/list1"/>
    <dgm:cxn modelId="{5D47F2A6-E9E0-479D-9415-32A378F77618}" type="presParOf" srcId="{82316A11-A1F4-4D27-8E0F-5CF0472561BA}" destId="{C388E267-7EDB-429B-82C5-1A8341196000}" srcOrd="1" destOrd="0" presId="urn:microsoft.com/office/officeart/2005/8/layout/list1"/>
    <dgm:cxn modelId="{CE58679D-0FFE-47BA-8ED4-4CDB620B0AC9}" type="presParOf" srcId="{D82EA529-64E0-4AB7-A7E4-5A5B09AF6C9B}" destId="{BB5A1B65-8555-4364-A8D7-DBDA9D372699}" srcOrd="1" destOrd="0" presId="urn:microsoft.com/office/officeart/2005/8/layout/list1"/>
    <dgm:cxn modelId="{C99F8587-2FE9-451A-BB35-AA1289D988BC}" type="presParOf" srcId="{D82EA529-64E0-4AB7-A7E4-5A5B09AF6C9B}" destId="{F3969905-6525-43DA-9C00-C893E3A6A2F6}" srcOrd="2" destOrd="0" presId="urn:microsoft.com/office/officeart/2005/8/layout/list1"/>
    <dgm:cxn modelId="{6ECFC15D-2074-48FA-8BBA-F901FC4DDBDB}" type="presParOf" srcId="{D82EA529-64E0-4AB7-A7E4-5A5B09AF6C9B}" destId="{A1D56497-8777-446B-8241-A47449C09A30}" srcOrd="3" destOrd="0" presId="urn:microsoft.com/office/officeart/2005/8/layout/list1"/>
    <dgm:cxn modelId="{AF4A3C6E-FD04-4AB5-896C-D5BFD2E0C22B}" type="presParOf" srcId="{D82EA529-64E0-4AB7-A7E4-5A5B09AF6C9B}" destId="{B28CD3A5-CCB8-4431-AAEC-E47D49F77BDB}" srcOrd="4" destOrd="0" presId="urn:microsoft.com/office/officeart/2005/8/layout/list1"/>
    <dgm:cxn modelId="{A9B6AA49-E97B-4D99-903B-AB4CE9A68F8C}" type="presParOf" srcId="{B28CD3A5-CCB8-4431-AAEC-E47D49F77BDB}" destId="{239D23F0-B6D1-4E63-B323-81A43550B6EB}" srcOrd="0" destOrd="0" presId="urn:microsoft.com/office/officeart/2005/8/layout/list1"/>
    <dgm:cxn modelId="{2C221099-304D-49A1-B5D3-DD2E254458CA}" type="presParOf" srcId="{B28CD3A5-CCB8-4431-AAEC-E47D49F77BDB}" destId="{DD08DAD5-723F-43C2-B592-F47375A4C97F}" srcOrd="1" destOrd="0" presId="urn:microsoft.com/office/officeart/2005/8/layout/list1"/>
    <dgm:cxn modelId="{D9A20D68-E8A7-45B9-8BB2-6871AC274A97}" type="presParOf" srcId="{D82EA529-64E0-4AB7-A7E4-5A5B09AF6C9B}" destId="{7EC52614-F18F-4A4E-8D29-CDC641B52094}" srcOrd="5" destOrd="0" presId="urn:microsoft.com/office/officeart/2005/8/layout/list1"/>
    <dgm:cxn modelId="{5025877C-D3E2-40B1-A5A0-4CB3D32B4324}" type="presParOf" srcId="{D82EA529-64E0-4AB7-A7E4-5A5B09AF6C9B}" destId="{C26D692B-E9D8-4023-9168-1FD7BB86AD32}" srcOrd="6" destOrd="0" presId="urn:microsoft.com/office/officeart/2005/8/layout/list1"/>
    <dgm:cxn modelId="{28C3E436-690C-4048-8053-D44C5FBC7479}" type="presParOf" srcId="{D82EA529-64E0-4AB7-A7E4-5A5B09AF6C9B}" destId="{0A297AB8-EFB3-4B27-91C6-E7D856AA3673}" srcOrd="7" destOrd="0" presId="urn:microsoft.com/office/officeart/2005/8/layout/list1"/>
    <dgm:cxn modelId="{85832AAB-05E3-4750-BD2B-13DA4BA9CB2A}" type="presParOf" srcId="{D82EA529-64E0-4AB7-A7E4-5A5B09AF6C9B}" destId="{80FBDEE4-0279-469C-A4C1-C00ACF9BCC6D}" srcOrd="8" destOrd="0" presId="urn:microsoft.com/office/officeart/2005/8/layout/list1"/>
    <dgm:cxn modelId="{06D4E7AA-991A-492A-BE64-3E349938CE29}" type="presParOf" srcId="{80FBDEE4-0279-469C-A4C1-C00ACF9BCC6D}" destId="{FBCB2864-E448-47F6-B815-C686CEAA10DB}" srcOrd="0" destOrd="0" presId="urn:microsoft.com/office/officeart/2005/8/layout/list1"/>
    <dgm:cxn modelId="{24DE3EAC-1B22-4E93-A881-4EC167A1498F}" type="presParOf" srcId="{80FBDEE4-0279-469C-A4C1-C00ACF9BCC6D}" destId="{FD258476-1A6F-44FA-9C79-D580C393CFD5}" srcOrd="1" destOrd="0" presId="urn:microsoft.com/office/officeart/2005/8/layout/list1"/>
    <dgm:cxn modelId="{DA8B7DCF-E8F2-4887-8AD6-4B0030D01F06}" type="presParOf" srcId="{D82EA529-64E0-4AB7-A7E4-5A5B09AF6C9B}" destId="{99822AB2-1AD2-428A-B238-5DB93A6D2DC4}" srcOrd="9" destOrd="0" presId="urn:microsoft.com/office/officeart/2005/8/layout/list1"/>
    <dgm:cxn modelId="{AA2125EC-2547-450B-89A8-055ACBEE3BE8}" type="presParOf" srcId="{D82EA529-64E0-4AB7-A7E4-5A5B09AF6C9B}" destId="{D84D155A-36CE-403F-B5A3-6C58AF35D73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69905-6525-43DA-9C00-C893E3A6A2F6}">
      <dsp:nvSpPr>
        <dsp:cNvPr id="0" name=""/>
        <dsp:cNvSpPr/>
      </dsp:nvSpPr>
      <dsp:spPr>
        <a:xfrm>
          <a:off x="0" y="556152"/>
          <a:ext cx="11372646" cy="9324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88E267-7EDB-429B-82C5-1A8341196000}">
      <dsp:nvSpPr>
        <dsp:cNvPr id="0" name=""/>
        <dsp:cNvSpPr/>
      </dsp:nvSpPr>
      <dsp:spPr>
        <a:xfrm>
          <a:off x="505823" y="29506"/>
          <a:ext cx="10828437" cy="10922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901" tIns="0" rIns="300901" bIns="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tx1">
                  <a:lumMod val="85000"/>
                  <a:lumOff val="15000"/>
                </a:schemeClr>
              </a:solidFill>
              <a:latin typeface="Times New Roman" panose="02020603050405020304" pitchFamily="18" charset="0"/>
              <a:cs typeface="Times New Roman" panose="02020603050405020304" pitchFamily="18" charset="0"/>
            </a:rPr>
            <a:t>I</a:t>
          </a:r>
          <a:r>
            <a:rPr lang="en-US" sz="4800" kern="1200">
              <a:solidFill>
                <a:schemeClr val="tx1">
                  <a:lumMod val="85000"/>
                  <a:lumOff val="15000"/>
                </a:schemeClr>
              </a:solidFill>
              <a:latin typeface="Times New Roman" panose="02020603050405020304" pitchFamily="18" charset="0"/>
              <a:cs typeface="Times New Roman" panose="02020603050405020304" pitchFamily="18" charset="0"/>
            </a:rPr>
            <a:t>/ TÌM HIỂU VỀ LỰC</a:t>
          </a:r>
          <a:endParaRPr lang="en-US" sz="4800" kern="1200" dirty="0">
            <a:solidFill>
              <a:schemeClr val="tx1">
                <a:lumMod val="85000"/>
                <a:lumOff val="15000"/>
              </a:schemeClr>
            </a:solidFill>
            <a:latin typeface="Times New Roman" panose="02020603050405020304" pitchFamily="18" charset="0"/>
            <a:cs typeface="Times New Roman" panose="02020603050405020304" pitchFamily="18" charset="0"/>
          </a:endParaRPr>
        </a:p>
      </dsp:txBody>
      <dsp:txXfrm>
        <a:off x="559142" y="82825"/>
        <a:ext cx="10721799" cy="985602"/>
      </dsp:txXfrm>
    </dsp:sp>
    <dsp:sp modelId="{C26D692B-E9D8-4023-9168-1FD7BB86AD32}">
      <dsp:nvSpPr>
        <dsp:cNvPr id="0" name=""/>
        <dsp:cNvSpPr/>
      </dsp:nvSpPr>
      <dsp:spPr>
        <a:xfrm>
          <a:off x="0" y="2234472"/>
          <a:ext cx="11372646" cy="932400"/>
        </a:xfrm>
        <a:prstGeom prst="rect">
          <a:avLst/>
        </a:prstGeom>
        <a:solidFill>
          <a:schemeClr val="lt1">
            <a:alpha val="90000"/>
            <a:hueOff val="0"/>
            <a:satOff val="0"/>
            <a:lumOff val="0"/>
            <a:alphaOff val="0"/>
          </a:schemeClr>
        </a:solidFill>
        <a:ln w="15875" cap="flat" cmpd="sng" algn="ctr">
          <a:solidFill>
            <a:schemeClr val="accent4">
              <a:hueOff val="667507"/>
              <a:satOff val="8922"/>
              <a:lumOff val="4314"/>
              <a:alphaOff val="0"/>
            </a:schemeClr>
          </a:solidFill>
          <a:prstDash val="solid"/>
        </a:ln>
        <a:effectLst/>
      </dsp:spPr>
      <dsp:style>
        <a:lnRef idx="2">
          <a:scrgbClr r="0" g="0" b="0"/>
        </a:lnRef>
        <a:fillRef idx="1">
          <a:scrgbClr r="0" g="0" b="0"/>
        </a:fillRef>
        <a:effectRef idx="0">
          <a:scrgbClr r="0" g="0" b="0"/>
        </a:effectRef>
        <a:fontRef idx="minor"/>
      </dsp:style>
    </dsp:sp>
    <dsp:sp modelId="{DD08DAD5-723F-43C2-B592-F47375A4C97F}">
      <dsp:nvSpPr>
        <dsp:cNvPr id="0" name=""/>
        <dsp:cNvSpPr/>
      </dsp:nvSpPr>
      <dsp:spPr>
        <a:xfrm>
          <a:off x="541422" y="1688352"/>
          <a:ext cx="10828437" cy="1092240"/>
        </a:xfrm>
        <a:prstGeom prst="roundRect">
          <a:avLst/>
        </a:prstGeom>
        <a:solidFill>
          <a:schemeClr val="accent4">
            <a:hueOff val="667507"/>
            <a:satOff val="8922"/>
            <a:lumOff val="4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901" tIns="0" rIns="300901" bIns="0" numCol="1" spcCol="1270" anchor="ctr" anchorCtr="0">
          <a:noAutofit/>
        </a:bodyPr>
        <a:lstStyle/>
        <a:p>
          <a:pPr marL="0" lvl="0" indent="0" algn="l" defTabSz="2133600">
            <a:lnSpc>
              <a:spcPct val="90000"/>
            </a:lnSpc>
            <a:spcBef>
              <a:spcPct val="0"/>
            </a:spcBef>
            <a:spcAft>
              <a:spcPct val="35000"/>
            </a:spcAft>
            <a:buNone/>
          </a:pPr>
          <a:r>
            <a:rPr lang="en-US" sz="4800" kern="1200" dirty="0">
              <a:solidFill>
                <a:srgbClr val="FF0000"/>
              </a:solidFill>
              <a:latin typeface="Times New Roman" panose="02020603050405020304" pitchFamily="18" charset="0"/>
              <a:cs typeface="Times New Roman" panose="02020603050405020304" pitchFamily="18" charset="0"/>
            </a:rPr>
            <a:t>II</a:t>
          </a:r>
          <a:r>
            <a:rPr lang="en-US" sz="4800" kern="1200">
              <a:solidFill>
                <a:srgbClr val="FF0000"/>
              </a:solidFill>
              <a:latin typeface="Times New Roman" panose="02020603050405020304" pitchFamily="18" charset="0"/>
              <a:cs typeface="Times New Roman" panose="02020603050405020304" pitchFamily="18" charset="0"/>
            </a:rPr>
            <a:t>/ ĐO LỰC</a:t>
          </a:r>
          <a:endParaRPr lang="en-US" sz="4800" kern="1200" dirty="0">
            <a:solidFill>
              <a:srgbClr val="FF0000"/>
            </a:solidFill>
            <a:latin typeface="Times New Roman" panose="02020603050405020304" pitchFamily="18" charset="0"/>
            <a:cs typeface="Times New Roman" panose="02020603050405020304" pitchFamily="18" charset="0"/>
          </a:endParaRPr>
        </a:p>
      </dsp:txBody>
      <dsp:txXfrm>
        <a:off x="594741" y="1741671"/>
        <a:ext cx="10721799" cy="985602"/>
      </dsp:txXfrm>
    </dsp:sp>
    <dsp:sp modelId="{D84D155A-36CE-403F-B5A3-6C58AF35D738}">
      <dsp:nvSpPr>
        <dsp:cNvPr id="0" name=""/>
        <dsp:cNvSpPr/>
      </dsp:nvSpPr>
      <dsp:spPr>
        <a:xfrm>
          <a:off x="0" y="3912792"/>
          <a:ext cx="11372646" cy="932400"/>
        </a:xfrm>
        <a:prstGeom prst="rect">
          <a:avLst/>
        </a:prstGeom>
        <a:solidFill>
          <a:schemeClr val="lt1">
            <a:alpha val="90000"/>
            <a:hueOff val="0"/>
            <a:satOff val="0"/>
            <a:lumOff val="0"/>
            <a:alphaOff val="0"/>
          </a:schemeClr>
        </a:solidFill>
        <a:ln w="15875" cap="flat" cmpd="sng" algn="ctr">
          <a:solidFill>
            <a:schemeClr val="accent4">
              <a:hueOff val="1335015"/>
              <a:satOff val="17844"/>
              <a:lumOff val="8628"/>
              <a:alphaOff val="0"/>
            </a:schemeClr>
          </a:solidFill>
          <a:prstDash val="solid"/>
        </a:ln>
        <a:effectLst/>
      </dsp:spPr>
      <dsp:style>
        <a:lnRef idx="2">
          <a:scrgbClr r="0" g="0" b="0"/>
        </a:lnRef>
        <a:fillRef idx="1">
          <a:scrgbClr r="0" g="0" b="0"/>
        </a:fillRef>
        <a:effectRef idx="0">
          <a:scrgbClr r="0" g="0" b="0"/>
        </a:effectRef>
        <a:fontRef idx="minor"/>
      </dsp:style>
    </dsp:sp>
    <dsp:sp modelId="{FD258476-1A6F-44FA-9C79-D580C393CFD5}">
      <dsp:nvSpPr>
        <dsp:cNvPr id="0" name=""/>
        <dsp:cNvSpPr/>
      </dsp:nvSpPr>
      <dsp:spPr>
        <a:xfrm>
          <a:off x="541422" y="3366672"/>
          <a:ext cx="10828437" cy="1092240"/>
        </a:xfrm>
        <a:prstGeom prst="roundRect">
          <a:avLst/>
        </a:prstGeom>
        <a:solidFill>
          <a:schemeClr val="accent4">
            <a:hueOff val="1335015"/>
            <a:satOff val="17844"/>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901" tIns="0" rIns="300901" bIns="0" numCol="1" spcCol="1270" anchor="ctr" anchorCtr="0">
          <a:noAutofit/>
        </a:bodyPr>
        <a:lstStyle/>
        <a:p>
          <a:pPr marL="0" lvl="0" indent="0" algn="l" defTabSz="2133600">
            <a:lnSpc>
              <a:spcPct val="90000"/>
            </a:lnSpc>
            <a:spcBef>
              <a:spcPct val="0"/>
            </a:spcBef>
            <a:spcAft>
              <a:spcPct val="35000"/>
            </a:spcAft>
            <a:buNone/>
          </a:pPr>
          <a:r>
            <a:rPr lang="en-US" sz="4800" kern="1200" dirty="0">
              <a:solidFill>
                <a:srgbClr val="FFFF00"/>
              </a:solidFill>
              <a:latin typeface="Times New Roman" panose="02020603050405020304" pitchFamily="18" charset="0"/>
              <a:cs typeface="Times New Roman" panose="02020603050405020304" pitchFamily="18" charset="0"/>
            </a:rPr>
            <a:t>III</a:t>
          </a:r>
          <a:r>
            <a:rPr lang="en-US" sz="4800" kern="1200">
              <a:solidFill>
                <a:srgbClr val="FFFF00"/>
              </a:solidFill>
              <a:latin typeface="Times New Roman" panose="02020603050405020304" pitchFamily="18" charset="0"/>
              <a:cs typeface="Times New Roman" panose="02020603050405020304" pitchFamily="18" charset="0"/>
            </a:rPr>
            <a:t>/ BIỂU DIỄN LỰC</a:t>
          </a:r>
          <a:endParaRPr lang="en-US" sz="4800" kern="1200" dirty="0">
            <a:solidFill>
              <a:srgbClr val="FFFF00"/>
            </a:solidFill>
            <a:latin typeface="Times New Roman" panose="02020603050405020304" pitchFamily="18" charset="0"/>
            <a:cs typeface="Times New Roman" panose="02020603050405020304" pitchFamily="18" charset="0"/>
          </a:endParaRPr>
        </a:p>
      </dsp:txBody>
      <dsp:txXfrm>
        <a:off x="594741" y="3419991"/>
        <a:ext cx="10721799"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0E3A5-156A-409A-A5F9-BA19EA30EA12}"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7BF8B-A779-41DC-BC11-05334FFA184D}" type="slidenum">
              <a:rPr lang="en-US" smtClean="0"/>
              <a:t>‹#›</a:t>
            </a:fld>
            <a:endParaRPr lang="en-US"/>
          </a:p>
        </p:txBody>
      </p:sp>
    </p:spTree>
    <p:extLst>
      <p:ext uri="{BB962C8B-B14F-4D97-AF65-F5344CB8AC3E}">
        <p14:creationId xmlns:p14="http://schemas.microsoft.com/office/powerpoint/2010/main" val="2600469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069FE6-FFDC-4C29-A34D-6B948EB9B5CD}" type="slidenum">
              <a:rPr lang="en-US" smtClean="0"/>
              <a:t>1</a:t>
            </a:fld>
            <a:endParaRPr lang="en-US"/>
          </a:p>
        </p:txBody>
      </p:sp>
    </p:spTree>
    <p:extLst>
      <p:ext uri="{BB962C8B-B14F-4D97-AF65-F5344CB8AC3E}">
        <p14:creationId xmlns:p14="http://schemas.microsoft.com/office/powerpoint/2010/main" val="304514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B8FEB2-C9C5-47E3-91A3-87412A8AF829}" type="slidenum">
              <a:rPr lang="en-US" smtClean="0"/>
              <a:t>26</a:t>
            </a:fld>
            <a:endParaRPr lang="en-US"/>
          </a:p>
        </p:txBody>
      </p:sp>
    </p:spTree>
    <p:extLst>
      <p:ext uri="{BB962C8B-B14F-4D97-AF65-F5344CB8AC3E}">
        <p14:creationId xmlns:p14="http://schemas.microsoft.com/office/powerpoint/2010/main" val="2791432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F89F9989-C527-41D0-B189-B6462DF1203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5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03CB1E-BFE2-48CA-B475-17430ECAA0D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F9989-C527-41D0-B189-B6462DF1203B}" type="slidenum">
              <a:rPr lang="en-US" smtClean="0"/>
              <a:t>‹#›</a:t>
            </a:fld>
            <a:endParaRPr lang="en-US"/>
          </a:p>
        </p:txBody>
      </p:sp>
    </p:spTree>
    <p:extLst>
      <p:ext uri="{BB962C8B-B14F-4D97-AF65-F5344CB8AC3E}">
        <p14:creationId xmlns:p14="http://schemas.microsoft.com/office/powerpoint/2010/main" val="89589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949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3351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spTree>
    <p:extLst>
      <p:ext uri="{BB962C8B-B14F-4D97-AF65-F5344CB8AC3E}">
        <p14:creationId xmlns:p14="http://schemas.microsoft.com/office/powerpoint/2010/main" val="1318268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6781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305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979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879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spTree>
    <p:extLst>
      <p:ext uri="{BB962C8B-B14F-4D97-AF65-F5344CB8AC3E}">
        <p14:creationId xmlns:p14="http://schemas.microsoft.com/office/powerpoint/2010/main" val="253193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3CB1E-BFE2-48CA-B475-17430ECAA0D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F9989-C527-41D0-B189-B6462DF1203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23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03CB1E-BFE2-48CA-B475-17430ECAA0D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F9989-C527-41D0-B189-B6462DF1203B}" type="slidenum">
              <a:rPr lang="en-US" smtClean="0"/>
              <a:t>‹#›</a:t>
            </a:fld>
            <a:endParaRPr lang="en-US"/>
          </a:p>
        </p:txBody>
      </p:sp>
    </p:spTree>
    <p:extLst>
      <p:ext uri="{BB962C8B-B14F-4D97-AF65-F5344CB8AC3E}">
        <p14:creationId xmlns:p14="http://schemas.microsoft.com/office/powerpoint/2010/main" val="239092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03CB1E-BFE2-48CA-B475-17430ECAA0DA}"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F9989-C527-41D0-B189-B6462DF1203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6787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03CB1E-BFE2-48CA-B475-17430ECAA0DA}"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F9989-C527-41D0-B189-B6462DF1203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641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3CB1E-BFE2-48CA-B475-17430ECAA0DA}"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F9989-C527-41D0-B189-B6462DF1203B}" type="slidenum">
              <a:rPr lang="en-US" smtClean="0"/>
              <a:t>‹#›</a:t>
            </a:fld>
            <a:endParaRPr lang="en-US"/>
          </a:p>
        </p:txBody>
      </p:sp>
    </p:spTree>
    <p:extLst>
      <p:ext uri="{BB962C8B-B14F-4D97-AF65-F5344CB8AC3E}">
        <p14:creationId xmlns:p14="http://schemas.microsoft.com/office/powerpoint/2010/main" val="316475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03CB1E-BFE2-48CA-B475-17430ECAA0D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F9989-C527-41D0-B189-B6462DF1203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459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03CB1E-BFE2-48CA-B475-17430ECAA0D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F9989-C527-41D0-B189-B6462DF1203B}" type="slidenum">
              <a:rPr lang="en-US" smtClean="0"/>
              <a:t>‹#›</a:t>
            </a:fld>
            <a:endParaRPr lang="en-US"/>
          </a:p>
        </p:txBody>
      </p:sp>
    </p:spTree>
    <p:extLst>
      <p:ext uri="{BB962C8B-B14F-4D97-AF65-F5344CB8AC3E}">
        <p14:creationId xmlns:p14="http://schemas.microsoft.com/office/powerpoint/2010/main" val="20174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03CB1E-BFE2-48CA-B475-17430ECAA0DA}" type="datetimeFigureOut">
              <a:rPr lang="en-US" smtClean="0"/>
              <a:t>4/8/2025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89F9989-C527-41D0-B189-B6462DF1203B}" type="slidenum">
              <a:rPr lang="en-US" smtClean="0"/>
              <a:t>‹#›</a:t>
            </a:fld>
            <a:endParaRPr lang="en-US"/>
          </a:p>
        </p:txBody>
      </p:sp>
    </p:spTree>
    <p:extLst>
      <p:ext uri="{BB962C8B-B14F-4D97-AF65-F5344CB8AC3E}">
        <p14:creationId xmlns:p14="http://schemas.microsoft.com/office/powerpoint/2010/main" val="330212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sv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 Target="slide13.xml"/><Relationship Id="rId21" Type="http://schemas.openxmlformats.org/officeDocument/2006/relationships/image" Target="../media/image41.png"/><Relationship Id="rId7" Type="http://schemas.openxmlformats.org/officeDocument/2006/relationships/image" Target="../media/image35.png"/><Relationship Id="rId12" Type="http://schemas.openxmlformats.org/officeDocument/2006/relationships/slide" Target="slide16.xml"/><Relationship Id="rId17" Type="http://schemas.microsoft.com/office/2007/relationships/hdphoto" Target="../media/hdphoto9.wdp"/><Relationship Id="rId2" Type="http://schemas.openxmlformats.org/officeDocument/2006/relationships/image" Target="../media/image33.png"/><Relationship Id="rId16" Type="http://schemas.openxmlformats.org/officeDocument/2006/relationships/image" Target="../media/image38.png"/><Relationship Id="rId20" Type="http://schemas.openxmlformats.org/officeDocument/2006/relationships/image" Target="../media/image40.gif"/><Relationship Id="rId1" Type="http://schemas.openxmlformats.org/officeDocument/2006/relationships/slideLayout" Target="../slideLayouts/slideLayout1.xml"/><Relationship Id="rId6" Type="http://schemas.openxmlformats.org/officeDocument/2006/relationships/slide" Target="slide14.xml"/><Relationship Id="rId11" Type="http://schemas.microsoft.com/office/2007/relationships/hdphoto" Target="../media/hdphoto7.wdp"/><Relationship Id="rId24" Type="http://schemas.microsoft.com/office/2007/relationships/hdphoto" Target="../media/hdphoto11.wdp"/><Relationship Id="rId5" Type="http://schemas.microsoft.com/office/2007/relationships/hdphoto" Target="../media/hdphoto5.wdp"/><Relationship Id="rId15" Type="http://schemas.openxmlformats.org/officeDocument/2006/relationships/slide" Target="slide17.xml"/><Relationship Id="rId23" Type="http://schemas.openxmlformats.org/officeDocument/2006/relationships/image" Target="../media/image42.png"/><Relationship Id="rId10" Type="http://schemas.openxmlformats.org/officeDocument/2006/relationships/image" Target="../media/image36.png"/><Relationship Id="rId19" Type="http://schemas.microsoft.com/office/2007/relationships/hdphoto" Target="../media/hdphoto10.wdp"/><Relationship Id="rId4" Type="http://schemas.openxmlformats.org/officeDocument/2006/relationships/image" Target="../media/image34.png"/><Relationship Id="rId9" Type="http://schemas.openxmlformats.org/officeDocument/2006/relationships/slide" Target="slide15.xml"/><Relationship Id="rId14" Type="http://schemas.microsoft.com/office/2007/relationships/hdphoto" Target="../media/hdphoto8.wdp"/><Relationship Id="rId22" Type="http://schemas.openxmlformats.org/officeDocument/2006/relationships/slide" Target="slide23.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slide" Target="slide2.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slide" Target="slide12.xml"/><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46.tmp"/></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slide" Target="slide2.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slide" Target="slide12.xml"/><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47.tmp"/></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slide" Target="slide2.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slide" Target="slide12.xml"/><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48.tmp"/></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slide" Target="slide2.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slide" Target="slide12.xml"/><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49.tmp"/></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slide" Target="slide2.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slide" Target="slide12.xml"/><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50.tmp"/></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mp"/><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2.png"/><Relationship Id="rId4" Type="http://schemas.openxmlformats.org/officeDocument/2006/relationships/hyperlink" Target="v&#7853;t%20bi&#7871;n%20d&#7841;ng.mp4"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Tbl1Pj0ly-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3.jf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89693" y="2511524"/>
            <a:ext cx="6858002" cy="1834953"/>
          </a:xfrm>
          <a:custGeom>
            <a:avLst/>
            <a:gdLst/>
            <a:ahLst/>
            <a:cxnLst/>
            <a:rect l="l" t="t" r="r" b="b"/>
            <a:pathLst>
              <a:path w="10522735" h="5490954">
                <a:moveTo>
                  <a:pt x="0" y="0"/>
                </a:moveTo>
                <a:lnTo>
                  <a:pt x="10522734" y="0"/>
                </a:lnTo>
                <a:lnTo>
                  <a:pt x="10522734" y="5490954"/>
                </a:lnTo>
                <a:lnTo>
                  <a:pt x="0" y="54909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TextBox 22"/>
          <p:cNvSpPr txBox="1"/>
          <p:nvPr/>
        </p:nvSpPr>
        <p:spPr>
          <a:xfrm>
            <a:off x="6527465" y="5887885"/>
            <a:ext cx="3305297" cy="432298"/>
          </a:xfrm>
          <a:prstGeom prst="rect">
            <a:avLst/>
          </a:prstGeom>
        </p:spPr>
        <p:txBody>
          <a:bodyPr wrap="square" lIns="0" tIns="0" rIns="0" bIns="0" rtlCol="0" anchor="t">
            <a:spAutoFit/>
          </a:bodyPr>
          <a:lstStyle/>
          <a:p>
            <a:pPr>
              <a:lnSpc>
                <a:spcPts val="3767"/>
              </a:lnSpc>
            </a:pPr>
            <a:r>
              <a:rPr lang="en-US" sz="2000">
                <a:solidFill>
                  <a:srgbClr val="FCFEFF"/>
                </a:solidFill>
                <a:latin typeface="Source Sans Pro Bold"/>
              </a:rPr>
              <a:t>PPT XINH DUONG HUNG</a:t>
            </a:r>
          </a:p>
        </p:txBody>
      </p:sp>
      <p:sp>
        <p:nvSpPr>
          <p:cNvPr id="23" name="Freeform 3">
            <a:extLst>
              <a:ext uri="{FF2B5EF4-FFF2-40B4-BE49-F238E27FC236}">
                <a16:creationId xmlns:a16="http://schemas.microsoft.com/office/drawing/2014/main" id="{DA8F1860-F51B-0532-237A-F8821ADDD7EF}"/>
              </a:ext>
            </a:extLst>
          </p:cNvPr>
          <p:cNvSpPr/>
          <p:nvPr/>
        </p:nvSpPr>
        <p:spPr>
          <a:xfrm rot="584447">
            <a:off x="10835566" y="5388591"/>
            <a:ext cx="1460931" cy="1430887"/>
          </a:xfrm>
          <a:custGeom>
            <a:avLst/>
            <a:gdLst/>
            <a:ahLst/>
            <a:cxnLst/>
            <a:rect l="l" t="t" r="r" b="b"/>
            <a:pathLst>
              <a:path w="2979759" h="3052249">
                <a:moveTo>
                  <a:pt x="0" y="0"/>
                </a:moveTo>
                <a:lnTo>
                  <a:pt x="2979759" y="0"/>
                </a:lnTo>
                <a:lnTo>
                  <a:pt x="2979759" y="3052250"/>
                </a:lnTo>
                <a:lnTo>
                  <a:pt x="0" y="3052250"/>
                </a:lnTo>
                <a:lnTo>
                  <a:pt x="0" y="0"/>
                </a:lnTo>
                <a:close/>
              </a:path>
            </a:pathLst>
          </a:custGeom>
          <a:blipFill>
            <a:blip r:embed="rId5">
              <a:alphaModFix amt="81000"/>
            </a:blip>
            <a:stretch>
              <a:fillRect/>
            </a:stretch>
          </a:blipFill>
        </p:spPr>
      </p:sp>
      <p:sp>
        <p:nvSpPr>
          <p:cNvPr id="24" name="Freeform 10">
            <a:extLst>
              <a:ext uri="{FF2B5EF4-FFF2-40B4-BE49-F238E27FC236}">
                <a16:creationId xmlns:a16="http://schemas.microsoft.com/office/drawing/2014/main" id="{6D58CC05-FEE6-2C6E-0133-00AFD92F3A8A}"/>
              </a:ext>
            </a:extLst>
          </p:cNvPr>
          <p:cNvSpPr/>
          <p:nvPr/>
        </p:nvSpPr>
        <p:spPr>
          <a:xfrm>
            <a:off x="-677792" y="-1087663"/>
            <a:ext cx="2157629" cy="2100991"/>
          </a:xfrm>
          <a:custGeom>
            <a:avLst/>
            <a:gdLst/>
            <a:ahLst/>
            <a:cxnLst/>
            <a:rect l="l" t="t" r="r" b="b"/>
            <a:pathLst>
              <a:path w="3236444" h="3151487">
                <a:moveTo>
                  <a:pt x="0" y="0"/>
                </a:moveTo>
                <a:lnTo>
                  <a:pt x="3236444" y="0"/>
                </a:lnTo>
                <a:lnTo>
                  <a:pt x="3236444" y="3151487"/>
                </a:lnTo>
                <a:lnTo>
                  <a:pt x="0" y="3151487"/>
                </a:lnTo>
                <a:lnTo>
                  <a:pt x="0" y="0"/>
                </a:lnTo>
                <a:close/>
              </a:path>
            </a:pathLst>
          </a:custGeom>
          <a:blipFill>
            <a:blip r:embed="rId6">
              <a:alphaModFix amt="67000"/>
            </a:blip>
            <a:stretch>
              <a:fillRect/>
            </a:stretch>
          </a:blipFill>
        </p:spPr>
      </p:sp>
      <p:grpSp>
        <p:nvGrpSpPr>
          <p:cNvPr id="25" name="Group 11">
            <a:extLst>
              <a:ext uri="{FF2B5EF4-FFF2-40B4-BE49-F238E27FC236}">
                <a16:creationId xmlns:a16="http://schemas.microsoft.com/office/drawing/2014/main" id="{A528C5B7-BA74-3921-CAD9-2706A7E80FB5}"/>
              </a:ext>
            </a:extLst>
          </p:cNvPr>
          <p:cNvGrpSpPr/>
          <p:nvPr/>
        </p:nvGrpSpPr>
        <p:grpSpPr>
          <a:xfrm>
            <a:off x="1909759" y="1454950"/>
            <a:ext cx="8510052" cy="3899230"/>
            <a:chOff x="0" y="-38100"/>
            <a:chExt cx="2982731" cy="1587031"/>
          </a:xfrm>
          <a:solidFill>
            <a:schemeClr val="accent4">
              <a:lumMod val="20000"/>
              <a:lumOff val="80000"/>
            </a:schemeClr>
          </a:solidFill>
        </p:grpSpPr>
        <p:sp>
          <p:nvSpPr>
            <p:cNvPr id="26" name="Freeform 12">
              <a:extLst>
                <a:ext uri="{FF2B5EF4-FFF2-40B4-BE49-F238E27FC236}">
                  <a16:creationId xmlns:a16="http://schemas.microsoft.com/office/drawing/2014/main" id="{0B8FD3DE-D5E7-A2E5-B0E6-F5F299035887}"/>
                </a:ext>
              </a:extLst>
            </p:cNvPr>
            <p:cNvSpPr/>
            <p:nvPr/>
          </p:nvSpPr>
          <p:spPr>
            <a:xfrm>
              <a:off x="0" y="0"/>
              <a:ext cx="2982731" cy="1548931"/>
            </a:xfrm>
            <a:custGeom>
              <a:avLst/>
              <a:gdLst/>
              <a:ahLst/>
              <a:cxnLst/>
              <a:rect l="l" t="t" r="r" b="b"/>
              <a:pathLst>
                <a:path w="2982731" h="1765653">
                  <a:moveTo>
                    <a:pt x="21192" y="0"/>
                  </a:moveTo>
                  <a:lnTo>
                    <a:pt x="2961539" y="0"/>
                  </a:lnTo>
                  <a:cubicBezTo>
                    <a:pt x="2967159" y="0"/>
                    <a:pt x="2972549" y="2233"/>
                    <a:pt x="2976524" y="6207"/>
                  </a:cubicBezTo>
                  <a:cubicBezTo>
                    <a:pt x="2980498" y="10181"/>
                    <a:pt x="2982731" y="15571"/>
                    <a:pt x="2982731" y="21192"/>
                  </a:cubicBezTo>
                  <a:lnTo>
                    <a:pt x="2982731" y="1744461"/>
                  </a:lnTo>
                  <a:cubicBezTo>
                    <a:pt x="2982731" y="1750082"/>
                    <a:pt x="2980498" y="1755472"/>
                    <a:pt x="2976524" y="1759446"/>
                  </a:cubicBezTo>
                  <a:cubicBezTo>
                    <a:pt x="2972549" y="1763421"/>
                    <a:pt x="2967159" y="1765653"/>
                    <a:pt x="2961539" y="1765653"/>
                  </a:cubicBezTo>
                  <a:lnTo>
                    <a:pt x="21192" y="1765653"/>
                  </a:lnTo>
                  <a:cubicBezTo>
                    <a:pt x="15571" y="1765653"/>
                    <a:pt x="10181" y="1763421"/>
                    <a:pt x="6207" y="1759446"/>
                  </a:cubicBezTo>
                  <a:cubicBezTo>
                    <a:pt x="2233" y="1755472"/>
                    <a:pt x="0" y="1750082"/>
                    <a:pt x="0" y="1744461"/>
                  </a:cubicBezTo>
                  <a:lnTo>
                    <a:pt x="0" y="21192"/>
                  </a:lnTo>
                  <a:cubicBezTo>
                    <a:pt x="0" y="15571"/>
                    <a:pt x="2233" y="10181"/>
                    <a:pt x="6207" y="6207"/>
                  </a:cubicBezTo>
                  <a:cubicBezTo>
                    <a:pt x="10181" y="2233"/>
                    <a:pt x="15571" y="0"/>
                    <a:pt x="21192" y="0"/>
                  </a:cubicBezTo>
                  <a:close/>
                </a:path>
              </a:pathLst>
            </a:custGeom>
            <a:grpFill/>
          </p:spPr>
        </p:sp>
        <p:sp>
          <p:nvSpPr>
            <p:cNvPr id="27" name="TextBox 13">
              <a:extLst>
                <a:ext uri="{FF2B5EF4-FFF2-40B4-BE49-F238E27FC236}">
                  <a16:creationId xmlns:a16="http://schemas.microsoft.com/office/drawing/2014/main" id="{E9FFB9F7-73EF-8CB8-4C6D-54B1A70EF558}"/>
                </a:ext>
              </a:extLst>
            </p:cNvPr>
            <p:cNvSpPr txBox="1"/>
            <p:nvPr/>
          </p:nvSpPr>
          <p:spPr>
            <a:xfrm>
              <a:off x="0" y="-38100"/>
              <a:ext cx="2982731" cy="1562140"/>
            </a:xfrm>
            <a:prstGeom prst="rect">
              <a:avLst/>
            </a:prstGeom>
            <a:grpFill/>
            <a:ln>
              <a:solidFill>
                <a:srgbClr val="3333FF"/>
              </a:solidFill>
            </a:ln>
            <a:effectLst>
              <a:glow rad="228600">
                <a:schemeClr val="accent4">
                  <a:satMod val="175000"/>
                  <a:alpha val="40000"/>
                </a:schemeClr>
              </a:glow>
            </a:effectLst>
          </p:spPr>
          <p:txBody>
            <a:bodyPr lIns="33867" tIns="33867" rIns="33867" bIns="33867" rtlCol="0" anchor="ctr"/>
            <a:lstStyle/>
            <a:p>
              <a:pPr algn="ctr">
                <a:lnSpc>
                  <a:spcPts val="2333"/>
                </a:lnSpc>
              </a:pPr>
              <a:endParaRPr sz="1200"/>
            </a:p>
          </p:txBody>
        </p:sp>
      </p:grpSp>
      <p:sp>
        <p:nvSpPr>
          <p:cNvPr id="32" name="Freeform 18">
            <a:extLst>
              <a:ext uri="{FF2B5EF4-FFF2-40B4-BE49-F238E27FC236}">
                <a16:creationId xmlns:a16="http://schemas.microsoft.com/office/drawing/2014/main" id="{01B178BB-65B5-9C93-00F5-8A35CF9D49E7}"/>
              </a:ext>
            </a:extLst>
          </p:cNvPr>
          <p:cNvSpPr/>
          <p:nvPr/>
        </p:nvSpPr>
        <p:spPr>
          <a:xfrm rot="-5268899">
            <a:off x="-317416" y="6059571"/>
            <a:ext cx="1771310" cy="1932635"/>
          </a:xfrm>
          <a:custGeom>
            <a:avLst/>
            <a:gdLst/>
            <a:ahLst/>
            <a:cxnLst/>
            <a:rect l="l" t="t" r="r" b="b"/>
            <a:pathLst>
              <a:path w="4450576" h="4055588">
                <a:moveTo>
                  <a:pt x="0" y="0"/>
                </a:moveTo>
                <a:lnTo>
                  <a:pt x="4450576" y="0"/>
                </a:lnTo>
                <a:lnTo>
                  <a:pt x="4450576" y="4055588"/>
                </a:lnTo>
                <a:lnTo>
                  <a:pt x="0" y="4055588"/>
                </a:lnTo>
                <a:lnTo>
                  <a:pt x="0" y="0"/>
                </a:lnTo>
                <a:close/>
              </a:path>
            </a:pathLst>
          </a:custGeom>
          <a:blipFill>
            <a:blip r:embed="rId7">
              <a:alphaModFix amt="82000"/>
            </a:blip>
            <a:stretch>
              <a:fillRect/>
            </a:stretch>
          </a:blipFill>
        </p:spPr>
      </p:sp>
      <p:sp>
        <p:nvSpPr>
          <p:cNvPr id="33" name="TextBox 19">
            <a:extLst>
              <a:ext uri="{FF2B5EF4-FFF2-40B4-BE49-F238E27FC236}">
                <a16:creationId xmlns:a16="http://schemas.microsoft.com/office/drawing/2014/main" id="{06339708-0DE2-8E02-FA33-AB1A86BBE583}"/>
              </a:ext>
            </a:extLst>
          </p:cNvPr>
          <p:cNvSpPr txBox="1"/>
          <p:nvPr/>
        </p:nvSpPr>
        <p:spPr>
          <a:xfrm>
            <a:off x="2326849" y="2084770"/>
            <a:ext cx="7905866" cy="2769989"/>
          </a:xfrm>
          <a:prstGeom prst="rect">
            <a:avLst/>
          </a:prstGeom>
        </p:spPr>
        <p:txBody>
          <a:bodyPr wrap="square" lIns="0" tIns="0" rIns="0" bIns="0" rtlCol="0" anchor="t">
            <a:spAutoFit/>
          </a:bodyPr>
          <a:lstStyle/>
          <a:p>
            <a:pPr algn="ctr"/>
            <a:r>
              <a:rPr lang="en-US" sz="6000" spc="-165">
                <a:solidFill>
                  <a:srgbClr val="3C3C3D"/>
                </a:solidFill>
                <a:effectLst>
                  <a:innerShdw blurRad="63500" dist="50800">
                    <a:prstClr val="black">
                      <a:alpha val="50000"/>
                    </a:prstClr>
                  </a:innerShdw>
                </a:effectLst>
                <a:latin typeface="Sitka Subheading Semibold" pitchFamily="2" charset="0"/>
              </a:rPr>
              <a:t>CHÀO MỪNG CÁC EM ĐẾN VỚI TIẾT HỌC HÔM NAY</a:t>
            </a:r>
          </a:p>
        </p:txBody>
      </p:sp>
      <p:sp>
        <p:nvSpPr>
          <p:cNvPr id="38" name="Freeform 2">
            <a:extLst>
              <a:ext uri="{FF2B5EF4-FFF2-40B4-BE49-F238E27FC236}">
                <a16:creationId xmlns:a16="http://schemas.microsoft.com/office/drawing/2014/main" id="{2ECC247C-AD76-46B1-95DE-821EB091C9FB}"/>
              </a:ext>
            </a:extLst>
          </p:cNvPr>
          <p:cNvSpPr/>
          <p:nvPr/>
        </p:nvSpPr>
        <p:spPr>
          <a:xfrm flipH="1">
            <a:off x="10902528" y="4552826"/>
            <a:ext cx="1055195" cy="1400998"/>
          </a:xfrm>
          <a:custGeom>
            <a:avLst/>
            <a:gdLst/>
            <a:ahLst/>
            <a:cxnLst/>
            <a:rect l="l" t="t" r="r" b="b"/>
            <a:pathLst>
              <a:path w="2095427" h="3114823">
                <a:moveTo>
                  <a:pt x="2095427" y="0"/>
                </a:moveTo>
                <a:lnTo>
                  <a:pt x="0" y="0"/>
                </a:lnTo>
                <a:lnTo>
                  <a:pt x="0" y="3114824"/>
                </a:lnTo>
                <a:lnTo>
                  <a:pt x="2095427" y="3114824"/>
                </a:lnTo>
                <a:lnTo>
                  <a:pt x="209542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9" name="Freeform 3">
            <a:extLst>
              <a:ext uri="{FF2B5EF4-FFF2-40B4-BE49-F238E27FC236}">
                <a16:creationId xmlns:a16="http://schemas.microsoft.com/office/drawing/2014/main" id="{81EBAB2F-B02A-428D-085F-59FFE61157CF}"/>
              </a:ext>
            </a:extLst>
          </p:cNvPr>
          <p:cNvSpPr/>
          <p:nvPr/>
        </p:nvSpPr>
        <p:spPr>
          <a:xfrm>
            <a:off x="270928" y="801958"/>
            <a:ext cx="1385857" cy="1282812"/>
          </a:xfrm>
          <a:custGeom>
            <a:avLst/>
            <a:gdLst/>
            <a:ahLst/>
            <a:cxnLst/>
            <a:rect l="l" t="t" r="r" b="b"/>
            <a:pathLst>
              <a:path w="2457018" h="2394476">
                <a:moveTo>
                  <a:pt x="0" y="0"/>
                </a:moveTo>
                <a:lnTo>
                  <a:pt x="2457018" y="0"/>
                </a:lnTo>
                <a:lnTo>
                  <a:pt x="2457018" y="2394475"/>
                </a:lnTo>
                <a:lnTo>
                  <a:pt x="0" y="23944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2" name="Freeform 9">
            <a:extLst>
              <a:ext uri="{FF2B5EF4-FFF2-40B4-BE49-F238E27FC236}">
                <a16:creationId xmlns:a16="http://schemas.microsoft.com/office/drawing/2014/main" id="{01CD6BB7-A189-FB46-96EB-47436B7BEADC}"/>
              </a:ext>
            </a:extLst>
          </p:cNvPr>
          <p:cNvSpPr/>
          <p:nvPr/>
        </p:nvSpPr>
        <p:spPr>
          <a:xfrm flipH="1">
            <a:off x="274952" y="3770705"/>
            <a:ext cx="3493316" cy="3004807"/>
          </a:xfrm>
          <a:custGeom>
            <a:avLst/>
            <a:gdLst/>
            <a:ahLst/>
            <a:cxnLst/>
            <a:rect l="l" t="t" r="r" b="b"/>
            <a:pathLst>
              <a:path w="5778474" h="4507210">
                <a:moveTo>
                  <a:pt x="0" y="0"/>
                </a:moveTo>
                <a:lnTo>
                  <a:pt x="5778474" y="0"/>
                </a:lnTo>
                <a:lnTo>
                  <a:pt x="5778474" y="4507210"/>
                </a:lnTo>
                <a:lnTo>
                  <a:pt x="0" y="45072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3" name="Freeform 17">
            <a:extLst>
              <a:ext uri="{FF2B5EF4-FFF2-40B4-BE49-F238E27FC236}">
                <a16:creationId xmlns:a16="http://schemas.microsoft.com/office/drawing/2014/main" id="{65D9E3A9-C201-D160-8E43-B6BE492117C8}"/>
              </a:ext>
            </a:extLst>
          </p:cNvPr>
          <p:cNvSpPr/>
          <p:nvPr/>
        </p:nvSpPr>
        <p:spPr>
          <a:xfrm>
            <a:off x="11136805" y="988366"/>
            <a:ext cx="1202137" cy="1525573"/>
          </a:xfrm>
          <a:custGeom>
            <a:avLst/>
            <a:gdLst/>
            <a:ahLst/>
            <a:cxnLst/>
            <a:rect l="l" t="t" r="r" b="b"/>
            <a:pathLst>
              <a:path w="2895048" h="3421643">
                <a:moveTo>
                  <a:pt x="0" y="0"/>
                </a:moveTo>
                <a:lnTo>
                  <a:pt x="2895048" y="0"/>
                </a:lnTo>
                <a:lnTo>
                  <a:pt x="2895048" y="3421643"/>
                </a:lnTo>
                <a:lnTo>
                  <a:pt x="0" y="3421643"/>
                </a:lnTo>
                <a:lnTo>
                  <a:pt x="0" y="0"/>
                </a:lnTo>
                <a:close/>
              </a:path>
            </a:pathLst>
          </a:custGeom>
          <a:blipFill>
            <a:blip r:embed="rId14">
              <a:alphaModFix amt="81000"/>
            </a:blip>
            <a:stretch>
              <a:fillRect/>
            </a:stretch>
          </a:blipFill>
        </p:spPr>
      </p:sp>
      <p:sp>
        <p:nvSpPr>
          <p:cNvPr id="3" name="Text Box 5">
            <a:extLst>
              <a:ext uri="{FF2B5EF4-FFF2-40B4-BE49-F238E27FC236}">
                <a16:creationId xmlns:a16="http://schemas.microsoft.com/office/drawing/2014/main" id="{00D6D159-80B0-6681-AA00-C65A7557CF59}"/>
              </a:ext>
            </a:extLst>
          </p:cNvPr>
          <p:cNvSpPr txBox="1">
            <a:spLocks noChangeArrowheads="1"/>
          </p:cNvSpPr>
          <p:nvPr/>
        </p:nvSpPr>
        <p:spPr bwMode="auto">
          <a:xfrm>
            <a:off x="2463485" y="634423"/>
            <a:ext cx="673221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1800" b="1" dirty="0">
                <a:solidFill>
                  <a:srgbClr val="FF0000"/>
                </a:solidFill>
                <a:latin typeface="Times New Roman" pitchFamily="18" charset="0"/>
                <a:cs typeface="Times New Roman" pitchFamily="18" charset="0"/>
              </a:rPr>
              <a:t>UBND HUYỆN CÁT HẢI</a:t>
            </a:r>
          </a:p>
          <a:p>
            <a:pPr algn="ctr" eaLnBrk="1" hangingPunct="1">
              <a:lnSpc>
                <a:spcPct val="100000"/>
              </a:lnSpc>
              <a:spcBef>
                <a:spcPct val="50000"/>
              </a:spcBef>
              <a:buFontTx/>
              <a:buNone/>
            </a:pPr>
            <a:r>
              <a:rPr lang="vi-VN" altLang="en-US" sz="1800" b="1" dirty="0">
                <a:solidFill>
                  <a:srgbClr val="FF0000"/>
                </a:solidFill>
                <a:latin typeface="Times New Roman" pitchFamily="18" charset="0"/>
                <a:cs typeface="Times New Roman" pitchFamily="18" charset="0"/>
              </a:rPr>
              <a:t>TRƯỜNG TH&amp;THCS HÀ SEN</a:t>
            </a:r>
            <a:endParaRPr lang="en-US" altLang="en-US" sz="1800" b="1" dirty="0">
              <a:solidFill>
                <a:srgbClr val="FF0000"/>
              </a:solidFill>
              <a:latin typeface="Times New Roman" pitchFamily="18" charset="0"/>
              <a:cs typeface="Times New Roman" pitchFamily="18" charset="0"/>
            </a:endParaRPr>
          </a:p>
        </p:txBody>
      </p:sp>
      <p:sp>
        <p:nvSpPr>
          <p:cNvPr id="4" name="Text Box 5">
            <a:extLst>
              <a:ext uri="{FF2B5EF4-FFF2-40B4-BE49-F238E27FC236}">
                <a16:creationId xmlns:a16="http://schemas.microsoft.com/office/drawing/2014/main" id="{DE3CA83C-7569-CDDA-26FA-B581EBD9837F}"/>
              </a:ext>
            </a:extLst>
          </p:cNvPr>
          <p:cNvSpPr txBox="1">
            <a:spLocks noChangeArrowheads="1"/>
          </p:cNvSpPr>
          <p:nvPr/>
        </p:nvSpPr>
        <p:spPr bwMode="auto">
          <a:xfrm>
            <a:off x="4803187" y="5534341"/>
            <a:ext cx="5616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b="1" dirty="0">
                <a:solidFill>
                  <a:schemeClr val="tx1">
                    <a:lumMod val="50000"/>
                  </a:schemeClr>
                </a:solidFill>
                <a:latin typeface="Times New Roman" pitchFamily="18" charset="0"/>
                <a:cs typeface="Times New Roman" pitchFamily="18" charset="0"/>
              </a:rPr>
              <a:t>Giáo viên: </a:t>
            </a:r>
            <a:r>
              <a:rPr lang="en-US" b="1" dirty="0">
                <a:solidFill>
                  <a:schemeClr val="tx1">
                    <a:lumMod val="50000"/>
                  </a:schemeClr>
                </a:solidFill>
                <a:latin typeface="Times New Roman" pitchFamily="18" charset="0"/>
                <a:cs typeface="Times New Roman" pitchFamily="18" charset="0"/>
              </a:rPr>
              <a:t>Nguyễn Thị Quỳnh Anh</a:t>
            </a:r>
            <a:endParaRPr lang="en-US" altLang="en-US" b="1" dirty="0">
              <a:solidFill>
                <a:schemeClr val="tx1">
                  <a:lumMod val="50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917A-EDD6-4657-862A-5CA3E35086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56" b="89778" l="9778" r="98667"/>
                    </a14:imgEffect>
                  </a14:imgLayer>
                </a14:imgProps>
              </a:ext>
              <a:ext uri="{28A0092B-C50C-407E-A947-70E740481C1C}">
                <a14:useLocalDpi xmlns:a14="http://schemas.microsoft.com/office/drawing/2010/main" val="0"/>
              </a:ext>
            </a:extLst>
          </a:blip>
          <a:stretch>
            <a:fillRect/>
          </a:stretch>
        </p:blipFill>
        <p:spPr>
          <a:xfrm>
            <a:off x="2848634" y="3285905"/>
            <a:ext cx="3247366" cy="3247366"/>
          </a:xfrm>
          <a:prstGeom prst="rect">
            <a:avLst/>
          </a:prstGeom>
        </p:spPr>
      </p:pic>
      <p:sp>
        <p:nvSpPr>
          <p:cNvPr id="6" name="Thought Bubble: Cloud 5">
            <a:extLst>
              <a:ext uri="{FF2B5EF4-FFF2-40B4-BE49-F238E27FC236}">
                <a16:creationId xmlns:a16="http://schemas.microsoft.com/office/drawing/2014/main" id="{8AB5F8CE-1499-4B95-A1FD-334A554A03B9}"/>
              </a:ext>
            </a:extLst>
          </p:cNvPr>
          <p:cNvSpPr/>
          <p:nvPr/>
        </p:nvSpPr>
        <p:spPr>
          <a:xfrm>
            <a:off x="1509204" y="829993"/>
            <a:ext cx="7665349" cy="2753751"/>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ahoma" panose="020B0604030504040204" pitchFamily="34" charset="0"/>
                <a:ea typeface="Tahoma" panose="020B0604030504040204" pitchFamily="34" charset="0"/>
                <a:cs typeface="Tahoma" panose="020B0604030504040204" pitchFamily="34" charset="0"/>
              </a:rPr>
              <a:t>Lực</a:t>
            </a: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chemeClr val="tx1"/>
                </a:solidFill>
                <a:latin typeface="Tahoma" panose="020B0604030504040204" pitchFamily="34" charset="0"/>
                <a:ea typeface="Tahoma" panose="020B0604030504040204" pitchFamily="34" charset="0"/>
                <a:cs typeface="Tahoma" panose="020B0604030504040204" pitchFamily="34" charset="0"/>
              </a:rPr>
              <a:t>những</a:t>
            </a: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chemeClr val="tx1"/>
                </a:solidFill>
                <a:latin typeface="Tahoma" panose="020B0604030504040204" pitchFamily="34" charset="0"/>
                <a:ea typeface="Tahoma" panose="020B0604030504040204" pitchFamily="34" charset="0"/>
                <a:cs typeface="Tahoma" panose="020B0604030504040204" pitchFamily="34" charset="0"/>
              </a:rPr>
              <a:t>tác</a:t>
            </a: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chemeClr val="tx1"/>
                </a:solidFill>
                <a:latin typeface="Tahoma" panose="020B0604030504040204" pitchFamily="34" charset="0"/>
                <a:ea typeface="Tahoma" panose="020B0604030504040204" pitchFamily="34" charset="0"/>
                <a:cs typeface="Tahoma" panose="020B0604030504040204" pitchFamily="34" charset="0"/>
              </a:rPr>
              <a:t>dụng</a:t>
            </a: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chemeClr val="tx1"/>
                </a:solidFill>
                <a:latin typeface="Tahoma" panose="020B0604030504040204" pitchFamily="34" charset="0"/>
                <a:ea typeface="Tahoma" panose="020B0604030504040204" pitchFamily="34" charset="0"/>
                <a:cs typeface="Tahoma" panose="020B0604030504040204" pitchFamily="34" charset="0"/>
              </a:rPr>
              <a:t>gì</a:t>
            </a: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chemeClr val="tx1"/>
                </a:solidFill>
                <a:latin typeface="Tahoma" panose="020B0604030504040204" pitchFamily="34" charset="0"/>
                <a:ea typeface="Tahoma" panose="020B0604030504040204" pitchFamily="34" charset="0"/>
                <a:cs typeface="Tahoma" panose="020B0604030504040204" pitchFamily="34" charset="0"/>
              </a:rPr>
              <a:t>nhỉ</a:t>
            </a:r>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542599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40078" y="524383"/>
            <a:ext cx="8937522" cy="1569660"/>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Đi tìm Gấu trúc </a:t>
            </a:r>
          </a:p>
          <a:p>
            <a:pPr algn="ctr"/>
            <a:r>
              <a:rPr lang="en-US" sz="3200" b="1">
                <a:solidFill>
                  <a:srgbClr val="C00000"/>
                </a:solidFill>
                <a:latin typeface="Times New Roman" panose="02020603050405020304" pitchFamily="18" charset="0"/>
                <a:cs typeface="Times New Roman" panose="02020603050405020304" pitchFamily="18" charset="0"/>
              </a:rPr>
              <a:t>ĐIỀN </a:t>
            </a:r>
            <a:r>
              <a:rPr lang="en-US" sz="3200" b="1" dirty="0">
                <a:solidFill>
                  <a:srgbClr val="C00000"/>
                </a:solidFill>
                <a:latin typeface="Times New Roman" panose="02020603050405020304" pitchFamily="18" charset="0"/>
                <a:cs typeface="Times New Roman" panose="02020603050405020304" pitchFamily="18" charset="0"/>
              </a:rPr>
              <a:t>TỪ THÍCH HỢP </a:t>
            </a:r>
          </a:p>
          <a:p>
            <a:pPr algn="ctr"/>
            <a:r>
              <a:rPr lang="en-US" sz="3200" b="1" dirty="0">
                <a:solidFill>
                  <a:srgbClr val="C00000"/>
                </a:solidFill>
                <a:latin typeface="Times New Roman" panose="02020603050405020304" pitchFamily="18" charset="0"/>
                <a:cs typeface="Times New Roman" panose="02020603050405020304" pitchFamily="18" charset="0"/>
              </a:rPr>
              <a:t>VÀO CHỖ TRỐNG</a:t>
            </a:r>
          </a:p>
        </p:txBody>
      </p:sp>
      <p:pic>
        <p:nvPicPr>
          <p:cNvPr id="14"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4"/>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3283345"/>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89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45720"/>
            <a:ext cx="1216660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32930" y="421294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685837" y="3431526"/>
            <a:ext cx="1415057"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3085624" y="274918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4520550" y="2385060"/>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51761" y="2167645"/>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41472" y="5034141"/>
            <a:ext cx="1096168"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419346" y="-363929"/>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481649" y="84483"/>
            <a:ext cx="3919084" cy="2524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a:hlinkClick r:id="rId22" action="ppaction://hlinksldjump"/>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2575451" y="5408521"/>
            <a:ext cx="924287"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6545430" y="2936436"/>
            <a:ext cx="246286"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96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52" dur="1000" fill="hold"/>
                                        <p:tgtEl>
                                          <p:spTgt spid="26"/>
                                        </p:tgtEl>
                                        <p:attrNameLst>
                                          <p:attrName>ppt_x</p:attrName>
                                          <p:attrName>ppt_y</p:attrName>
                                        </p:attrNameLst>
                                      </p:cBhvr>
                                      <p:rCtr x="6979" y="-11451"/>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17517 -0.06265 L 0.32587 -0.08889 " pathEditMode="relative" rAng="0" ptsTypes="AA">
                                      <p:cBhvr>
                                        <p:cTn id="56" dur="1000" fill="hold"/>
                                        <p:tgtEl>
                                          <p:spTgt spid="26"/>
                                        </p:tgtEl>
                                        <p:attrNameLst>
                                          <p:attrName>ppt_x</p:attrName>
                                          <p:attrName>ppt_y</p:attrName>
                                        </p:attrNameLst>
                                      </p:cBhvr>
                                      <p:rCtr x="7535" y="-1327"/>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32587 -0.08889 L 0.47587 -0.20741 " pathEditMode="relative" rAng="0" ptsTypes="AA">
                                      <p:cBhvr>
                                        <p:cTn id="60" dur="1000" fill="hold"/>
                                        <p:tgtEl>
                                          <p:spTgt spid="26"/>
                                        </p:tgtEl>
                                        <p:attrNameLst>
                                          <p:attrName>ppt_x</p:attrName>
                                          <p:attrName>ppt_y</p:attrName>
                                        </p:attrNameLst>
                                      </p:cBhvr>
                                      <p:rCtr x="7500" y="-5926"/>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47587 -0.20741 L 0.4842 -0.40803 " pathEditMode="relative" rAng="0" ptsTypes="AA">
                                      <p:cBhvr>
                                        <p:cTn id="64" dur="1000" fill="hold"/>
                                        <p:tgtEl>
                                          <p:spTgt spid="26"/>
                                        </p:tgtEl>
                                        <p:attrNameLst>
                                          <p:attrName>ppt_x</p:attrName>
                                          <p:attrName>ppt_y</p:attrName>
                                        </p:attrNameLst>
                                      </p:cBhvr>
                                      <p:rCtr x="417" y="-10031"/>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46754 -0.40802 L 0.4092 -0.55617 " pathEditMode="relative" rAng="0" ptsTypes="AA">
                                      <p:cBhvr>
                                        <p:cTn id="68" dur="1000" fill="hold"/>
                                        <p:tgtEl>
                                          <p:spTgt spid="26"/>
                                        </p:tgtEl>
                                        <p:attrNameLst>
                                          <p:attrName>ppt_x</p:attrName>
                                          <p:attrName>ppt_y</p:attrName>
                                        </p:attrNameLst>
                                      </p:cBhvr>
                                      <p:rCtr x="-2917" y="-7407"/>
                                    </p:animMotion>
                                  </p:childTnLst>
                                </p:cTn>
                              </p:par>
                            </p:childTnLst>
                          </p:cTn>
                        </p:par>
                        <p:par>
                          <p:cTn id="69" fill="hold">
                            <p:stCondLst>
                              <p:cond delay="1000"/>
                            </p:stCondLst>
                            <p:childTnLst>
                              <p:par>
                                <p:cTn id="70"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1" dur="1000" fill="hold"/>
                                        <p:tgtEl>
                                          <p:spTgt spid="26"/>
                                        </p:tgtEl>
                                        <p:attrNameLst>
                                          <p:attrName>ppt_x</p:attrName>
                                          <p:attrName>ppt_y</p:attrName>
                                        </p:attrNameLst>
                                      </p:cBhvr>
                                      <p:rCtr x="7951" y="-7284"/>
                                    </p:animMotion>
                                  </p:childTnLst>
                                </p:cTn>
                              </p:par>
                              <p:par>
                                <p:cTn id="72" presetID="1"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1" presetClass="entr" presetSubtype="0" fill="hold" grpId="0" nodeType="withEffect" nodePh="1">
                                  <p:stCondLst>
                                    <p:cond delay="0"/>
                                  </p:stCondLst>
                                  <p:endCondLst>
                                    <p:cond evt="begin" delay="0">
                                      <p:tn val="74"/>
                                    </p:cond>
                                  </p:endCondLst>
                                  <p:childTnLst>
                                    <p:set>
                                      <p:cBhvr>
                                        <p:cTn id="75" dur="1" fill="hold">
                                          <p:stCondLst>
                                            <p:cond delay="0"/>
                                          </p:stCondLst>
                                        </p:cTn>
                                        <p:tgtEl>
                                          <p:spTgt spid="29"/>
                                        </p:tgtEl>
                                        <p:attrNameLst>
                                          <p:attrName>style.visibility</p:attrName>
                                        </p:attrNameLst>
                                      </p:cBhvr>
                                      <p:to>
                                        <p:strVal val="visible"/>
                                      </p:to>
                                    </p:set>
                                  </p:childTnLst>
                                </p:cTn>
                              </p:par>
                              <p:par>
                                <p:cTn id="76" presetID="1" presetClass="exit" presetSubtype="0" fill="hold" grpId="1" nodeType="withEffect" nodePh="1">
                                  <p:stCondLst>
                                    <p:cond delay="5000"/>
                                  </p:stCondLst>
                                  <p:endCondLst>
                                    <p:cond evt="begin" delay="0">
                                      <p:tn val="76"/>
                                    </p:cond>
                                  </p:endCondLst>
                                  <p:childTnLst>
                                    <p:set>
                                      <p:cBhvr>
                                        <p:cTn id="77" dur="1" fill="hold">
                                          <p:stCondLst>
                                            <p:cond delay="0"/>
                                          </p:stCondLst>
                                        </p:cTn>
                                        <p:tgtEl>
                                          <p:spTgt spid="29"/>
                                        </p:tgtEl>
                                        <p:attrNameLst>
                                          <p:attrName>style.visibility</p:attrName>
                                        </p:attrNameLst>
                                      </p:cBhvr>
                                      <p:to>
                                        <p:strVal val="hidden"/>
                                      </p:to>
                                    </p:set>
                                  </p:childTnLst>
                                </p:cTn>
                              </p:par>
                              <p:par>
                                <p:cTn id="78" presetID="1" presetClass="exit" presetSubtype="0" fill="hold" nodeType="withEffect">
                                  <p:stCondLst>
                                    <p:cond delay="5000"/>
                                  </p:stCondLst>
                                  <p:childTnLst>
                                    <p:set>
                                      <p:cBhvr>
                                        <p:cTn id="7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57" y="2292557"/>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84859" y="4125348"/>
            <a:ext cx="7610169" cy="1323439"/>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a:t>
            </a:r>
          </a:p>
        </p:txBody>
      </p:sp>
      <p:sp>
        <p:nvSpPr>
          <p:cNvPr id="11" name="TextBox 10">
            <a:hlinkClick r:id="rId6" action="ppaction://hlinksldjump"/>
          </p:cNvPr>
          <p:cNvSpPr txBox="1"/>
          <p:nvPr/>
        </p:nvSpPr>
        <p:spPr>
          <a:xfrm>
            <a:off x="4304289" y="978193"/>
            <a:ext cx="4165600" cy="1241237"/>
          </a:xfrm>
          <a:prstGeom prst="rect">
            <a:avLst/>
          </a:prstGeom>
          <a:noFill/>
        </p:spPr>
        <p:txBody>
          <a:bodyPr wrap="square" rtlCol="0">
            <a:spAutoFit/>
          </a:bodyPr>
          <a:lstStyle/>
          <a:p>
            <a:pPr algn="ctr"/>
            <a:r>
              <a:rPr lang="en-US" sz="3733" dirty="0" err="1">
                <a:solidFill>
                  <a:srgbClr val="002060"/>
                </a:solidFill>
                <a:latin typeface="Arial" panose="020B0604020202020204" pitchFamily="34" charset="0"/>
                <a:cs typeface="Arial" panose="020B0604020202020204" pitchFamily="34" charset="0"/>
              </a:rPr>
              <a:t>bắt</a:t>
            </a:r>
            <a:r>
              <a:rPr lang="en-US" sz="3733" dirty="0">
                <a:solidFill>
                  <a:srgbClr val="002060"/>
                </a:solidFill>
                <a:latin typeface="Arial" panose="020B0604020202020204" pitchFamily="34" charset="0"/>
                <a:cs typeface="Arial" panose="020B0604020202020204" pitchFamily="34" charset="0"/>
              </a:rPr>
              <a:t> </a:t>
            </a:r>
            <a:r>
              <a:rPr lang="en-US" sz="3733" dirty="0" err="1">
                <a:solidFill>
                  <a:srgbClr val="002060"/>
                </a:solidFill>
                <a:latin typeface="Arial" panose="020B0604020202020204" pitchFamily="34" charset="0"/>
                <a:cs typeface="Arial" panose="020B0604020202020204" pitchFamily="34" charset="0"/>
              </a:rPr>
              <a:t>đầu</a:t>
            </a:r>
            <a:r>
              <a:rPr lang="en-US" sz="3733" dirty="0">
                <a:solidFill>
                  <a:srgbClr val="002060"/>
                </a:solidFill>
                <a:latin typeface="Arial" panose="020B0604020202020204" pitchFamily="34" charset="0"/>
                <a:cs typeface="Arial" panose="020B0604020202020204" pitchFamily="34" charset="0"/>
              </a:rPr>
              <a:t> </a:t>
            </a:r>
          </a:p>
          <a:p>
            <a:pPr algn="ctr"/>
            <a:r>
              <a:rPr lang="en-US" sz="3733" dirty="0" err="1">
                <a:solidFill>
                  <a:srgbClr val="002060"/>
                </a:solidFill>
                <a:latin typeface="Arial" panose="020B0604020202020204" pitchFamily="34" charset="0"/>
                <a:cs typeface="Arial" panose="020B0604020202020204" pitchFamily="34" charset="0"/>
              </a:rPr>
              <a:t>chuyển</a:t>
            </a:r>
            <a:r>
              <a:rPr lang="en-US" sz="3733" dirty="0">
                <a:solidFill>
                  <a:srgbClr val="002060"/>
                </a:solidFill>
                <a:latin typeface="Arial" panose="020B0604020202020204" pitchFamily="34" charset="0"/>
                <a:cs typeface="Arial" panose="020B0604020202020204" pitchFamily="34" charset="0"/>
              </a:rPr>
              <a:t> </a:t>
            </a:r>
            <a:r>
              <a:rPr lang="en-US" sz="3733" dirty="0" err="1">
                <a:solidFill>
                  <a:srgbClr val="002060"/>
                </a:solidFill>
                <a:latin typeface="Arial" panose="020B0604020202020204" pitchFamily="34" charset="0"/>
                <a:cs typeface="Arial" panose="020B0604020202020204" pitchFamily="34" charset="0"/>
              </a:rPr>
              <a:t>động</a:t>
            </a:r>
            <a:endParaRPr lang="en-US" sz="3733" dirty="0">
              <a:solidFill>
                <a:srgbClr val="00206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9">
            <a:extLst>
              <a:ext uri="{28A0092B-C50C-407E-A947-70E740481C1C}">
                <a14:useLocalDpi xmlns:a14="http://schemas.microsoft.com/office/drawing/2010/main" val="0"/>
              </a:ext>
            </a:extLst>
          </a:blip>
          <a:stretch>
            <a:fillRect/>
          </a:stretch>
        </p:blipFill>
        <p:spPr>
          <a:xfrm>
            <a:off x="7865807" y="2576051"/>
            <a:ext cx="4503174" cy="4514033"/>
          </a:xfrm>
          <a:prstGeom prst="rect">
            <a:avLst/>
          </a:prstGeom>
        </p:spPr>
      </p:pic>
    </p:spTree>
    <p:extLst>
      <p:ext uri="{BB962C8B-B14F-4D97-AF65-F5344CB8AC3E}">
        <p14:creationId xmlns:p14="http://schemas.microsoft.com/office/powerpoint/2010/main" val="32121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56476" y="-645526"/>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87297" y="3994169"/>
            <a:ext cx="5994400"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a:t>
            </a:r>
          </a:p>
        </p:txBody>
      </p:sp>
      <p:sp>
        <p:nvSpPr>
          <p:cNvPr id="11" name="TextBox 10">
            <a:hlinkClick r:id="rId6" action="ppaction://hlinksldjump"/>
          </p:cNvPr>
          <p:cNvSpPr txBox="1"/>
          <p:nvPr/>
        </p:nvSpPr>
        <p:spPr>
          <a:xfrm>
            <a:off x="4282781" y="640079"/>
            <a:ext cx="4165600" cy="1241237"/>
          </a:xfrm>
          <a:prstGeom prst="rect">
            <a:avLst/>
          </a:prstGeom>
          <a:noFill/>
        </p:spPr>
        <p:txBody>
          <a:bodyPr wrap="square" rtlCol="0">
            <a:spAutoFit/>
          </a:bodyPr>
          <a:lstStyle/>
          <a:p>
            <a:pPr algn="ctr"/>
            <a:r>
              <a:rPr lang="en-US" sz="3733" dirty="0" err="1">
                <a:solidFill>
                  <a:srgbClr val="C00000"/>
                </a:solidFill>
                <a:latin typeface="Arial" panose="020B0604020202020204" pitchFamily="34" charset="0"/>
                <a:cs typeface="Arial" panose="020B0604020202020204" pitchFamily="34" charset="0"/>
              </a:rPr>
              <a:t>chuyển</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động</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chậm</a:t>
            </a:r>
            <a:r>
              <a:rPr lang="en-US" sz="3733" dirty="0">
                <a:solidFill>
                  <a:srgbClr val="C00000"/>
                </a:solidFill>
                <a:latin typeface="Arial" panose="020B0604020202020204" pitchFamily="34" charset="0"/>
                <a:cs typeface="Arial" panose="020B0604020202020204" pitchFamily="34" charset="0"/>
              </a:rPr>
              <a:t> </a:t>
            </a:r>
            <a:r>
              <a:rPr lang="en-US" sz="3733" dirty="0" err="1">
                <a:solidFill>
                  <a:srgbClr val="C00000"/>
                </a:solidFill>
                <a:latin typeface="Arial" panose="020B0604020202020204" pitchFamily="34" charset="0"/>
                <a:cs typeface="Arial" panose="020B0604020202020204" pitchFamily="34" charset="0"/>
              </a:rPr>
              <a:t>dần</a:t>
            </a:r>
            <a:endParaRPr lang="en-US" sz="3733"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9">
            <a:extLst>
              <a:ext uri="{28A0092B-C50C-407E-A947-70E740481C1C}">
                <a14:useLocalDpi xmlns:a14="http://schemas.microsoft.com/office/drawing/2010/main" val="0"/>
              </a:ext>
            </a:extLst>
          </a:blip>
          <a:stretch>
            <a:fillRect/>
          </a:stretch>
        </p:blipFill>
        <p:spPr>
          <a:xfrm>
            <a:off x="7678995" y="2625212"/>
            <a:ext cx="4640824" cy="4572001"/>
          </a:xfrm>
          <a:prstGeom prst="rect">
            <a:avLst/>
          </a:prstGeom>
        </p:spPr>
      </p:pic>
    </p:spTree>
    <p:extLst>
      <p:ext uri="{BB962C8B-B14F-4D97-AF65-F5344CB8AC3E}">
        <p14:creationId xmlns:p14="http://schemas.microsoft.com/office/powerpoint/2010/main" val="19271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82422" y="-833712"/>
            <a:ext cx="5607452"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62600" y="4328160"/>
            <a:ext cx="5994400"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sang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a:t>
            </a:r>
          </a:p>
        </p:txBody>
      </p:sp>
      <p:sp>
        <p:nvSpPr>
          <p:cNvPr id="11" name="TextBox 10">
            <a:hlinkClick r:id="rId6" action="ppaction://hlinksldjump"/>
          </p:cNvPr>
          <p:cNvSpPr txBox="1"/>
          <p:nvPr/>
        </p:nvSpPr>
        <p:spPr>
          <a:xfrm>
            <a:off x="4056433" y="892364"/>
            <a:ext cx="5184843" cy="666786"/>
          </a:xfrm>
          <a:prstGeom prst="rect">
            <a:avLst/>
          </a:prstGeom>
          <a:noFill/>
        </p:spPr>
        <p:txBody>
          <a:bodyPr wrap="square" rtlCol="0">
            <a:spAutoFit/>
          </a:bodyPr>
          <a:lstStyle/>
          <a:p>
            <a:pPr algn="ctr"/>
            <a:r>
              <a:rPr lang="en-US" sz="3733" dirty="0">
                <a:solidFill>
                  <a:srgbClr val="002060"/>
                </a:solidFill>
                <a:latin typeface="Arial" panose="020B0604020202020204" pitchFamily="34" charset="0"/>
                <a:cs typeface="Arial" panose="020B0604020202020204" pitchFamily="34" charset="0"/>
              </a:rPr>
              <a:t>Di </a:t>
            </a:r>
            <a:r>
              <a:rPr lang="en-US" sz="3733" dirty="0" err="1">
                <a:solidFill>
                  <a:srgbClr val="002060"/>
                </a:solidFill>
                <a:latin typeface="Arial" panose="020B0604020202020204" pitchFamily="34" charset="0"/>
                <a:cs typeface="Arial" panose="020B0604020202020204" pitchFamily="34" charset="0"/>
              </a:rPr>
              <a:t>hướng</a:t>
            </a:r>
            <a:r>
              <a:rPr lang="en-US" sz="3733" dirty="0">
                <a:solidFill>
                  <a:srgbClr val="002060"/>
                </a:solidFill>
                <a:latin typeface="Arial" panose="020B0604020202020204" pitchFamily="34" charset="0"/>
                <a:cs typeface="Arial" panose="020B0604020202020204" pitchFamily="34" charset="0"/>
              </a:rPr>
              <a:t> </a:t>
            </a:r>
            <a:r>
              <a:rPr lang="en-US" sz="3733" dirty="0" err="1">
                <a:solidFill>
                  <a:srgbClr val="002060"/>
                </a:solidFill>
                <a:latin typeface="Arial" panose="020B0604020202020204" pitchFamily="34" charset="0"/>
                <a:cs typeface="Arial" panose="020B0604020202020204" pitchFamily="34" charset="0"/>
              </a:rPr>
              <a:t>chuyển</a:t>
            </a:r>
            <a:r>
              <a:rPr lang="en-US" sz="3733" dirty="0">
                <a:solidFill>
                  <a:srgbClr val="002060"/>
                </a:solidFill>
                <a:latin typeface="Arial" panose="020B0604020202020204" pitchFamily="34" charset="0"/>
                <a:cs typeface="Arial" panose="020B0604020202020204" pitchFamily="34" charset="0"/>
              </a:rPr>
              <a:t> </a:t>
            </a:r>
            <a:r>
              <a:rPr lang="en-US" sz="3733" dirty="0" err="1">
                <a:solidFill>
                  <a:srgbClr val="002060"/>
                </a:solidFill>
                <a:latin typeface="Arial" panose="020B0604020202020204" pitchFamily="34" charset="0"/>
                <a:cs typeface="Arial" panose="020B0604020202020204" pitchFamily="34" charset="0"/>
              </a:rPr>
              <a:t>động</a:t>
            </a:r>
            <a:endParaRPr lang="en-US" sz="3733" dirty="0">
              <a:solidFill>
                <a:srgbClr val="00206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9">
            <a:extLst>
              <a:ext uri="{28A0092B-C50C-407E-A947-70E740481C1C}">
                <a14:useLocalDpi xmlns:a14="http://schemas.microsoft.com/office/drawing/2010/main" val="0"/>
              </a:ext>
            </a:extLst>
          </a:blip>
          <a:stretch>
            <a:fillRect/>
          </a:stretch>
        </p:blipFill>
        <p:spPr>
          <a:xfrm>
            <a:off x="7885471" y="2545080"/>
            <a:ext cx="4434347" cy="4724400"/>
          </a:xfrm>
          <a:prstGeom prst="rect">
            <a:avLst/>
          </a:prstGeom>
        </p:spPr>
      </p:pic>
    </p:spTree>
    <p:extLst>
      <p:ext uri="{BB962C8B-B14F-4D97-AF65-F5344CB8AC3E}">
        <p14:creationId xmlns:p14="http://schemas.microsoft.com/office/powerpoint/2010/main" val="42143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67400" y="4010249"/>
            <a:ext cx="5994400" cy="2246769"/>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Câu</a:t>
            </a:r>
            <a:r>
              <a:rPr lang="en-US" sz="3500" dirty="0">
                <a:latin typeface="Times New Roman" panose="02020603050405020304" pitchFamily="18" charset="0"/>
                <a:cs typeface="Times New Roman" panose="02020603050405020304" pitchFamily="18" charset="0"/>
              </a:rPr>
              <a:t> 4: </a:t>
            </a:r>
            <a:r>
              <a:rPr lang="en-US" sz="3500" dirty="0" err="1">
                <a:latin typeface="Times New Roman" panose="02020603050405020304" pitchFamily="18" charset="0"/>
                <a:cs typeface="Times New Roman" panose="02020603050405020304" pitchFamily="18" charset="0"/>
              </a:rPr>
              <a:t>Bóng</a:t>
            </a:r>
            <a:r>
              <a:rPr lang="en-US" sz="3500" dirty="0">
                <a:latin typeface="Times New Roman" panose="02020603050405020304" pitchFamily="18" charset="0"/>
                <a:cs typeface="Times New Roman" panose="02020603050405020304" pitchFamily="18" charset="0"/>
              </a:rPr>
              <a:t> bay </a:t>
            </a:r>
            <a:r>
              <a:rPr lang="en-US" sz="3500" dirty="0" err="1">
                <a:latin typeface="Times New Roman" panose="02020603050405020304" pitchFamily="18" charset="0"/>
                <a:cs typeface="Times New Roman" panose="02020603050405020304" pitchFamily="18" charset="0"/>
              </a:rPr>
              <a:t>vào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khung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thủ</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bắt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dính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Lực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thủ</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bóng</a:t>
            </a:r>
            <a:r>
              <a:rPr lang="en-US" sz="3500" dirty="0">
                <a:latin typeface="Times New Roman" panose="02020603050405020304" pitchFamily="18" charset="0"/>
                <a:cs typeface="Times New Roman" panose="02020603050405020304" pitchFamily="18" charset="0"/>
              </a:rPr>
              <a:t>…</a:t>
            </a:r>
          </a:p>
        </p:txBody>
      </p:sp>
      <p:sp>
        <p:nvSpPr>
          <p:cNvPr id="11" name="TextBox 10">
            <a:hlinkClick r:id="rId6" action="ppaction://hlinksldjump"/>
          </p:cNvPr>
          <p:cNvSpPr txBox="1"/>
          <p:nvPr/>
        </p:nvSpPr>
        <p:spPr>
          <a:xfrm>
            <a:off x="4282781" y="964544"/>
            <a:ext cx="4165600" cy="769441"/>
          </a:xfrm>
          <a:prstGeom prst="rect">
            <a:avLst/>
          </a:prstGeom>
          <a:noFill/>
        </p:spPr>
        <p:txBody>
          <a:bodyPr wrap="square" rtlCol="0">
            <a:spAutoFit/>
          </a:bodyPr>
          <a:lstStyle/>
          <a:p>
            <a:pPr algn="ctr"/>
            <a:r>
              <a:rPr lang="en-US" sz="4400" dirty="0" err="1">
                <a:solidFill>
                  <a:srgbClr val="002060"/>
                </a:solidFill>
                <a:latin typeface="Times New Roman" panose="02020603050405020304" pitchFamily="18" charset="0"/>
                <a:cs typeface="Times New Roman" panose="02020603050405020304" pitchFamily="18" charset="0"/>
              </a:rPr>
              <a:t>Dừng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lại</a:t>
            </a:r>
            <a:endParaRPr lang="en-US" sz="4400" dirty="0">
              <a:solidFill>
                <a:srgbClr val="002060"/>
              </a:solidFill>
              <a:latin typeface="Times New Roman" panose="02020603050405020304" pitchFamily="18" charset="0"/>
              <a:cs typeface="Times New Roman" panose="02020603050405020304" pitchFamily="18"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9">
            <a:extLst>
              <a:ext uri="{28A0092B-C50C-407E-A947-70E740481C1C}">
                <a14:useLocalDpi xmlns:a14="http://schemas.microsoft.com/office/drawing/2010/main" val="0"/>
              </a:ext>
            </a:extLst>
          </a:blip>
          <a:stretch>
            <a:fillRect/>
          </a:stretch>
        </p:blipFill>
        <p:spPr>
          <a:xfrm>
            <a:off x="7885471" y="2545080"/>
            <a:ext cx="4404851" cy="4632468"/>
          </a:xfrm>
          <a:prstGeom prst="rect">
            <a:avLst/>
          </a:prstGeom>
        </p:spPr>
      </p:pic>
    </p:spTree>
    <p:extLst>
      <p:ext uri="{BB962C8B-B14F-4D97-AF65-F5344CB8AC3E}">
        <p14:creationId xmlns:p14="http://schemas.microsoft.com/office/powerpoint/2010/main" val="19120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046079" y="-363712"/>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52008" y="4403535"/>
            <a:ext cx="6291409" cy="1708160"/>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Câu</a:t>
            </a:r>
            <a:r>
              <a:rPr lang="en-US" sz="3500" dirty="0">
                <a:latin typeface="Times New Roman" panose="02020603050405020304" pitchFamily="18" charset="0"/>
                <a:cs typeface="Times New Roman" panose="02020603050405020304" pitchFamily="18" charset="0"/>
              </a:rPr>
              <a:t> 5: </a:t>
            </a:r>
            <a:r>
              <a:rPr lang="en-US" sz="3500" dirty="0" err="1">
                <a:latin typeface="Times New Roman" panose="02020603050405020304" pitchFamily="18" charset="0"/>
                <a:cs typeface="Times New Roman" panose="02020603050405020304" pitchFamily="18" charset="0"/>
              </a:rPr>
              <a:t>Bóng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cầu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thủ</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Lực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cầu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thủ</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bóng</a:t>
            </a:r>
            <a:r>
              <a:rPr lang="en-US" sz="3500" dirty="0">
                <a:latin typeface="Times New Roman" panose="02020603050405020304" pitchFamily="18" charset="0"/>
                <a:cs typeface="Times New Roman" panose="02020603050405020304" pitchFamily="18" charset="0"/>
              </a:rPr>
              <a:t>…</a:t>
            </a:r>
          </a:p>
        </p:txBody>
      </p:sp>
      <p:sp>
        <p:nvSpPr>
          <p:cNvPr id="11" name="TextBox 10">
            <a:hlinkClick r:id="rId6" action="ppaction://hlinksldjump"/>
          </p:cNvPr>
          <p:cNvSpPr txBox="1"/>
          <p:nvPr/>
        </p:nvSpPr>
        <p:spPr>
          <a:xfrm>
            <a:off x="4279744" y="1110556"/>
            <a:ext cx="4165600" cy="1241237"/>
          </a:xfrm>
          <a:prstGeom prst="rect">
            <a:avLst/>
          </a:prstGeom>
          <a:noFill/>
        </p:spPr>
        <p:txBody>
          <a:bodyPr wrap="square" rtlCol="0">
            <a:spAutoFit/>
          </a:bodyPr>
          <a:lstStyle/>
          <a:p>
            <a:pPr algn="ctr"/>
            <a:r>
              <a:rPr lang="en-US" sz="3733" dirty="0" err="1">
                <a:solidFill>
                  <a:srgbClr val="002060"/>
                </a:solidFill>
                <a:latin typeface="Arial" panose="020B0604020202020204" pitchFamily="34" charset="0"/>
                <a:cs typeface="Arial" panose="020B0604020202020204" pitchFamily="34" charset="0"/>
              </a:rPr>
              <a:t>Chuyển</a:t>
            </a:r>
            <a:r>
              <a:rPr lang="en-US" sz="3733" dirty="0">
                <a:solidFill>
                  <a:srgbClr val="002060"/>
                </a:solidFill>
                <a:latin typeface="Arial" panose="020B0604020202020204" pitchFamily="34" charset="0"/>
                <a:cs typeface="Arial" panose="020B0604020202020204" pitchFamily="34" charset="0"/>
              </a:rPr>
              <a:t> </a:t>
            </a:r>
            <a:r>
              <a:rPr lang="en-US" sz="3733" dirty="0" err="1">
                <a:solidFill>
                  <a:srgbClr val="002060"/>
                </a:solidFill>
                <a:latin typeface="Arial" panose="020B0604020202020204" pitchFamily="34" charset="0"/>
                <a:cs typeface="Arial" panose="020B0604020202020204" pitchFamily="34" charset="0"/>
              </a:rPr>
              <a:t>động</a:t>
            </a:r>
            <a:r>
              <a:rPr lang="en-US" sz="3733" dirty="0">
                <a:solidFill>
                  <a:srgbClr val="002060"/>
                </a:solidFill>
                <a:latin typeface="Arial" panose="020B0604020202020204" pitchFamily="34" charset="0"/>
                <a:cs typeface="Arial" panose="020B0604020202020204" pitchFamily="34" charset="0"/>
              </a:rPr>
              <a:t> </a:t>
            </a:r>
            <a:r>
              <a:rPr lang="en-US" sz="3733" dirty="0" err="1">
                <a:solidFill>
                  <a:srgbClr val="002060"/>
                </a:solidFill>
                <a:latin typeface="Arial" panose="020B0604020202020204" pitchFamily="34" charset="0"/>
                <a:cs typeface="Arial" panose="020B0604020202020204" pitchFamily="34" charset="0"/>
              </a:rPr>
              <a:t>nhanh</a:t>
            </a:r>
            <a:r>
              <a:rPr lang="en-US" sz="3733" dirty="0">
                <a:solidFill>
                  <a:srgbClr val="002060"/>
                </a:solidFill>
                <a:latin typeface="Arial" panose="020B0604020202020204" pitchFamily="34" charset="0"/>
                <a:cs typeface="Arial" panose="020B0604020202020204" pitchFamily="34" charset="0"/>
              </a:rPr>
              <a:t> </a:t>
            </a:r>
            <a:r>
              <a:rPr lang="en-US" sz="3733" dirty="0" err="1">
                <a:solidFill>
                  <a:srgbClr val="002060"/>
                </a:solidFill>
                <a:latin typeface="Arial" panose="020B0604020202020204" pitchFamily="34" charset="0"/>
                <a:cs typeface="Arial" panose="020B0604020202020204" pitchFamily="34" charset="0"/>
              </a:rPr>
              <a:t>dần</a:t>
            </a:r>
            <a:endParaRPr lang="en-US" sz="3733" dirty="0">
              <a:solidFill>
                <a:srgbClr val="00206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9">
            <a:extLst>
              <a:ext uri="{28A0092B-C50C-407E-A947-70E740481C1C}">
                <a14:useLocalDpi xmlns:a14="http://schemas.microsoft.com/office/drawing/2010/main" val="0"/>
              </a:ext>
            </a:extLst>
          </a:blip>
          <a:stretch>
            <a:fillRect/>
          </a:stretch>
        </p:blipFill>
        <p:spPr>
          <a:xfrm>
            <a:off x="7846141" y="2545080"/>
            <a:ext cx="4473678" cy="4699494"/>
          </a:xfrm>
          <a:prstGeom prst="rect">
            <a:avLst/>
          </a:prstGeom>
        </p:spPr>
      </p:pic>
    </p:spTree>
    <p:extLst>
      <p:ext uri="{BB962C8B-B14F-4D97-AF65-F5344CB8AC3E}">
        <p14:creationId xmlns:p14="http://schemas.microsoft.com/office/powerpoint/2010/main" val="3245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6E4B5-1FD7-43CE-B430-B20A54FB2C69}"/>
              </a:ext>
            </a:extLst>
          </p:cNvPr>
          <p:cNvSpPr txBox="1"/>
          <p:nvPr/>
        </p:nvSpPr>
        <p:spPr>
          <a:xfrm>
            <a:off x="464721" y="251927"/>
            <a:ext cx="11262557" cy="600164"/>
          </a:xfrm>
          <a:prstGeom prst="rect">
            <a:avLst/>
          </a:prstGeom>
          <a:noFill/>
        </p:spPr>
        <p:txBody>
          <a:bodyPr wrap="square" rtlCol="0">
            <a:spAutoFit/>
          </a:bodyPr>
          <a:lstStyle/>
          <a:p>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dụng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trong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hình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sau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gây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biến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đổi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gì</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vật</a:t>
            </a:r>
            <a:r>
              <a:rPr lang="en-US" sz="3300"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6CF6379B-BE72-4433-A880-B35848E6270F}"/>
              </a:ext>
            </a:extLst>
          </p:cNvPr>
          <p:cNvPicPr>
            <a:picLocks noChangeAspect="1"/>
          </p:cNvPicPr>
          <p:nvPr/>
        </p:nvPicPr>
        <p:blipFill rotWithShape="1">
          <a:blip r:embed="rId2">
            <a:extLst>
              <a:ext uri="{28A0092B-C50C-407E-A947-70E740481C1C}">
                <a14:useLocalDpi xmlns:a14="http://schemas.microsoft.com/office/drawing/2010/main" val="0"/>
              </a:ext>
            </a:extLst>
          </a:blip>
          <a:srcRect l="10055" t="36495" r="57024" b="39661"/>
          <a:stretch/>
        </p:blipFill>
        <p:spPr>
          <a:xfrm>
            <a:off x="220824" y="939415"/>
            <a:ext cx="5044818" cy="4692900"/>
          </a:xfrm>
          <a:prstGeom prst="rect">
            <a:avLst/>
          </a:prstGeom>
        </p:spPr>
      </p:pic>
      <p:pic>
        <p:nvPicPr>
          <p:cNvPr id="10" name="Picture 9">
            <a:extLst>
              <a:ext uri="{FF2B5EF4-FFF2-40B4-BE49-F238E27FC236}">
                <a16:creationId xmlns:a16="http://schemas.microsoft.com/office/drawing/2014/main" id="{3507E651-AB0D-4BD3-9501-C623E1B7037C}"/>
              </a:ext>
            </a:extLst>
          </p:cNvPr>
          <p:cNvPicPr>
            <a:picLocks noChangeAspect="1"/>
          </p:cNvPicPr>
          <p:nvPr/>
        </p:nvPicPr>
        <p:blipFill rotWithShape="1">
          <a:blip r:embed="rId2">
            <a:extLst>
              <a:ext uri="{28A0092B-C50C-407E-A947-70E740481C1C}">
                <a14:useLocalDpi xmlns:a14="http://schemas.microsoft.com/office/drawing/2010/main" val="0"/>
              </a:ext>
            </a:extLst>
          </a:blip>
          <a:srcRect l="2313" t="29268" r="46553" b="63319"/>
          <a:stretch/>
        </p:blipFill>
        <p:spPr>
          <a:xfrm>
            <a:off x="5265642" y="1399591"/>
            <a:ext cx="6783355" cy="2029409"/>
          </a:xfrm>
          <a:prstGeom prst="rect">
            <a:avLst/>
          </a:prstGeom>
        </p:spPr>
      </p:pic>
      <p:sp>
        <p:nvSpPr>
          <p:cNvPr id="15" name="TextBox 14">
            <a:extLst>
              <a:ext uri="{FF2B5EF4-FFF2-40B4-BE49-F238E27FC236}">
                <a16:creationId xmlns:a16="http://schemas.microsoft.com/office/drawing/2014/main" id="{16D648F1-EBEA-40FD-8668-CE8DB332212F}"/>
              </a:ext>
            </a:extLst>
          </p:cNvPr>
          <p:cNvSpPr txBox="1"/>
          <p:nvPr/>
        </p:nvSpPr>
        <p:spPr>
          <a:xfrm>
            <a:off x="545084" y="5825872"/>
            <a:ext cx="9931605" cy="707886"/>
          </a:xfrm>
          <a:prstGeom prst="rect">
            <a:avLst/>
          </a:prstGeom>
          <a:noFill/>
        </p:spPr>
        <p:txBody>
          <a:bodyPr wrap="square" rtlCol="0">
            <a:spAutoFit/>
          </a:bodyPr>
          <a:lstStyle/>
          <a:p>
            <a:r>
              <a:rPr lang="en-US" sz="4000" b="1" dirty="0" err="1">
                <a:solidFill>
                  <a:schemeClr val="accent5"/>
                </a:solidFill>
                <a:latin typeface="Times New Roman" panose="02020603050405020304" pitchFamily="18" charset="0"/>
                <a:cs typeface="Times New Roman" panose="02020603050405020304" pitchFamily="18" charset="0"/>
              </a:rPr>
              <a:t>Lực</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làm</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vật</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đang</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đứng</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yên</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thì</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chuyển</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động</a:t>
            </a:r>
            <a:endParaRPr lang="en-US" sz="4000" b="1" dirty="0">
              <a:solidFill>
                <a:schemeClr val="accent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F3EA84-B80B-4220-9EEE-34EE8EB960CA}"/>
              </a:ext>
            </a:extLst>
          </p:cNvPr>
          <p:cNvPicPr>
            <a:picLocks noChangeAspect="1"/>
          </p:cNvPicPr>
          <p:nvPr/>
        </p:nvPicPr>
        <p:blipFill rotWithShape="1">
          <a:blip r:embed="rId2">
            <a:extLst>
              <a:ext uri="{28A0092B-C50C-407E-A947-70E740481C1C}">
                <a14:useLocalDpi xmlns:a14="http://schemas.microsoft.com/office/drawing/2010/main" val="0"/>
              </a:ext>
            </a:extLst>
          </a:blip>
          <a:srcRect l="58017" t="37762" r="3650" b="39941"/>
          <a:stretch/>
        </p:blipFill>
        <p:spPr>
          <a:xfrm>
            <a:off x="133738" y="0"/>
            <a:ext cx="8198499" cy="4889240"/>
          </a:xfrm>
          <a:prstGeom prst="rect">
            <a:avLst/>
          </a:prstGeom>
        </p:spPr>
      </p:pic>
      <p:pic>
        <p:nvPicPr>
          <p:cNvPr id="8" name="Picture 7">
            <a:extLst>
              <a:ext uri="{FF2B5EF4-FFF2-40B4-BE49-F238E27FC236}">
                <a16:creationId xmlns:a16="http://schemas.microsoft.com/office/drawing/2014/main" id="{A25BB62E-5641-471F-BDA7-309CA9940876}"/>
              </a:ext>
            </a:extLst>
          </p:cNvPr>
          <p:cNvPicPr>
            <a:picLocks noChangeAspect="1"/>
          </p:cNvPicPr>
          <p:nvPr/>
        </p:nvPicPr>
        <p:blipFill rotWithShape="1">
          <a:blip r:embed="rId2">
            <a:extLst>
              <a:ext uri="{28A0092B-C50C-407E-A947-70E740481C1C}">
                <a14:useLocalDpi xmlns:a14="http://schemas.microsoft.com/office/drawing/2010/main" val="0"/>
              </a:ext>
            </a:extLst>
          </a:blip>
          <a:srcRect l="58175" t="30055" r="2304" b="61931"/>
          <a:stretch/>
        </p:blipFill>
        <p:spPr>
          <a:xfrm>
            <a:off x="7358743" y="1287623"/>
            <a:ext cx="4907902" cy="1399592"/>
          </a:xfrm>
          <a:prstGeom prst="rect">
            <a:avLst/>
          </a:prstGeom>
        </p:spPr>
      </p:pic>
      <p:sp>
        <p:nvSpPr>
          <p:cNvPr id="9" name="TextBox 8">
            <a:extLst>
              <a:ext uri="{FF2B5EF4-FFF2-40B4-BE49-F238E27FC236}">
                <a16:creationId xmlns:a16="http://schemas.microsoft.com/office/drawing/2014/main" id="{D6BC0EE3-A367-415D-9F06-1DA27F41011C}"/>
              </a:ext>
            </a:extLst>
          </p:cNvPr>
          <p:cNvSpPr txBox="1"/>
          <p:nvPr/>
        </p:nvSpPr>
        <p:spPr>
          <a:xfrm>
            <a:off x="541177" y="5458408"/>
            <a:ext cx="10496938" cy="707886"/>
          </a:xfrm>
          <a:prstGeom prst="rect">
            <a:avLst/>
          </a:prstGeom>
          <a:noFill/>
        </p:spPr>
        <p:txBody>
          <a:bodyPr wrap="square" rtlCol="0">
            <a:spAutoFit/>
          </a:bodyPr>
          <a:lstStyle/>
          <a:p>
            <a:r>
              <a:rPr lang="en-US" sz="4000" b="1" dirty="0" err="1">
                <a:solidFill>
                  <a:schemeClr val="accent5"/>
                </a:solidFill>
                <a:latin typeface="Times New Roman" panose="02020603050405020304" pitchFamily="18" charset="0"/>
                <a:cs typeface="Times New Roman" panose="02020603050405020304" pitchFamily="18" charset="0"/>
              </a:rPr>
              <a:t>Lực</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làm</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vật</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đang</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chuyển</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động</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thì</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dừng</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lại</a:t>
            </a:r>
            <a:endParaRPr lang="en-US" sz="4000" b="1"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38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303" y="4918497"/>
            <a:ext cx="11641393" cy="1239753"/>
          </a:xfrm>
        </p:spPr>
        <p:txBody>
          <a:bodyPr>
            <a:noAutofit/>
          </a:bodyPr>
          <a:lstStyle/>
          <a:p>
            <a:pPr algn="l"/>
            <a:r>
              <a:rPr lang="en-US" sz="3200" dirty="0" err="1">
                <a:latin typeface="Times New Roman" panose="02020603050405020304" pitchFamily="18" charset="0"/>
                <a:ea typeface="Tahoma" panose="020B0604030504040204" pitchFamily="34" charset="0"/>
                <a:cs typeface="Times New Roman" panose="02020603050405020304" pitchFamily="18" charset="0"/>
              </a:rPr>
              <a:t>Tuy</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chưa</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về</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lực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nhưng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chắc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em</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đã</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ít</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lần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nghe</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nói</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tới</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lực</a:t>
            </a:r>
            <a:r>
              <a:rPr lang="en-US" sz="3200" dirty="0">
                <a:latin typeface="Times New Roman" panose="02020603050405020304" pitchFamily="18" charset="0"/>
                <a:ea typeface="Tahoma" panose="020B0604030504040204" pitchFamily="34" charset="0"/>
                <a:cs typeface="Times New Roman" panose="02020603050405020304" pitchFamily="18" charset="0"/>
              </a:rPr>
              <a:t>.</a:t>
            </a:r>
          </a:p>
          <a:p>
            <a:pPr algn="l"/>
            <a:r>
              <a:rPr lang="en-US" sz="3200" dirty="0" err="1">
                <a:latin typeface="Times New Roman" panose="02020603050405020304" pitchFamily="18" charset="0"/>
                <a:ea typeface="Tahoma" panose="020B0604030504040204" pitchFamily="34" charset="0"/>
                <a:cs typeface="Times New Roman" panose="02020603050405020304" pitchFamily="18" charset="0"/>
              </a:rPr>
              <a:t>Em</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thể</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xác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lực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nào</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32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8845" y="-174371"/>
            <a:ext cx="7737231" cy="4719483"/>
          </a:xfrm>
          <a:prstGeom prst="rect">
            <a:avLst/>
          </a:prstGeom>
        </p:spPr>
      </p:pic>
      <p:pic>
        <p:nvPicPr>
          <p:cNvPr id="7" name="Picture 6">
            <a:extLst>
              <a:ext uri="{FF2B5EF4-FFF2-40B4-BE49-F238E27FC236}">
                <a16:creationId xmlns:a16="http://schemas.microsoft.com/office/drawing/2014/main" id="{A02AA53F-CFF7-4AF6-BB4D-A511AE6351D6}"/>
              </a:ext>
            </a:extLst>
          </p:cNvPr>
          <p:cNvPicPr>
            <a:picLocks noChangeAspect="1"/>
          </p:cNvPicPr>
          <p:nvPr/>
        </p:nvPicPr>
        <p:blipFill>
          <a:blip r:embed="rId3"/>
          <a:stretch>
            <a:fillRect/>
          </a:stretch>
        </p:blipFill>
        <p:spPr>
          <a:xfrm>
            <a:off x="7708388" y="-174371"/>
            <a:ext cx="4454769" cy="4719483"/>
          </a:xfrm>
          <a:prstGeom prst="rect">
            <a:avLst/>
          </a:prstGeom>
        </p:spPr>
      </p:pic>
      <p:pic>
        <p:nvPicPr>
          <p:cNvPr id="13" name="Picture 12">
            <a:extLst>
              <a:ext uri="{FF2B5EF4-FFF2-40B4-BE49-F238E27FC236}">
                <a16:creationId xmlns:a16="http://schemas.microsoft.com/office/drawing/2014/main" id="{FE8FAAA0-4BBA-43EE-BB15-3B694C5D4195}"/>
              </a:ext>
            </a:extLst>
          </p:cNvPr>
          <p:cNvPicPr>
            <a:picLocks noChangeAspect="1"/>
          </p:cNvPicPr>
          <p:nvPr/>
        </p:nvPicPr>
        <p:blipFill>
          <a:blip r:embed="rId4"/>
          <a:stretch>
            <a:fillRect/>
          </a:stretch>
        </p:blipFill>
        <p:spPr>
          <a:xfrm>
            <a:off x="7756461" y="228207"/>
            <a:ext cx="1588726" cy="3506527"/>
          </a:xfrm>
          <a:prstGeom prst="rect">
            <a:avLst/>
          </a:prstGeom>
        </p:spPr>
      </p:pic>
      <p:pic>
        <p:nvPicPr>
          <p:cNvPr id="9" name="Picture 8">
            <a:extLst>
              <a:ext uri="{FF2B5EF4-FFF2-40B4-BE49-F238E27FC236}">
                <a16:creationId xmlns:a16="http://schemas.microsoft.com/office/drawing/2014/main" id="{DD043615-9FC7-4BED-AEBD-F8BD35A4BE62}"/>
              </a:ext>
            </a:extLst>
          </p:cNvPr>
          <p:cNvPicPr>
            <a:picLocks noChangeAspect="1"/>
          </p:cNvPicPr>
          <p:nvPr/>
        </p:nvPicPr>
        <p:blipFill>
          <a:blip r:embed="rId5"/>
          <a:stretch>
            <a:fillRect/>
          </a:stretch>
        </p:blipFill>
        <p:spPr>
          <a:xfrm>
            <a:off x="9889477" y="502329"/>
            <a:ext cx="1488788" cy="3043495"/>
          </a:xfrm>
          <a:prstGeom prst="rect">
            <a:avLst/>
          </a:prstGeom>
        </p:spPr>
      </p:pic>
      <p:sp>
        <p:nvSpPr>
          <p:cNvPr id="12" name="Rectangle: Rounded Corners 11">
            <a:extLst>
              <a:ext uri="{FF2B5EF4-FFF2-40B4-BE49-F238E27FC236}">
                <a16:creationId xmlns:a16="http://schemas.microsoft.com/office/drawing/2014/main" id="{B80B883A-6580-4306-AD1A-050FBCE4A581}"/>
              </a:ext>
            </a:extLst>
          </p:cNvPr>
          <p:cNvSpPr/>
          <p:nvPr/>
        </p:nvSpPr>
        <p:spPr>
          <a:xfrm>
            <a:off x="7766076" y="119092"/>
            <a:ext cx="1552835" cy="3706473"/>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9940AFC-E9B3-4536-9F4E-FD2D99928AF1}"/>
              </a:ext>
            </a:extLst>
          </p:cNvPr>
          <p:cNvSpPr/>
          <p:nvPr/>
        </p:nvSpPr>
        <p:spPr>
          <a:xfrm>
            <a:off x="9845564" y="101859"/>
            <a:ext cx="1552835" cy="3706473"/>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C588454-DA4F-4C43-A002-05EF683AA438}"/>
              </a:ext>
            </a:extLst>
          </p:cNvPr>
          <p:cNvSpPr txBox="1"/>
          <p:nvPr/>
        </p:nvSpPr>
        <p:spPr>
          <a:xfrm>
            <a:off x="8268173" y="3943063"/>
            <a:ext cx="548640" cy="523220"/>
          </a:xfrm>
          <a:prstGeom prst="rect">
            <a:avLst/>
          </a:prstGeom>
          <a:noFill/>
        </p:spPr>
        <p:txBody>
          <a:bodyPr wrap="square" rtlCol="0">
            <a:spAutoFit/>
          </a:bodyPr>
          <a:lstStyle/>
          <a:p>
            <a:r>
              <a:rPr lang="en-US" sz="2800" i="1">
                <a:latin typeface="Times New Roman" panose="02020603050405020304" pitchFamily="18" charset="0"/>
                <a:cs typeface="Times New Roman" panose="02020603050405020304" pitchFamily="18" charset="0"/>
              </a:rPr>
              <a:t>e)</a:t>
            </a:r>
            <a:endParaRPr lang="en-US" sz="2000" i="1">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627F792-2A04-4E7E-A93A-3D5D366E5EF9}"/>
              </a:ext>
            </a:extLst>
          </p:cNvPr>
          <p:cNvSpPr txBox="1"/>
          <p:nvPr/>
        </p:nvSpPr>
        <p:spPr>
          <a:xfrm>
            <a:off x="10359551" y="3943063"/>
            <a:ext cx="548640" cy="523220"/>
          </a:xfrm>
          <a:prstGeom prst="rect">
            <a:avLst/>
          </a:prstGeom>
          <a:noFill/>
        </p:spPr>
        <p:txBody>
          <a:bodyPr wrap="square" rtlCol="0">
            <a:spAutoFit/>
          </a:bodyPr>
          <a:lstStyle/>
          <a:p>
            <a:r>
              <a:rPr lang="en-US" sz="2800" i="1">
                <a:latin typeface="Times New Roman" panose="02020603050405020304" pitchFamily="18" charset="0"/>
                <a:cs typeface="Times New Roman" panose="02020603050405020304" pitchFamily="18" charset="0"/>
              </a:rPr>
              <a:t>g)</a:t>
            </a:r>
            <a:endParaRPr lang="en-US" sz="20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834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B31E69-1876-41A4-9A66-D8F2FE77EB7A}"/>
              </a:ext>
            </a:extLst>
          </p:cNvPr>
          <p:cNvPicPr>
            <a:picLocks noChangeAspect="1"/>
          </p:cNvPicPr>
          <p:nvPr/>
        </p:nvPicPr>
        <p:blipFill rotWithShape="1">
          <a:blip r:embed="rId2">
            <a:extLst>
              <a:ext uri="{28A0092B-C50C-407E-A947-70E740481C1C}">
                <a14:useLocalDpi xmlns:a14="http://schemas.microsoft.com/office/drawing/2010/main" val="0"/>
              </a:ext>
            </a:extLst>
          </a:blip>
          <a:srcRect l="34227" t="72053" r="36612" b="1440"/>
          <a:stretch/>
        </p:blipFill>
        <p:spPr>
          <a:xfrm>
            <a:off x="111968" y="139958"/>
            <a:ext cx="5860815" cy="5200527"/>
          </a:xfrm>
          <a:prstGeom prst="rect">
            <a:avLst/>
          </a:prstGeom>
        </p:spPr>
      </p:pic>
      <p:pic>
        <p:nvPicPr>
          <p:cNvPr id="7" name="Picture 6">
            <a:extLst>
              <a:ext uri="{FF2B5EF4-FFF2-40B4-BE49-F238E27FC236}">
                <a16:creationId xmlns:a16="http://schemas.microsoft.com/office/drawing/2014/main" id="{2C777E19-009B-48D5-8955-989939568A6D}"/>
              </a:ext>
            </a:extLst>
          </p:cNvPr>
          <p:cNvPicPr>
            <a:picLocks noChangeAspect="1"/>
          </p:cNvPicPr>
          <p:nvPr/>
        </p:nvPicPr>
        <p:blipFill rotWithShape="1">
          <a:blip r:embed="rId2">
            <a:extLst>
              <a:ext uri="{28A0092B-C50C-407E-A947-70E740481C1C}">
                <a14:useLocalDpi xmlns:a14="http://schemas.microsoft.com/office/drawing/2010/main" val="0"/>
              </a:ext>
            </a:extLst>
          </a:blip>
          <a:srcRect t="68702" r="65199" b="18073"/>
          <a:stretch/>
        </p:blipFill>
        <p:spPr>
          <a:xfrm>
            <a:off x="5868955" y="139958"/>
            <a:ext cx="6211077" cy="2875616"/>
          </a:xfrm>
          <a:prstGeom prst="rect">
            <a:avLst/>
          </a:prstGeom>
        </p:spPr>
      </p:pic>
      <p:sp>
        <p:nvSpPr>
          <p:cNvPr id="8" name="TextBox 7">
            <a:extLst>
              <a:ext uri="{FF2B5EF4-FFF2-40B4-BE49-F238E27FC236}">
                <a16:creationId xmlns:a16="http://schemas.microsoft.com/office/drawing/2014/main" id="{2341263E-88BE-4E41-B7FF-2A057D4F622A}"/>
              </a:ext>
            </a:extLst>
          </p:cNvPr>
          <p:cNvSpPr txBox="1"/>
          <p:nvPr/>
        </p:nvSpPr>
        <p:spPr>
          <a:xfrm>
            <a:off x="757070" y="5650561"/>
            <a:ext cx="10223770" cy="707886"/>
          </a:xfrm>
          <a:prstGeom prst="rect">
            <a:avLst/>
          </a:prstGeom>
          <a:noFill/>
        </p:spPr>
        <p:txBody>
          <a:bodyPr wrap="square" rtlCol="0">
            <a:spAutoFit/>
          </a:bodyPr>
          <a:lstStyle/>
          <a:p>
            <a:r>
              <a:rPr lang="en-US" sz="4000" b="1" dirty="0" err="1">
                <a:solidFill>
                  <a:schemeClr val="accent5"/>
                </a:solidFill>
                <a:latin typeface="Times New Roman" panose="02020603050405020304" pitchFamily="18" charset="0"/>
                <a:cs typeface="Times New Roman" panose="02020603050405020304" pitchFamily="18" charset="0"/>
              </a:rPr>
              <a:t>Lực</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làm</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thay</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đổi</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hướng</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chuyển</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động</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của</a:t>
            </a:r>
            <a:r>
              <a:rPr lang="en-US" sz="4000" b="1" dirty="0">
                <a:solidFill>
                  <a:schemeClr val="accent5"/>
                </a:solidFill>
                <a:latin typeface="Times New Roman" panose="02020603050405020304" pitchFamily="18" charset="0"/>
                <a:cs typeface="Times New Roman" panose="02020603050405020304" pitchFamily="18" charset="0"/>
              </a:rPr>
              <a:t> </a:t>
            </a:r>
            <a:r>
              <a:rPr lang="en-US" sz="4000" b="1" dirty="0" err="1">
                <a:solidFill>
                  <a:schemeClr val="accent5"/>
                </a:solidFill>
                <a:latin typeface="Times New Roman" panose="02020603050405020304" pitchFamily="18" charset="0"/>
                <a:cs typeface="Times New Roman" panose="02020603050405020304" pitchFamily="18" charset="0"/>
              </a:rPr>
              <a:t>vật</a:t>
            </a:r>
            <a:endParaRPr lang="en-US" sz="4000" b="1"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9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9237" y="167951"/>
            <a:ext cx="9144000" cy="657276"/>
          </a:xfrm>
        </p:spPr>
        <p:txBody>
          <a:bodyPr>
            <a:no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hlinkClick r:id="rId4" action="ppaction://hlinkfile"/>
              </a:rPr>
              <a:t>Quan</a:t>
            </a:r>
            <a:r>
              <a:rPr lang="en-US" sz="5400" b="1" dirty="0">
                <a:solidFill>
                  <a:srgbClr val="FF0000"/>
                </a:solidFill>
                <a:latin typeface="Times New Roman" panose="02020603050405020304" pitchFamily="18" charset="0"/>
                <a:cs typeface="Times New Roman" panose="02020603050405020304" pitchFamily="18" charset="0"/>
                <a:hlinkClick r:id="rId4" action="ppaction://hlinkfile"/>
              </a:rPr>
              <a:t> </a:t>
            </a:r>
            <a:r>
              <a:rPr lang="en-US" sz="5400" b="1" dirty="0" err="1">
                <a:solidFill>
                  <a:srgbClr val="FF0000"/>
                </a:solidFill>
                <a:latin typeface="Times New Roman" panose="02020603050405020304" pitchFamily="18" charset="0"/>
                <a:cs typeface="Times New Roman" panose="02020603050405020304" pitchFamily="18" charset="0"/>
                <a:hlinkClick r:id="rId4" action="ppaction://hlinkfile"/>
              </a:rPr>
              <a:t>sát</a:t>
            </a:r>
            <a:r>
              <a:rPr lang="en-US" sz="5400" b="1" dirty="0">
                <a:solidFill>
                  <a:srgbClr val="FF0000"/>
                </a:solidFill>
                <a:latin typeface="Times New Roman" panose="02020603050405020304" pitchFamily="18" charset="0"/>
                <a:cs typeface="Times New Roman" panose="02020603050405020304" pitchFamily="18" charset="0"/>
                <a:hlinkClick r:id="rId4" action="ppaction://hlinkfile"/>
              </a:rPr>
              <a:t> video </a:t>
            </a:r>
            <a:r>
              <a:rPr lang="en-US" sz="5400" b="1" dirty="0" err="1">
                <a:solidFill>
                  <a:srgbClr val="FF0000"/>
                </a:solidFill>
                <a:latin typeface="Times New Roman" panose="02020603050405020304" pitchFamily="18" charset="0"/>
                <a:cs typeface="Times New Roman" panose="02020603050405020304" pitchFamily="18" charset="0"/>
                <a:hlinkClick r:id="rId4" action="ppaction://hlinkfile"/>
              </a:rPr>
              <a:t>sau</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58935" y="5441722"/>
            <a:ext cx="11513574" cy="1248327"/>
          </a:xfrm>
        </p:spPr>
        <p:txBody>
          <a:bodyPr>
            <a:noAutofit/>
          </a:bodyPr>
          <a:lstStyle/>
          <a:p>
            <a:pPr algn="just"/>
            <a:r>
              <a:rPr lang="en-US" sz="3500" dirty="0" err="1">
                <a:solidFill>
                  <a:schemeClr val="accent1"/>
                </a:solidFill>
                <a:latin typeface="Times New Roman" panose="02020603050405020304" pitchFamily="18" charset="0"/>
                <a:cs typeface="Times New Roman" panose="02020603050405020304" pitchFamily="18" charset="0"/>
              </a:rPr>
              <a:t>Lực</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không</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chỉ</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làm</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thay</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đổi</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tốc</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độ</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hướng</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chuyển</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động</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lực</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còn</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có</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tác</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dụng</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nào</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khác</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nữa</a:t>
            </a:r>
            <a:r>
              <a:rPr lang="en-US" sz="3500" dirty="0">
                <a:solidFill>
                  <a:schemeClr val="accent1"/>
                </a:solidFill>
                <a:latin typeface="Times New Roman" panose="02020603050405020304" pitchFamily="18" charset="0"/>
                <a:cs typeface="Times New Roman" panose="02020603050405020304" pitchFamily="18" charset="0"/>
              </a:rPr>
              <a:t> </a:t>
            </a:r>
            <a:r>
              <a:rPr lang="en-US" sz="3500" dirty="0" err="1">
                <a:solidFill>
                  <a:schemeClr val="accent1"/>
                </a:solidFill>
                <a:latin typeface="Times New Roman" panose="02020603050405020304" pitchFamily="18" charset="0"/>
                <a:cs typeface="Times New Roman" panose="02020603050405020304" pitchFamily="18" charset="0"/>
              </a:rPr>
              <a:t>không</a:t>
            </a:r>
            <a:r>
              <a:rPr lang="en-US" sz="3500" dirty="0">
                <a:solidFill>
                  <a:schemeClr val="accent1"/>
                </a:solidFill>
                <a:latin typeface="Times New Roman" panose="02020603050405020304" pitchFamily="18" charset="0"/>
                <a:cs typeface="Times New Roman" panose="02020603050405020304" pitchFamily="18" charset="0"/>
              </a:rPr>
              <a:t>?</a:t>
            </a:r>
          </a:p>
        </p:txBody>
      </p:sp>
      <p:pic>
        <p:nvPicPr>
          <p:cNvPr id="5" name="vật biến dạng">
            <a:hlinkClick r:id="" action="ppaction://media"/>
            <a:extLst>
              <a:ext uri="{FF2B5EF4-FFF2-40B4-BE49-F238E27FC236}">
                <a16:creationId xmlns:a16="http://schemas.microsoft.com/office/drawing/2014/main" id="{3EA08A0F-A884-4DEB-9D3C-10877B1C72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9237" y="746175"/>
            <a:ext cx="9144000" cy="4438567"/>
          </a:xfrm>
          <a:prstGeom prst="rect">
            <a:avLst/>
          </a:prstGeom>
        </p:spPr>
      </p:pic>
    </p:spTree>
    <p:extLst>
      <p:ext uri="{BB962C8B-B14F-4D97-AF65-F5344CB8AC3E}">
        <p14:creationId xmlns:p14="http://schemas.microsoft.com/office/powerpoint/2010/main" val="37817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A46D35-C699-4E30-AFB3-0D79F2BDE065}"/>
              </a:ext>
            </a:extLst>
          </p:cNvPr>
          <p:cNvPicPr>
            <a:picLocks noChangeAspect="1"/>
          </p:cNvPicPr>
          <p:nvPr/>
        </p:nvPicPr>
        <p:blipFill rotWithShape="1">
          <a:blip r:embed="rId2">
            <a:extLst>
              <a:ext uri="{28A0092B-C50C-407E-A947-70E740481C1C}">
                <a14:useLocalDpi xmlns:a14="http://schemas.microsoft.com/office/drawing/2010/main" val="0"/>
              </a:ext>
            </a:extLst>
          </a:blip>
          <a:srcRect l="64681" t="77305" r="1146" b="2263"/>
          <a:stretch/>
        </p:blipFill>
        <p:spPr>
          <a:xfrm>
            <a:off x="130628" y="223934"/>
            <a:ext cx="6664474" cy="4737171"/>
          </a:xfrm>
          <a:prstGeom prst="rect">
            <a:avLst/>
          </a:prstGeom>
        </p:spPr>
      </p:pic>
      <p:pic>
        <p:nvPicPr>
          <p:cNvPr id="6" name="Picture 5">
            <a:extLst>
              <a:ext uri="{FF2B5EF4-FFF2-40B4-BE49-F238E27FC236}">
                <a16:creationId xmlns:a16="http://schemas.microsoft.com/office/drawing/2014/main" id="{40609C2A-E01E-4FD9-8167-70B5526232B1}"/>
              </a:ext>
            </a:extLst>
          </p:cNvPr>
          <p:cNvPicPr>
            <a:picLocks noChangeAspect="1"/>
          </p:cNvPicPr>
          <p:nvPr/>
        </p:nvPicPr>
        <p:blipFill rotWithShape="1">
          <a:blip r:embed="rId2">
            <a:extLst>
              <a:ext uri="{28A0092B-C50C-407E-A947-70E740481C1C}">
                <a14:useLocalDpi xmlns:a14="http://schemas.microsoft.com/office/drawing/2010/main" val="0"/>
              </a:ext>
            </a:extLst>
          </a:blip>
          <a:srcRect l="66646" t="69868" r="2680" b="22609"/>
          <a:stretch/>
        </p:blipFill>
        <p:spPr>
          <a:xfrm>
            <a:off x="6795102" y="223934"/>
            <a:ext cx="5126477" cy="2139887"/>
          </a:xfrm>
          <a:prstGeom prst="rect">
            <a:avLst/>
          </a:prstGeom>
        </p:spPr>
      </p:pic>
      <p:sp>
        <p:nvSpPr>
          <p:cNvPr id="7" name="TextBox 6">
            <a:extLst>
              <a:ext uri="{FF2B5EF4-FFF2-40B4-BE49-F238E27FC236}">
                <a16:creationId xmlns:a16="http://schemas.microsoft.com/office/drawing/2014/main" id="{BD128A65-18AD-457A-B558-21E90DCBAAE6}"/>
              </a:ext>
            </a:extLst>
          </p:cNvPr>
          <p:cNvSpPr txBox="1"/>
          <p:nvPr/>
        </p:nvSpPr>
        <p:spPr>
          <a:xfrm>
            <a:off x="632298" y="5548513"/>
            <a:ext cx="8326876" cy="707886"/>
          </a:xfrm>
          <a:prstGeom prst="rect">
            <a:avLst/>
          </a:prstGeom>
          <a:noFill/>
        </p:spPr>
        <p:txBody>
          <a:bodyPr wrap="square" rtlCol="0">
            <a:spAutoFit/>
          </a:bodyPr>
          <a:lstStyle/>
          <a:p>
            <a:r>
              <a:rPr lang="en-US" sz="4000" b="1" dirty="0" err="1">
                <a:solidFill>
                  <a:schemeClr val="accent1"/>
                </a:solidFill>
                <a:latin typeface="Times New Roman" panose="02020603050405020304" pitchFamily="18" charset="0"/>
                <a:cs typeface="Times New Roman" panose="02020603050405020304" pitchFamily="18" charset="0"/>
              </a:rPr>
              <a:t>Lực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làm</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vật</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biến</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dạng</a:t>
            </a:r>
            <a:endParaRPr lang="en-US" sz="40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5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832" y="519684"/>
            <a:ext cx="923595" cy="820913"/>
          </a:xfrm>
          <a:prstGeom prst="rect">
            <a:avLst/>
          </a:prstGeom>
        </p:spPr>
      </p:pic>
      <p:sp>
        <p:nvSpPr>
          <p:cNvPr id="14" name="Content Placeholder 2"/>
          <p:cNvSpPr txBox="1">
            <a:spLocks/>
          </p:cNvSpPr>
          <p:nvPr/>
        </p:nvSpPr>
        <p:spPr>
          <a:xfrm>
            <a:off x="404409" y="1956705"/>
            <a:ext cx="11383181" cy="3156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000" b="1" dirty="0" err="1">
                <a:solidFill>
                  <a:srgbClr val="FF0000"/>
                </a:solidFill>
                <a:latin typeface="Times New Roman" panose="02020603050405020304" pitchFamily="18" charset="0"/>
                <a:cs typeface="Times New Roman" panose="02020603050405020304" pitchFamily="18" charset="0"/>
              </a:rPr>
              <a:t>Lực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tác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dụng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lên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vật</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có</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thể</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làm</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thay</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đổi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tốc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độ</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hướng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chuyển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động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của</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vật</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đó</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hoặc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làm</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nó</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biến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dạng</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3F1852D-4F0E-40D1-BEB5-90B36D7C90D1}"/>
              </a:ext>
            </a:extLst>
          </p:cNvPr>
          <p:cNvSpPr txBox="1"/>
          <p:nvPr/>
        </p:nvSpPr>
        <p:spPr>
          <a:xfrm>
            <a:off x="1324947" y="632711"/>
            <a:ext cx="2883159"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Kết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192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FC2174-D84A-4064-89DA-BA54481A6F0D}"/>
              </a:ext>
            </a:extLst>
          </p:cNvPr>
          <p:cNvPicPr>
            <a:picLocks noChangeAspect="1"/>
          </p:cNvPicPr>
          <p:nvPr/>
        </p:nvPicPr>
        <p:blipFill rotWithShape="1">
          <a:blip r:embed="rId2">
            <a:extLst>
              <a:ext uri="{28A0092B-C50C-407E-A947-70E740481C1C}">
                <a14:useLocalDpi xmlns:a14="http://schemas.microsoft.com/office/drawing/2010/main" val="0"/>
              </a:ext>
            </a:extLst>
          </a:blip>
          <a:srcRect l="1304" t="1973" r="2000" b="7439"/>
          <a:stretch/>
        </p:blipFill>
        <p:spPr>
          <a:xfrm>
            <a:off x="152399" y="214604"/>
            <a:ext cx="11781935" cy="6270172"/>
          </a:xfrm>
          <a:prstGeom prst="rect">
            <a:avLst/>
          </a:prstGeom>
        </p:spPr>
      </p:pic>
    </p:spTree>
    <p:extLst>
      <p:ext uri="{BB962C8B-B14F-4D97-AF65-F5344CB8AC3E}">
        <p14:creationId xmlns:p14="http://schemas.microsoft.com/office/powerpoint/2010/main" val="2527998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B78E02-CA96-4086-A9F2-57A07D8991EB}"/>
              </a:ext>
            </a:extLst>
          </p:cNvPr>
          <p:cNvSpPr txBox="1">
            <a:spLocks/>
          </p:cNvSpPr>
          <p:nvPr/>
        </p:nvSpPr>
        <p:spPr>
          <a:xfrm>
            <a:off x="0" y="213076"/>
            <a:ext cx="3051110" cy="6796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dirty="0">
                <a:solidFill>
                  <a:srgbClr val="FF0000"/>
                </a:solidFill>
                <a:latin typeface="Times New Roman" panose="02020603050405020304" pitchFamily="18" charset="0"/>
                <a:cs typeface="Times New Roman" panose="02020603050405020304" pitchFamily="18" charset="0"/>
              </a:rPr>
              <a:t>II. </a:t>
            </a:r>
            <a:r>
              <a:rPr lang="en-US" sz="5000" b="1" dirty="0" err="1">
                <a:solidFill>
                  <a:srgbClr val="FF0000"/>
                </a:solidFill>
                <a:latin typeface="Times New Roman" panose="02020603050405020304" pitchFamily="18" charset="0"/>
                <a:cs typeface="Times New Roman" panose="02020603050405020304" pitchFamily="18" charset="0"/>
              </a:rPr>
              <a:t>Đo</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lực</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95A51E-C561-48ED-805E-6413D17E0086}"/>
              </a:ext>
            </a:extLst>
          </p:cNvPr>
          <p:cNvPicPr>
            <a:picLocks noChangeAspect="1"/>
          </p:cNvPicPr>
          <p:nvPr/>
        </p:nvPicPr>
        <p:blipFill rotWithShape="1">
          <a:blip r:embed="rId2">
            <a:extLst>
              <a:ext uri="{28A0092B-C50C-407E-A947-70E740481C1C}">
                <a14:useLocalDpi xmlns:a14="http://schemas.microsoft.com/office/drawing/2010/main" val="0"/>
              </a:ext>
            </a:extLst>
          </a:blip>
          <a:srcRect t="22328" r="-40"/>
          <a:stretch/>
        </p:blipFill>
        <p:spPr>
          <a:xfrm>
            <a:off x="272375" y="1082349"/>
            <a:ext cx="11428214" cy="3343735"/>
          </a:xfrm>
          <a:prstGeom prst="rect">
            <a:avLst/>
          </a:prstGeom>
        </p:spPr>
      </p:pic>
    </p:spTree>
    <p:extLst>
      <p:ext uri="{BB962C8B-B14F-4D97-AF65-F5344CB8AC3E}">
        <p14:creationId xmlns:p14="http://schemas.microsoft.com/office/powerpoint/2010/main" val="373610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B83209-4684-40E5-A127-CBFB2AF76B1C}"/>
              </a:ext>
            </a:extLst>
          </p:cNvPr>
          <p:cNvPicPr>
            <a:picLocks noGrp="1" noChangeAspect="1"/>
          </p:cNvPicPr>
          <p:nvPr>
            <p:ph idx="1"/>
          </p:nvPr>
        </p:nvPicPr>
        <p:blipFill rotWithShape="1">
          <a:blip r:embed="rId3"/>
          <a:srcRect l="-19719" t="2124" r="35387" b="-253"/>
          <a:stretch/>
        </p:blipFill>
        <p:spPr>
          <a:xfrm>
            <a:off x="8387615" y="187770"/>
            <a:ext cx="1863325" cy="6729686"/>
          </a:xfrm>
        </p:spPr>
      </p:pic>
      <p:sp>
        <p:nvSpPr>
          <p:cNvPr id="7" name="Rectangle 6">
            <a:extLst>
              <a:ext uri="{FF2B5EF4-FFF2-40B4-BE49-F238E27FC236}">
                <a16:creationId xmlns:a16="http://schemas.microsoft.com/office/drawing/2014/main" id="{F910B822-858B-4BBD-A32B-4B4F4B7E2AA2}"/>
              </a:ext>
            </a:extLst>
          </p:cNvPr>
          <p:cNvSpPr/>
          <p:nvPr/>
        </p:nvSpPr>
        <p:spPr>
          <a:xfrm>
            <a:off x="8485310" y="6425960"/>
            <a:ext cx="3396343" cy="3972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Times New Roman" panose="02020603050405020304" pitchFamily="18" charset="0"/>
                <a:cs typeface="Times New Roman" panose="02020603050405020304" pitchFamily="18" charset="0"/>
              </a:rPr>
              <a:t>Cấu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tạo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lực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kế</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lò</a:t>
            </a:r>
            <a:r>
              <a:rPr lang="en-US" sz="2500" dirty="0">
                <a:solidFill>
                  <a:schemeClr val="tx1"/>
                </a:solidFill>
                <a:latin typeface="Times New Roman" panose="02020603050405020304" pitchFamily="18" charset="0"/>
                <a:cs typeface="Times New Roman" panose="02020603050405020304" pitchFamily="18" charset="0"/>
              </a:rPr>
              <a:t> xo</a:t>
            </a:r>
          </a:p>
        </p:txBody>
      </p:sp>
      <p:sp>
        <p:nvSpPr>
          <p:cNvPr id="10" name="Rectangle 9">
            <a:extLst>
              <a:ext uri="{FF2B5EF4-FFF2-40B4-BE49-F238E27FC236}">
                <a16:creationId xmlns:a16="http://schemas.microsoft.com/office/drawing/2014/main" id="{2B4B5AB1-51BC-41A8-89C6-E5E1D06A36AD}"/>
              </a:ext>
            </a:extLst>
          </p:cNvPr>
          <p:cNvSpPr/>
          <p:nvPr/>
        </p:nvSpPr>
        <p:spPr>
          <a:xfrm>
            <a:off x="10250940" y="2228523"/>
            <a:ext cx="1179060" cy="3972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Lò</a:t>
            </a:r>
            <a:r>
              <a:rPr lang="en-US" sz="3000" dirty="0">
                <a:solidFill>
                  <a:schemeClr val="tx1"/>
                </a:solidFill>
                <a:latin typeface="Times New Roman" panose="02020603050405020304" pitchFamily="18" charset="0"/>
                <a:cs typeface="Times New Roman" panose="02020603050405020304" pitchFamily="18" charset="0"/>
              </a:rPr>
              <a:t> xo</a:t>
            </a:r>
          </a:p>
        </p:txBody>
      </p:sp>
      <p:sp>
        <p:nvSpPr>
          <p:cNvPr id="11" name="Rectangle 10">
            <a:extLst>
              <a:ext uri="{FF2B5EF4-FFF2-40B4-BE49-F238E27FC236}">
                <a16:creationId xmlns:a16="http://schemas.microsoft.com/office/drawing/2014/main" id="{64420402-813F-4DC7-9D1E-76C22410091E}"/>
              </a:ext>
            </a:extLst>
          </p:cNvPr>
          <p:cNvSpPr/>
          <p:nvPr/>
        </p:nvSpPr>
        <p:spPr>
          <a:xfrm>
            <a:off x="10183483" y="3000533"/>
            <a:ext cx="1863325" cy="5520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Times New Roman" panose="02020603050405020304" pitchFamily="18" charset="0"/>
                <a:cs typeface="Times New Roman" panose="02020603050405020304" pitchFamily="18" charset="0"/>
              </a:rPr>
              <a:t>Cái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chỉ</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vạch</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74F75BE-0E9D-4751-BC1E-259B50B38E98}"/>
              </a:ext>
            </a:extLst>
          </p:cNvPr>
          <p:cNvSpPr/>
          <p:nvPr/>
        </p:nvSpPr>
        <p:spPr>
          <a:xfrm>
            <a:off x="10250940" y="3757548"/>
            <a:ext cx="1179059" cy="3972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Times New Roman" panose="02020603050405020304" pitchFamily="18" charset="0"/>
                <a:cs typeface="Times New Roman" panose="02020603050405020304" pitchFamily="18" charset="0"/>
              </a:rPr>
              <a:t>Thân</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560BE9F-CBFB-4F6C-939C-65AEFBB248AE}"/>
              </a:ext>
            </a:extLst>
          </p:cNvPr>
          <p:cNvSpPr/>
          <p:nvPr/>
        </p:nvSpPr>
        <p:spPr>
          <a:xfrm>
            <a:off x="10183482" y="4607006"/>
            <a:ext cx="1759702" cy="5520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Times New Roman" panose="02020603050405020304" pitchFamily="18" charset="0"/>
                <a:cs typeface="Times New Roman" panose="02020603050405020304" pitchFamily="18" charset="0"/>
              </a:rPr>
              <a:t>Vạch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chỉ</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thị</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8316AB2-E501-469D-BCD8-0BF9B21C36FF}"/>
              </a:ext>
            </a:extLst>
          </p:cNvPr>
          <p:cNvSpPr txBox="1"/>
          <p:nvPr/>
        </p:nvSpPr>
        <p:spPr>
          <a:xfrm>
            <a:off x="265092" y="460417"/>
            <a:ext cx="8700127" cy="5632311"/>
          </a:xfrm>
          <a:prstGeom prst="rect">
            <a:avLst/>
          </a:prstGeom>
          <a:noFill/>
        </p:spPr>
        <p:txBody>
          <a:bodyPr wrap="square" rtlCol="0">
            <a:spAutoFit/>
          </a:bodyPr>
          <a:lstStyle/>
          <a:p>
            <a:r>
              <a:rPr lang="en-US" sz="4500" dirty="0" err="1">
                <a:solidFill>
                  <a:srgbClr val="FF0000"/>
                </a:solidFill>
                <a:latin typeface="Times New Roman" panose="02020603050405020304" pitchFamily="18" charset="0"/>
                <a:cs typeface="Times New Roman" panose="02020603050405020304" pitchFamily="18" charset="0"/>
              </a:rPr>
              <a:t>Đơn</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vị</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đo</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lực</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là</a:t>
            </a:r>
            <a:r>
              <a:rPr lang="en-US" sz="4500" dirty="0">
                <a:solidFill>
                  <a:srgbClr val="FF0000"/>
                </a:solidFill>
                <a:latin typeface="Times New Roman" panose="02020603050405020304" pitchFamily="18" charset="0"/>
                <a:cs typeface="Times New Roman" panose="02020603050405020304" pitchFamily="18" charset="0"/>
              </a:rPr>
              <a:t> </a:t>
            </a:r>
            <a:r>
              <a:rPr lang="en-US" sz="4500" err="1">
                <a:solidFill>
                  <a:srgbClr val="FF0000"/>
                </a:solidFill>
                <a:latin typeface="Times New Roman" panose="02020603050405020304" pitchFamily="18" charset="0"/>
                <a:cs typeface="Times New Roman" panose="02020603050405020304" pitchFamily="18" charset="0"/>
              </a:rPr>
              <a:t>Niutơn</a:t>
            </a:r>
            <a:r>
              <a:rPr lang="en-US" sz="4500">
                <a:solidFill>
                  <a:srgbClr val="FF0000"/>
                </a:solidFill>
                <a:latin typeface="Times New Roman" panose="02020603050405020304" pitchFamily="18" charset="0"/>
                <a:cs typeface="Times New Roman" panose="02020603050405020304" pitchFamily="18" charset="0"/>
              </a:rPr>
              <a:t> (N)</a:t>
            </a:r>
            <a:endParaRPr lang="en-US" sz="4500" dirty="0">
              <a:solidFill>
                <a:srgbClr val="FF0000"/>
              </a:solidFill>
              <a:latin typeface="Times New Roman" panose="02020603050405020304" pitchFamily="18" charset="0"/>
              <a:cs typeface="Times New Roman" panose="02020603050405020304" pitchFamily="18" charset="0"/>
            </a:endParaRPr>
          </a:p>
          <a:p>
            <a:r>
              <a:rPr lang="en-US" sz="4500" dirty="0" err="1">
                <a:solidFill>
                  <a:srgbClr val="FF0000"/>
                </a:solidFill>
                <a:latin typeface="Times New Roman" panose="02020603050405020304" pitchFamily="18" charset="0"/>
                <a:cs typeface="Times New Roman" panose="02020603050405020304" pitchFamily="18" charset="0"/>
              </a:rPr>
              <a:t>Lực</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được</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đo</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bằng</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lực</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kế</a:t>
            </a:r>
            <a:endParaRPr lang="en-US" sz="4500" dirty="0">
              <a:solidFill>
                <a:srgbClr val="FF0000"/>
              </a:solidFill>
              <a:latin typeface="Times New Roman" panose="02020603050405020304" pitchFamily="18" charset="0"/>
              <a:cs typeface="Times New Roman" panose="02020603050405020304" pitchFamily="18" charset="0"/>
            </a:endParaRPr>
          </a:p>
          <a:p>
            <a:endParaRPr lang="en-US" sz="4500" dirty="0">
              <a:latin typeface="Times New Roman" panose="02020603050405020304" pitchFamily="18" charset="0"/>
              <a:cs typeface="Times New Roman" panose="02020603050405020304" pitchFamily="18" charset="0"/>
            </a:endParaRPr>
          </a:p>
          <a:p>
            <a:r>
              <a:rPr lang="en-US" sz="4500" dirty="0" err="1">
                <a:latin typeface="Times New Roman" panose="02020603050405020304" pitchFamily="18" charset="0"/>
                <a:cs typeface="Times New Roman" panose="02020603050405020304" pitchFamily="18" charset="0"/>
              </a:rPr>
              <a:t>Cấu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tạo</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Lực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kế</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lò</a:t>
            </a:r>
            <a:r>
              <a:rPr lang="en-US" sz="4500" dirty="0">
                <a:latin typeface="Times New Roman" panose="02020603050405020304" pitchFamily="18" charset="0"/>
                <a:cs typeface="Times New Roman" panose="02020603050405020304" pitchFamily="18" charset="0"/>
              </a:rPr>
              <a:t> xo </a:t>
            </a:r>
            <a:r>
              <a:rPr lang="en-US" sz="4500" dirty="0" err="1">
                <a:latin typeface="Times New Roman" panose="02020603050405020304" pitchFamily="18" charset="0"/>
                <a:cs typeface="Times New Roman" panose="02020603050405020304" pitchFamily="18" charset="0"/>
              </a:rPr>
              <a:t>gồm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một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lò</a:t>
            </a:r>
            <a:r>
              <a:rPr lang="en-US" sz="4500" dirty="0">
                <a:latin typeface="Times New Roman" panose="02020603050405020304" pitchFamily="18" charset="0"/>
                <a:cs typeface="Times New Roman" panose="02020603050405020304" pitchFamily="18" charset="0"/>
              </a:rPr>
              <a:t> xo </a:t>
            </a:r>
            <a:r>
              <a:rPr lang="en-US" sz="4500" dirty="0" err="1">
                <a:latin typeface="Times New Roman" panose="02020603050405020304" pitchFamily="18" charset="0"/>
                <a:cs typeface="Times New Roman" panose="02020603050405020304" pitchFamily="18" charset="0"/>
              </a:rPr>
              <a:t>có</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một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đầu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gắn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vào</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thân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lực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kế</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đầu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kia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gắn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với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chỉ</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thị</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Đầu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còn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chỉ</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thị</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có</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móc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treo</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Trên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thân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lực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kế</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có</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vạch</a:t>
            </a:r>
            <a:r>
              <a:rPr lang="en-US" sz="4500" dirty="0">
                <a:latin typeface="Times New Roman" panose="02020603050405020304" pitchFamily="18" charset="0"/>
                <a:cs typeface="Times New Roman" panose="02020603050405020304" pitchFamily="18" charset="0"/>
              </a:rPr>
              <a:t> chia </a:t>
            </a:r>
            <a:r>
              <a:rPr lang="en-US" sz="4500" dirty="0" err="1">
                <a:latin typeface="Times New Roman" panose="02020603050405020304" pitchFamily="18" charset="0"/>
                <a:cs typeface="Times New Roman" panose="02020603050405020304" pitchFamily="18" charset="0"/>
              </a:rPr>
              <a:t>độ</a:t>
            </a:r>
            <a:r>
              <a:rPr lang="en-US" sz="4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3217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68CDEC-0AAD-4DEC-BFB3-353608D10AA9}"/>
              </a:ext>
            </a:extLst>
          </p:cNvPr>
          <p:cNvPicPr>
            <a:picLocks noChangeAspect="1"/>
          </p:cNvPicPr>
          <p:nvPr/>
        </p:nvPicPr>
        <p:blipFill rotWithShape="1">
          <a:blip r:embed="rId2"/>
          <a:srcRect r="16597"/>
          <a:stretch/>
        </p:blipFill>
        <p:spPr>
          <a:xfrm>
            <a:off x="130615" y="0"/>
            <a:ext cx="1772520" cy="6858000"/>
          </a:xfrm>
          <a:prstGeom prst="rect">
            <a:avLst/>
          </a:prstGeom>
        </p:spPr>
      </p:pic>
      <p:sp>
        <p:nvSpPr>
          <p:cNvPr id="10" name="Thought Bubble: Cloud 9">
            <a:extLst>
              <a:ext uri="{FF2B5EF4-FFF2-40B4-BE49-F238E27FC236}">
                <a16:creationId xmlns:a16="http://schemas.microsoft.com/office/drawing/2014/main" id="{FD8031F1-85B7-423D-9451-1DB1B7256C92}"/>
              </a:ext>
            </a:extLst>
          </p:cNvPr>
          <p:cNvSpPr/>
          <p:nvPr/>
        </p:nvSpPr>
        <p:spPr>
          <a:xfrm flipH="1">
            <a:off x="3533313" y="683581"/>
            <a:ext cx="5639714" cy="29014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ĐCNN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p>
        </p:txBody>
      </p:sp>
      <p:sp>
        <p:nvSpPr>
          <p:cNvPr id="11" name="Speech Bubble: Oval 10">
            <a:extLst>
              <a:ext uri="{FF2B5EF4-FFF2-40B4-BE49-F238E27FC236}">
                <a16:creationId xmlns:a16="http://schemas.microsoft.com/office/drawing/2014/main" id="{D8BEB7E2-B500-4840-BF96-13FA3B2FDF79}"/>
              </a:ext>
            </a:extLst>
          </p:cNvPr>
          <p:cNvSpPr/>
          <p:nvPr/>
        </p:nvSpPr>
        <p:spPr>
          <a:xfrm>
            <a:off x="9274627" y="1045029"/>
            <a:ext cx="2917373" cy="1944915"/>
          </a:xfrm>
          <a:prstGeom prst="wedgeEllipseCallou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GHĐ: 5N</a:t>
            </a:r>
          </a:p>
          <a:p>
            <a:pPr algn="ctr"/>
            <a:r>
              <a:rPr lang="en-US" sz="2800">
                <a:solidFill>
                  <a:srgbClr val="FF0000"/>
                </a:solidFill>
                <a:latin typeface="Times New Roman" panose="02020603050405020304" pitchFamily="18" charset="0"/>
                <a:cs typeface="Times New Roman" panose="02020603050405020304" pitchFamily="18" charset="0"/>
              </a:rPr>
              <a:t>ĐCNN: 0,1 N</a:t>
            </a:r>
          </a:p>
        </p:txBody>
      </p:sp>
      <p:sp>
        <p:nvSpPr>
          <p:cNvPr id="12" name="TextBox 11">
            <a:extLst>
              <a:ext uri="{FF2B5EF4-FFF2-40B4-BE49-F238E27FC236}">
                <a16:creationId xmlns:a16="http://schemas.microsoft.com/office/drawing/2014/main" id="{0D2B0A98-368D-4B68-B75A-A825DF520E5A}"/>
              </a:ext>
            </a:extLst>
          </p:cNvPr>
          <p:cNvSpPr txBox="1"/>
          <p:nvPr/>
        </p:nvSpPr>
        <p:spPr>
          <a:xfrm>
            <a:off x="9776916" y="1232656"/>
            <a:ext cx="1912794" cy="1569660"/>
          </a:xfrm>
          <a:prstGeom prst="rect">
            <a:avLst/>
          </a:prstGeom>
          <a:noFill/>
        </p:spPr>
        <p:txBody>
          <a:bodyPr wrap="square" rtlCol="0">
            <a:spAutoFit/>
          </a:bodyPr>
          <a:lstStyle/>
          <a:p>
            <a:pPr algn="ctr"/>
            <a:r>
              <a:rPr lang="en-US" sz="2400" dirty="0" err="1">
                <a:latin typeface="Times New Roman" panose="02020603050405020304" pitchFamily="18" charset="0"/>
                <a:ea typeface="Roboto Black" panose="02000000000000000000" pitchFamily="2" charset="0"/>
                <a:cs typeface="Times New Roman" panose="02020603050405020304" pitchFamily="18" charset="0"/>
              </a:rPr>
              <a:t>Đo</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một</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lực</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bằng</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lực</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kế</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lò</a:t>
            </a:r>
            <a:r>
              <a:rPr lang="en-US" sz="2400" dirty="0">
                <a:latin typeface="Times New Roman" panose="02020603050405020304" pitchFamily="18" charset="0"/>
                <a:ea typeface="Roboto Black" panose="02000000000000000000" pitchFamily="2" charset="0"/>
                <a:cs typeface="Times New Roman" panose="02020603050405020304" pitchFamily="18" charset="0"/>
              </a:rPr>
              <a:t> xo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như</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thế</a:t>
            </a:r>
            <a:r>
              <a:rPr lang="en-US" sz="2400" dirty="0">
                <a:latin typeface="Times New Roman" panose="02020603050405020304" pitchFamily="18" charset="0"/>
                <a:ea typeface="Roboto Black" panose="02000000000000000000" pitchFamily="2" charset="0"/>
                <a:cs typeface="Times New Roman" panose="02020603050405020304" pitchFamily="18" charset="0"/>
              </a:rPr>
              <a:t> </a:t>
            </a:r>
            <a:r>
              <a:rPr lang="en-US" sz="2400" dirty="0" err="1">
                <a:latin typeface="Times New Roman" panose="02020603050405020304" pitchFamily="18" charset="0"/>
                <a:ea typeface="Roboto Black" panose="02000000000000000000" pitchFamily="2" charset="0"/>
                <a:cs typeface="Times New Roman" panose="02020603050405020304" pitchFamily="18" charset="0"/>
              </a:rPr>
              <a:t>nào</a:t>
            </a:r>
            <a:r>
              <a:rPr lang="en-US" sz="2400" dirty="0">
                <a:latin typeface="Times New Roman" panose="02020603050405020304" pitchFamily="18" charset="0"/>
                <a:ea typeface="Roboto Black" panose="02000000000000000000" pitchFamily="2" charset="0"/>
                <a:cs typeface="Times New Roman" panose="02020603050405020304" pitchFamily="18" charset="0"/>
              </a:rPr>
              <a:t>?</a:t>
            </a:r>
          </a:p>
        </p:txBody>
      </p:sp>
      <p:sp>
        <p:nvSpPr>
          <p:cNvPr id="13" name="TextBox 12">
            <a:extLst>
              <a:ext uri="{FF2B5EF4-FFF2-40B4-BE49-F238E27FC236}">
                <a16:creationId xmlns:a16="http://schemas.microsoft.com/office/drawing/2014/main" id="{F87C279F-F5B1-4456-9215-9D2632083A02}"/>
              </a:ext>
            </a:extLst>
          </p:cNvPr>
          <p:cNvSpPr txBox="1"/>
          <p:nvPr/>
        </p:nvSpPr>
        <p:spPr>
          <a:xfrm>
            <a:off x="6294797" y="1232656"/>
            <a:ext cx="2728686" cy="1569660"/>
          </a:xfrm>
          <a:prstGeom prst="rect">
            <a:avLst/>
          </a:prstGeom>
          <a:noFill/>
        </p:spPr>
        <p:txBody>
          <a:bodyPr wrap="square" rtlCol="0">
            <a:spAutoFit/>
          </a:bodyPr>
          <a:lstStyle/>
          <a:p>
            <a:r>
              <a:rPr lang="en-US" sz="9600" b="1" dirty="0">
                <a:latin typeface="Roboto Black" panose="02000000000000000000" pitchFamily="2" charset="0"/>
                <a:ea typeface="Roboto Black" panose="02000000000000000000" pitchFamily="2" charset="0"/>
              </a:rPr>
              <a:t>…?</a:t>
            </a:r>
          </a:p>
        </p:txBody>
      </p:sp>
      <p:sp>
        <p:nvSpPr>
          <p:cNvPr id="14" name="TextBox 13">
            <a:extLst>
              <a:ext uri="{FF2B5EF4-FFF2-40B4-BE49-F238E27FC236}">
                <a16:creationId xmlns:a16="http://schemas.microsoft.com/office/drawing/2014/main" id="{6C2A4083-5CC0-4133-BD2B-9B8D4225AE43}"/>
              </a:ext>
            </a:extLst>
          </p:cNvPr>
          <p:cNvSpPr txBox="1"/>
          <p:nvPr/>
        </p:nvSpPr>
        <p:spPr>
          <a:xfrm>
            <a:off x="2307771" y="3904343"/>
            <a:ext cx="5007429" cy="1446550"/>
          </a:xfrm>
          <a:prstGeom prst="rect">
            <a:avLst/>
          </a:prstGeom>
          <a:noFill/>
        </p:spPr>
        <p:txBody>
          <a:bodyPr wrap="square" rtlCol="0">
            <a:spAutoFit/>
          </a:bodyPr>
          <a:lstStyle/>
          <a:p>
            <a:r>
              <a:rPr lang="en-US" sz="4400" dirty="0" err="1">
                <a:latin typeface="Times New Roman" panose="02020603050405020304" pitchFamily="18" charset="0"/>
                <a:ea typeface="Roboto Black" panose="02000000000000000000" pitchFamily="2" charset="0"/>
                <a:cs typeface="Times New Roman" panose="02020603050405020304" pitchFamily="18" charset="0"/>
              </a:rPr>
              <a:t>Cách</a:t>
            </a:r>
            <a:r>
              <a:rPr lang="en-US" sz="4400" dirty="0">
                <a:latin typeface="Times New Roman" panose="02020603050405020304" pitchFamily="18" charset="0"/>
                <a:ea typeface="Roboto Black" panose="02000000000000000000" pitchFamily="2" charset="0"/>
                <a:cs typeface="Times New Roman" panose="02020603050405020304" pitchFamily="18" charset="0"/>
              </a:rPr>
              <a:t> </a:t>
            </a:r>
            <a:r>
              <a:rPr lang="en-US" sz="4400" dirty="0" err="1">
                <a:latin typeface="Times New Roman" panose="02020603050405020304" pitchFamily="18" charset="0"/>
                <a:ea typeface="Roboto Black" panose="02000000000000000000" pitchFamily="2" charset="0"/>
                <a:cs typeface="Times New Roman" panose="02020603050405020304" pitchFamily="18" charset="0"/>
              </a:rPr>
              <a:t>đo</a:t>
            </a:r>
            <a:r>
              <a:rPr lang="en-US" sz="4400" dirty="0">
                <a:latin typeface="Times New Roman" panose="02020603050405020304" pitchFamily="18" charset="0"/>
                <a:ea typeface="Roboto Black" panose="02000000000000000000" pitchFamily="2" charset="0"/>
                <a:cs typeface="Times New Roman" panose="02020603050405020304" pitchFamily="18" charset="0"/>
              </a:rPr>
              <a:t> </a:t>
            </a:r>
            <a:r>
              <a:rPr lang="en-US" sz="4400" dirty="0" err="1">
                <a:latin typeface="Times New Roman" panose="02020603050405020304" pitchFamily="18" charset="0"/>
                <a:ea typeface="Roboto Black" panose="02000000000000000000" pitchFamily="2" charset="0"/>
                <a:cs typeface="Times New Roman" panose="02020603050405020304" pitchFamily="18" charset="0"/>
              </a:rPr>
              <a:t>một</a:t>
            </a:r>
            <a:r>
              <a:rPr lang="en-US" sz="4400" dirty="0">
                <a:latin typeface="Times New Roman" panose="02020603050405020304" pitchFamily="18" charset="0"/>
                <a:ea typeface="Roboto Black" panose="02000000000000000000" pitchFamily="2" charset="0"/>
                <a:cs typeface="Times New Roman" panose="02020603050405020304" pitchFamily="18" charset="0"/>
              </a:rPr>
              <a:t> </a:t>
            </a:r>
            <a:r>
              <a:rPr lang="en-US" sz="4400" dirty="0" err="1">
                <a:latin typeface="Times New Roman" panose="02020603050405020304" pitchFamily="18" charset="0"/>
                <a:ea typeface="Roboto Black" panose="02000000000000000000" pitchFamily="2" charset="0"/>
                <a:cs typeface="Times New Roman" panose="02020603050405020304" pitchFamily="18" charset="0"/>
              </a:rPr>
              <a:t>lực</a:t>
            </a:r>
            <a:r>
              <a:rPr lang="en-US" sz="4400" dirty="0">
                <a:latin typeface="Times New Roman" panose="02020603050405020304" pitchFamily="18" charset="0"/>
                <a:ea typeface="Roboto Black" panose="02000000000000000000" pitchFamily="2" charset="0"/>
                <a:cs typeface="Times New Roman" panose="02020603050405020304" pitchFamily="18" charset="0"/>
              </a:rPr>
              <a:t> </a:t>
            </a:r>
            <a:r>
              <a:rPr lang="en-US" sz="4400" dirty="0" err="1">
                <a:latin typeface="Times New Roman" panose="02020603050405020304" pitchFamily="18" charset="0"/>
                <a:ea typeface="Roboto Black" panose="02000000000000000000" pitchFamily="2" charset="0"/>
                <a:cs typeface="Times New Roman" panose="02020603050405020304" pitchFamily="18" charset="0"/>
              </a:rPr>
              <a:t>bằng</a:t>
            </a:r>
            <a:r>
              <a:rPr lang="en-US" sz="4400" dirty="0">
                <a:latin typeface="Times New Roman" panose="02020603050405020304" pitchFamily="18" charset="0"/>
                <a:ea typeface="Roboto Black" panose="02000000000000000000" pitchFamily="2" charset="0"/>
                <a:cs typeface="Times New Roman" panose="02020603050405020304" pitchFamily="18" charset="0"/>
              </a:rPr>
              <a:t> </a:t>
            </a:r>
            <a:r>
              <a:rPr lang="en-US" sz="4400" dirty="0" err="1">
                <a:latin typeface="Times New Roman" panose="02020603050405020304" pitchFamily="18" charset="0"/>
                <a:ea typeface="Roboto Black" panose="02000000000000000000" pitchFamily="2" charset="0"/>
                <a:cs typeface="Times New Roman" panose="02020603050405020304" pitchFamily="18" charset="0"/>
              </a:rPr>
              <a:t>lực</a:t>
            </a:r>
            <a:r>
              <a:rPr lang="en-US" sz="4400" dirty="0">
                <a:latin typeface="Times New Roman" panose="02020603050405020304" pitchFamily="18" charset="0"/>
                <a:ea typeface="Roboto Black" panose="02000000000000000000" pitchFamily="2" charset="0"/>
                <a:cs typeface="Times New Roman" panose="02020603050405020304" pitchFamily="18" charset="0"/>
              </a:rPr>
              <a:t> </a:t>
            </a:r>
            <a:r>
              <a:rPr lang="en-US" sz="4400" dirty="0" err="1">
                <a:latin typeface="Times New Roman" panose="02020603050405020304" pitchFamily="18" charset="0"/>
                <a:ea typeface="Roboto Black" panose="02000000000000000000" pitchFamily="2" charset="0"/>
                <a:cs typeface="Times New Roman" panose="02020603050405020304" pitchFamily="18" charset="0"/>
              </a:rPr>
              <a:t>kế</a:t>
            </a:r>
            <a:r>
              <a:rPr lang="en-US" sz="4400" dirty="0">
                <a:latin typeface="Times New Roman" panose="02020603050405020304" pitchFamily="18" charset="0"/>
                <a:ea typeface="Roboto Black" panose="02000000000000000000" pitchFamily="2" charset="0"/>
                <a:cs typeface="Times New Roman" panose="02020603050405020304" pitchFamily="18" charset="0"/>
              </a:rPr>
              <a:t> </a:t>
            </a:r>
            <a:r>
              <a:rPr lang="en-US" sz="4400" dirty="0" err="1">
                <a:latin typeface="Times New Roman" panose="02020603050405020304" pitchFamily="18" charset="0"/>
                <a:ea typeface="Roboto Black" panose="02000000000000000000" pitchFamily="2" charset="0"/>
                <a:cs typeface="Times New Roman" panose="02020603050405020304" pitchFamily="18" charset="0"/>
              </a:rPr>
              <a:t>lò</a:t>
            </a:r>
            <a:r>
              <a:rPr lang="en-US" sz="4400" dirty="0">
                <a:latin typeface="Times New Roman" panose="02020603050405020304" pitchFamily="18" charset="0"/>
                <a:ea typeface="Roboto Black" panose="02000000000000000000" pitchFamily="2" charset="0"/>
                <a:cs typeface="Times New Roman" panose="02020603050405020304" pitchFamily="18" charset="0"/>
              </a:rPr>
              <a:t> xo?</a:t>
            </a:r>
          </a:p>
        </p:txBody>
      </p:sp>
    </p:spTree>
    <p:extLst>
      <p:ext uri="{BB962C8B-B14F-4D97-AF65-F5344CB8AC3E}">
        <p14:creationId xmlns:p14="http://schemas.microsoft.com/office/powerpoint/2010/main" val="323739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11">
                                            <p:txEl>
                                              <p:pRg st="0" end="0"/>
                                            </p:txEl>
                                          </p:spTgt>
                                        </p:tgtEl>
                                      </p:cBhvr>
                                    </p:animEffect>
                                    <p:set>
                                      <p:cBhvr>
                                        <p:cTn id="20" dur="1" fill="hold">
                                          <p:stCondLst>
                                            <p:cond delay="499"/>
                                          </p:stCondLst>
                                        </p:cTn>
                                        <p:tgtEl>
                                          <p:spTgt spid="11">
                                            <p:txEl>
                                              <p:pRg st="0" end="0"/>
                                            </p:txEl>
                                          </p:spTgt>
                                        </p:tgtEl>
                                        <p:attrNameLst>
                                          <p:attrName>style.visibility</p:attrName>
                                        </p:attrNameLst>
                                      </p:cBhvr>
                                      <p:to>
                                        <p:strVal val="hidden"/>
                                      </p:to>
                                    </p:set>
                                  </p:childTnLst>
                                </p:cTn>
                              </p:par>
                              <p:par>
                                <p:cTn id="21" presetID="16" presetClass="exit" presetSubtype="21" fill="hold" nodeType="withEffect">
                                  <p:stCondLst>
                                    <p:cond delay="0"/>
                                  </p:stCondLst>
                                  <p:childTnLst>
                                    <p:animEffect transition="out" filter="barn(inVertical)">
                                      <p:cBhvr>
                                        <p:cTn id="22" dur="500"/>
                                        <p:tgtEl>
                                          <p:spTgt spid="11">
                                            <p:txEl>
                                              <p:pRg st="1" end="1"/>
                                            </p:txEl>
                                          </p:spTgt>
                                        </p:tgtEl>
                                      </p:cBhvr>
                                    </p:animEffect>
                                    <p:set>
                                      <p:cBhvr>
                                        <p:cTn id="23" dur="1" fill="hold">
                                          <p:stCondLst>
                                            <p:cond delay="499"/>
                                          </p:stCondLst>
                                        </p:cTn>
                                        <p:tgtEl>
                                          <p:spTgt spid="11">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10">
                                            <p:txEl>
                                              <p:pRg st="0" end="0"/>
                                            </p:txEl>
                                          </p:spTgt>
                                        </p:tgtEl>
                                      </p:cBhvr>
                                    </p:animEffect>
                                    <p:set>
                                      <p:cBhvr>
                                        <p:cTn id="33"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F711-CFAB-46E9-843F-20ACC0951E42}"/>
              </a:ext>
            </a:extLst>
          </p:cNvPr>
          <p:cNvSpPr>
            <a:spLocks noGrp="1"/>
          </p:cNvSpPr>
          <p:nvPr>
            <p:ph type="title"/>
          </p:nvPr>
        </p:nvSpPr>
        <p:spPr>
          <a:xfrm>
            <a:off x="217716" y="243644"/>
            <a:ext cx="11284856" cy="1049235"/>
          </a:xfrm>
        </p:spPr>
        <p:txBody>
          <a:bodyPr>
            <a:noAutofit/>
          </a:bodyPr>
          <a:lstStyle/>
          <a:p>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a:t>
            </a:r>
            <a:r>
              <a:rPr lang="en-US" sz="4000" dirty="0">
                <a:latin typeface="Times New Roman" panose="02020603050405020304" pitchFamily="18" charset="0"/>
                <a:cs typeface="Times New Roman" panose="02020603050405020304" pitchFamily="18" charset="0"/>
              </a:rPr>
              <a:t> xo:</a:t>
            </a:r>
          </a:p>
        </p:txBody>
      </p:sp>
      <p:sp>
        <p:nvSpPr>
          <p:cNvPr id="3" name="Content Placeholder 2">
            <a:extLst>
              <a:ext uri="{FF2B5EF4-FFF2-40B4-BE49-F238E27FC236}">
                <a16:creationId xmlns:a16="http://schemas.microsoft.com/office/drawing/2014/main" id="{BBB97004-C9EC-4B17-85DB-DCDE766484E8}"/>
              </a:ext>
            </a:extLst>
          </p:cNvPr>
          <p:cNvSpPr>
            <a:spLocks noGrp="1"/>
          </p:cNvSpPr>
          <p:nvPr>
            <p:ph idx="1"/>
          </p:nvPr>
        </p:nvSpPr>
        <p:spPr>
          <a:xfrm>
            <a:off x="566058" y="1339103"/>
            <a:ext cx="11625942" cy="4179794"/>
          </a:xfrm>
        </p:spPr>
        <p:txBody>
          <a:bodyPr>
            <a:noAutofit/>
          </a:bodyPr>
          <a:lstStyle/>
          <a:p>
            <a:r>
              <a:rPr lang="en-US" sz="3300" dirty="0" err="1">
                <a:latin typeface="Times New Roman" panose="02020603050405020304" pitchFamily="18" charset="0"/>
                <a:cs typeface="Times New Roman" panose="02020603050405020304" pitchFamily="18" charset="0"/>
              </a:rPr>
              <a:t>Ước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lượng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mạnh</a:t>
            </a:r>
            <a:r>
              <a:rPr lang="en-US" sz="3300" dirty="0">
                <a:latin typeface="Times New Roman" panose="02020603050405020304" pitchFamily="18" charset="0"/>
                <a:cs typeface="Times New Roman" panose="02020603050405020304" pitchFamily="18" charset="0"/>
              </a:rPr>
              <a:t> hay </a:t>
            </a:r>
            <a:r>
              <a:rPr lang="en-US" sz="3300" dirty="0" err="1">
                <a:latin typeface="Times New Roman" panose="02020603050405020304" pitchFamily="18" charset="0"/>
                <a:cs typeface="Times New Roman" panose="02020603050405020304" pitchFamily="18" charset="0"/>
              </a:rPr>
              <a:t>yếu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để</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chọn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phù</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hợp</a:t>
            </a:r>
            <a:endParaRPr lang="en-US" sz="3300" dirty="0">
              <a:latin typeface="Times New Roman" panose="02020603050405020304" pitchFamily="18" charset="0"/>
              <a:cs typeface="Times New Roman" panose="02020603050405020304" pitchFamily="18" charset="0"/>
            </a:endParaRPr>
          </a:p>
          <a:p>
            <a:r>
              <a:rPr lang="en-US" sz="3300" dirty="0" err="1">
                <a:latin typeface="Times New Roman" panose="02020603050405020304" pitchFamily="18" charset="0"/>
                <a:cs typeface="Times New Roman" panose="02020603050405020304" pitchFamily="18" charset="0"/>
              </a:rPr>
              <a:t>Điều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chỉnh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cái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chỉ</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thị</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về</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đúng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0</a:t>
            </a:r>
          </a:p>
          <a:p>
            <a:r>
              <a:rPr lang="en-US" sz="3300" dirty="0">
                <a:latin typeface="Times New Roman" panose="02020603050405020304" pitchFamily="18" charset="0"/>
                <a:cs typeface="Times New Roman" panose="02020603050405020304" pitchFamily="18" charset="0"/>
              </a:rPr>
              <a:t>Cho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dụng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lò</a:t>
            </a:r>
            <a:r>
              <a:rPr lang="en-US" sz="3300" dirty="0">
                <a:latin typeface="Times New Roman" panose="02020603050405020304" pitchFamily="18" charset="0"/>
                <a:cs typeface="Times New Roman" panose="02020603050405020304" pitchFamily="18" charset="0"/>
              </a:rPr>
              <a:t> xo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a:t>
            </a:r>
            <a:endParaRPr lang="en-US" sz="3300" dirty="0">
              <a:latin typeface="Times New Roman" panose="02020603050405020304" pitchFamily="18" charset="0"/>
              <a:cs typeface="Times New Roman" panose="02020603050405020304" pitchFamily="18" charset="0"/>
            </a:endParaRPr>
          </a:p>
          <a:p>
            <a:r>
              <a:rPr lang="en-US" sz="3300" dirty="0">
                <a:latin typeface="Times New Roman" panose="02020603050405020304" pitchFamily="18" charset="0"/>
                <a:cs typeface="Times New Roman" panose="02020603050405020304" pitchFamily="18" charset="0"/>
              </a:rPr>
              <a:t>Treo </a:t>
            </a:r>
            <a:r>
              <a:rPr lang="en-US" sz="3300" dirty="0" err="1">
                <a:latin typeface="Times New Roman" panose="02020603050405020304" pitchFamily="18" charset="0"/>
                <a:cs typeface="Times New Roman" panose="02020603050405020304" pitchFamily="18" charset="0"/>
              </a:rPr>
              <a:t>hoặc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giữ</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định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thân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sao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theo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phương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lực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đo</a:t>
            </a:r>
            <a:endParaRPr lang="en-US" sz="3300" dirty="0">
              <a:latin typeface="Times New Roman" panose="02020603050405020304" pitchFamily="18" charset="0"/>
              <a:cs typeface="Times New Roman" panose="02020603050405020304" pitchFamily="18" charset="0"/>
            </a:endParaRPr>
          </a:p>
          <a:p>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theo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vạch</a:t>
            </a:r>
            <a:r>
              <a:rPr lang="en-US" sz="3300" dirty="0">
                <a:latin typeface="Times New Roman" panose="02020603050405020304" pitchFamily="18" charset="0"/>
                <a:cs typeface="Times New Roman" panose="02020603050405020304" pitchFamily="18" charset="0"/>
              </a:rPr>
              <a:t> chia </a:t>
            </a:r>
            <a:r>
              <a:rPr lang="en-US" sz="3300" dirty="0" err="1">
                <a:latin typeface="Times New Roman" panose="02020603050405020304" pitchFamily="18" charset="0"/>
                <a:cs typeface="Times New Roman" panose="02020603050405020304" pitchFamily="18" charset="0"/>
              </a:rPr>
              <a:t>gần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chỗ</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đánh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dấu</a:t>
            </a:r>
            <a:r>
              <a:rPr lang="en-US" sz="3300" dirty="0">
                <a:latin typeface="Times New Roman" panose="02020603050405020304" pitchFamily="18" charset="0"/>
                <a:cs typeface="Times New Roman" panose="02020603050405020304" pitchFamily="18" charset="0"/>
              </a:rPr>
              <a:t> ở </a:t>
            </a:r>
            <a:r>
              <a:rPr lang="en-US" sz="3300" dirty="0" err="1">
                <a:latin typeface="Times New Roman" panose="02020603050405020304" pitchFamily="18" charset="0"/>
                <a:cs typeface="Times New Roman" panose="02020603050405020304" pitchFamily="18" charset="0"/>
              </a:rPr>
              <a:t>cái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chỉ</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thị</a:t>
            </a:r>
            <a:endParaRPr lang="en-US" sz="3300" dirty="0">
              <a:latin typeface="Times New Roman" panose="02020603050405020304" pitchFamily="18" charset="0"/>
              <a:cs typeface="Times New Roman" panose="02020603050405020304" pitchFamily="18" charset="0"/>
            </a:endParaRPr>
          </a:p>
        </p:txBody>
      </p:sp>
      <p:sp>
        <p:nvSpPr>
          <p:cNvPr id="4" name="Cloud 3">
            <a:hlinkClick r:id="rId2"/>
            <a:extLst>
              <a:ext uri="{FF2B5EF4-FFF2-40B4-BE49-F238E27FC236}">
                <a16:creationId xmlns:a16="http://schemas.microsoft.com/office/drawing/2014/main" id="{F0FCC41F-396E-4201-8035-6BD44FF851AD}"/>
              </a:ext>
            </a:extLst>
          </p:cNvPr>
          <p:cNvSpPr/>
          <p:nvPr/>
        </p:nvSpPr>
        <p:spPr>
          <a:xfrm rot="1921361">
            <a:off x="8362765" y="205614"/>
            <a:ext cx="914400" cy="9144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5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F711-CFAB-46E9-843F-20ACC0951E42}"/>
              </a:ext>
            </a:extLst>
          </p:cNvPr>
          <p:cNvSpPr>
            <a:spLocks noGrp="1"/>
          </p:cNvSpPr>
          <p:nvPr>
            <p:ph type="title"/>
          </p:nvPr>
        </p:nvSpPr>
        <p:spPr>
          <a:xfrm>
            <a:off x="385666" y="312057"/>
            <a:ext cx="10943771" cy="1049235"/>
          </a:xfrm>
        </p:spPr>
        <p:txBody>
          <a:bodyPr>
            <a:noAutofit/>
          </a:bodyPr>
          <a:lstStyle/>
          <a:p>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Các</a:t>
            </a:r>
            <a:r>
              <a:rPr lang="en-US" sz="4000" i="0" dirty="0">
                <a:latin typeface="Times New Roman" panose="02020603050405020304" pitchFamily="18" charset="0"/>
                <a:ea typeface="Roboto Black" panose="02000000000000000000" pitchFamily="2" charset="0"/>
                <a:cs typeface="Times New Roman" panose="02020603050405020304" pitchFamily="18" charset="0"/>
              </a:rPr>
              <a:t> </a:t>
            </a:r>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bước</a:t>
            </a:r>
            <a:r>
              <a:rPr lang="en-US" sz="4000" i="0" dirty="0">
                <a:latin typeface="Times New Roman" panose="02020603050405020304" pitchFamily="18" charset="0"/>
                <a:ea typeface="Roboto Black" panose="02000000000000000000" pitchFamily="2" charset="0"/>
                <a:cs typeface="Times New Roman" panose="02020603050405020304" pitchFamily="18" charset="0"/>
              </a:rPr>
              <a:t> </a:t>
            </a:r>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đo</a:t>
            </a:r>
            <a:r>
              <a:rPr lang="en-US" sz="4000" i="0" dirty="0">
                <a:latin typeface="Times New Roman" panose="02020603050405020304" pitchFamily="18" charset="0"/>
                <a:ea typeface="Roboto Black" panose="02000000000000000000" pitchFamily="2" charset="0"/>
                <a:cs typeface="Times New Roman" panose="02020603050405020304" pitchFamily="18" charset="0"/>
              </a:rPr>
              <a:t> </a:t>
            </a:r>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lực</a:t>
            </a:r>
            <a:r>
              <a:rPr lang="en-US" sz="4000" i="0" dirty="0">
                <a:latin typeface="Times New Roman" panose="02020603050405020304" pitchFamily="18" charset="0"/>
                <a:ea typeface="Roboto Black" panose="02000000000000000000" pitchFamily="2" charset="0"/>
                <a:cs typeface="Times New Roman" panose="02020603050405020304" pitchFamily="18" charset="0"/>
              </a:rPr>
              <a:t> </a:t>
            </a:r>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kéo</a:t>
            </a:r>
            <a:r>
              <a:rPr lang="en-US" sz="4000" i="0" dirty="0">
                <a:latin typeface="Times New Roman" panose="02020603050405020304" pitchFamily="18" charset="0"/>
                <a:ea typeface="Roboto Black" panose="02000000000000000000" pitchFamily="2" charset="0"/>
                <a:cs typeface="Times New Roman" panose="02020603050405020304" pitchFamily="18" charset="0"/>
              </a:rPr>
              <a:t> </a:t>
            </a:r>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cái</a:t>
            </a:r>
            <a:r>
              <a:rPr lang="en-US" sz="4000" i="0" dirty="0">
                <a:latin typeface="Times New Roman" panose="02020603050405020304" pitchFamily="18" charset="0"/>
                <a:ea typeface="Roboto Black" panose="02000000000000000000" pitchFamily="2" charset="0"/>
                <a:cs typeface="Times New Roman" panose="02020603050405020304" pitchFamily="18" charset="0"/>
              </a:rPr>
              <a:t> </a:t>
            </a:r>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hộp</a:t>
            </a:r>
            <a:r>
              <a:rPr lang="en-US" sz="4000" i="0" dirty="0">
                <a:latin typeface="Times New Roman" panose="02020603050405020304" pitchFamily="18" charset="0"/>
                <a:ea typeface="Roboto Black" panose="02000000000000000000" pitchFamily="2" charset="0"/>
                <a:cs typeface="Times New Roman" panose="02020603050405020304" pitchFamily="18" charset="0"/>
              </a:rPr>
              <a:t> </a:t>
            </a:r>
            <a:r>
              <a:rPr lang="en-US" sz="4000" i="0" dirty="0" err="1">
                <a:latin typeface="Times New Roman" panose="02020603050405020304" pitchFamily="18" charset="0"/>
                <a:ea typeface="Roboto Black" panose="02000000000000000000" pitchFamily="2" charset="0"/>
                <a:cs typeface="Times New Roman" panose="02020603050405020304" pitchFamily="18" charset="0"/>
              </a:rPr>
              <a:t>bút</a:t>
            </a:r>
            <a:endParaRPr lang="en-US" sz="4000"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B87FADC8-4716-4CDD-A5B8-81D97F7EDDD0}"/>
              </a:ext>
            </a:extLst>
          </p:cNvPr>
          <p:cNvSpPr>
            <a:spLocks noGrp="1"/>
          </p:cNvSpPr>
          <p:nvPr>
            <p:ph idx="1"/>
          </p:nvPr>
        </p:nvSpPr>
        <p:spPr>
          <a:xfrm>
            <a:off x="385666" y="1163894"/>
            <a:ext cx="11420668" cy="5382049"/>
          </a:xfrm>
        </p:spPr>
        <p:txBody>
          <a:bodyPr>
            <a:noAutofit/>
          </a:bodyPr>
          <a:lstStyle/>
          <a:p>
            <a:pPr algn="just"/>
            <a:r>
              <a:rPr lang="vi-VN" sz="3300" b="0" i="0" dirty="0">
                <a:solidFill>
                  <a:srgbClr val="333333"/>
                </a:solidFill>
                <a:effectLst/>
                <a:latin typeface="+mj-lt"/>
              </a:rPr>
              <a:t>+ Bước 1: Chọn lực kế phù hợp</a:t>
            </a:r>
          </a:p>
          <a:p>
            <a:pPr marL="0" indent="0" algn="just">
              <a:buNone/>
            </a:pPr>
            <a:r>
              <a:rPr lang="vi-VN" sz="3300" b="0" i="0" dirty="0">
                <a:solidFill>
                  <a:srgbClr val="333333"/>
                </a:solidFill>
                <a:effectLst/>
                <a:latin typeface="+mj-lt"/>
              </a:rPr>
              <a:t>Ước lượng hộp bút nặng từ 100g – 400g nên chọn lực kế có giới hạn đo 5N, có độ chia nhỏ nhất 0,1N</a:t>
            </a:r>
          </a:p>
          <a:p>
            <a:pPr algn="just"/>
            <a:r>
              <a:rPr lang="vi-VN" sz="3300" b="0" i="0" dirty="0">
                <a:solidFill>
                  <a:srgbClr val="333333"/>
                </a:solidFill>
                <a:effectLst/>
                <a:latin typeface="+mj-lt"/>
              </a:rPr>
              <a:t>+ Bước 2: Điều chỉnh cho kim chỉ thị của lực kế chỉ đúng số 0.</a:t>
            </a:r>
          </a:p>
          <a:p>
            <a:pPr algn="just"/>
            <a:r>
              <a:rPr lang="vi-VN" sz="3300" b="0" i="0" dirty="0">
                <a:solidFill>
                  <a:srgbClr val="333333"/>
                </a:solidFill>
                <a:effectLst/>
                <a:latin typeface="+mj-lt"/>
              </a:rPr>
              <a:t>+ Bước 3: Cho hộp bút móc vào đầu móc của lực kế. Giữ cố định phần thân của lực kế sao cho lực kế nằm dọc theo phương nằm ngang và tác dụng lực kéo vào hộp bút.</a:t>
            </a:r>
          </a:p>
          <a:p>
            <a:pPr algn="just"/>
            <a:r>
              <a:rPr lang="vi-VN" sz="3300" b="0" i="0" dirty="0">
                <a:solidFill>
                  <a:srgbClr val="333333"/>
                </a:solidFill>
                <a:effectLst/>
                <a:latin typeface="+mj-lt"/>
              </a:rPr>
              <a:t>+ Bước 4: Đọc và ghi kết quả theo vạch chia gần nhất với chỗ đánh dấu của cái chỉ thị: Ta đo được lực kéo có giá trị bằng 3N.</a:t>
            </a:r>
          </a:p>
          <a:p>
            <a:endParaRPr lang="en-US" sz="3300" dirty="0">
              <a:latin typeface="Poplar Std" panose="04020903030B02020202" pitchFamily="82" charset="0"/>
            </a:endParaRPr>
          </a:p>
        </p:txBody>
      </p:sp>
    </p:spTree>
    <p:extLst>
      <p:ext uri="{BB962C8B-B14F-4D97-AF65-F5344CB8AC3E}">
        <p14:creationId xmlns:p14="http://schemas.microsoft.com/office/powerpoint/2010/main" val="163063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0014E3-5B4C-4763-9803-56DA91B771FB}"/>
              </a:ext>
            </a:extLst>
          </p:cNvPr>
          <p:cNvSpPr txBox="1"/>
          <p:nvPr/>
        </p:nvSpPr>
        <p:spPr>
          <a:xfrm>
            <a:off x="333247" y="1020402"/>
            <a:ext cx="11525506" cy="2800767"/>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PHẦN 4: NĂNG LƯỢNG VÀ SỰ BIẾN ĐỔI</a:t>
            </a:r>
          </a:p>
          <a:p>
            <a:pPr algn="ctr"/>
            <a:r>
              <a:rPr lang="en-US" sz="4400" b="1" dirty="0">
                <a:solidFill>
                  <a:srgbClr val="FF0000"/>
                </a:solidFill>
                <a:latin typeface="Times New Roman" panose="02020603050405020304" pitchFamily="18" charset="0"/>
                <a:cs typeface="Times New Roman" panose="02020603050405020304" pitchFamily="18" charset="0"/>
              </a:rPr>
              <a:t>CHỦ ĐỀ 9: LỰC</a:t>
            </a:r>
          </a:p>
          <a:p>
            <a:endParaRPr lang="en-US" sz="4400" b="1" dirty="0"/>
          </a:p>
          <a:p>
            <a:pPr algn="ctr"/>
            <a:r>
              <a:rPr lang="en-US" sz="4400" b="1" dirty="0">
                <a:solidFill>
                  <a:srgbClr val="00B050"/>
                </a:solidFill>
                <a:latin typeface="Times New Roman" panose="02020603050405020304" pitchFamily="18" charset="0"/>
                <a:ea typeface="Roboto Black" panose="02000000000000000000" pitchFamily="2" charset="0"/>
                <a:cs typeface="Times New Roman" panose="02020603050405020304" pitchFamily="18" charset="0"/>
              </a:rPr>
              <a:t>BÀI 26: LỰC VÀ TÁC DỤNG CỦA LỰC</a:t>
            </a:r>
          </a:p>
        </p:txBody>
      </p:sp>
    </p:spTree>
    <p:extLst>
      <p:ext uri="{BB962C8B-B14F-4D97-AF65-F5344CB8AC3E}">
        <p14:creationId xmlns:p14="http://schemas.microsoft.com/office/powerpoint/2010/main" val="3617627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E8F32F-1E21-4339-BAF6-31E6886410BD}"/>
              </a:ext>
            </a:extLst>
          </p:cNvPr>
          <p:cNvSpPr txBox="1"/>
          <p:nvPr/>
        </p:nvSpPr>
        <p:spPr>
          <a:xfrm>
            <a:off x="298580" y="233265"/>
            <a:ext cx="5542384" cy="861774"/>
          </a:xfrm>
          <a:prstGeom prst="rect">
            <a:avLst/>
          </a:prstGeom>
          <a:noFill/>
        </p:spPr>
        <p:txBody>
          <a:bodyPr wrap="square" rtlCol="0">
            <a:spAutoFit/>
          </a:bodyPr>
          <a:lstStyle/>
          <a:p>
            <a:r>
              <a:rPr lang="en-US" sz="5000" b="1" dirty="0" err="1">
                <a:solidFill>
                  <a:schemeClr val="accent1"/>
                </a:solidFill>
                <a:latin typeface="Times New Roman" panose="02020603050405020304" pitchFamily="18" charset="0"/>
                <a:cs typeface="Times New Roman" panose="02020603050405020304" pitchFamily="18" charset="0"/>
              </a:rPr>
              <a:t>Nhiệm</a:t>
            </a:r>
            <a:r>
              <a:rPr lang="en-US" sz="5000" b="1" dirty="0">
                <a:solidFill>
                  <a:schemeClr val="accent1"/>
                </a:solidFill>
                <a:latin typeface="Times New Roman" panose="02020603050405020304" pitchFamily="18" charset="0"/>
                <a:cs typeface="Times New Roman" panose="02020603050405020304" pitchFamily="18" charset="0"/>
              </a:rPr>
              <a:t> </a:t>
            </a:r>
            <a:r>
              <a:rPr lang="en-US" sz="5000" b="1" dirty="0" err="1">
                <a:solidFill>
                  <a:schemeClr val="accent1"/>
                </a:solidFill>
                <a:latin typeface="Times New Roman" panose="02020603050405020304" pitchFamily="18" charset="0"/>
                <a:cs typeface="Times New Roman" panose="02020603050405020304" pitchFamily="18" charset="0"/>
              </a:rPr>
              <a:t>vụ</a:t>
            </a:r>
            <a:r>
              <a:rPr lang="en-US" sz="5000" b="1" dirty="0">
                <a:solidFill>
                  <a:schemeClr val="accent1"/>
                </a:solidFill>
                <a:latin typeface="Times New Roman" panose="02020603050405020304" pitchFamily="18" charset="0"/>
                <a:cs typeface="Times New Roman" panose="02020603050405020304" pitchFamily="18" charset="0"/>
              </a:rPr>
              <a:t> </a:t>
            </a:r>
            <a:r>
              <a:rPr lang="en-US" sz="5000" b="1" dirty="0" err="1">
                <a:solidFill>
                  <a:schemeClr val="accent1"/>
                </a:solidFill>
                <a:latin typeface="Times New Roman" panose="02020603050405020304" pitchFamily="18" charset="0"/>
                <a:cs typeface="Times New Roman" panose="02020603050405020304" pitchFamily="18" charset="0"/>
              </a:rPr>
              <a:t>về</a:t>
            </a:r>
            <a:r>
              <a:rPr lang="en-US" sz="5000" b="1" dirty="0">
                <a:solidFill>
                  <a:schemeClr val="accent1"/>
                </a:solidFill>
                <a:latin typeface="Times New Roman" panose="02020603050405020304" pitchFamily="18" charset="0"/>
                <a:cs typeface="Times New Roman" panose="02020603050405020304" pitchFamily="18" charset="0"/>
              </a:rPr>
              <a:t> </a:t>
            </a:r>
            <a:r>
              <a:rPr lang="en-US" sz="5000" b="1" dirty="0" err="1">
                <a:solidFill>
                  <a:schemeClr val="accent1"/>
                </a:solidFill>
                <a:latin typeface="Times New Roman" panose="02020603050405020304" pitchFamily="18" charset="0"/>
                <a:cs typeface="Times New Roman" panose="02020603050405020304" pitchFamily="18" charset="0"/>
              </a:rPr>
              <a:t>nhà</a:t>
            </a:r>
            <a:r>
              <a:rPr lang="en-US" sz="5000" b="1" dirty="0">
                <a:solidFill>
                  <a:schemeClr val="accent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40CB8477-8125-4B0A-8F1A-E2D724A0DD40}"/>
              </a:ext>
            </a:extLst>
          </p:cNvPr>
          <p:cNvPicPr>
            <a:picLocks noChangeAspect="1"/>
          </p:cNvPicPr>
          <p:nvPr/>
        </p:nvPicPr>
        <p:blipFill rotWithShape="1">
          <a:blip r:embed="rId2">
            <a:extLst>
              <a:ext uri="{28A0092B-C50C-407E-A947-70E740481C1C}">
                <a14:useLocalDpi xmlns:a14="http://schemas.microsoft.com/office/drawing/2010/main" val="0"/>
              </a:ext>
            </a:extLst>
          </a:blip>
          <a:srcRect l="24714" t="6075" r="20951" b="5403"/>
          <a:stretch/>
        </p:blipFill>
        <p:spPr>
          <a:xfrm>
            <a:off x="2034074" y="1095039"/>
            <a:ext cx="8128021" cy="5607698"/>
          </a:xfrm>
          <a:prstGeom prst="rect">
            <a:avLst/>
          </a:prstGeom>
        </p:spPr>
      </p:pic>
    </p:spTree>
    <p:extLst>
      <p:ext uri="{BB962C8B-B14F-4D97-AF65-F5344CB8AC3E}">
        <p14:creationId xmlns:p14="http://schemas.microsoft.com/office/powerpoint/2010/main" val="2019616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9856" y="153804"/>
            <a:ext cx="6076335" cy="775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cs typeface="Times New Roman" panose="02020603050405020304" pitchFamily="18" charset="0"/>
              </a:rPr>
              <a:t>III. BIỂU DIỄN LỰC</a:t>
            </a:r>
          </a:p>
        </p:txBody>
      </p:sp>
      <p:pic>
        <p:nvPicPr>
          <p:cNvPr id="12" name="Picture 11">
            <a:extLst>
              <a:ext uri="{FF2B5EF4-FFF2-40B4-BE49-F238E27FC236}">
                <a16:creationId xmlns:a16="http://schemas.microsoft.com/office/drawing/2014/main" id="{8BC76DC6-5915-4490-9A11-BD5E141F53E2}"/>
              </a:ext>
            </a:extLst>
          </p:cNvPr>
          <p:cNvPicPr>
            <a:picLocks noChangeAspect="1"/>
          </p:cNvPicPr>
          <p:nvPr/>
        </p:nvPicPr>
        <p:blipFill rotWithShape="1">
          <a:blip r:embed="rId2">
            <a:extLst>
              <a:ext uri="{28A0092B-C50C-407E-A947-70E740481C1C}">
                <a14:useLocalDpi xmlns:a14="http://schemas.microsoft.com/office/drawing/2010/main" val="0"/>
              </a:ext>
            </a:extLst>
          </a:blip>
          <a:srcRect l="-1" t="13723" r="-1433"/>
          <a:stretch/>
        </p:blipFill>
        <p:spPr>
          <a:xfrm>
            <a:off x="199856" y="1089498"/>
            <a:ext cx="11191232" cy="5262664"/>
          </a:xfrm>
          <a:prstGeom prst="rect">
            <a:avLst/>
          </a:prstGeom>
        </p:spPr>
      </p:pic>
    </p:spTree>
    <p:extLst>
      <p:ext uri="{BB962C8B-B14F-4D97-AF65-F5344CB8AC3E}">
        <p14:creationId xmlns:p14="http://schemas.microsoft.com/office/powerpoint/2010/main" val="35013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BD93-F8A1-4DF1-A098-B767890DA928}"/>
              </a:ext>
            </a:extLst>
          </p:cNvPr>
          <p:cNvSpPr>
            <a:spLocks noGrp="1"/>
          </p:cNvSpPr>
          <p:nvPr>
            <p:ph type="title"/>
          </p:nvPr>
        </p:nvSpPr>
        <p:spPr>
          <a:xfrm>
            <a:off x="1130501" y="378821"/>
            <a:ext cx="11759119" cy="2243526"/>
          </a:xfrm>
        </p:spPr>
        <p:txBody>
          <a:bodyPr>
            <a:noAutofit/>
          </a:bodyPr>
          <a:lstStyle/>
          <a:p>
            <a:r>
              <a:rPr lang="en-US" sz="5000" dirty="0" err="1">
                <a:solidFill>
                  <a:srgbClr val="FF0000"/>
                </a:solidFill>
                <a:latin typeface="Times New Roman" panose="02020603050405020304" pitchFamily="18" charset="0"/>
                <a:cs typeface="Times New Roman" panose="02020603050405020304" pitchFamily="18" charset="0"/>
              </a:rPr>
              <a:t>Lực</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được</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biểu</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diễn</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bằng</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một</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mũi</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tên</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đặt</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vào</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vật</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chịu</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tác</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dụng</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và</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theo</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hướng</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kéo</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hoặc</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đẩy</a:t>
            </a:r>
            <a:endParaRPr lang="en-US" sz="50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E7700D7-8562-4473-9AC4-3878FC10D4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23" y="216939"/>
            <a:ext cx="923595" cy="820913"/>
          </a:xfrm>
          <a:prstGeom prst="rect">
            <a:avLst/>
          </a:prstGeom>
        </p:spPr>
      </p:pic>
      <p:pic>
        <p:nvPicPr>
          <p:cNvPr id="5" name="Picture 4">
            <a:extLst>
              <a:ext uri="{FF2B5EF4-FFF2-40B4-BE49-F238E27FC236}">
                <a16:creationId xmlns:a16="http://schemas.microsoft.com/office/drawing/2014/main" id="{172637B1-9A74-473A-BF65-30D1404A1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91" y="2450238"/>
            <a:ext cx="10022890" cy="4154748"/>
          </a:xfrm>
          <a:prstGeom prst="rect">
            <a:avLst/>
          </a:prstGeom>
        </p:spPr>
      </p:pic>
    </p:spTree>
    <p:extLst>
      <p:ext uri="{BB962C8B-B14F-4D97-AF65-F5344CB8AC3E}">
        <p14:creationId xmlns:p14="http://schemas.microsoft.com/office/powerpoint/2010/main" val="176355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42451" y="88490"/>
            <a:ext cx="6076335" cy="775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E1F3F3D-B0F9-4308-AA33-832F31250EFB}"/>
              </a:ext>
            </a:extLst>
          </p:cNvPr>
          <p:cNvPicPr>
            <a:picLocks noChangeAspect="1"/>
          </p:cNvPicPr>
          <p:nvPr/>
        </p:nvPicPr>
        <p:blipFill>
          <a:blip r:embed="rId2"/>
          <a:stretch>
            <a:fillRect/>
          </a:stretch>
        </p:blipFill>
        <p:spPr>
          <a:xfrm>
            <a:off x="194924" y="2566520"/>
            <a:ext cx="5715681" cy="4143603"/>
          </a:xfrm>
          <a:prstGeom prst="rect">
            <a:avLst/>
          </a:prstGeom>
        </p:spPr>
      </p:pic>
      <p:pic>
        <p:nvPicPr>
          <p:cNvPr id="13" name="Picture 12">
            <a:extLst>
              <a:ext uri="{FF2B5EF4-FFF2-40B4-BE49-F238E27FC236}">
                <a16:creationId xmlns:a16="http://schemas.microsoft.com/office/drawing/2014/main" id="{2AABC4D8-AFCA-4D72-8658-4A4FE3606219}"/>
              </a:ext>
            </a:extLst>
          </p:cNvPr>
          <p:cNvPicPr>
            <a:picLocks noChangeAspect="1"/>
          </p:cNvPicPr>
          <p:nvPr/>
        </p:nvPicPr>
        <p:blipFill>
          <a:blip r:embed="rId3"/>
          <a:stretch>
            <a:fillRect/>
          </a:stretch>
        </p:blipFill>
        <p:spPr>
          <a:xfrm>
            <a:off x="5910606" y="2773994"/>
            <a:ext cx="6086469" cy="3936129"/>
          </a:xfrm>
          <a:prstGeom prst="rect">
            <a:avLst/>
          </a:prstGeom>
        </p:spPr>
      </p:pic>
      <p:pic>
        <p:nvPicPr>
          <p:cNvPr id="5" name="Picture 4">
            <a:extLst>
              <a:ext uri="{FF2B5EF4-FFF2-40B4-BE49-F238E27FC236}">
                <a16:creationId xmlns:a16="http://schemas.microsoft.com/office/drawing/2014/main" id="{466C718D-DE7C-4C90-B36C-E4DF80BDE7E6}"/>
              </a:ext>
            </a:extLst>
          </p:cNvPr>
          <p:cNvPicPr>
            <a:picLocks noChangeAspect="1"/>
          </p:cNvPicPr>
          <p:nvPr/>
        </p:nvPicPr>
        <p:blipFill rotWithShape="1">
          <a:blip r:embed="rId4">
            <a:extLst>
              <a:ext uri="{28A0092B-C50C-407E-A947-70E740481C1C}">
                <a14:useLocalDpi xmlns:a14="http://schemas.microsoft.com/office/drawing/2010/main" val="0"/>
              </a:ext>
            </a:extLst>
          </a:blip>
          <a:srcRect l="3758" r="2884" b="11868"/>
          <a:stretch/>
        </p:blipFill>
        <p:spPr>
          <a:xfrm>
            <a:off x="442451" y="0"/>
            <a:ext cx="11039396" cy="2459939"/>
          </a:xfrm>
          <a:prstGeom prst="rect">
            <a:avLst/>
          </a:prstGeom>
        </p:spPr>
      </p:pic>
    </p:spTree>
    <p:extLst>
      <p:ext uri="{BB962C8B-B14F-4D97-AF65-F5344CB8AC3E}">
        <p14:creationId xmlns:p14="http://schemas.microsoft.com/office/powerpoint/2010/main" val="23954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84DC-E576-4FA6-8316-88656F1EAF77}"/>
              </a:ext>
            </a:extLst>
          </p:cNvPr>
          <p:cNvSpPr>
            <a:spLocks noGrp="1"/>
          </p:cNvSpPr>
          <p:nvPr>
            <p:ph type="title"/>
          </p:nvPr>
        </p:nvSpPr>
        <p:spPr>
          <a:xfrm>
            <a:off x="613863" y="148009"/>
            <a:ext cx="10515600" cy="1325563"/>
          </a:xfrm>
        </p:spPr>
        <p:txBody>
          <a:bodyPr>
            <a:norm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Ghi</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nhớ</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EC931D-FDEE-4A50-9260-CEF0974C91F1}"/>
              </a:ext>
            </a:extLst>
          </p:cNvPr>
          <p:cNvSpPr txBox="1"/>
          <p:nvPr/>
        </p:nvSpPr>
        <p:spPr>
          <a:xfrm>
            <a:off x="288638" y="1105926"/>
            <a:ext cx="11614724" cy="55217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kéo</a:t>
            </a:r>
            <a:r>
              <a:rPr lang="en-US" sz="4000" dirty="0">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dạng</a:t>
            </a:r>
            <a:r>
              <a:rPr lang="en-US" sz="4000" dirty="0">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N</a:t>
            </a:r>
          </a:p>
          <a:p>
            <a:pPr marL="285750" indent="-285750">
              <a:lnSpc>
                <a:spcPct val="150000"/>
              </a:lnSpc>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mũi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kéo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đẩy</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50180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980" y="1140541"/>
            <a:ext cx="11828207" cy="4339650"/>
          </a:xfrm>
          <a:prstGeom prst="rect">
            <a:avLst/>
          </a:prstGeom>
        </p:spPr>
        <p:txBody>
          <a:bodyPr wrap="square">
            <a:spAutoFit/>
          </a:bodyPr>
          <a:lstStyle/>
          <a:p>
            <a:pPr algn="just">
              <a:lnSpc>
                <a:spcPct val="115000"/>
              </a:lnSpc>
              <a:spcAft>
                <a:spcPts val="0"/>
              </a:spcAft>
            </a:pP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xách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xo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ép</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itle 1"/>
          <p:cNvSpPr txBox="1">
            <a:spLocks/>
          </p:cNvSpPr>
          <p:nvPr/>
        </p:nvSpPr>
        <p:spPr>
          <a:xfrm>
            <a:off x="442451" y="88490"/>
            <a:ext cx="6076335" cy="775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03" y="3310366"/>
            <a:ext cx="766916" cy="648929"/>
          </a:xfrm>
          <a:prstGeom prst="rect">
            <a:avLst/>
          </a:prstGeom>
        </p:spPr>
      </p:pic>
      <p:pic>
        <p:nvPicPr>
          <p:cNvPr id="8" name="Picture 7">
            <a:extLst>
              <a:ext uri="{FF2B5EF4-FFF2-40B4-BE49-F238E27FC236}">
                <a16:creationId xmlns:a16="http://schemas.microsoft.com/office/drawing/2014/main" id="{4B2F0FE3-38DD-4596-87DA-D409326F04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100000" l="1154" r="100000"/>
                    </a14:imgEffect>
                  </a14:imgLayer>
                </a14:imgProps>
              </a:ext>
            </a:extLst>
          </a:blip>
          <a:stretch>
            <a:fillRect/>
          </a:stretch>
        </p:blipFill>
        <p:spPr>
          <a:xfrm>
            <a:off x="84230" y="-228880"/>
            <a:ext cx="1386895" cy="1386895"/>
          </a:xfrm>
          <a:prstGeom prst="rect">
            <a:avLst/>
          </a:prstGeom>
        </p:spPr>
      </p:pic>
      <p:sp>
        <p:nvSpPr>
          <p:cNvPr id="2" name="TextBox 1">
            <a:extLst>
              <a:ext uri="{FF2B5EF4-FFF2-40B4-BE49-F238E27FC236}">
                <a16:creationId xmlns:a16="http://schemas.microsoft.com/office/drawing/2014/main" id="{D8E9E505-1F84-4FF6-80BA-74C56313FD07}"/>
              </a:ext>
            </a:extLst>
          </p:cNvPr>
          <p:cNvSpPr txBox="1"/>
          <p:nvPr/>
        </p:nvSpPr>
        <p:spPr>
          <a:xfrm>
            <a:off x="1693254" y="294338"/>
            <a:ext cx="8665029" cy="707886"/>
          </a:xfrm>
          <a:prstGeom prst="rect">
            <a:avLst/>
          </a:prstGeom>
          <a:noFill/>
        </p:spPr>
        <p:txBody>
          <a:bodyPr wrap="square" rtlCol="0">
            <a:spAutoFit/>
          </a:bodyPr>
          <a:lstStyle/>
          <a:p>
            <a:r>
              <a:rPr lang="en-US" sz="4000" b="1" dirty="0">
                <a:solidFill>
                  <a:schemeClr val="accent2"/>
                </a:solidFill>
                <a:latin typeface="Times New Roman" panose="02020603050405020304" pitchFamily="18" charset="0"/>
                <a:ea typeface="Roboto Black" panose="02000000000000000000" pitchFamily="2" charset="0"/>
                <a:cs typeface="Times New Roman" panose="02020603050405020304" pitchFamily="18" charset="0"/>
              </a:rPr>
              <a:t>CỦNG CỐ KIẾN THỨC</a:t>
            </a:r>
          </a:p>
        </p:txBody>
      </p:sp>
    </p:spTree>
    <p:extLst>
      <p:ext uri="{BB962C8B-B14F-4D97-AF65-F5344CB8AC3E}">
        <p14:creationId xmlns:p14="http://schemas.microsoft.com/office/powerpoint/2010/main" val="140192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296" y="365125"/>
            <a:ext cx="11923013" cy="5047536"/>
          </a:xfrm>
          <a:prstGeom prst="rect">
            <a:avLst/>
          </a:prstGeom>
        </p:spPr>
        <p:txBody>
          <a:bodyPr wrap="square">
            <a:spAutoFit/>
          </a:bodyPr>
          <a:lstStyle/>
          <a:p>
            <a:pPr algn="just">
              <a:lnSpc>
                <a:spcPct val="115000"/>
              </a:lnSpc>
              <a:spcAft>
                <a:spcPts val="0"/>
              </a:spcAft>
            </a:pP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treo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bay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xo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xo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dãn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xo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dãn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48" y="1884689"/>
            <a:ext cx="766916" cy="648929"/>
          </a:xfrm>
          <a:prstGeom prst="rect">
            <a:avLst/>
          </a:prstGeom>
        </p:spPr>
      </p:pic>
    </p:spTree>
    <p:extLst>
      <p:ext uri="{BB962C8B-B14F-4D97-AF65-F5344CB8AC3E}">
        <p14:creationId xmlns:p14="http://schemas.microsoft.com/office/powerpoint/2010/main" val="26519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circle(in)">
                                      <p:cBhvr>
                                        <p:cTn id="14" dur="2000"/>
                                        <p:tgtEl>
                                          <p:spTgt spid="4">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circle(in)">
                                      <p:cBhvr>
                                        <p:cTn id="20" dur="2000"/>
                                        <p:tgtEl>
                                          <p:spTgt spid="4">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ircle(in)">
                                      <p:cBhvr>
                                        <p:cTn id="23" dur="2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6245" y="767494"/>
            <a:ext cx="11100620" cy="4339650"/>
          </a:xfrm>
          <a:prstGeom prst="rect">
            <a:avLst/>
          </a:prstGeom>
        </p:spPr>
        <p:txBody>
          <a:bodyPr wrap="square">
            <a:spAutoFit/>
          </a:bodyPr>
          <a:lstStyle/>
          <a:p>
            <a:pPr algn="just">
              <a:lnSpc>
                <a:spcPct val="115000"/>
              </a:lnSpc>
              <a:spcAft>
                <a:spcPts val="0"/>
              </a:spcAft>
            </a:pP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xô</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293591"/>
            <a:ext cx="766916" cy="648929"/>
          </a:xfrm>
          <a:prstGeom prst="rect">
            <a:avLst/>
          </a:prstGeom>
        </p:spPr>
      </p:pic>
    </p:spTree>
    <p:extLst>
      <p:ext uri="{BB962C8B-B14F-4D97-AF65-F5344CB8AC3E}">
        <p14:creationId xmlns:p14="http://schemas.microsoft.com/office/powerpoint/2010/main" val="38268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ircle(in)">
                                      <p:cBhvr>
                                        <p:cTn id="21" dur="20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787" y="702626"/>
            <a:ext cx="11395587" cy="5189113"/>
          </a:xfrm>
          <a:prstGeom prst="rect">
            <a:avLst/>
          </a:prstGeom>
        </p:spPr>
        <p:txBody>
          <a:bodyPr wrap="square">
            <a:spAutoFit/>
          </a:bodyPr>
          <a:lstStyle/>
          <a:p>
            <a:pPr algn="just">
              <a:lnSpc>
                <a:spcPct val="115000"/>
              </a:lnSpc>
              <a:spcAft>
                <a:spcPts val="0"/>
              </a:spcAft>
            </a:pP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đập</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29" y="4549230"/>
            <a:ext cx="766916" cy="648929"/>
          </a:xfrm>
          <a:prstGeom prst="rect">
            <a:avLst/>
          </a:prstGeom>
        </p:spPr>
      </p:pic>
    </p:spTree>
    <p:extLst>
      <p:ext uri="{BB962C8B-B14F-4D97-AF65-F5344CB8AC3E}">
        <p14:creationId xmlns:p14="http://schemas.microsoft.com/office/powerpoint/2010/main" val="334608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circle(in)">
                                      <p:cBhvr>
                                        <p:cTn id="14" dur="2000"/>
                                        <p:tgtEl>
                                          <p:spTgt spid="4">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circle(in)">
                                      <p:cBhvr>
                                        <p:cTn id="20" dur="2000"/>
                                        <p:tgtEl>
                                          <p:spTgt spid="4">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ircle(in)">
                                      <p:cBhvr>
                                        <p:cTn id="23" dur="2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4566" y="716375"/>
            <a:ext cx="10894143" cy="4339650"/>
          </a:xfrm>
          <a:prstGeom prst="rect">
            <a:avLst/>
          </a:prstGeom>
        </p:spPr>
        <p:txBody>
          <a:bodyPr wrap="square">
            <a:spAutoFit/>
          </a:bodyPr>
          <a:lstStyle/>
          <a:p>
            <a:pPr algn="just">
              <a:lnSpc>
                <a:spcPct val="115000"/>
              </a:lnSpc>
              <a:spcAft>
                <a:spcPts val="0"/>
              </a:spcAft>
            </a:pP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búa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258" y="2150159"/>
            <a:ext cx="766916" cy="648929"/>
          </a:xfrm>
          <a:prstGeom prst="rect">
            <a:avLst/>
          </a:prstGeom>
        </p:spPr>
      </p:pic>
    </p:spTree>
    <p:extLst>
      <p:ext uri="{BB962C8B-B14F-4D97-AF65-F5344CB8AC3E}">
        <p14:creationId xmlns:p14="http://schemas.microsoft.com/office/powerpoint/2010/main" val="413466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622708" y="1593216"/>
          <a:ext cx="11372647" cy="4855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Beveled 1">
            <a:extLst>
              <a:ext uri="{FF2B5EF4-FFF2-40B4-BE49-F238E27FC236}">
                <a16:creationId xmlns:a16="http://schemas.microsoft.com/office/drawing/2014/main" id="{550EF715-E240-4BB3-9C8A-0DAA0159D708}"/>
              </a:ext>
            </a:extLst>
          </p:cNvPr>
          <p:cNvSpPr/>
          <p:nvPr/>
        </p:nvSpPr>
        <p:spPr>
          <a:xfrm>
            <a:off x="622708" y="282226"/>
            <a:ext cx="11372647" cy="9144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NỘI </a:t>
            </a:r>
            <a:r>
              <a:rPr lang="en-US" sz="3600" dirty="0"/>
              <a:t>DUNG BÀI HỌC</a:t>
            </a:r>
          </a:p>
        </p:txBody>
      </p:sp>
    </p:spTree>
    <p:extLst>
      <p:ext uri="{BB962C8B-B14F-4D97-AF65-F5344CB8AC3E}">
        <p14:creationId xmlns:p14="http://schemas.microsoft.com/office/powerpoint/2010/main" val="277248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384" y="1706508"/>
            <a:ext cx="11644134" cy="4990790"/>
          </a:xfrm>
          <a:prstGeom prst="rect">
            <a:avLst/>
          </a:prstGeom>
        </p:spPr>
        <p:txBody>
          <a:bodyPr wrap="square">
            <a:spAutoFit/>
          </a:bodyPr>
          <a:lstStyle/>
          <a:p>
            <a:pPr algn="just">
              <a:lnSpc>
                <a:spcPct val="115000"/>
              </a:lnSpc>
              <a:spcAft>
                <a:spcPts val="0"/>
              </a:spcAft>
            </a:pP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F1=30N, F2= 20N.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F1= 30N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chếch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a:t>
            </a:r>
            <a:r>
              <a:rPr lang="en-US" sz="40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phẳng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F2= 20N.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F1= 20N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chếch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a:t>
            </a:r>
            <a:r>
              <a:rPr lang="en-US" sz="40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phẳng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F2= 20N.</a:t>
            </a:r>
          </a:p>
          <a:p>
            <a:pPr algn="just">
              <a:lnSpc>
                <a:spcPct val="115000"/>
              </a:lnSpc>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F1=30N, F2= 10N.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B65F00CC-372C-430C-9969-BAABE72A1C8E}"/>
              </a:ext>
            </a:extLst>
          </p:cNvPr>
          <p:cNvGrpSpPr/>
          <p:nvPr/>
        </p:nvGrpSpPr>
        <p:grpSpPr>
          <a:xfrm>
            <a:off x="3428303" y="183098"/>
            <a:ext cx="5659712" cy="1515073"/>
            <a:chOff x="3249637" y="1377416"/>
            <a:chExt cx="5913890" cy="1406922"/>
          </a:xfrm>
        </p:grpSpPr>
        <p:sp>
          <p:nvSpPr>
            <p:cNvPr id="2" name="Rectangle 1">
              <a:extLst>
                <a:ext uri="{FF2B5EF4-FFF2-40B4-BE49-F238E27FC236}">
                  <a16:creationId xmlns:a16="http://schemas.microsoft.com/office/drawing/2014/main" id="{92FA1B40-10A4-4B95-82D9-0F665C559382}"/>
                </a:ext>
              </a:extLst>
            </p:cNvPr>
            <p:cNvSpPr/>
            <p:nvPr/>
          </p:nvSpPr>
          <p:spPr>
            <a:xfrm>
              <a:off x="4748620" y="2251719"/>
              <a:ext cx="921358" cy="518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48321A4-4A3A-4458-9347-8CAAA5EF67B0}"/>
                </a:ext>
              </a:extLst>
            </p:cNvPr>
            <p:cNvCxnSpPr/>
            <p:nvPr/>
          </p:nvCxnSpPr>
          <p:spPr>
            <a:xfrm>
              <a:off x="3249637" y="2771335"/>
              <a:ext cx="4712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724F222-A30A-43BE-86E6-FF91CC563D6B}"/>
                </a:ext>
              </a:extLst>
            </p:cNvPr>
            <p:cNvCxnSpPr>
              <a:cxnSpLocks/>
            </p:cNvCxnSpPr>
            <p:nvPr/>
          </p:nvCxnSpPr>
          <p:spPr>
            <a:xfrm flipV="1">
              <a:off x="5207220" y="1608248"/>
              <a:ext cx="1587216" cy="8743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C8BE35-C6B7-4D04-BDC2-D72039A206E2}"/>
                </a:ext>
              </a:extLst>
            </p:cNvPr>
            <p:cNvCxnSpPr>
              <a:cxnSpLocks/>
            </p:cNvCxnSpPr>
            <p:nvPr/>
          </p:nvCxnSpPr>
          <p:spPr>
            <a:xfrm flipH="1">
              <a:off x="3924886" y="2482591"/>
              <a:ext cx="1282335"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504150D1-7BF6-400D-87C3-2492245626C6}"/>
                </a:ext>
              </a:extLst>
            </p:cNvPr>
            <p:cNvCxnSpPr>
              <a:cxnSpLocks/>
            </p:cNvCxnSpPr>
            <p:nvPr/>
          </p:nvCxnSpPr>
          <p:spPr>
            <a:xfrm>
              <a:off x="5561427" y="2110155"/>
              <a:ext cx="181235" cy="1904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505FBE-A23A-4987-AAEB-B94C94A6CBEA}"/>
                </a:ext>
              </a:extLst>
            </p:cNvPr>
            <p:cNvCxnSpPr>
              <a:cxnSpLocks/>
            </p:cNvCxnSpPr>
            <p:nvPr/>
          </p:nvCxnSpPr>
          <p:spPr>
            <a:xfrm>
              <a:off x="6005382" y="1877516"/>
              <a:ext cx="181235" cy="1904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C34E2A-E7AD-46EA-B2C0-D0D88E1F135C}"/>
                </a:ext>
              </a:extLst>
            </p:cNvPr>
            <p:cNvCxnSpPr>
              <a:cxnSpLocks/>
            </p:cNvCxnSpPr>
            <p:nvPr/>
          </p:nvCxnSpPr>
          <p:spPr>
            <a:xfrm>
              <a:off x="6450111" y="1648629"/>
              <a:ext cx="181235" cy="1904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CCCA6F-8C93-4DBA-81DF-5355FCA8B0D2}"/>
                </a:ext>
              </a:extLst>
            </p:cNvPr>
            <p:cNvCxnSpPr>
              <a:cxnSpLocks/>
            </p:cNvCxnSpPr>
            <p:nvPr/>
          </p:nvCxnSpPr>
          <p:spPr>
            <a:xfrm flipV="1">
              <a:off x="4216316" y="2366271"/>
              <a:ext cx="0" cy="232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151FE8-5FFA-4216-9FBC-D7CCAFB9B193}"/>
                </a:ext>
              </a:extLst>
            </p:cNvPr>
            <p:cNvCxnSpPr>
              <a:cxnSpLocks/>
            </p:cNvCxnSpPr>
            <p:nvPr/>
          </p:nvCxnSpPr>
          <p:spPr>
            <a:xfrm flipV="1">
              <a:off x="4758696" y="2387016"/>
              <a:ext cx="0" cy="232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EB8C10-1B5F-44A9-967A-5D13FE204183}"/>
                </a:ext>
              </a:extLst>
            </p:cNvPr>
            <p:cNvCxnSpPr/>
            <p:nvPr/>
          </p:nvCxnSpPr>
          <p:spPr>
            <a:xfrm>
              <a:off x="8454683" y="1821227"/>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42D733D-F5ED-4AA6-8B56-B08BFE2E8AE9}"/>
                </a:ext>
              </a:extLst>
            </p:cNvPr>
            <p:cNvCxnSpPr>
              <a:cxnSpLocks/>
            </p:cNvCxnSpPr>
            <p:nvPr/>
          </p:nvCxnSpPr>
          <p:spPr>
            <a:xfrm>
              <a:off x="8454683" y="1706783"/>
              <a:ext cx="0" cy="2288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BF0BCB-7A3C-4B87-BE11-181FB6F89ED1}"/>
                </a:ext>
              </a:extLst>
            </p:cNvPr>
            <p:cNvCxnSpPr>
              <a:cxnSpLocks/>
            </p:cNvCxnSpPr>
            <p:nvPr/>
          </p:nvCxnSpPr>
          <p:spPr>
            <a:xfrm>
              <a:off x="9003323" y="1706783"/>
              <a:ext cx="0" cy="2288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703B42-71AF-42B6-80E0-D68318A27200}"/>
                </a:ext>
              </a:extLst>
            </p:cNvPr>
            <p:cNvCxnSpPr/>
            <p:nvPr/>
          </p:nvCxnSpPr>
          <p:spPr>
            <a:xfrm>
              <a:off x="5207220" y="2482591"/>
              <a:ext cx="2755094"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Arc 39">
              <a:extLst>
                <a:ext uri="{FF2B5EF4-FFF2-40B4-BE49-F238E27FC236}">
                  <a16:creationId xmlns:a16="http://schemas.microsoft.com/office/drawing/2014/main" id="{E0D52193-0C4A-48D3-B72D-1BB2F6514CDB}"/>
                </a:ext>
              </a:extLst>
            </p:cNvPr>
            <p:cNvSpPr/>
            <p:nvPr/>
          </p:nvSpPr>
          <p:spPr>
            <a:xfrm>
              <a:off x="5682402" y="2110155"/>
              <a:ext cx="436099" cy="67418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67A269D2-A712-4207-98C2-6039A39E296C}"/>
                </a:ext>
              </a:extLst>
            </p:cNvPr>
            <p:cNvSpPr txBox="1"/>
            <p:nvPr/>
          </p:nvSpPr>
          <p:spPr>
            <a:xfrm>
              <a:off x="6173080" y="2081827"/>
              <a:ext cx="1099258" cy="400110"/>
            </a:xfrm>
            <a:prstGeom prst="rect">
              <a:avLst/>
            </a:prstGeom>
            <a:noFill/>
          </p:spPr>
          <p:txBody>
            <a:bodyPr wrap="square" rtlCol="0">
              <a:spAutoFit/>
            </a:bodyPr>
            <a:lstStyle/>
            <a:p>
              <a:r>
                <a:rPr lang="en-US" dirty="0"/>
                <a:t>30</a:t>
              </a:r>
              <a:r>
                <a:rPr lang="en-US" sz="2000" baseline="30000" dirty="0"/>
                <a:t>0</a:t>
              </a:r>
              <a:endParaRPr lang="en-US" dirty="0"/>
            </a:p>
          </p:txBody>
        </p:sp>
        <p:sp>
          <p:nvSpPr>
            <p:cNvPr id="44" name="TextBox 43">
              <a:extLst>
                <a:ext uri="{FF2B5EF4-FFF2-40B4-BE49-F238E27FC236}">
                  <a16:creationId xmlns:a16="http://schemas.microsoft.com/office/drawing/2014/main" id="{BC044BB4-B18F-4798-B950-353CB7D4E7B6}"/>
                </a:ext>
              </a:extLst>
            </p:cNvPr>
            <p:cNvSpPr txBox="1"/>
            <p:nvPr/>
          </p:nvSpPr>
          <p:spPr>
            <a:xfrm>
              <a:off x="3738579" y="1935670"/>
              <a:ext cx="787791" cy="461665"/>
            </a:xfrm>
            <a:prstGeom prst="rect">
              <a:avLst/>
            </a:prstGeom>
            <a:noFill/>
          </p:spPr>
          <p:txBody>
            <a:bodyPr wrap="square" rtlCol="0">
              <a:spAutoFit/>
            </a:bodyPr>
            <a:lstStyle/>
            <a:p>
              <a:r>
                <a:rPr lang="en-US" sz="2400"/>
                <a:t>F2</a:t>
              </a:r>
            </a:p>
          </p:txBody>
        </p:sp>
        <p:sp>
          <p:nvSpPr>
            <p:cNvPr id="45" name="TextBox 44">
              <a:extLst>
                <a:ext uri="{FF2B5EF4-FFF2-40B4-BE49-F238E27FC236}">
                  <a16:creationId xmlns:a16="http://schemas.microsoft.com/office/drawing/2014/main" id="{3731AA80-C538-4557-900B-5CD464570AA0}"/>
                </a:ext>
              </a:extLst>
            </p:cNvPr>
            <p:cNvSpPr txBox="1"/>
            <p:nvPr/>
          </p:nvSpPr>
          <p:spPr>
            <a:xfrm>
              <a:off x="7050088" y="1377416"/>
              <a:ext cx="787791" cy="461665"/>
            </a:xfrm>
            <a:prstGeom prst="rect">
              <a:avLst/>
            </a:prstGeom>
            <a:noFill/>
          </p:spPr>
          <p:txBody>
            <a:bodyPr wrap="square" rtlCol="0">
              <a:spAutoFit/>
            </a:bodyPr>
            <a:lstStyle/>
            <a:p>
              <a:r>
                <a:rPr lang="en-US" sz="2400"/>
                <a:t>F1</a:t>
              </a:r>
            </a:p>
          </p:txBody>
        </p:sp>
        <p:sp>
          <p:nvSpPr>
            <p:cNvPr id="46" name="TextBox 45">
              <a:extLst>
                <a:ext uri="{FF2B5EF4-FFF2-40B4-BE49-F238E27FC236}">
                  <a16:creationId xmlns:a16="http://schemas.microsoft.com/office/drawing/2014/main" id="{A54F7675-BE96-4E48-B3E1-298BF62FCDB6}"/>
                </a:ext>
              </a:extLst>
            </p:cNvPr>
            <p:cNvSpPr txBox="1"/>
            <p:nvPr/>
          </p:nvSpPr>
          <p:spPr>
            <a:xfrm>
              <a:off x="8474214" y="1423582"/>
              <a:ext cx="689313" cy="369332"/>
            </a:xfrm>
            <a:prstGeom prst="rect">
              <a:avLst/>
            </a:prstGeom>
            <a:noFill/>
          </p:spPr>
          <p:txBody>
            <a:bodyPr wrap="square" rtlCol="0">
              <a:spAutoFit/>
            </a:bodyPr>
            <a:lstStyle/>
            <a:p>
              <a:r>
                <a:rPr lang="en-US"/>
                <a:t>10N</a:t>
              </a:r>
            </a:p>
          </p:txBody>
        </p:sp>
      </p:grpSp>
      <p:pic>
        <p:nvPicPr>
          <p:cNvPr id="49" name="Picture 48">
            <a:extLst>
              <a:ext uri="{FF2B5EF4-FFF2-40B4-BE49-F238E27FC236}">
                <a16:creationId xmlns:a16="http://schemas.microsoft.com/office/drawing/2014/main" id="{17EBABE6-08BB-4D53-9784-131FB90E1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75" y="3203306"/>
            <a:ext cx="766916" cy="648929"/>
          </a:xfrm>
          <a:prstGeom prst="rect">
            <a:avLst/>
          </a:prstGeom>
        </p:spPr>
      </p:pic>
    </p:spTree>
    <p:extLst>
      <p:ext uri="{BB962C8B-B14F-4D97-AF65-F5344CB8AC3E}">
        <p14:creationId xmlns:p14="http://schemas.microsoft.com/office/powerpoint/2010/main" val="143425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A42A74-ECEB-4D2D-9356-C3D53DC0057C}"/>
              </a:ext>
            </a:extLst>
          </p:cNvPr>
          <p:cNvSpPr txBox="1"/>
          <p:nvPr/>
        </p:nvSpPr>
        <p:spPr>
          <a:xfrm>
            <a:off x="224141" y="1046842"/>
            <a:ext cx="11743717" cy="5632311"/>
          </a:xfrm>
          <a:prstGeom prst="rect">
            <a:avLst/>
          </a:prstGeom>
          <a:noFill/>
        </p:spPr>
        <p:txBody>
          <a:bodyPr wrap="square">
            <a:spAutoFit/>
          </a:bodyPr>
          <a:lstStyle/>
          <a:p>
            <a:pPr algn="l"/>
            <a:r>
              <a:rPr lang="vi-VN" sz="4000" b="0" i="0" dirty="0">
                <a:solidFill>
                  <a:srgbClr val="000000"/>
                </a:solidFill>
                <a:effectLst/>
                <a:latin typeface="+mj-lt"/>
              </a:rPr>
              <a:t>Phát biểu nào sau đây không đúng:</a:t>
            </a:r>
          </a:p>
          <a:p>
            <a:pPr algn="l"/>
            <a:r>
              <a:rPr lang="vi-VN" sz="4000" b="0" i="0" dirty="0">
                <a:solidFill>
                  <a:srgbClr val="000000"/>
                </a:solidFill>
                <a:effectLst/>
                <a:latin typeface="+mj-lt"/>
              </a:rPr>
              <a:t>A. Đơn vị đo lực là niutơn.</a:t>
            </a:r>
          </a:p>
          <a:p>
            <a:pPr algn="l"/>
            <a:r>
              <a:rPr lang="vi-VN" sz="4000" b="0" i="0" dirty="0">
                <a:solidFill>
                  <a:srgbClr val="000000"/>
                </a:solidFill>
                <a:effectLst/>
                <a:latin typeface="+mj-lt"/>
              </a:rPr>
              <a:t>B. Lực hướng theo phương ngang được vẽ bằng hình mũi tên hướng thẳng đứng lên trên.</a:t>
            </a:r>
          </a:p>
          <a:p>
            <a:pPr algn="l"/>
            <a:r>
              <a:rPr lang="vi-VN" sz="4000" b="0" i="0" dirty="0">
                <a:solidFill>
                  <a:srgbClr val="000000"/>
                </a:solidFill>
                <a:effectLst/>
                <a:latin typeface="+mj-lt"/>
              </a:rPr>
              <a:t>C. Lực kéo một cuốn sách làm nó bắt đầu chuyển động trên bàn nhỏ hơn lực kéo làm cái bàn bắt đầu chuyển động trên sàn nhà.</a:t>
            </a:r>
          </a:p>
          <a:p>
            <a:pPr algn="l"/>
            <a:r>
              <a:rPr lang="vi-VN" sz="4000" b="0" i="0" dirty="0">
                <a:solidFill>
                  <a:srgbClr val="000000"/>
                </a:solidFill>
                <a:effectLst/>
                <a:latin typeface="+mj-lt"/>
              </a:rPr>
              <a:t>D. Lực được biểu diễn bằng hình mũi tên, có gốc đặt vào vật chịu tác dụng lực.</a:t>
            </a:r>
          </a:p>
        </p:txBody>
      </p:sp>
      <p:sp>
        <p:nvSpPr>
          <p:cNvPr id="5" name="TextBox 4">
            <a:extLst>
              <a:ext uri="{FF2B5EF4-FFF2-40B4-BE49-F238E27FC236}">
                <a16:creationId xmlns:a16="http://schemas.microsoft.com/office/drawing/2014/main" id="{73BAD68B-AC6C-46A5-B7C1-63E3D838053E}"/>
              </a:ext>
            </a:extLst>
          </p:cNvPr>
          <p:cNvSpPr txBox="1"/>
          <p:nvPr/>
        </p:nvSpPr>
        <p:spPr>
          <a:xfrm>
            <a:off x="3200400" y="87548"/>
            <a:ext cx="6094378" cy="861774"/>
          </a:xfrm>
          <a:prstGeom prst="rect">
            <a:avLst/>
          </a:prstGeom>
          <a:noFill/>
        </p:spPr>
        <p:txBody>
          <a:bodyPr wrap="square" rtlCol="0">
            <a:spAutoFit/>
          </a:bodyPr>
          <a:lstStyle/>
          <a:p>
            <a:r>
              <a:rPr lang="en-US" sz="5000" dirty="0" err="1">
                <a:solidFill>
                  <a:schemeClr val="accent1"/>
                </a:solidFill>
                <a:latin typeface="Times New Roman" panose="02020603050405020304" pitchFamily="18" charset="0"/>
                <a:cs typeface="Times New Roman" panose="02020603050405020304" pitchFamily="18" charset="0"/>
              </a:rPr>
              <a:t>Bài</a:t>
            </a:r>
            <a:r>
              <a:rPr lang="en-US" sz="5000" dirty="0">
                <a:solidFill>
                  <a:schemeClr val="accent1"/>
                </a:solidFill>
                <a:latin typeface="Times New Roman" panose="02020603050405020304" pitchFamily="18" charset="0"/>
                <a:cs typeface="Times New Roman" panose="02020603050405020304" pitchFamily="18" charset="0"/>
              </a:rPr>
              <a:t> </a:t>
            </a:r>
            <a:r>
              <a:rPr lang="en-US" sz="5000" dirty="0" err="1">
                <a:solidFill>
                  <a:schemeClr val="accent1"/>
                </a:solidFill>
                <a:latin typeface="Times New Roman" panose="02020603050405020304" pitchFamily="18" charset="0"/>
                <a:cs typeface="Times New Roman" panose="02020603050405020304" pitchFamily="18" charset="0"/>
              </a:rPr>
              <a:t>tập</a:t>
            </a:r>
            <a:r>
              <a:rPr lang="en-US" sz="5000" dirty="0">
                <a:solidFill>
                  <a:schemeClr val="accent1"/>
                </a:solidFill>
                <a:latin typeface="Times New Roman" panose="02020603050405020304" pitchFamily="18" charset="0"/>
                <a:cs typeface="Times New Roman" panose="02020603050405020304" pitchFamily="18" charset="0"/>
              </a:rPr>
              <a:t> </a:t>
            </a:r>
            <a:r>
              <a:rPr lang="en-US" sz="5000" dirty="0" err="1">
                <a:solidFill>
                  <a:schemeClr val="accent1"/>
                </a:solidFill>
                <a:latin typeface="Times New Roman" panose="02020603050405020304" pitchFamily="18" charset="0"/>
                <a:cs typeface="Times New Roman" panose="02020603050405020304" pitchFamily="18" charset="0"/>
              </a:rPr>
              <a:t>trắc</a:t>
            </a:r>
            <a:r>
              <a:rPr lang="en-US" sz="5000" dirty="0">
                <a:solidFill>
                  <a:schemeClr val="accent1"/>
                </a:solidFill>
                <a:latin typeface="Times New Roman" panose="02020603050405020304" pitchFamily="18" charset="0"/>
                <a:cs typeface="Times New Roman" panose="02020603050405020304" pitchFamily="18" charset="0"/>
              </a:rPr>
              <a:t> </a:t>
            </a:r>
            <a:r>
              <a:rPr lang="en-US" sz="5000" dirty="0" err="1">
                <a:solidFill>
                  <a:schemeClr val="accent1"/>
                </a:solidFill>
                <a:latin typeface="Times New Roman" panose="02020603050405020304" pitchFamily="18" charset="0"/>
                <a:cs typeface="Times New Roman" panose="02020603050405020304" pitchFamily="18" charset="0"/>
              </a:rPr>
              <a:t>nghiệm</a:t>
            </a:r>
            <a:endParaRPr lang="en-US" sz="5000" dirty="0">
              <a:solidFill>
                <a:schemeClr val="accent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C7743FE6-DE29-4864-96E5-9A189BD40A7B}"/>
              </a:ext>
            </a:extLst>
          </p:cNvPr>
          <p:cNvSpPr/>
          <p:nvPr/>
        </p:nvSpPr>
        <p:spPr>
          <a:xfrm>
            <a:off x="97680" y="2383276"/>
            <a:ext cx="806991" cy="5836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67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3BEFB4-23E9-48E8-8AAD-FA448D95A71A}"/>
              </a:ext>
            </a:extLst>
          </p:cNvPr>
          <p:cNvSpPr txBox="1"/>
          <p:nvPr/>
        </p:nvSpPr>
        <p:spPr>
          <a:xfrm>
            <a:off x="243191" y="411752"/>
            <a:ext cx="11517549" cy="5478423"/>
          </a:xfrm>
          <a:prstGeom prst="rect">
            <a:avLst/>
          </a:prstGeom>
          <a:noFill/>
        </p:spPr>
        <p:txBody>
          <a:bodyPr wrap="square">
            <a:spAutoFit/>
          </a:bodyPr>
          <a:lstStyle/>
          <a:p>
            <a:pPr algn="l"/>
            <a:r>
              <a:rPr lang="en-US" sz="5000" b="0" i="0" dirty="0">
                <a:solidFill>
                  <a:srgbClr val="000000"/>
                </a:solidFill>
                <a:effectLst/>
                <a:latin typeface="Times New Roman" panose="02020603050405020304" pitchFamily="18" charset="0"/>
                <a:cs typeface="Times New Roman" panose="02020603050405020304" pitchFamily="18" charset="0"/>
              </a:rPr>
              <a:t>Khi </a:t>
            </a:r>
            <a:r>
              <a:rPr lang="en-US" sz="5000" b="0" i="0" dirty="0" err="1">
                <a:solidFill>
                  <a:srgbClr val="000000"/>
                </a:solidFill>
                <a:effectLst/>
                <a:latin typeface="Times New Roman" panose="02020603050405020304" pitchFamily="18" charset="0"/>
                <a:cs typeface="Times New Roman" panose="02020603050405020304" pitchFamily="18" charset="0"/>
              </a:rPr>
              <a:t>ấn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tay</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lên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quả</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bóng</a:t>
            </a:r>
            <a:r>
              <a:rPr lang="en-US" sz="5000" b="0" i="0" dirty="0">
                <a:solidFill>
                  <a:srgbClr val="000000"/>
                </a:solidFill>
                <a:effectLst/>
                <a:latin typeface="Times New Roman" panose="02020603050405020304" pitchFamily="18" charset="0"/>
                <a:cs typeface="Times New Roman" panose="02020603050405020304" pitchFamily="18" charset="0"/>
              </a:rPr>
              <a:t> bay, ta </a:t>
            </a:r>
            <a:r>
              <a:rPr lang="en-US" sz="5000" b="0" i="0" dirty="0" err="1">
                <a:solidFill>
                  <a:srgbClr val="000000"/>
                </a:solidFill>
                <a:effectLst/>
                <a:latin typeface="Times New Roman" panose="02020603050405020304" pitchFamily="18" charset="0"/>
                <a:cs typeface="Times New Roman" panose="02020603050405020304" pitchFamily="18" charset="0"/>
              </a:rPr>
              <a:t>đã</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dụng</a:t>
            </a:r>
            <a:r>
              <a:rPr lang="en-US" sz="5000" b="0" i="0" dirty="0">
                <a:solidFill>
                  <a:srgbClr val="000000"/>
                </a:solidFill>
                <a:effectLst/>
                <a:latin typeface="Times New Roman" panose="02020603050405020304" pitchFamily="18" charset="0"/>
                <a:cs typeface="Times New Roman" panose="02020603050405020304" pitchFamily="18" charset="0"/>
              </a:rPr>
              <a:t> …… </a:t>
            </a:r>
            <a:r>
              <a:rPr lang="en-US" sz="5000" b="0" i="0" dirty="0" err="1">
                <a:solidFill>
                  <a:srgbClr val="000000"/>
                </a:solidFill>
                <a:effectLst/>
                <a:latin typeface="Times New Roman" panose="02020603050405020304" pitchFamily="18" charset="0"/>
                <a:cs typeface="Times New Roman" panose="02020603050405020304" pitchFamily="18" charset="0"/>
              </a:rPr>
              <a:t>lên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vỏ</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quả</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bóng</a:t>
            </a:r>
            <a:r>
              <a:rPr lang="en-US" sz="5000" b="0" i="0" dirty="0">
                <a:solidFill>
                  <a:srgbClr val="000000"/>
                </a:solidFill>
                <a:effectLst/>
                <a:latin typeface="Times New Roman" panose="02020603050405020304" pitchFamily="18" charset="0"/>
                <a:cs typeface="Times New Roman" panose="02020603050405020304" pitchFamily="18" charset="0"/>
              </a:rPr>
              <a:t>.</a:t>
            </a:r>
          </a:p>
          <a:p>
            <a:pPr algn="l"/>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l"/>
            <a:r>
              <a:rPr lang="en-US" sz="5000" b="0" i="0" dirty="0">
                <a:solidFill>
                  <a:srgbClr val="000000"/>
                </a:solidFill>
                <a:effectLst/>
                <a:latin typeface="Times New Roman" panose="02020603050405020304" pitchFamily="18" charset="0"/>
                <a:cs typeface="Times New Roman" panose="02020603050405020304" pitchFamily="18" charset="0"/>
              </a:rPr>
              <a:t>A. </a:t>
            </a:r>
            <a:r>
              <a:rPr lang="en-US" sz="5000" b="0" i="0" dirty="0" err="1">
                <a:solidFill>
                  <a:srgbClr val="000000"/>
                </a:solidFill>
                <a:effectLst/>
                <a:latin typeface="Times New Roman" panose="02020603050405020304" pitchFamily="18" charset="0"/>
                <a:cs typeface="Times New Roman" panose="02020603050405020304" pitchFamily="18" charset="0"/>
              </a:rPr>
              <a:t>lực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kéo</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l"/>
            <a:r>
              <a:rPr lang="en-US" sz="5000" b="0" i="0" dirty="0">
                <a:solidFill>
                  <a:srgbClr val="000000"/>
                </a:solidFill>
                <a:effectLst/>
                <a:latin typeface="Times New Roman" panose="02020603050405020304" pitchFamily="18" charset="0"/>
                <a:cs typeface="Times New Roman" panose="02020603050405020304" pitchFamily="18" charset="0"/>
              </a:rPr>
              <a:t>B. </a:t>
            </a:r>
            <a:r>
              <a:rPr lang="en-US" sz="5000" b="0" i="0" dirty="0" err="1">
                <a:solidFill>
                  <a:srgbClr val="000000"/>
                </a:solidFill>
                <a:effectLst/>
                <a:latin typeface="Times New Roman" panose="02020603050405020304" pitchFamily="18" charset="0"/>
                <a:cs typeface="Times New Roman" panose="02020603050405020304" pitchFamily="18" charset="0"/>
              </a:rPr>
              <a:t>lực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nâng</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l"/>
            <a:r>
              <a:rPr lang="en-US" sz="5000" b="0" i="0" dirty="0">
                <a:solidFill>
                  <a:srgbClr val="000000"/>
                </a:solidFill>
                <a:effectLst/>
                <a:latin typeface="Times New Roman" panose="02020603050405020304" pitchFamily="18" charset="0"/>
                <a:cs typeface="Times New Roman" panose="02020603050405020304" pitchFamily="18" charset="0"/>
              </a:rPr>
              <a:t>C. </a:t>
            </a:r>
            <a:r>
              <a:rPr lang="en-US" sz="5000" b="0" i="0" dirty="0" err="1">
                <a:solidFill>
                  <a:srgbClr val="000000"/>
                </a:solidFill>
                <a:effectLst/>
                <a:latin typeface="Times New Roman" panose="02020603050405020304" pitchFamily="18" charset="0"/>
                <a:cs typeface="Times New Roman" panose="02020603050405020304" pitchFamily="18" charset="0"/>
              </a:rPr>
              <a:t>lực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ấn</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l"/>
            <a:r>
              <a:rPr lang="en-US" sz="5000" b="0" i="0" dirty="0">
                <a:solidFill>
                  <a:srgbClr val="000000"/>
                </a:solidFill>
                <a:effectLst/>
                <a:latin typeface="Times New Roman" panose="02020603050405020304" pitchFamily="18" charset="0"/>
                <a:cs typeface="Times New Roman" panose="02020603050405020304" pitchFamily="18" charset="0"/>
              </a:rPr>
              <a:t>D. </a:t>
            </a:r>
            <a:r>
              <a:rPr lang="en-US" sz="5000" b="0" i="0" dirty="0" err="1">
                <a:solidFill>
                  <a:srgbClr val="000000"/>
                </a:solidFill>
                <a:effectLst/>
                <a:latin typeface="Times New Roman" panose="02020603050405020304" pitchFamily="18" charset="0"/>
                <a:cs typeface="Times New Roman" panose="02020603050405020304" pitchFamily="18" charset="0"/>
              </a:rPr>
              <a:t>lực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kéo</a:t>
            </a:r>
            <a:endParaRPr lang="en-US" sz="5000" b="0" i="0" dirty="0">
              <a:solidFill>
                <a:srgbClr val="000000"/>
              </a:solidFill>
              <a:effectLst/>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34FE1E2-A822-42DB-8833-539F1C68C7F5}"/>
              </a:ext>
            </a:extLst>
          </p:cNvPr>
          <p:cNvSpPr/>
          <p:nvPr/>
        </p:nvSpPr>
        <p:spPr>
          <a:xfrm>
            <a:off x="165370" y="4319081"/>
            <a:ext cx="768485" cy="7490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1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7FE205-D8CD-4C71-A679-3F39E9F2327D}"/>
              </a:ext>
            </a:extLst>
          </p:cNvPr>
          <p:cNvSpPr txBox="1"/>
          <p:nvPr/>
        </p:nvSpPr>
        <p:spPr>
          <a:xfrm>
            <a:off x="549503" y="923356"/>
            <a:ext cx="11271709" cy="3785652"/>
          </a:xfrm>
          <a:prstGeom prst="rect">
            <a:avLst/>
          </a:prstGeom>
          <a:noFill/>
        </p:spPr>
        <p:txBody>
          <a:bodyPr wrap="square">
            <a:spAutoFit/>
          </a:bodyPr>
          <a:lstStyle/>
          <a:p>
            <a:pPr algn="l"/>
            <a:r>
              <a:rPr lang="en-US" sz="4000" i="0" dirty="0" err="1">
                <a:effectLst/>
                <a:latin typeface="Times New Roman" panose="02020603050405020304" pitchFamily="18" charset="0"/>
                <a:cs typeface="Times New Roman" panose="02020603050405020304" pitchFamily="18" charset="0"/>
              </a:rPr>
              <a:t>Chọn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phát</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biểu</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đúng</a:t>
            </a:r>
            <a:r>
              <a:rPr lang="en-US" sz="4000" i="0" dirty="0">
                <a:effectLst/>
                <a:latin typeface="Times New Roman" panose="02020603050405020304" pitchFamily="18" charset="0"/>
                <a:cs typeface="Times New Roman" panose="02020603050405020304" pitchFamily="18" charset="0"/>
              </a:rPr>
              <a:t>:</a:t>
            </a:r>
          </a:p>
          <a:p>
            <a:pPr algn="l"/>
            <a:r>
              <a:rPr lang="en-US" sz="4000" i="0" dirty="0">
                <a:effectLst/>
                <a:latin typeface="Times New Roman" panose="02020603050405020304" pitchFamily="18" charset="0"/>
                <a:cs typeface="Times New Roman" panose="02020603050405020304" pitchFamily="18" charset="0"/>
              </a:rPr>
              <a:t>A. </a:t>
            </a:r>
            <a:r>
              <a:rPr lang="en-US" sz="4000" i="0" dirty="0" err="1">
                <a:effectLst/>
                <a:latin typeface="Times New Roman" panose="02020603050405020304" pitchFamily="18" charset="0"/>
                <a:cs typeface="Times New Roman" panose="02020603050405020304" pitchFamily="18" charset="0"/>
              </a:rPr>
              <a:t>Lực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là</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nguyên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nhân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làm</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cho</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vật</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chuyển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động</a:t>
            </a:r>
            <a:r>
              <a:rPr lang="en-US" sz="4000" i="0" dirty="0">
                <a:effectLst/>
                <a:latin typeface="Times New Roman" panose="02020603050405020304" pitchFamily="18" charset="0"/>
                <a:cs typeface="Times New Roman" panose="02020603050405020304" pitchFamily="18" charset="0"/>
              </a:rPr>
              <a:t>.</a:t>
            </a:r>
          </a:p>
          <a:p>
            <a:pPr algn="l"/>
            <a:r>
              <a:rPr lang="en-US" sz="4000" i="0" dirty="0">
                <a:effectLst/>
                <a:latin typeface="Times New Roman" panose="02020603050405020304" pitchFamily="18" charset="0"/>
                <a:cs typeface="Times New Roman" panose="02020603050405020304" pitchFamily="18" charset="0"/>
              </a:rPr>
              <a:t>B. </a:t>
            </a:r>
            <a:r>
              <a:rPr lang="en-US" sz="4000" i="0" dirty="0" err="1">
                <a:effectLst/>
                <a:latin typeface="Times New Roman" panose="02020603050405020304" pitchFamily="18" charset="0"/>
                <a:cs typeface="Times New Roman" panose="02020603050405020304" pitchFamily="18" charset="0"/>
              </a:rPr>
              <a:t>Lực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là</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nguyên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nhân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làm</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cho</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vật</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thay</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đổi</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chuyển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động</a:t>
            </a:r>
            <a:r>
              <a:rPr lang="en-US" sz="4000" i="0" dirty="0">
                <a:effectLst/>
                <a:latin typeface="Times New Roman" panose="02020603050405020304" pitchFamily="18" charset="0"/>
                <a:cs typeface="Times New Roman" panose="02020603050405020304" pitchFamily="18" charset="0"/>
              </a:rPr>
              <a:t>.</a:t>
            </a:r>
          </a:p>
          <a:p>
            <a:pPr algn="l"/>
            <a:r>
              <a:rPr lang="en-US" sz="4000" i="0" dirty="0">
                <a:effectLst/>
                <a:latin typeface="Times New Roman" panose="02020603050405020304" pitchFamily="18" charset="0"/>
                <a:cs typeface="Times New Roman" panose="02020603050405020304" pitchFamily="18" charset="0"/>
              </a:rPr>
              <a:t>C. Khi </a:t>
            </a:r>
            <a:r>
              <a:rPr lang="en-US" sz="4000" i="0" dirty="0" err="1">
                <a:effectLst/>
                <a:latin typeface="Times New Roman" panose="02020603050405020304" pitchFamily="18" charset="0"/>
                <a:cs typeface="Times New Roman" panose="02020603050405020304" pitchFamily="18" charset="0"/>
              </a:rPr>
              <a:t>không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có</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lực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tác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dụng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lên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vật</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thì</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vật</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đứng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yên</a:t>
            </a:r>
            <a:r>
              <a:rPr lang="en-US" sz="4000" i="0" dirty="0">
                <a:effectLst/>
                <a:latin typeface="Times New Roman" panose="02020603050405020304" pitchFamily="18" charset="0"/>
                <a:cs typeface="Times New Roman" panose="02020603050405020304" pitchFamily="18" charset="0"/>
              </a:rPr>
              <a:t>.</a:t>
            </a:r>
          </a:p>
          <a:p>
            <a:pPr algn="l"/>
            <a:r>
              <a:rPr lang="en-US" sz="4000" i="0" dirty="0">
                <a:effectLst/>
                <a:latin typeface="Times New Roman" panose="02020603050405020304" pitchFamily="18" charset="0"/>
                <a:cs typeface="Times New Roman" panose="02020603050405020304" pitchFamily="18" charset="0"/>
              </a:rPr>
              <a:t>D. </a:t>
            </a:r>
            <a:r>
              <a:rPr lang="en-US" sz="4000" i="0" dirty="0" err="1">
                <a:effectLst/>
                <a:latin typeface="Times New Roman" panose="02020603050405020304" pitchFamily="18" charset="0"/>
                <a:cs typeface="Times New Roman" panose="02020603050405020304" pitchFamily="18" charset="0"/>
              </a:rPr>
              <a:t>Lực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không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làm</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cho</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vật</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bị</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biến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dạng</a:t>
            </a:r>
            <a:r>
              <a:rPr lang="en-US" sz="4000" i="0" dirty="0">
                <a:effectLst/>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65E79599-FD12-4B4E-9780-762A8E65D388}"/>
              </a:ext>
            </a:extLst>
          </p:cNvPr>
          <p:cNvSpPr/>
          <p:nvPr/>
        </p:nvSpPr>
        <p:spPr>
          <a:xfrm>
            <a:off x="358219" y="2243579"/>
            <a:ext cx="810705" cy="6693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89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1D5EB5-A013-4BFD-9F18-074F387FAA95}"/>
              </a:ext>
            </a:extLst>
          </p:cNvPr>
          <p:cNvSpPr txBox="1"/>
          <p:nvPr/>
        </p:nvSpPr>
        <p:spPr>
          <a:xfrm>
            <a:off x="350196" y="312163"/>
            <a:ext cx="11569431" cy="6001643"/>
          </a:xfrm>
          <a:prstGeom prst="rect">
            <a:avLst/>
          </a:prstGeom>
          <a:noFill/>
        </p:spPr>
        <p:txBody>
          <a:bodyPr wrap="square">
            <a:spAutoFit/>
          </a:bodyPr>
          <a:lstStyle/>
          <a:p>
            <a:pPr algn="l"/>
            <a:r>
              <a:rPr lang="vi-VN" sz="4800" i="0" dirty="0">
                <a:effectLst/>
                <a:latin typeface="+mj-lt"/>
              </a:rPr>
              <a:t>Lực có thể gây ra những tác dụng nào dưới đây?</a:t>
            </a:r>
          </a:p>
          <a:p>
            <a:pPr algn="l"/>
            <a:r>
              <a:rPr lang="vi-VN" sz="4800" i="0" dirty="0">
                <a:effectLst/>
                <a:latin typeface="+mj-lt"/>
              </a:rPr>
              <a:t>A. Chỉ có thể làm cho vật đang đứng yên phải chuyển động.</a:t>
            </a:r>
          </a:p>
          <a:p>
            <a:pPr algn="l"/>
            <a:r>
              <a:rPr lang="vi-VN" sz="4800" i="0" dirty="0">
                <a:effectLst/>
                <a:latin typeface="+mj-lt"/>
              </a:rPr>
              <a:t>B. Chỉ có thể làm cho vật đang chuyển động phải dừng lại.</a:t>
            </a:r>
          </a:p>
          <a:p>
            <a:pPr algn="l"/>
            <a:r>
              <a:rPr lang="vi-VN" sz="4800" i="0" dirty="0">
                <a:effectLst/>
                <a:latin typeface="+mj-lt"/>
              </a:rPr>
              <a:t>C. Chỉ có thể làm cho vật biến dạng.</a:t>
            </a:r>
          </a:p>
          <a:p>
            <a:pPr algn="l"/>
            <a:r>
              <a:rPr lang="vi-VN" sz="4800" i="0" dirty="0">
                <a:effectLst/>
                <a:latin typeface="+mj-lt"/>
              </a:rPr>
              <a:t>D. Tất cả các trường hợp nêu trên.</a:t>
            </a:r>
          </a:p>
        </p:txBody>
      </p:sp>
      <p:sp>
        <p:nvSpPr>
          <p:cNvPr id="5" name="Oval 4">
            <a:extLst>
              <a:ext uri="{FF2B5EF4-FFF2-40B4-BE49-F238E27FC236}">
                <a16:creationId xmlns:a16="http://schemas.microsoft.com/office/drawing/2014/main" id="{7D0FAF87-CB46-47A3-A059-78A1BFD7A1AD}"/>
              </a:ext>
            </a:extLst>
          </p:cNvPr>
          <p:cNvSpPr/>
          <p:nvPr/>
        </p:nvSpPr>
        <p:spPr>
          <a:xfrm>
            <a:off x="145913" y="5506410"/>
            <a:ext cx="953311" cy="8073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61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D958BA-191F-478C-A72A-0C22C442C285}"/>
              </a:ext>
            </a:extLst>
          </p:cNvPr>
          <p:cNvSpPr txBox="1"/>
          <p:nvPr/>
        </p:nvSpPr>
        <p:spPr>
          <a:xfrm>
            <a:off x="145916" y="112986"/>
            <a:ext cx="11965020" cy="6324808"/>
          </a:xfrm>
          <a:prstGeom prst="rect">
            <a:avLst/>
          </a:prstGeom>
          <a:noFill/>
        </p:spPr>
        <p:txBody>
          <a:bodyPr wrap="square">
            <a:spAutoFit/>
          </a:bodyPr>
          <a:lstStyle/>
          <a:p>
            <a:pPr algn="l"/>
            <a:r>
              <a:rPr lang="vi-VN" sz="4500" i="0" dirty="0">
                <a:effectLst/>
                <a:latin typeface="+mj-lt"/>
              </a:rPr>
              <a:t>Một học sinh đá quả bóng nhựa vào tường sau đó quả bóng bị méo đi. Lực tác dụng lên quả bóng sẽ gây ra những kết quả nào sau đây?</a:t>
            </a:r>
          </a:p>
          <a:p>
            <a:pPr algn="l"/>
            <a:r>
              <a:rPr lang="vi-VN" sz="4500" i="0" dirty="0">
                <a:effectLst/>
                <a:latin typeface="+mj-lt"/>
              </a:rPr>
              <a:t>A. không làm quả bóng chuyển động.</a:t>
            </a:r>
          </a:p>
          <a:p>
            <a:pPr algn="l"/>
            <a:r>
              <a:rPr lang="vi-VN" sz="4500" i="0" dirty="0">
                <a:effectLst/>
                <a:latin typeface="+mj-lt"/>
              </a:rPr>
              <a:t>B. vừa làm biến dạng và biến đổi chuyển động quả bóng.</a:t>
            </a:r>
          </a:p>
          <a:p>
            <a:pPr algn="l"/>
            <a:r>
              <a:rPr lang="vi-VN" sz="4500" i="0" dirty="0">
                <a:effectLst/>
                <a:latin typeface="+mj-lt"/>
              </a:rPr>
              <a:t>C. chỉ làm biến dạng mà không làm biến đổi chuyển động quả bóng.</a:t>
            </a:r>
          </a:p>
          <a:p>
            <a:pPr algn="l"/>
            <a:r>
              <a:rPr lang="vi-VN" sz="4500" i="0" dirty="0">
                <a:effectLst/>
                <a:latin typeface="+mj-lt"/>
              </a:rPr>
              <a:t>D. không làm biến dạng quả bóng.</a:t>
            </a:r>
          </a:p>
        </p:txBody>
      </p:sp>
      <p:sp>
        <p:nvSpPr>
          <p:cNvPr id="4" name="Oval 3">
            <a:extLst>
              <a:ext uri="{FF2B5EF4-FFF2-40B4-BE49-F238E27FC236}">
                <a16:creationId xmlns:a16="http://schemas.microsoft.com/office/drawing/2014/main" id="{7CE38E60-8152-4732-99F0-B61BBC9E92BD}"/>
              </a:ext>
            </a:extLst>
          </p:cNvPr>
          <p:cNvSpPr/>
          <p:nvPr/>
        </p:nvSpPr>
        <p:spPr>
          <a:xfrm>
            <a:off x="0" y="2966936"/>
            <a:ext cx="933855" cy="6906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9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BF5EB0-B9FE-4C12-B81C-0340D78542A4}"/>
              </a:ext>
            </a:extLst>
          </p:cNvPr>
          <p:cNvSpPr txBox="1"/>
          <p:nvPr/>
        </p:nvSpPr>
        <p:spPr>
          <a:xfrm>
            <a:off x="321013" y="645216"/>
            <a:ext cx="11147898" cy="4939814"/>
          </a:xfrm>
          <a:prstGeom prst="rect">
            <a:avLst/>
          </a:prstGeom>
          <a:noFill/>
        </p:spPr>
        <p:txBody>
          <a:bodyPr wrap="square">
            <a:spAutoFit/>
          </a:bodyPr>
          <a:lstStyle/>
          <a:p>
            <a:pPr algn="l"/>
            <a:r>
              <a:rPr lang="vi-VN" sz="4500" i="0" dirty="0">
                <a:effectLst/>
                <a:latin typeface="+mj-lt"/>
              </a:rPr>
              <a:t>Ví dụ nào dưới đây làm thay đổi hướng chuyển động:</a:t>
            </a:r>
          </a:p>
          <a:p>
            <a:pPr algn="l"/>
            <a:r>
              <a:rPr lang="vi-VN" sz="4500" i="0" dirty="0">
                <a:effectLst/>
                <a:latin typeface="+mj-lt"/>
              </a:rPr>
              <a:t>A. Người thợ đẩy thùng hàng đến kho chứa</a:t>
            </a:r>
          </a:p>
          <a:p>
            <a:pPr algn="l"/>
            <a:r>
              <a:rPr lang="vi-VN" sz="4500" i="0" dirty="0">
                <a:effectLst/>
                <a:latin typeface="+mj-lt"/>
              </a:rPr>
              <a:t>B. Quả bóng tennis bay tới, cầu thủ dùng vợt đánh vào quả bóng</a:t>
            </a:r>
          </a:p>
          <a:p>
            <a:pPr algn="l"/>
            <a:r>
              <a:rPr lang="vi-VN" sz="4500" i="0" dirty="0">
                <a:effectLst/>
                <a:latin typeface="+mj-lt"/>
              </a:rPr>
              <a:t>C. Một người dùng tay bóp con thú nhựa</a:t>
            </a:r>
          </a:p>
          <a:p>
            <a:pPr algn="l"/>
            <a:r>
              <a:rPr lang="vi-VN" sz="4500" i="0" dirty="0">
                <a:effectLst/>
                <a:latin typeface="+mj-lt"/>
              </a:rPr>
              <a:t>D. Kéo gàu nước từ dưới giếng lên</a:t>
            </a:r>
          </a:p>
        </p:txBody>
      </p:sp>
      <p:sp>
        <p:nvSpPr>
          <p:cNvPr id="4" name="Oval 3">
            <a:extLst>
              <a:ext uri="{FF2B5EF4-FFF2-40B4-BE49-F238E27FC236}">
                <a16:creationId xmlns:a16="http://schemas.microsoft.com/office/drawing/2014/main" id="{F5048A05-C188-4A0C-9DCC-A7FC08F2ABCF}"/>
              </a:ext>
            </a:extLst>
          </p:cNvPr>
          <p:cNvSpPr/>
          <p:nvPr/>
        </p:nvSpPr>
        <p:spPr>
          <a:xfrm>
            <a:off x="77821" y="2791838"/>
            <a:ext cx="992222" cy="637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32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CD1FE-F942-4C66-8AF8-FC8498001C1B}"/>
              </a:ext>
            </a:extLst>
          </p:cNvPr>
          <p:cNvSpPr txBox="1"/>
          <p:nvPr/>
        </p:nvSpPr>
        <p:spPr>
          <a:xfrm>
            <a:off x="537452" y="363114"/>
            <a:ext cx="11281654" cy="4247317"/>
          </a:xfrm>
          <a:prstGeom prst="rect">
            <a:avLst/>
          </a:prstGeom>
          <a:noFill/>
        </p:spPr>
        <p:txBody>
          <a:bodyPr wrap="square">
            <a:spAutoFit/>
          </a:bodyPr>
          <a:lstStyle/>
          <a:p>
            <a:pPr algn="l"/>
            <a:r>
              <a:rPr lang="vi-VN" sz="4500" i="0" dirty="0">
                <a:effectLst/>
                <a:latin typeface="+mj-lt"/>
              </a:rPr>
              <a:t>Trường hợp nào sau đây vật không bị biến dạng khi chịu tác dụng của lực?</a:t>
            </a:r>
          </a:p>
          <a:p>
            <a:pPr algn="l"/>
            <a:r>
              <a:rPr lang="vi-VN" sz="4500" i="0" dirty="0">
                <a:effectLst/>
                <a:latin typeface="+mj-lt"/>
              </a:rPr>
              <a:t>A. Cửa kính bị vỡ khi bị va đập mạnh.</a:t>
            </a:r>
          </a:p>
          <a:p>
            <a:pPr algn="l"/>
            <a:r>
              <a:rPr lang="vi-VN" sz="4500" i="0" dirty="0">
                <a:effectLst/>
                <a:latin typeface="+mj-lt"/>
              </a:rPr>
              <a:t>B. Đất xốp khi được cày xới cẩn thận.</a:t>
            </a:r>
          </a:p>
          <a:p>
            <a:pPr algn="l"/>
            <a:r>
              <a:rPr lang="vi-VN" sz="4500" i="0" dirty="0">
                <a:effectLst/>
                <a:latin typeface="+mj-lt"/>
              </a:rPr>
              <a:t>C. Cành cây đu đưa khi có gió thổi.</a:t>
            </a:r>
          </a:p>
          <a:p>
            <a:pPr algn="l"/>
            <a:r>
              <a:rPr lang="vi-VN" sz="4500" i="0" dirty="0">
                <a:effectLst/>
                <a:latin typeface="+mj-lt"/>
              </a:rPr>
              <a:t>D. Tờ giấy bị nhàu khi ta vò nó lại</a:t>
            </a:r>
          </a:p>
        </p:txBody>
      </p:sp>
      <p:sp>
        <p:nvSpPr>
          <p:cNvPr id="4" name="Oval 3">
            <a:extLst>
              <a:ext uri="{FF2B5EF4-FFF2-40B4-BE49-F238E27FC236}">
                <a16:creationId xmlns:a16="http://schemas.microsoft.com/office/drawing/2014/main" id="{1D7580DE-B52E-45FA-916B-05F18E83F49C}"/>
              </a:ext>
            </a:extLst>
          </p:cNvPr>
          <p:cNvSpPr/>
          <p:nvPr/>
        </p:nvSpPr>
        <p:spPr>
          <a:xfrm>
            <a:off x="372894" y="3161489"/>
            <a:ext cx="924127" cy="7490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40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D90EE9-5F85-4B32-A7D8-95E23CCD8F6D}"/>
              </a:ext>
            </a:extLst>
          </p:cNvPr>
          <p:cNvSpPr txBox="1"/>
          <p:nvPr/>
        </p:nvSpPr>
        <p:spPr>
          <a:xfrm>
            <a:off x="435991" y="744247"/>
            <a:ext cx="10951588" cy="3785652"/>
          </a:xfrm>
          <a:prstGeom prst="rect">
            <a:avLst/>
          </a:prstGeom>
          <a:noFill/>
        </p:spPr>
        <p:txBody>
          <a:bodyPr wrap="square">
            <a:spAutoFit/>
          </a:bodyPr>
          <a:lstStyle/>
          <a:p>
            <a:pPr algn="l"/>
            <a:r>
              <a:rPr lang="en-US" sz="4000" i="0" dirty="0">
                <a:effectLst/>
                <a:latin typeface="Times New Roman" panose="02020603050405020304" pitchFamily="18" charset="0"/>
                <a:cs typeface="Times New Roman" panose="02020603050405020304" pitchFamily="18" charset="0"/>
              </a:rPr>
              <a:t>Khi </a:t>
            </a:r>
            <a:r>
              <a:rPr lang="en-US" sz="4000" i="0" dirty="0" err="1">
                <a:effectLst/>
                <a:latin typeface="Times New Roman" panose="02020603050405020304" pitchFamily="18" charset="0"/>
                <a:cs typeface="Times New Roman" panose="02020603050405020304" pitchFamily="18" charset="0"/>
              </a:rPr>
              <a:t>có</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một</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lực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tác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dụng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lên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quả</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bóng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đang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chuyển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động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trên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sân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thì</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tốc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độ</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của</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quả</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bóng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sẽ</a:t>
            </a:r>
            <a:r>
              <a:rPr lang="en-US" sz="4000" i="0" dirty="0">
                <a:effectLst/>
                <a:latin typeface="Times New Roman" panose="02020603050405020304" pitchFamily="18" charset="0"/>
                <a:cs typeface="Times New Roman" panose="02020603050405020304" pitchFamily="18" charset="0"/>
              </a:rPr>
              <a:t>:</a:t>
            </a:r>
          </a:p>
          <a:p>
            <a:pPr algn="l"/>
            <a:r>
              <a:rPr lang="en-US" sz="4000" i="0" dirty="0">
                <a:effectLst/>
                <a:latin typeface="Times New Roman" panose="02020603050405020304" pitchFamily="18" charset="0"/>
                <a:cs typeface="Times New Roman" panose="02020603050405020304" pitchFamily="18" charset="0"/>
              </a:rPr>
              <a:t>A. </a:t>
            </a:r>
            <a:r>
              <a:rPr lang="en-US" sz="4000" i="0" dirty="0" err="1">
                <a:effectLst/>
                <a:latin typeface="Times New Roman" panose="02020603050405020304" pitchFamily="18" charset="0"/>
                <a:cs typeface="Times New Roman" panose="02020603050405020304" pitchFamily="18" charset="0"/>
              </a:rPr>
              <a:t>không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thay</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đổi</a:t>
            </a:r>
            <a:endParaRPr lang="en-US" sz="4000" i="0" dirty="0">
              <a:effectLst/>
              <a:latin typeface="Times New Roman" panose="02020603050405020304" pitchFamily="18" charset="0"/>
              <a:cs typeface="Times New Roman" panose="02020603050405020304" pitchFamily="18" charset="0"/>
            </a:endParaRPr>
          </a:p>
          <a:p>
            <a:pPr algn="l"/>
            <a:r>
              <a:rPr lang="en-US" sz="4000" i="0" dirty="0">
                <a:effectLst/>
                <a:latin typeface="Times New Roman" panose="02020603050405020304" pitchFamily="18" charset="0"/>
                <a:cs typeface="Times New Roman" panose="02020603050405020304" pitchFamily="18" charset="0"/>
              </a:rPr>
              <a:t>B. </a:t>
            </a:r>
            <a:r>
              <a:rPr lang="en-US" sz="4000" i="0" dirty="0" err="1">
                <a:effectLst/>
                <a:latin typeface="Times New Roman" panose="02020603050405020304" pitchFamily="18" charset="0"/>
                <a:cs typeface="Times New Roman" panose="02020603050405020304" pitchFamily="18" charset="0"/>
              </a:rPr>
              <a:t>tăng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dần</a:t>
            </a:r>
            <a:endParaRPr lang="en-US" sz="4000" i="0" dirty="0">
              <a:effectLst/>
              <a:latin typeface="Times New Roman" panose="02020603050405020304" pitchFamily="18" charset="0"/>
              <a:cs typeface="Times New Roman" panose="02020603050405020304" pitchFamily="18" charset="0"/>
            </a:endParaRPr>
          </a:p>
          <a:p>
            <a:pPr algn="l"/>
            <a:r>
              <a:rPr lang="en-US" sz="4000" i="0" dirty="0">
                <a:effectLst/>
                <a:latin typeface="Times New Roman" panose="02020603050405020304" pitchFamily="18" charset="0"/>
                <a:cs typeface="Times New Roman" panose="02020603050405020304" pitchFamily="18" charset="0"/>
              </a:rPr>
              <a:t>C. </a:t>
            </a:r>
            <a:r>
              <a:rPr lang="en-US" sz="4000" i="0" dirty="0" err="1">
                <a:effectLst/>
                <a:latin typeface="Times New Roman" panose="02020603050405020304" pitchFamily="18" charset="0"/>
                <a:cs typeface="Times New Roman" panose="02020603050405020304" pitchFamily="18" charset="0"/>
              </a:rPr>
              <a:t>giảm</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dần</a:t>
            </a:r>
            <a:endParaRPr lang="en-US" sz="4000" i="0" dirty="0">
              <a:effectLst/>
              <a:latin typeface="Times New Roman" panose="02020603050405020304" pitchFamily="18" charset="0"/>
              <a:cs typeface="Times New Roman" panose="02020603050405020304" pitchFamily="18" charset="0"/>
            </a:endParaRPr>
          </a:p>
          <a:p>
            <a:pPr algn="l"/>
            <a:r>
              <a:rPr lang="en-US" sz="4000" i="0" dirty="0">
                <a:effectLst/>
                <a:latin typeface="Times New Roman" panose="02020603050405020304" pitchFamily="18" charset="0"/>
                <a:cs typeface="Times New Roman" panose="02020603050405020304" pitchFamily="18" charset="0"/>
              </a:rPr>
              <a:t>D. </a:t>
            </a:r>
            <a:r>
              <a:rPr lang="en-US" sz="4000" i="0" dirty="0" err="1">
                <a:effectLst/>
                <a:latin typeface="Times New Roman" panose="02020603050405020304" pitchFamily="18" charset="0"/>
                <a:cs typeface="Times New Roman" panose="02020603050405020304" pitchFamily="18" charset="0"/>
              </a:rPr>
              <a:t>tăng</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dần</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hoặc</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giảm</a:t>
            </a:r>
            <a:r>
              <a:rPr lang="en-US" sz="4000" i="0" dirty="0">
                <a:effectLst/>
                <a:latin typeface="Times New Roman" panose="02020603050405020304" pitchFamily="18" charset="0"/>
                <a:cs typeface="Times New Roman" panose="02020603050405020304" pitchFamily="18" charset="0"/>
              </a:rPr>
              <a:t> </a:t>
            </a:r>
            <a:r>
              <a:rPr lang="en-US" sz="4000" i="0" dirty="0" err="1">
                <a:effectLst/>
                <a:latin typeface="Times New Roman" panose="02020603050405020304" pitchFamily="18" charset="0"/>
                <a:cs typeface="Times New Roman" panose="02020603050405020304" pitchFamily="18" charset="0"/>
              </a:rPr>
              <a:t>dần</a:t>
            </a:r>
            <a:endParaRPr lang="en-US" sz="4000" i="0" dirty="0">
              <a:effectLst/>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E832A61C-503C-4535-BB95-ADAAD2C37F13}"/>
              </a:ext>
            </a:extLst>
          </p:cNvPr>
          <p:cNvSpPr/>
          <p:nvPr/>
        </p:nvSpPr>
        <p:spPr>
          <a:xfrm>
            <a:off x="341723" y="3822889"/>
            <a:ext cx="751786" cy="7070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2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82DCAD-0886-4204-83F3-BD37C83478EC}"/>
              </a:ext>
            </a:extLst>
          </p:cNvPr>
          <p:cNvSpPr>
            <a:spLocks noChangeArrowheads="1"/>
          </p:cNvSpPr>
          <p:nvPr/>
        </p:nvSpPr>
        <p:spPr bwMode="auto">
          <a:xfrm>
            <a:off x="436123" y="2010518"/>
            <a:ext cx="11319753" cy="43088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Các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đặc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trưng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trong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vẽ</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sau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đây</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là</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đặt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tại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nằm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chiều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trái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qua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phải</a:t>
            </a:r>
            <a:endPar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B.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đặt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tại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chiều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phải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qua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trái</a:t>
            </a:r>
            <a:endPar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C.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đặt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tại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xiên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tạo</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với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mặt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phẳng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góc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45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chiều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dưới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lên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trên</a:t>
            </a:r>
            <a:endPar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D.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đặt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tại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xiên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tạo</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với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mặt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phẳng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góc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45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trên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xuống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dưới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endParaRPr>
          </a:p>
        </p:txBody>
      </p:sp>
      <p:pic>
        <p:nvPicPr>
          <p:cNvPr id="1026" name="Picture 2" descr="[Cánh diều] Trắc nghiệm KHTN 6 bài 26:&lt;/b&gt; Lực và tác dụng của lực">
            <a:extLst>
              <a:ext uri="{FF2B5EF4-FFF2-40B4-BE49-F238E27FC236}">
                <a16:creationId xmlns:a16="http://schemas.microsoft.com/office/drawing/2014/main" id="{955A2FE6-1719-4799-AAF4-3FCC3FFD7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4788" y="77820"/>
            <a:ext cx="3257212" cy="238327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3602AC3E-A407-41B3-9B38-0BA53AF0A6BC}"/>
              </a:ext>
            </a:extLst>
          </p:cNvPr>
          <p:cNvSpPr/>
          <p:nvPr/>
        </p:nvSpPr>
        <p:spPr>
          <a:xfrm>
            <a:off x="184826" y="3657600"/>
            <a:ext cx="749029" cy="5933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35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1DB12D-816B-4891-8C2D-2EE4104A7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6" y="155643"/>
            <a:ext cx="11958536" cy="6303523"/>
          </a:xfrm>
          <a:prstGeom prst="rect">
            <a:avLst/>
          </a:prstGeom>
        </p:spPr>
      </p:pic>
    </p:spTree>
    <p:extLst>
      <p:ext uri="{BB962C8B-B14F-4D97-AF65-F5344CB8AC3E}">
        <p14:creationId xmlns:p14="http://schemas.microsoft.com/office/powerpoint/2010/main" val="2558002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07F290-FD1D-423C-8D45-4109D3BD257E}"/>
              </a:ext>
            </a:extLst>
          </p:cNvPr>
          <p:cNvSpPr txBox="1"/>
          <p:nvPr/>
        </p:nvSpPr>
        <p:spPr>
          <a:xfrm>
            <a:off x="818226" y="1118586"/>
            <a:ext cx="10555548" cy="3939540"/>
          </a:xfrm>
          <a:prstGeom prst="rect">
            <a:avLst/>
          </a:prstGeom>
          <a:noFill/>
        </p:spPr>
        <p:txBody>
          <a:bodyPr wrap="square" rtlCol="0">
            <a:spAutoFit/>
          </a:bodyPr>
          <a:lstStyle/>
          <a:p>
            <a:r>
              <a:rPr lang="en-US" sz="5000" dirty="0" err="1">
                <a:latin typeface="Times New Roman" panose="02020603050405020304" pitchFamily="18" charset="0"/>
                <a:cs typeface="Times New Roman" panose="02020603050405020304" pitchFamily="18" charset="0"/>
              </a:rPr>
              <a:t>Lực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gì</a:t>
            </a:r>
            <a:endParaRPr lang="en-US" sz="5000" dirty="0">
              <a:latin typeface="Times New Roman" panose="02020603050405020304" pitchFamily="18" charset="0"/>
              <a:cs typeface="Times New Roman" panose="02020603050405020304" pitchFamily="18" charset="0"/>
            </a:endParaRPr>
          </a:p>
          <a:p>
            <a:r>
              <a:rPr lang="en-US" sz="5000" dirty="0" err="1">
                <a:latin typeface="Times New Roman" panose="02020603050405020304" pitchFamily="18" charset="0"/>
                <a:cs typeface="Times New Roman" panose="02020603050405020304" pitchFamily="18" charset="0"/>
              </a:rPr>
              <a:t>Kể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dụng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của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lực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vật</a:t>
            </a:r>
            <a:endParaRPr lang="en-US" sz="5000" dirty="0">
              <a:latin typeface="Times New Roman" panose="02020603050405020304" pitchFamily="18" charset="0"/>
              <a:cs typeface="Times New Roman" panose="02020603050405020304" pitchFamily="18" charset="0"/>
            </a:endParaRPr>
          </a:p>
          <a:p>
            <a:r>
              <a:rPr lang="en-US" sz="5000" dirty="0" err="1">
                <a:latin typeface="Times New Roman" panose="02020603050405020304" pitchFamily="18" charset="0"/>
                <a:cs typeface="Times New Roman" panose="02020603050405020304" pitchFamily="18" charset="0"/>
              </a:rPr>
              <a:t>Đơn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vị</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lực</a:t>
            </a:r>
            <a:r>
              <a:rPr lang="en-US" sz="5000" dirty="0">
                <a:latin typeface="Times New Roman" panose="02020603050405020304" pitchFamily="18" charset="0"/>
                <a:cs typeface="Times New Roman" panose="02020603050405020304" pitchFamily="18" charset="0"/>
              </a:rPr>
              <a:t>?</a:t>
            </a:r>
          </a:p>
          <a:p>
            <a:r>
              <a:rPr lang="en-US" sz="5000" dirty="0" err="1">
                <a:latin typeface="Times New Roman" panose="02020603050405020304" pitchFamily="18" charset="0"/>
                <a:cs typeface="Times New Roman" panose="02020603050405020304" pitchFamily="18" charset="0"/>
              </a:rPr>
              <a:t>Lực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được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bằng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gì</a:t>
            </a:r>
            <a:r>
              <a:rPr lang="en-US" sz="5000" dirty="0">
                <a:latin typeface="Times New Roman" panose="02020603050405020304" pitchFamily="18" charset="0"/>
                <a:cs typeface="Times New Roman" panose="02020603050405020304" pitchFamily="18" charset="0"/>
              </a:rPr>
              <a:t>?</a:t>
            </a:r>
          </a:p>
          <a:p>
            <a:r>
              <a:rPr lang="en-US" sz="5000" dirty="0" err="1">
                <a:latin typeface="Times New Roman" panose="02020603050405020304" pitchFamily="18" charset="0"/>
                <a:cs typeface="Times New Roman" panose="02020603050405020304" pitchFamily="18" charset="0"/>
              </a:rPr>
              <a:t>Nếu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biểu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diễn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lực</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18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FCD44-03D0-4508-AA3E-EDE0B8C97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44" y="3284736"/>
            <a:ext cx="11212646" cy="3480047"/>
          </a:xfrm>
          <a:prstGeom prst="rect">
            <a:avLst/>
          </a:prstGeom>
        </p:spPr>
      </p:pic>
      <p:pic>
        <p:nvPicPr>
          <p:cNvPr id="7" name="Picture 6">
            <a:extLst>
              <a:ext uri="{FF2B5EF4-FFF2-40B4-BE49-F238E27FC236}">
                <a16:creationId xmlns:a16="http://schemas.microsoft.com/office/drawing/2014/main" id="{086E9235-DBDE-4A60-80DB-7AAEE6FCB871}"/>
              </a:ext>
            </a:extLst>
          </p:cNvPr>
          <p:cNvPicPr>
            <a:picLocks noChangeAspect="1"/>
          </p:cNvPicPr>
          <p:nvPr/>
        </p:nvPicPr>
        <p:blipFill rotWithShape="1">
          <a:blip r:embed="rId3">
            <a:extLst>
              <a:ext uri="{28A0092B-C50C-407E-A947-70E740481C1C}">
                <a14:useLocalDpi xmlns:a14="http://schemas.microsoft.com/office/drawing/2010/main" val="0"/>
              </a:ext>
            </a:extLst>
          </a:blip>
          <a:srcRect l="728" t="884" r="8225" b="43584"/>
          <a:stretch/>
        </p:blipFill>
        <p:spPr>
          <a:xfrm>
            <a:off x="607971" y="144263"/>
            <a:ext cx="11114992" cy="3284737"/>
          </a:xfrm>
          <a:prstGeom prst="rect">
            <a:avLst/>
          </a:prstGeom>
        </p:spPr>
      </p:pic>
      <p:sp>
        <p:nvSpPr>
          <p:cNvPr id="8" name="TextBox 7">
            <a:extLst>
              <a:ext uri="{FF2B5EF4-FFF2-40B4-BE49-F238E27FC236}">
                <a16:creationId xmlns:a16="http://schemas.microsoft.com/office/drawing/2014/main" id="{22600B8B-C838-4A24-BBF9-86EF6ADC5490}"/>
              </a:ext>
            </a:extLst>
          </p:cNvPr>
          <p:cNvSpPr txBox="1"/>
          <p:nvPr/>
        </p:nvSpPr>
        <p:spPr>
          <a:xfrm>
            <a:off x="7892249" y="1417299"/>
            <a:ext cx="2823099" cy="369332"/>
          </a:xfrm>
          <a:prstGeom prst="rect">
            <a:avLst/>
          </a:prstGeom>
          <a:noFill/>
        </p:spPr>
        <p:txBody>
          <a:bodyPr wrap="square" rtlCol="0">
            <a:spAutoFit/>
          </a:bodyPr>
          <a:lstStyle/>
          <a:p>
            <a:r>
              <a:rPr lang="en-US" dirty="0" err="1"/>
              <a:t>hướngchuyển</a:t>
            </a:r>
            <a:r>
              <a:rPr lang="en-US" dirty="0"/>
              <a:t> </a:t>
            </a:r>
            <a:r>
              <a:rPr lang="en-US" dirty="0" err="1"/>
              <a:t>động</a:t>
            </a:r>
            <a:r>
              <a:rPr lang="en-US" dirty="0"/>
              <a:t> </a:t>
            </a:r>
            <a:r>
              <a:rPr lang="en-US" dirty="0" err="1"/>
              <a:t>của</a:t>
            </a:r>
            <a:r>
              <a:rPr lang="en-US" dirty="0"/>
              <a:t> </a:t>
            </a:r>
            <a:r>
              <a:rPr lang="en-US" dirty="0" err="1"/>
              <a:t>vật</a:t>
            </a:r>
            <a:endParaRPr lang="en-US" dirty="0"/>
          </a:p>
        </p:txBody>
      </p:sp>
    </p:spTree>
    <p:extLst>
      <p:ext uri="{BB962C8B-B14F-4D97-AF65-F5344CB8AC3E}">
        <p14:creationId xmlns:p14="http://schemas.microsoft.com/office/powerpoint/2010/main" val="1395334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585FC-B0BA-4D04-B32D-CA4D6D39CA2C}"/>
              </a:ext>
            </a:extLst>
          </p:cNvPr>
          <p:cNvSpPr>
            <a:spLocks noChangeArrowheads="1"/>
          </p:cNvSpPr>
          <p:nvPr/>
        </p:nvSpPr>
        <p:spPr bwMode="auto">
          <a:xfrm>
            <a:off x="243192" y="145915"/>
            <a:ext cx="11692646"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nào</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dưới</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đây</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biểu</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diễn</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đúng</a:t>
            </a:r>
            <a:r>
              <a:rPr lang="en-US" altLang="en-US" sz="4000" dirty="0">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vẽ</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biết</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lớn</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là</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3N:</a:t>
            </a:r>
          </a:p>
          <a:p>
            <a:pPr marL="0" marR="0" lvl="0" indent="0" algn="l" defTabSz="914400" rtl="0" eaLnBrk="0" fontAlgn="base" latinLnBrk="0" hangingPunct="0">
              <a:lnSpc>
                <a:spcPct val="100000"/>
              </a:lnSpc>
              <a:spcBef>
                <a:spcPct val="0"/>
              </a:spcBef>
              <a:spcAft>
                <a:spcPct val="0"/>
              </a:spcAft>
              <a:buClrTx/>
              <a:buSzTx/>
              <a:tabLst/>
            </a:pP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A.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1</a:t>
            </a:r>
          </a:p>
          <a:p>
            <a:pPr marL="0" marR="0" lvl="0" indent="0" algn="l" defTabSz="914400" rtl="0" eaLnBrk="0" fontAlgn="base" latinLnBrk="0" hangingPunct="0">
              <a:lnSpc>
                <a:spcPct val="100000"/>
              </a:lnSpc>
              <a:spcBef>
                <a:spcPct val="0"/>
              </a:spcBef>
              <a:spcAft>
                <a:spcPct val="0"/>
              </a:spcAft>
              <a:buClrTx/>
              <a:buSzTx/>
              <a:tabLst/>
            </a:pP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B.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2</a:t>
            </a:r>
          </a:p>
          <a:p>
            <a:pPr marL="0" marR="0" lvl="0" indent="0" algn="l" defTabSz="914400" rtl="0" eaLnBrk="0" fontAlgn="base" latinLnBrk="0" hangingPunct="0">
              <a:lnSpc>
                <a:spcPct val="100000"/>
              </a:lnSpc>
              <a:spcBef>
                <a:spcPct val="0"/>
              </a:spcBef>
              <a:spcAft>
                <a:spcPct val="0"/>
              </a:spcAft>
              <a:buClrTx/>
              <a:buSzTx/>
              <a:tabLst/>
            </a:pP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C.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3</a:t>
            </a:r>
          </a:p>
          <a:p>
            <a:pPr marL="0" marR="0" lvl="0" indent="0" algn="l" defTabSz="914400" rtl="0" eaLnBrk="0" fontAlgn="base" latinLnBrk="0" hangingPunct="0">
              <a:lnSpc>
                <a:spcPct val="100000"/>
              </a:lnSpc>
              <a:spcBef>
                <a:spcPct val="0"/>
              </a:spcBef>
              <a:spcAft>
                <a:spcPct val="0"/>
              </a:spcAft>
              <a:buClrTx/>
              <a:buSzTx/>
              <a:tabLst/>
            </a:pP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D. </a:t>
            </a:r>
            <a:r>
              <a:rPr kumimoji="0" lang="en-US" altLang="en-US" sz="40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4000" i="0" u="none" strike="noStrike" cap="none" normalizeH="0" baseline="0" dirty="0">
                <a:ln>
                  <a:noFill/>
                </a:ln>
                <a:effectLst/>
                <a:latin typeface="Times New Roman" panose="02020603050405020304" pitchFamily="18" charset="0"/>
                <a:cs typeface="Times New Roman" panose="02020603050405020304" pitchFamily="18" charset="0"/>
              </a:rPr>
              <a:t> 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i="0" u="none" strike="noStrike" cap="none" normalizeH="0" baseline="0" dirty="0">
              <a:ln>
                <a:noFill/>
              </a:ln>
              <a:effectLst/>
              <a:latin typeface="Arial" panose="020B0604020202020204" pitchFamily="34" charset="0"/>
            </a:endParaRPr>
          </a:p>
        </p:txBody>
      </p:sp>
      <p:pic>
        <p:nvPicPr>
          <p:cNvPr id="2050" name="Picture 2" descr="[Cánh diều] Trắc nghiệm KHTN 6 bài 26:&lt;/b&gt; Lực và tác dụng của lực">
            <a:extLst>
              <a:ext uri="{FF2B5EF4-FFF2-40B4-BE49-F238E27FC236}">
                <a16:creationId xmlns:a16="http://schemas.microsoft.com/office/drawing/2014/main" id="{28972158-7D64-4405-9826-C5C9D3318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8341" y="1030345"/>
            <a:ext cx="7752945" cy="528290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79D4DB1A-9B8C-40EA-92D6-EF147C898784}"/>
              </a:ext>
            </a:extLst>
          </p:cNvPr>
          <p:cNvSpPr/>
          <p:nvPr/>
        </p:nvSpPr>
        <p:spPr>
          <a:xfrm>
            <a:off x="97277" y="1478604"/>
            <a:ext cx="661480" cy="52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3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2E53B-1945-4A98-B157-353DD274354C}"/>
              </a:ext>
            </a:extLst>
          </p:cNvPr>
          <p:cNvSpPr txBox="1"/>
          <p:nvPr/>
        </p:nvSpPr>
        <p:spPr>
          <a:xfrm>
            <a:off x="499353" y="328112"/>
            <a:ext cx="11476207" cy="1938992"/>
          </a:xfrm>
          <a:prstGeom prst="rect">
            <a:avLst/>
          </a:prstGeom>
          <a:noFill/>
        </p:spPr>
        <p:txBody>
          <a:bodyPr wrap="square">
            <a:spAutoFit/>
          </a:bodyPr>
          <a:lstStyle/>
          <a:p>
            <a:r>
              <a:rPr lang="en-US" sz="4000" b="0" i="0" dirty="0" err="1">
                <a:solidFill>
                  <a:srgbClr val="000000"/>
                </a:solidFill>
                <a:effectLst/>
                <a:latin typeface="Times New Roman" panose="02020603050405020304" pitchFamily="18" charset="0"/>
                <a:cs typeface="Times New Roman" panose="02020603050405020304" pitchFamily="18" charset="0"/>
              </a:rPr>
              <a:t>Độ</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lớn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lực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kéo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khối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gỗ</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hình</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vẽ</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a:t>
            </a:r>
            <a:r>
              <a:rPr lang="en-US" sz="4000" b="0" i="0" dirty="0">
                <a:solidFill>
                  <a:srgbClr val="000000"/>
                </a:solidFill>
                <a:effectLst/>
                <a:latin typeface="Times New Roman" panose="02020603050405020304" pitchFamily="18" charset="0"/>
                <a:cs typeface="Times New Roman" panose="02020603050405020304" pitchFamily="18" charset="0"/>
              </a:rPr>
              <a:t> 3N. </a:t>
            </a:r>
            <a:r>
              <a:rPr lang="en-US" sz="4000" b="0" i="0" dirty="0" err="1">
                <a:solidFill>
                  <a:srgbClr val="000000"/>
                </a:solidFill>
                <a:effectLst/>
                <a:latin typeface="Times New Roman" panose="02020603050405020304" pitchFamily="18" charset="0"/>
                <a:cs typeface="Times New Roman" panose="02020603050405020304" pitchFamily="18" charset="0"/>
              </a:rPr>
              <a:t>Hình</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nào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biểu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diễn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đúng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lực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kéo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của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khối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gỗ</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tỉ</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lệ</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xích</a:t>
            </a:r>
            <a:r>
              <a:rPr lang="en-US" sz="4000" b="0" i="0" dirty="0">
                <a:solidFill>
                  <a:srgbClr val="000000"/>
                </a:solidFill>
                <a:effectLst/>
                <a:latin typeface="Times New Roman" panose="02020603050405020304" pitchFamily="18" charset="0"/>
                <a:cs typeface="Times New Roman" panose="02020603050405020304" pitchFamily="18" charset="0"/>
              </a:rPr>
              <a:t> 1cm </a:t>
            </a:r>
            <a:r>
              <a:rPr lang="en-US" sz="4000" b="0" i="0" dirty="0" err="1">
                <a:solidFill>
                  <a:srgbClr val="000000"/>
                </a:solidFill>
                <a:effectLst/>
                <a:latin typeface="Times New Roman" panose="02020603050405020304" pitchFamily="18" charset="0"/>
                <a:cs typeface="Times New Roman" panose="02020603050405020304" pitchFamily="18" charset="0"/>
              </a:rPr>
              <a:t>ứng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với</a:t>
            </a:r>
            <a:r>
              <a:rPr lang="en-US" sz="4000" b="0" i="0" dirty="0">
                <a:solidFill>
                  <a:srgbClr val="000000"/>
                </a:solidFill>
                <a:effectLst/>
                <a:latin typeface="Times New Roman" panose="02020603050405020304" pitchFamily="18" charset="0"/>
                <a:cs typeface="Times New Roman" panose="02020603050405020304" pitchFamily="18" charset="0"/>
              </a:rPr>
              <a:t> 1,5N)</a:t>
            </a:r>
            <a:endParaRPr lang="en-US" sz="4000" dirty="0">
              <a:latin typeface="Times New Roman" panose="02020603050405020304" pitchFamily="18" charset="0"/>
              <a:cs typeface="Times New Roman" panose="02020603050405020304" pitchFamily="18" charset="0"/>
            </a:endParaRPr>
          </a:p>
        </p:txBody>
      </p:sp>
      <p:pic>
        <p:nvPicPr>
          <p:cNvPr id="3074" name="Picture 2" descr="[Cánh diều] Trắc nghiệm KHTN 6 bài 26:&lt;/b&gt; Lực và tác dụng của lực">
            <a:extLst>
              <a:ext uri="{FF2B5EF4-FFF2-40B4-BE49-F238E27FC236}">
                <a16:creationId xmlns:a16="http://schemas.microsoft.com/office/drawing/2014/main" id="{B47C8D0F-5E4B-456D-A567-99322751A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4298" y="1686589"/>
            <a:ext cx="6605892" cy="4778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F3B969-D599-4C12-B520-4809FD91FC72}"/>
              </a:ext>
            </a:extLst>
          </p:cNvPr>
          <p:cNvSpPr txBox="1"/>
          <p:nvPr/>
        </p:nvSpPr>
        <p:spPr>
          <a:xfrm>
            <a:off x="499353" y="2478639"/>
            <a:ext cx="6108970" cy="2554545"/>
          </a:xfrm>
          <a:prstGeom prst="rect">
            <a:avLst/>
          </a:prstGeom>
          <a:noFill/>
        </p:spPr>
        <p:txBody>
          <a:bodyPr wrap="square">
            <a:spAutoFit/>
          </a:bodyPr>
          <a:lstStyle/>
          <a:p>
            <a:pPr algn="l"/>
            <a:r>
              <a:rPr lang="en-US" sz="4000" i="0" dirty="0">
                <a:effectLst/>
                <a:latin typeface="Times New Roman" panose="02020603050405020304" pitchFamily="18" charset="0"/>
                <a:cs typeface="Times New Roman" panose="02020603050405020304" pitchFamily="18" charset="0"/>
              </a:rPr>
              <a:t>A. </a:t>
            </a:r>
            <a:r>
              <a:rPr lang="en-US" sz="4000" i="0" dirty="0" err="1">
                <a:effectLst/>
                <a:latin typeface="Times New Roman" panose="02020603050405020304" pitchFamily="18" charset="0"/>
                <a:cs typeface="Times New Roman" panose="02020603050405020304" pitchFamily="18" charset="0"/>
              </a:rPr>
              <a:t>Hình</a:t>
            </a:r>
            <a:r>
              <a:rPr lang="en-US" sz="4000" i="0" dirty="0">
                <a:effectLst/>
                <a:latin typeface="Times New Roman" panose="02020603050405020304" pitchFamily="18" charset="0"/>
                <a:cs typeface="Times New Roman" panose="02020603050405020304" pitchFamily="18" charset="0"/>
              </a:rPr>
              <a:t> 3</a:t>
            </a:r>
          </a:p>
          <a:p>
            <a:pPr algn="l"/>
            <a:r>
              <a:rPr lang="en-US" sz="4000" i="0" dirty="0">
                <a:effectLst/>
                <a:latin typeface="Times New Roman" panose="02020603050405020304" pitchFamily="18" charset="0"/>
                <a:cs typeface="Times New Roman" panose="02020603050405020304" pitchFamily="18" charset="0"/>
              </a:rPr>
              <a:t>B. </a:t>
            </a:r>
            <a:r>
              <a:rPr lang="en-US" sz="4000" i="0" dirty="0" err="1">
                <a:effectLst/>
                <a:latin typeface="Times New Roman" panose="02020603050405020304" pitchFamily="18" charset="0"/>
                <a:cs typeface="Times New Roman" panose="02020603050405020304" pitchFamily="18" charset="0"/>
              </a:rPr>
              <a:t>Hình</a:t>
            </a:r>
            <a:r>
              <a:rPr lang="en-US" sz="4000" i="0" dirty="0">
                <a:effectLst/>
                <a:latin typeface="Times New Roman" panose="02020603050405020304" pitchFamily="18" charset="0"/>
                <a:cs typeface="Times New Roman" panose="02020603050405020304" pitchFamily="18" charset="0"/>
              </a:rPr>
              <a:t> 4</a:t>
            </a:r>
          </a:p>
          <a:p>
            <a:pPr algn="l"/>
            <a:r>
              <a:rPr lang="en-US" sz="4000" i="0" dirty="0">
                <a:effectLst/>
                <a:latin typeface="Times New Roman" panose="02020603050405020304" pitchFamily="18" charset="0"/>
                <a:cs typeface="Times New Roman" panose="02020603050405020304" pitchFamily="18" charset="0"/>
              </a:rPr>
              <a:t>C. </a:t>
            </a:r>
            <a:r>
              <a:rPr lang="en-US" sz="4000" i="0" dirty="0" err="1">
                <a:effectLst/>
                <a:latin typeface="Times New Roman" panose="02020603050405020304" pitchFamily="18" charset="0"/>
                <a:cs typeface="Times New Roman" panose="02020603050405020304" pitchFamily="18" charset="0"/>
              </a:rPr>
              <a:t>Hình</a:t>
            </a:r>
            <a:r>
              <a:rPr lang="en-US" sz="4000" i="0" dirty="0">
                <a:effectLst/>
                <a:latin typeface="Times New Roman" panose="02020603050405020304" pitchFamily="18" charset="0"/>
                <a:cs typeface="Times New Roman" panose="02020603050405020304" pitchFamily="18" charset="0"/>
              </a:rPr>
              <a:t> 1</a:t>
            </a:r>
          </a:p>
          <a:p>
            <a:pPr algn="l"/>
            <a:r>
              <a:rPr lang="en-US" sz="4000" i="0" dirty="0">
                <a:effectLst/>
                <a:latin typeface="Times New Roman" panose="02020603050405020304" pitchFamily="18" charset="0"/>
                <a:cs typeface="Times New Roman" panose="02020603050405020304" pitchFamily="18" charset="0"/>
              </a:rPr>
              <a:t>D. </a:t>
            </a:r>
            <a:r>
              <a:rPr lang="en-US" sz="4000" i="0" dirty="0" err="1">
                <a:effectLst/>
                <a:latin typeface="Times New Roman" panose="02020603050405020304" pitchFamily="18" charset="0"/>
                <a:cs typeface="Times New Roman" panose="02020603050405020304" pitchFamily="18" charset="0"/>
              </a:rPr>
              <a:t>Hình</a:t>
            </a:r>
            <a:r>
              <a:rPr lang="en-US" sz="4000" i="0" dirty="0">
                <a:effectLst/>
                <a:latin typeface="Times New Roman" panose="02020603050405020304" pitchFamily="18" charset="0"/>
                <a:cs typeface="Times New Roman" panose="02020603050405020304" pitchFamily="18" charset="0"/>
              </a:rPr>
              <a:t> 2</a:t>
            </a:r>
          </a:p>
        </p:txBody>
      </p:sp>
      <p:sp>
        <p:nvSpPr>
          <p:cNvPr id="5" name="Oval 4">
            <a:extLst>
              <a:ext uri="{FF2B5EF4-FFF2-40B4-BE49-F238E27FC236}">
                <a16:creationId xmlns:a16="http://schemas.microsoft.com/office/drawing/2014/main" id="{FCC19DEB-FC78-4C22-B8D2-96F199F1C52B}"/>
              </a:ext>
            </a:extLst>
          </p:cNvPr>
          <p:cNvSpPr/>
          <p:nvPr/>
        </p:nvSpPr>
        <p:spPr>
          <a:xfrm>
            <a:off x="381810" y="3180944"/>
            <a:ext cx="717415" cy="6614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3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504B87-89DA-4C4F-BD9A-B27856A6C632}"/>
              </a:ext>
            </a:extLst>
          </p:cNvPr>
          <p:cNvSpPr txBox="1"/>
          <p:nvPr/>
        </p:nvSpPr>
        <p:spPr>
          <a:xfrm>
            <a:off x="304394" y="467806"/>
            <a:ext cx="11583212" cy="4939814"/>
          </a:xfrm>
          <a:prstGeom prst="rect">
            <a:avLst/>
          </a:prstGeom>
          <a:noFill/>
        </p:spPr>
        <p:txBody>
          <a:bodyPr wrap="square">
            <a:spAutoFit/>
          </a:bodyPr>
          <a:lstStyle/>
          <a:p>
            <a:pPr algn="l"/>
            <a:r>
              <a:rPr lang="vi-VN" sz="4500" i="0" dirty="0">
                <a:effectLst/>
                <a:latin typeface="+mj-lt"/>
              </a:rPr>
              <a:t>Ném mạnh một quả bóng tennis vào mặt tường phẳng: Lực mà quả bóng tác dụng vào mặt tường</a:t>
            </a:r>
          </a:p>
          <a:p>
            <a:pPr algn="l"/>
            <a:r>
              <a:rPr lang="vi-VN" sz="4500" i="0" dirty="0">
                <a:effectLst/>
                <a:latin typeface="+mj-lt"/>
              </a:rPr>
              <a:t>A. chỉ làm mặt tường bị biến dạng</a:t>
            </a:r>
          </a:p>
          <a:p>
            <a:pPr algn="l"/>
            <a:r>
              <a:rPr lang="vi-VN" sz="4500" i="0" dirty="0">
                <a:effectLst/>
                <a:latin typeface="+mj-lt"/>
              </a:rPr>
              <a:t>B. chỉ làm biến đổi chuyển động của mặt tường</a:t>
            </a:r>
          </a:p>
          <a:p>
            <a:pPr algn="l"/>
            <a:r>
              <a:rPr lang="vi-VN" sz="4500" i="0" dirty="0">
                <a:effectLst/>
                <a:latin typeface="+mj-lt"/>
              </a:rPr>
              <a:t>C. không làm mặt tường biến dạng nhưng làm biến đổi chuyển động của quả bóng.</a:t>
            </a:r>
          </a:p>
          <a:p>
            <a:pPr algn="l"/>
            <a:r>
              <a:rPr lang="vi-VN" sz="4500" i="0" dirty="0">
                <a:effectLst/>
                <a:latin typeface="+mj-lt"/>
              </a:rPr>
              <a:t>D. không gây ra tác dụng nào cả</a:t>
            </a:r>
          </a:p>
        </p:txBody>
      </p:sp>
      <p:sp>
        <p:nvSpPr>
          <p:cNvPr id="4" name="Oval 3">
            <a:extLst>
              <a:ext uri="{FF2B5EF4-FFF2-40B4-BE49-F238E27FC236}">
                <a16:creationId xmlns:a16="http://schemas.microsoft.com/office/drawing/2014/main" id="{34C53F4C-2978-4560-A595-56BE64950842}"/>
              </a:ext>
            </a:extLst>
          </p:cNvPr>
          <p:cNvSpPr/>
          <p:nvPr/>
        </p:nvSpPr>
        <p:spPr>
          <a:xfrm>
            <a:off x="194553" y="3326860"/>
            <a:ext cx="807396" cy="7295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88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5425FD-EFCD-437F-A0CA-9D27802F5159}"/>
              </a:ext>
            </a:extLst>
          </p:cNvPr>
          <p:cNvSpPr txBox="1"/>
          <p:nvPr/>
        </p:nvSpPr>
        <p:spPr>
          <a:xfrm>
            <a:off x="406530" y="314236"/>
            <a:ext cx="7548513" cy="2554545"/>
          </a:xfrm>
          <a:prstGeom prst="rect">
            <a:avLst/>
          </a:prstGeom>
          <a:noFill/>
        </p:spPr>
        <p:txBody>
          <a:bodyPr wrap="square">
            <a:spAutoFit/>
          </a:bodyPr>
          <a:lstStyle/>
          <a:p>
            <a:pPr algn="l"/>
            <a:r>
              <a:rPr lang="vi-VN" sz="4000" b="0" i="0" dirty="0">
                <a:solidFill>
                  <a:srgbClr val="000000"/>
                </a:solidFill>
                <a:effectLst/>
                <a:latin typeface="+mj-lt"/>
              </a:rPr>
              <a:t>Hình nào biểu diễn đúng lực sau với tỉ lệ xích 1cm ứng với 2N.</a:t>
            </a:r>
          </a:p>
          <a:p>
            <a:pPr algn="l"/>
            <a:r>
              <a:rPr lang="vi-VN" sz="4000" b="0" i="0" dirty="0">
                <a:solidFill>
                  <a:srgbClr val="000000"/>
                </a:solidFill>
                <a:effectLst/>
                <a:latin typeface="+mj-lt"/>
              </a:rPr>
              <a:t>Lực có phương thẳng đứng, chiều từ trên xuống, độ lớn 2N</a:t>
            </a:r>
          </a:p>
        </p:txBody>
      </p:sp>
      <p:pic>
        <p:nvPicPr>
          <p:cNvPr id="1026" name="Picture 2" descr="[Cánh diều] Trắc nghiệm KHTN 6 bài 26:&lt;/b&gt; Lực và tác dụng của lực">
            <a:extLst>
              <a:ext uri="{FF2B5EF4-FFF2-40B4-BE49-F238E27FC236}">
                <a16:creationId xmlns:a16="http://schemas.microsoft.com/office/drawing/2014/main" id="{038F6D40-5ED3-4235-8F55-BFB61F698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444" y="531052"/>
            <a:ext cx="4244026" cy="55036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85DDB3-8E35-4F94-84FA-275072A19853}"/>
              </a:ext>
            </a:extLst>
          </p:cNvPr>
          <p:cNvSpPr txBox="1"/>
          <p:nvPr/>
        </p:nvSpPr>
        <p:spPr>
          <a:xfrm>
            <a:off x="699941" y="3000875"/>
            <a:ext cx="4494229" cy="2554545"/>
          </a:xfrm>
          <a:prstGeom prst="rect">
            <a:avLst/>
          </a:prstGeom>
          <a:noFill/>
        </p:spPr>
        <p:txBody>
          <a:bodyPr wrap="square">
            <a:spAutoFit/>
          </a:bodyPr>
          <a:lstStyle/>
          <a:p>
            <a:pPr algn="l"/>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A. </a:t>
            </a:r>
            <a:r>
              <a:rPr lang="en-US" sz="4000" i="0" dirty="0" err="1">
                <a:effectLst/>
                <a:latin typeface="Times New Roman" panose="02020603050405020304" pitchFamily="18" charset="0"/>
                <a:ea typeface="Tahoma" panose="020B0604030504040204" pitchFamily="34" charset="0"/>
                <a:cs typeface="Times New Roman" panose="02020603050405020304" pitchFamily="18" charset="0"/>
              </a:rPr>
              <a:t>Hình</a:t>
            </a:r>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 2</a:t>
            </a:r>
          </a:p>
          <a:p>
            <a:pPr algn="l"/>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B. </a:t>
            </a:r>
            <a:r>
              <a:rPr lang="en-US" sz="4000" i="0" dirty="0" err="1">
                <a:effectLst/>
                <a:latin typeface="Times New Roman" panose="02020603050405020304" pitchFamily="18" charset="0"/>
                <a:ea typeface="Tahoma" panose="020B0604030504040204" pitchFamily="34" charset="0"/>
                <a:cs typeface="Times New Roman" panose="02020603050405020304" pitchFamily="18" charset="0"/>
              </a:rPr>
              <a:t>Hình</a:t>
            </a:r>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 1</a:t>
            </a:r>
          </a:p>
          <a:p>
            <a:pPr algn="l"/>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C. </a:t>
            </a:r>
            <a:r>
              <a:rPr lang="en-US" sz="4000" i="0" dirty="0" err="1">
                <a:effectLst/>
                <a:latin typeface="Times New Roman" panose="02020603050405020304" pitchFamily="18" charset="0"/>
                <a:ea typeface="Tahoma" panose="020B0604030504040204" pitchFamily="34" charset="0"/>
                <a:cs typeface="Times New Roman" panose="02020603050405020304" pitchFamily="18" charset="0"/>
              </a:rPr>
              <a:t>Hình</a:t>
            </a:r>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 3</a:t>
            </a:r>
          </a:p>
          <a:p>
            <a:pPr algn="l"/>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D. </a:t>
            </a:r>
            <a:r>
              <a:rPr lang="en-US" sz="4000" i="0" dirty="0" err="1">
                <a:effectLst/>
                <a:latin typeface="Times New Roman" panose="02020603050405020304" pitchFamily="18" charset="0"/>
                <a:ea typeface="Tahoma" panose="020B0604030504040204" pitchFamily="34" charset="0"/>
                <a:cs typeface="Times New Roman" panose="02020603050405020304" pitchFamily="18" charset="0"/>
              </a:rPr>
              <a:t>Hình</a:t>
            </a:r>
            <a:r>
              <a:rPr lang="en-US" sz="4000" i="0" dirty="0">
                <a:effectLst/>
                <a:latin typeface="Times New Roman" panose="02020603050405020304" pitchFamily="18" charset="0"/>
                <a:ea typeface="Tahoma" panose="020B0604030504040204" pitchFamily="34" charset="0"/>
                <a:cs typeface="Times New Roman" panose="02020603050405020304" pitchFamily="18" charset="0"/>
              </a:rPr>
              <a:t> 4</a:t>
            </a:r>
          </a:p>
        </p:txBody>
      </p:sp>
      <p:sp>
        <p:nvSpPr>
          <p:cNvPr id="6" name="Oval 5">
            <a:extLst>
              <a:ext uri="{FF2B5EF4-FFF2-40B4-BE49-F238E27FC236}">
                <a16:creationId xmlns:a16="http://schemas.microsoft.com/office/drawing/2014/main" id="{083FD862-80D2-4DA8-91AC-5E67B9FEB1C3}"/>
              </a:ext>
            </a:extLst>
          </p:cNvPr>
          <p:cNvSpPr/>
          <p:nvPr/>
        </p:nvSpPr>
        <p:spPr>
          <a:xfrm>
            <a:off x="406530" y="4194928"/>
            <a:ext cx="960357" cy="7918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4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AAAD94-5138-4645-8B9B-EA7E5996327C}"/>
              </a:ext>
            </a:extLst>
          </p:cNvPr>
          <p:cNvSpPr>
            <a:spLocks noChangeArrowheads="1"/>
          </p:cNvSpPr>
          <p:nvPr/>
        </p:nvSpPr>
        <p:spPr bwMode="auto">
          <a:xfrm>
            <a:off x="301658" y="197346"/>
            <a:ext cx="11594968" cy="64633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Cách</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diễn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tả</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phù</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hợp</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với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vẽ</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là</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a:t>
            </a:r>
            <a:r>
              <a:rPr lang="en-US" altLang="en-US" sz="3500" dirty="0">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cho</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tỉ</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lệ</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xích</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1 cm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ứng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với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10N)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tác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dụng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vào</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có</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lớn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30N,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nằm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chiều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phải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qua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trái</a:t>
            </a:r>
            <a:endPar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B.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tác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dụng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vào</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có</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lớn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60N,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nằm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chiều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trái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qua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phải</a:t>
            </a:r>
            <a:endPar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C.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tác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dụng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vào</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có</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lớn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3N,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nằm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chiều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phải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qua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trái</a:t>
            </a:r>
            <a:endPar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D.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Lực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tác</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dụng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vào</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có</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lớn</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30N,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nằm</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ngang</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chiều</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trái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qua </a:t>
            </a:r>
            <a:r>
              <a:rPr kumimoji="0" lang="en-US" altLang="en-US" sz="3500" i="0" u="none" strike="noStrike" cap="none" normalizeH="0" baseline="0" dirty="0" err="1">
                <a:ln>
                  <a:noFill/>
                </a:ln>
                <a:effectLst/>
                <a:latin typeface="Times New Roman" panose="02020603050405020304" pitchFamily="18" charset="0"/>
                <a:cs typeface="Times New Roman" panose="02020603050405020304" pitchFamily="18" charset="0"/>
              </a:rPr>
              <a:t>phải</a:t>
            </a:r>
            <a:r>
              <a:rPr kumimoji="0" lang="en-US" altLang="en-US" sz="3500" i="0" u="none" strike="noStrike" cap="none" normalizeH="0" baseline="0" dirty="0">
                <a:ln>
                  <a:noFill/>
                </a:ln>
                <a:effectLst/>
                <a:latin typeface="Times New Roman" panose="02020603050405020304" pitchFamily="18" charset="0"/>
                <a:cs typeface="Times New Roman" panose="02020603050405020304" pitchFamily="18" charset="0"/>
              </a:rPr>
              <a:t> </a:t>
            </a:r>
          </a:p>
        </p:txBody>
      </p:sp>
      <p:pic>
        <p:nvPicPr>
          <p:cNvPr id="2050" name="Picture 2" descr="[Cánh diều] Trắc nghiệm KHTN 6 bài 26:&lt;/b&gt; Lực và tác dụng của lực">
            <a:extLst>
              <a:ext uri="{FF2B5EF4-FFF2-40B4-BE49-F238E27FC236}">
                <a16:creationId xmlns:a16="http://schemas.microsoft.com/office/drawing/2014/main" id="{566D0E17-3101-479F-A465-D482DB9B1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700" y="718400"/>
            <a:ext cx="3238779" cy="153460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FBE882FA-409A-4A9E-870F-0697E1FBBC35}"/>
              </a:ext>
            </a:extLst>
          </p:cNvPr>
          <p:cNvSpPr/>
          <p:nvPr/>
        </p:nvSpPr>
        <p:spPr>
          <a:xfrm>
            <a:off x="141402" y="5608948"/>
            <a:ext cx="669303" cy="6221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1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C6C8E-58F4-435D-8AE5-E4A3555AF738}"/>
              </a:ext>
            </a:extLst>
          </p:cNvPr>
          <p:cNvSpPr txBox="1"/>
          <p:nvPr/>
        </p:nvSpPr>
        <p:spPr>
          <a:xfrm>
            <a:off x="539684" y="866794"/>
            <a:ext cx="11300382" cy="3785652"/>
          </a:xfrm>
          <a:prstGeom prst="rect">
            <a:avLst/>
          </a:prstGeom>
          <a:noFill/>
        </p:spPr>
        <p:txBody>
          <a:bodyPr wrap="square">
            <a:spAutoFit/>
          </a:bodyPr>
          <a:lstStyle/>
          <a:p>
            <a:pPr algn="just"/>
            <a:r>
              <a:rPr lang="en-US" sz="4000" b="0" i="0" dirty="0" err="1">
                <a:solidFill>
                  <a:srgbClr val="000000"/>
                </a:solidFill>
                <a:effectLst/>
                <a:latin typeface="Times New Roman" panose="02020603050405020304" pitchFamily="18" charset="0"/>
                <a:cs typeface="Times New Roman" panose="02020603050405020304" pitchFamily="18" charset="0"/>
              </a:rPr>
              <a:t>Đập</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một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cái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búa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vào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một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quả</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bóng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cao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Lực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búa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tác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dụng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vào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quả</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bóng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sẽ</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quả</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bóng</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A. </a:t>
            </a:r>
            <a:r>
              <a:rPr lang="en-US" sz="4000" b="0" i="0" dirty="0" err="1">
                <a:solidFill>
                  <a:srgbClr val="000000"/>
                </a:solidFill>
                <a:effectLst/>
                <a:latin typeface="Times New Roman" panose="02020603050405020304" pitchFamily="18" charset="0"/>
                <a:cs typeface="Times New Roman" panose="02020603050405020304" pitchFamily="18" charset="0"/>
              </a:rPr>
              <a:t>búa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bị</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biến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dạng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một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chút</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B. </a:t>
            </a:r>
            <a:r>
              <a:rPr lang="en-US" sz="4000" b="0" i="0" dirty="0" err="1">
                <a:solidFill>
                  <a:srgbClr val="000000"/>
                </a:solidFill>
                <a:effectLst/>
                <a:latin typeface="Times New Roman" panose="02020603050405020304" pitchFamily="18" charset="0"/>
                <a:cs typeface="Times New Roman" panose="02020603050405020304" pitchFamily="18" charset="0"/>
              </a:rPr>
              <a:t>bị</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biến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dạng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thay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đổi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chuyển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động</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C. </a:t>
            </a:r>
            <a:r>
              <a:rPr lang="en-US" sz="4000" b="0" i="0" dirty="0" err="1">
                <a:solidFill>
                  <a:srgbClr val="000000"/>
                </a:solidFill>
                <a:effectLst/>
                <a:latin typeface="Times New Roman" panose="02020603050405020304" pitchFamily="18" charset="0"/>
                <a:cs typeface="Times New Roman" panose="02020603050405020304" pitchFamily="18" charset="0"/>
              </a:rPr>
              <a:t>chuyển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động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của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búa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bị</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thay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đổi</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D. </a:t>
            </a:r>
            <a:r>
              <a:rPr lang="en-US" sz="4000" b="0" i="0" dirty="0" err="1">
                <a:solidFill>
                  <a:srgbClr val="000000"/>
                </a:solidFill>
                <a:effectLst/>
                <a:latin typeface="Times New Roman" panose="02020603050405020304" pitchFamily="18" charset="0"/>
                <a:cs typeface="Times New Roman" panose="02020603050405020304" pitchFamily="18" charset="0"/>
              </a:rPr>
              <a:t>thay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đổi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chuyển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động</a:t>
            </a:r>
            <a:r>
              <a:rPr lang="en-US" sz="4000" b="0" i="0" dirty="0">
                <a:solidFill>
                  <a:srgbClr val="000000"/>
                </a:solidFill>
                <a:effectLst/>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4432EC39-BA99-45D4-AA2A-88A91A7937AE}"/>
              </a:ext>
            </a:extLst>
          </p:cNvPr>
          <p:cNvSpPr/>
          <p:nvPr/>
        </p:nvSpPr>
        <p:spPr>
          <a:xfrm>
            <a:off x="433633" y="2696066"/>
            <a:ext cx="688157" cy="7329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46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173564-3626-4236-B2AF-43E05D718233}"/>
              </a:ext>
            </a:extLst>
          </p:cNvPr>
          <p:cNvPicPr>
            <a:picLocks noChangeAspect="1"/>
          </p:cNvPicPr>
          <p:nvPr/>
        </p:nvPicPr>
        <p:blipFill rotWithShape="1">
          <a:blip r:embed="rId2">
            <a:extLst>
              <a:ext uri="{28A0092B-C50C-407E-A947-70E740481C1C}">
                <a14:useLocalDpi xmlns:a14="http://schemas.microsoft.com/office/drawing/2010/main" val="0"/>
              </a:ext>
            </a:extLst>
          </a:blip>
          <a:srcRect l="23692" t="48992" r="26485" b="13816"/>
          <a:stretch/>
        </p:blipFill>
        <p:spPr>
          <a:xfrm>
            <a:off x="209941" y="923827"/>
            <a:ext cx="11309614" cy="5755561"/>
          </a:xfrm>
          <a:prstGeom prst="rect">
            <a:avLst/>
          </a:prstGeom>
        </p:spPr>
      </p:pic>
      <p:sp>
        <p:nvSpPr>
          <p:cNvPr id="7" name="TextBox 6">
            <a:extLst>
              <a:ext uri="{FF2B5EF4-FFF2-40B4-BE49-F238E27FC236}">
                <a16:creationId xmlns:a16="http://schemas.microsoft.com/office/drawing/2014/main" id="{E12F4019-9AA1-46ED-A5F0-B68000029FA7}"/>
              </a:ext>
            </a:extLst>
          </p:cNvPr>
          <p:cNvSpPr txBox="1"/>
          <p:nvPr/>
        </p:nvSpPr>
        <p:spPr>
          <a:xfrm>
            <a:off x="209941" y="178612"/>
            <a:ext cx="9084888" cy="630942"/>
          </a:xfrm>
          <a:prstGeom prst="rect">
            <a:avLst/>
          </a:prstGeom>
          <a:noFill/>
        </p:spPr>
        <p:txBody>
          <a:bodyPr wrap="square">
            <a:spAutoFit/>
          </a:bodyPr>
          <a:lstStyle/>
          <a:p>
            <a:r>
              <a:rPr lang="en-US" sz="3500" b="0" i="0" dirty="0" err="1">
                <a:solidFill>
                  <a:srgbClr val="000000"/>
                </a:solidFill>
                <a:effectLst/>
                <a:latin typeface="Times New Roman" panose="02020603050405020304" pitchFamily="18" charset="0"/>
                <a:cs typeface="Times New Roman" panose="02020603050405020304" pitchFamily="18" charset="0"/>
              </a:rPr>
              <a:t>Đánh</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dấu</a:t>
            </a:r>
            <a:r>
              <a:rPr lang="en-US" sz="3500" b="0" i="0" dirty="0">
                <a:solidFill>
                  <a:srgbClr val="000000"/>
                </a:solidFill>
                <a:effectLst/>
                <a:latin typeface="Times New Roman" panose="02020603050405020304" pitchFamily="18" charset="0"/>
                <a:cs typeface="Times New Roman" panose="02020603050405020304" pitchFamily="18" charset="0"/>
              </a:rPr>
              <a:t> X </a:t>
            </a:r>
            <a:r>
              <a:rPr lang="en-US" sz="3500" b="0" i="0" dirty="0" err="1">
                <a:solidFill>
                  <a:srgbClr val="000000"/>
                </a:solidFill>
                <a:effectLst/>
                <a:latin typeface="Times New Roman" panose="02020603050405020304" pitchFamily="18" charset="0"/>
                <a:cs typeface="Times New Roman" panose="02020603050405020304" pitchFamily="18" charset="0"/>
              </a:rPr>
              <a:t>vào</a:t>
            </a:r>
            <a:r>
              <a:rPr lang="en-US" sz="3500" b="0" i="0" dirty="0">
                <a:solidFill>
                  <a:srgbClr val="000000"/>
                </a:solidFill>
                <a:effectLst/>
                <a:latin typeface="Times New Roman" panose="02020603050405020304" pitchFamily="18" charset="0"/>
                <a:cs typeface="Times New Roman" panose="02020603050405020304" pitchFamily="18" charset="0"/>
              </a:rPr>
              <a:t> ô </a:t>
            </a:r>
            <a:r>
              <a:rPr lang="en-US" sz="3500" b="0" i="0" dirty="0" err="1">
                <a:solidFill>
                  <a:srgbClr val="000000"/>
                </a:solidFill>
                <a:effectLst/>
                <a:latin typeface="Times New Roman" panose="02020603050405020304" pitchFamily="18" charset="0"/>
                <a:cs typeface="Times New Roman" panose="02020603050405020304" pitchFamily="18" charset="0"/>
              </a:rPr>
              <a:t>trống</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cho</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phù</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hợp</a:t>
            </a:r>
            <a:r>
              <a:rPr lang="en-US" sz="3500" b="0" i="0" dirty="0">
                <a:solidFill>
                  <a:srgbClr val="000000"/>
                </a:solidFill>
                <a:effectLst/>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31EA36B-22AF-4912-BD99-EC7296CA71C0}"/>
              </a:ext>
            </a:extLst>
          </p:cNvPr>
          <p:cNvSpPr txBox="1"/>
          <p:nvPr/>
        </p:nvSpPr>
        <p:spPr>
          <a:xfrm>
            <a:off x="8917758" y="4332293"/>
            <a:ext cx="603315"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X</a:t>
            </a:r>
          </a:p>
        </p:txBody>
      </p:sp>
      <p:sp>
        <p:nvSpPr>
          <p:cNvPr id="9" name="TextBox 8">
            <a:extLst>
              <a:ext uri="{FF2B5EF4-FFF2-40B4-BE49-F238E27FC236}">
                <a16:creationId xmlns:a16="http://schemas.microsoft.com/office/drawing/2014/main" id="{72CA5BD9-49F5-46DE-B089-DD1CA96E8F7A}"/>
              </a:ext>
            </a:extLst>
          </p:cNvPr>
          <p:cNvSpPr txBox="1"/>
          <p:nvPr/>
        </p:nvSpPr>
        <p:spPr>
          <a:xfrm>
            <a:off x="10286215" y="3190473"/>
            <a:ext cx="603315"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X</a:t>
            </a:r>
          </a:p>
        </p:txBody>
      </p:sp>
      <p:sp>
        <p:nvSpPr>
          <p:cNvPr id="10" name="TextBox 9">
            <a:extLst>
              <a:ext uri="{FF2B5EF4-FFF2-40B4-BE49-F238E27FC236}">
                <a16:creationId xmlns:a16="http://schemas.microsoft.com/office/drawing/2014/main" id="{35ABFB23-81A0-4253-B62A-171AFFDAF5F5}"/>
              </a:ext>
            </a:extLst>
          </p:cNvPr>
          <p:cNvSpPr txBox="1"/>
          <p:nvPr/>
        </p:nvSpPr>
        <p:spPr>
          <a:xfrm>
            <a:off x="8993171" y="1985199"/>
            <a:ext cx="603315"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6446F870-7C8C-4830-AE3F-19A45A322ED3}"/>
              </a:ext>
            </a:extLst>
          </p:cNvPr>
          <p:cNvSpPr txBox="1"/>
          <p:nvPr/>
        </p:nvSpPr>
        <p:spPr>
          <a:xfrm>
            <a:off x="8993172" y="5759777"/>
            <a:ext cx="603315"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118667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12B24DA-5CDE-4771-9036-93975383067C}"/>
              </a:ext>
            </a:extLst>
          </p:cNvPr>
          <p:cNvSpPr>
            <a:spLocks noChangeArrowheads="1"/>
          </p:cNvSpPr>
          <p:nvPr/>
        </p:nvSpPr>
        <p:spPr bwMode="auto">
          <a:xfrm>
            <a:off x="473476" y="400068"/>
            <a:ext cx="11718524"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Để</a:t>
            </a:r>
            <a:r>
              <a:rPr lang="en-US" altLang="en-US" sz="3800" dirty="0">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đóng</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cánh</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cửa</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bạn</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nhỏ</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đã</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thế</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1354447-8420-40AF-AB62-2707C573F2D5}"/>
              </a:ext>
            </a:extLst>
          </p:cNvPr>
          <p:cNvSpPr txBox="1"/>
          <p:nvPr/>
        </p:nvSpPr>
        <p:spPr>
          <a:xfrm>
            <a:off x="204186" y="4762820"/>
            <a:ext cx="11558727" cy="184665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Trả</a:t>
            </a:r>
            <a:r>
              <a:rPr kumimoji="0" lang="en-US" altLang="en-US" sz="3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lời</a:t>
            </a:r>
            <a:r>
              <a:rPr kumimoji="0" lang="en-US" altLang="en-US" sz="3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Để</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đóng</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cánh</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cửa</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bạn</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nhỏ</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đã</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dùng</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tay</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cầm</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khóa</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cửa</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đẩy</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cánh</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cửa</a:t>
            </a:r>
            <a:r>
              <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vào</a:t>
            </a:r>
            <a:endParaRPr kumimoji="0" lang="en-US" altLang="en-US" sz="3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42D1C4B-4C77-4005-8751-278EEB278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447" y="1274278"/>
            <a:ext cx="4927106" cy="3874770"/>
          </a:xfrm>
          <a:prstGeom prst="rect">
            <a:avLst/>
          </a:prstGeom>
        </p:spPr>
      </p:pic>
    </p:spTree>
    <p:extLst>
      <p:ext uri="{BB962C8B-B14F-4D97-AF65-F5344CB8AC3E}">
        <p14:creationId xmlns:p14="http://schemas.microsoft.com/office/powerpoint/2010/main" val="13940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3194" y="241922"/>
            <a:ext cx="7669161" cy="658761"/>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US" sz="4000" b="1" dirty="0">
                <a:solidFill>
                  <a:srgbClr val="FF0000"/>
                </a:solidFill>
                <a:latin typeface="Times New Roman" panose="02020603050405020304" pitchFamily="18" charset="0"/>
                <a:cs typeface="Times New Roman" panose="02020603050405020304" pitchFamily="18" charset="0"/>
              </a:rPr>
              <a:t>I/ TÌM HIỂU VỀ LỰC</a:t>
            </a:r>
          </a:p>
        </p:txBody>
      </p:sp>
      <p:pic>
        <p:nvPicPr>
          <p:cNvPr id="4" name="sự đẩy kéo">
            <a:hlinkClick r:id="" action="ppaction://media"/>
            <a:extLst>
              <a:ext uri="{FF2B5EF4-FFF2-40B4-BE49-F238E27FC236}">
                <a16:creationId xmlns:a16="http://schemas.microsoft.com/office/drawing/2014/main" id="{93F78B14-08CC-4A72-B1AF-B8BFBE3D70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0528" y="2039456"/>
            <a:ext cx="9155227" cy="4576622"/>
          </a:xfrm>
          <a:prstGeom prst="rect">
            <a:avLst/>
          </a:prstGeom>
        </p:spPr>
      </p:pic>
      <p:sp>
        <p:nvSpPr>
          <p:cNvPr id="3" name="TextBox 2">
            <a:extLst>
              <a:ext uri="{FF2B5EF4-FFF2-40B4-BE49-F238E27FC236}">
                <a16:creationId xmlns:a16="http://schemas.microsoft.com/office/drawing/2014/main" id="{4BA19118-5DA0-45F6-BB46-B3CA7C06D2AB}"/>
              </a:ext>
            </a:extLst>
          </p:cNvPr>
          <p:cNvSpPr txBox="1"/>
          <p:nvPr/>
        </p:nvSpPr>
        <p:spPr>
          <a:xfrm>
            <a:off x="152041" y="900683"/>
            <a:ext cx="11502607" cy="113877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Quan </a:t>
            </a:r>
            <a:r>
              <a:rPr lang="en-US" sz="3400" dirty="0" err="1">
                <a:latin typeface="Times New Roman" panose="02020603050405020304" pitchFamily="18" charset="0"/>
                <a:cs typeface="Times New Roman" panose="02020603050405020304" pitchFamily="18" charset="0"/>
              </a:rPr>
              <a:t>sát</a:t>
            </a:r>
            <a:r>
              <a:rPr lang="en-US" sz="3400" dirty="0">
                <a:latin typeface="Times New Roman" panose="02020603050405020304" pitchFamily="18" charset="0"/>
                <a:cs typeface="Times New Roman" panose="02020603050405020304" pitchFamily="18" charset="0"/>
              </a:rPr>
              <a:t> video </a:t>
            </a:r>
            <a:r>
              <a:rPr lang="en-US" sz="3400" dirty="0" err="1">
                <a:latin typeface="Times New Roman" panose="02020603050405020304" pitchFamily="18" charset="0"/>
                <a:cs typeface="Times New Roman" panose="02020603050405020304" pitchFamily="18" charset="0"/>
              </a:rPr>
              <a:t>sau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người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để</a:t>
            </a:r>
            <a:r>
              <a:rPr lang="en-US" sz="3400" dirty="0">
                <a:latin typeface="Times New Roman" panose="02020603050405020304" pitchFamily="18" charset="0"/>
                <a:cs typeface="Times New Roman" panose="02020603050405020304" pitchFamily="18" charset="0"/>
              </a:rPr>
              <a:t> di </a:t>
            </a:r>
            <a:r>
              <a:rPr lang="en-US" sz="3400" dirty="0" err="1">
                <a:latin typeface="Times New Roman" panose="02020603050405020304" pitchFamily="18" charset="0"/>
                <a:cs typeface="Times New Roman" panose="02020603050405020304" pitchFamily="18" charset="0"/>
              </a:rPr>
              <a:t>chuyển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rác</a:t>
            </a:r>
            <a:r>
              <a:rPr lang="en-US" sz="3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8489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7073">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y mô tả bằng lời phương và chiều của các lực trong Hình 41.5">
            <a:extLst>
              <a:ext uri="{FF2B5EF4-FFF2-40B4-BE49-F238E27FC236}">
                <a16:creationId xmlns:a16="http://schemas.microsoft.com/office/drawing/2014/main" id="{B4BB1441-8989-4023-A1FF-782AF770A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586" b="12590"/>
          <a:stretch/>
        </p:blipFill>
        <p:spPr bwMode="auto">
          <a:xfrm>
            <a:off x="428344" y="1170234"/>
            <a:ext cx="5538558" cy="4944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49CDF0-C2E7-479F-A3BA-428B40193E5F}"/>
              </a:ext>
            </a:extLst>
          </p:cNvPr>
          <p:cNvSpPr txBox="1"/>
          <p:nvPr/>
        </p:nvSpPr>
        <p:spPr>
          <a:xfrm>
            <a:off x="508245" y="237413"/>
            <a:ext cx="10917315" cy="707886"/>
          </a:xfrm>
          <a:prstGeom prst="rect">
            <a:avLst/>
          </a:prstGeom>
          <a:noFill/>
        </p:spPr>
        <p:txBody>
          <a:bodyPr wrap="square">
            <a:spAutoFit/>
          </a:bodyPr>
          <a:lstStyle/>
          <a:p>
            <a:r>
              <a:rPr lang="vi-VN" sz="4000" b="0" i="0" dirty="0">
                <a:solidFill>
                  <a:srgbClr val="333333"/>
                </a:solidFill>
                <a:effectLst/>
                <a:latin typeface="Times New Roman" panose="02020603050405020304" pitchFamily="18" charset="0"/>
                <a:cs typeface="Times New Roman" panose="02020603050405020304" pitchFamily="18" charset="0"/>
              </a:rPr>
              <a:t>Hãy mô tả bằng lời phương và chiều của các lực</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30C9842-2ED5-44BC-ADEE-7D37FBF54007}"/>
              </a:ext>
            </a:extLst>
          </p:cNvPr>
          <p:cNvSpPr txBox="1"/>
          <p:nvPr/>
        </p:nvSpPr>
        <p:spPr>
          <a:xfrm>
            <a:off x="6267634" y="2372505"/>
            <a:ext cx="5794531" cy="1846659"/>
          </a:xfrm>
          <a:prstGeom prst="rect">
            <a:avLst/>
          </a:prstGeom>
          <a:noFill/>
        </p:spPr>
        <p:txBody>
          <a:bodyPr wrap="square">
            <a:spAutoFit/>
          </a:bodyPr>
          <a:lstStyle/>
          <a:p>
            <a:r>
              <a:rPr lang="vi-VN" sz="3800" b="0" i="0" dirty="0">
                <a:solidFill>
                  <a:srgbClr val="000000"/>
                </a:solidFill>
                <a:effectLst/>
                <a:latin typeface="+mj-lt"/>
              </a:rPr>
              <a:t>Lực của dây câu tác dụng lên con cá có phương thẳng đứng, chiều từ dưới lên trên.</a:t>
            </a:r>
            <a:endParaRPr lang="en-US" sz="3800" dirty="0">
              <a:latin typeface="+mj-lt"/>
            </a:endParaRPr>
          </a:p>
        </p:txBody>
      </p:sp>
    </p:spTree>
    <p:extLst>
      <p:ext uri="{BB962C8B-B14F-4D97-AF65-F5344CB8AC3E}">
        <p14:creationId xmlns:p14="http://schemas.microsoft.com/office/powerpoint/2010/main" val="372916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y mô tả bằng lời phương và chiều của các lực trong Hình 41.5">
            <a:extLst>
              <a:ext uri="{FF2B5EF4-FFF2-40B4-BE49-F238E27FC236}">
                <a16:creationId xmlns:a16="http://schemas.microsoft.com/office/drawing/2014/main" id="{B4BB1441-8989-4023-A1FF-782AF770A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96" t="1901" r="33273" b="14179"/>
          <a:stretch/>
        </p:blipFill>
        <p:spPr bwMode="auto">
          <a:xfrm>
            <a:off x="461638" y="463860"/>
            <a:ext cx="6729274" cy="5555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400FC5-08CA-40FE-B3C5-3C7C4685E492}"/>
              </a:ext>
            </a:extLst>
          </p:cNvPr>
          <p:cNvSpPr txBox="1"/>
          <p:nvPr/>
        </p:nvSpPr>
        <p:spPr>
          <a:xfrm>
            <a:off x="7501630" y="1758648"/>
            <a:ext cx="4690369" cy="2554545"/>
          </a:xfrm>
          <a:prstGeom prst="rect">
            <a:avLst/>
          </a:prstGeom>
          <a:noFill/>
        </p:spPr>
        <p:txBody>
          <a:bodyPr wrap="square">
            <a:spAutoFit/>
          </a:bodyPr>
          <a:lstStyle/>
          <a:p>
            <a:r>
              <a:rPr lang="vi-VN" sz="4000" b="0" i="0" dirty="0">
                <a:solidFill>
                  <a:srgbClr val="000000"/>
                </a:solidFill>
                <a:effectLst/>
                <a:latin typeface="+mj-lt"/>
              </a:rPr>
              <a:t>Lực của tay người bắn cung có phương nằm ngang, chiều từ phải qua trái.</a:t>
            </a:r>
            <a:endParaRPr lang="en-US" sz="4000" dirty="0">
              <a:latin typeface="+mj-lt"/>
            </a:endParaRPr>
          </a:p>
        </p:txBody>
      </p:sp>
    </p:spTree>
    <p:extLst>
      <p:ext uri="{BB962C8B-B14F-4D97-AF65-F5344CB8AC3E}">
        <p14:creationId xmlns:p14="http://schemas.microsoft.com/office/powerpoint/2010/main" val="10063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y mô tả bằng lời phương và chiều của các lực trong Hình 41.5">
            <a:extLst>
              <a:ext uri="{FF2B5EF4-FFF2-40B4-BE49-F238E27FC236}">
                <a16:creationId xmlns:a16="http://schemas.microsoft.com/office/drawing/2014/main" id="{B4BB1441-8989-4023-A1FF-782AF770A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17" t="2696" b="12855"/>
          <a:stretch/>
        </p:blipFill>
        <p:spPr bwMode="auto">
          <a:xfrm>
            <a:off x="319594" y="195308"/>
            <a:ext cx="6951217" cy="6098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729A42-4008-418F-BADC-A7D9301FDBC5}"/>
              </a:ext>
            </a:extLst>
          </p:cNvPr>
          <p:cNvSpPr txBox="1"/>
          <p:nvPr/>
        </p:nvSpPr>
        <p:spPr>
          <a:xfrm>
            <a:off x="7483876" y="947211"/>
            <a:ext cx="4708124" cy="3170099"/>
          </a:xfrm>
          <a:prstGeom prst="rect">
            <a:avLst/>
          </a:prstGeom>
          <a:noFill/>
        </p:spPr>
        <p:txBody>
          <a:bodyPr wrap="square">
            <a:spAutoFit/>
          </a:bodyPr>
          <a:lstStyle/>
          <a:p>
            <a:r>
              <a:rPr lang="vi-VN" sz="4000" b="0" i="0" dirty="0">
                <a:solidFill>
                  <a:srgbClr val="333333"/>
                </a:solidFill>
                <a:effectLst/>
                <a:latin typeface="+mj-lt"/>
              </a:rPr>
              <a:t>Lực của vận động viên tác dụng lên ván nhảy có phương thẳng đứng, chiều từ trên xuống dưới.</a:t>
            </a:r>
            <a:endParaRPr lang="en-US" sz="4000" dirty="0">
              <a:latin typeface="+mj-lt"/>
            </a:endParaRPr>
          </a:p>
        </p:txBody>
      </p:sp>
    </p:spTree>
    <p:extLst>
      <p:ext uri="{BB962C8B-B14F-4D97-AF65-F5344CB8AC3E}">
        <p14:creationId xmlns:p14="http://schemas.microsoft.com/office/powerpoint/2010/main" val="15525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BE8A9-0FE0-4828-9A6D-FBA262822171}"/>
              </a:ext>
            </a:extLst>
          </p:cNvPr>
          <p:cNvPicPr>
            <a:picLocks noChangeAspect="1"/>
          </p:cNvPicPr>
          <p:nvPr/>
        </p:nvPicPr>
        <p:blipFill rotWithShape="1">
          <a:blip r:embed="rId2">
            <a:extLst>
              <a:ext uri="{28A0092B-C50C-407E-A947-70E740481C1C}">
                <a14:useLocalDpi xmlns:a14="http://schemas.microsoft.com/office/drawing/2010/main" val="0"/>
              </a:ext>
            </a:extLst>
          </a:blip>
          <a:srcRect l="17621" t="19935" r="17063" b="7185"/>
          <a:stretch/>
        </p:blipFill>
        <p:spPr>
          <a:xfrm>
            <a:off x="488273" y="150920"/>
            <a:ext cx="11017188" cy="6241003"/>
          </a:xfrm>
          <a:prstGeom prst="rect">
            <a:avLst/>
          </a:prstGeom>
        </p:spPr>
      </p:pic>
    </p:spTree>
    <p:extLst>
      <p:ext uri="{BB962C8B-B14F-4D97-AF65-F5344CB8AC3E}">
        <p14:creationId xmlns:p14="http://schemas.microsoft.com/office/powerpoint/2010/main" val="3465574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6971BB-5C37-46D3-9B61-351B750EC95C}"/>
              </a:ext>
            </a:extLst>
          </p:cNvPr>
          <p:cNvSpPr txBox="1"/>
          <p:nvPr/>
        </p:nvSpPr>
        <p:spPr>
          <a:xfrm>
            <a:off x="408213" y="159963"/>
            <a:ext cx="11320367" cy="6406562"/>
          </a:xfrm>
          <a:prstGeom prst="rect">
            <a:avLst/>
          </a:prstGeom>
          <a:noFill/>
        </p:spPr>
        <p:txBody>
          <a:bodyPr wrap="square">
            <a:spAutoFit/>
          </a:bodyPr>
          <a:lstStyle/>
          <a:p>
            <a:pPr algn="just">
              <a:lnSpc>
                <a:spcPct val="115000"/>
              </a:lnSpc>
            </a:pPr>
            <a:r>
              <a:rPr lang="nl-NL" sz="4000" dirty="0">
                <a:effectLst/>
                <a:latin typeface="Times New Roman" panose="02020603050405020304" pitchFamily="18" charset="0"/>
                <a:ea typeface="Calibri" panose="020F0502020204030204" pitchFamily="34" charset="0"/>
                <a:cs typeface="Times New Roman" panose="02020603050405020304" pitchFamily="18" charset="0"/>
              </a:rPr>
              <a:t>1,Biểu diễn lực kéo tác dụng lên vật có độ lớn 5N có phương nằm ngang, chiều từ trái sang phải.</a:t>
            </a:r>
          </a:p>
          <a:p>
            <a:pPr algn="just">
              <a:lnSpc>
                <a:spcPct val="115000"/>
              </a:lnSpc>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nl-NL" sz="4000" dirty="0">
                <a:effectLst/>
                <a:latin typeface="Times New Roman" panose="02020603050405020304" pitchFamily="18" charset="0"/>
                <a:ea typeface="Calibri" panose="020F0502020204030204" pitchFamily="34" charset="0"/>
                <a:cs typeface="Times New Roman" panose="02020603050405020304" pitchFamily="18" charset="0"/>
              </a:rPr>
              <a:t>2,Biểu diễn lực kéo tác dụng lên vật có độ lớn 10N có phương thẳng đứng, chiều từ trên xuống dưới.</a:t>
            </a:r>
          </a:p>
          <a:p>
            <a:pPr algn="just">
              <a:lnSpc>
                <a:spcPct val="115000"/>
              </a:lnSpc>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nl-NL" sz="4000" dirty="0">
                <a:effectLst/>
                <a:latin typeface="Times New Roman" panose="02020603050405020304" pitchFamily="18" charset="0"/>
                <a:ea typeface="Calibri" panose="020F0502020204030204" pitchFamily="34" charset="0"/>
                <a:cs typeface="Times New Roman" panose="02020603050405020304" pitchFamily="18" charset="0"/>
              </a:rPr>
              <a:t>3,Biểu diễn lực kéo tác dụng lên vật có độ lớn 5N có phương xiên, hợp với phương nằm ngang góc 30</a:t>
            </a:r>
            <a:r>
              <a:rPr lang="nl-NL" sz="40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nl-NL" sz="4000" dirty="0">
                <a:effectLst/>
                <a:latin typeface="Times New Roman" panose="02020603050405020304" pitchFamily="18" charset="0"/>
                <a:ea typeface="Calibri" panose="020F0502020204030204" pitchFamily="34" charset="0"/>
                <a:cs typeface="Times New Roman" panose="02020603050405020304" pitchFamily="18" charset="0"/>
              </a:rPr>
              <a:t>, chiều từ dưới lên trên.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29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A5AFD-65CD-47DB-8A32-DE81420ED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51" y="566723"/>
            <a:ext cx="10651263" cy="5571429"/>
          </a:xfrm>
          <a:prstGeom prst="rect">
            <a:avLst/>
          </a:prstGeom>
        </p:spPr>
      </p:pic>
    </p:spTree>
    <p:extLst>
      <p:ext uri="{BB962C8B-B14F-4D97-AF65-F5344CB8AC3E}">
        <p14:creationId xmlns:p14="http://schemas.microsoft.com/office/powerpoint/2010/main" val="3686397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89178" y="126460"/>
            <a:ext cx="11792575" cy="6566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50000"/>
              </a:lnSpc>
            </a:pPr>
            <a:r>
              <a:rPr lang="en-US" sz="5400" dirty="0" err="1">
                <a:solidFill>
                  <a:srgbClr val="7030A0"/>
                </a:solidFill>
                <a:latin typeface="Times New Roman" panose="02020603050405020304" pitchFamily="18" charset="0"/>
                <a:cs typeface="Times New Roman" panose="02020603050405020304" pitchFamily="18" charset="0"/>
              </a:rPr>
              <a:t>Dùng</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từ</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thích</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hợp</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điền</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vào</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chỗ</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trống</a:t>
            </a:r>
            <a:endParaRPr lang="en-US" sz="5400" dirty="0">
              <a:solidFill>
                <a:srgbClr val="7030A0"/>
              </a:solidFill>
              <a:latin typeface="Times New Roman" panose="02020603050405020304" pitchFamily="18" charset="0"/>
              <a:cs typeface="Times New Roman" panose="02020603050405020304" pitchFamily="18" charset="0"/>
            </a:endParaRPr>
          </a:p>
          <a:p>
            <a:pPr lvl="0">
              <a:lnSpc>
                <a:spcPct val="150000"/>
              </a:lnSpc>
            </a:pP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Tác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dụng</a:t>
            </a:r>
            <a:r>
              <a:rPr lang="en-US" sz="5400" dirty="0">
                <a:solidFill>
                  <a:srgbClr val="7030A0"/>
                </a:solidFill>
                <a:latin typeface="Times New Roman" panose="02020603050405020304" pitchFamily="18" charset="0"/>
                <a:cs typeface="Times New Roman" panose="02020603050405020304" pitchFamily="18" charset="0"/>
              </a:rPr>
              <a:t>(1)……..,(2)………</a:t>
            </a:r>
            <a:r>
              <a:rPr lang="en-US" sz="5400" dirty="0" err="1">
                <a:solidFill>
                  <a:srgbClr val="7030A0"/>
                </a:solidFill>
                <a:latin typeface="Times New Roman" panose="02020603050405020304" pitchFamily="18" charset="0"/>
                <a:cs typeface="Times New Roman" panose="02020603050405020304" pitchFamily="18" charset="0"/>
              </a:rPr>
              <a:t>của</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vật</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này</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lên</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vật</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khác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gọi</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là</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lực</a:t>
            </a:r>
            <a:r>
              <a:rPr lang="en-US" sz="5400" dirty="0">
                <a:solidFill>
                  <a:srgbClr val="FF0000"/>
                </a:solidFill>
                <a:latin typeface="Times New Roman" panose="02020603050405020304" pitchFamily="18" charset="0"/>
                <a:cs typeface="Times New Roman" panose="02020603050405020304" pitchFamily="18" charset="0"/>
              </a:rPr>
              <a:t>.</a:t>
            </a:r>
          </a:p>
          <a:p>
            <a:pPr lvl="0">
              <a:lnSpc>
                <a:spcPct val="150000"/>
              </a:lnSpc>
            </a:pPr>
            <a:r>
              <a:rPr lang="en-US" sz="5400" dirty="0">
                <a:solidFill>
                  <a:srgbClr val="7030A0"/>
                </a:solidFill>
                <a:latin typeface="Times New Roman" panose="02020603050405020304" pitchFamily="18" charset="0"/>
                <a:cs typeface="Times New Roman" panose="02020603050405020304" pitchFamily="18" charset="0"/>
              </a:rPr>
              <a:t>- Khi </a:t>
            </a:r>
            <a:r>
              <a:rPr lang="en-US" sz="5400" dirty="0" err="1">
                <a:solidFill>
                  <a:srgbClr val="7030A0"/>
                </a:solidFill>
                <a:latin typeface="Times New Roman" panose="02020603050405020304" pitchFamily="18" charset="0"/>
                <a:cs typeface="Times New Roman" panose="02020603050405020304" pitchFamily="18" charset="0"/>
              </a:rPr>
              <a:t>vật</a:t>
            </a:r>
            <a:r>
              <a:rPr lang="en-US" sz="5400" dirty="0">
                <a:solidFill>
                  <a:srgbClr val="7030A0"/>
                </a:solidFill>
                <a:latin typeface="Times New Roman" panose="02020603050405020304" pitchFamily="18" charset="0"/>
                <a:cs typeface="Times New Roman" panose="02020603050405020304" pitchFamily="18" charset="0"/>
              </a:rPr>
              <a:t> A(3)….…</a:t>
            </a:r>
            <a:r>
              <a:rPr lang="en-US" sz="5400" dirty="0" err="1">
                <a:solidFill>
                  <a:srgbClr val="7030A0"/>
                </a:solidFill>
                <a:latin typeface="Times New Roman" panose="02020603050405020304" pitchFamily="18" charset="0"/>
                <a:cs typeface="Times New Roman" panose="02020603050405020304" pitchFamily="18" charset="0"/>
              </a:rPr>
              <a:t>hoặc</a:t>
            </a:r>
            <a:r>
              <a:rPr lang="en-US" sz="5400" dirty="0">
                <a:solidFill>
                  <a:srgbClr val="7030A0"/>
                </a:solidFill>
                <a:latin typeface="Times New Roman" panose="02020603050405020304" pitchFamily="18" charset="0"/>
                <a:cs typeface="Times New Roman" panose="02020603050405020304" pitchFamily="18" charset="0"/>
              </a:rPr>
              <a:t> (4)……</a:t>
            </a:r>
            <a:r>
              <a:rPr lang="en-US" sz="5400" dirty="0" err="1">
                <a:solidFill>
                  <a:srgbClr val="7030A0"/>
                </a:solidFill>
                <a:latin typeface="Times New Roman" panose="02020603050405020304" pitchFamily="18" charset="0"/>
                <a:cs typeface="Times New Roman" panose="02020603050405020304" pitchFamily="18" charset="0"/>
              </a:rPr>
              <a:t>vật</a:t>
            </a:r>
            <a:r>
              <a:rPr lang="en-US" sz="5400" dirty="0">
                <a:solidFill>
                  <a:srgbClr val="7030A0"/>
                </a:solidFill>
                <a:latin typeface="Times New Roman" panose="02020603050405020304" pitchFamily="18" charset="0"/>
                <a:cs typeface="Times New Roman" panose="02020603050405020304" pitchFamily="18" charset="0"/>
              </a:rPr>
              <a:t> B ta </a:t>
            </a:r>
            <a:r>
              <a:rPr lang="en-US" sz="5400" dirty="0" err="1">
                <a:solidFill>
                  <a:srgbClr val="7030A0"/>
                </a:solidFill>
                <a:latin typeface="Times New Roman" panose="02020603050405020304" pitchFamily="18" charset="0"/>
                <a:cs typeface="Times New Roman" panose="02020603050405020304" pitchFamily="18" charset="0"/>
              </a:rPr>
              <a:t>nói</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vật</a:t>
            </a:r>
            <a:r>
              <a:rPr lang="en-US" sz="5400" dirty="0">
                <a:solidFill>
                  <a:srgbClr val="7030A0"/>
                </a:solidFill>
                <a:latin typeface="Times New Roman" panose="02020603050405020304" pitchFamily="18" charset="0"/>
                <a:cs typeface="Times New Roman" panose="02020603050405020304" pitchFamily="18" charset="0"/>
              </a:rPr>
              <a:t> A </a:t>
            </a:r>
            <a:r>
              <a:rPr lang="en-US" sz="5400" dirty="0" err="1">
                <a:solidFill>
                  <a:srgbClr val="7030A0"/>
                </a:solidFill>
                <a:latin typeface="Times New Roman" panose="02020603050405020304" pitchFamily="18" charset="0"/>
                <a:cs typeface="Times New Roman" panose="02020603050405020304" pitchFamily="18" charset="0"/>
              </a:rPr>
              <a:t>tác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dụng</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lực</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lên</a:t>
            </a:r>
            <a:r>
              <a:rPr lang="en-US" sz="5400" dirty="0">
                <a:solidFill>
                  <a:srgbClr val="7030A0"/>
                </a:solidFill>
                <a:latin typeface="Times New Roman" panose="02020603050405020304" pitchFamily="18" charset="0"/>
                <a:cs typeface="Times New Roman" panose="02020603050405020304" pitchFamily="18" charset="0"/>
              </a:rPr>
              <a:t> </a:t>
            </a:r>
            <a:r>
              <a:rPr lang="en-US" sz="5400" dirty="0" err="1">
                <a:solidFill>
                  <a:srgbClr val="7030A0"/>
                </a:solidFill>
                <a:latin typeface="Times New Roman" panose="02020603050405020304" pitchFamily="18" charset="0"/>
                <a:cs typeface="Times New Roman" panose="02020603050405020304" pitchFamily="18" charset="0"/>
              </a:rPr>
              <a:t>vật</a:t>
            </a:r>
            <a:r>
              <a:rPr lang="en-US" sz="5400" dirty="0">
                <a:solidFill>
                  <a:srgbClr val="7030A0"/>
                </a:solidFill>
                <a:latin typeface="Times New Roman" panose="02020603050405020304" pitchFamily="18" charset="0"/>
                <a:cs typeface="Times New Roman" panose="02020603050405020304" pitchFamily="18" charset="0"/>
              </a:rPr>
              <a:t> B</a:t>
            </a:r>
          </a:p>
        </p:txBody>
      </p:sp>
      <p:sp>
        <p:nvSpPr>
          <p:cNvPr id="13" name="Rectangle 12"/>
          <p:cNvSpPr/>
          <p:nvPr/>
        </p:nvSpPr>
        <p:spPr>
          <a:xfrm>
            <a:off x="4665028" y="1828800"/>
            <a:ext cx="1521763" cy="6083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đẩy</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396201" y="1828801"/>
            <a:ext cx="1640796" cy="6083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kéo</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665028" y="4139479"/>
            <a:ext cx="1356393" cy="6995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đẩy</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399066" y="4046707"/>
            <a:ext cx="1356393" cy="7922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kéo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96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6584953" cy="913007"/>
          </a:xfrm>
          <a:prstGeom prst="rect">
            <a:avLst/>
          </a:prstGeom>
          <a:noFill/>
        </p:spPr>
        <p:txBody>
          <a:bodyPr wrap="square" rtlCol="0">
            <a:spAutoFit/>
          </a:bodyPr>
          <a:lstStyle/>
          <a:p>
            <a:r>
              <a:rPr lang="en-US" sz="5333"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4"/>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3283345"/>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65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Nền phối màu - Website của Thân Thị Hoàng O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900"/>
            <a:ext cx="12198316"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9596" y="365125"/>
            <a:ext cx="11548152" cy="3528781"/>
          </a:xfrm>
        </p:spPr>
        <p:txBody>
          <a:bodyPr>
            <a:normAutofit/>
          </a:bodyPr>
          <a:lstStyle/>
          <a:p>
            <a:r>
              <a:rPr lang="en-US" sz="6000" dirty="0" err="1">
                <a:latin typeface="Times New Roman" panose="02020603050405020304" pitchFamily="18" charset="0"/>
                <a:cs typeface="Times New Roman" panose="02020603050405020304" pitchFamily="18" charset="0"/>
              </a:rPr>
              <a:t>Yêu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cầu</a:t>
            </a:r>
            <a:r>
              <a:rPr lang="en-US" sz="6000" dirty="0">
                <a:latin typeface="Times New Roman" panose="02020603050405020304" pitchFamily="18" charset="0"/>
                <a:cs typeface="Times New Roman" panose="02020603050405020304" pitchFamily="18" charset="0"/>
              </a:rPr>
              <a:t> :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hãy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lấy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ví</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để</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tỏ</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lực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sự</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đẩy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hoặc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sự</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kéo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giấy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vòng</a:t>
            </a:r>
            <a:r>
              <a:rPr lang="en-US" sz="6000" dirty="0">
                <a:latin typeface="Times New Roman" panose="02020603050405020304" pitchFamily="18" charset="0"/>
                <a:cs typeface="Times New Roman" panose="02020603050405020304" pitchFamily="18" charset="0"/>
              </a:rPr>
              <a:t> 2 </a:t>
            </a:r>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pic>
        <p:nvPicPr>
          <p:cNvPr id="3" name="2'">
            <a:hlinkClick r:id="" action="ppaction://media"/>
            <a:extLst>
              <a:ext uri="{FF2B5EF4-FFF2-40B4-BE49-F238E27FC236}">
                <a16:creationId xmlns:a16="http://schemas.microsoft.com/office/drawing/2014/main" id="{F2CB6EED-2FE0-4153-A692-69C03E425F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4738" y="3893906"/>
            <a:ext cx="3557666" cy="2001187"/>
          </a:xfrm>
          <a:prstGeom prst="rect">
            <a:avLst/>
          </a:prstGeom>
        </p:spPr>
      </p:pic>
    </p:spTree>
    <p:extLst>
      <p:ext uri="{BB962C8B-B14F-4D97-AF65-F5344CB8AC3E}">
        <p14:creationId xmlns:p14="http://schemas.microsoft.com/office/powerpoint/2010/main" val="253423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288</TotalTime>
  <Words>2504</Words>
  <Application>Microsoft Office PowerPoint</Application>
  <PresentationFormat>Widescreen</PresentationFormat>
  <Paragraphs>229</Paragraphs>
  <Slides>65</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Calibri</vt:lpstr>
      <vt:lpstr>Garamond</vt:lpstr>
      <vt:lpstr>Poplar Std</vt:lpstr>
      <vt:lpstr>Roboto Black</vt:lpstr>
      <vt:lpstr>Sitka Subheading Semibold</vt:lpstr>
      <vt:lpstr>Source Sans Pro Bold</vt:lpstr>
      <vt:lpstr>Tahoma</vt:lpstr>
      <vt:lpstr>Times New Roman</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 mỗi bạn hãy lấy ví dụ để chứng tỏ lực là sự đẩy hoặc sự kéo ghi vào giấy nháp trong vòng 2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video sau</vt:lpstr>
      <vt:lpstr>PowerPoint Presentation</vt:lpstr>
      <vt:lpstr>PowerPoint Presentation</vt:lpstr>
      <vt:lpstr>PowerPoint Presentation</vt:lpstr>
      <vt:lpstr>PowerPoint Presentation</vt:lpstr>
      <vt:lpstr>PowerPoint Presentation</vt:lpstr>
      <vt:lpstr>PowerPoint Presentation</vt:lpstr>
      <vt:lpstr>Cách đo một lực bằng lực kế lò xo:</vt:lpstr>
      <vt:lpstr>Các bước đo lực kéo cái hộp bút</vt:lpstr>
      <vt:lpstr>PowerPoint Presentation</vt:lpstr>
      <vt:lpstr>PowerPoint Presentation</vt:lpstr>
      <vt:lpstr>Lực được biểu diễn bằng một mũi tên đặt vào vật chịu tác dụng và theo hướng kéo hoặc đẩy</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Hồng Hiệp</cp:lastModifiedBy>
  <cp:revision>12</cp:revision>
  <dcterms:created xsi:type="dcterms:W3CDTF">2022-03-15T08:20:48Z</dcterms:created>
  <dcterms:modified xsi:type="dcterms:W3CDTF">2025-04-08T01:49:55Z</dcterms:modified>
</cp:coreProperties>
</file>