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1" r:id="rId8"/>
    <p:sldId id="264" r:id="rId9"/>
    <p:sldId id="265" r:id="rId10"/>
    <p:sldId id="266" r:id="rId11"/>
    <p:sldId id="267" r:id="rId12"/>
    <p:sldId id="268" r:id="rId13"/>
    <p:sldId id="270" r:id="rId14"/>
    <p:sldId id="271" r:id="rId15"/>
    <p:sldId id="273" r:id="rId16"/>
    <p:sldId id="272" r:id="rId17"/>
    <p:sldId id="269" r:id="rId18"/>
    <p:sldId id="275" r:id="rId19"/>
    <p:sldId id="277" r:id="rId20"/>
    <p:sldId id="274" r:id="rId21"/>
    <p:sldId id="276" r:id="rId22"/>
    <p:sldId id="278" r:id="rId23"/>
    <p:sldId id="285" r:id="rId24"/>
    <p:sldId id="281" r:id="rId25"/>
    <p:sldId id="284" r:id="rId26"/>
    <p:sldId id="282" r:id="rId27"/>
    <p:sldId id="283" r:id="rId28"/>
    <p:sldId id="279" r:id="rId29"/>
    <p:sldId id="280" r:id="rId30"/>
  </p:sldIdLst>
  <p:sldSz cx="9144000" cy="5143500" type="screen16x9"/>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874" y="8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vi-VN"/>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1109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967031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410763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DF52DE7-CB37-434D-A40A-8EE4C05EEA47}"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2076809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F52DE7-CB37-434D-A40A-8EE4C05EEA47}" type="datetimeFigureOut">
              <a:rPr lang="vi-VN" smtClean="0"/>
              <a:t>08/04/2025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933706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DF52DE7-CB37-434D-A40A-8EE4C05EEA47}"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4072481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DF52DE7-CB37-434D-A40A-8EE4C05EEA47}" type="datetimeFigureOut">
              <a:rPr lang="vi-VN" smtClean="0"/>
              <a:t>08/04/2025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1084214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DF52DE7-CB37-434D-A40A-8EE4C05EEA47}" type="datetimeFigureOut">
              <a:rPr lang="vi-VN" smtClean="0"/>
              <a:t>08/04/2025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9771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52DE7-CB37-434D-A40A-8EE4C05EEA47}" type="datetimeFigureOut">
              <a:rPr lang="vi-VN" smtClean="0"/>
              <a:t>08/04/2025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81122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63812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F52DE7-CB37-434D-A40A-8EE4C05EEA47}" type="datetimeFigureOut">
              <a:rPr lang="vi-VN" smtClean="0"/>
              <a:t>08/04/2025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729B811-187F-46F5-9932-41B1CAD6E22E}" type="slidenum">
              <a:rPr lang="vi-VN" smtClean="0"/>
              <a:t>‹#›</a:t>
            </a:fld>
            <a:endParaRPr lang="vi-VN"/>
          </a:p>
        </p:txBody>
      </p:sp>
    </p:spTree>
    <p:extLst>
      <p:ext uri="{BB962C8B-B14F-4D97-AF65-F5344CB8AC3E}">
        <p14:creationId xmlns:p14="http://schemas.microsoft.com/office/powerpoint/2010/main" val="3504918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DF52DE7-CB37-434D-A40A-8EE4C05EEA47}" type="datetimeFigureOut">
              <a:rPr lang="vi-VN" smtClean="0"/>
              <a:t>08/04/2025</a:t>
            </a:fld>
            <a:endParaRPr lang="vi-VN"/>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29B811-187F-46F5-9932-41B1CAD6E22E}" type="slidenum">
              <a:rPr lang="vi-VN" smtClean="0"/>
              <a:t>‹#›</a:t>
            </a:fld>
            <a:endParaRPr lang="vi-VN"/>
          </a:p>
        </p:txBody>
      </p:sp>
    </p:spTree>
    <p:extLst>
      <p:ext uri="{BB962C8B-B14F-4D97-AF65-F5344CB8AC3E}">
        <p14:creationId xmlns:p14="http://schemas.microsoft.com/office/powerpoint/2010/main" val="3629123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stretch>
            <a:fillRect t="-13000" b="-1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809750"/>
            <a:ext cx="7772400" cy="1102519"/>
          </a:xfrm>
        </p:spPr>
        <p:txBody>
          <a:bodyPr/>
          <a:lstStyle/>
          <a:p>
            <a:r>
              <a:rPr lang="vi-VN" b="1" dirty="0">
                <a:solidFill>
                  <a:srgbClr val="FF0000"/>
                </a:solidFill>
              </a:rPr>
              <a:t>BÀI 29: LỰC HẤP DẪN</a:t>
            </a:r>
          </a:p>
        </p:txBody>
      </p:sp>
      <p:sp>
        <p:nvSpPr>
          <p:cNvPr id="3" name="Text Box 5">
            <a:extLst>
              <a:ext uri="{FF2B5EF4-FFF2-40B4-BE49-F238E27FC236}">
                <a16:creationId xmlns:a16="http://schemas.microsoft.com/office/drawing/2014/main" id="{EF61383D-679C-1F50-DD2B-AD569BBFC6B4}"/>
              </a:ext>
            </a:extLst>
          </p:cNvPr>
          <p:cNvSpPr txBox="1">
            <a:spLocks noChangeArrowheads="1"/>
          </p:cNvSpPr>
          <p:nvPr/>
        </p:nvSpPr>
        <p:spPr bwMode="auto">
          <a:xfrm>
            <a:off x="1205892" y="133350"/>
            <a:ext cx="67322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1600" b="1" dirty="0">
                <a:solidFill>
                  <a:schemeClr val="tx1">
                    <a:lumMod val="50000"/>
                  </a:schemeClr>
                </a:solidFill>
                <a:latin typeface="Times New Roman" pitchFamily="18" charset="0"/>
                <a:cs typeface="Times New Roman" pitchFamily="18" charset="0"/>
              </a:rPr>
              <a:t>UBND HUYỆN CÁT HẢI</a:t>
            </a:r>
          </a:p>
          <a:p>
            <a:pPr algn="ctr" eaLnBrk="1" hangingPunct="1">
              <a:lnSpc>
                <a:spcPct val="100000"/>
              </a:lnSpc>
              <a:spcBef>
                <a:spcPct val="50000"/>
              </a:spcBef>
              <a:buFontTx/>
              <a:buNone/>
            </a:pPr>
            <a:r>
              <a:rPr lang="vi-VN" altLang="en-US" sz="1600" b="1" dirty="0">
                <a:solidFill>
                  <a:schemeClr val="tx1">
                    <a:lumMod val="50000"/>
                  </a:schemeClr>
                </a:solidFill>
                <a:latin typeface="Times New Roman" pitchFamily="18" charset="0"/>
                <a:cs typeface="Times New Roman" pitchFamily="18" charset="0"/>
              </a:rPr>
              <a:t>TRƯỜNG TH&amp;THCS HÀ SEN</a:t>
            </a:r>
            <a:endParaRPr lang="en-US" altLang="en-US" sz="1600" b="1" dirty="0">
              <a:solidFill>
                <a:schemeClr val="tx1">
                  <a:lumMod val="50000"/>
                </a:schemeClr>
              </a:solidFill>
              <a:latin typeface="Times New Roman" pitchFamily="18" charset="0"/>
              <a:cs typeface="Times New Roman" pitchFamily="18" charset="0"/>
            </a:endParaRPr>
          </a:p>
        </p:txBody>
      </p:sp>
      <p:sp>
        <p:nvSpPr>
          <p:cNvPr id="4" name="Text Box 5">
            <a:extLst>
              <a:ext uri="{FF2B5EF4-FFF2-40B4-BE49-F238E27FC236}">
                <a16:creationId xmlns:a16="http://schemas.microsoft.com/office/drawing/2014/main" id="{A59BD200-740E-1E07-DA24-49A4378D78AD}"/>
              </a:ext>
            </a:extLst>
          </p:cNvPr>
          <p:cNvSpPr txBox="1">
            <a:spLocks noChangeArrowheads="1"/>
          </p:cNvSpPr>
          <p:nvPr/>
        </p:nvSpPr>
        <p:spPr bwMode="auto">
          <a:xfrm>
            <a:off x="3200400" y="4400550"/>
            <a:ext cx="561662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2400" b="1" dirty="0">
                <a:solidFill>
                  <a:schemeClr val="tx1">
                    <a:lumMod val="50000"/>
                  </a:schemeClr>
                </a:solidFill>
                <a:latin typeface="Times New Roman" pitchFamily="18" charset="0"/>
                <a:cs typeface="Times New Roman" pitchFamily="18" charset="0"/>
              </a:rPr>
              <a:t>Giáo viên: </a:t>
            </a:r>
            <a:r>
              <a:rPr lang="en-US" sz="2400" b="1" dirty="0">
                <a:solidFill>
                  <a:schemeClr val="tx1">
                    <a:lumMod val="50000"/>
                  </a:schemeClr>
                </a:solidFill>
                <a:latin typeface="Times New Roman" pitchFamily="18" charset="0"/>
                <a:cs typeface="Times New Roman" pitchFamily="18" charset="0"/>
              </a:rPr>
              <a:t>Nguyễn Thị Quỳnh Anh</a:t>
            </a:r>
            <a:endParaRPr lang="en-US" altLang="en-US" sz="2400" b="1"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742935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a:solidFill>
                  <a:srgbClr val="0070C0"/>
                </a:solidFill>
              </a:rPr>
              <a:t>1. KHỐI LƯỢNG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0" y="2270700"/>
            <a:ext cx="5438030" cy="2796779"/>
          </a:xfrm>
          <a:prstGeom prst="rect">
            <a:avLst/>
          </a:prstGeom>
        </p:spPr>
      </p:pic>
      <p:sp>
        <p:nvSpPr>
          <p:cNvPr id="5" name="TextBox 4"/>
          <p:cNvSpPr txBox="1"/>
          <p:nvPr/>
        </p:nvSpPr>
        <p:spPr>
          <a:xfrm>
            <a:off x="914400" y="1182748"/>
            <a:ext cx="8234464" cy="954107"/>
          </a:xfrm>
          <a:prstGeom prst="rect">
            <a:avLst/>
          </a:prstGeom>
          <a:noFill/>
        </p:spPr>
        <p:txBody>
          <a:bodyPr wrap="square" rtlCol="0">
            <a:spAutoFit/>
          </a:bodyPr>
          <a:lstStyle/>
          <a:p>
            <a:pPr algn="just"/>
            <a:r>
              <a:rPr lang="vi-VN" sz="2800" dirty="0"/>
              <a:t>Quan sát hình ảnh và cho biết những vật trên cân có tổng khối lượng là bao nhiêu?</a:t>
            </a:r>
          </a:p>
        </p:txBody>
      </p:sp>
      <p:sp>
        <p:nvSpPr>
          <p:cNvPr id="6" name="TextBox 5"/>
          <p:cNvSpPr txBox="1"/>
          <p:nvPr/>
        </p:nvSpPr>
        <p:spPr>
          <a:xfrm>
            <a:off x="4605793" y="3158141"/>
            <a:ext cx="1143000" cy="523220"/>
          </a:xfrm>
          <a:prstGeom prst="rect">
            <a:avLst/>
          </a:prstGeom>
          <a:noFill/>
        </p:spPr>
        <p:txBody>
          <a:bodyPr wrap="square" rtlCol="0">
            <a:spAutoFit/>
          </a:bodyPr>
          <a:lstStyle/>
          <a:p>
            <a:r>
              <a:rPr lang="vi-VN" sz="2800" b="1" dirty="0">
                <a:solidFill>
                  <a:srgbClr val="FF0000"/>
                </a:solidFill>
              </a:rPr>
              <a:t>750 g</a:t>
            </a:r>
          </a:p>
        </p:txBody>
      </p:sp>
      <p:sp>
        <p:nvSpPr>
          <p:cNvPr id="7" name="TextBox 6"/>
          <p:cNvSpPr txBox="1"/>
          <p:nvPr/>
        </p:nvSpPr>
        <p:spPr>
          <a:xfrm>
            <a:off x="5334000" y="3867150"/>
            <a:ext cx="3738664" cy="1200329"/>
          </a:xfrm>
          <a:prstGeom prst="rect">
            <a:avLst/>
          </a:prstGeom>
          <a:noFill/>
        </p:spPr>
        <p:txBody>
          <a:bodyPr wrap="square" rtlCol="0">
            <a:spAutoFit/>
          </a:bodyPr>
          <a:lstStyle/>
          <a:p>
            <a:pPr algn="just"/>
            <a:r>
              <a:rPr lang="vi-VN" sz="2400" dirty="0"/>
              <a:t>Khối lượng các quả đặt trên cân có khối lượng là 750 g hoặc 0,75 kg.</a:t>
            </a:r>
          </a:p>
        </p:txBody>
      </p:sp>
      <p:pic>
        <p:nvPicPr>
          <p:cNvPr id="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4098" name="Picture 2" descr="Sữa đặc Ông Thọ đỏ- Hộp 380g - Giấc Mơ Sữa Việt - Vinamilk eS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57250"/>
            <a:ext cx="4111625" cy="35718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a:solidFill>
                  <a:srgbClr val="0070C0"/>
                </a:solidFill>
              </a:rPr>
              <a:t>1. KHỐI LƯỢNG</a:t>
            </a:r>
          </a:p>
        </p:txBody>
      </p:sp>
      <p:pic>
        <p:nvPicPr>
          <p:cNvPr id="4100" name="Picture 4" descr="Gạo thơm A An ST21 túi 5kg, gạo dẻo, ngọt cơm - An Bình Phá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23" y="1097017"/>
            <a:ext cx="3852153"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2900563" y="3604098"/>
            <a:ext cx="1108075" cy="5143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Oval 6"/>
          <p:cNvSpPr/>
          <p:nvPr/>
        </p:nvSpPr>
        <p:spPr>
          <a:xfrm>
            <a:off x="6629400" y="3621491"/>
            <a:ext cx="1108075" cy="51435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894476" y="4629150"/>
            <a:ext cx="3619902" cy="523220"/>
          </a:xfrm>
          <a:prstGeom prst="rect">
            <a:avLst/>
          </a:prstGeom>
          <a:noFill/>
        </p:spPr>
        <p:txBody>
          <a:bodyPr wrap="none" rtlCol="0">
            <a:spAutoFit/>
          </a:bodyPr>
          <a:lstStyle/>
          <a:p>
            <a:r>
              <a:rPr lang="vi-VN" sz="2800" dirty="0"/>
              <a:t>Khối lượng tịnh là gì?</a:t>
            </a:r>
          </a:p>
        </p:txBody>
      </p:sp>
      <p:pic>
        <p:nvPicPr>
          <p:cNvPr id="9" name="Picture 2" descr="Bài tập dấu chấm hỏi - Luyện tập về dấu chấm hỏi lớp 2 - VnDoc.com - Hệ  Thống PP BĐS Nghỉ Dưỡng Cao Cấp Địa ốc 5 Sa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389186"/>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par>
                          <p:cTn id="18" fill="hold">
                            <p:stCondLst>
                              <p:cond delay="500"/>
                            </p:stCondLst>
                            <p:childTnLst>
                              <p:par>
                                <p:cTn id="19" presetID="21" presetClass="emph" presetSubtype="0" fill="hold" grpId="1" nodeType="afterEffect">
                                  <p:stCondLst>
                                    <p:cond delay="0"/>
                                  </p:stCondLst>
                                  <p:childTnLst>
                                    <p:animClr clrSpc="hsl" dir="cw">
                                      <p:cBhvr override="childStyle">
                                        <p:cTn id="20" dur="500" fill="hold"/>
                                        <p:tgtEl>
                                          <p:spTgt spid="4"/>
                                        </p:tgtEl>
                                        <p:attrNameLst>
                                          <p:attrName>style.color</p:attrName>
                                        </p:attrNameLst>
                                      </p:cBhvr>
                                      <p:by>
                                        <p:hsl h="7200000" s="0" l="0"/>
                                      </p:by>
                                    </p:animClr>
                                    <p:animClr clrSpc="hsl" dir="cw">
                                      <p:cBhvr>
                                        <p:cTn id="21" dur="500" fill="hold"/>
                                        <p:tgtEl>
                                          <p:spTgt spid="4"/>
                                        </p:tgtEl>
                                        <p:attrNameLst>
                                          <p:attrName>fillcolor</p:attrName>
                                        </p:attrNameLst>
                                      </p:cBhvr>
                                      <p:by>
                                        <p:hsl h="7200000" s="0" l="0"/>
                                      </p:by>
                                    </p:animClr>
                                    <p:animClr clrSpc="hsl" dir="cw">
                                      <p:cBhvr>
                                        <p:cTn id="22" dur="500" fill="hold"/>
                                        <p:tgtEl>
                                          <p:spTgt spid="4"/>
                                        </p:tgtEl>
                                        <p:attrNameLst>
                                          <p:attrName>stroke.color</p:attrName>
                                        </p:attrNameLst>
                                      </p:cBhvr>
                                      <p:by>
                                        <p:hsl h="7200000" s="0" l="0"/>
                                      </p:by>
                                    </p:animClr>
                                    <p:set>
                                      <p:cBhvr>
                                        <p:cTn id="23" dur="500" fill="hold"/>
                                        <p:tgtEl>
                                          <p:spTgt spid="4"/>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par>
                          <p:cTn id="29" fill="hold">
                            <p:stCondLst>
                              <p:cond delay="500"/>
                            </p:stCondLst>
                            <p:childTnLst>
                              <p:par>
                                <p:cTn id="30" presetID="21" presetClass="emph" presetSubtype="0" fill="hold" grpId="1" nodeType="afterEffect">
                                  <p:stCondLst>
                                    <p:cond delay="0"/>
                                  </p:stCondLst>
                                  <p:childTnLst>
                                    <p:animClr clrSpc="hsl" dir="cw">
                                      <p:cBhvr override="childStyle">
                                        <p:cTn id="31" dur="500" fill="hold"/>
                                        <p:tgtEl>
                                          <p:spTgt spid="7"/>
                                        </p:tgtEl>
                                        <p:attrNameLst>
                                          <p:attrName>style.color</p:attrName>
                                        </p:attrNameLst>
                                      </p:cBhvr>
                                      <p:by>
                                        <p:hsl h="7200000" s="0" l="0"/>
                                      </p:by>
                                    </p:animClr>
                                    <p:animClr clrSpc="hsl" dir="cw">
                                      <p:cBhvr>
                                        <p:cTn id="32" dur="500" fill="hold"/>
                                        <p:tgtEl>
                                          <p:spTgt spid="7"/>
                                        </p:tgtEl>
                                        <p:attrNameLst>
                                          <p:attrName>fillcolor</p:attrName>
                                        </p:attrNameLst>
                                      </p:cBhvr>
                                      <p:by>
                                        <p:hsl h="7200000" s="0" l="0"/>
                                      </p:by>
                                    </p:animClr>
                                    <p:animClr clrSpc="hsl" dir="cw">
                                      <p:cBhvr>
                                        <p:cTn id="33" dur="500" fill="hold"/>
                                        <p:tgtEl>
                                          <p:spTgt spid="7"/>
                                        </p:tgtEl>
                                        <p:attrNameLst>
                                          <p:attrName>stroke.color</p:attrName>
                                        </p:attrNameLst>
                                      </p:cBhvr>
                                      <p:by>
                                        <p:hsl h="7200000" s="0" l="0"/>
                                      </p:by>
                                    </p:animClr>
                                    <p:set>
                                      <p:cBhvr>
                                        <p:cTn id="34" dur="500" fill="hold"/>
                                        <p:tgtEl>
                                          <p:spTgt spid="7"/>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7" grpId="1"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a:solidFill>
                  <a:srgbClr val="0070C0"/>
                </a:solidFill>
              </a:rPr>
              <a:t>1. KHỐI LƯỢNG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257301"/>
            <a:ext cx="8763000" cy="2354378"/>
          </a:xfrm>
          <a:prstGeom prst="rect">
            <a:avLst/>
          </a:prstGeom>
        </p:spPr>
      </p:pic>
      <p:sp>
        <p:nvSpPr>
          <p:cNvPr id="5" name="TextBox 4"/>
          <p:cNvSpPr txBox="1"/>
          <p:nvPr/>
        </p:nvSpPr>
        <p:spPr>
          <a:xfrm>
            <a:off x="533400" y="3479916"/>
            <a:ext cx="3276600" cy="523220"/>
          </a:xfrm>
          <a:prstGeom prst="rect">
            <a:avLst/>
          </a:prstGeom>
          <a:noFill/>
        </p:spPr>
        <p:txBody>
          <a:bodyPr wrap="square" rtlCol="0">
            <a:spAutoFit/>
          </a:bodyPr>
          <a:lstStyle/>
          <a:p>
            <a:r>
              <a:rPr lang="vi-VN" sz="2800" dirty="0">
                <a:latin typeface="Consolas" pitchFamily="49" charset="0"/>
              </a:rPr>
              <a:t>Khối lượng gộp</a:t>
            </a:r>
          </a:p>
        </p:txBody>
      </p:sp>
      <p:sp>
        <p:nvSpPr>
          <p:cNvPr id="6" name="TextBox 5"/>
          <p:cNvSpPr txBox="1"/>
          <p:nvPr/>
        </p:nvSpPr>
        <p:spPr>
          <a:xfrm>
            <a:off x="5181600" y="3486150"/>
            <a:ext cx="3276601" cy="523220"/>
          </a:xfrm>
          <a:prstGeom prst="rect">
            <a:avLst/>
          </a:prstGeom>
          <a:noFill/>
        </p:spPr>
        <p:txBody>
          <a:bodyPr wrap="square" rtlCol="0">
            <a:spAutoFit/>
          </a:bodyPr>
          <a:lstStyle/>
          <a:p>
            <a:r>
              <a:rPr lang="vi-VN" sz="2800" dirty="0">
                <a:latin typeface="Consolas" pitchFamily="49" charset="0"/>
              </a:rPr>
              <a:t>Khối lượng tịnh</a:t>
            </a:r>
          </a:p>
        </p:txBody>
      </p:sp>
      <p:sp>
        <p:nvSpPr>
          <p:cNvPr id="7" name="TextBox 6"/>
          <p:cNvSpPr txBox="1"/>
          <p:nvPr/>
        </p:nvSpPr>
        <p:spPr>
          <a:xfrm>
            <a:off x="862308" y="4324350"/>
            <a:ext cx="8043153" cy="523220"/>
          </a:xfrm>
          <a:prstGeom prst="rect">
            <a:avLst/>
          </a:prstGeom>
          <a:noFill/>
        </p:spPr>
        <p:txBody>
          <a:bodyPr wrap="square" rtlCol="0">
            <a:spAutoFit/>
          </a:bodyPr>
          <a:lstStyle/>
          <a:p>
            <a:r>
              <a:rPr lang="vi-VN" sz="2800" dirty="0">
                <a:solidFill>
                  <a:srgbClr val="0070C0"/>
                </a:solidFill>
              </a:rPr>
              <a:t>Khối lượng tịnh là khối lượng không kể bao bì.</a:t>
            </a: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41" y="1800054"/>
            <a:ext cx="4591780" cy="3343447"/>
          </a:xfrm>
          <a:prstGeom prst="rect">
            <a:avLst/>
          </a:prstGeom>
        </p:spPr>
      </p:pic>
      <p:sp>
        <p:nvSpPr>
          <p:cNvPr id="5" name="TextBox 4"/>
          <p:cNvSpPr txBox="1"/>
          <p:nvPr/>
        </p:nvSpPr>
        <p:spPr>
          <a:xfrm>
            <a:off x="1066799" y="1257301"/>
            <a:ext cx="7848601" cy="954107"/>
          </a:xfrm>
          <a:prstGeom prst="rect">
            <a:avLst/>
          </a:prstGeom>
          <a:noFill/>
        </p:spPr>
        <p:txBody>
          <a:bodyPr wrap="square" rtlCol="0">
            <a:spAutoFit/>
          </a:bodyPr>
          <a:lstStyle/>
          <a:p>
            <a:pPr algn="just"/>
            <a:r>
              <a:rPr lang="vi-VN" sz="2800" dirty="0"/>
              <a:t>Trọng lượng của một vật là độ lớn lực hút của Trái Đất tác dụng lên vật.</a:t>
            </a:r>
          </a:p>
        </p:txBody>
      </p:sp>
      <p:sp>
        <p:nvSpPr>
          <p:cNvPr id="6" name="Rectangle 5"/>
          <p:cNvSpPr/>
          <p:nvPr/>
        </p:nvSpPr>
        <p:spPr>
          <a:xfrm>
            <a:off x="16214" y="1164409"/>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8" name="Rectangle 7"/>
          <p:cNvSpPr/>
          <p:nvPr/>
        </p:nvSpPr>
        <p:spPr>
          <a:xfrm>
            <a:off x="4319491" y="1972880"/>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9" name="TextBox 8"/>
          <p:cNvSpPr txBox="1"/>
          <p:nvPr/>
        </p:nvSpPr>
        <p:spPr>
          <a:xfrm>
            <a:off x="5105400" y="2057401"/>
            <a:ext cx="4038600" cy="954107"/>
          </a:xfrm>
          <a:prstGeom prst="rect">
            <a:avLst/>
          </a:prstGeom>
          <a:noFill/>
        </p:spPr>
        <p:txBody>
          <a:bodyPr wrap="square" rtlCol="0">
            <a:spAutoFit/>
          </a:bodyPr>
          <a:lstStyle/>
          <a:p>
            <a:r>
              <a:rPr lang="vi-VN" sz="2800" dirty="0"/>
              <a:t>Đơn vị của trọng lượng là Niutơn (N).</a:t>
            </a:r>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1275116"/>
            <a:ext cx="4616712" cy="24003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63" y="962241"/>
            <a:ext cx="3096638" cy="2713175"/>
          </a:xfrm>
          <a:prstGeom prst="ellipse">
            <a:avLst/>
          </a:prstGeom>
          <a:ln>
            <a:noFill/>
          </a:ln>
          <a:effectLst>
            <a:softEdge rad="112500"/>
          </a:effectLst>
        </p:spPr>
      </p:pic>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sp>
        <p:nvSpPr>
          <p:cNvPr id="5" name="TextBox 4"/>
          <p:cNvSpPr txBox="1"/>
          <p:nvPr/>
        </p:nvSpPr>
        <p:spPr>
          <a:xfrm>
            <a:off x="445249" y="3600450"/>
            <a:ext cx="8593168" cy="461665"/>
          </a:xfrm>
          <a:prstGeom prst="rect">
            <a:avLst/>
          </a:prstGeom>
          <a:noFill/>
        </p:spPr>
        <p:txBody>
          <a:bodyPr wrap="square" rtlCol="0">
            <a:spAutoFit/>
          </a:bodyPr>
          <a:lstStyle/>
          <a:p>
            <a:pPr algn="just"/>
            <a:r>
              <a:rPr lang="vi-VN" sz="2400" dirty="0"/>
              <a:t>Vật có khối lượng </a:t>
            </a:r>
            <a:r>
              <a:rPr lang="vi-VN" sz="2400" b="1" dirty="0">
                <a:solidFill>
                  <a:srgbClr val="C00000"/>
                </a:solidFill>
              </a:rPr>
              <a:t>1kg</a:t>
            </a:r>
            <a:r>
              <a:rPr lang="vi-VN" sz="2400" dirty="0"/>
              <a:t>, bị Trái Đất hút với một lực là </a:t>
            </a:r>
            <a:r>
              <a:rPr lang="vi-VN" sz="2400" b="1" dirty="0">
                <a:solidFill>
                  <a:srgbClr val="C00000"/>
                </a:solidFill>
              </a:rPr>
              <a:t>10 N</a:t>
            </a:r>
            <a:r>
              <a:rPr lang="vi-VN" sz="2400" dirty="0"/>
              <a:t>.</a:t>
            </a:r>
          </a:p>
        </p:txBody>
      </p:sp>
      <p:sp>
        <p:nvSpPr>
          <p:cNvPr id="7" name="TextBox 6"/>
          <p:cNvSpPr txBox="1"/>
          <p:nvPr/>
        </p:nvSpPr>
        <p:spPr>
          <a:xfrm>
            <a:off x="457200" y="3940002"/>
            <a:ext cx="7620000" cy="461665"/>
          </a:xfrm>
          <a:prstGeom prst="rect">
            <a:avLst/>
          </a:prstGeom>
          <a:noFill/>
        </p:spPr>
        <p:txBody>
          <a:bodyPr wrap="square" rtlCol="0">
            <a:spAutoFit/>
          </a:bodyPr>
          <a:lstStyle/>
          <a:p>
            <a:r>
              <a:rPr lang="vi-VN" sz="2400" dirty="0"/>
              <a:t>Ta nói, </a:t>
            </a:r>
            <a:r>
              <a:rPr lang="vi-VN" sz="2400" dirty="0">
                <a:solidFill>
                  <a:srgbClr val="C00000"/>
                </a:solidFill>
              </a:rPr>
              <a:t>trọng lượng </a:t>
            </a:r>
            <a:r>
              <a:rPr lang="vi-VN" sz="2400" dirty="0"/>
              <a:t>của vật là </a:t>
            </a:r>
            <a:r>
              <a:rPr lang="vi-VN" sz="2400" dirty="0">
                <a:solidFill>
                  <a:srgbClr val="C00000"/>
                </a:solidFill>
              </a:rPr>
              <a:t>10 N</a:t>
            </a:r>
            <a:r>
              <a:rPr lang="vi-VN" sz="2400" dirty="0"/>
              <a:t>.</a:t>
            </a:r>
          </a:p>
        </p:txBody>
      </p:sp>
      <p:sp>
        <p:nvSpPr>
          <p:cNvPr id="8" name="TextBox 7"/>
          <p:cNvSpPr txBox="1"/>
          <p:nvPr/>
        </p:nvSpPr>
        <p:spPr>
          <a:xfrm>
            <a:off x="1023494" y="4400550"/>
            <a:ext cx="8014923" cy="830997"/>
          </a:xfrm>
          <a:prstGeom prst="rect">
            <a:avLst/>
          </a:prstGeom>
          <a:noFill/>
        </p:spPr>
        <p:txBody>
          <a:bodyPr wrap="square" rtlCol="0">
            <a:spAutoFit/>
          </a:bodyPr>
          <a:lstStyle/>
          <a:p>
            <a:pPr algn="just"/>
            <a:r>
              <a:rPr lang="vi-VN" sz="2400" dirty="0"/>
              <a:t>Em hãy tính xem trọng lượng bằng bao nhiêu lần khối lượng?</a:t>
            </a:r>
          </a:p>
        </p:txBody>
      </p:sp>
      <p:pic>
        <p:nvPicPr>
          <p:cNvPr id="9218" name="Picture 2" descr="Bài tập dấu chấm hỏi - Luyện tập về dấu chấm hỏi lớp 2 - VnDoc.com - Hệ  Thống PP BĐS Nghỉ Dưỡng Cao Cấp Địa ốc 5 Sa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40052"/>
            <a:ext cx="1005660" cy="744625"/>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descr="Hình Ảnh Dấu Chấm Hỏi Đẹp Độc Đáo Nhất [vẽ, biểu tượng]"/>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0" name="AutoShape 6" descr="Hình Ảnh Dấu Chấm Hỏi Đẹp Độc Đáo Nhất [vẽ, biểu tượng]"/>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1" name="AutoShape 8" descr="Hình Ảnh Dấu Chấm Hỏi Đẹp Độc Đáo Nhất [vẽ, biểu tượng]"/>
          <p:cNvSpPr>
            <a:spLocks noChangeAspect="1" noChangeArrowheads="1"/>
          </p:cNvSpPr>
          <p:nvPr/>
        </p:nvSpPr>
        <p:spPr bwMode="auto">
          <a:xfrm>
            <a:off x="460375" y="1202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9226" name="Picture 10" descr="Ảnh dấu chấm hỏi sáng tạ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23" y="4295519"/>
            <a:ext cx="1167931" cy="87594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8200" y="4520253"/>
            <a:ext cx="6324600" cy="461665"/>
          </a:xfrm>
          <a:prstGeom prst="rect">
            <a:avLst/>
          </a:prstGeom>
        </p:spPr>
        <p:txBody>
          <a:bodyPr wrap="square">
            <a:spAutoFit/>
          </a:bodyPr>
          <a:lstStyle/>
          <a:p>
            <a:pPr algn="just"/>
            <a:r>
              <a:rPr lang="vi-VN" sz="2400" dirty="0"/>
              <a:t>Trọng lượng bằng 10 lần khối lượng?</a:t>
            </a:r>
          </a:p>
        </p:txBody>
      </p:sp>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218"/>
                                        </p:tgtEl>
                                        <p:attrNameLst>
                                          <p:attrName>style.visibility</p:attrName>
                                        </p:attrNameLst>
                                      </p:cBhvr>
                                      <p:to>
                                        <p:strVal val="visible"/>
                                      </p:to>
                                    </p:set>
                                    <p:animEffect transition="in" filter="fade">
                                      <p:cBhvr>
                                        <p:cTn id="27" dur="500"/>
                                        <p:tgtEl>
                                          <p:spTgt spid="92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218"/>
                                        </p:tgtEl>
                                      </p:cBhvr>
                                    </p:animEffect>
                                    <p:set>
                                      <p:cBhvr>
                                        <p:cTn id="35" dur="1" fill="hold">
                                          <p:stCondLst>
                                            <p:cond delay="499"/>
                                          </p:stCondLst>
                                        </p:cTn>
                                        <p:tgtEl>
                                          <p:spTgt spid="921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fade">
                                      <p:cBhvr>
                                        <p:cTn id="43" dur="500"/>
                                        <p:tgtEl>
                                          <p:spTgt spid="92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8" grpId="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085850"/>
            <a:ext cx="7321926" cy="3100547"/>
          </a:xfrm>
          <a:prstGeom prst="rect">
            <a:avLst/>
          </a:prstGeom>
        </p:spPr>
      </p:pic>
      <p:sp>
        <p:nvSpPr>
          <p:cNvPr id="3" name="TextBox 2"/>
          <p:cNvSpPr txBox="1"/>
          <p:nvPr/>
        </p:nvSpPr>
        <p:spPr>
          <a:xfrm>
            <a:off x="838200" y="742951"/>
            <a:ext cx="4017446" cy="584775"/>
          </a:xfrm>
          <a:prstGeom prst="rect">
            <a:avLst/>
          </a:prstGeom>
          <a:noFill/>
        </p:spPr>
        <p:txBody>
          <a:bodyPr wrap="none" rtlCol="0">
            <a:spAutoFit/>
          </a:bodyPr>
          <a:lstStyle/>
          <a:p>
            <a:r>
              <a:rPr lang="vi-VN" sz="3200" b="1" dirty="0">
                <a:solidFill>
                  <a:srgbClr val="0070C0"/>
                </a:solidFill>
              </a:rPr>
              <a:t>2. TRỌNG LƯỢNG1</a:t>
            </a:r>
          </a:p>
        </p:txBody>
      </p:sp>
      <p:sp>
        <p:nvSpPr>
          <p:cNvPr id="5" name="TextBox 4"/>
          <p:cNvSpPr txBox="1"/>
          <p:nvPr/>
        </p:nvSpPr>
        <p:spPr>
          <a:xfrm>
            <a:off x="2133600" y="4177741"/>
            <a:ext cx="1104900" cy="584775"/>
          </a:xfrm>
          <a:prstGeom prst="rect">
            <a:avLst/>
          </a:prstGeom>
          <a:noFill/>
        </p:spPr>
        <p:txBody>
          <a:bodyPr wrap="square" rtlCol="0">
            <a:spAutoFit/>
          </a:bodyPr>
          <a:lstStyle/>
          <a:p>
            <a:r>
              <a:rPr lang="vi-VN" sz="3200" b="1" dirty="0">
                <a:solidFill>
                  <a:srgbClr val="FF0000"/>
                </a:solidFill>
              </a:rPr>
              <a:t>60 N</a:t>
            </a:r>
          </a:p>
        </p:txBody>
      </p:sp>
      <p:sp>
        <p:nvSpPr>
          <p:cNvPr id="6" name="TextBox 5"/>
          <p:cNvSpPr txBox="1"/>
          <p:nvPr/>
        </p:nvSpPr>
        <p:spPr>
          <a:xfrm>
            <a:off x="5638800" y="4186397"/>
            <a:ext cx="1371600" cy="584775"/>
          </a:xfrm>
          <a:prstGeom prst="rect">
            <a:avLst/>
          </a:prstGeom>
          <a:noFill/>
        </p:spPr>
        <p:txBody>
          <a:bodyPr wrap="square" rtlCol="0">
            <a:spAutoFit/>
          </a:bodyPr>
          <a:lstStyle/>
          <a:p>
            <a:r>
              <a:rPr lang="vi-VN" sz="3200" b="1" dirty="0">
                <a:solidFill>
                  <a:srgbClr val="FF0000"/>
                </a:solidFill>
              </a:rPr>
              <a:t>90 N</a:t>
            </a: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pic>
        <p:nvPicPr>
          <p:cNvPr id="8196"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038350"/>
            <a:ext cx="2163259" cy="1876425"/>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http://www.gatangonso1.vn/images/upload/website-1/pb-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266154"/>
            <a:ext cx="1905000" cy="16388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sp>
        <p:nvSpPr>
          <p:cNvPr id="4" name="TextBox 3"/>
          <p:cNvSpPr txBox="1"/>
          <p:nvPr/>
        </p:nvSpPr>
        <p:spPr>
          <a:xfrm>
            <a:off x="990600" y="1165724"/>
            <a:ext cx="8077200" cy="954107"/>
          </a:xfrm>
          <a:prstGeom prst="rect">
            <a:avLst/>
          </a:prstGeom>
          <a:noFill/>
        </p:spPr>
        <p:txBody>
          <a:bodyPr wrap="square" rtlCol="0">
            <a:spAutoFit/>
          </a:bodyPr>
          <a:lstStyle/>
          <a:p>
            <a:pPr algn="just"/>
            <a:r>
              <a:rPr lang="vi-VN" sz="2800"/>
              <a:t>Em hãy sắp xếp trọng lượng của các vật sau đây theo thứ tự tăng dần</a:t>
            </a:r>
          </a:p>
        </p:txBody>
      </p:sp>
      <p:pic>
        <p:nvPicPr>
          <p:cNvPr id="8194"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19" y="2512277"/>
            <a:ext cx="2033081" cy="12619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8" descr="Phân biệt gà ta thả vườn và gà công nghiệp, Tin tức"/>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AutoShape 10" descr="Phân biệt gà ta thả vườn và gà công nghiệp, Tin tức"/>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8208" name="Picture 16" descr="Các bước đơn giản để giết một con kiến, chắc chắn thành công (công trình  nghiên cứu 10 năm). – Jimmy Ha'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971910" y="2745523"/>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ài tập dấu chấm hỏi - Luyện tập về dấu chấm hỏi lớp 2 - VnDoc.com - Hệ  Thống PP BĐS Nghỉ Dưỡng Cao Cấp Địa ốc 5 Sa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51" y="1151201"/>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6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1000"/>
                                        <p:tgtEl>
                                          <p:spTgt spid="8194"/>
                                        </p:tgtEl>
                                      </p:cBhvr>
                                    </p:animEffect>
                                    <p:anim calcmode="lin" valueType="num">
                                      <p:cBhvr>
                                        <p:cTn id="15" dur="1000" fill="hold"/>
                                        <p:tgtEl>
                                          <p:spTgt spid="8194"/>
                                        </p:tgtEl>
                                        <p:attrNameLst>
                                          <p:attrName>ppt_x</p:attrName>
                                        </p:attrNameLst>
                                      </p:cBhvr>
                                      <p:tavLst>
                                        <p:tav tm="0">
                                          <p:val>
                                            <p:strVal val="#ppt_x"/>
                                          </p:val>
                                        </p:tav>
                                        <p:tav tm="100000">
                                          <p:val>
                                            <p:strVal val="#ppt_x"/>
                                          </p:val>
                                        </p:tav>
                                      </p:tavLst>
                                    </p:anim>
                                    <p:anim calcmode="lin" valueType="num">
                                      <p:cBhvr>
                                        <p:cTn id="16" dur="1000" fill="hold"/>
                                        <p:tgtEl>
                                          <p:spTgt spid="819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8204"/>
                                        </p:tgtEl>
                                        <p:attrNameLst>
                                          <p:attrName>style.visibility</p:attrName>
                                        </p:attrNameLst>
                                      </p:cBhvr>
                                      <p:to>
                                        <p:strVal val="visible"/>
                                      </p:to>
                                    </p:set>
                                    <p:animEffect transition="in" filter="fade">
                                      <p:cBhvr>
                                        <p:cTn id="26" dur="1000"/>
                                        <p:tgtEl>
                                          <p:spTgt spid="8204"/>
                                        </p:tgtEl>
                                      </p:cBhvr>
                                    </p:animEffect>
                                    <p:anim calcmode="lin" valueType="num">
                                      <p:cBhvr>
                                        <p:cTn id="27" dur="1000" fill="hold"/>
                                        <p:tgtEl>
                                          <p:spTgt spid="8204"/>
                                        </p:tgtEl>
                                        <p:attrNameLst>
                                          <p:attrName>ppt_x</p:attrName>
                                        </p:attrNameLst>
                                      </p:cBhvr>
                                      <p:tavLst>
                                        <p:tav tm="0">
                                          <p:val>
                                            <p:strVal val="#ppt_x"/>
                                          </p:val>
                                        </p:tav>
                                        <p:tav tm="100000">
                                          <p:val>
                                            <p:strVal val="#ppt_x"/>
                                          </p:val>
                                        </p:tav>
                                      </p:tavLst>
                                    </p:anim>
                                    <p:anim calcmode="lin" valueType="num">
                                      <p:cBhvr>
                                        <p:cTn id="28" dur="1000" fill="hold"/>
                                        <p:tgtEl>
                                          <p:spTgt spid="8204"/>
                                        </p:tgtEl>
                                        <p:attrNameLst>
                                          <p:attrName>ppt_y</p:attrName>
                                        </p:attrNameLst>
                                      </p:cBhvr>
                                      <p:tavLst>
                                        <p:tav tm="0">
                                          <p:val>
                                            <p:strVal val="#ppt_y+.1"/>
                                          </p:val>
                                        </p:tav>
                                        <p:tav tm="100000">
                                          <p:val>
                                            <p:strVal val="#ppt_y"/>
                                          </p:val>
                                        </p:tav>
                                      </p:tavLst>
                                    </p:anim>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208"/>
                                        </p:tgtEl>
                                        <p:attrNameLst>
                                          <p:attrName>style.visibility</p:attrName>
                                        </p:attrNameLst>
                                      </p:cBhvr>
                                      <p:to>
                                        <p:strVal val="visible"/>
                                      </p:to>
                                    </p:set>
                                    <p:animEffect transition="in" filter="fade">
                                      <p:cBhvr>
                                        <p:cTn id="32" dur="1000"/>
                                        <p:tgtEl>
                                          <p:spTgt spid="8208"/>
                                        </p:tgtEl>
                                      </p:cBhvr>
                                    </p:animEffect>
                                    <p:anim calcmode="lin" valueType="num">
                                      <p:cBhvr>
                                        <p:cTn id="33" dur="1000" fill="hold"/>
                                        <p:tgtEl>
                                          <p:spTgt spid="8208"/>
                                        </p:tgtEl>
                                        <p:attrNameLst>
                                          <p:attrName>ppt_x</p:attrName>
                                        </p:attrNameLst>
                                      </p:cBhvr>
                                      <p:tavLst>
                                        <p:tav tm="0">
                                          <p:val>
                                            <p:strVal val="#ppt_x"/>
                                          </p:val>
                                        </p:tav>
                                        <p:tav tm="100000">
                                          <p:val>
                                            <p:strVal val="#ppt_x"/>
                                          </p:val>
                                        </p:tav>
                                      </p:tavLst>
                                    </p:anim>
                                    <p:anim calcmode="lin" valueType="num">
                                      <p:cBhvr>
                                        <p:cTn id="34" dur="1000" fill="hold"/>
                                        <p:tgtEl>
                                          <p:spTgt spid="82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Các bước đơn giản để giết một con kiến, chắc chắn thành công (công trình  nghiên cứu 10 năm). – Jimmy Ha'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142672" y="1662676"/>
            <a:ext cx="217209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gatangonso1.vn/images/upload/website-1/pb-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962241"/>
            <a:ext cx="2043674" cy="163889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12.120 stock vector về chú voi đẹp nhất, nhiều hình ảnh ngộ nghĩnh và đáng  yêu - Mua bán hình ảnh shutterstock giá rẻ chỉ từ 3.000 đ trong 2 phú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0668" y="2943833"/>
            <a:ext cx="2209800" cy="17425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sp>
        <p:nvSpPr>
          <p:cNvPr id="4" name="Right Arrow 3"/>
          <p:cNvSpPr/>
          <p:nvPr/>
        </p:nvSpPr>
        <p:spPr>
          <a:xfrm>
            <a:off x="170234" y="2514600"/>
            <a:ext cx="8686800" cy="4572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6" name="Picture 2" descr="Quả táo | Gx.Tân 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3136" y="2971801"/>
            <a:ext cx="2243460" cy="1261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Ảnh dấu chấm hỏi sáng tạ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5608" y="1028701"/>
            <a:ext cx="983810" cy="8759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2673" y="4686374"/>
            <a:ext cx="8964313" cy="523220"/>
          </a:xfrm>
          <a:prstGeom prst="rect">
            <a:avLst/>
          </a:prstGeom>
          <a:noFill/>
        </p:spPr>
        <p:txBody>
          <a:bodyPr wrap="none" rtlCol="0">
            <a:spAutoFit/>
          </a:bodyPr>
          <a:lstStyle/>
          <a:p>
            <a:r>
              <a:rPr lang="vi-VN" sz="2800" dirty="0"/>
              <a:t>Vật có </a:t>
            </a:r>
            <a:r>
              <a:rPr lang="vi-VN" sz="2800" dirty="0">
                <a:solidFill>
                  <a:srgbClr val="0070C0"/>
                </a:solidFill>
              </a:rPr>
              <a:t>khối lượng </a:t>
            </a:r>
            <a:r>
              <a:rPr lang="vi-VN" sz="2800" dirty="0"/>
              <a:t>càng </a:t>
            </a:r>
            <a:r>
              <a:rPr lang="vi-VN" sz="2800" dirty="0">
                <a:solidFill>
                  <a:srgbClr val="FF0000"/>
                </a:solidFill>
              </a:rPr>
              <a:t>lớn</a:t>
            </a:r>
            <a:r>
              <a:rPr lang="vi-VN" sz="2800" dirty="0"/>
              <a:t> thì có </a:t>
            </a:r>
            <a:r>
              <a:rPr lang="vi-VN" sz="2800" dirty="0">
                <a:solidFill>
                  <a:srgbClr val="0070C0"/>
                </a:solidFill>
              </a:rPr>
              <a:t>trọng lượng </a:t>
            </a:r>
            <a:r>
              <a:rPr lang="vi-VN" sz="2800" dirty="0"/>
              <a:t>càng </a:t>
            </a:r>
            <a:r>
              <a:rPr lang="vi-VN" sz="2800" dirty="0">
                <a:solidFill>
                  <a:srgbClr val="FF0000"/>
                </a:solidFill>
              </a:rPr>
              <a:t>lớn</a:t>
            </a: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199" y="1035338"/>
            <a:ext cx="2081893" cy="3184372"/>
          </a:xfrm>
          <a:prstGeom prst="rect">
            <a:avLst/>
          </a:prstGeom>
        </p:spPr>
      </p:pic>
      <p:sp>
        <p:nvSpPr>
          <p:cNvPr id="2" name="Title 1"/>
          <p:cNvSpPr>
            <a:spLocks noGrp="1"/>
          </p:cNvSpPr>
          <p:nvPr>
            <p:ph type="title"/>
          </p:nvPr>
        </p:nvSpPr>
        <p:spPr>
          <a:xfrm>
            <a:off x="0" y="10943"/>
            <a:ext cx="9144000" cy="857250"/>
          </a:xfrm>
        </p:spPr>
        <p:txBody>
          <a:bodyPr>
            <a:normAutofit fontScale="90000"/>
          </a:bodyPr>
          <a:lstStyle/>
          <a:p>
            <a:pPr algn="l"/>
            <a:r>
              <a:rPr lang="vi-VN" dirty="0"/>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99" y="1809750"/>
            <a:ext cx="1333569" cy="236867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736491"/>
            <a:ext cx="2286117" cy="3619686"/>
          </a:xfrm>
          <a:prstGeom prst="rect">
            <a:avLst/>
          </a:prstGeom>
        </p:spPr>
      </p:pic>
      <p:sp>
        <p:nvSpPr>
          <p:cNvPr id="7" name="TextBox 6"/>
          <p:cNvSpPr txBox="1"/>
          <p:nvPr/>
        </p:nvSpPr>
        <p:spPr>
          <a:xfrm>
            <a:off x="76200" y="4356177"/>
            <a:ext cx="1981200" cy="369332"/>
          </a:xfrm>
          <a:prstGeom prst="rect">
            <a:avLst/>
          </a:prstGeom>
          <a:noFill/>
        </p:spPr>
        <p:txBody>
          <a:bodyPr wrap="square" rtlCol="0">
            <a:spAutoFit/>
          </a:bodyPr>
          <a:lstStyle/>
          <a:p>
            <a:r>
              <a:rPr lang="vi-VN" dirty="0"/>
              <a:t>Khối lượng </a:t>
            </a:r>
            <a:r>
              <a:rPr lang="vi-VN" dirty="0">
                <a:solidFill>
                  <a:srgbClr val="0070C0"/>
                </a:solidFill>
              </a:rPr>
              <a:t>90 kg</a:t>
            </a:r>
          </a:p>
        </p:txBody>
      </p:sp>
      <p:sp>
        <p:nvSpPr>
          <p:cNvPr id="8" name="TextBox 7"/>
          <p:cNvSpPr txBox="1"/>
          <p:nvPr/>
        </p:nvSpPr>
        <p:spPr>
          <a:xfrm>
            <a:off x="3124199" y="4402343"/>
            <a:ext cx="1981200" cy="646331"/>
          </a:xfrm>
          <a:prstGeom prst="rect">
            <a:avLst/>
          </a:prstGeom>
          <a:noFill/>
        </p:spPr>
        <p:txBody>
          <a:bodyPr wrap="square" rtlCol="0">
            <a:spAutoFit/>
          </a:bodyPr>
          <a:lstStyle/>
          <a:p>
            <a:pPr algn="just"/>
            <a:r>
              <a:rPr lang="vi-VN" dirty="0"/>
              <a:t>Trọng lượng trên Trái Đất là </a:t>
            </a:r>
            <a:r>
              <a:rPr lang="vi-VN" dirty="0">
                <a:solidFill>
                  <a:srgbClr val="0070C0"/>
                </a:solidFill>
              </a:rPr>
              <a:t>900N</a:t>
            </a:r>
          </a:p>
        </p:txBody>
      </p:sp>
      <p:sp>
        <p:nvSpPr>
          <p:cNvPr id="9" name="Rectangle 8"/>
          <p:cNvSpPr/>
          <p:nvPr/>
        </p:nvSpPr>
        <p:spPr>
          <a:xfrm>
            <a:off x="6553200" y="4424064"/>
            <a:ext cx="2362200" cy="646331"/>
          </a:xfrm>
          <a:prstGeom prst="rect">
            <a:avLst/>
          </a:prstGeom>
        </p:spPr>
        <p:txBody>
          <a:bodyPr wrap="square">
            <a:spAutoFit/>
          </a:bodyPr>
          <a:lstStyle/>
          <a:p>
            <a:pPr algn="just"/>
            <a:r>
              <a:rPr lang="vi-VN" dirty="0"/>
              <a:t>Trọng lượng trên Mặt Trăng là </a:t>
            </a:r>
            <a:r>
              <a:rPr lang="vi-VN" dirty="0">
                <a:solidFill>
                  <a:srgbClr val="0070C0"/>
                </a:solidFill>
              </a:rPr>
              <a:t>150N</a:t>
            </a:r>
          </a:p>
        </p:txBody>
      </p:sp>
    </p:spTree>
    <p:extLst>
      <p:ext uri="{BB962C8B-B14F-4D97-AF65-F5344CB8AC3E}">
        <p14:creationId xmlns:p14="http://schemas.microsoft.com/office/powerpoint/2010/main" val="193227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67" y="2419350"/>
            <a:ext cx="8903158" cy="2025754"/>
          </a:xfrm>
          <a:prstGeom prst="rect">
            <a:avLst/>
          </a:prstGeom>
        </p:spPr>
      </p:pic>
      <p:sp>
        <p:nvSpPr>
          <p:cNvPr id="5" name="TextBox 4"/>
          <p:cNvSpPr txBox="1"/>
          <p:nvPr/>
        </p:nvSpPr>
        <p:spPr>
          <a:xfrm>
            <a:off x="685800" y="1504950"/>
            <a:ext cx="8458200" cy="830997"/>
          </a:xfrm>
          <a:prstGeom prst="rect">
            <a:avLst/>
          </a:prstGeom>
          <a:noFill/>
        </p:spPr>
        <p:txBody>
          <a:bodyPr wrap="square" rtlCol="0">
            <a:spAutoFit/>
          </a:bodyPr>
          <a:lstStyle/>
          <a:p>
            <a:r>
              <a:rPr lang="vi-VN" sz="2400" dirty="0"/>
              <a:t>Cùng </a:t>
            </a:r>
            <a:r>
              <a:rPr lang="vi-VN" sz="2400"/>
              <a:t>một vật </a:t>
            </a:r>
            <a:r>
              <a:rPr lang="vi-VN" sz="2400" dirty="0"/>
              <a:t>đặt trên những hành tinh khác nhau thì chúng chịu lực hấp dẫn khác nhau, tức có trọng lượng khác nhau</a:t>
            </a:r>
          </a:p>
        </p:txBody>
      </p:sp>
      <p:pic>
        <p:nvPicPr>
          <p:cNvPr id="6" name="Picture 10" descr="Ảnh dấu chấm hỏi sáng tạ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08" y="1443955"/>
            <a:ext cx="983810" cy="875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8229600" cy="857250"/>
          </a:xfrm>
        </p:spPr>
        <p:txBody>
          <a:bodyPr/>
          <a:lstStyle/>
          <a:p>
            <a:pPr algn="l"/>
            <a:r>
              <a:rPr lang="vi-VN" dirty="0">
                <a:solidFill>
                  <a:srgbClr val="FF0000"/>
                </a:solidFill>
              </a:rPr>
              <a:t>I. LỰC HẤP DẪN LÀ GÌ?</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09800" y="1200150"/>
            <a:ext cx="5181600" cy="3471169"/>
          </a:xfrm>
        </p:spPr>
      </p:pic>
    </p:spTree>
    <p:extLst>
      <p:ext uri="{BB962C8B-B14F-4D97-AF65-F5344CB8AC3E}">
        <p14:creationId xmlns:p14="http://schemas.microsoft.com/office/powerpoint/2010/main" val="2287257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r>
              <a:rPr lang="vi-VN" dirty="0"/>
              <a:t>II. KHỐI LƯỢNG VÀ TRỌNG LƯỢNG</a:t>
            </a:r>
          </a:p>
        </p:txBody>
      </p:sp>
      <p:sp>
        <p:nvSpPr>
          <p:cNvPr id="3" name="TextBox 2"/>
          <p:cNvSpPr txBox="1"/>
          <p:nvPr/>
        </p:nvSpPr>
        <p:spPr>
          <a:xfrm>
            <a:off x="838201" y="742951"/>
            <a:ext cx="3789820" cy="584775"/>
          </a:xfrm>
          <a:prstGeom prst="rect">
            <a:avLst/>
          </a:prstGeom>
          <a:noFill/>
        </p:spPr>
        <p:txBody>
          <a:bodyPr wrap="none" rtlCol="0">
            <a:spAutoFit/>
          </a:bodyPr>
          <a:lstStyle/>
          <a:p>
            <a:r>
              <a:rPr lang="vi-VN" sz="3200" b="1" dirty="0">
                <a:solidFill>
                  <a:srgbClr val="0070C0"/>
                </a:solidFill>
              </a:rPr>
              <a:t>2. TRỌNG LƯỢNG</a:t>
            </a:r>
          </a:p>
        </p:txBody>
      </p:sp>
      <p:grpSp>
        <p:nvGrpSpPr>
          <p:cNvPr id="6" name="Group 5"/>
          <p:cNvGrpSpPr/>
          <p:nvPr/>
        </p:nvGrpSpPr>
        <p:grpSpPr>
          <a:xfrm>
            <a:off x="0" y="1657350"/>
            <a:ext cx="9144000" cy="3424516"/>
            <a:chOff x="0" y="1657350"/>
            <a:chExt cx="9144000" cy="342451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9144000" cy="34245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52950"/>
              <a:ext cx="787440" cy="387370"/>
            </a:xfrm>
            <a:prstGeom prst="rect">
              <a:avLst/>
            </a:prstGeom>
          </p:spPr>
        </p:pic>
      </p:grpSp>
    </p:spTree>
    <p:extLst>
      <p:ext uri="{BB962C8B-B14F-4D97-AF65-F5344CB8AC3E}">
        <p14:creationId xmlns:p14="http://schemas.microsoft.com/office/powerpoint/2010/main" val="1932273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a:solidFill>
                  <a:srgbClr val="FF0000"/>
                </a:solidFill>
              </a:rPr>
              <a:t>III. ĐỘ GIÃN CỦA LÒ XO TREO THẲNG ĐỨNG</a:t>
            </a:r>
          </a:p>
        </p:txBody>
      </p:sp>
      <p:grpSp>
        <p:nvGrpSpPr>
          <p:cNvPr id="5" name="Group 4"/>
          <p:cNvGrpSpPr/>
          <p:nvPr/>
        </p:nvGrpSpPr>
        <p:grpSpPr>
          <a:xfrm>
            <a:off x="1" y="1123951"/>
            <a:ext cx="3276600" cy="2514600"/>
            <a:chOff x="155575" y="1123950"/>
            <a:chExt cx="4273550" cy="2692401"/>
          </a:xfrm>
        </p:grpSpPr>
        <p:pic>
          <p:nvPicPr>
            <p:cNvPr id="16386" name="Picture 2" descr="Tiêu chuẩn đệm lò xo Eve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23950"/>
              <a:ext cx="4273550" cy="26924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3257550"/>
              <a:ext cx="1381125" cy="55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6388" name="Picture 4" descr="Bút bi TL TL-027 (20/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1" y="895350"/>
            <a:ext cx="2800349" cy="280035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6076950" y="904792"/>
            <a:ext cx="2886074" cy="2886076"/>
            <a:chOff x="6076950" y="904792"/>
            <a:chExt cx="2886074" cy="2886076"/>
          </a:xfrm>
        </p:grpSpPr>
        <p:grpSp>
          <p:nvGrpSpPr>
            <p:cNvPr id="7" name="Group 6"/>
            <p:cNvGrpSpPr/>
            <p:nvPr/>
          </p:nvGrpSpPr>
          <p:grpSpPr>
            <a:xfrm>
              <a:off x="6076950" y="904792"/>
              <a:ext cx="2886074" cy="2886076"/>
              <a:chOff x="6076950" y="904792"/>
              <a:chExt cx="2886074" cy="2886076"/>
            </a:xfrm>
          </p:grpSpPr>
          <p:pic>
            <p:nvPicPr>
              <p:cNvPr id="16390" name="Picture 6" descr="Set 20 kẹp quần áo inox phơi đồ - MuaZi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6950" y="904792"/>
                <a:ext cx="2886074" cy="28860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77200" y="3377602"/>
                <a:ext cx="885824" cy="4132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Rectangle 7"/>
            <p:cNvSpPr/>
            <p:nvPr/>
          </p:nvSpPr>
          <p:spPr>
            <a:xfrm>
              <a:off x="7848600" y="3486150"/>
              <a:ext cx="457200" cy="304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0" name="TextBox 9"/>
          <p:cNvSpPr txBox="1"/>
          <p:nvPr/>
        </p:nvSpPr>
        <p:spPr>
          <a:xfrm>
            <a:off x="369073" y="3644550"/>
            <a:ext cx="1676400" cy="369332"/>
          </a:xfrm>
          <a:prstGeom prst="rect">
            <a:avLst/>
          </a:prstGeom>
          <a:noFill/>
        </p:spPr>
        <p:txBody>
          <a:bodyPr wrap="square" rtlCol="0">
            <a:spAutoFit/>
          </a:bodyPr>
          <a:lstStyle/>
          <a:p>
            <a:r>
              <a:rPr lang="vi-VN" dirty="0"/>
              <a:t>Nệm lò xo</a:t>
            </a:r>
          </a:p>
        </p:txBody>
      </p:sp>
      <p:sp>
        <p:nvSpPr>
          <p:cNvPr id="11" name="TextBox 10"/>
          <p:cNvSpPr txBox="1"/>
          <p:nvPr/>
        </p:nvSpPr>
        <p:spPr>
          <a:xfrm>
            <a:off x="3276601" y="3777118"/>
            <a:ext cx="1523999" cy="369332"/>
          </a:xfrm>
          <a:prstGeom prst="rect">
            <a:avLst/>
          </a:prstGeom>
          <a:noFill/>
        </p:spPr>
        <p:txBody>
          <a:bodyPr wrap="square" rtlCol="0">
            <a:spAutoFit/>
          </a:bodyPr>
          <a:lstStyle/>
          <a:p>
            <a:r>
              <a:rPr lang="vi-VN" dirty="0"/>
              <a:t>Bút bi</a:t>
            </a:r>
          </a:p>
        </p:txBody>
      </p:sp>
      <p:sp>
        <p:nvSpPr>
          <p:cNvPr id="12" name="TextBox 11"/>
          <p:cNvSpPr txBox="1"/>
          <p:nvPr/>
        </p:nvSpPr>
        <p:spPr>
          <a:xfrm>
            <a:off x="6781800" y="3759263"/>
            <a:ext cx="1619250" cy="369332"/>
          </a:xfrm>
          <a:prstGeom prst="rect">
            <a:avLst/>
          </a:prstGeom>
          <a:noFill/>
        </p:spPr>
        <p:txBody>
          <a:bodyPr wrap="square" rtlCol="0">
            <a:spAutoFit/>
          </a:bodyPr>
          <a:lstStyle/>
          <a:p>
            <a:r>
              <a:rPr lang="vi-VN" dirty="0"/>
              <a:t>Kẹp quần áo</a:t>
            </a:r>
          </a:p>
        </p:txBody>
      </p:sp>
      <p:sp>
        <p:nvSpPr>
          <p:cNvPr id="13" name="TextBox 12"/>
          <p:cNvSpPr txBox="1"/>
          <p:nvPr/>
        </p:nvSpPr>
        <p:spPr>
          <a:xfrm>
            <a:off x="957049" y="4531710"/>
            <a:ext cx="6281951" cy="523220"/>
          </a:xfrm>
          <a:prstGeom prst="rect">
            <a:avLst/>
          </a:prstGeom>
          <a:noFill/>
        </p:spPr>
        <p:txBody>
          <a:bodyPr wrap="square" rtlCol="0">
            <a:spAutoFit/>
          </a:bodyPr>
          <a:lstStyle/>
          <a:p>
            <a:r>
              <a:rPr lang="vi-VN" sz="2800" dirty="0"/>
              <a:t>Điểm giống nhau giữa chúng là gì?</a:t>
            </a:r>
          </a:p>
        </p:txBody>
      </p:sp>
      <p:pic>
        <p:nvPicPr>
          <p:cNvPr id="17" name="Picture 2" descr="Bài tập dấu chấm hỏi - Luyện tập về dấu chấm hỏi lớp 2 - VnDoc.com - Hệ  Thống PP BĐS Nghỉ Dưỡng Cao Cấp Địa ốc 5 Sa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4248150"/>
            <a:ext cx="880849" cy="744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88"/>
                                        </p:tgtEl>
                                        <p:attrNameLst>
                                          <p:attrName>style.visibility</p:attrName>
                                        </p:attrNameLst>
                                      </p:cBhvr>
                                      <p:to>
                                        <p:strVal val="visible"/>
                                      </p:to>
                                    </p:set>
                                    <p:animEffect transition="in" filter="fade">
                                      <p:cBhvr>
                                        <p:cTn id="12" dur="500"/>
                                        <p:tgtEl>
                                          <p:spTgt spid="163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10943"/>
            <a:ext cx="9144000" cy="857250"/>
          </a:xfrm>
        </p:spPr>
        <p:txBody>
          <a:bodyPr>
            <a:normAutofit/>
          </a:bodyPr>
          <a:lstStyle/>
          <a:p>
            <a:pPr algn="l"/>
            <a:r>
              <a:rPr lang="vi-VN" sz="3200" dirty="0">
                <a:solidFill>
                  <a:srgbClr val="FF0000"/>
                </a:solidFill>
              </a:rPr>
              <a:t>III. ĐỘ GIÃN CỦA LÒ XO TREO THẲNG ĐỨNG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 y="971550"/>
            <a:ext cx="4959849" cy="3962596"/>
          </a:xfrm>
          <a:prstGeom prst="rect">
            <a:avLst/>
          </a:prstGeom>
        </p:spPr>
      </p:pic>
      <p:sp>
        <p:nvSpPr>
          <p:cNvPr id="7" name="Rectangle 6"/>
          <p:cNvSpPr/>
          <p:nvPr/>
        </p:nvSpPr>
        <p:spPr>
          <a:xfrm>
            <a:off x="1416879" y="1188524"/>
            <a:ext cx="1478721" cy="374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p:cNvSpPr/>
          <p:nvPr/>
        </p:nvSpPr>
        <p:spPr>
          <a:xfrm>
            <a:off x="2895600" y="1203649"/>
            <a:ext cx="1295400" cy="3781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p:cNvSpPr/>
          <p:nvPr/>
        </p:nvSpPr>
        <p:spPr>
          <a:xfrm>
            <a:off x="4038600" y="1200316"/>
            <a:ext cx="1447800" cy="3781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p:cNvSpPr/>
          <p:nvPr/>
        </p:nvSpPr>
        <p:spPr>
          <a:xfrm>
            <a:off x="0" y="1200150"/>
            <a:ext cx="1416879" cy="3745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6421" y="971551"/>
            <a:ext cx="3663123" cy="2438400"/>
          </a:xfrm>
          <a:prstGeom prst="rect">
            <a:avLst/>
          </a:prstGeom>
        </p:spPr>
      </p:pic>
    </p:spTree>
    <p:extLst>
      <p:ext uri="{BB962C8B-B14F-4D97-AF65-F5344CB8AC3E}">
        <p14:creationId xmlns:p14="http://schemas.microsoft.com/office/powerpoint/2010/main" val="230950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ập tin:Lực đàn hồi.gif – Wikipedia tiếng Việ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90750"/>
            <a:ext cx="3394163"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0" y="10943"/>
            <a:ext cx="9144000" cy="857250"/>
          </a:xfrm>
        </p:spPr>
        <p:txBody>
          <a:bodyPr>
            <a:normAutofit/>
          </a:bodyPr>
          <a:lstStyle/>
          <a:p>
            <a:pPr algn="l"/>
            <a:r>
              <a:rPr lang="vi-VN" sz="3200" dirty="0">
                <a:solidFill>
                  <a:srgbClr val="FF0000"/>
                </a:solidFill>
              </a:rPr>
              <a:t>III. ĐỘ GIÃN CỦA LÒ XO TREO THẲNG ĐỨNG</a:t>
            </a:r>
          </a:p>
        </p:txBody>
      </p:sp>
      <p:sp>
        <p:nvSpPr>
          <p:cNvPr id="6" name="TextBox 5"/>
          <p:cNvSpPr txBox="1"/>
          <p:nvPr/>
        </p:nvSpPr>
        <p:spPr>
          <a:xfrm>
            <a:off x="1087341" y="1245388"/>
            <a:ext cx="7370859" cy="830997"/>
          </a:xfrm>
          <a:prstGeom prst="rect">
            <a:avLst/>
          </a:prstGeom>
          <a:noFill/>
        </p:spPr>
        <p:txBody>
          <a:bodyPr wrap="square" rtlCol="0">
            <a:spAutoFit/>
          </a:bodyPr>
          <a:lstStyle/>
          <a:p>
            <a:pPr algn="just"/>
            <a:r>
              <a:rPr lang="vi-VN" sz="2400" dirty="0"/>
              <a:t>- Độ giãn của lò xo treo thẳng đứng </a:t>
            </a:r>
            <a:r>
              <a:rPr lang="vi-VN" sz="2400" dirty="0">
                <a:solidFill>
                  <a:srgbClr val="FF0000"/>
                </a:solidFill>
              </a:rPr>
              <a:t>tăng</a:t>
            </a:r>
            <a:r>
              <a:rPr lang="vi-VN" sz="2400" dirty="0"/>
              <a:t> tỉ lệ với khối lượng của vật được treo vào lò xo.</a:t>
            </a:r>
          </a:p>
        </p:txBody>
      </p:sp>
      <p:sp>
        <p:nvSpPr>
          <p:cNvPr id="7" name="Rectangle 6"/>
          <p:cNvSpPr/>
          <p:nvPr/>
        </p:nvSpPr>
        <p:spPr>
          <a:xfrm>
            <a:off x="0" y="662285"/>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
        <p:nvSpPr>
          <p:cNvPr id="4" name="TextBox 3"/>
          <p:cNvSpPr txBox="1"/>
          <p:nvPr/>
        </p:nvSpPr>
        <p:spPr>
          <a:xfrm>
            <a:off x="1076077" y="742950"/>
            <a:ext cx="4051109" cy="461665"/>
          </a:xfrm>
          <a:prstGeom prst="rect">
            <a:avLst/>
          </a:prstGeom>
          <a:noFill/>
        </p:spPr>
        <p:txBody>
          <a:bodyPr wrap="none" rtlCol="0">
            <a:spAutoFit/>
          </a:bodyPr>
          <a:lstStyle/>
          <a:p>
            <a:r>
              <a:rPr lang="vi-VN" sz="2400" dirty="0"/>
              <a:t>- Lò xo là vật có tính đàn hồi</a:t>
            </a:r>
          </a:p>
        </p:txBody>
      </p:sp>
      <p:pic>
        <p:nvPicPr>
          <p:cNvPr id="20484" name="Picture 4" descr="Thế năng đàn hồi của lò xo, vật lý phổ thông - Vật lí phổ thô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8599" y="2876550"/>
            <a:ext cx="5631869" cy="13128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8229600" y="2876550"/>
            <a:ext cx="1440868"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796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a:bodyPr>
          <a:lstStyle/>
          <a:p>
            <a:pPr algn="l"/>
            <a:r>
              <a:rPr lang="vi-VN" sz="3200" dirty="0">
                <a:solidFill>
                  <a:srgbClr val="FF0000"/>
                </a:solidFill>
              </a:rPr>
              <a:t>III. ĐỘ GIÃN CỦA LÒ XO TREO THẲNG ĐỨNG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837031"/>
            <a:ext cx="3139246" cy="3733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903613"/>
            <a:ext cx="2952902" cy="3600635"/>
          </a:xfrm>
          <a:prstGeom prst="rect">
            <a:avLst/>
          </a:prstGeom>
        </p:spPr>
      </p:pic>
      <p:sp>
        <p:nvSpPr>
          <p:cNvPr id="5" name="TextBox 4"/>
          <p:cNvSpPr txBox="1"/>
          <p:nvPr/>
        </p:nvSpPr>
        <p:spPr>
          <a:xfrm>
            <a:off x="990600" y="4705350"/>
            <a:ext cx="2133600" cy="369332"/>
          </a:xfrm>
          <a:prstGeom prst="rect">
            <a:avLst/>
          </a:prstGeom>
          <a:noFill/>
        </p:spPr>
        <p:txBody>
          <a:bodyPr wrap="square" rtlCol="0">
            <a:spAutoFit/>
          </a:bodyPr>
          <a:lstStyle/>
          <a:p>
            <a:r>
              <a:rPr lang="vi-VN" dirty="0"/>
              <a:t>Lực kế lò xo</a:t>
            </a:r>
          </a:p>
        </p:txBody>
      </p:sp>
      <p:sp>
        <p:nvSpPr>
          <p:cNvPr id="6" name="TextBox 5"/>
          <p:cNvSpPr txBox="1"/>
          <p:nvPr/>
        </p:nvSpPr>
        <p:spPr>
          <a:xfrm>
            <a:off x="5570123" y="4598836"/>
            <a:ext cx="2819400" cy="369332"/>
          </a:xfrm>
          <a:prstGeom prst="rect">
            <a:avLst/>
          </a:prstGeom>
          <a:noFill/>
        </p:spPr>
        <p:txBody>
          <a:bodyPr wrap="square" rtlCol="0">
            <a:spAutoFit/>
          </a:bodyPr>
          <a:lstStyle/>
          <a:p>
            <a:r>
              <a:rPr lang="vi-VN"/>
              <a:t>Lò xo trong tự nhiên</a:t>
            </a:r>
          </a:p>
        </p:txBody>
      </p:sp>
    </p:spTree>
    <p:extLst>
      <p:ext uri="{BB962C8B-B14F-4D97-AF65-F5344CB8AC3E}">
        <p14:creationId xmlns:p14="http://schemas.microsoft.com/office/powerpoint/2010/main" val="99876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D2DAD6A-C9C8-4AE7-9D25-EBAE0789AA16}"/>
              </a:ext>
            </a:extLst>
          </p:cNvPr>
          <p:cNvSpPr txBox="1"/>
          <p:nvPr/>
        </p:nvSpPr>
        <p:spPr>
          <a:xfrm>
            <a:off x="512613" y="440959"/>
            <a:ext cx="3144987" cy="4401205"/>
          </a:xfrm>
          <a:prstGeom prst="rect">
            <a:avLst/>
          </a:prstGeom>
          <a:noFill/>
        </p:spPr>
        <p:txBody>
          <a:bodyPr wrap="square">
            <a:spAutoFit/>
          </a:bodyPr>
          <a:lstStyle/>
          <a:p>
            <a:pPr algn="just"/>
            <a:r>
              <a:rPr lang="vi-VN" sz="2800" b="0" i="0" dirty="0">
                <a:solidFill>
                  <a:srgbClr val="333333"/>
                </a:solidFill>
                <a:effectLst/>
                <a:latin typeface="Times New Roman" panose="02020603050405020304" pitchFamily="18" charset="0"/>
                <a:cs typeface="Times New Roman" panose="02020603050405020304" pitchFamily="18" charset="0"/>
              </a:rPr>
              <a:t>Dây leo thực vật với phần thân và phần nhánh tua cuốn có dạng lò xo để leo bám hi sinh trưởng. Các tua cuốn có thể co giãn như lò xo nên có thể chịu được sức kéo của gió mạnh.</a:t>
            </a:r>
            <a:endParaRPr lang="en-US" sz="2800" dirty="0">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14D8BFA6-B0F7-48F3-BFF6-A0D1C46F9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737" y="429496"/>
            <a:ext cx="5120063" cy="435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7000"/>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92953"/>
            <a:ext cx="8610600" cy="830997"/>
          </a:xfrm>
          <a:prstGeom prst="rect">
            <a:avLst/>
          </a:prstGeom>
        </p:spPr>
        <p:txBody>
          <a:bodyPr wrap="square">
            <a:spAutoFit/>
          </a:bodyPr>
          <a:lstStyle/>
          <a:p>
            <a:pPr algn="just"/>
            <a:r>
              <a:rPr lang="vi-VN" sz="2400" b="1" dirty="0">
                <a:solidFill>
                  <a:srgbClr val="FF0000"/>
                </a:solidFill>
              </a:rPr>
              <a:t>Câu 1: </a:t>
            </a:r>
            <a:r>
              <a:rPr lang="vi-VN" sz="2400" dirty="0"/>
              <a:t>Khi treo một vật có khối lượng 100 g thì lò xo giãn ra 0,5 cm. Nếu treo vật có khối lượng 200 g thì lò xo giãn</a:t>
            </a:r>
          </a:p>
        </p:txBody>
      </p:sp>
      <p:sp>
        <p:nvSpPr>
          <p:cNvPr id="5" name="Rectangle 4"/>
          <p:cNvSpPr/>
          <p:nvPr/>
        </p:nvSpPr>
        <p:spPr>
          <a:xfrm>
            <a:off x="34032" y="2161740"/>
            <a:ext cx="1800493" cy="523220"/>
          </a:xfrm>
          <a:prstGeom prst="rect">
            <a:avLst/>
          </a:prstGeom>
        </p:spPr>
        <p:txBody>
          <a:bodyPr wrap="none">
            <a:spAutoFit/>
          </a:bodyPr>
          <a:lstStyle/>
          <a:p>
            <a:pPr algn="just"/>
            <a:r>
              <a:rPr lang="vi-VN" sz="2800" dirty="0"/>
              <a:t>A. 2,0 cm.</a:t>
            </a:r>
          </a:p>
        </p:txBody>
      </p:sp>
      <p:sp>
        <p:nvSpPr>
          <p:cNvPr id="6" name="Rectangle 5"/>
          <p:cNvSpPr/>
          <p:nvPr/>
        </p:nvSpPr>
        <p:spPr>
          <a:xfrm>
            <a:off x="2209800" y="2141748"/>
            <a:ext cx="1800493" cy="523220"/>
          </a:xfrm>
          <a:prstGeom prst="rect">
            <a:avLst/>
          </a:prstGeom>
        </p:spPr>
        <p:txBody>
          <a:bodyPr wrap="none">
            <a:spAutoFit/>
          </a:bodyPr>
          <a:lstStyle/>
          <a:p>
            <a:pPr algn="just"/>
            <a:r>
              <a:rPr lang="vi-VN" sz="2800" dirty="0"/>
              <a:t>B. 1,5 cm.</a:t>
            </a:r>
          </a:p>
        </p:txBody>
      </p:sp>
      <p:sp>
        <p:nvSpPr>
          <p:cNvPr id="7" name="Rectangle 6"/>
          <p:cNvSpPr/>
          <p:nvPr/>
        </p:nvSpPr>
        <p:spPr>
          <a:xfrm>
            <a:off x="4584252" y="2174568"/>
            <a:ext cx="1821332" cy="523220"/>
          </a:xfrm>
          <a:prstGeom prst="rect">
            <a:avLst/>
          </a:prstGeom>
        </p:spPr>
        <p:txBody>
          <a:bodyPr wrap="none">
            <a:spAutoFit/>
          </a:bodyPr>
          <a:lstStyle/>
          <a:p>
            <a:pPr algn="just"/>
            <a:r>
              <a:rPr lang="vi-VN" sz="2800" dirty="0"/>
              <a:t>C. 1,0 cm.</a:t>
            </a:r>
          </a:p>
        </p:txBody>
      </p:sp>
      <p:sp>
        <p:nvSpPr>
          <p:cNvPr id="8" name="Oval 7"/>
          <p:cNvSpPr/>
          <p:nvPr/>
        </p:nvSpPr>
        <p:spPr>
          <a:xfrm>
            <a:off x="4575638" y="216174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 name="Group 8"/>
          <p:cNvGrpSpPr/>
          <p:nvPr/>
        </p:nvGrpSpPr>
        <p:grpSpPr>
          <a:xfrm>
            <a:off x="-28556" y="2130890"/>
            <a:ext cx="650408" cy="604510"/>
            <a:chOff x="3581400" y="1276350"/>
            <a:chExt cx="762000" cy="685800"/>
          </a:xfrm>
        </p:grpSpPr>
        <p:sp>
          <p:nvSpPr>
            <p:cNvPr id="10" name="Oval 9"/>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1" name="Straight Connector 10"/>
            <p:cNvCxnSpPr>
              <a:stCxn id="10" idx="1"/>
              <a:endCxn id="10"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7"/>
              <a:endCxn id="10"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057400" y="2101103"/>
            <a:ext cx="650408" cy="604510"/>
            <a:chOff x="3581400" y="1276350"/>
            <a:chExt cx="762000" cy="685800"/>
          </a:xfrm>
        </p:grpSpPr>
        <p:sp>
          <p:nvSpPr>
            <p:cNvPr id="14" name="Oval 13"/>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5" name="Straight Connector 14"/>
            <p:cNvCxnSpPr>
              <a:stCxn id="14" idx="1"/>
              <a:endCxn id="14"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7"/>
              <a:endCxn id="14"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nextCondLst>
                <p:cond evt="onClick" delay="0">
                  <p:tgtEl>
                    <p:spTgt spid="7"/>
                  </p:tgtEl>
                </p:cond>
              </p:nextCondLst>
            </p:seq>
          </p:childTnLst>
        </p:cTn>
      </p:par>
    </p:tnLst>
    <p:bldLst>
      <p:bldP spid="4" grpId="0"/>
      <p:bldP spid="5" grpId="0"/>
      <p:bldP spid="6" grpId="0"/>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7000"/>
            <a:lum/>
          </a:blip>
          <a:srcRect/>
          <a:stretch>
            <a:fillRect t="-20000" b="-20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8581445" cy="830997"/>
          </a:xfrm>
          <a:prstGeom prst="rect">
            <a:avLst/>
          </a:prstGeom>
        </p:spPr>
        <p:txBody>
          <a:bodyPr wrap="square">
            <a:spAutoFit/>
          </a:bodyPr>
          <a:lstStyle/>
          <a:p>
            <a:pPr algn="just"/>
            <a:r>
              <a:rPr lang="vi-VN" sz="2400" dirty="0">
                <a:solidFill>
                  <a:srgbClr val="FF0000"/>
                </a:solidFill>
              </a:rPr>
              <a:t>Câu 2: </a:t>
            </a:r>
            <a:r>
              <a:rPr lang="vi-VN" sz="2400" dirty="0"/>
              <a:t>Lò xo có chiều dài ban đầu 20 cm, khi tác dụng lên một lực thì chiều dài của nó là 22 cm.</a:t>
            </a:r>
          </a:p>
        </p:txBody>
      </p:sp>
      <p:sp>
        <p:nvSpPr>
          <p:cNvPr id="3" name="Rectangle 2"/>
          <p:cNvSpPr/>
          <p:nvPr/>
        </p:nvSpPr>
        <p:spPr>
          <a:xfrm>
            <a:off x="914400" y="1657350"/>
            <a:ext cx="5586786" cy="461665"/>
          </a:xfrm>
          <a:prstGeom prst="rect">
            <a:avLst/>
          </a:prstGeom>
        </p:spPr>
        <p:txBody>
          <a:bodyPr wrap="none">
            <a:spAutoFit/>
          </a:bodyPr>
          <a:lstStyle/>
          <a:p>
            <a:r>
              <a:rPr lang="vi-VN" sz="2400" dirty="0"/>
              <a:t>Lò xo bị ……….  một đoạn là …….. cm.</a:t>
            </a:r>
          </a:p>
        </p:txBody>
      </p:sp>
      <p:sp>
        <p:nvSpPr>
          <p:cNvPr id="4" name="TextBox 3"/>
          <p:cNvSpPr txBox="1"/>
          <p:nvPr/>
        </p:nvSpPr>
        <p:spPr>
          <a:xfrm>
            <a:off x="2209800" y="1581150"/>
            <a:ext cx="914400" cy="461665"/>
          </a:xfrm>
          <a:prstGeom prst="rect">
            <a:avLst/>
          </a:prstGeom>
          <a:noFill/>
        </p:spPr>
        <p:txBody>
          <a:bodyPr wrap="square" rtlCol="0">
            <a:spAutoFit/>
          </a:bodyPr>
          <a:lstStyle/>
          <a:p>
            <a:r>
              <a:rPr lang="vi-VN" sz="2400" b="1" dirty="0">
                <a:solidFill>
                  <a:srgbClr val="FF0000"/>
                </a:solidFill>
              </a:rPr>
              <a:t>giãn</a:t>
            </a:r>
          </a:p>
        </p:txBody>
      </p:sp>
      <p:sp>
        <p:nvSpPr>
          <p:cNvPr id="5" name="TextBox 4"/>
          <p:cNvSpPr txBox="1"/>
          <p:nvPr/>
        </p:nvSpPr>
        <p:spPr>
          <a:xfrm>
            <a:off x="5257800" y="1581150"/>
            <a:ext cx="609600" cy="461665"/>
          </a:xfrm>
          <a:prstGeom prst="rect">
            <a:avLst/>
          </a:prstGeom>
          <a:noFill/>
        </p:spPr>
        <p:txBody>
          <a:bodyPr wrap="square" rtlCol="0">
            <a:spAutoFit/>
          </a:bodyPr>
          <a:lstStyle/>
          <a:p>
            <a:r>
              <a:rPr lang="vi-VN" sz="2400" b="1" dirty="0">
                <a:solidFill>
                  <a:srgbClr val="FF0000"/>
                </a:solidFill>
              </a:rPr>
              <a:t>2</a:t>
            </a:r>
          </a:p>
        </p:txBody>
      </p:sp>
    </p:spTree>
    <p:extLst>
      <p:ext uri="{BB962C8B-B14F-4D97-AF65-F5344CB8AC3E}">
        <p14:creationId xmlns:p14="http://schemas.microsoft.com/office/powerpoint/2010/main" val="99876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2" name="Rectangle 1"/>
          <p:cNvSpPr/>
          <p:nvPr/>
        </p:nvSpPr>
        <p:spPr>
          <a:xfrm>
            <a:off x="0" y="285750"/>
            <a:ext cx="9144000" cy="1569660"/>
          </a:xfrm>
          <a:prstGeom prst="rect">
            <a:avLst/>
          </a:prstGeom>
        </p:spPr>
        <p:txBody>
          <a:bodyPr wrap="square">
            <a:spAutoFit/>
          </a:bodyPr>
          <a:lstStyle/>
          <a:p>
            <a:pPr algn="just"/>
            <a:r>
              <a:rPr lang="vi-VN" sz="2400" b="1" dirty="0">
                <a:solidFill>
                  <a:srgbClr val="FF0000"/>
                </a:solidFill>
              </a:rPr>
              <a:t>Câu 3: </a:t>
            </a:r>
            <a:r>
              <a:rPr lang="vi-VN" sz="2400" dirty="0"/>
              <a:t>Một lò xo treo thẳng đứng có chiều dài ban đầu là 25 cm. Treo vật A khối lượng 50 g vào thì chiều dài của lò xo là 28 cm. Lúc sau thay vật A bằng vật B thì lò xo dài 31 cm. Khối lượng của vật B là: </a:t>
            </a:r>
          </a:p>
        </p:txBody>
      </p:sp>
      <p:sp>
        <p:nvSpPr>
          <p:cNvPr id="3" name="Rectangle 2"/>
          <p:cNvSpPr/>
          <p:nvPr/>
        </p:nvSpPr>
        <p:spPr>
          <a:xfrm>
            <a:off x="1404601" y="2525584"/>
            <a:ext cx="1422184" cy="523220"/>
          </a:xfrm>
          <a:prstGeom prst="rect">
            <a:avLst/>
          </a:prstGeom>
        </p:spPr>
        <p:txBody>
          <a:bodyPr wrap="none">
            <a:spAutoFit/>
          </a:bodyPr>
          <a:lstStyle/>
          <a:p>
            <a:r>
              <a:rPr lang="vi-VN" sz="2800" dirty="0"/>
              <a:t>A. 50 g.</a:t>
            </a:r>
          </a:p>
        </p:txBody>
      </p:sp>
      <p:sp>
        <p:nvSpPr>
          <p:cNvPr id="4" name="Rectangle 3"/>
          <p:cNvSpPr/>
          <p:nvPr/>
        </p:nvSpPr>
        <p:spPr>
          <a:xfrm>
            <a:off x="5486400" y="2554856"/>
            <a:ext cx="1622560" cy="523220"/>
          </a:xfrm>
          <a:prstGeom prst="rect">
            <a:avLst/>
          </a:prstGeom>
        </p:spPr>
        <p:txBody>
          <a:bodyPr wrap="none">
            <a:spAutoFit/>
          </a:bodyPr>
          <a:lstStyle/>
          <a:p>
            <a:r>
              <a:rPr lang="vi-VN" sz="2800" dirty="0"/>
              <a:t>B. 100 g.</a:t>
            </a:r>
          </a:p>
        </p:txBody>
      </p:sp>
      <p:sp>
        <p:nvSpPr>
          <p:cNvPr id="5" name="Rectangle 4"/>
          <p:cNvSpPr/>
          <p:nvPr/>
        </p:nvSpPr>
        <p:spPr>
          <a:xfrm>
            <a:off x="1404601" y="3867150"/>
            <a:ext cx="1643399" cy="523220"/>
          </a:xfrm>
          <a:prstGeom prst="rect">
            <a:avLst/>
          </a:prstGeom>
        </p:spPr>
        <p:txBody>
          <a:bodyPr wrap="none">
            <a:spAutoFit/>
          </a:bodyPr>
          <a:lstStyle/>
          <a:p>
            <a:r>
              <a:rPr lang="vi-VN" sz="2800" dirty="0"/>
              <a:t>C. 150 g.</a:t>
            </a:r>
          </a:p>
        </p:txBody>
      </p:sp>
      <p:sp>
        <p:nvSpPr>
          <p:cNvPr id="6" name="Rectangle 5"/>
          <p:cNvSpPr/>
          <p:nvPr/>
        </p:nvSpPr>
        <p:spPr>
          <a:xfrm>
            <a:off x="5486400" y="3867150"/>
            <a:ext cx="1443024" cy="523220"/>
          </a:xfrm>
          <a:prstGeom prst="rect">
            <a:avLst/>
          </a:prstGeom>
        </p:spPr>
        <p:txBody>
          <a:bodyPr wrap="none">
            <a:spAutoFit/>
          </a:bodyPr>
          <a:lstStyle/>
          <a:p>
            <a:r>
              <a:rPr lang="vi-VN" sz="2800" dirty="0"/>
              <a:t>D. 80 g.</a:t>
            </a:r>
          </a:p>
        </p:txBody>
      </p:sp>
      <p:sp>
        <p:nvSpPr>
          <p:cNvPr id="7" name="Oval 6"/>
          <p:cNvSpPr/>
          <p:nvPr/>
        </p:nvSpPr>
        <p:spPr>
          <a:xfrm>
            <a:off x="5410200" y="255071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p:cNvGrpSpPr/>
          <p:nvPr/>
        </p:nvGrpSpPr>
        <p:grpSpPr>
          <a:xfrm>
            <a:off x="1278048" y="3826505"/>
            <a:ext cx="650408" cy="604510"/>
            <a:chOff x="3581400" y="1276350"/>
            <a:chExt cx="762000" cy="685800"/>
          </a:xfrm>
        </p:grpSpPr>
        <p:sp>
          <p:nvSpPr>
            <p:cNvPr id="9" name="Oval 8"/>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0" name="Straight Connector 9"/>
            <p:cNvCxnSpPr>
              <a:stCxn id="9" idx="1"/>
              <a:endCxn id="9"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7"/>
              <a:endCxn id="9"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1295400" y="2487040"/>
            <a:ext cx="650408" cy="604510"/>
            <a:chOff x="3581400" y="1276350"/>
            <a:chExt cx="762000" cy="685800"/>
          </a:xfrm>
        </p:grpSpPr>
        <p:sp>
          <p:nvSpPr>
            <p:cNvPr id="13" name="Oval 12"/>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3" idx="1"/>
              <a:endCxn id="13"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3" idx="7"/>
              <a:endCxn id="13"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5369392" y="3785860"/>
            <a:ext cx="650408" cy="604510"/>
            <a:chOff x="3581400" y="1276350"/>
            <a:chExt cx="762000" cy="685800"/>
          </a:xfrm>
        </p:grpSpPr>
        <p:sp>
          <p:nvSpPr>
            <p:cNvPr id="17" name="Oval 16"/>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8" name="Straight Connector 17"/>
            <p:cNvCxnSpPr>
              <a:stCxn id="17" idx="1"/>
              <a:endCxn id="17"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7"/>
              <a:endCxn id="17"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99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nextCondLst>
                <p:cond evt="onClick" delay="0">
                  <p:tgtEl>
                    <p:spTgt spid="5"/>
                  </p:tgtEl>
                </p:cond>
              </p:nextCondLst>
            </p:seq>
            <p:seq concurrent="1" nextAc="seek">
              <p:cTn id="31" restart="whenNotActive" fill="hold" evtFilter="cancelBubble" nodeType="interactiveSeq">
                <p:stCondLst>
                  <p:cond evt="onClick" delay="0">
                    <p:tgtEl>
                      <p:spTgt spid="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6"/>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4"/>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childTnLst>
                          </p:cTn>
                        </p:par>
                      </p:childTnLst>
                    </p:cTn>
                  </p:par>
                </p:childTnLst>
              </p:cTn>
              <p:nextCondLst>
                <p:cond evt="onClick" delay="0">
                  <p:tgtEl>
                    <p:spTgt spid="4"/>
                  </p:tgtEl>
                </p:cond>
              </p:nextCondLst>
            </p:seq>
          </p:childTnLst>
        </p:cTn>
      </p:par>
    </p:tnLst>
    <p:bldLst>
      <p:bldP spid="2" grpId="0"/>
      <p:bldP spid="3" grpId="0"/>
      <p:bldP spid="4" grpId="0"/>
      <p:bldP spid="5" grpId="0"/>
      <p:bldP spid="6"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920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a:solidFill>
                  <a:srgbClr val="FF0000"/>
                </a:solidFill>
              </a:rPr>
              <a:t>I. LỰC HẤP DẪN LÀ GÌ?</a:t>
            </a:r>
          </a:p>
        </p:txBody>
      </p:sp>
      <p:sp>
        <p:nvSpPr>
          <p:cNvPr id="5" name="TextBox 4"/>
          <p:cNvSpPr txBox="1"/>
          <p:nvPr/>
        </p:nvSpPr>
        <p:spPr>
          <a:xfrm>
            <a:off x="762000" y="1028700"/>
            <a:ext cx="7848600" cy="523220"/>
          </a:xfrm>
          <a:prstGeom prst="rect">
            <a:avLst/>
          </a:prstGeom>
          <a:noFill/>
        </p:spPr>
        <p:txBody>
          <a:bodyPr wrap="square" rtlCol="0">
            <a:spAutoFit/>
          </a:bodyPr>
          <a:lstStyle/>
          <a:p>
            <a:r>
              <a:rPr lang="vi-VN" sz="2800" dirty="0"/>
              <a:t>Mọi vật trên Trái Đất đều bị hút về tâm của nó</a:t>
            </a:r>
          </a:p>
        </p:txBody>
      </p:sp>
      <p:pic>
        <p:nvPicPr>
          <p:cNvPr id="6" name="Picture 2">
            <a:extLst>
              <a:ext uri="{FF2B5EF4-FFF2-40B4-BE49-F238E27FC236}">
                <a16:creationId xmlns:a16="http://schemas.microsoft.com/office/drawing/2014/main" id="{44DC4CA9-378A-4BF9-995A-DE68BC4489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8915" y="1543051"/>
            <a:ext cx="5416685" cy="32882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 y="793402"/>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38485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a:solidFill>
                  <a:srgbClr val="FF0000"/>
                </a:solidFill>
              </a:rPr>
              <a:t>I. LỰC HẤP DẪN LÀ GÌ?</a:t>
            </a:r>
          </a:p>
        </p:txBody>
      </p:sp>
      <p:sp>
        <p:nvSpPr>
          <p:cNvPr id="5" name="Rectangle 4"/>
          <p:cNvSpPr/>
          <p:nvPr/>
        </p:nvSpPr>
        <p:spPr>
          <a:xfrm>
            <a:off x="990600" y="853603"/>
            <a:ext cx="8077200" cy="954107"/>
          </a:xfrm>
          <a:prstGeom prst="rect">
            <a:avLst/>
          </a:prstGeom>
        </p:spPr>
        <p:txBody>
          <a:bodyPr wrap="square">
            <a:spAutoFit/>
          </a:bodyPr>
          <a:lstStyle/>
          <a:p>
            <a:r>
              <a:rPr lang="vi-VN" sz="2800" b="0" i="0" dirty="0">
                <a:solidFill>
                  <a:srgbClr val="333333"/>
                </a:solidFill>
                <a:effectLst/>
                <a:latin typeface="Times New Roman" panose="02020603050405020304" pitchFamily="18" charset="0"/>
                <a:cs typeface="Times New Roman" panose="02020603050405020304" pitchFamily="18" charset="0"/>
              </a:rPr>
              <a:t>Không chỉ Trái Đất hút các vật, mọi vật có khối lượng lượng luôn hút nhau.</a:t>
            </a:r>
            <a:endParaRPr lang="vi-VN"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85950"/>
            <a:ext cx="3810000" cy="28575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8026" y="1714500"/>
            <a:ext cx="4978400" cy="2800350"/>
          </a:xfrm>
          <a:prstGeom prst="rect">
            <a:avLst/>
          </a:prstGeom>
        </p:spPr>
      </p:pic>
      <p:sp>
        <p:nvSpPr>
          <p:cNvPr id="8" name="Rectangle 7"/>
          <p:cNvSpPr/>
          <p:nvPr/>
        </p:nvSpPr>
        <p:spPr>
          <a:xfrm>
            <a:off x="1" y="685800"/>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929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628651"/>
            <a:ext cx="4876800" cy="417470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0" y="10943"/>
            <a:ext cx="8229600" cy="857250"/>
          </a:xfrm>
        </p:spPr>
        <p:txBody>
          <a:bodyPr/>
          <a:lstStyle/>
          <a:p>
            <a:pPr algn="l"/>
            <a:r>
              <a:rPr lang="vi-VN" dirty="0">
                <a:solidFill>
                  <a:srgbClr val="FF0000"/>
                </a:solidFill>
              </a:rPr>
              <a:t>I. LỰC HẤP DẪN LÀ GÌ?</a:t>
            </a:r>
          </a:p>
        </p:txBody>
      </p:sp>
    </p:spTree>
    <p:extLst>
      <p:ext uri="{BB962C8B-B14F-4D97-AF65-F5344CB8AC3E}">
        <p14:creationId xmlns:p14="http://schemas.microsoft.com/office/powerpoint/2010/main" val="281481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2000" b="-12000"/>
          </a:stretch>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8229600" cy="857250"/>
          </a:xfrm>
        </p:spPr>
        <p:txBody>
          <a:bodyPr/>
          <a:lstStyle/>
          <a:p>
            <a:pPr algn="l"/>
            <a:r>
              <a:rPr lang="vi-VN" dirty="0">
                <a:solidFill>
                  <a:srgbClr val="FF0000"/>
                </a:solidFill>
              </a:rPr>
              <a:t>I. LỰC HẤP DẪN LÀ GÌ?</a:t>
            </a:r>
          </a:p>
        </p:txBody>
      </p:sp>
      <p:pic>
        <p:nvPicPr>
          <p:cNvPr id="5" name="Picture 2" descr="A young Isaac Newton was sitting under an apple tree when he got hit on the  head by a falling piece of fruit, which prompted… | Isaac newton, Gravity  art, Apple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742950"/>
            <a:ext cx="1802556" cy="15430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00847" y="857251"/>
            <a:ext cx="6172200" cy="954107"/>
          </a:xfrm>
          <a:prstGeom prst="rect">
            <a:avLst/>
          </a:prstGeom>
          <a:noFill/>
        </p:spPr>
        <p:txBody>
          <a:bodyPr wrap="square" rtlCol="0">
            <a:spAutoFit/>
          </a:bodyPr>
          <a:lstStyle/>
          <a:p>
            <a:r>
              <a:rPr lang="vi-VN" sz="2800" dirty="0"/>
              <a:t>Lực hấp dẫn là lực hút giữa các vật có khối lượng</a:t>
            </a:r>
          </a:p>
        </p:txBody>
      </p:sp>
      <p:sp>
        <p:nvSpPr>
          <p:cNvPr id="7" name="Rectangle 6"/>
          <p:cNvSpPr/>
          <p:nvPr/>
        </p:nvSpPr>
        <p:spPr>
          <a:xfrm>
            <a:off x="1" y="685800"/>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spTree>
    <p:extLst>
      <p:ext uri="{BB962C8B-B14F-4D97-AF65-F5344CB8AC3E}">
        <p14:creationId xmlns:p14="http://schemas.microsoft.com/office/powerpoint/2010/main" val="248229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t="-6000" b="-6000"/>
          </a:stretch>
        </a:blipFill>
        <a:effectLst/>
      </p:bgPr>
    </p:bg>
    <p:spTree>
      <p:nvGrpSpPr>
        <p:cNvPr id="1" name=""/>
        <p:cNvGrpSpPr/>
        <p:nvPr/>
      </p:nvGrpSpPr>
      <p:grpSpPr>
        <a:xfrm>
          <a:off x="0" y="0"/>
          <a:ext cx="0" cy="0"/>
          <a:chOff x="0" y="0"/>
          <a:chExt cx="0" cy="0"/>
        </a:xfrm>
      </p:grpSpPr>
      <p:sp>
        <p:nvSpPr>
          <p:cNvPr id="5" name="TextBox 4"/>
          <p:cNvSpPr txBox="1"/>
          <p:nvPr/>
        </p:nvSpPr>
        <p:spPr>
          <a:xfrm>
            <a:off x="0" y="258207"/>
            <a:ext cx="6019800" cy="523220"/>
          </a:xfrm>
          <a:prstGeom prst="rect">
            <a:avLst/>
          </a:prstGeom>
          <a:noFill/>
        </p:spPr>
        <p:txBody>
          <a:bodyPr wrap="square" rtlCol="0">
            <a:spAutoFit/>
          </a:bodyPr>
          <a:lstStyle/>
          <a:p>
            <a:r>
              <a:rPr lang="vi-VN" sz="2800" dirty="0"/>
              <a:t>Câu 1: Lực hấp dẫn là lực ……..</a:t>
            </a:r>
          </a:p>
        </p:txBody>
      </p:sp>
      <p:sp>
        <p:nvSpPr>
          <p:cNvPr id="6" name="TextBox 5"/>
          <p:cNvSpPr txBox="1"/>
          <p:nvPr/>
        </p:nvSpPr>
        <p:spPr>
          <a:xfrm>
            <a:off x="838200" y="1123950"/>
            <a:ext cx="2362200" cy="523220"/>
          </a:xfrm>
          <a:prstGeom prst="rect">
            <a:avLst/>
          </a:prstGeom>
          <a:noFill/>
        </p:spPr>
        <p:txBody>
          <a:bodyPr wrap="square" rtlCol="0">
            <a:spAutoFit/>
          </a:bodyPr>
          <a:lstStyle/>
          <a:p>
            <a:r>
              <a:rPr lang="vi-VN" sz="2800" dirty="0"/>
              <a:t>A. tiếp xúc</a:t>
            </a:r>
          </a:p>
        </p:txBody>
      </p:sp>
      <p:sp>
        <p:nvSpPr>
          <p:cNvPr id="7" name="TextBox 6"/>
          <p:cNvSpPr txBox="1"/>
          <p:nvPr/>
        </p:nvSpPr>
        <p:spPr>
          <a:xfrm>
            <a:off x="5424115" y="1123950"/>
            <a:ext cx="3200400" cy="523220"/>
          </a:xfrm>
          <a:prstGeom prst="rect">
            <a:avLst/>
          </a:prstGeom>
          <a:noFill/>
        </p:spPr>
        <p:txBody>
          <a:bodyPr wrap="square" rtlCol="0">
            <a:spAutoFit/>
          </a:bodyPr>
          <a:lstStyle/>
          <a:p>
            <a:r>
              <a:rPr lang="vi-VN" sz="2800" dirty="0"/>
              <a:t>B. không tiếp xúc</a:t>
            </a:r>
          </a:p>
        </p:txBody>
      </p:sp>
      <p:sp>
        <p:nvSpPr>
          <p:cNvPr id="9" name="TextBox 8"/>
          <p:cNvSpPr txBox="1"/>
          <p:nvPr/>
        </p:nvSpPr>
        <p:spPr>
          <a:xfrm>
            <a:off x="0" y="2962930"/>
            <a:ext cx="9448800" cy="523220"/>
          </a:xfrm>
          <a:prstGeom prst="rect">
            <a:avLst/>
          </a:prstGeom>
          <a:noFill/>
        </p:spPr>
        <p:txBody>
          <a:bodyPr wrap="square" rtlCol="0">
            <a:spAutoFit/>
          </a:bodyPr>
          <a:lstStyle/>
          <a:p>
            <a:r>
              <a:rPr lang="vi-VN" sz="2800" dirty="0"/>
              <a:t>Câu 2: Lực hấp dẫn là ……. giữa các vật có khối lượng</a:t>
            </a:r>
          </a:p>
        </p:txBody>
      </p:sp>
      <p:sp>
        <p:nvSpPr>
          <p:cNvPr id="10" name="TextBox 9"/>
          <p:cNvSpPr txBox="1"/>
          <p:nvPr/>
        </p:nvSpPr>
        <p:spPr>
          <a:xfrm>
            <a:off x="3810000" y="2936690"/>
            <a:ext cx="1219200" cy="523220"/>
          </a:xfrm>
          <a:prstGeom prst="rect">
            <a:avLst/>
          </a:prstGeom>
          <a:noFill/>
        </p:spPr>
        <p:txBody>
          <a:bodyPr wrap="square" rtlCol="0">
            <a:spAutoFit/>
          </a:bodyPr>
          <a:lstStyle/>
          <a:p>
            <a:r>
              <a:rPr lang="vi-VN" sz="2800" b="1" dirty="0">
                <a:solidFill>
                  <a:srgbClr val="FF0000"/>
                </a:solidFill>
              </a:rPr>
              <a:t>hút</a:t>
            </a:r>
          </a:p>
        </p:txBody>
      </p:sp>
      <p:sp>
        <p:nvSpPr>
          <p:cNvPr id="11" name="Oval 10"/>
          <p:cNvSpPr/>
          <p:nvPr/>
        </p:nvSpPr>
        <p:spPr>
          <a:xfrm>
            <a:off x="5334000" y="1123950"/>
            <a:ext cx="609600" cy="5232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7" name="Group 16"/>
          <p:cNvGrpSpPr/>
          <p:nvPr/>
        </p:nvGrpSpPr>
        <p:grpSpPr>
          <a:xfrm>
            <a:off x="721192" y="1129040"/>
            <a:ext cx="650408" cy="604510"/>
            <a:chOff x="3581400" y="1276350"/>
            <a:chExt cx="762000" cy="685800"/>
          </a:xfrm>
        </p:grpSpPr>
        <p:sp>
          <p:nvSpPr>
            <p:cNvPr id="12" name="Oval 11"/>
            <p:cNvSpPr/>
            <p:nvPr/>
          </p:nvSpPr>
          <p:spPr>
            <a:xfrm>
              <a:off x="3581400" y="1276350"/>
              <a:ext cx="762000" cy="68580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14" name="Straight Connector 13"/>
            <p:cNvCxnSpPr>
              <a:stCxn id="12" idx="1"/>
              <a:endCxn id="12" idx="5"/>
            </p:cNvCxnSpPr>
            <p:nvPr/>
          </p:nvCxnSpPr>
          <p:spPr>
            <a:xfrm>
              <a:off x="3692992" y="1376783"/>
              <a:ext cx="538816" cy="48493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7"/>
              <a:endCxn id="12" idx="3"/>
            </p:cNvCxnSpPr>
            <p:nvPr/>
          </p:nvCxnSpPr>
          <p:spPr>
            <a:xfrm flipH="1">
              <a:off x="3692992" y="1376783"/>
              <a:ext cx="538816" cy="484934"/>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59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nextCondLst>
                <p:cond evt="onClick" delay="0">
                  <p:tgtEl>
                    <p:spTgt spid="6"/>
                  </p:tgtEl>
                </p:cond>
              </p:nextCondLst>
            </p:seq>
          </p:childTnLst>
        </p:cTn>
      </p:par>
    </p:tnLst>
    <p:bldLst>
      <p:bldP spid="5" grpId="0"/>
      <p:bldP spid="6" grpId="0"/>
      <p:bldP spid="7" grpId="0"/>
      <p:bldP spid="9" grpId="0"/>
      <p:bldP spid="10"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10943"/>
            <a:ext cx="9144000" cy="857250"/>
          </a:xfrm>
        </p:spPr>
        <p:txBody>
          <a:bodyPr>
            <a:normAutofit fontScale="90000"/>
          </a:bodyPr>
          <a:lstStyle/>
          <a:p>
            <a:r>
              <a:rPr lang="vi-VN" dirty="0">
                <a:solidFill>
                  <a:srgbClr val="FF0000"/>
                </a:solidFill>
              </a:rPr>
              <a:t>II. KHỐI LƯỢNG VÀ TRỌNG LƯỢNG</a:t>
            </a:r>
          </a:p>
        </p:txBody>
      </p:sp>
      <p:sp>
        <p:nvSpPr>
          <p:cNvPr id="5" name="TextBox 4"/>
          <p:cNvSpPr txBox="1"/>
          <p:nvPr/>
        </p:nvSpPr>
        <p:spPr>
          <a:xfrm>
            <a:off x="838200" y="742951"/>
            <a:ext cx="3334567" cy="584775"/>
          </a:xfrm>
          <a:prstGeom prst="rect">
            <a:avLst/>
          </a:prstGeom>
          <a:noFill/>
        </p:spPr>
        <p:txBody>
          <a:bodyPr wrap="none" rtlCol="0">
            <a:spAutoFit/>
          </a:bodyPr>
          <a:lstStyle/>
          <a:p>
            <a:r>
              <a:rPr lang="vi-VN" sz="3200" b="1" dirty="0">
                <a:solidFill>
                  <a:srgbClr val="0070C0"/>
                </a:solidFill>
              </a:rPr>
              <a:t>1. KHỐI LƯỢNG</a:t>
            </a:r>
          </a:p>
        </p:txBody>
      </p:sp>
      <p:sp>
        <p:nvSpPr>
          <p:cNvPr id="6" name="TextBox 5"/>
          <p:cNvSpPr txBox="1"/>
          <p:nvPr/>
        </p:nvSpPr>
        <p:spPr>
          <a:xfrm>
            <a:off x="1524000" y="1352550"/>
            <a:ext cx="4953000" cy="523220"/>
          </a:xfrm>
          <a:prstGeom prst="rect">
            <a:avLst/>
          </a:prstGeom>
          <a:noFill/>
        </p:spPr>
        <p:txBody>
          <a:bodyPr wrap="square" rtlCol="0">
            <a:spAutoFit/>
          </a:bodyPr>
          <a:lstStyle/>
          <a:p>
            <a:r>
              <a:rPr lang="vi-VN" sz="2800" dirty="0"/>
              <a:t>Mỗi vật đều có khối lượng</a:t>
            </a:r>
          </a:p>
        </p:txBody>
      </p:sp>
      <p:pic>
        <p:nvPicPr>
          <p:cNvPr id="2050" name="Picture 2" descr="GIÁ TỐT] Kẹo Mút Chupa Chups Hương Trái Cây Khổng Lồ (10 Que Nhỏ), Giá siêu  tốt 45,000đ! Mua nhanh tay! - Bigom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919" y="2057400"/>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Gif du lịch cute ý tưởng | du lịch, lịch, cánh cụt vua"/>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66950"/>
            <a:ext cx="4190999" cy="2194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9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43"/>
            <a:ext cx="9144000" cy="857250"/>
          </a:xfrm>
        </p:spPr>
        <p:txBody>
          <a:bodyPr>
            <a:normAutofit fontScale="90000"/>
          </a:bodyPr>
          <a:lstStyle/>
          <a:p>
            <a:pPr algn="l"/>
            <a:r>
              <a:rPr lang="vi-VN" dirty="0">
                <a:solidFill>
                  <a:srgbClr val="FF0000"/>
                </a:solidFill>
              </a:rPr>
              <a:t>II. KHỐI LƯỢNG VÀ TRỌNG LƯỢNG</a:t>
            </a:r>
          </a:p>
        </p:txBody>
      </p:sp>
      <p:sp>
        <p:nvSpPr>
          <p:cNvPr id="3" name="TextBox 2"/>
          <p:cNvSpPr txBox="1"/>
          <p:nvPr/>
        </p:nvSpPr>
        <p:spPr>
          <a:xfrm>
            <a:off x="838200" y="742951"/>
            <a:ext cx="3334567" cy="584775"/>
          </a:xfrm>
          <a:prstGeom prst="rect">
            <a:avLst/>
          </a:prstGeom>
          <a:noFill/>
        </p:spPr>
        <p:txBody>
          <a:bodyPr wrap="none" rtlCol="0">
            <a:spAutoFit/>
          </a:bodyPr>
          <a:lstStyle/>
          <a:p>
            <a:r>
              <a:rPr lang="vi-VN" sz="3200" b="1" dirty="0">
                <a:solidFill>
                  <a:srgbClr val="0070C0"/>
                </a:solidFill>
              </a:rPr>
              <a:t>1. KHỐI LƯỢNG</a:t>
            </a:r>
          </a:p>
        </p:txBody>
      </p:sp>
      <p:sp>
        <p:nvSpPr>
          <p:cNvPr id="4" name="TextBox 3"/>
          <p:cNvSpPr txBox="1"/>
          <p:nvPr/>
        </p:nvSpPr>
        <p:spPr>
          <a:xfrm>
            <a:off x="1295400" y="1314450"/>
            <a:ext cx="7391400" cy="523220"/>
          </a:xfrm>
          <a:prstGeom prst="rect">
            <a:avLst/>
          </a:prstGeom>
          <a:noFill/>
        </p:spPr>
        <p:txBody>
          <a:bodyPr wrap="square" rtlCol="0">
            <a:spAutoFit/>
          </a:bodyPr>
          <a:lstStyle/>
          <a:p>
            <a:r>
              <a:rPr lang="vi-VN" sz="2800" dirty="0"/>
              <a:t>Khối lượng là số đo lượng chất của một vật.</a:t>
            </a:r>
          </a:p>
        </p:txBody>
      </p:sp>
      <p:sp>
        <p:nvSpPr>
          <p:cNvPr id="5" name="Rectangle 4"/>
          <p:cNvSpPr/>
          <p:nvPr/>
        </p:nvSpPr>
        <p:spPr>
          <a:xfrm>
            <a:off x="24828" y="1054759"/>
            <a:ext cx="844685" cy="923330"/>
          </a:xfrm>
          <a:prstGeom prst="rect">
            <a:avLst/>
          </a:prstGeom>
        </p:spPr>
        <p:txBody>
          <a:bodyPr wrap="square">
            <a:spAutoFit/>
          </a:bodyPr>
          <a:lstStyle/>
          <a:p>
            <a:r>
              <a:rPr lang="en-US" altLang="en-US" sz="5400" b="1" i="1" dirty="0">
                <a:ln w="0"/>
                <a:solidFill>
                  <a:srgbClr val="FF0000"/>
                </a:solidFill>
                <a:effectLst>
                  <a:outerShdw blurRad="38100" dist="19050" dir="2700000" algn="tl" rotWithShape="0">
                    <a:schemeClr val="dk1">
                      <a:alpha val="40000"/>
                    </a:schemeClr>
                  </a:outerShdw>
                </a:effectLst>
                <a:latin typeface="Times New Roman" pitchFamily="18" charset="0"/>
                <a:cs typeface="Times New Roman" pitchFamily="18" charset="0"/>
                <a:sym typeface="Wingdings" pitchFamily="2" charset="2"/>
              </a:rPr>
              <a:t></a:t>
            </a:r>
            <a:endParaRPr lang="vi-VN" sz="5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895640"/>
            <a:ext cx="4343400" cy="3211582"/>
          </a:xfrm>
          <a:prstGeom prst="rect">
            <a:avLst/>
          </a:prstGeom>
        </p:spPr>
      </p:pic>
      <p:sp>
        <p:nvSpPr>
          <p:cNvPr id="7" name="TextBox 6"/>
          <p:cNvSpPr txBox="1"/>
          <p:nvPr/>
        </p:nvSpPr>
        <p:spPr>
          <a:xfrm>
            <a:off x="5206729" y="2373947"/>
            <a:ext cx="3759741" cy="954107"/>
          </a:xfrm>
          <a:prstGeom prst="rect">
            <a:avLst/>
          </a:prstGeom>
          <a:noFill/>
        </p:spPr>
        <p:txBody>
          <a:bodyPr wrap="square" rtlCol="0">
            <a:spAutoFit/>
          </a:bodyPr>
          <a:lstStyle/>
          <a:p>
            <a:pPr algn="just"/>
            <a:r>
              <a:rPr lang="vi-VN" sz="2800" dirty="0"/>
              <a:t>Dụng cụ đo khối lượng là </a:t>
            </a:r>
            <a:r>
              <a:rPr lang="vi-VN" sz="2800" dirty="0">
                <a:solidFill>
                  <a:srgbClr val="FF0000"/>
                </a:solidFill>
              </a:rPr>
              <a:t>cân.</a:t>
            </a:r>
          </a:p>
        </p:txBody>
      </p:sp>
      <p:sp>
        <p:nvSpPr>
          <p:cNvPr id="8" name="TextBox 7"/>
          <p:cNvSpPr txBox="1"/>
          <p:nvPr/>
        </p:nvSpPr>
        <p:spPr>
          <a:xfrm>
            <a:off x="5105400" y="3501431"/>
            <a:ext cx="3962400" cy="954107"/>
          </a:xfrm>
          <a:prstGeom prst="rect">
            <a:avLst/>
          </a:prstGeom>
          <a:noFill/>
        </p:spPr>
        <p:txBody>
          <a:bodyPr wrap="square" rtlCol="0">
            <a:spAutoFit/>
          </a:bodyPr>
          <a:lstStyle/>
          <a:p>
            <a:pPr algn="just"/>
            <a:r>
              <a:rPr lang="vi-VN" sz="2800" dirty="0"/>
              <a:t>Đơn vị đo khối lượng là </a:t>
            </a:r>
            <a:r>
              <a:rPr lang="vi-VN" sz="2800" dirty="0">
                <a:solidFill>
                  <a:srgbClr val="FF0000"/>
                </a:solidFill>
              </a:rPr>
              <a:t>kílôgam</a:t>
            </a:r>
            <a:r>
              <a:rPr lang="vi-VN" sz="2800" dirty="0"/>
              <a:t>.</a:t>
            </a:r>
          </a:p>
        </p:txBody>
      </p:sp>
    </p:spTree>
    <p:extLst>
      <p:ext uri="{BB962C8B-B14F-4D97-AF65-F5344CB8AC3E}">
        <p14:creationId xmlns:p14="http://schemas.microsoft.com/office/powerpoint/2010/main" val="40682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840</Words>
  <Application>Microsoft Office PowerPoint</Application>
  <PresentationFormat>On-screen Show (16:9)</PresentationFormat>
  <Paragraphs>101</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Consolas</vt:lpstr>
      <vt:lpstr>Times New Roman</vt:lpstr>
      <vt:lpstr>Office Theme</vt:lpstr>
      <vt:lpstr>BÀI 29: LỰC HẤP DẪN</vt:lpstr>
      <vt:lpstr>I. LỰC HẤP DẪN LÀ GÌ?</vt:lpstr>
      <vt:lpstr>I. LỰC HẤP DẪN LÀ GÌ?</vt:lpstr>
      <vt:lpstr>I. LỰC HẤP DẪN LÀ GÌ?</vt:lpstr>
      <vt:lpstr>I. LỰC HẤP DẪN LÀ GÌ?</vt:lpstr>
      <vt:lpstr>I. LỰC HẤP DẪN LÀ GÌ?</vt:lpstr>
      <vt:lpstr>PowerPoint Presentation</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 KHỐI LƯỢNG VÀ TRỌNG LƯỢNG</vt:lpstr>
      <vt:lpstr>III. ĐỘ GIÃN CỦA LÒ XO TREO THẲNG ĐỨNG</vt:lpstr>
      <vt:lpstr>III. ĐỘ GIÃN CỦA LÒ XO TREO THẲNG ĐỨNG</vt:lpstr>
      <vt:lpstr>III. ĐỘ GIÃN CỦA LÒ XO TREO THẲNG ĐỨNG</vt:lpstr>
      <vt:lpstr>III. ĐỘ GIÃN CỦA LÒ XO TREO THẲNG ĐỨNG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LỰC HẤP DẪN</dc:title>
  <dc:creator>MY PC</dc:creator>
  <cp:lastModifiedBy>Vũ Hồng Hiệp</cp:lastModifiedBy>
  <cp:revision>49</cp:revision>
  <dcterms:created xsi:type="dcterms:W3CDTF">2022-03-31T07:22:30Z</dcterms:created>
  <dcterms:modified xsi:type="dcterms:W3CDTF">2025-04-08T01:50:53Z</dcterms:modified>
</cp:coreProperties>
</file>