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19"/>
  </p:notesMasterIdLst>
  <p:sldIdLst>
    <p:sldId id="648" r:id="rId2"/>
    <p:sldId id="656" r:id="rId3"/>
    <p:sldId id="636" r:id="rId4"/>
    <p:sldId id="649" r:id="rId5"/>
    <p:sldId id="650" r:id="rId6"/>
    <p:sldId id="651" r:id="rId7"/>
    <p:sldId id="652" r:id="rId8"/>
    <p:sldId id="653" r:id="rId9"/>
    <p:sldId id="654" r:id="rId10"/>
    <p:sldId id="658" r:id="rId11"/>
    <p:sldId id="659" r:id="rId12"/>
    <p:sldId id="660" r:id="rId13"/>
    <p:sldId id="661" r:id="rId14"/>
    <p:sldId id="662" r:id="rId15"/>
    <p:sldId id="663" r:id="rId16"/>
    <p:sldId id="664" r:id="rId17"/>
    <p:sldId id="610" r:id="rId18"/>
  </p:sldIdLst>
  <p:sldSz cx="12192000" cy="6858000"/>
  <p:notesSz cx="6858000" cy="9144000"/>
  <p:custDataLst>
    <p:tags r:id="rId20"/>
  </p:custDataLst>
  <p:defaultTextStyle>
    <a:defPPr>
      <a:defRPr lang="en-US"/>
    </a:defPPr>
    <a:lvl1pPr algn="l" rtl="0" eaLnBrk="0" fontAlgn="base" hangingPunct="0">
      <a:spcBef>
        <a:spcPct val="0"/>
      </a:spcBef>
      <a:spcAft>
        <a:spcPct val="0"/>
      </a:spcAft>
      <a:defRPr sz="2000" kern="1200">
        <a:solidFill>
          <a:schemeClr val="tx1"/>
        </a:solidFill>
        <a:latin typeface="VNI-Times" pitchFamily="2" charset="0"/>
        <a:ea typeface="+mn-ea"/>
        <a:cs typeface="+mn-cs"/>
      </a:defRPr>
    </a:lvl1pPr>
    <a:lvl2pPr marL="457182" algn="l" rtl="0" eaLnBrk="0" fontAlgn="base" hangingPunct="0">
      <a:spcBef>
        <a:spcPct val="0"/>
      </a:spcBef>
      <a:spcAft>
        <a:spcPct val="0"/>
      </a:spcAft>
      <a:defRPr sz="2000" kern="1200">
        <a:solidFill>
          <a:schemeClr val="tx1"/>
        </a:solidFill>
        <a:latin typeface="VNI-Times" pitchFamily="2" charset="0"/>
        <a:ea typeface="+mn-ea"/>
        <a:cs typeface="+mn-cs"/>
      </a:defRPr>
    </a:lvl2pPr>
    <a:lvl3pPr marL="914363" algn="l" rtl="0" eaLnBrk="0" fontAlgn="base" hangingPunct="0">
      <a:spcBef>
        <a:spcPct val="0"/>
      </a:spcBef>
      <a:spcAft>
        <a:spcPct val="0"/>
      </a:spcAft>
      <a:defRPr sz="2000" kern="1200">
        <a:solidFill>
          <a:schemeClr val="tx1"/>
        </a:solidFill>
        <a:latin typeface="VNI-Times" pitchFamily="2" charset="0"/>
        <a:ea typeface="+mn-ea"/>
        <a:cs typeface="+mn-cs"/>
      </a:defRPr>
    </a:lvl3pPr>
    <a:lvl4pPr marL="1371545" algn="l" rtl="0" eaLnBrk="0" fontAlgn="base" hangingPunct="0">
      <a:spcBef>
        <a:spcPct val="0"/>
      </a:spcBef>
      <a:spcAft>
        <a:spcPct val="0"/>
      </a:spcAft>
      <a:defRPr sz="2000" kern="1200">
        <a:solidFill>
          <a:schemeClr val="tx1"/>
        </a:solidFill>
        <a:latin typeface="VNI-Times" pitchFamily="2" charset="0"/>
        <a:ea typeface="+mn-ea"/>
        <a:cs typeface="+mn-cs"/>
      </a:defRPr>
    </a:lvl4pPr>
    <a:lvl5pPr marL="1828727" algn="l" rtl="0" eaLnBrk="0" fontAlgn="base" hangingPunct="0">
      <a:spcBef>
        <a:spcPct val="0"/>
      </a:spcBef>
      <a:spcAft>
        <a:spcPct val="0"/>
      </a:spcAft>
      <a:defRPr sz="2000" kern="1200">
        <a:solidFill>
          <a:schemeClr val="tx1"/>
        </a:solidFill>
        <a:latin typeface="VNI-Times" pitchFamily="2" charset="0"/>
        <a:ea typeface="+mn-ea"/>
        <a:cs typeface="+mn-cs"/>
      </a:defRPr>
    </a:lvl5pPr>
    <a:lvl6pPr marL="2285909" algn="l" defTabSz="914363" rtl="0" eaLnBrk="1" latinLnBrk="0" hangingPunct="1">
      <a:defRPr sz="2000" kern="1200">
        <a:solidFill>
          <a:schemeClr val="tx1"/>
        </a:solidFill>
        <a:latin typeface="VNI-Times" pitchFamily="2" charset="0"/>
        <a:ea typeface="+mn-ea"/>
        <a:cs typeface="+mn-cs"/>
      </a:defRPr>
    </a:lvl6pPr>
    <a:lvl7pPr marL="2743090" algn="l" defTabSz="914363" rtl="0" eaLnBrk="1" latinLnBrk="0" hangingPunct="1">
      <a:defRPr sz="2000" kern="1200">
        <a:solidFill>
          <a:schemeClr val="tx1"/>
        </a:solidFill>
        <a:latin typeface="VNI-Times" pitchFamily="2" charset="0"/>
        <a:ea typeface="+mn-ea"/>
        <a:cs typeface="+mn-cs"/>
      </a:defRPr>
    </a:lvl7pPr>
    <a:lvl8pPr marL="3200272" algn="l" defTabSz="914363" rtl="0" eaLnBrk="1" latinLnBrk="0" hangingPunct="1">
      <a:defRPr sz="2000" kern="1200">
        <a:solidFill>
          <a:schemeClr val="tx1"/>
        </a:solidFill>
        <a:latin typeface="VNI-Times" pitchFamily="2" charset="0"/>
        <a:ea typeface="+mn-ea"/>
        <a:cs typeface="+mn-cs"/>
      </a:defRPr>
    </a:lvl8pPr>
    <a:lvl9pPr marL="3657454" algn="l" defTabSz="914363" rtl="0" eaLnBrk="1" latinLnBrk="0" hangingPunct="1">
      <a:defRPr sz="2000" kern="1200">
        <a:solidFill>
          <a:schemeClr val="tx1"/>
        </a:solidFill>
        <a:latin typeface="VNI-Times" pitchFamily="2"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FFCC"/>
    <a:srgbClr val="FFFF00"/>
    <a:srgbClr val="66FF33"/>
    <a:srgbClr val="D60093"/>
    <a:srgbClr val="663300"/>
    <a:srgbClr val="FF99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324" autoAdjust="0"/>
    <p:restoredTop sz="99139" autoAdjust="0"/>
  </p:normalViewPr>
  <p:slideViewPr>
    <p:cSldViewPr>
      <p:cViewPr varScale="1">
        <p:scale>
          <a:sx n="74" d="100"/>
          <a:sy n="74" d="100"/>
        </p:scale>
        <p:origin x="96" y="370"/>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6994" name="Rectangle 2">
            <a:extLst>
              <a:ext uri="{FF2B5EF4-FFF2-40B4-BE49-F238E27FC236}">
                <a16:creationId xmlns:a16="http://schemas.microsoft.com/office/drawing/2014/main" id="{93C5E2AD-D87C-4022-9D48-C193571BD58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96995" name="Rectangle 3">
            <a:extLst>
              <a:ext uri="{FF2B5EF4-FFF2-40B4-BE49-F238E27FC236}">
                <a16:creationId xmlns:a16="http://schemas.microsoft.com/office/drawing/2014/main" id="{8F1EE9EB-AC5D-45A5-9074-175C2AFDA3A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9460" name="Rectangle 4">
            <a:extLst>
              <a:ext uri="{FF2B5EF4-FFF2-40B4-BE49-F238E27FC236}">
                <a16:creationId xmlns:a16="http://schemas.microsoft.com/office/drawing/2014/main" id="{7D84BA6D-3E25-4297-9D9A-5C2CDA5B5D66}"/>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6997" name="Rectangle 5">
            <a:extLst>
              <a:ext uri="{FF2B5EF4-FFF2-40B4-BE49-F238E27FC236}">
                <a16:creationId xmlns:a16="http://schemas.microsoft.com/office/drawing/2014/main" id="{6187EA3C-B9A3-4FB7-98EE-6D5704D84F7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6998" name="Rectangle 6">
            <a:extLst>
              <a:ext uri="{FF2B5EF4-FFF2-40B4-BE49-F238E27FC236}">
                <a16:creationId xmlns:a16="http://schemas.microsoft.com/office/drawing/2014/main" id="{953FAB26-FEA2-478D-BAAD-3FA0E4F2238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96999" name="Rectangle 7">
            <a:extLst>
              <a:ext uri="{FF2B5EF4-FFF2-40B4-BE49-F238E27FC236}">
                <a16:creationId xmlns:a16="http://schemas.microsoft.com/office/drawing/2014/main" id="{4F449161-80EE-419C-97D9-9E32DBAA656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04A5D1D2-ED3B-430A-B075-64C8671CFB39}" type="slidenum">
              <a:rPr lang="en-US" altLang="vi-VN"/>
              <a:pPr/>
              <a:t>‹#›</a:t>
            </a:fld>
            <a:endParaRPr lang="en-US" altLang="vi-VN"/>
          </a:p>
        </p:txBody>
      </p:sp>
    </p:spTree>
    <p:extLst>
      <p:ext uri="{BB962C8B-B14F-4D97-AF65-F5344CB8AC3E}">
        <p14:creationId xmlns:p14="http://schemas.microsoft.com/office/powerpoint/2010/main" val="2564937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182"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36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545"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727"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2215167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433070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A75C63-675B-41C2-A329-D715C836F793}" type="slidenum">
              <a:rPr lang="en-US" altLang="vi-VN" smtClean="0"/>
              <a:pPr/>
              <a:t>‹#›</a:t>
            </a:fld>
            <a:endParaRPr lang="en-US" altLang="vi-V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77410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103505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A75C63-675B-41C2-A329-D715C836F793}" type="slidenum">
              <a:rPr lang="en-US" altLang="vi-VN" smtClean="0"/>
              <a:pPr/>
              <a:t>‹#›</a:t>
            </a:fld>
            <a:endParaRPr lang="en-US" alt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11846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4038218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2538760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76201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389804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245457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302881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231145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199058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16173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201666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344117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1068577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12983634" y="6207125"/>
            <a:ext cx="957156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3200" b="1">
              <a:solidFill>
                <a:srgbClr val="FF0000"/>
              </a:solidFill>
              <a:latin typeface="Times New Roman" pitchFamily="18" charset="0"/>
            </a:endParaRPr>
          </a:p>
        </p:txBody>
      </p:sp>
      <p:pic>
        <p:nvPicPr>
          <p:cNvPr id="5124" name="Picture 7"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160001" y="3352801"/>
            <a:ext cx="23495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1200" y="4191000"/>
            <a:ext cx="1930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16001" y="762000"/>
            <a:ext cx="21463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0"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5162551"/>
            <a:ext cx="20320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1"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70400" y="2514600"/>
            <a:ext cx="16256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2"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64801" y="457201"/>
            <a:ext cx="20447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Subtitle 2"/>
          <p:cNvSpPr txBox="1">
            <a:spLocks/>
          </p:cNvSpPr>
          <p:nvPr/>
        </p:nvSpPr>
        <p:spPr bwMode="auto">
          <a:xfrm>
            <a:off x="914400" y="1079500"/>
            <a:ext cx="9982200" cy="541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vi-VN" sz="4000" b="1" dirty="0" smtClean="0">
                <a:solidFill>
                  <a:srgbClr val="FF0000"/>
                </a:solidFill>
                <a:latin typeface="Times New Roman" pitchFamily="18" charset="0"/>
                <a:cs typeface="Times New Roman" pitchFamily="18" charset="0"/>
              </a:rPr>
              <a:t>CHỦ ĐỀ: CƠ THỂ SINH VẬT LÀ MỘT THỂ THỐNG NHẤT</a:t>
            </a:r>
            <a:endParaRPr lang="en-US" sz="3900" b="1" dirty="0">
              <a:solidFill>
                <a:srgbClr val="FF0000"/>
              </a:solidFill>
              <a:latin typeface="Times New Roman" pitchFamily="18" charset="0"/>
              <a:cs typeface="Times New Roman" pitchFamily="18" charset="0"/>
            </a:endParaRPr>
          </a:p>
          <a:p>
            <a:pPr algn="ctr" eaLnBrk="1" hangingPunct="1">
              <a:spcBef>
                <a:spcPct val="20000"/>
              </a:spcBef>
              <a:buFont typeface="Arial" charset="0"/>
              <a:buChar char="•"/>
            </a:pPr>
            <a:endParaRPr lang="en-US" sz="3200" b="1" dirty="0">
              <a:solidFill>
                <a:srgbClr val="FF0000"/>
              </a:solidFill>
              <a:latin typeface="Times New Roman" pitchFamily="18" charset="0"/>
              <a:cs typeface="Times New Roman" pitchFamily="18" charset="0"/>
            </a:endParaRPr>
          </a:p>
          <a:p>
            <a:pPr algn="ctr" eaLnBrk="1" hangingPunct="1">
              <a:spcBef>
                <a:spcPct val="20000"/>
              </a:spcBef>
              <a:buFont typeface="Arial" charset="0"/>
              <a:buChar char="•"/>
            </a:pPr>
            <a:endParaRPr lang="en-US" sz="3200" b="1" dirty="0" smtClean="0">
              <a:solidFill>
                <a:srgbClr val="FF0000"/>
              </a:solidFill>
              <a:latin typeface="Times New Roman" pitchFamily="18" charset="0"/>
              <a:cs typeface="Times New Roman" pitchFamily="18" charset="0"/>
            </a:endParaRPr>
          </a:p>
          <a:p>
            <a:pPr marL="0" indent="0" algn="ctr" eaLnBrk="1" hangingPunct="1">
              <a:spcBef>
                <a:spcPct val="20000"/>
              </a:spcBef>
            </a:pPr>
            <a:endParaRPr lang="en-US" sz="3200" b="1" dirty="0" smtClean="0">
              <a:solidFill>
                <a:srgbClr val="FF0000"/>
              </a:solidFill>
              <a:latin typeface="Times New Roman" pitchFamily="18" charset="0"/>
              <a:cs typeface="Times New Roman" pitchFamily="18" charset="0"/>
            </a:endParaRPr>
          </a:p>
          <a:p>
            <a:pPr marL="0" indent="0" algn="ctr" eaLnBrk="1" hangingPunct="1">
              <a:spcBef>
                <a:spcPct val="20000"/>
              </a:spcBef>
            </a:pPr>
            <a:r>
              <a:rPr lang="en-US" sz="3200" b="1"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a:p>
            <a:pPr algn="ctr" eaLnBrk="1" hangingPunct="1">
              <a:spcBef>
                <a:spcPct val="20000"/>
              </a:spcBef>
              <a:buFont typeface="Arial" charset="0"/>
              <a:buChar char="•"/>
            </a:pPr>
            <a:r>
              <a:rPr lang="vi-VN" sz="3200" dirty="0" smtClean="0">
                <a:solidFill>
                  <a:srgbClr val="FF0000"/>
                </a:solidFill>
                <a:latin typeface="Times New Roman" pitchFamily="18" charset="0"/>
                <a:cs typeface="Times New Roman" pitchFamily="18" charset="0"/>
              </a:rPr>
              <a:t>Giáo viên: Vũ Thị Soan</a:t>
            </a:r>
          </a:p>
          <a:p>
            <a:pPr algn="ctr" eaLnBrk="1" hangingPunct="1">
              <a:spcBef>
                <a:spcPct val="20000"/>
              </a:spcBef>
              <a:buFont typeface="Arial" charset="0"/>
              <a:buChar char="•"/>
            </a:pPr>
            <a:r>
              <a:rPr lang="vi-VN" sz="3200" dirty="0" smtClean="0">
                <a:solidFill>
                  <a:srgbClr val="FF0000"/>
                </a:solidFill>
                <a:latin typeface="Times New Roman" pitchFamily="18" charset="0"/>
                <a:cs typeface="Times New Roman" pitchFamily="18" charset="0"/>
              </a:rPr>
              <a:t>Trường TH&amp;THCS Hà Sen</a:t>
            </a:r>
            <a:endParaRPr lang="en-US" sz="3200" dirty="0">
              <a:solidFill>
                <a:srgbClr val="FF0000"/>
              </a:solidFill>
              <a:latin typeface="Times New Roman" pitchFamily="18" charset="0"/>
              <a:cs typeface="Times New Roman" pitchFamily="18" charset="0"/>
            </a:endParaRPr>
          </a:p>
          <a:p>
            <a:pPr algn="ctr" eaLnBrk="1" hangingPunct="1">
              <a:spcBef>
                <a:spcPct val="20000"/>
              </a:spcBef>
              <a:buFont typeface="Arial" charset="0"/>
              <a:buChar char="•"/>
            </a:pP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85861749"/>
      </p:ext>
    </p:extLst>
  </p:cSld>
  <p:clrMapOvr>
    <a:masterClrMapping/>
  </p:clrMapOvr>
  <p:transition spd="slow" advTm="20000">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73358B-378A-08A3-1AE2-55AACFF070E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88A20AD-989B-F61C-6F97-DF9E85406459}"/>
              </a:ext>
            </a:extLst>
          </p:cNvPr>
          <p:cNvPicPr/>
          <p:nvPr/>
        </p:nvPicPr>
        <p:blipFill>
          <a:blip r:embed="rId2"/>
          <a:stretch>
            <a:fillRect/>
          </a:stretch>
        </p:blipFill>
        <p:spPr>
          <a:xfrm>
            <a:off x="369454" y="628073"/>
            <a:ext cx="12192000" cy="6858000"/>
          </a:xfrm>
          <a:prstGeom prst="rect">
            <a:avLst/>
          </a:prstGeom>
        </p:spPr>
      </p:pic>
      <p:pic>
        <p:nvPicPr>
          <p:cNvPr id="4" name="Picture 3">
            <a:extLst>
              <a:ext uri="{FF2B5EF4-FFF2-40B4-BE49-F238E27FC236}">
                <a16:creationId xmlns:a16="http://schemas.microsoft.com/office/drawing/2014/main" id="{888A20AD-989B-F61C-6F97-DF9E85406459}"/>
              </a:ext>
            </a:extLst>
          </p:cNvPr>
          <p:cNvPicPr/>
          <p:nvPr/>
        </p:nvPicPr>
        <p:blipFill>
          <a:blip r:embed="rId2"/>
          <a:stretch>
            <a:fillRect/>
          </a:stretch>
        </p:blipFill>
        <p:spPr>
          <a:xfrm>
            <a:off x="521854" y="780473"/>
            <a:ext cx="12192000" cy="6858000"/>
          </a:xfrm>
          <a:prstGeom prst="rect">
            <a:avLst/>
          </a:prstGeom>
        </p:spPr>
      </p:pic>
      <p:pic>
        <p:nvPicPr>
          <p:cNvPr id="5" name="Picture 4">
            <a:extLst>
              <a:ext uri="{FF2B5EF4-FFF2-40B4-BE49-F238E27FC236}">
                <a16:creationId xmlns:a16="http://schemas.microsoft.com/office/drawing/2014/main" id="{888A20AD-989B-F61C-6F97-DF9E85406459}"/>
              </a:ext>
            </a:extLst>
          </p:cNvPr>
          <p:cNvPicPr/>
          <p:nvPr/>
        </p:nvPicPr>
        <p:blipFill>
          <a:blip r:embed="rId2"/>
          <a:stretch>
            <a:fillRect/>
          </a:stretch>
        </p:blipFill>
        <p:spPr>
          <a:xfrm>
            <a:off x="445654" y="704273"/>
            <a:ext cx="12192000" cy="6858000"/>
          </a:xfrm>
          <a:prstGeom prst="rect">
            <a:avLst/>
          </a:prstGeom>
        </p:spPr>
      </p:pic>
    </p:spTree>
    <p:extLst>
      <p:ext uri="{BB962C8B-B14F-4D97-AF65-F5344CB8AC3E}">
        <p14:creationId xmlns:p14="http://schemas.microsoft.com/office/powerpoint/2010/main" val="267900209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4AE56D-0685-D70D-023F-74C00122FBD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57F01B7-A195-E8C3-FDE5-8227F2BE7494}"/>
              </a:ext>
            </a:extLst>
          </p:cNvPr>
          <p:cNvPicPr/>
          <p:nvPr/>
        </p:nvPicPr>
        <p:blipFill>
          <a:blip r:embed="rId2"/>
          <a:stretch>
            <a:fillRect/>
          </a:stretch>
        </p:blipFill>
        <p:spPr>
          <a:xfrm>
            <a:off x="92364" y="0"/>
            <a:ext cx="12192000" cy="6858000"/>
          </a:xfrm>
          <a:prstGeom prst="rect">
            <a:avLst/>
          </a:prstGeom>
        </p:spPr>
      </p:pic>
    </p:spTree>
    <p:extLst>
      <p:ext uri="{BB962C8B-B14F-4D97-AF65-F5344CB8AC3E}">
        <p14:creationId xmlns:p14="http://schemas.microsoft.com/office/powerpoint/2010/main" val="323549148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26075"/>
          </a:xfrm>
        </p:spPr>
        <p:txBody>
          <a:bodyPr/>
          <a:lstStyle/>
          <a:p>
            <a:r>
              <a:rPr lang="vi-VN" sz="3200" i="1" dirty="0"/>
              <a:t>Câu 1: Hoạt động sống của tế bào diễn ra ở </a:t>
            </a:r>
            <a:r>
              <a:rPr lang="vi-VN" sz="3200" i="1" dirty="0" smtClean="0"/>
              <a:t>?</a:t>
            </a:r>
            <a:br>
              <a:rPr lang="vi-VN" sz="3200" i="1" dirty="0" smtClean="0"/>
            </a:br>
            <a:r>
              <a:rPr lang="vi-VN" sz="3200" i="1" dirty="0"/>
              <a:t/>
            </a:r>
            <a:br>
              <a:rPr lang="vi-VN" sz="3200" i="1" dirty="0"/>
            </a:br>
            <a:r>
              <a:rPr lang="vi-VN" sz="3200" i="1" dirty="0" smtClean="0"/>
              <a:t/>
            </a:r>
            <a:br>
              <a:rPr lang="vi-VN" sz="3200" i="1" dirty="0" smtClean="0"/>
            </a:br>
            <a:r>
              <a:rPr lang="en-US" sz="3200" dirty="0"/>
              <a:t/>
            </a:r>
            <a:br>
              <a:rPr lang="en-US" sz="3200" dirty="0"/>
            </a:br>
            <a:r>
              <a:rPr lang="vi-VN" sz="3200" i="1" dirty="0"/>
              <a:t>A. Tế bào    </a:t>
            </a:r>
            <a:r>
              <a:rPr lang="vi-VN" sz="3200" i="1" dirty="0" smtClean="0"/>
              <a:t>                                 </a:t>
            </a:r>
            <a:r>
              <a:rPr lang="vi-VN" sz="3200" i="1" dirty="0"/>
              <a:t>B. Hệ cơ </a:t>
            </a:r>
            <a:r>
              <a:rPr lang="vi-VN" sz="3200" i="1" dirty="0" smtClean="0"/>
              <a:t>quan</a:t>
            </a:r>
            <a:br>
              <a:rPr lang="vi-VN" sz="3200" i="1" dirty="0" smtClean="0"/>
            </a:br>
            <a:r>
              <a:rPr lang="en-US" sz="3200" dirty="0"/>
              <a:t/>
            </a:r>
            <a:br>
              <a:rPr lang="en-US" sz="3200" dirty="0"/>
            </a:br>
            <a:r>
              <a:rPr lang="vi-VN" sz="3200" i="1" dirty="0"/>
              <a:t>C. Mô                                          D. Cơ quan</a:t>
            </a:r>
            <a:r>
              <a:rPr lang="en-US" dirty="0"/>
              <a:t/>
            </a:r>
            <a:br>
              <a:rPr lang="en-US" dirty="0"/>
            </a:br>
            <a:endParaRPr lang="en-US" dirty="0"/>
          </a:p>
        </p:txBody>
      </p:sp>
      <p:sp>
        <p:nvSpPr>
          <p:cNvPr id="3" name="Oval 2"/>
          <p:cNvSpPr/>
          <p:nvPr/>
        </p:nvSpPr>
        <p:spPr>
          <a:xfrm>
            <a:off x="762000" y="2209800"/>
            <a:ext cx="685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19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86400"/>
          </a:xfrm>
        </p:spPr>
        <p:txBody>
          <a:bodyPr/>
          <a:lstStyle/>
          <a:p>
            <a:r>
              <a:rPr lang="vi-VN" sz="3200" i="1" dirty="0"/>
              <a:t>Câu 2: Cơ thể trùng giày cấu tạo chỉ từ một tế bào, tế bào đó có đặc điểm gì</a:t>
            </a:r>
            <a:r>
              <a:rPr lang="vi-VN" sz="3200" i="1" dirty="0" smtClean="0"/>
              <a:t>?</a:t>
            </a:r>
            <a:br>
              <a:rPr lang="vi-VN" sz="3200" i="1" dirty="0" smtClean="0"/>
            </a:br>
            <a:r>
              <a:rPr lang="en-US" sz="3200" dirty="0"/>
              <a:t/>
            </a:r>
            <a:br>
              <a:rPr lang="en-US" sz="3200" dirty="0"/>
            </a:br>
            <a:r>
              <a:rPr lang="vi-VN" sz="3200" i="1" dirty="0"/>
              <a:t>A. Có thể thực hiện tất cả các hoạt động sống đặc trưng của sinh vật</a:t>
            </a:r>
            <a:r>
              <a:rPr lang="en-US" sz="3200" dirty="0"/>
              <a:t/>
            </a:r>
            <a:br>
              <a:rPr lang="en-US" sz="3200" dirty="0"/>
            </a:br>
            <a:r>
              <a:rPr lang="vi-VN" sz="3200" i="1" dirty="0"/>
              <a:t>B. Có nhiều phần phụ hỗ trợ các hoạt động sống</a:t>
            </a:r>
            <a:r>
              <a:rPr lang="en-US" sz="3200" dirty="0"/>
              <a:t/>
            </a:r>
            <a:br>
              <a:rPr lang="en-US" sz="3200" dirty="0"/>
            </a:br>
            <a:r>
              <a:rPr lang="vi-VN" sz="3200" i="1" dirty="0"/>
              <a:t>C. Có thành tế bào</a:t>
            </a:r>
            <a:r>
              <a:rPr lang="en-US" sz="3200" dirty="0"/>
              <a:t/>
            </a:r>
            <a:br>
              <a:rPr lang="en-US" sz="3200" dirty="0"/>
            </a:br>
            <a:r>
              <a:rPr lang="vi-VN" sz="3200" i="1" dirty="0"/>
              <a:t>D. Có kích thước rất lớn</a:t>
            </a:r>
            <a:r>
              <a:rPr lang="en-US" dirty="0"/>
              <a:t/>
            </a:r>
            <a:br>
              <a:rPr lang="en-US" dirty="0"/>
            </a:br>
            <a:endParaRPr lang="en-US" dirty="0"/>
          </a:p>
        </p:txBody>
      </p:sp>
      <p:sp>
        <p:nvSpPr>
          <p:cNvPr id="3" name="Oval 2"/>
          <p:cNvSpPr/>
          <p:nvPr/>
        </p:nvSpPr>
        <p:spPr>
          <a:xfrm>
            <a:off x="533400" y="1981200"/>
            <a:ext cx="762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26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638800"/>
          </a:xfrm>
        </p:spPr>
        <p:txBody>
          <a:bodyPr/>
          <a:lstStyle/>
          <a:p>
            <a:r>
              <a:rPr lang="vi-VN" sz="3200" i="1" dirty="0"/>
              <a:t>Câu 3: Hoạt động sống ở cấp độ tế bào và cấp độ cơ thể có mối quan hệ như thế nào</a:t>
            </a:r>
            <a:r>
              <a:rPr lang="vi-VN" sz="3200" i="1" dirty="0" smtClean="0"/>
              <a:t>?</a:t>
            </a:r>
            <a:br>
              <a:rPr lang="vi-VN" sz="3200" i="1" dirty="0" smtClean="0"/>
            </a:br>
            <a:r>
              <a:rPr lang="en-US" sz="3200" dirty="0"/>
              <a:t/>
            </a:r>
            <a:br>
              <a:rPr lang="en-US" sz="3200" dirty="0"/>
            </a:br>
            <a:r>
              <a:rPr lang="vi-VN" sz="3200" i="1" dirty="0"/>
              <a:t>A. Mối quan hệ chặt chẽ</a:t>
            </a:r>
            <a:r>
              <a:rPr lang="en-US" sz="3200" dirty="0"/>
              <a:t/>
            </a:r>
            <a:br>
              <a:rPr lang="en-US" sz="3200" dirty="0"/>
            </a:br>
            <a:r>
              <a:rPr lang="vi-VN" sz="3200" i="1" dirty="0"/>
              <a:t>B. Tách rời, không liên quan đến nhau</a:t>
            </a:r>
            <a:r>
              <a:rPr lang="en-US" sz="3200" dirty="0"/>
              <a:t/>
            </a:r>
            <a:br>
              <a:rPr lang="en-US" sz="3200" dirty="0"/>
            </a:br>
            <a:r>
              <a:rPr lang="vi-VN" sz="3200" i="1" dirty="0"/>
              <a:t>C. Các hoạt động sống ở các cấp độ khác nhau trong cơ thể hoạt động riêng lẻ không liên quan đến nhau</a:t>
            </a:r>
            <a:r>
              <a:rPr lang="en-US" sz="3200" dirty="0"/>
              <a:t/>
            </a:r>
            <a:br>
              <a:rPr lang="en-US" sz="3200" dirty="0"/>
            </a:br>
            <a:r>
              <a:rPr lang="vi-VN" sz="3200" i="1" dirty="0"/>
              <a:t>D. Mối quan hệ không chặt chẽ</a:t>
            </a:r>
            <a:r>
              <a:rPr lang="en-US" dirty="0"/>
              <a:t/>
            </a:r>
            <a:br>
              <a:rPr lang="en-US" dirty="0"/>
            </a:br>
            <a:endParaRPr lang="en-US" dirty="0"/>
          </a:p>
        </p:txBody>
      </p:sp>
      <p:sp>
        <p:nvSpPr>
          <p:cNvPr id="3" name="Oval 2"/>
          <p:cNvSpPr/>
          <p:nvPr/>
        </p:nvSpPr>
        <p:spPr>
          <a:xfrm>
            <a:off x="609600" y="20574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62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15000"/>
          </a:xfrm>
        </p:spPr>
        <p:txBody>
          <a:bodyPr>
            <a:normAutofit/>
          </a:bodyPr>
          <a:lstStyle/>
          <a:p>
            <a:r>
              <a:rPr lang="vi-VN" sz="3200" i="1" dirty="0"/>
              <a:t>Câu 4: Điều gì sẽ xỷ ra nếu quá trình trao đổi chất bị trục trặc</a:t>
            </a:r>
            <a:r>
              <a:rPr lang="vi-VN" sz="3200" i="1" dirty="0" smtClean="0"/>
              <a:t>?</a:t>
            </a:r>
            <a:br>
              <a:rPr lang="vi-VN" sz="3200" i="1" dirty="0" smtClean="0"/>
            </a:br>
            <a:r>
              <a:rPr lang="en-US" sz="3200" dirty="0"/>
              <a:t/>
            </a:r>
            <a:br>
              <a:rPr lang="en-US" sz="3200" dirty="0"/>
            </a:br>
            <a:r>
              <a:rPr lang="vi-VN" sz="3200" i="1" dirty="0"/>
              <a:t>A. Ảnh hưởng đến các hoạt động sống của cơ thể</a:t>
            </a:r>
            <a:r>
              <a:rPr lang="en-US" sz="3200" dirty="0"/>
              <a:t/>
            </a:r>
            <a:br>
              <a:rPr lang="en-US" sz="3200" dirty="0"/>
            </a:br>
            <a:r>
              <a:rPr lang="vi-VN" sz="3200" i="1" dirty="0"/>
              <a:t>B. Sinh vật phát triển mạnh, tăng kích thước nhanh chóng</a:t>
            </a:r>
            <a:r>
              <a:rPr lang="en-US" sz="3200" dirty="0"/>
              <a:t/>
            </a:r>
            <a:br>
              <a:rPr lang="en-US" sz="3200" dirty="0"/>
            </a:br>
            <a:r>
              <a:rPr lang="vi-VN" sz="3200" i="1" dirty="0"/>
              <a:t>C. Hệ vận động ngừng hoạt động</a:t>
            </a:r>
            <a:r>
              <a:rPr lang="en-US" sz="3200" dirty="0"/>
              <a:t/>
            </a:r>
            <a:br>
              <a:rPr lang="en-US" sz="3200" dirty="0"/>
            </a:br>
            <a:r>
              <a:rPr lang="vi-VN" sz="3200" i="1" dirty="0"/>
              <a:t>D. Cơ thể thu nhận nhiều năng lượng và hấp thụ nhiều chất dinh dưỡng</a:t>
            </a:r>
            <a:r>
              <a:rPr lang="en-US" sz="3200" dirty="0"/>
              <a:t/>
            </a:r>
            <a:br>
              <a:rPr lang="en-US" sz="3200" dirty="0"/>
            </a:br>
            <a:endParaRPr lang="en-US" sz="3200" dirty="0"/>
          </a:p>
        </p:txBody>
      </p:sp>
      <p:sp>
        <p:nvSpPr>
          <p:cNvPr id="3" name="Oval 2"/>
          <p:cNvSpPr/>
          <p:nvPr/>
        </p:nvSpPr>
        <p:spPr>
          <a:xfrm>
            <a:off x="609600" y="1981200"/>
            <a:ext cx="685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60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943600"/>
          </a:xfrm>
        </p:spPr>
        <p:txBody>
          <a:bodyPr>
            <a:normAutofit/>
          </a:bodyPr>
          <a:lstStyle/>
          <a:p>
            <a:r>
              <a:rPr lang="vi-VN" sz="3200" i="1" dirty="0"/>
              <a:t>Câu 5: Trong cơ thể tế bào có vai trò gì</a:t>
            </a:r>
            <a:r>
              <a:rPr lang="vi-VN" sz="3200" i="1" dirty="0" smtClean="0"/>
              <a:t>?</a:t>
            </a:r>
            <a:br>
              <a:rPr lang="vi-VN" sz="3200" i="1" dirty="0" smtClean="0"/>
            </a:br>
            <a:r>
              <a:rPr lang="en-US" sz="3200" dirty="0"/>
              <a:t/>
            </a:r>
            <a:br>
              <a:rPr lang="en-US" sz="3200" dirty="0"/>
            </a:br>
            <a:r>
              <a:rPr lang="vi-VN" sz="3200" i="1" dirty="0"/>
              <a:t>A. Tế bào vừa là đơn vị cấu trúc của cơ thể</a:t>
            </a:r>
            <a:r>
              <a:rPr lang="en-US" sz="3200" dirty="0"/>
              <a:t/>
            </a:r>
            <a:br>
              <a:rPr lang="en-US" sz="3200" dirty="0"/>
            </a:br>
            <a:r>
              <a:rPr lang="vi-VN" sz="3200" i="1" dirty="0"/>
              <a:t>B. Tế bào cấu tạo nên mọi cơ quan trong cơ thể</a:t>
            </a:r>
            <a:r>
              <a:rPr lang="en-US" sz="3200" dirty="0"/>
              <a:t/>
            </a:r>
            <a:br>
              <a:rPr lang="en-US" sz="3200" dirty="0"/>
            </a:br>
            <a:r>
              <a:rPr lang="vi-VN" sz="3200" i="1" dirty="0"/>
              <a:t>C. Tế bào vừa là đơn vị chức năng của cơ thể</a:t>
            </a:r>
            <a:r>
              <a:rPr lang="en-US" sz="3200" dirty="0"/>
              <a:t/>
            </a:r>
            <a:br>
              <a:rPr lang="en-US" sz="3200" dirty="0"/>
            </a:br>
            <a:r>
              <a:rPr lang="vi-VN" sz="3200" i="1" dirty="0"/>
              <a:t>D. Tế bào vừa là đơn vị cấu trúc vừa là đơn vị chức năng của cơ thể</a:t>
            </a:r>
            <a:r>
              <a:rPr lang="en-US" sz="3200" dirty="0"/>
              <a:t/>
            </a:r>
            <a:br>
              <a:rPr lang="en-US" sz="3200" dirty="0"/>
            </a:br>
            <a:endParaRPr lang="en-US" sz="3200" dirty="0"/>
          </a:p>
        </p:txBody>
      </p:sp>
      <p:sp>
        <p:nvSpPr>
          <p:cNvPr id="3" name="Oval 2"/>
          <p:cNvSpPr/>
          <p:nvPr/>
        </p:nvSpPr>
        <p:spPr>
          <a:xfrm>
            <a:off x="609600" y="3505200"/>
            <a:ext cx="685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79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D1FA497F-284D-4829-8092-C3F50D18115F}"/>
              </a:ext>
            </a:extLst>
          </p:cNvPr>
          <p:cNvSpPr txBox="1">
            <a:spLocks noChangeArrowheads="1"/>
          </p:cNvSpPr>
          <p:nvPr/>
        </p:nvSpPr>
        <p:spPr bwMode="auto">
          <a:xfrm>
            <a:off x="762000" y="838200"/>
            <a:ext cx="112014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marL="0" marR="0" lvl="0" indent="0" algn="l" defTabSz="914400" rtl="0" eaLnBrk="1" fontAlgn="base" latinLnBrk="0" hangingPunct="1">
              <a:lnSpc>
                <a:spcPct val="95000"/>
              </a:lnSpc>
              <a:spcBef>
                <a:spcPct val="15000"/>
              </a:spcBef>
              <a:spcAft>
                <a:spcPct val="0"/>
              </a:spcAft>
              <a:buClrTx/>
              <a:buSzTx/>
              <a:buFontTx/>
              <a:buNone/>
              <a:tabLst/>
              <a:defRPr/>
            </a:pP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1/ </a:t>
            </a:r>
            <a:r>
              <a:rPr lang="en-US" altLang="vi-VN" sz="3200" u="sng" dirty="0" err="1">
                <a:solidFill>
                  <a:schemeClr val="accent1"/>
                </a:solidFill>
                <a:latin typeface="Times New Roman" panose="02020603050405020304" pitchFamily="18" charset="0"/>
              </a:rPr>
              <a:t>Bài</a:t>
            </a:r>
            <a:r>
              <a:rPr lang="en-US" altLang="vi-VN" sz="3200" u="sng" dirty="0">
                <a:solidFill>
                  <a:schemeClr val="accent1"/>
                </a:solidFill>
                <a:latin typeface="Times New Roman" panose="02020603050405020304" pitchFamily="18" charset="0"/>
              </a:rPr>
              <a:t> </a:t>
            </a:r>
            <a:r>
              <a:rPr lang="en-US" altLang="vi-VN" sz="3200" u="sng" dirty="0" err="1">
                <a:solidFill>
                  <a:schemeClr val="accent1"/>
                </a:solidFill>
                <a:latin typeface="Times New Roman" panose="02020603050405020304" pitchFamily="18" charset="0"/>
              </a:rPr>
              <a:t>vừa</a:t>
            </a:r>
            <a:r>
              <a:rPr lang="en-US" altLang="vi-VN" sz="3200" u="sng" dirty="0">
                <a:solidFill>
                  <a:schemeClr val="accent1"/>
                </a:solidFill>
                <a:latin typeface="Times New Roman" panose="02020603050405020304" pitchFamily="18" charset="0"/>
              </a:rPr>
              <a:t> </a:t>
            </a:r>
            <a:r>
              <a:rPr lang="en-US" altLang="vi-VN" sz="3200" u="sng" dirty="0" err="1">
                <a:solidFill>
                  <a:schemeClr val="accent1"/>
                </a:solidFill>
                <a:latin typeface="Times New Roman" panose="02020603050405020304" pitchFamily="18" charset="0"/>
              </a:rPr>
              <a:t>học</a:t>
            </a: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 </a:t>
            </a:r>
          </a:p>
          <a:p>
            <a:pPr marL="0" marR="0" lvl="0" indent="0" algn="l" defTabSz="914400" rtl="0" eaLnBrk="1" fontAlgn="base" latinLnBrk="0" hangingPunct="1">
              <a:lnSpc>
                <a:spcPct val="95000"/>
              </a:lnSpc>
              <a:spcBef>
                <a:spcPct val="15000"/>
              </a:spcBef>
              <a:spcAft>
                <a:spcPct val="0"/>
              </a:spcAft>
              <a:buClrTx/>
              <a:buSzTx/>
              <a:buFontTx/>
              <a:buNone/>
              <a:tabLst/>
              <a:defRPr/>
            </a:pP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none" strike="noStrike" kern="1200" cap="none" spc="0" normalizeH="0" baseline="0" noProof="0" dirty="0" err="1">
                <a:ln>
                  <a:noFill/>
                </a:ln>
                <a:solidFill>
                  <a:schemeClr val="accent1"/>
                </a:solidFill>
                <a:effectLst/>
                <a:uLnTx/>
                <a:uFillTx/>
                <a:latin typeface="Times New Roman" panose="02020603050405020304" pitchFamily="18" charset="0"/>
              </a:rPr>
              <a:t>Học</a:t>
            </a: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none" strike="noStrike" kern="1200" cap="none" spc="0" normalizeH="0" baseline="0" noProof="0" dirty="0" err="1">
                <a:ln>
                  <a:noFill/>
                </a:ln>
                <a:solidFill>
                  <a:schemeClr val="accent1"/>
                </a:solidFill>
                <a:effectLst/>
                <a:uLnTx/>
                <a:uFillTx/>
                <a:latin typeface="Times New Roman" panose="02020603050405020304" pitchFamily="18" charset="0"/>
              </a:rPr>
              <a:t>bài</a:t>
            </a: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none" strike="noStrike" kern="1200" cap="none" spc="0" normalizeH="0" baseline="0" noProof="0" dirty="0" err="1">
                <a:ln>
                  <a:noFill/>
                </a:ln>
                <a:solidFill>
                  <a:schemeClr val="accent1"/>
                </a:solidFill>
                <a:effectLst/>
                <a:uLnTx/>
                <a:uFillTx/>
                <a:latin typeface="Times New Roman" panose="02020603050405020304" pitchFamily="18" charset="0"/>
              </a:rPr>
              <a:t>trả</a:t>
            </a: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none" strike="noStrike" kern="1200" cap="none" spc="0" normalizeH="0" baseline="0" noProof="0" dirty="0" err="1">
                <a:ln>
                  <a:noFill/>
                </a:ln>
                <a:solidFill>
                  <a:schemeClr val="accent1"/>
                </a:solidFill>
                <a:effectLst/>
                <a:uLnTx/>
                <a:uFillTx/>
                <a:latin typeface="Times New Roman" panose="02020603050405020304" pitchFamily="18" charset="0"/>
              </a:rPr>
              <a:t>lời</a:t>
            </a: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none" strike="noStrike" kern="1200" cap="none" spc="0" normalizeH="0" baseline="0" noProof="0" dirty="0" err="1">
                <a:ln>
                  <a:noFill/>
                </a:ln>
                <a:solidFill>
                  <a:schemeClr val="accent1"/>
                </a:solidFill>
                <a:effectLst/>
                <a:uLnTx/>
                <a:uFillTx/>
                <a:latin typeface="Times New Roman" panose="02020603050405020304" pitchFamily="18" charset="0"/>
              </a:rPr>
              <a:t>câu</a:t>
            </a: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none" strike="noStrike" kern="1200" cap="none" spc="0" normalizeH="0" baseline="0" noProof="0" dirty="0" err="1">
                <a:ln>
                  <a:noFill/>
                </a:ln>
                <a:solidFill>
                  <a:schemeClr val="accent1"/>
                </a:solidFill>
                <a:effectLst/>
                <a:uLnTx/>
                <a:uFillTx/>
                <a:latin typeface="Times New Roman" panose="02020603050405020304" pitchFamily="18" charset="0"/>
              </a:rPr>
              <a:t>hỏi</a:t>
            </a: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none" strike="noStrike" kern="1200" cap="none" spc="0" normalizeH="0" baseline="0" noProof="0" dirty="0" smtClean="0">
                <a:ln>
                  <a:noFill/>
                </a:ln>
                <a:solidFill>
                  <a:schemeClr val="accent1"/>
                </a:solidFill>
                <a:effectLst/>
                <a:uLnTx/>
                <a:uFillTx/>
                <a:latin typeface="Times New Roman" panose="02020603050405020304" pitchFamily="18" charset="0"/>
              </a:rPr>
              <a:t>4,5 SGK </a:t>
            </a: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a:t>
            </a:r>
            <a:r>
              <a:rPr kumimoji="0" lang="en-US" altLang="vi-VN" sz="3200" b="0" i="0" u="none" strike="noStrike" kern="1200" cap="none" spc="0" normalizeH="0" baseline="0" noProof="0" dirty="0" err="1">
                <a:ln>
                  <a:noFill/>
                </a:ln>
                <a:solidFill>
                  <a:schemeClr val="accent1"/>
                </a:solidFill>
                <a:effectLst/>
                <a:uLnTx/>
                <a:uFillTx/>
                <a:latin typeface="Times New Roman" panose="02020603050405020304" pitchFamily="18" charset="0"/>
              </a:rPr>
              <a:t>trang</a:t>
            </a: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none" strike="noStrike" kern="1200" cap="none" spc="0" normalizeH="0" baseline="0" noProof="0" dirty="0" smtClean="0">
                <a:ln>
                  <a:noFill/>
                </a:ln>
                <a:solidFill>
                  <a:schemeClr val="accent1"/>
                </a:solidFill>
                <a:effectLst/>
                <a:uLnTx/>
                <a:uFillTx/>
                <a:latin typeface="Times New Roman" panose="02020603050405020304" pitchFamily="18" charset="0"/>
              </a:rPr>
              <a:t>164)</a:t>
            </a:r>
            <a:endPar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endParaRPr>
          </a:p>
          <a:p>
            <a:pPr marL="0" marR="0" lvl="0" indent="0" algn="l" defTabSz="914400" rtl="0" eaLnBrk="1" fontAlgn="base" latinLnBrk="0" hangingPunct="1">
              <a:lnSpc>
                <a:spcPct val="95000"/>
              </a:lnSpc>
              <a:spcBef>
                <a:spcPct val="15000"/>
              </a:spcBef>
              <a:spcAft>
                <a:spcPct val="0"/>
              </a:spcAft>
              <a:buClrTx/>
              <a:buSzTx/>
              <a:buFontTx/>
              <a:buNone/>
              <a:tabLst/>
              <a:defRPr/>
            </a:pP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2/ </a:t>
            </a:r>
            <a:r>
              <a:rPr kumimoji="0" lang="en-US" altLang="vi-VN" sz="3200" b="0" i="0" u="sng" strike="noStrike" kern="1200" cap="none" spc="0" normalizeH="0" baseline="0" noProof="0" dirty="0" err="1">
                <a:ln>
                  <a:noFill/>
                </a:ln>
                <a:solidFill>
                  <a:schemeClr val="accent1"/>
                </a:solidFill>
                <a:effectLst/>
                <a:uLnTx/>
                <a:uFillTx/>
                <a:latin typeface="Times New Roman" panose="02020603050405020304" pitchFamily="18" charset="0"/>
              </a:rPr>
              <a:t>Chuẩn</a:t>
            </a:r>
            <a:r>
              <a:rPr kumimoji="0" lang="en-US" altLang="vi-VN" sz="3200" b="0" i="0" u="sng"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sng" strike="noStrike" kern="1200" cap="none" spc="0" normalizeH="0" baseline="0" noProof="0" dirty="0" err="1">
                <a:ln>
                  <a:noFill/>
                </a:ln>
                <a:solidFill>
                  <a:schemeClr val="accent1"/>
                </a:solidFill>
                <a:effectLst/>
                <a:uLnTx/>
                <a:uFillTx/>
                <a:latin typeface="Times New Roman" panose="02020603050405020304" pitchFamily="18" charset="0"/>
              </a:rPr>
              <a:t>bị</a:t>
            </a:r>
            <a:r>
              <a:rPr kumimoji="0" lang="en-US" altLang="vi-VN" sz="3200" b="0" i="0" u="sng"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sng" strike="noStrike" kern="1200" cap="none" spc="0" normalizeH="0" baseline="0" noProof="0" dirty="0" err="1">
                <a:ln>
                  <a:noFill/>
                </a:ln>
                <a:solidFill>
                  <a:schemeClr val="accent1"/>
                </a:solidFill>
                <a:effectLst/>
                <a:uLnTx/>
                <a:uFillTx/>
                <a:latin typeface="Times New Roman" panose="02020603050405020304" pitchFamily="18" charset="0"/>
              </a:rPr>
              <a:t>bài</a:t>
            </a:r>
            <a:r>
              <a:rPr kumimoji="0" lang="en-US" altLang="vi-VN" sz="3200" b="0" i="0" u="sng"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sng" strike="noStrike" kern="1200" cap="none" spc="0" normalizeH="0" baseline="0" noProof="0" dirty="0" smtClean="0">
                <a:ln>
                  <a:noFill/>
                </a:ln>
                <a:solidFill>
                  <a:schemeClr val="accent1"/>
                </a:solidFill>
                <a:effectLst/>
                <a:uLnTx/>
                <a:uFillTx/>
                <a:latin typeface="Times New Roman" panose="02020603050405020304" pitchFamily="18" charset="0"/>
              </a:rPr>
              <a:t>“</a:t>
            </a:r>
            <a:r>
              <a:rPr kumimoji="0" lang="en-US" altLang="vi-VN" sz="3200" b="0" i="0" u="sng" strike="noStrike" kern="1200" cap="none" spc="0" normalizeH="0" baseline="0" noProof="0" dirty="0" err="1" smtClean="0">
                <a:ln>
                  <a:noFill/>
                </a:ln>
                <a:solidFill>
                  <a:schemeClr val="accent1"/>
                </a:solidFill>
                <a:effectLst/>
                <a:uLnTx/>
                <a:uFillTx/>
                <a:latin typeface="Times New Roman" panose="02020603050405020304" pitchFamily="18" charset="0"/>
              </a:rPr>
              <a:t>Bài</a:t>
            </a:r>
            <a:r>
              <a:rPr kumimoji="0" lang="en-US" altLang="vi-VN" sz="3200" b="0" i="0" u="sng" strike="noStrike" kern="1200" cap="none" spc="0" normalizeH="0" noProof="0" dirty="0" smtClean="0">
                <a:ln>
                  <a:noFill/>
                </a:ln>
                <a:solidFill>
                  <a:schemeClr val="accent1"/>
                </a:solidFill>
                <a:effectLst/>
                <a:uLnTx/>
                <a:uFillTx/>
                <a:latin typeface="Times New Roman" panose="02020603050405020304" pitchFamily="18" charset="0"/>
              </a:rPr>
              <a:t> </a:t>
            </a:r>
            <a:r>
              <a:rPr kumimoji="0" lang="en-US" altLang="vi-VN" sz="3200" b="0" i="0" u="sng" strike="noStrike" kern="1200" cap="none" spc="0" normalizeH="0" noProof="0" dirty="0" err="1" smtClean="0">
                <a:ln>
                  <a:noFill/>
                </a:ln>
                <a:solidFill>
                  <a:schemeClr val="accent1"/>
                </a:solidFill>
                <a:effectLst/>
                <a:uLnTx/>
                <a:uFillTx/>
                <a:latin typeface="Times New Roman" panose="02020603050405020304" pitchFamily="18" charset="0"/>
              </a:rPr>
              <a:t>tập</a:t>
            </a:r>
            <a:r>
              <a:rPr kumimoji="0" lang="en-US" altLang="vi-VN" sz="3200" b="0" i="0" u="sng" strike="noStrike" kern="1200" cap="none" spc="0" normalizeH="0" noProof="0" dirty="0" smtClean="0">
                <a:ln>
                  <a:noFill/>
                </a:ln>
                <a:solidFill>
                  <a:schemeClr val="accent1"/>
                </a:solidFill>
                <a:effectLst/>
                <a:uLnTx/>
                <a:uFillTx/>
                <a:latin typeface="Times New Roman" panose="02020603050405020304" pitchFamily="18" charset="0"/>
              </a:rPr>
              <a:t> </a:t>
            </a:r>
            <a:r>
              <a:rPr kumimoji="0" lang="en-US" altLang="vi-VN" sz="3200" b="0" i="0" u="sng" strike="noStrike" kern="1200" cap="none" spc="0" normalizeH="0" noProof="0" dirty="0" err="1" smtClean="0">
                <a:ln>
                  <a:noFill/>
                </a:ln>
                <a:solidFill>
                  <a:schemeClr val="accent1"/>
                </a:solidFill>
                <a:effectLst/>
                <a:uLnTx/>
                <a:uFillTx/>
                <a:latin typeface="Times New Roman" panose="02020603050405020304" pitchFamily="18" charset="0"/>
              </a:rPr>
              <a:t>chủ</a:t>
            </a:r>
            <a:r>
              <a:rPr kumimoji="0" lang="en-US" altLang="vi-VN" sz="3200" b="0" i="0" u="sng" strike="noStrike" kern="1200" cap="none" spc="0" normalizeH="0" noProof="0" dirty="0" smtClean="0">
                <a:ln>
                  <a:noFill/>
                </a:ln>
                <a:solidFill>
                  <a:schemeClr val="accent1"/>
                </a:solidFill>
                <a:effectLst/>
                <a:uLnTx/>
                <a:uFillTx/>
                <a:latin typeface="Times New Roman" panose="02020603050405020304" pitchFamily="18" charset="0"/>
              </a:rPr>
              <a:t> </a:t>
            </a:r>
            <a:r>
              <a:rPr kumimoji="0" lang="en-US" altLang="vi-VN" sz="3200" b="0" i="0" u="sng" strike="noStrike" kern="1200" cap="none" spc="0" normalizeH="0" noProof="0" dirty="0" err="1" smtClean="0">
                <a:ln>
                  <a:noFill/>
                </a:ln>
                <a:solidFill>
                  <a:schemeClr val="accent1"/>
                </a:solidFill>
                <a:effectLst/>
                <a:uLnTx/>
                <a:uFillTx/>
                <a:latin typeface="Times New Roman" panose="02020603050405020304" pitchFamily="18" charset="0"/>
              </a:rPr>
              <a:t>đề</a:t>
            </a:r>
            <a:r>
              <a:rPr kumimoji="0" lang="en-US" altLang="vi-VN" sz="3200" b="0" i="0" u="sng" strike="noStrike" kern="1200" cap="none" spc="0" normalizeH="0" noProof="0" dirty="0" smtClean="0">
                <a:ln>
                  <a:noFill/>
                </a:ln>
                <a:solidFill>
                  <a:schemeClr val="accent1"/>
                </a:solidFill>
                <a:effectLst/>
                <a:uLnTx/>
                <a:uFillTx/>
                <a:latin typeface="Times New Roman" panose="02020603050405020304" pitchFamily="18" charset="0"/>
              </a:rPr>
              <a:t> 9,10,11,12”</a:t>
            </a:r>
            <a:endPar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endParaRPr>
          </a:p>
        </p:txBody>
      </p:sp>
      <p:sp>
        <p:nvSpPr>
          <p:cNvPr id="5" name="Text Box 3">
            <a:extLst>
              <a:ext uri="{FF2B5EF4-FFF2-40B4-BE49-F238E27FC236}">
                <a16:creationId xmlns:a16="http://schemas.microsoft.com/office/drawing/2014/main" id="{6BB1A4B8-6B55-4838-A338-8E899D3C551C}"/>
              </a:ext>
            </a:extLst>
          </p:cNvPr>
          <p:cNvSpPr txBox="1">
            <a:spLocks noChangeArrowheads="1"/>
          </p:cNvSpPr>
          <p:nvPr/>
        </p:nvSpPr>
        <p:spPr bwMode="auto">
          <a:xfrm>
            <a:off x="3886200" y="152400"/>
            <a:ext cx="510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vi-VN"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HƯỚNG </a:t>
            </a:r>
            <a:r>
              <a:rPr kumimoji="0" lang="en-US" altLang="vi-VN" sz="2800" b="1"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DẪN </a:t>
            </a:r>
            <a:r>
              <a:rPr lang="en-US" altLang="vi-VN" sz="2800" b="1" u="sng" smtClean="0">
                <a:solidFill>
                  <a:srgbClr val="FF0000"/>
                </a:solidFill>
                <a:latin typeface="Times New Roman" panose="02020603050405020304" pitchFamily="18" charset="0"/>
              </a:rPr>
              <a:t>HỌC Ở</a:t>
            </a:r>
            <a:r>
              <a:rPr kumimoji="0" lang="en-US" altLang="vi-VN" sz="2800" b="1" i="0" u="sng"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 </a:t>
            </a:r>
            <a:r>
              <a:rPr kumimoji="0" lang="en-US" altLang="vi-VN"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NHÀ: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5400" dirty="0" smtClean="0">
                <a:latin typeface="Bahnschrift Light" panose="020B0502040204020203" pitchFamily="34" charset="0"/>
              </a:rPr>
              <a:t>Nội dung bài học</a:t>
            </a:r>
            <a:endParaRPr lang="en-US" sz="5400" dirty="0">
              <a:latin typeface="Bahnschrift Light" panose="020B0502040204020203" pitchFamily="34" charset="0"/>
            </a:endParaRPr>
          </a:p>
        </p:txBody>
      </p:sp>
      <p:sp>
        <p:nvSpPr>
          <p:cNvPr id="3" name="Content Placeholder 2"/>
          <p:cNvSpPr>
            <a:spLocks noGrp="1"/>
          </p:cNvSpPr>
          <p:nvPr>
            <p:ph idx="1"/>
          </p:nvPr>
        </p:nvSpPr>
        <p:spPr>
          <a:xfrm>
            <a:off x="0" y="2133600"/>
            <a:ext cx="11582400" cy="3880773"/>
          </a:xfrm>
        </p:spPr>
        <p:txBody>
          <a:bodyPr>
            <a:noAutofit/>
          </a:bodyPr>
          <a:lstStyle/>
          <a:p>
            <a:pPr marL="571500" indent="-571500" algn="ctr">
              <a:buAutoNum type="romanUcPeriod"/>
            </a:pPr>
            <a:r>
              <a:rPr lang="vi-VN" sz="3200" dirty="0" smtClean="0"/>
              <a:t>Sự thống nhất giữa các hoạt động sống của cơ thể</a:t>
            </a:r>
          </a:p>
          <a:p>
            <a:pPr marL="571500" indent="-571500" algn="ctr">
              <a:buAutoNum type="romanUcPeriod"/>
            </a:pPr>
            <a:endParaRPr lang="vi-VN" sz="3200" dirty="0"/>
          </a:p>
          <a:p>
            <a:pPr marL="571500" indent="-571500" algn="ctr">
              <a:buAutoNum type="romanUcPeriod"/>
            </a:pPr>
            <a:endParaRPr lang="vi-VN" sz="3200" dirty="0" smtClean="0"/>
          </a:p>
          <a:p>
            <a:pPr marL="571500" indent="-571500" algn="ctr">
              <a:buAutoNum type="romanUcPeriod"/>
            </a:pPr>
            <a:endParaRPr lang="vi-VN" sz="3200" dirty="0" smtClean="0"/>
          </a:p>
          <a:p>
            <a:pPr marL="571500" indent="-571500" algn="ctr">
              <a:buAutoNum type="romanUcPeriod"/>
            </a:pPr>
            <a:r>
              <a:rPr lang="vi-VN" sz="3200" dirty="0" smtClean="0"/>
              <a:t>Sự thống nhất giữ tế bào với cơ thể và môi trường</a:t>
            </a:r>
            <a:endParaRPr lang="en-US" sz="3200" dirty="0"/>
          </a:p>
        </p:txBody>
      </p:sp>
    </p:spTree>
    <p:extLst>
      <p:ext uri="{BB962C8B-B14F-4D97-AF65-F5344CB8AC3E}">
        <p14:creationId xmlns:p14="http://schemas.microsoft.com/office/powerpoint/2010/main" val="259012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Picture 2" descr="questionsign_w">
            <a:extLst>
              <a:ext uri="{FF2B5EF4-FFF2-40B4-BE49-F238E27FC236}">
                <a16:creationId xmlns:a16="http://schemas.microsoft.com/office/drawing/2014/main" id="{EFF62167-9607-4BFD-A79C-6984C731F3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6041" y="1313916"/>
            <a:ext cx="670784" cy="57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588" name="WordArt 4">
            <a:extLst>
              <a:ext uri="{FF2B5EF4-FFF2-40B4-BE49-F238E27FC236}">
                <a16:creationId xmlns:a16="http://schemas.microsoft.com/office/drawing/2014/main" id="{D488197B-5007-4171-A6E9-7B1682EF0D20}"/>
              </a:ext>
            </a:extLst>
          </p:cNvPr>
          <p:cNvSpPr>
            <a:spLocks noChangeArrowheads="1" noChangeShapeType="1" noTextEdit="1"/>
          </p:cNvSpPr>
          <p:nvPr/>
        </p:nvSpPr>
        <p:spPr bwMode="auto">
          <a:xfrm>
            <a:off x="596041" y="1270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579607" name="Text Box 23">
            <a:extLst>
              <a:ext uri="{FF2B5EF4-FFF2-40B4-BE49-F238E27FC236}">
                <a16:creationId xmlns:a16="http://schemas.microsoft.com/office/drawing/2014/main" id="{7C5143E8-2711-4947-BA2D-3602207DE739}"/>
              </a:ext>
            </a:extLst>
          </p:cNvPr>
          <p:cNvSpPr txBox="1">
            <a:spLocks noChangeArrowheads="1"/>
          </p:cNvSpPr>
          <p:nvPr/>
        </p:nvSpPr>
        <p:spPr bwMode="auto">
          <a:xfrm>
            <a:off x="457199" y="1752600"/>
            <a:ext cx="457200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đang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chạy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hợp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a:t>
            </a:r>
            <a:endParaRPr lang="en-US" altLang="vi-VN" sz="3200" b="1" dirty="0">
              <a:solidFill>
                <a:srgbClr val="7030A0"/>
              </a:solidFill>
              <a:latin typeface="Times New Roman" pitchFamily="18" charset="0"/>
              <a:cs typeface="Times New Roman" pitchFamily="18" charset="0"/>
            </a:endParaRPr>
          </a:p>
        </p:txBody>
      </p:sp>
      <p:cxnSp>
        <p:nvCxnSpPr>
          <p:cNvPr id="64" name="Đường nối Thẳng 63">
            <a:extLst>
              <a:ext uri="{FF2B5EF4-FFF2-40B4-BE49-F238E27FC236}">
                <a16:creationId xmlns:a16="http://schemas.microsoft.com/office/drawing/2014/main" id="{69E7557A-014B-493D-A35C-5E6F31499015}"/>
              </a:ext>
            </a:extLst>
          </p:cNvPr>
          <p:cNvCxnSpPr/>
          <p:nvPr/>
        </p:nvCxnSpPr>
        <p:spPr>
          <a:xfrm>
            <a:off x="5048250" y="1603076"/>
            <a:ext cx="19050" cy="503102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18462" name="Picture 30" descr="C:\Users\Admin\Desktop\KHTN 7\3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3076"/>
            <a:ext cx="6866890" cy="5254924"/>
          </a:xfrm>
          <a:prstGeom prst="rect">
            <a:avLst/>
          </a:prstGeom>
          <a:noFill/>
          <a:extLst>
            <a:ext uri="{909E8E84-426E-40DD-AFC4-6F175D3DCCD1}">
              <a14:hiddenFill xmlns:a14="http://schemas.microsoft.com/office/drawing/2010/main">
                <a:solidFill>
                  <a:srgbClr val="FFFFFF"/>
                </a:solidFill>
              </a14:hiddenFill>
            </a:ext>
          </a:extLst>
        </p:spPr>
      </p:pic>
      <p:sp>
        <p:nvSpPr>
          <p:cNvPr id="28" name="WordArt 4">
            <a:extLst>
              <a:ext uri="{FF2B5EF4-FFF2-40B4-BE49-F238E27FC236}">
                <a16:creationId xmlns:a16="http://schemas.microsoft.com/office/drawing/2014/main" id="{B6F473F0-F450-4256-9D96-D067EC47A96E}"/>
              </a:ext>
            </a:extLst>
          </p:cNvPr>
          <p:cNvSpPr>
            <a:spLocks noChangeArrowheads="1" noChangeShapeType="1" noTextEdit="1"/>
          </p:cNvSpPr>
          <p:nvPr/>
        </p:nvSpPr>
        <p:spPr bwMode="auto">
          <a:xfrm>
            <a:off x="228600" y="188763"/>
            <a:ext cx="11277600" cy="11251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00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 35: SỰ THỐNG NHẤT VỀ CẤU TRÚC VÀ</a:t>
            </a:r>
            <a:r>
              <a:rPr lang="en-US" sz="400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CÁC HOẠT ĐỘNG SỐNG </a:t>
            </a:r>
          </a:p>
          <a:p>
            <a:pPr algn="ctr"/>
            <a:r>
              <a:rPr lang="en-US" sz="400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TRONG CƠ THỂ SINH VẬT</a:t>
            </a:r>
            <a:r>
              <a:rPr lang="vi-VN" sz="400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endParaRPr lang="vi-VN" sz="40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68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9586"/>
                                        </p:tgtEl>
                                        <p:attrNameLst>
                                          <p:attrName>style.visibility</p:attrName>
                                        </p:attrNameLst>
                                      </p:cBhvr>
                                      <p:to>
                                        <p:strVal val="visible"/>
                                      </p:to>
                                    </p:set>
                                    <p:animEffect transition="in" filter="fade">
                                      <p:cBhvr>
                                        <p:cTn id="7" dur="500"/>
                                        <p:tgtEl>
                                          <p:spTgt spid="5795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9607"/>
                                        </p:tgtEl>
                                        <p:attrNameLst>
                                          <p:attrName>style.visibility</p:attrName>
                                        </p:attrNameLst>
                                      </p:cBhvr>
                                      <p:to>
                                        <p:strVal val="visible"/>
                                      </p:to>
                                    </p:set>
                                    <p:animEffect transition="in" filter="fade">
                                      <p:cBhvr>
                                        <p:cTn id="10" dur="500"/>
                                        <p:tgtEl>
                                          <p:spTgt spid="579607"/>
                                        </p:tgtEl>
                                      </p:cBhvr>
                                    </p:animEffect>
                                  </p:childTnLst>
                                </p:cTn>
                              </p:par>
                              <p:par>
                                <p:cTn id="11" presetID="10" presetClass="entr" presetSubtype="0" fill="hold" nodeType="withEffect">
                                  <p:stCondLst>
                                    <p:cond delay="0"/>
                                  </p:stCondLst>
                                  <p:childTnLst>
                                    <p:set>
                                      <p:cBhvr>
                                        <p:cTn id="12" dur="1" fill="hold">
                                          <p:stCondLst>
                                            <p:cond delay="0"/>
                                          </p:stCondLst>
                                        </p:cTn>
                                        <p:tgtEl>
                                          <p:spTgt spid="18462"/>
                                        </p:tgtEl>
                                        <p:attrNameLst>
                                          <p:attrName>style.visibility</p:attrName>
                                        </p:attrNameLst>
                                      </p:cBhvr>
                                      <p:to>
                                        <p:strVal val="visible"/>
                                      </p:to>
                                    </p:set>
                                    <p:animEffect transition="in" filter="fade">
                                      <p:cBhvr>
                                        <p:cTn id="13" dur="500"/>
                                        <p:tgtEl>
                                          <p:spTgt spid="18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0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Picture 2" descr="questionsign_w">
            <a:extLst>
              <a:ext uri="{FF2B5EF4-FFF2-40B4-BE49-F238E27FC236}">
                <a16:creationId xmlns:a16="http://schemas.microsoft.com/office/drawing/2014/main" id="{EFF62167-9607-4BFD-A79C-6984C731F3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40579"/>
            <a:ext cx="670784" cy="57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588" name="WordArt 4">
            <a:extLst>
              <a:ext uri="{FF2B5EF4-FFF2-40B4-BE49-F238E27FC236}">
                <a16:creationId xmlns:a16="http://schemas.microsoft.com/office/drawing/2014/main" id="{D488197B-5007-4171-A6E9-7B1682EF0D20}"/>
              </a:ext>
            </a:extLst>
          </p:cNvPr>
          <p:cNvSpPr>
            <a:spLocks noChangeArrowheads="1" noChangeShapeType="1" noTextEdit="1"/>
          </p:cNvSpPr>
          <p:nvPr/>
        </p:nvSpPr>
        <p:spPr bwMode="auto">
          <a:xfrm>
            <a:off x="596041" y="1270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579607" name="Text Box 23">
            <a:extLst>
              <a:ext uri="{FF2B5EF4-FFF2-40B4-BE49-F238E27FC236}">
                <a16:creationId xmlns:a16="http://schemas.microsoft.com/office/drawing/2014/main" id="{7C5143E8-2711-4947-BA2D-3602207DE739}"/>
              </a:ext>
            </a:extLst>
          </p:cNvPr>
          <p:cNvSpPr txBox="1">
            <a:spLocks noChangeArrowheads="1"/>
          </p:cNvSpPr>
          <p:nvPr/>
        </p:nvSpPr>
        <p:spPr bwMode="auto">
          <a:xfrm>
            <a:off x="285749" y="4008060"/>
            <a:ext cx="45720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Nêu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hệ</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giữa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sinh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vật</a:t>
            </a:r>
            <a:r>
              <a:rPr lang="en-US" sz="3200" b="1" dirty="0" smtClean="0">
                <a:latin typeface="Times New Roman" pitchFamily="18" charset="0"/>
                <a:cs typeface="Times New Roman" pitchFamily="18" charset="0"/>
              </a:rPr>
              <a:t>?</a:t>
            </a:r>
            <a:endParaRPr lang="en-US" altLang="vi-VN" sz="3200" b="1" dirty="0">
              <a:solidFill>
                <a:srgbClr val="7030A0"/>
              </a:solidFill>
              <a:latin typeface="Times New Roman" pitchFamily="18" charset="0"/>
              <a:cs typeface="Times New Roman" pitchFamily="18" charset="0"/>
            </a:endParaRPr>
          </a:p>
        </p:txBody>
      </p:sp>
      <p:cxnSp>
        <p:nvCxnSpPr>
          <p:cNvPr id="64" name="Đường nối Thẳng 63">
            <a:extLst>
              <a:ext uri="{FF2B5EF4-FFF2-40B4-BE49-F238E27FC236}">
                <a16:creationId xmlns:a16="http://schemas.microsoft.com/office/drawing/2014/main" id="{69E7557A-014B-493D-A35C-5E6F31499015}"/>
              </a:ext>
            </a:extLst>
          </p:cNvPr>
          <p:cNvCxnSpPr/>
          <p:nvPr/>
        </p:nvCxnSpPr>
        <p:spPr>
          <a:xfrm>
            <a:off x="5048250" y="1603076"/>
            <a:ext cx="19050" cy="503102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8" name="WordArt 4">
            <a:extLst>
              <a:ext uri="{FF2B5EF4-FFF2-40B4-BE49-F238E27FC236}">
                <a16:creationId xmlns:a16="http://schemas.microsoft.com/office/drawing/2014/main" id="{B6F473F0-F450-4256-9D96-D067EC47A96E}"/>
              </a:ext>
            </a:extLst>
          </p:cNvPr>
          <p:cNvSpPr>
            <a:spLocks noChangeArrowheads="1" noChangeShapeType="1" noTextEdit="1"/>
          </p:cNvSpPr>
          <p:nvPr/>
        </p:nvSpPr>
        <p:spPr bwMode="auto">
          <a:xfrm>
            <a:off x="228600" y="188763"/>
            <a:ext cx="11277600" cy="11251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00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 35: SỰ THỐNG NHẤT VỀ CẤU TRÚC VÀ</a:t>
            </a:r>
            <a:r>
              <a:rPr lang="en-US" sz="400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CÁC HOẠT ĐỘNG SỐNG </a:t>
            </a:r>
          </a:p>
          <a:p>
            <a:pPr algn="ctr"/>
            <a:r>
              <a:rPr lang="en-US" sz="400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TRONG CƠ THỂ SINH VẬT</a:t>
            </a:r>
            <a:r>
              <a:rPr lang="vi-VN" sz="400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endParaRPr lang="vi-VN" sz="40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1506" name="Picture 2" descr="C:\Users\Admin\Desktop\KHTN 7\3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89447"/>
            <a:ext cx="6553200" cy="485828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3">
            <a:extLst>
              <a:ext uri="{FF2B5EF4-FFF2-40B4-BE49-F238E27FC236}">
                <a16:creationId xmlns:a16="http://schemas.microsoft.com/office/drawing/2014/main" id="{7C5143E8-2711-4947-BA2D-3602207DE739}"/>
              </a:ext>
            </a:extLst>
          </p:cNvPr>
          <p:cNvSpPr txBox="1">
            <a:spLocks noChangeArrowheads="1"/>
          </p:cNvSpPr>
          <p:nvPr/>
        </p:nvSpPr>
        <p:spPr bwMode="auto">
          <a:xfrm>
            <a:off x="207818" y="1442417"/>
            <a:ext cx="45720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71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9586"/>
                                        </p:tgtEl>
                                        <p:attrNameLst>
                                          <p:attrName>style.visibility</p:attrName>
                                        </p:attrNameLst>
                                      </p:cBhvr>
                                      <p:to>
                                        <p:strVal val="visible"/>
                                      </p:to>
                                    </p:set>
                                    <p:anim calcmode="lin" valueType="num">
                                      <p:cBhvr additive="base">
                                        <p:cTn id="12" dur="500" fill="hold"/>
                                        <p:tgtEl>
                                          <p:spTgt spid="579586"/>
                                        </p:tgtEl>
                                        <p:attrNameLst>
                                          <p:attrName>ppt_x</p:attrName>
                                        </p:attrNameLst>
                                      </p:cBhvr>
                                      <p:tavLst>
                                        <p:tav tm="0">
                                          <p:val>
                                            <p:strVal val="#ppt_x"/>
                                          </p:val>
                                        </p:tav>
                                        <p:tav tm="100000">
                                          <p:val>
                                            <p:strVal val="#ppt_x"/>
                                          </p:val>
                                        </p:tav>
                                      </p:tavLst>
                                    </p:anim>
                                    <p:anim calcmode="lin" valueType="num">
                                      <p:cBhvr additive="base">
                                        <p:cTn id="13" dur="500" fill="hold"/>
                                        <p:tgtEl>
                                          <p:spTgt spid="57958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79607"/>
                                        </p:tgtEl>
                                        <p:attrNameLst>
                                          <p:attrName>style.visibility</p:attrName>
                                        </p:attrNameLst>
                                      </p:cBhvr>
                                      <p:to>
                                        <p:strVal val="visible"/>
                                      </p:to>
                                    </p:set>
                                    <p:anim calcmode="lin" valueType="num">
                                      <p:cBhvr additive="base">
                                        <p:cTn id="16" dur="500" fill="hold"/>
                                        <p:tgtEl>
                                          <p:spTgt spid="579607"/>
                                        </p:tgtEl>
                                        <p:attrNameLst>
                                          <p:attrName>ppt_x</p:attrName>
                                        </p:attrNameLst>
                                      </p:cBhvr>
                                      <p:tavLst>
                                        <p:tav tm="0">
                                          <p:val>
                                            <p:strVal val="#ppt_x"/>
                                          </p:val>
                                        </p:tav>
                                        <p:tav tm="100000">
                                          <p:val>
                                            <p:strVal val="#ppt_x"/>
                                          </p:val>
                                        </p:tav>
                                      </p:tavLst>
                                    </p:anim>
                                    <p:anim calcmode="lin" valueType="num">
                                      <p:cBhvr additive="base">
                                        <p:cTn id="17" dur="500" fill="hold"/>
                                        <p:tgtEl>
                                          <p:spTgt spid="57960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additive="base">
                                        <p:cTn id="20" dur="500" fill="hold"/>
                                        <p:tgtEl>
                                          <p:spTgt spid="64"/>
                                        </p:tgtEl>
                                        <p:attrNameLst>
                                          <p:attrName>ppt_x</p:attrName>
                                        </p:attrNameLst>
                                      </p:cBhvr>
                                      <p:tavLst>
                                        <p:tav tm="0">
                                          <p:val>
                                            <p:strVal val="#ppt_x"/>
                                          </p:val>
                                        </p:tav>
                                        <p:tav tm="100000">
                                          <p:val>
                                            <p:strVal val="#ppt_x"/>
                                          </p:val>
                                        </p:tav>
                                      </p:tavLst>
                                    </p:anim>
                                    <p:anim calcmode="lin" valueType="num">
                                      <p:cBhvr additive="base">
                                        <p:cTn id="21" dur="500" fill="hold"/>
                                        <p:tgtEl>
                                          <p:spTgt spid="6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1506"/>
                                        </p:tgtEl>
                                        <p:attrNameLst>
                                          <p:attrName>style.visibility</p:attrName>
                                        </p:attrNameLst>
                                      </p:cBhvr>
                                      <p:to>
                                        <p:strVal val="visible"/>
                                      </p:to>
                                    </p:set>
                                    <p:anim calcmode="lin" valueType="num">
                                      <p:cBhvr additive="base">
                                        <p:cTn id="24" dur="500" fill="hold"/>
                                        <p:tgtEl>
                                          <p:spTgt spid="21506"/>
                                        </p:tgtEl>
                                        <p:attrNameLst>
                                          <p:attrName>ppt_x</p:attrName>
                                        </p:attrNameLst>
                                      </p:cBhvr>
                                      <p:tavLst>
                                        <p:tav tm="0">
                                          <p:val>
                                            <p:strVal val="#ppt_x"/>
                                          </p:val>
                                        </p:tav>
                                        <p:tav tm="100000">
                                          <p:val>
                                            <p:strVal val="#ppt_x"/>
                                          </p:val>
                                        </p:tav>
                                      </p:tavLst>
                                    </p:anim>
                                    <p:anim calcmode="lin" valueType="num">
                                      <p:cBhvr additive="base">
                                        <p:cTn id="25"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0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Picture 2" descr="questionsign_w">
            <a:extLst>
              <a:ext uri="{FF2B5EF4-FFF2-40B4-BE49-F238E27FC236}">
                <a16:creationId xmlns:a16="http://schemas.microsoft.com/office/drawing/2014/main" id="{EFF62167-9607-4BFD-A79C-6984C731F3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6041" y="1313916"/>
            <a:ext cx="670784" cy="57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588" name="WordArt 4">
            <a:extLst>
              <a:ext uri="{FF2B5EF4-FFF2-40B4-BE49-F238E27FC236}">
                <a16:creationId xmlns:a16="http://schemas.microsoft.com/office/drawing/2014/main" id="{D488197B-5007-4171-A6E9-7B1682EF0D20}"/>
              </a:ext>
            </a:extLst>
          </p:cNvPr>
          <p:cNvSpPr>
            <a:spLocks noChangeArrowheads="1" noChangeShapeType="1" noTextEdit="1"/>
          </p:cNvSpPr>
          <p:nvPr/>
        </p:nvSpPr>
        <p:spPr bwMode="auto">
          <a:xfrm>
            <a:off x="596041" y="1270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579607" name="Text Box 23">
            <a:extLst>
              <a:ext uri="{FF2B5EF4-FFF2-40B4-BE49-F238E27FC236}">
                <a16:creationId xmlns:a16="http://schemas.microsoft.com/office/drawing/2014/main" id="{7C5143E8-2711-4947-BA2D-3602207DE739}"/>
              </a:ext>
            </a:extLst>
          </p:cNvPr>
          <p:cNvSpPr txBox="1">
            <a:spLocks noChangeArrowheads="1"/>
          </p:cNvSpPr>
          <p:nvPr/>
        </p:nvSpPr>
        <p:spPr bwMode="auto">
          <a:xfrm>
            <a:off x="457199" y="1752600"/>
            <a:ext cx="45720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35.3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a,b,c,d</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mướp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đắng</a:t>
            </a:r>
            <a:r>
              <a:rPr lang="en-US" sz="3200" b="1" dirty="0">
                <a:latin typeface="Times New Roman" pitchFamily="18" charset="0"/>
                <a:cs typeface="Times New Roman" pitchFamily="18" charset="0"/>
              </a:rPr>
              <a:t> ( </a:t>
            </a:r>
            <a:r>
              <a:rPr lang="en-US" sz="3200" b="1" dirty="0" err="1">
                <a:latin typeface="Times New Roman" pitchFamily="18" charset="0"/>
                <a:cs typeface="Times New Roman" pitchFamily="18" charset="0"/>
              </a:rPr>
              <a:t>khổ</a:t>
            </a:r>
            <a:r>
              <a:rPr lang="en-US" sz="3200" b="1" dirty="0">
                <a:latin typeface="Times New Roman" pitchFamily="18" charset="0"/>
                <a:cs typeface="Times New Roman" pitchFamily="18" charset="0"/>
              </a:rPr>
              <a:t> qua</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Nêu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hệ</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giữa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a:t>
            </a:r>
            <a:endParaRPr lang="en-US" altLang="vi-VN" sz="3200" b="1" dirty="0">
              <a:solidFill>
                <a:srgbClr val="7030A0"/>
              </a:solidFill>
              <a:latin typeface="Times New Roman" pitchFamily="18" charset="0"/>
              <a:cs typeface="Times New Roman" pitchFamily="18" charset="0"/>
            </a:endParaRPr>
          </a:p>
        </p:txBody>
      </p:sp>
      <p:cxnSp>
        <p:nvCxnSpPr>
          <p:cNvPr id="64" name="Đường nối Thẳng 63">
            <a:extLst>
              <a:ext uri="{FF2B5EF4-FFF2-40B4-BE49-F238E27FC236}">
                <a16:creationId xmlns:a16="http://schemas.microsoft.com/office/drawing/2014/main" id="{69E7557A-014B-493D-A35C-5E6F31499015}"/>
              </a:ext>
            </a:extLst>
          </p:cNvPr>
          <p:cNvCxnSpPr/>
          <p:nvPr/>
        </p:nvCxnSpPr>
        <p:spPr>
          <a:xfrm>
            <a:off x="5048250" y="1603076"/>
            <a:ext cx="19050" cy="503102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8" name="WordArt 4">
            <a:extLst>
              <a:ext uri="{FF2B5EF4-FFF2-40B4-BE49-F238E27FC236}">
                <a16:creationId xmlns:a16="http://schemas.microsoft.com/office/drawing/2014/main" id="{B6F473F0-F450-4256-9D96-D067EC47A96E}"/>
              </a:ext>
            </a:extLst>
          </p:cNvPr>
          <p:cNvSpPr>
            <a:spLocks noChangeArrowheads="1" noChangeShapeType="1" noTextEdit="1"/>
          </p:cNvSpPr>
          <p:nvPr/>
        </p:nvSpPr>
        <p:spPr bwMode="auto">
          <a:xfrm>
            <a:off x="228600" y="188763"/>
            <a:ext cx="11277600" cy="11251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00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 35: SỰ THỐNG NHẤT VỀ CẤU TRÚC VÀ</a:t>
            </a:r>
            <a:r>
              <a:rPr lang="en-US" sz="400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CÁC HOẠT ĐỘNG SỐNG </a:t>
            </a:r>
          </a:p>
          <a:p>
            <a:pPr algn="ctr"/>
            <a:r>
              <a:rPr lang="en-US" sz="400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TRONG CƠ THỂ SINH VẬT</a:t>
            </a:r>
            <a:r>
              <a:rPr lang="vi-VN" sz="400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endParaRPr lang="vi-VN" sz="40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2530" name="Picture 2" descr="C:\Users\Admin\Desktop\KHTN 7\3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3075"/>
            <a:ext cx="6056526" cy="503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71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79586"/>
                                        </p:tgtEl>
                                        <p:attrNameLst>
                                          <p:attrName>style.visibility</p:attrName>
                                        </p:attrNameLst>
                                      </p:cBhvr>
                                      <p:to>
                                        <p:strVal val="visible"/>
                                      </p:to>
                                    </p:set>
                                    <p:animEffect transition="in" filter="wipe(down)">
                                      <p:cBhvr>
                                        <p:cTn id="7" dur="500"/>
                                        <p:tgtEl>
                                          <p:spTgt spid="5795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9607"/>
                                        </p:tgtEl>
                                        <p:attrNameLst>
                                          <p:attrName>style.visibility</p:attrName>
                                        </p:attrNameLst>
                                      </p:cBhvr>
                                      <p:to>
                                        <p:strVal val="visible"/>
                                      </p:to>
                                    </p:set>
                                    <p:animEffect transition="in" filter="fade">
                                      <p:cBhvr>
                                        <p:cTn id="10" dur="500"/>
                                        <p:tgtEl>
                                          <p:spTgt spid="579607"/>
                                        </p:tgtEl>
                                      </p:cBhvr>
                                    </p:animEffect>
                                  </p:childTnLst>
                                </p:cTn>
                              </p:par>
                              <p:par>
                                <p:cTn id="11" presetID="22" presetClass="entr" presetSubtype="4"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wipe(down)">
                                      <p:cBhvr>
                                        <p:cTn id="13" dur="500"/>
                                        <p:tgtEl>
                                          <p:spTgt spid="22530"/>
                                        </p:tgtEl>
                                      </p:cBhvr>
                                    </p:animEffect>
                                  </p:childTnLst>
                                </p:cTn>
                              </p:par>
                              <p:par>
                                <p:cTn id="14" presetID="22" presetClass="entr" presetSubtype="4" fill="hold"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down)">
                                      <p:cBhvr>
                                        <p:cTn id="1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Picture 2" descr="questionsign_w">
            <a:extLst>
              <a:ext uri="{FF2B5EF4-FFF2-40B4-BE49-F238E27FC236}">
                <a16:creationId xmlns:a16="http://schemas.microsoft.com/office/drawing/2014/main" id="{EFF62167-9607-4BFD-A79C-6984C731F3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6041" y="1313916"/>
            <a:ext cx="670784" cy="57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588" name="WordArt 4">
            <a:extLst>
              <a:ext uri="{FF2B5EF4-FFF2-40B4-BE49-F238E27FC236}">
                <a16:creationId xmlns:a16="http://schemas.microsoft.com/office/drawing/2014/main" id="{D488197B-5007-4171-A6E9-7B1682EF0D20}"/>
              </a:ext>
            </a:extLst>
          </p:cNvPr>
          <p:cNvSpPr>
            <a:spLocks noChangeArrowheads="1" noChangeShapeType="1" noTextEdit="1"/>
          </p:cNvSpPr>
          <p:nvPr/>
        </p:nvSpPr>
        <p:spPr bwMode="auto">
          <a:xfrm>
            <a:off x="596041" y="1270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579607" name="Text Box 23">
            <a:extLst>
              <a:ext uri="{FF2B5EF4-FFF2-40B4-BE49-F238E27FC236}">
                <a16:creationId xmlns:a16="http://schemas.microsoft.com/office/drawing/2014/main" id="{7C5143E8-2711-4947-BA2D-3602207DE739}"/>
              </a:ext>
            </a:extLst>
          </p:cNvPr>
          <p:cNvSpPr txBox="1">
            <a:spLocks noChangeArrowheads="1"/>
          </p:cNvSpPr>
          <p:nvPr/>
        </p:nvSpPr>
        <p:spPr bwMode="auto">
          <a:xfrm>
            <a:off x="457199" y="1752600"/>
            <a:ext cx="457200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35.4 </a:t>
            </a:r>
            <a:r>
              <a:rPr lang="en-US" sz="3200" b="1" dirty="0" err="1">
                <a:latin typeface="Times New Roman" pitchFamily="18" charset="0"/>
                <a:cs typeface="Times New Roman" pitchFamily="18" charset="0"/>
              </a:rPr>
              <a:t>lấy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mỗi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chó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hệ</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a:t>
            </a:r>
          </a:p>
        </p:txBody>
      </p:sp>
      <p:cxnSp>
        <p:nvCxnSpPr>
          <p:cNvPr id="64" name="Đường nối Thẳng 63">
            <a:extLst>
              <a:ext uri="{FF2B5EF4-FFF2-40B4-BE49-F238E27FC236}">
                <a16:creationId xmlns:a16="http://schemas.microsoft.com/office/drawing/2014/main" id="{69E7557A-014B-493D-A35C-5E6F31499015}"/>
              </a:ext>
            </a:extLst>
          </p:cNvPr>
          <p:cNvCxnSpPr/>
          <p:nvPr/>
        </p:nvCxnSpPr>
        <p:spPr>
          <a:xfrm>
            <a:off x="5048250" y="1603076"/>
            <a:ext cx="19050" cy="503102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8" name="WordArt 4">
            <a:extLst>
              <a:ext uri="{FF2B5EF4-FFF2-40B4-BE49-F238E27FC236}">
                <a16:creationId xmlns:a16="http://schemas.microsoft.com/office/drawing/2014/main" id="{B6F473F0-F450-4256-9D96-D067EC47A96E}"/>
              </a:ext>
            </a:extLst>
          </p:cNvPr>
          <p:cNvSpPr>
            <a:spLocks noChangeArrowheads="1" noChangeShapeType="1" noTextEdit="1"/>
          </p:cNvSpPr>
          <p:nvPr/>
        </p:nvSpPr>
        <p:spPr bwMode="auto">
          <a:xfrm>
            <a:off x="228600" y="188763"/>
            <a:ext cx="11277600" cy="11251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00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 35: SỰ THỐNG NHẤT VỀ CẤU TRÚC VÀ</a:t>
            </a:r>
            <a:r>
              <a:rPr lang="en-US" sz="400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CÁC HOẠT ĐỘNG SỐNG </a:t>
            </a:r>
          </a:p>
          <a:p>
            <a:pPr algn="ctr"/>
            <a:r>
              <a:rPr lang="en-US" sz="400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TRONG CƠ THỂ SINH VẬT</a:t>
            </a:r>
            <a:r>
              <a:rPr lang="vi-VN" sz="400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endParaRPr lang="vi-VN" sz="40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3554" name="Picture 2" descr="C:\Users\Admin\Desktop\KHTN 7\3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3076"/>
            <a:ext cx="6324600" cy="520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71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79586"/>
                                        </p:tgtEl>
                                        <p:attrNameLst>
                                          <p:attrName>style.visibility</p:attrName>
                                        </p:attrNameLst>
                                      </p:cBhvr>
                                      <p:to>
                                        <p:strVal val="visible"/>
                                      </p:to>
                                    </p:set>
                                    <p:animEffect transition="in" filter="circle(in)">
                                      <p:cBhvr>
                                        <p:cTn id="7" dur="2000"/>
                                        <p:tgtEl>
                                          <p:spTgt spid="57958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79607"/>
                                        </p:tgtEl>
                                        <p:attrNameLst>
                                          <p:attrName>style.visibility</p:attrName>
                                        </p:attrNameLst>
                                      </p:cBhvr>
                                      <p:to>
                                        <p:strVal val="visible"/>
                                      </p:to>
                                    </p:set>
                                    <p:animEffect transition="in" filter="circle(in)">
                                      <p:cBhvr>
                                        <p:cTn id="10" dur="2000"/>
                                        <p:tgtEl>
                                          <p:spTgt spid="579607"/>
                                        </p:tgtEl>
                                      </p:cBhvr>
                                    </p:animEffect>
                                  </p:childTnLst>
                                </p:cTn>
                              </p:par>
                              <p:par>
                                <p:cTn id="11" presetID="6" presetClass="entr" presetSubtype="16"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circle(in)">
                                      <p:cBhvr>
                                        <p:cTn id="13" dur="2000"/>
                                        <p:tgtEl>
                                          <p:spTgt spid="64"/>
                                        </p:tgtEl>
                                      </p:cBhvr>
                                    </p:animEffect>
                                  </p:childTnLst>
                                </p:cTn>
                              </p:par>
                              <p:par>
                                <p:cTn id="14" presetID="6" presetClass="entr" presetSubtype="16" fill="hold" nodeType="withEffect">
                                  <p:stCondLst>
                                    <p:cond delay="0"/>
                                  </p:stCondLst>
                                  <p:childTnLst>
                                    <p:set>
                                      <p:cBhvr>
                                        <p:cTn id="15" dur="1" fill="hold">
                                          <p:stCondLst>
                                            <p:cond delay="0"/>
                                          </p:stCondLst>
                                        </p:cTn>
                                        <p:tgtEl>
                                          <p:spTgt spid="23554"/>
                                        </p:tgtEl>
                                        <p:attrNameLst>
                                          <p:attrName>style.visibility</p:attrName>
                                        </p:attrNameLst>
                                      </p:cBhvr>
                                      <p:to>
                                        <p:strVal val="visible"/>
                                      </p:to>
                                    </p:set>
                                    <p:animEffect transition="in" filter="circle(in)">
                                      <p:cBhvr>
                                        <p:cTn id="16"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Picture 2" descr="questionsign_w">
            <a:extLst>
              <a:ext uri="{FF2B5EF4-FFF2-40B4-BE49-F238E27FC236}">
                <a16:creationId xmlns:a16="http://schemas.microsoft.com/office/drawing/2014/main" id="{EFF62167-9607-4BFD-A79C-6984C731F3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475" y="1200215"/>
            <a:ext cx="670784" cy="57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588" name="WordArt 4">
            <a:extLst>
              <a:ext uri="{FF2B5EF4-FFF2-40B4-BE49-F238E27FC236}">
                <a16:creationId xmlns:a16="http://schemas.microsoft.com/office/drawing/2014/main" id="{D488197B-5007-4171-A6E9-7B1682EF0D20}"/>
              </a:ext>
            </a:extLst>
          </p:cNvPr>
          <p:cNvSpPr>
            <a:spLocks noChangeArrowheads="1" noChangeShapeType="1" noTextEdit="1"/>
          </p:cNvSpPr>
          <p:nvPr/>
        </p:nvSpPr>
        <p:spPr bwMode="auto">
          <a:xfrm>
            <a:off x="594024" y="133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579607" name="Text Box 23">
            <a:extLst>
              <a:ext uri="{FF2B5EF4-FFF2-40B4-BE49-F238E27FC236}">
                <a16:creationId xmlns:a16="http://schemas.microsoft.com/office/drawing/2014/main" id="{7C5143E8-2711-4947-BA2D-3602207DE739}"/>
              </a:ext>
            </a:extLst>
          </p:cNvPr>
          <p:cNvSpPr txBox="1">
            <a:spLocks noChangeArrowheads="1"/>
          </p:cNvSpPr>
          <p:nvPr/>
        </p:nvSpPr>
        <p:spPr bwMode="auto">
          <a:xfrm>
            <a:off x="724332" y="879209"/>
            <a:ext cx="1143000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35.5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chứng</a:t>
            </a:r>
            <a:r>
              <a:rPr lang="en-US" sz="2800" b="1" dirty="0">
                <a:latin typeface="Times New Roman" pitchFamily="18" charset="0"/>
                <a:cs typeface="Times New Roman" pitchFamily="18" charset="0"/>
              </a:rPr>
              <a:t> minh </a:t>
            </a:r>
            <a:r>
              <a:rPr lang="en-US" sz="2800" b="1" dirty="0" err="1">
                <a:latin typeface="Times New Roman" pitchFamily="18" charset="0"/>
                <a:cs typeface="Times New Roman" pitchFamily="18" charset="0"/>
              </a:rPr>
              <a:t>mối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p>
        </p:txBody>
      </p:sp>
      <p:pic>
        <p:nvPicPr>
          <p:cNvPr id="24578" name="Picture 2" descr="C:\Users\Admin\Desktop\KHTN 7\3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86000"/>
            <a:ext cx="8023612" cy="433719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3">
            <a:extLst>
              <a:ext uri="{FF2B5EF4-FFF2-40B4-BE49-F238E27FC236}">
                <a16:creationId xmlns:a16="http://schemas.microsoft.com/office/drawing/2014/main" id="{7C5143E8-2711-4947-BA2D-3602207DE739}"/>
              </a:ext>
            </a:extLst>
          </p:cNvPr>
          <p:cNvSpPr txBox="1">
            <a:spLocks noChangeArrowheads="1"/>
          </p:cNvSpPr>
          <p:nvPr/>
        </p:nvSpPr>
        <p:spPr bwMode="auto">
          <a:xfrm>
            <a:off x="724331" y="312155"/>
            <a:ext cx="114300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r>
              <a:rPr lang="en-US" sz="3200" b="1" dirty="0">
                <a:latin typeface="Times New Roman" panose="02020603050405020304" pitchFamily="18" charset="0"/>
                <a:cs typeface="Times New Roman" panose="02020603050405020304" pitchFamily="18" charset="0"/>
              </a:rPr>
              <a:t>II.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71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79586"/>
                                        </p:tgtEl>
                                        <p:attrNameLst>
                                          <p:attrName>style.visibility</p:attrName>
                                        </p:attrNameLst>
                                      </p:cBhvr>
                                      <p:to>
                                        <p:strVal val="visible"/>
                                      </p:to>
                                    </p:set>
                                    <p:animEffect transition="in" filter="barn(inVertical)">
                                      <p:cBhvr>
                                        <p:cTn id="12" dur="500"/>
                                        <p:tgtEl>
                                          <p:spTgt spid="5795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79607"/>
                                        </p:tgtEl>
                                        <p:attrNameLst>
                                          <p:attrName>style.visibility</p:attrName>
                                        </p:attrNameLst>
                                      </p:cBhvr>
                                      <p:to>
                                        <p:strVal val="visible"/>
                                      </p:to>
                                    </p:set>
                                    <p:animEffect transition="in" filter="barn(inVertical)">
                                      <p:cBhvr>
                                        <p:cTn id="15" dur="500"/>
                                        <p:tgtEl>
                                          <p:spTgt spid="57960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4578"/>
                                        </p:tgtEl>
                                        <p:attrNameLst>
                                          <p:attrName>style.visibility</p:attrName>
                                        </p:attrNameLst>
                                      </p:cBhvr>
                                      <p:to>
                                        <p:strVal val="visible"/>
                                      </p:to>
                                    </p:set>
                                    <p:animEffect transition="in" filter="randombar(horizontal)">
                                      <p:cBhvr>
                                        <p:cTn id="20"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8" name="WordArt 4">
            <a:extLst>
              <a:ext uri="{FF2B5EF4-FFF2-40B4-BE49-F238E27FC236}">
                <a16:creationId xmlns:a16="http://schemas.microsoft.com/office/drawing/2014/main" id="{D488197B-5007-4171-A6E9-7B1682EF0D20}"/>
              </a:ext>
            </a:extLst>
          </p:cNvPr>
          <p:cNvSpPr>
            <a:spLocks noChangeArrowheads="1" noChangeShapeType="1" noTextEdit="1"/>
          </p:cNvSpPr>
          <p:nvPr/>
        </p:nvSpPr>
        <p:spPr bwMode="auto">
          <a:xfrm>
            <a:off x="596041" y="1270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28" name="WordArt 4">
            <a:extLst>
              <a:ext uri="{FF2B5EF4-FFF2-40B4-BE49-F238E27FC236}">
                <a16:creationId xmlns:a16="http://schemas.microsoft.com/office/drawing/2014/main" id="{B6F473F0-F450-4256-9D96-D067EC47A96E}"/>
              </a:ext>
            </a:extLst>
          </p:cNvPr>
          <p:cNvSpPr>
            <a:spLocks noChangeArrowheads="1" noChangeShapeType="1" noTextEdit="1"/>
          </p:cNvSpPr>
          <p:nvPr/>
        </p:nvSpPr>
        <p:spPr bwMode="auto">
          <a:xfrm>
            <a:off x="228600" y="188763"/>
            <a:ext cx="11277600" cy="11251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4000" b="1" dirty="0">
                <a:latin typeface="Times New Roman" panose="02020603050405020304" pitchFamily="18" charset="0"/>
                <a:cs typeface="Times New Roman" panose="02020603050405020304" pitchFamily="18" charset="0"/>
              </a:rPr>
              <a:t>II.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thống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giữa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tế</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trường</a:t>
            </a:r>
            <a:endParaRPr lang="en-US" sz="4000" dirty="0">
              <a:latin typeface="Times New Roman" panose="02020603050405020304" pitchFamily="18" charset="0"/>
              <a:cs typeface="Times New Roman" panose="02020603050405020304" pitchFamily="18" charset="0"/>
            </a:endParaRPr>
          </a:p>
        </p:txBody>
      </p:sp>
      <p:pic>
        <p:nvPicPr>
          <p:cNvPr id="25602" name="Picture 2" descr="C:\Users\Admin\Desktop\KHTN 7\sd quan he TB - co the - Mt o T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564" y="1584026"/>
            <a:ext cx="8887112" cy="523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71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5602"/>
                                        </p:tgtEl>
                                        <p:attrNameLst>
                                          <p:attrName>style.visibility</p:attrName>
                                        </p:attrNameLst>
                                      </p:cBhvr>
                                      <p:to>
                                        <p:strVal val="visible"/>
                                      </p:to>
                                    </p:set>
                                    <p:animEffect transition="in" filter="barn(inVertical)">
                                      <p:cBhvr>
                                        <p:cTn id="13"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8" name="WordArt 4">
            <a:extLst>
              <a:ext uri="{FF2B5EF4-FFF2-40B4-BE49-F238E27FC236}">
                <a16:creationId xmlns:a16="http://schemas.microsoft.com/office/drawing/2014/main" id="{D488197B-5007-4171-A6E9-7B1682EF0D20}"/>
              </a:ext>
            </a:extLst>
          </p:cNvPr>
          <p:cNvSpPr>
            <a:spLocks noChangeArrowheads="1" noChangeShapeType="1" noTextEdit="1"/>
          </p:cNvSpPr>
          <p:nvPr/>
        </p:nvSpPr>
        <p:spPr bwMode="auto">
          <a:xfrm>
            <a:off x="596041" y="1270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28" name="WordArt 4">
            <a:extLst>
              <a:ext uri="{FF2B5EF4-FFF2-40B4-BE49-F238E27FC236}">
                <a16:creationId xmlns:a16="http://schemas.microsoft.com/office/drawing/2014/main" id="{B6F473F0-F450-4256-9D96-D067EC47A96E}"/>
              </a:ext>
            </a:extLst>
          </p:cNvPr>
          <p:cNvSpPr>
            <a:spLocks noChangeArrowheads="1" noChangeShapeType="1" noTextEdit="1"/>
          </p:cNvSpPr>
          <p:nvPr/>
        </p:nvSpPr>
        <p:spPr bwMode="auto">
          <a:xfrm>
            <a:off x="228600" y="188763"/>
            <a:ext cx="11277600" cy="11251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4000" b="1" dirty="0">
                <a:latin typeface="Times New Roman" panose="02020603050405020304" pitchFamily="18" charset="0"/>
                <a:cs typeface="Times New Roman" panose="02020603050405020304" pitchFamily="18" charset="0"/>
              </a:rPr>
              <a:t>II.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thống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giữa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tế</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trường</a:t>
            </a:r>
            <a:endParaRPr lang="en-US" sz="4000" dirty="0">
              <a:latin typeface="Times New Roman" panose="02020603050405020304" pitchFamily="18" charset="0"/>
              <a:cs typeface="Times New Roman" panose="02020603050405020304" pitchFamily="18" charset="0"/>
            </a:endParaRPr>
          </a:p>
        </p:txBody>
      </p:sp>
      <p:pic>
        <p:nvPicPr>
          <p:cNvPr id="26626" name="Picture 2" descr="C:\Users\Admin\Desktop\KHTN 7\sd thong nhat hoat dong s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569722"/>
            <a:ext cx="10692300" cy="528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71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randombar(horizontal)">
                                      <p:cBhvr>
                                        <p:cTn id="12"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608&quot;/&gt;&lt;/object&gt;&lt;object type=&quot;3&quot; unique_id=&quot;10005&quot;&gt;&lt;property id=&quot;20148&quot; value=&quot;5&quot;/&gt;&lt;property id=&quot;20300&quot; value=&quot;Slide 2&quot;/&gt;&lt;property id=&quot;20307&quot; value=&quot;600&quot;/&gt;&lt;/object&gt;&lt;object type=&quot;3&quot; unique_id=&quot;10006&quot;&gt;&lt;property id=&quot;20148&quot; value=&quot;5&quot;/&gt;&lt;property id=&quot;20300&quot; value=&quot;Slide 3&quot;/&gt;&lt;property id=&quot;20307&quot; value=&quot;584&quot;/&gt;&lt;/object&gt;&lt;object type=&quot;3&quot; unique_id=&quot;10007&quot;&gt;&lt;property id=&quot;20148&quot; value=&quot;5&quot;/&gt;&lt;property id=&quot;20300&quot; value=&quot;Slide 4&quot;/&gt;&lt;property id=&quot;20307&quot; value=&quot;569&quot;/&gt;&lt;/object&gt;&lt;object type=&quot;3&quot; unique_id=&quot;10008&quot;&gt;&lt;property id=&quot;20148&quot; value=&quot;5&quot;/&gt;&lt;property id=&quot;20300&quot; value=&quot;Slide 5&quot;/&gt;&lt;property id=&quot;20307&quot; value=&quot;500&quot;/&gt;&lt;/object&gt;&lt;object type=&quot;3&quot; unique_id=&quot;10009&quot;&gt;&lt;property id=&quot;20148&quot; value=&quot;5&quot;/&gt;&lt;property id=&quot;20300&quot; value=&quot;Slide 6&quot;/&gt;&lt;property id=&quot;20307&quot; value=&quot;594&quot;/&gt;&lt;/object&gt;&lt;object type=&quot;3&quot; unique_id=&quot;10010&quot;&gt;&lt;property id=&quot;20148&quot; value=&quot;5&quot;/&gt;&lt;property id=&quot;20300&quot; value=&quot;Slide 7&quot;/&gt;&lt;property id=&quot;20307&quot; value=&quot;612&quot;/&gt;&lt;/object&gt;&lt;object type=&quot;3&quot; unique_id=&quot;10011&quot;&gt;&lt;property id=&quot;20148&quot; value=&quot;5&quot;/&gt;&lt;property id=&quot;20300&quot; value=&quot;Slide 8&quot;/&gt;&lt;property id=&quot;20307&quot; value=&quot;424&quot;/&gt;&lt;/object&gt;&lt;object type=&quot;3&quot; unique_id=&quot;10012&quot;&gt;&lt;property id=&quot;20148&quot; value=&quot;5&quot;/&gt;&lt;property id=&quot;20300&quot; value=&quot;Slide 9&quot;/&gt;&lt;property id=&quot;20307&quot; value=&quot;606&quot;/&gt;&lt;/object&gt;&lt;object type=&quot;3&quot; unique_id=&quot;10013&quot;&gt;&lt;property id=&quot;20148&quot; value=&quot;5&quot;/&gt;&lt;property id=&quot;20300&quot; value=&quot;Slide 10&quot;/&gt;&lt;property id=&quot;20307&quot; value=&quot;607&quot;/&gt;&lt;/object&gt;&lt;object type=&quot;3&quot; unique_id=&quot;10014&quot;&gt;&lt;property id=&quot;20148&quot; value=&quot;5&quot;/&gt;&lt;property id=&quot;20300&quot; value=&quot;Slide 11&quot;/&gt;&lt;property id=&quot;20307&quot; value=&quot;548&quot;/&gt;&lt;/object&gt;&lt;object type=&quot;3&quot; unique_id=&quot;10015&quot;&gt;&lt;property id=&quot;20148&quot; value=&quot;5&quot;/&gt;&lt;property id=&quot;20300&quot; value=&quot;Slide 12&quot;/&gt;&lt;property id=&quot;20307&quot; value=&quot;467&quot;/&gt;&lt;/object&gt;&lt;object type=&quot;3&quot; unique_id=&quot;10016&quot;&gt;&lt;property id=&quot;20148&quot; value=&quot;5&quot;/&gt;&lt;property id=&quot;20300&quot; value=&quot;Slide 13&quot;/&gt;&lt;property id=&quot;20307&quot; value=&quot;613&quot;/&gt;&lt;/object&gt;&lt;object type=&quot;3&quot; unique_id=&quot;10017&quot;&gt;&lt;property id=&quot;20148&quot; value=&quot;5&quot;/&gt;&lt;property id=&quot;20300&quot; value=&quot;Slide 14&quot;/&gt;&lt;property id=&quot;20307&quot; value=&quot;547&quot;/&gt;&lt;/object&gt;&lt;object type=&quot;3&quot; unique_id=&quot;10018&quot;&gt;&lt;property id=&quot;20148&quot; value=&quot;5&quot;/&gt;&lt;property id=&quot;20300&quot; value=&quot;Slide 15&quot;/&gt;&lt;property id=&quot;20307&quot; value=&quot;576&quot;/&gt;&lt;/object&gt;&lt;object type=&quot;3&quot; unique_id=&quot;10019&quot;&gt;&lt;property id=&quot;20148&quot; value=&quot;5&quot;/&gt;&lt;property id=&quot;20300&quot; value=&quot;Slide 16&quot;/&gt;&lt;property id=&quot;20307&quot; value=&quot;610&quot;/&gt;&lt;/object&gt;&lt;object type=&quot;3&quot; unique_id=&quot;10020&quot;&gt;&lt;property id=&quot;20148&quot; value=&quot;5&quot;/&gt;&lt;property id=&quot;20300&quot; value=&quot;Slide 17&quot;/&gt;&lt;property id=&quot;20307&quot; value=&quot;609&quot;/&gt;&lt;/object&gt;&lt;/object&gt;&lt;/object&gt;&lt;/database&gt;"/>
  <p:tag name="SECTOMILLISECCONVERTED"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15267</TotalTime>
  <Words>443</Words>
  <Application>Microsoft Office PowerPoint</Application>
  <PresentationFormat>Widescreen</PresentationFormat>
  <Paragraphs>39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Bahnschrift Light</vt:lpstr>
      <vt:lpstr>Tahoma</vt:lpstr>
      <vt:lpstr>Times New Roman</vt:lpstr>
      <vt:lpstr>Trebuchet MS</vt:lpstr>
      <vt:lpstr>VNI-Times</vt:lpstr>
      <vt:lpstr>Wingdings 3</vt:lpstr>
      <vt:lpstr>Facet</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Hoạt động sống của tế bào diễn ra ở ?    A. Tế bào                                     B. Hệ cơ quan  C. Mô                                          D. Cơ quan </vt:lpstr>
      <vt:lpstr>Câu 2: Cơ thể trùng giày cấu tạo chỉ từ một tế bào, tế bào đó có đặc điểm gì?  A. Có thể thực hiện tất cả các hoạt động sống đặc trưng của sinh vật B. Có nhiều phần phụ hỗ trợ các hoạt động sống C. Có thành tế bào D. Có kích thước rất lớn </vt:lpstr>
      <vt:lpstr>Câu 3: Hoạt động sống ở cấp độ tế bào và cấp độ cơ thể có mối quan hệ như thế nào?  A. Mối quan hệ chặt chẽ B. Tách rời, không liên quan đến nhau C. Các hoạt động sống ở các cấp độ khác nhau trong cơ thể hoạt động riêng lẻ không liên quan đến nhau D. Mối quan hệ không chặt chẽ </vt:lpstr>
      <vt:lpstr>Câu 4: Điều gì sẽ xỷ ra nếu quá trình trao đổi chất bị trục trặc?  A. Ảnh hưởng đến các hoạt động sống của cơ thể B. Sinh vật phát triển mạnh, tăng kích thước nhanh chóng C. Hệ vận động ngừng hoạt động D. Cơ thể thu nhận nhiều năng lượng và hấp thụ nhiều chất dinh dưỡng </vt:lpstr>
      <vt:lpstr>Câu 5: Trong cơ thể tế bào có vai trò gì?  A. Tế bào vừa là đơn vị cấu trúc của cơ thể B. Tế bào cấu tạo nên mọi cơ quan trong cơ thể C. Tế bào vừa là đơn vị chức năng của cơ thể D. Tế bào vừa là đơn vị cấu trúc vừa là đơn vị chức năng của cơ thể </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Ulysses R. Gotera</dc:creator>
  <cp:lastModifiedBy>Admin</cp:lastModifiedBy>
  <cp:revision>785</cp:revision>
  <dcterms:created xsi:type="dcterms:W3CDTF">2004-05-10T21:58:09Z</dcterms:created>
  <dcterms:modified xsi:type="dcterms:W3CDTF">2023-11-02T09:57:04Z</dcterms:modified>
</cp:coreProperties>
</file>