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86" r:id="rId3"/>
  </p:sldMasterIdLst>
  <p:notesMasterIdLst>
    <p:notesMasterId r:id="rId49"/>
  </p:notesMasterIdLst>
  <p:sldIdLst>
    <p:sldId id="555" r:id="rId4"/>
    <p:sldId id="557" r:id="rId5"/>
    <p:sldId id="522" r:id="rId6"/>
    <p:sldId id="539" r:id="rId7"/>
    <p:sldId id="540" r:id="rId8"/>
    <p:sldId id="541" r:id="rId9"/>
    <p:sldId id="542" r:id="rId10"/>
    <p:sldId id="543" r:id="rId11"/>
    <p:sldId id="544" r:id="rId12"/>
    <p:sldId id="545" r:id="rId13"/>
    <p:sldId id="546" r:id="rId14"/>
    <p:sldId id="547" r:id="rId15"/>
    <p:sldId id="563" r:id="rId16"/>
    <p:sldId id="559" r:id="rId17"/>
    <p:sldId id="561" r:id="rId18"/>
    <p:sldId id="565" r:id="rId19"/>
    <p:sldId id="567" r:id="rId20"/>
    <p:sldId id="388" r:id="rId21"/>
    <p:sldId id="579" r:id="rId22"/>
    <p:sldId id="587" r:id="rId23"/>
    <p:sldId id="581" r:id="rId24"/>
    <p:sldId id="585" r:id="rId25"/>
    <p:sldId id="584" r:id="rId26"/>
    <p:sldId id="583" r:id="rId27"/>
    <p:sldId id="577" r:id="rId28"/>
    <p:sldId id="590" r:id="rId29"/>
    <p:sldId id="594" r:id="rId30"/>
    <p:sldId id="592" r:id="rId31"/>
    <p:sldId id="596" r:id="rId32"/>
    <p:sldId id="575" r:id="rId33"/>
    <p:sldId id="574" r:id="rId34"/>
    <p:sldId id="611" r:id="rId35"/>
    <p:sldId id="613" r:id="rId36"/>
    <p:sldId id="610" r:id="rId37"/>
    <p:sldId id="474" r:id="rId38"/>
    <p:sldId id="476" r:id="rId39"/>
    <p:sldId id="479" r:id="rId40"/>
    <p:sldId id="602" r:id="rId41"/>
    <p:sldId id="608" r:id="rId42"/>
    <p:sldId id="607" r:id="rId43"/>
    <p:sldId id="606" r:id="rId44"/>
    <p:sldId id="605" r:id="rId45"/>
    <p:sldId id="604" r:id="rId46"/>
    <p:sldId id="598" r:id="rId47"/>
    <p:sldId id="600" r:id="rId48"/>
  </p:sldIdLst>
  <p:sldSz cx="18288000" cy="10287000"/>
  <p:notesSz cx="6858000" cy="9144000"/>
  <p:embeddedFontLst>
    <p:embeddedFont>
      <p:font typeface="Aharoni" panose="02010803020104030203" pitchFamily="2" charset="-79"/>
      <p:bold r:id="rId50"/>
    </p:embeddedFont>
    <p:embeddedFont>
      <p:font typeface="Avenir Next LT Pro" panose="020B0504020202020204" pitchFamily="34" charset="0"/>
      <p:regular r:id="rId51"/>
      <p:bold r:id="rId52"/>
      <p:italic r:id="rId53"/>
      <p:boldItalic r:id="rId54"/>
    </p:embeddedFont>
    <p:embeddedFont>
      <p:font typeface="Bebas Neue" panose="020B0604020202020204" charset="0"/>
      <p:regular r:id="rId55"/>
    </p:embeddedFont>
    <p:embeddedFont>
      <p:font typeface="Calibri" panose="020F0502020204030204" pitchFamily="34" charset="0"/>
      <p:regular r:id="rId56"/>
      <p:bold r:id="rId57"/>
      <p:italic r:id="rId58"/>
      <p:boldItalic r:id="rId59"/>
    </p:embeddedFont>
    <p:embeddedFont>
      <p:font typeface="Karla" pitchFamily="2" charset="0"/>
      <p:regular r:id="rId60"/>
      <p:bold r:id="rId61"/>
    </p:embeddedFont>
    <p:embeddedFont>
      <p:font typeface="Microsoft YaHei" panose="020B0503020204020204" pitchFamily="34" charset="-122"/>
      <p:regular r:id="rId62"/>
      <p:bold r:id="rId63"/>
    </p:embeddedFont>
    <p:embeddedFont>
      <p:font typeface="Segoe UI Black" panose="020B0A02040204020203" pitchFamily="34" charset="0"/>
      <p:bold r:id="rId64"/>
      <p:boldItalic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F5"/>
    <a:srgbClr val="FFFFFF"/>
    <a:srgbClr val="FFDDAB"/>
    <a:srgbClr val="FFE8C5"/>
    <a:srgbClr val="FFFFCC"/>
    <a:srgbClr val="F3C03F"/>
    <a:srgbClr val="E78365"/>
    <a:srgbClr val="FC9204"/>
    <a:srgbClr val="F0F0F0"/>
    <a:srgbClr val="20B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3447" autoAdjust="0"/>
  </p:normalViewPr>
  <p:slideViewPr>
    <p:cSldViewPr showGuides="1">
      <p:cViewPr varScale="1">
        <p:scale>
          <a:sx n="42" d="100"/>
          <a:sy n="42" d="100"/>
        </p:scale>
        <p:origin x="768" y="1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102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0F195-6C5B-438D-A6BD-F1B4047917E4}"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BAE27-2C89-4FFB-B05D-072F7AC0EC3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b39aa57ca6_0_2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b39aa57ca6_0_2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a95139fbd1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a95139fbd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F75ABEE5-8EE8-4012-933F-67BBEED8C331}" type="slidenum">
              <a:rPr lang="vi-VN" smtClean="0">
                <a:solidFill>
                  <a:prstClr val="black"/>
                </a:solidFill>
              </a:rPr>
              <a:t>18</a:t>
            </a:fld>
            <a:endParaRPr lang="vi-V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5"/>
        <p:cNvGrpSpPr/>
        <p:nvPr/>
      </p:nvGrpSpPr>
      <p:grpSpPr>
        <a:xfrm>
          <a:off x="0" y="0"/>
          <a:ext cx="0" cy="0"/>
          <a:chOff x="0" y="0"/>
          <a:chExt cx="0" cy="0"/>
        </a:xfrm>
      </p:grpSpPr>
      <p:grpSp>
        <p:nvGrpSpPr>
          <p:cNvPr id="96" name="Google Shape;96;p5"/>
          <p:cNvGrpSpPr/>
          <p:nvPr/>
        </p:nvGrpSpPr>
        <p:grpSpPr>
          <a:xfrm>
            <a:off x="981000" y="981000"/>
            <a:ext cx="16478400" cy="8477400"/>
            <a:chOff x="490500" y="490500"/>
            <a:chExt cx="8239200" cy="4238700"/>
          </a:xfrm>
        </p:grpSpPr>
        <p:sp>
          <p:nvSpPr>
            <p:cNvPr id="97" name="Google Shape;97;p5"/>
            <p:cNvSpPr/>
            <p:nvPr/>
          </p:nvSpPr>
          <p:spPr>
            <a:xfrm>
              <a:off x="566700" y="566700"/>
              <a:ext cx="8163000" cy="4162500"/>
            </a:xfrm>
            <a:prstGeom prst="roundRect">
              <a:avLst>
                <a:gd name="adj" fmla="val 5595"/>
              </a:avLst>
            </a:prstGeom>
            <a:solidFill>
              <a:schemeClr val="lt1"/>
            </a:solidFill>
            <a:ln w="9525" cap="flat" cmpd="sng">
              <a:solidFill>
                <a:schemeClr val="dk1"/>
              </a:solidFill>
              <a:prstDash val="solid"/>
              <a:round/>
              <a:headEnd type="none" w="sm" len="sm"/>
              <a:tailEnd type="none" w="sm" len="sm"/>
            </a:ln>
            <a:effectLst>
              <a:outerShdw blurRad="42863" dist="47625" dir="2760000" algn="bl" rotWithShape="0">
                <a:schemeClr val="dk1">
                  <a:alpha val="15000"/>
                </a:schemeClr>
              </a:outerShdw>
            </a:effectLst>
          </p:spPr>
          <p:txBody>
            <a:bodyPr spcFirstLastPara="1" wrap="square" lIns="91425" tIns="91425" rIns="91425" bIns="91425" anchor="ctr" anchorCtr="0">
              <a:noAutofit/>
            </a:bodyPr>
            <a:lstStyle/>
            <a:p>
              <a:endParaRPr/>
            </a:p>
          </p:txBody>
        </p:sp>
        <p:sp>
          <p:nvSpPr>
            <p:cNvPr id="98" name="Google Shape;98;p5"/>
            <p:cNvSpPr/>
            <p:nvPr/>
          </p:nvSpPr>
          <p:spPr>
            <a:xfrm>
              <a:off x="490500" y="490500"/>
              <a:ext cx="8163000" cy="4162500"/>
            </a:xfrm>
            <a:prstGeom prst="roundRect">
              <a:avLst>
                <a:gd name="adj" fmla="val 5595"/>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99" name="Google Shape;99;p5"/>
          <p:cNvSpPr txBox="1">
            <a:spLocks noGrp="1"/>
          </p:cNvSpPr>
          <p:nvPr>
            <p:ph type="title"/>
          </p:nvPr>
        </p:nvSpPr>
        <p:spPr>
          <a:xfrm>
            <a:off x="1440000" y="1079000"/>
            <a:ext cx="15408000" cy="1145400"/>
          </a:xfrm>
          <a:prstGeom prst="rect">
            <a:avLst/>
          </a:prstGeom>
        </p:spPr>
        <p:txBody>
          <a:bodyPr spcFirstLastPara="1" wrap="square" lIns="182846" tIns="182846" rIns="182846" bIns="182846"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5"/>
          <p:cNvSpPr txBox="1">
            <a:spLocks noGrp="1"/>
          </p:cNvSpPr>
          <p:nvPr>
            <p:ph type="subTitle" idx="1"/>
          </p:nvPr>
        </p:nvSpPr>
        <p:spPr>
          <a:xfrm>
            <a:off x="11274770" y="5497902"/>
            <a:ext cx="5275200" cy="2017800"/>
          </a:xfrm>
          <a:prstGeom prst="rect">
            <a:avLst/>
          </a:prstGeom>
        </p:spPr>
        <p:txBody>
          <a:bodyPr spcFirstLastPara="1" wrap="square" lIns="182846" tIns="182846" rIns="182846" bIns="182846" anchor="t" anchorCtr="0">
            <a:noAutofit/>
          </a:bodyPr>
          <a:lstStyle>
            <a:lvl1pPr lvl="0" algn="r" rtl="0">
              <a:lnSpc>
                <a:spcPct val="100000"/>
              </a:lnSpc>
              <a:spcBef>
                <a:spcPts val="0"/>
              </a:spcBef>
              <a:spcAft>
                <a:spcPts val="0"/>
              </a:spcAft>
              <a:buSzPts val="2800"/>
              <a:buNone/>
              <a:defRPr sz="29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01" name="Google Shape;101;p5"/>
          <p:cNvSpPr txBox="1">
            <a:spLocks noGrp="1"/>
          </p:cNvSpPr>
          <p:nvPr>
            <p:ph type="subTitle" idx="2"/>
          </p:nvPr>
        </p:nvSpPr>
        <p:spPr>
          <a:xfrm>
            <a:off x="1738031" y="4128653"/>
            <a:ext cx="5275200" cy="2017800"/>
          </a:xfrm>
          <a:prstGeom prst="rect">
            <a:avLst/>
          </a:prstGeom>
        </p:spPr>
        <p:txBody>
          <a:bodyPr spcFirstLastPara="1" wrap="square" lIns="182846" tIns="182846" rIns="182846" bIns="182846" anchor="t" anchorCtr="0">
            <a:noAutofit/>
          </a:bodyPr>
          <a:lstStyle>
            <a:lvl1pPr lvl="0" rtl="0">
              <a:spcBef>
                <a:spcPts val="0"/>
              </a:spcBef>
              <a:spcAft>
                <a:spcPts val="0"/>
              </a:spcAft>
              <a:buSzPts val="2800"/>
              <a:buNone/>
              <a:defRPr sz="29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02" name="Google Shape;102;p5"/>
          <p:cNvSpPr txBox="1">
            <a:spLocks noGrp="1"/>
          </p:cNvSpPr>
          <p:nvPr>
            <p:ph type="subTitle" idx="3"/>
          </p:nvPr>
        </p:nvSpPr>
        <p:spPr>
          <a:xfrm>
            <a:off x="11274764" y="4973700"/>
            <a:ext cx="5275200" cy="789000"/>
          </a:xfrm>
          <a:prstGeom prst="rect">
            <a:avLst/>
          </a:prstGeom>
        </p:spPr>
        <p:txBody>
          <a:bodyPr spcFirstLastPara="1" wrap="square" lIns="182846" tIns="182846" rIns="182846" bIns="182846" anchor="b" anchorCtr="0">
            <a:noAutofit/>
          </a:bodyPr>
          <a:lstStyle>
            <a:lvl1pPr lvl="0" algn="r" rtl="0">
              <a:lnSpc>
                <a:spcPct val="100000"/>
              </a:lnSpc>
              <a:spcBef>
                <a:spcPts val="0"/>
              </a:spcBef>
              <a:spcAft>
                <a:spcPts val="0"/>
              </a:spcAft>
              <a:buSzPts val="2400"/>
              <a:buFont typeface="Bebas Neue" panose="020B0606020202050201"/>
              <a:buNone/>
              <a:defRPr sz="3800">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03" name="Google Shape;103;p5"/>
          <p:cNvSpPr txBox="1">
            <a:spLocks noGrp="1"/>
          </p:cNvSpPr>
          <p:nvPr>
            <p:ph type="subTitle" idx="4"/>
          </p:nvPr>
        </p:nvSpPr>
        <p:spPr>
          <a:xfrm>
            <a:off x="1738031" y="3604451"/>
            <a:ext cx="5275200" cy="789000"/>
          </a:xfrm>
          <a:prstGeom prst="rect">
            <a:avLst/>
          </a:prstGeom>
        </p:spPr>
        <p:txBody>
          <a:bodyPr spcFirstLastPara="1" wrap="square" lIns="182846" tIns="182846" rIns="182846" bIns="182846" anchor="b" anchorCtr="0">
            <a:noAutofit/>
          </a:bodyPr>
          <a:lstStyle>
            <a:lvl1pPr lvl="0" rtl="0">
              <a:lnSpc>
                <a:spcPct val="100000"/>
              </a:lnSpc>
              <a:spcBef>
                <a:spcPts val="0"/>
              </a:spcBef>
              <a:spcAft>
                <a:spcPts val="0"/>
              </a:spcAft>
              <a:buSzPts val="2400"/>
              <a:buFont typeface="Bebas Neue" panose="020B0606020202050201"/>
              <a:buNone/>
              <a:defRPr sz="3800">
                <a:solidFill>
                  <a:schemeClr val="dk1"/>
                </a:solidFill>
                <a:latin typeface="Lilita One"/>
                <a:ea typeface="Lilita One"/>
                <a:cs typeface="Lilita One"/>
                <a:sym typeface="Lilita One"/>
              </a:defRPr>
            </a:lvl1pPr>
            <a:lvl2pPr lvl="1"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4800">
                <a:latin typeface="Bebas Neue" panose="020B0606020202050201"/>
                <a:ea typeface="Bebas Neue" panose="020B0606020202050201"/>
                <a:cs typeface="Bebas Neue" panose="020B0606020202050201"/>
                <a:sym typeface="Bebas Neue" panose="020B0606020202050201"/>
              </a:defRPr>
            </a:lvl9pPr>
          </a:lstStyle>
          <a:p>
            <a:endParaRPr/>
          </a:p>
        </p:txBody>
      </p:sp>
      <p:grpSp>
        <p:nvGrpSpPr>
          <p:cNvPr id="104" name="Google Shape;104;p5"/>
          <p:cNvGrpSpPr/>
          <p:nvPr/>
        </p:nvGrpSpPr>
        <p:grpSpPr>
          <a:xfrm>
            <a:off x="16542302" y="8365422"/>
            <a:ext cx="652703" cy="1237584"/>
            <a:chOff x="8271150" y="4182711"/>
            <a:chExt cx="326351" cy="618792"/>
          </a:xfrm>
        </p:grpSpPr>
        <p:grpSp>
          <p:nvGrpSpPr>
            <p:cNvPr id="105" name="Google Shape;105;p5"/>
            <p:cNvGrpSpPr/>
            <p:nvPr/>
          </p:nvGrpSpPr>
          <p:grpSpPr>
            <a:xfrm>
              <a:off x="8430800" y="4182711"/>
              <a:ext cx="166700" cy="152089"/>
              <a:chOff x="4919875" y="253357"/>
              <a:chExt cx="89436" cy="81580"/>
            </a:xfrm>
          </p:grpSpPr>
          <p:sp>
            <p:nvSpPr>
              <p:cNvPr id="106" name="Google Shape;106;p5"/>
              <p:cNvSpPr/>
              <p:nvPr/>
            </p:nvSpPr>
            <p:spPr>
              <a:xfrm>
                <a:off x="4919875" y="253357"/>
                <a:ext cx="89436" cy="81580"/>
              </a:xfrm>
              <a:custGeom>
                <a:avLst/>
                <a:gdLst/>
                <a:ahLst/>
                <a:cxnLst/>
                <a:rect l="l" t="t" r="r" b="b"/>
                <a:pathLst>
                  <a:path w="1662" h="1516" extrusionOk="0">
                    <a:moveTo>
                      <a:pt x="788" y="1"/>
                    </a:moveTo>
                    <a:cubicBezTo>
                      <a:pt x="743" y="1"/>
                      <a:pt x="699" y="5"/>
                      <a:pt x="657" y="14"/>
                    </a:cubicBezTo>
                    <a:cubicBezTo>
                      <a:pt x="366" y="74"/>
                      <a:pt x="121" y="318"/>
                      <a:pt x="60" y="610"/>
                    </a:cubicBezTo>
                    <a:cubicBezTo>
                      <a:pt x="1" y="901"/>
                      <a:pt x="131" y="1223"/>
                      <a:pt x="377" y="1390"/>
                    </a:cubicBezTo>
                    <a:cubicBezTo>
                      <a:pt x="500" y="1474"/>
                      <a:pt x="650" y="1516"/>
                      <a:pt x="799" y="1516"/>
                    </a:cubicBezTo>
                    <a:cubicBezTo>
                      <a:pt x="947" y="1516"/>
                      <a:pt x="1095" y="1474"/>
                      <a:pt x="1218" y="1391"/>
                    </a:cubicBezTo>
                    <a:cubicBezTo>
                      <a:pt x="1462" y="1224"/>
                      <a:pt x="1662" y="793"/>
                      <a:pt x="1568" y="496"/>
                    </a:cubicBezTo>
                    <a:cubicBezTo>
                      <a:pt x="1473" y="199"/>
                      <a:pt x="1100" y="1"/>
                      <a:pt x="788" y="1"/>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7" name="Google Shape;107;p5"/>
              <p:cNvSpPr/>
              <p:nvPr/>
            </p:nvSpPr>
            <p:spPr>
              <a:xfrm>
                <a:off x="4949848" y="304855"/>
                <a:ext cx="8341" cy="7103"/>
              </a:xfrm>
              <a:custGeom>
                <a:avLst/>
                <a:gdLst/>
                <a:ahLst/>
                <a:cxnLst/>
                <a:rect l="l" t="t" r="r" b="b"/>
                <a:pathLst>
                  <a:path w="155" h="132" fill="none" extrusionOk="0">
                    <a:moveTo>
                      <a:pt x="0" y="0"/>
                    </a:moveTo>
                    <a:cubicBezTo>
                      <a:pt x="40" y="56"/>
                      <a:pt x="93" y="101"/>
                      <a:pt x="155" y="13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8" name="Google Shape;108;p5"/>
              <p:cNvSpPr/>
              <p:nvPr/>
            </p:nvSpPr>
            <p:spPr>
              <a:xfrm>
                <a:off x="4945866" y="275742"/>
                <a:ext cx="7426" cy="14099"/>
              </a:xfrm>
              <a:custGeom>
                <a:avLst/>
                <a:gdLst/>
                <a:ahLst/>
                <a:cxnLst/>
                <a:rect l="l" t="t" r="r" b="b"/>
                <a:pathLst>
                  <a:path w="138" h="262" fill="none" extrusionOk="0">
                    <a:moveTo>
                      <a:pt x="137" y="1"/>
                    </a:moveTo>
                    <a:cubicBezTo>
                      <a:pt x="61" y="66"/>
                      <a:pt x="12" y="161"/>
                      <a:pt x="0" y="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109" name="Google Shape;109;p5"/>
            <p:cNvGrpSpPr/>
            <p:nvPr/>
          </p:nvGrpSpPr>
          <p:grpSpPr>
            <a:xfrm>
              <a:off x="8271150" y="4495334"/>
              <a:ext cx="319244" cy="306170"/>
              <a:chOff x="4741273" y="415654"/>
              <a:chExt cx="277242" cy="265888"/>
            </a:xfrm>
          </p:grpSpPr>
          <p:sp>
            <p:nvSpPr>
              <p:cNvPr id="110" name="Google Shape;110;p5"/>
              <p:cNvSpPr/>
              <p:nvPr/>
            </p:nvSpPr>
            <p:spPr>
              <a:xfrm>
                <a:off x="4741273" y="415654"/>
                <a:ext cx="277242" cy="265888"/>
              </a:xfrm>
              <a:custGeom>
                <a:avLst/>
                <a:gdLst/>
                <a:ahLst/>
                <a:cxnLst/>
                <a:rect l="l" t="t" r="r" b="b"/>
                <a:pathLst>
                  <a:path w="5152" h="4941" extrusionOk="0">
                    <a:moveTo>
                      <a:pt x="2285" y="0"/>
                    </a:moveTo>
                    <a:cubicBezTo>
                      <a:pt x="2111" y="0"/>
                      <a:pt x="1942" y="22"/>
                      <a:pt x="1784" y="70"/>
                    </a:cubicBezTo>
                    <a:cubicBezTo>
                      <a:pt x="691" y="403"/>
                      <a:pt x="1" y="1904"/>
                      <a:pt x="206" y="2960"/>
                    </a:cubicBezTo>
                    <a:cubicBezTo>
                      <a:pt x="388" y="3894"/>
                      <a:pt x="1158" y="4686"/>
                      <a:pt x="2087" y="4888"/>
                    </a:cubicBezTo>
                    <a:cubicBezTo>
                      <a:pt x="2248" y="4923"/>
                      <a:pt x="2412" y="4940"/>
                      <a:pt x="2576" y="4940"/>
                    </a:cubicBezTo>
                    <a:cubicBezTo>
                      <a:pt x="3359" y="4940"/>
                      <a:pt x="4143" y="4553"/>
                      <a:pt x="4592" y="3906"/>
                    </a:cubicBezTo>
                    <a:cubicBezTo>
                      <a:pt x="5135" y="3126"/>
                      <a:pt x="5151" y="2013"/>
                      <a:pt x="4627" y="1220"/>
                    </a:cubicBezTo>
                    <a:cubicBezTo>
                      <a:pt x="4193" y="562"/>
                      <a:pt x="3166" y="0"/>
                      <a:pt x="2285" y="0"/>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 name="Google Shape;111;p5"/>
              <p:cNvSpPr/>
              <p:nvPr/>
            </p:nvSpPr>
            <p:spPr>
              <a:xfrm>
                <a:off x="4953454" y="483295"/>
                <a:ext cx="31050" cy="90835"/>
              </a:xfrm>
              <a:custGeom>
                <a:avLst/>
                <a:gdLst/>
                <a:ahLst/>
                <a:cxnLst/>
                <a:rect l="l" t="t" r="r" b="b"/>
                <a:pathLst>
                  <a:path w="577" h="1688" fill="none" extrusionOk="0">
                    <a:moveTo>
                      <a:pt x="0" y="0"/>
                    </a:moveTo>
                    <a:cubicBezTo>
                      <a:pt x="20" y="21"/>
                      <a:pt x="37" y="44"/>
                      <a:pt x="56" y="66"/>
                    </a:cubicBezTo>
                    <a:cubicBezTo>
                      <a:pt x="417" y="515"/>
                      <a:pt x="576" y="1120"/>
                      <a:pt x="482" y="1687"/>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 name="Google Shape;112;p5"/>
              <p:cNvSpPr/>
              <p:nvPr/>
            </p:nvSpPr>
            <p:spPr>
              <a:xfrm>
                <a:off x="4876126" y="445788"/>
                <a:ext cx="33256" cy="7103"/>
              </a:xfrm>
              <a:custGeom>
                <a:avLst/>
                <a:gdLst/>
                <a:ahLst/>
                <a:cxnLst/>
                <a:rect l="l" t="t" r="r" b="b"/>
                <a:pathLst>
                  <a:path w="618" h="132" fill="none" extrusionOk="0">
                    <a:moveTo>
                      <a:pt x="0" y="0"/>
                    </a:moveTo>
                    <a:cubicBezTo>
                      <a:pt x="210" y="11"/>
                      <a:pt x="419" y="56"/>
                      <a:pt x="617" y="13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 name="Google Shape;113;p5"/>
              <p:cNvSpPr/>
              <p:nvPr/>
            </p:nvSpPr>
            <p:spPr>
              <a:xfrm>
                <a:off x="4801381" y="467905"/>
                <a:ext cx="67050" cy="59678"/>
              </a:xfrm>
              <a:custGeom>
                <a:avLst/>
                <a:gdLst/>
                <a:ahLst/>
                <a:cxnLst/>
                <a:rect l="l" t="t" r="r" b="b"/>
                <a:pathLst>
                  <a:path w="1246" h="1109" fill="none" extrusionOk="0">
                    <a:moveTo>
                      <a:pt x="154" y="866"/>
                    </a:moveTo>
                    <a:cubicBezTo>
                      <a:pt x="216" y="978"/>
                      <a:pt x="337" y="1047"/>
                      <a:pt x="462" y="1069"/>
                    </a:cubicBezTo>
                    <a:cubicBezTo>
                      <a:pt x="686" y="1109"/>
                      <a:pt x="930" y="996"/>
                      <a:pt x="1041" y="797"/>
                    </a:cubicBezTo>
                    <a:cubicBezTo>
                      <a:pt x="1246" y="425"/>
                      <a:pt x="934" y="1"/>
                      <a:pt x="526" y="24"/>
                    </a:cubicBezTo>
                    <a:cubicBezTo>
                      <a:pt x="180" y="44"/>
                      <a:pt x="1" y="589"/>
                      <a:pt x="154" y="866"/>
                    </a:cubicBez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7" name="Freeform: Shape 6"/>
          <p:cNvSpPr/>
          <p:nvPr/>
        </p:nvSpPr>
        <p:spPr>
          <a:xfrm>
            <a:off x="15313043" y="2"/>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
        <p:nvSpPr>
          <p:cNvPr id="8" name="Arc 7"/>
          <p:cNvSpPr/>
          <p:nvPr/>
        </p:nvSpPr>
        <p:spPr>
          <a:xfrm rot="10800000" flipV="1">
            <a:off x="833566" y="1597244"/>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dirty="0">
              <a:solidFill>
                <a:prstClr val="black"/>
              </a:solidFill>
              <a:latin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57300" y="2738437"/>
            <a:ext cx="15773400" cy="578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7" name="Freeform: Shape 6"/>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
        <p:nvSpPr>
          <p:cNvPr id="8" name="Freeform: Shape 7"/>
          <p:cNvSpPr/>
          <p:nvPr/>
        </p:nvSpPr>
        <p:spPr>
          <a:xfrm flipH="1">
            <a:off x="185305" y="8576858"/>
            <a:ext cx="2657414" cy="1710143"/>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9" name="Freeform: Shape 8"/>
          <p:cNvSpPr/>
          <p:nvPr/>
        </p:nvSpPr>
        <p:spPr>
          <a:xfrm>
            <a:off x="15313043" y="2"/>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
        <p:nvSpPr>
          <p:cNvPr id="10" name="Arc 9"/>
          <p:cNvSpPr/>
          <p:nvPr/>
        </p:nvSpPr>
        <p:spPr>
          <a:xfrm rot="10800000" flipV="1">
            <a:off x="833566" y="1597244"/>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dirty="0">
              <a:solidFill>
                <a:prstClr val="black"/>
              </a:solidFill>
              <a:latin typeface="Calibri" panose="020F050202020403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8" name="Freeform: Shape 7"/>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9" name="Freeform: Shape 8"/>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10" name="Freeform: Shape 9"/>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11" name="Freeform: Shape 10"/>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6" name="Freeform: Shape 5"/>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7" name="Freeform: Shape 6"/>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5" name="Freeform: Shape 4"/>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6" name="Freeform: Shape 5"/>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8" name="Freeform: Shape 7"/>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9" name="Freeform: Shape 8"/>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8" name="Freeform: Shape 7"/>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9" name="Freeform: Shape 8"/>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7" name="Freeform: Shape 6"/>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8" name="Freeform: Shape 7"/>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B8D0-98ED-4B86-9D5F-E61ADC70144D}" type="datetimeFigureOut">
              <a:rPr lang="en-US" smtClean="0">
                <a:solidFill>
                  <a:srgbClr val="000000">
                    <a:tint val="75000"/>
                  </a:srgbClr>
                </a:solidFill>
              </a:rPr>
              <a:t>4/8/2025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
        <p:nvSpPr>
          <p:cNvPr id="7" name="Freeform: Shape 6"/>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8" name="Freeform: Shape 7"/>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8"/>
        <p:cNvGrpSpPr/>
        <p:nvPr/>
      </p:nvGrpSpPr>
      <p:grpSpPr>
        <a:xfrm>
          <a:off x="0" y="0"/>
          <a:ext cx="0" cy="0"/>
          <a:chOff x="0" y="0"/>
          <a:chExt cx="0" cy="0"/>
        </a:xfrm>
      </p:grpSpPr>
      <p:sp>
        <p:nvSpPr>
          <p:cNvPr id="129" name="Google Shape;129;p13"/>
          <p:cNvSpPr txBox="1">
            <a:spLocks noGrp="1"/>
          </p:cNvSpPr>
          <p:nvPr>
            <p:ph type="subTitle" idx="1"/>
          </p:nvPr>
        </p:nvSpPr>
        <p:spPr>
          <a:xfrm>
            <a:off x="3761302" y="4731508"/>
            <a:ext cx="5005200" cy="96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13"/>
          <p:cNvSpPr txBox="1">
            <a:spLocks noGrp="1"/>
          </p:cNvSpPr>
          <p:nvPr>
            <p:ph type="subTitle" idx="2"/>
          </p:nvPr>
        </p:nvSpPr>
        <p:spPr>
          <a:xfrm>
            <a:off x="9511008" y="4731508"/>
            <a:ext cx="5005200" cy="96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3"/>
          <p:cNvSpPr txBox="1">
            <a:spLocks noGrp="1"/>
          </p:cNvSpPr>
          <p:nvPr>
            <p:ph type="subTitle" idx="3"/>
          </p:nvPr>
        </p:nvSpPr>
        <p:spPr>
          <a:xfrm>
            <a:off x="3761302" y="8233654"/>
            <a:ext cx="5005200" cy="96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13"/>
          <p:cNvSpPr txBox="1">
            <a:spLocks noGrp="1"/>
          </p:cNvSpPr>
          <p:nvPr>
            <p:ph type="subTitle" idx="4"/>
          </p:nvPr>
        </p:nvSpPr>
        <p:spPr>
          <a:xfrm>
            <a:off x="9511008" y="8233654"/>
            <a:ext cx="5005200" cy="96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p13"/>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34" name="Google Shape;134;p13"/>
          <p:cNvSpPr txBox="1">
            <a:spLocks noGrp="1"/>
          </p:cNvSpPr>
          <p:nvPr>
            <p:ph type="subTitle" idx="5"/>
          </p:nvPr>
        </p:nvSpPr>
        <p:spPr>
          <a:xfrm>
            <a:off x="3761300" y="3520100"/>
            <a:ext cx="5005200" cy="1364400"/>
          </a:xfrm>
          <a:prstGeom prst="rect">
            <a:avLst/>
          </a:prstGeom>
          <a:solidFill>
            <a:schemeClr val="dk2"/>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panose="020B0606020202050201"/>
              <a:buNone/>
              <a:defRPr sz="3600">
                <a:solidFill>
                  <a:schemeClr val="accent3"/>
                </a:solidFill>
                <a:latin typeface="Mochiy Pop One" panose="020B0604020202020204"/>
                <a:ea typeface="Mochiy Pop One" panose="020B0604020202020204"/>
                <a:cs typeface="Mochiy Pop One" panose="020B0604020202020204"/>
                <a:sym typeface="Mochiy Pop One" panose="020B0604020202020204"/>
              </a:defRPr>
            </a:lvl1pPr>
            <a:lvl2pPr lvl="1"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5" name="Google Shape;135;p13"/>
          <p:cNvSpPr txBox="1">
            <a:spLocks noGrp="1"/>
          </p:cNvSpPr>
          <p:nvPr>
            <p:ph type="subTitle" idx="6"/>
          </p:nvPr>
        </p:nvSpPr>
        <p:spPr>
          <a:xfrm>
            <a:off x="9521500" y="3520100"/>
            <a:ext cx="5005200" cy="1364400"/>
          </a:xfrm>
          <a:prstGeom prst="rect">
            <a:avLst/>
          </a:prstGeom>
          <a:solidFill>
            <a:schemeClr val="dk2"/>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panose="020B0606020202050201"/>
              <a:buNone/>
              <a:defRPr sz="3600">
                <a:solidFill>
                  <a:schemeClr val="accent3"/>
                </a:solidFill>
                <a:latin typeface="Mochiy Pop One" panose="020B0604020202020204"/>
                <a:ea typeface="Mochiy Pop One" panose="020B0604020202020204"/>
                <a:cs typeface="Mochiy Pop One" panose="020B0604020202020204"/>
                <a:sym typeface="Mochiy Pop One" panose="020B0604020202020204"/>
              </a:defRPr>
            </a:lvl1pPr>
            <a:lvl2pPr lvl="1"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 name="Google Shape;136;p13"/>
          <p:cNvSpPr txBox="1">
            <a:spLocks noGrp="1"/>
          </p:cNvSpPr>
          <p:nvPr>
            <p:ph type="subTitle" idx="7"/>
          </p:nvPr>
        </p:nvSpPr>
        <p:spPr>
          <a:xfrm>
            <a:off x="3761300" y="7007626"/>
            <a:ext cx="5005200" cy="1364400"/>
          </a:xfrm>
          <a:prstGeom prst="rect">
            <a:avLst/>
          </a:prstGeom>
          <a:solidFill>
            <a:schemeClr val="dk2"/>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panose="020B0606020202050201"/>
              <a:buNone/>
              <a:defRPr sz="3600">
                <a:solidFill>
                  <a:schemeClr val="accent3"/>
                </a:solidFill>
                <a:latin typeface="Mochiy Pop One" panose="020B0604020202020204"/>
                <a:ea typeface="Mochiy Pop One" panose="020B0604020202020204"/>
                <a:cs typeface="Mochiy Pop One" panose="020B0604020202020204"/>
                <a:sym typeface="Mochiy Pop One" panose="020B0604020202020204"/>
              </a:defRPr>
            </a:lvl1pPr>
            <a:lvl2pPr lvl="1"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 name="Google Shape;137;p13"/>
          <p:cNvSpPr txBox="1">
            <a:spLocks noGrp="1"/>
          </p:cNvSpPr>
          <p:nvPr>
            <p:ph type="subTitle" idx="8"/>
          </p:nvPr>
        </p:nvSpPr>
        <p:spPr>
          <a:xfrm>
            <a:off x="9521500" y="7007626"/>
            <a:ext cx="5005200" cy="1364400"/>
          </a:xfrm>
          <a:prstGeom prst="rect">
            <a:avLst/>
          </a:prstGeom>
          <a:solidFill>
            <a:schemeClr val="dk2"/>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panose="020B0606020202050201"/>
              <a:buNone/>
              <a:defRPr sz="3600">
                <a:solidFill>
                  <a:schemeClr val="accent3"/>
                </a:solidFill>
                <a:latin typeface="Mochiy Pop One" panose="020B0604020202020204"/>
                <a:ea typeface="Mochiy Pop One" panose="020B0604020202020204"/>
                <a:cs typeface="Mochiy Pop One" panose="020B0604020202020204"/>
                <a:sym typeface="Mochiy Pop One" panose="020B0604020202020204"/>
              </a:defRPr>
            </a:lvl1pPr>
            <a:lvl2pPr lvl="1"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l"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8" name="Google Shape;138;p13"/>
          <p:cNvSpPr txBox="1">
            <a:spLocks noGrp="1"/>
          </p:cNvSpPr>
          <p:nvPr>
            <p:ph type="title" idx="9" hasCustomPrompt="1"/>
          </p:nvPr>
        </p:nvSpPr>
        <p:spPr>
          <a:xfrm>
            <a:off x="3761328" y="2522550"/>
            <a:ext cx="5005200" cy="1145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000"/>
              <a:buNone/>
              <a:defRPr>
                <a:solidFill>
                  <a:schemeClr val="accent5"/>
                </a:solidFill>
              </a:defRPr>
            </a:lvl1pPr>
            <a:lvl2pPr lvl="1" algn="ctr" rtl="0">
              <a:lnSpc>
                <a:spcPct val="100000"/>
              </a:lnSpc>
              <a:spcBef>
                <a:spcPts val="0"/>
              </a:spcBef>
              <a:spcAft>
                <a:spcPts val="0"/>
              </a:spcAft>
              <a:buSzPts val="5000"/>
              <a:buNone/>
              <a:defRPr sz="10000"/>
            </a:lvl2pPr>
            <a:lvl3pPr lvl="2" algn="ctr" rtl="0">
              <a:lnSpc>
                <a:spcPct val="100000"/>
              </a:lnSpc>
              <a:spcBef>
                <a:spcPts val="0"/>
              </a:spcBef>
              <a:spcAft>
                <a:spcPts val="0"/>
              </a:spcAft>
              <a:buSzPts val="5000"/>
              <a:buNone/>
              <a:defRPr sz="10000"/>
            </a:lvl3pPr>
            <a:lvl4pPr lvl="3" algn="ctr" rtl="0">
              <a:lnSpc>
                <a:spcPct val="100000"/>
              </a:lnSpc>
              <a:spcBef>
                <a:spcPts val="0"/>
              </a:spcBef>
              <a:spcAft>
                <a:spcPts val="0"/>
              </a:spcAft>
              <a:buSzPts val="5000"/>
              <a:buNone/>
              <a:defRPr sz="10000"/>
            </a:lvl4pPr>
            <a:lvl5pPr lvl="4" algn="ctr" rtl="0">
              <a:lnSpc>
                <a:spcPct val="100000"/>
              </a:lnSpc>
              <a:spcBef>
                <a:spcPts val="0"/>
              </a:spcBef>
              <a:spcAft>
                <a:spcPts val="0"/>
              </a:spcAft>
              <a:buSzPts val="5000"/>
              <a:buNone/>
              <a:defRPr sz="10000"/>
            </a:lvl5pPr>
            <a:lvl6pPr lvl="5" algn="ctr" rtl="0">
              <a:lnSpc>
                <a:spcPct val="100000"/>
              </a:lnSpc>
              <a:spcBef>
                <a:spcPts val="0"/>
              </a:spcBef>
              <a:spcAft>
                <a:spcPts val="0"/>
              </a:spcAft>
              <a:buSzPts val="5000"/>
              <a:buNone/>
              <a:defRPr sz="10000"/>
            </a:lvl6pPr>
            <a:lvl7pPr lvl="6" algn="ctr" rtl="0">
              <a:lnSpc>
                <a:spcPct val="100000"/>
              </a:lnSpc>
              <a:spcBef>
                <a:spcPts val="0"/>
              </a:spcBef>
              <a:spcAft>
                <a:spcPts val="0"/>
              </a:spcAft>
              <a:buSzPts val="5000"/>
              <a:buNone/>
              <a:defRPr sz="10000"/>
            </a:lvl7pPr>
            <a:lvl8pPr lvl="7" algn="ctr" rtl="0">
              <a:lnSpc>
                <a:spcPct val="100000"/>
              </a:lnSpc>
              <a:spcBef>
                <a:spcPts val="0"/>
              </a:spcBef>
              <a:spcAft>
                <a:spcPts val="0"/>
              </a:spcAft>
              <a:buSzPts val="5000"/>
              <a:buNone/>
              <a:defRPr sz="10000"/>
            </a:lvl8pPr>
            <a:lvl9pPr lvl="8" algn="ctr" rtl="0">
              <a:lnSpc>
                <a:spcPct val="100000"/>
              </a:lnSpc>
              <a:spcBef>
                <a:spcPts val="0"/>
              </a:spcBef>
              <a:spcAft>
                <a:spcPts val="0"/>
              </a:spcAft>
              <a:buSzPts val="5000"/>
              <a:buNone/>
              <a:defRPr sz="10000"/>
            </a:lvl9pPr>
          </a:lstStyle>
          <a:p>
            <a:r>
              <a:t>xx%</a:t>
            </a:r>
          </a:p>
        </p:txBody>
      </p:sp>
      <p:sp>
        <p:nvSpPr>
          <p:cNvPr id="139" name="Google Shape;139;p13"/>
          <p:cNvSpPr txBox="1">
            <a:spLocks noGrp="1"/>
          </p:cNvSpPr>
          <p:nvPr>
            <p:ph type="title" idx="13" hasCustomPrompt="1"/>
          </p:nvPr>
        </p:nvSpPr>
        <p:spPr>
          <a:xfrm>
            <a:off x="9511036" y="2522550"/>
            <a:ext cx="5005200" cy="1145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000"/>
              <a:buNone/>
              <a:defRPr>
                <a:solidFill>
                  <a:schemeClr val="accent5"/>
                </a:solidFill>
              </a:defRPr>
            </a:lvl1pPr>
            <a:lvl2pPr lvl="1" algn="ctr" rtl="0">
              <a:lnSpc>
                <a:spcPct val="100000"/>
              </a:lnSpc>
              <a:spcBef>
                <a:spcPts val="0"/>
              </a:spcBef>
              <a:spcAft>
                <a:spcPts val="0"/>
              </a:spcAft>
              <a:buSzPts val="5000"/>
              <a:buNone/>
              <a:defRPr sz="10000"/>
            </a:lvl2pPr>
            <a:lvl3pPr lvl="2" algn="ctr" rtl="0">
              <a:lnSpc>
                <a:spcPct val="100000"/>
              </a:lnSpc>
              <a:spcBef>
                <a:spcPts val="0"/>
              </a:spcBef>
              <a:spcAft>
                <a:spcPts val="0"/>
              </a:spcAft>
              <a:buSzPts val="5000"/>
              <a:buNone/>
              <a:defRPr sz="10000"/>
            </a:lvl3pPr>
            <a:lvl4pPr lvl="3" algn="ctr" rtl="0">
              <a:lnSpc>
                <a:spcPct val="100000"/>
              </a:lnSpc>
              <a:spcBef>
                <a:spcPts val="0"/>
              </a:spcBef>
              <a:spcAft>
                <a:spcPts val="0"/>
              </a:spcAft>
              <a:buSzPts val="5000"/>
              <a:buNone/>
              <a:defRPr sz="10000"/>
            </a:lvl4pPr>
            <a:lvl5pPr lvl="4" algn="ctr" rtl="0">
              <a:lnSpc>
                <a:spcPct val="100000"/>
              </a:lnSpc>
              <a:spcBef>
                <a:spcPts val="0"/>
              </a:spcBef>
              <a:spcAft>
                <a:spcPts val="0"/>
              </a:spcAft>
              <a:buSzPts val="5000"/>
              <a:buNone/>
              <a:defRPr sz="10000"/>
            </a:lvl5pPr>
            <a:lvl6pPr lvl="5" algn="ctr" rtl="0">
              <a:lnSpc>
                <a:spcPct val="100000"/>
              </a:lnSpc>
              <a:spcBef>
                <a:spcPts val="0"/>
              </a:spcBef>
              <a:spcAft>
                <a:spcPts val="0"/>
              </a:spcAft>
              <a:buSzPts val="5000"/>
              <a:buNone/>
              <a:defRPr sz="10000"/>
            </a:lvl6pPr>
            <a:lvl7pPr lvl="6" algn="ctr" rtl="0">
              <a:lnSpc>
                <a:spcPct val="100000"/>
              </a:lnSpc>
              <a:spcBef>
                <a:spcPts val="0"/>
              </a:spcBef>
              <a:spcAft>
                <a:spcPts val="0"/>
              </a:spcAft>
              <a:buSzPts val="5000"/>
              <a:buNone/>
              <a:defRPr sz="10000"/>
            </a:lvl7pPr>
            <a:lvl8pPr lvl="7" algn="ctr" rtl="0">
              <a:lnSpc>
                <a:spcPct val="100000"/>
              </a:lnSpc>
              <a:spcBef>
                <a:spcPts val="0"/>
              </a:spcBef>
              <a:spcAft>
                <a:spcPts val="0"/>
              </a:spcAft>
              <a:buSzPts val="5000"/>
              <a:buNone/>
              <a:defRPr sz="10000"/>
            </a:lvl8pPr>
            <a:lvl9pPr lvl="8" algn="ctr" rtl="0">
              <a:lnSpc>
                <a:spcPct val="100000"/>
              </a:lnSpc>
              <a:spcBef>
                <a:spcPts val="0"/>
              </a:spcBef>
              <a:spcAft>
                <a:spcPts val="0"/>
              </a:spcAft>
              <a:buSzPts val="5000"/>
              <a:buNone/>
              <a:defRPr sz="10000"/>
            </a:lvl9pPr>
          </a:lstStyle>
          <a:p>
            <a:r>
              <a:t>xx%</a:t>
            </a:r>
          </a:p>
        </p:txBody>
      </p:sp>
      <p:sp>
        <p:nvSpPr>
          <p:cNvPr id="140" name="Google Shape;140;p13"/>
          <p:cNvSpPr txBox="1">
            <a:spLocks noGrp="1"/>
          </p:cNvSpPr>
          <p:nvPr>
            <p:ph type="title" idx="14" hasCustomPrompt="1"/>
          </p:nvPr>
        </p:nvSpPr>
        <p:spPr>
          <a:xfrm>
            <a:off x="3761328" y="6026558"/>
            <a:ext cx="5005200" cy="1145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000"/>
              <a:buNone/>
              <a:defRPr>
                <a:solidFill>
                  <a:schemeClr val="accent5"/>
                </a:solidFill>
              </a:defRPr>
            </a:lvl1pPr>
            <a:lvl2pPr lvl="1" algn="ctr" rtl="0">
              <a:lnSpc>
                <a:spcPct val="100000"/>
              </a:lnSpc>
              <a:spcBef>
                <a:spcPts val="0"/>
              </a:spcBef>
              <a:spcAft>
                <a:spcPts val="0"/>
              </a:spcAft>
              <a:buSzPts val="5000"/>
              <a:buNone/>
              <a:defRPr sz="10000"/>
            </a:lvl2pPr>
            <a:lvl3pPr lvl="2" algn="ctr" rtl="0">
              <a:lnSpc>
                <a:spcPct val="100000"/>
              </a:lnSpc>
              <a:spcBef>
                <a:spcPts val="0"/>
              </a:spcBef>
              <a:spcAft>
                <a:spcPts val="0"/>
              </a:spcAft>
              <a:buSzPts val="5000"/>
              <a:buNone/>
              <a:defRPr sz="10000"/>
            </a:lvl3pPr>
            <a:lvl4pPr lvl="3" algn="ctr" rtl="0">
              <a:lnSpc>
                <a:spcPct val="100000"/>
              </a:lnSpc>
              <a:spcBef>
                <a:spcPts val="0"/>
              </a:spcBef>
              <a:spcAft>
                <a:spcPts val="0"/>
              </a:spcAft>
              <a:buSzPts val="5000"/>
              <a:buNone/>
              <a:defRPr sz="10000"/>
            </a:lvl4pPr>
            <a:lvl5pPr lvl="4" algn="ctr" rtl="0">
              <a:lnSpc>
                <a:spcPct val="100000"/>
              </a:lnSpc>
              <a:spcBef>
                <a:spcPts val="0"/>
              </a:spcBef>
              <a:spcAft>
                <a:spcPts val="0"/>
              </a:spcAft>
              <a:buSzPts val="5000"/>
              <a:buNone/>
              <a:defRPr sz="10000"/>
            </a:lvl5pPr>
            <a:lvl6pPr lvl="5" algn="ctr" rtl="0">
              <a:lnSpc>
                <a:spcPct val="100000"/>
              </a:lnSpc>
              <a:spcBef>
                <a:spcPts val="0"/>
              </a:spcBef>
              <a:spcAft>
                <a:spcPts val="0"/>
              </a:spcAft>
              <a:buSzPts val="5000"/>
              <a:buNone/>
              <a:defRPr sz="10000"/>
            </a:lvl6pPr>
            <a:lvl7pPr lvl="6" algn="ctr" rtl="0">
              <a:lnSpc>
                <a:spcPct val="100000"/>
              </a:lnSpc>
              <a:spcBef>
                <a:spcPts val="0"/>
              </a:spcBef>
              <a:spcAft>
                <a:spcPts val="0"/>
              </a:spcAft>
              <a:buSzPts val="5000"/>
              <a:buNone/>
              <a:defRPr sz="10000"/>
            </a:lvl7pPr>
            <a:lvl8pPr lvl="7" algn="ctr" rtl="0">
              <a:lnSpc>
                <a:spcPct val="100000"/>
              </a:lnSpc>
              <a:spcBef>
                <a:spcPts val="0"/>
              </a:spcBef>
              <a:spcAft>
                <a:spcPts val="0"/>
              </a:spcAft>
              <a:buSzPts val="5000"/>
              <a:buNone/>
              <a:defRPr sz="10000"/>
            </a:lvl8pPr>
            <a:lvl9pPr lvl="8" algn="ctr" rtl="0">
              <a:lnSpc>
                <a:spcPct val="100000"/>
              </a:lnSpc>
              <a:spcBef>
                <a:spcPts val="0"/>
              </a:spcBef>
              <a:spcAft>
                <a:spcPts val="0"/>
              </a:spcAft>
              <a:buSzPts val="5000"/>
              <a:buNone/>
              <a:defRPr sz="10000"/>
            </a:lvl9pPr>
          </a:lstStyle>
          <a:p>
            <a:r>
              <a:t>xx%</a:t>
            </a:r>
          </a:p>
        </p:txBody>
      </p:sp>
      <p:sp>
        <p:nvSpPr>
          <p:cNvPr id="141" name="Google Shape;141;p13"/>
          <p:cNvSpPr txBox="1">
            <a:spLocks noGrp="1"/>
          </p:cNvSpPr>
          <p:nvPr>
            <p:ph type="title" idx="15" hasCustomPrompt="1"/>
          </p:nvPr>
        </p:nvSpPr>
        <p:spPr>
          <a:xfrm>
            <a:off x="9511036" y="6026558"/>
            <a:ext cx="5005200" cy="1145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000"/>
              <a:buNone/>
              <a:defRPr>
                <a:solidFill>
                  <a:schemeClr val="accent5"/>
                </a:solidFill>
              </a:defRPr>
            </a:lvl1pPr>
            <a:lvl2pPr lvl="1" algn="ctr" rtl="0">
              <a:lnSpc>
                <a:spcPct val="100000"/>
              </a:lnSpc>
              <a:spcBef>
                <a:spcPts val="0"/>
              </a:spcBef>
              <a:spcAft>
                <a:spcPts val="0"/>
              </a:spcAft>
              <a:buSzPts val="5000"/>
              <a:buNone/>
              <a:defRPr sz="10000"/>
            </a:lvl2pPr>
            <a:lvl3pPr lvl="2" algn="ctr" rtl="0">
              <a:lnSpc>
                <a:spcPct val="100000"/>
              </a:lnSpc>
              <a:spcBef>
                <a:spcPts val="0"/>
              </a:spcBef>
              <a:spcAft>
                <a:spcPts val="0"/>
              </a:spcAft>
              <a:buSzPts val="5000"/>
              <a:buNone/>
              <a:defRPr sz="10000"/>
            </a:lvl3pPr>
            <a:lvl4pPr lvl="3" algn="ctr" rtl="0">
              <a:lnSpc>
                <a:spcPct val="100000"/>
              </a:lnSpc>
              <a:spcBef>
                <a:spcPts val="0"/>
              </a:spcBef>
              <a:spcAft>
                <a:spcPts val="0"/>
              </a:spcAft>
              <a:buSzPts val="5000"/>
              <a:buNone/>
              <a:defRPr sz="10000"/>
            </a:lvl4pPr>
            <a:lvl5pPr lvl="4" algn="ctr" rtl="0">
              <a:lnSpc>
                <a:spcPct val="100000"/>
              </a:lnSpc>
              <a:spcBef>
                <a:spcPts val="0"/>
              </a:spcBef>
              <a:spcAft>
                <a:spcPts val="0"/>
              </a:spcAft>
              <a:buSzPts val="5000"/>
              <a:buNone/>
              <a:defRPr sz="10000"/>
            </a:lvl5pPr>
            <a:lvl6pPr lvl="5" algn="ctr" rtl="0">
              <a:lnSpc>
                <a:spcPct val="100000"/>
              </a:lnSpc>
              <a:spcBef>
                <a:spcPts val="0"/>
              </a:spcBef>
              <a:spcAft>
                <a:spcPts val="0"/>
              </a:spcAft>
              <a:buSzPts val="5000"/>
              <a:buNone/>
              <a:defRPr sz="10000"/>
            </a:lvl6pPr>
            <a:lvl7pPr lvl="6" algn="ctr" rtl="0">
              <a:lnSpc>
                <a:spcPct val="100000"/>
              </a:lnSpc>
              <a:spcBef>
                <a:spcPts val="0"/>
              </a:spcBef>
              <a:spcAft>
                <a:spcPts val="0"/>
              </a:spcAft>
              <a:buSzPts val="5000"/>
              <a:buNone/>
              <a:defRPr sz="10000"/>
            </a:lvl7pPr>
            <a:lvl8pPr lvl="7" algn="ctr" rtl="0">
              <a:lnSpc>
                <a:spcPct val="100000"/>
              </a:lnSpc>
              <a:spcBef>
                <a:spcPts val="0"/>
              </a:spcBef>
              <a:spcAft>
                <a:spcPts val="0"/>
              </a:spcAft>
              <a:buSzPts val="5000"/>
              <a:buNone/>
              <a:defRPr sz="10000"/>
            </a:lvl8pPr>
            <a:lvl9pPr lvl="8" algn="ctr" rtl="0">
              <a:lnSpc>
                <a:spcPct val="100000"/>
              </a:lnSpc>
              <a:spcBef>
                <a:spcPts val="0"/>
              </a:spcBef>
              <a:spcAft>
                <a:spcPts val="0"/>
              </a:spcAft>
              <a:buSzPts val="5000"/>
              <a:buNone/>
              <a:defRPr sz="10000"/>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four columns">
    <p:spTree>
      <p:nvGrpSpPr>
        <p:cNvPr id="1" name=""/>
        <p:cNvGrpSpPr/>
        <p:nvPr/>
      </p:nvGrpSpPr>
      <p:grpSpPr>
        <a:xfrm>
          <a:off x="0" y="0"/>
          <a:ext cx="0" cy="0"/>
          <a:chOff x="0" y="0"/>
          <a:chExt cx="0" cy="0"/>
        </a:xfrm>
      </p:grpSpPr>
      <p:pic>
        <p:nvPicPr>
          <p:cNvPr id="28" name="Imagen 27" descr="Forma, Flecha&#10;&#10;Descripción generada automáticamente"/>
          <p:cNvPicPr>
            <a:picLocks noChangeAspect="1"/>
          </p:cNvPicPr>
          <p:nvPr/>
        </p:nvPicPr>
        <p:blipFill rotWithShape="1">
          <a:blip r:embed="rId2">
            <a:alphaModFix amt="23000"/>
            <a:extLst>
              <a:ext uri="{28A0092B-C50C-407E-A947-70E740481C1C}">
                <a14:useLocalDpi xmlns:a14="http://schemas.microsoft.com/office/drawing/2010/main" val="0"/>
              </a:ext>
            </a:extLst>
          </a:blip>
          <a:srcRect l="28191" t="31782" r="23590" b="8928"/>
          <a:stretch>
            <a:fillRect/>
          </a:stretch>
        </p:blipFill>
        <p:spPr>
          <a:xfrm>
            <a:off x="-165838" y="-199102"/>
            <a:ext cx="10838388" cy="10685204"/>
          </a:xfrm>
          <a:prstGeom prst="rect">
            <a:avLst/>
          </a:prstGeom>
        </p:spPr>
      </p:pic>
      <p:pic>
        <p:nvPicPr>
          <p:cNvPr id="29" name="Imagen 28" descr="Diagrama&#10;&#10;Descripción generada automáticamente con confianza media"/>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a:fillRect/>
          </a:stretch>
        </p:blipFill>
        <p:spPr>
          <a:xfrm>
            <a:off x="14200810" y="1"/>
            <a:ext cx="4555532" cy="4327926"/>
          </a:xfrm>
          <a:prstGeom prst="rect">
            <a:avLst/>
          </a:prstGeom>
        </p:spPr>
      </p:pic>
      <p:pic>
        <p:nvPicPr>
          <p:cNvPr id="30" name="Imagen 29" descr="Diagrama&#10;&#10;Descripción generada automáticamente con confianza media"/>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a:fillRect/>
          </a:stretch>
        </p:blipFill>
        <p:spPr>
          <a:xfrm>
            <a:off x="13408330" y="5665346"/>
            <a:ext cx="5348012" cy="4739640"/>
          </a:xfrm>
          <a:prstGeom prst="rect">
            <a:avLst/>
          </a:prstGeom>
        </p:spPr>
      </p:pic>
      <p:sp>
        <p:nvSpPr>
          <p:cNvPr id="11" name="Title 7"/>
          <p:cNvSpPr>
            <a:spLocks noGrp="1"/>
          </p:cNvSpPr>
          <p:nvPr userDrawn="1">
            <p:ph type="title"/>
          </p:nvPr>
        </p:nvSpPr>
        <p:spPr>
          <a:xfrm>
            <a:off x="1447800" y="1104900"/>
            <a:ext cx="15392400" cy="1431132"/>
          </a:xfrm>
        </p:spPr>
        <p:txBody>
          <a:bodyPr/>
          <a:lstStyle>
            <a:lvl1pPr algn="ctr">
              <a:defRPr b="1">
                <a:solidFill>
                  <a:schemeClr val="accent3"/>
                </a:solidFill>
                <a:latin typeface="+mj-lt"/>
              </a:defRPr>
            </a:lvl1pPr>
          </a:lstStyle>
          <a:p>
            <a:r>
              <a:rPr lang="en-US" dirty="0"/>
              <a:t>Click to edit Master title style</a:t>
            </a:r>
          </a:p>
        </p:txBody>
      </p:sp>
      <p:sp>
        <p:nvSpPr>
          <p:cNvPr id="15" name="Text Placeholder 2"/>
          <p:cNvSpPr>
            <a:spLocks noGrp="1"/>
          </p:cNvSpPr>
          <p:nvPr userDrawn="1">
            <p:ph type="body" idx="1"/>
          </p:nvPr>
        </p:nvSpPr>
        <p:spPr>
          <a:xfrm>
            <a:off x="2635200" y="4932000"/>
            <a:ext cx="5100484" cy="784964"/>
          </a:xfrm>
        </p:spPr>
        <p:txBody>
          <a:bodyPr>
            <a:noAutofit/>
          </a:bodyPr>
          <a:lstStyle>
            <a:lvl1pPr marL="0" indent="0" algn="ctr">
              <a:buNone/>
              <a:defRPr sz="3200">
                <a:solidFill>
                  <a:schemeClr val="tx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16" name="Text Placeholder 2"/>
          <p:cNvSpPr>
            <a:spLocks noGrp="1"/>
          </p:cNvSpPr>
          <p:nvPr userDrawn="1">
            <p:ph type="body" idx="13" hasCustomPrompt="1"/>
          </p:nvPr>
        </p:nvSpPr>
        <p:spPr>
          <a:xfrm>
            <a:off x="2635200" y="3974234"/>
            <a:ext cx="5100484" cy="784964"/>
          </a:xfrm>
        </p:spPr>
        <p:txBody>
          <a:bodyPr>
            <a:noAutofit/>
          </a:bodyPr>
          <a:lstStyle>
            <a:lvl1pPr marL="0" indent="0" algn="ctr">
              <a:buNone/>
              <a:defRPr sz="6400" b="1">
                <a:solidFill>
                  <a:schemeClr val="tx1"/>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17" name="Text Placeholder 2"/>
          <p:cNvSpPr>
            <a:spLocks noGrp="1"/>
          </p:cNvSpPr>
          <p:nvPr userDrawn="1">
            <p:ph type="body" idx="14"/>
          </p:nvPr>
        </p:nvSpPr>
        <p:spPr>
          <a:xfrm>
            <a:off x="4681442" y="2721600"/>
            <a:ext cx="1008000" cy="784964"/>
          </a:xfrm>
        </p:spPr>
        <p:txBody>
          <a:bodyPr>
            <a:noAutofit/>
          </a:bodyPr>
          <a:lstStyle>
            <a:lvl1pPr marL="0" indent="0" algn="ctr">
              <a:buNone/>
              <a:defRPr sz="72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18" name="Text Placeholder 2"/>
          <p:cNvSpPr>
            <a:spLocks noGrp="1"/>
          </p:cNvSpPr>
          <p:nvPr userDrawn="1">
            <p:ph type="body" idx="15"/>
          </p:nvPr>
        </p:nvSpPr>
        <p:spPr>
          <a:xfrm>
            <a:off x="9518400" y="4932000"/>
            <a:ext cx="5100484" cy="784964"/>
          </a:xfrm>
        </p:spPr>
        <p:txBody>
          <a:bodyPr>
            <a:noAutofit/>
          </a:bodyPr>
          <a:lstStyle>
            <a:lvl1pPr marL="0" indent="0" algn="ctr">
              <a:buNone/>
              <a:defRPr sz="3200">
                <a:solidFill>
                  <a:schemeClr val="tx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19" name="Text Placeholder 2"/>
          <p:cNvSpPr>
            <a:spLocks noGrp="1"/>
          </p:cNvSpPr>
          <p:nvPr userDrawn="1">
            <p:ph type="body" idx="16" hasCustomPrompt="1"/>
          </p:nvPr>
        </p:nvSpPr>
        <p:spPr>
          <a:xfrm>
            <a:off x="9518400" y="3974234"/>
            <a:ext cx="5100484" cy="784964"/>
          </a:xfrm>
        </p:spPr>
        <p:txBody>
          <a:bodyPr>
            <a:noAutofit/>
          </a:bodyPr>
          <a:lstStyle>
            <a:lvl1pPr marL="0" indent="0" algn="ctr">
              <a:buNone/>
              <a:defRPr sz="6400" b="1">
                <a:solidFill>
                  <a:schemeClr val="tx1"/>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0" name="Text Placeholder 2"/>
          <p:cNvSpPr>
            <a:spLocks noGrp="1"/>
          </p:cNvSpPr>
          <p:nvPr userDrawn="1">
            <p:ph type="body" idx="17"/>
          </p:nvPr>
        </p:nvSpPr>
        <p:spPr>
          <a:xfrm>
            <a:off x="11564642" y="2721600"/>
            <a:ext cx="1008000" cy="784800"/>
          </a:xfrm>
        </p:spPr>
        <p:txBody>
          <a:bodyPr>
            <a:noAutofit/>
          </a:bodyPr>
          <a:lstStyle>
            <a:lvl1pPr marL="0" indent="0" algn="ctr">
              <a:buNone/>
              <a:defRPr sz="72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1" name="Text Placeholder 2"/>
          <p:cNvSpPr>
            <a:spLocks noGrp="1"/>
          </p:cNvSpPr>
          <p:nvPr userDrawn="1">
            <p:ph type="body" idx="18"/>
          </p:nvPr>
        </p:nvSpPr>
        <p:spPr>
          <a:xfrm>
            <a:off x="12420000" y="8258400"/>
            <a:ext cx="4449600" cy="784964"/>
          </a:xfrm>
        </p:spPr>
        <p:txBody>
          <a:bodyPr>
            <a:noAutofit/>
          </a:bodyPr>
          <a:lstStyle>
            <a:lvl1pPr marL="0" indent="0" algn="ctr">
              <a:buNone/>
              <a:defRPr sz="3200">
                <a:solidFill>
                  <a:schemeClr val="tx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2" name="Text Placeholder 2"/>
          <p:cNvSpPr>
            <a:spLocks noGrp="1"/>
          </p:cNvSpPr>
          <p:nvPr userDrawn="1">
            <p:ph type="body" idx="19" hasCustomPrompt="1"/>
          </p:nvPr>
        </p:nvSpPr>
        <p:spPr>
          <a:xfrm>
            <a:off x="12420000" y="7380000"/>
            <a:ext cx="4449600" cy="784964"/>
          </a:xfrm>
        </p:spPr>
        <p:txBody>
          <a:bodyPr>
            <a:noAutofit/>
          </a:bodyPr>
          <a:lstStyle>
            <a:lvl1pPr marL="0" indent="0" algn="ctr">
              <a:buNone/>
              <a:defRPr sz="6400" b="1">
                <a:solidFill>
                  <a:schemeClr val="tx1"/>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3" name="Text Placeholder 2"/>
          <p:cNvSpPr>
            <a:spLocks noGrp="1"/>
          </p:cNvSpPr>
          <p:nvPr userDrawn="1">
            <p:ph type="body" idx="20"/>
          </p:nvPr>
        </p:nvSpPr>
        <p:spPr>
          <a:xfrm>
            <a:off x="14140800" y="6148800"/>
            <a:ext cx="1008000" cy="784964"/>
          </a:xfrm>
        </p:spPr>
        <p:txBody>
          <a:bodyPr>
            <a:noAutofit/>
          </a:bodyPr>
          <a:lstStyle>
            <a:lvl1pPr marL="0" indent="0" algn="ctr">
              <a:buNone/>
              <a:defRPr sz="72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4" name="Text Placeholder 2"/>
          <p:cNvSpPr>
            <a:spLocks noGrp="1"/>
          </p:cNvSpPr>
          <p:nvPr userDrawn="1">
            <p:ph type="body" idx="21"/>
          </p:nvPr>
        </p:nvSpPr>
        <p:spPr>
          <a:xfrm>
            <a:off x="5925600" y="8258400"/>
            <a:ext cx="5100484" cy="784964"/>
          </a:xfrm>
        </p:spPr>
        <p:txBody>
          <a:bodyPr>
            <a:noAutofit/>
          </a:bodyPr>
          <a:lstStyle>
            <a:lvl1pPr marL="0" indent="0" algn="ctr">
              <a:buNone/>
              <a:defRPr sz="3200">
                <a:solidFill>
                  <a:schemeClr val="tx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5" name="Text Placeholder 2"/>
          <p:cNvSpPr>
            <a:spLocks noGrp="1"/>
          </p:cNvSpPr>
          <p:nvPr userDrawn="1">
            <p:ph type="body" idx="22" hasCustomPrompt="1"/>
          </p:nvPr>
        </p:nvSpPr>
        <p:spPr>
          <a:xfrm>
            <a:off x="5925600" y="7380000"/>
            <a:ext cx="5100484" cy="784964"/>
          </a:xfrm>
        </p:spPr>
        <p:txBody>
          <a:bodyPr>
            <a:noAutofit/>
          </a:bodyPr>
          <a:lstStyle>
            <a:lvl1pPr marL="0" indent="0" algn="ctr">
              <a:buNone/>
              <a:defRPr sz="6400" b="1">
                <a:solidFill>
                  <a:schemeClr val="tx1"/>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26" name="Text Placeholder 2"/>
          <p:cNvSpPr>
            <a:spLocks noGrp="1"/>
          </p:cNvSpPr>
          <p:nvPr userDrawn="1">
            <p:ph type="body" idx="23"/>
          </p:nvPr>
        </p:nvSpPr>
        <p:spPr>
          <a:xfrm>
            <a:off x="7971842" y="6148800"/>
            <a:ext cx="1008000" cy="784964"/>
          </a:xfrm>
        </p:spPr>
        <p:txBody>
          <a:bodyPr>
            <a:noAutofit/>
          </a:bodyPr>
          <a:lstStyle>
            <a:lvl1pPr marL="0" indent="0" algn="ctr">
              <a:buNone/>
              <a:defRPr sz="72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2286000" cy="1328056"/>
          </a:xfrm>
          <a:prstGeom prst="rect">
            <a:avLst/>
          </a:prstGeom>
          <a:blipFill dpi="0" rotWithShape="1">
            <a:blip r:embed="rId2"/>
            <a:srcRect/>
            <a:tile tx="0" ty="-1270000" sx="30000" sy="3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9" name="文本框 8"/>
          <p:cNvSpPr txBox="1"/>
          <p:nvPr userDrawn="1"/>
        </p:nvSpPr>
        <p:spPr>
          <a:xfrm>
            <a:off x="12268203" y="3768738"/>
            <a:ext cx="5134739" cy="2746906"/>
          </a:xfrm>
          <a:prstGeom prst="rect">
            <a:avLst/>
          </a:prstGeom>
          <a:noFill/>
        </p:spPr>
        <p:txBody>
          <a:bodyPr wrap="none" rtlCol="0">
            <a:spAutoFit/>
          </a:bodyPr>
          <a:lstStyle/>
          <a:p>
            <a:r>
              <a:rPr lang="en-US" altLang="zh-CN" sz="17250" b="1" dirty="0">
                <a:solidFill>
                  <a:schemeClr val="bg1"/>
                </a:solidFill>
                <a:latin typeface="Microsoft YaHei" panose="020B0503020204020204" pitchFamily="34" charset="-122"/>
                <a:ea typeface="Microsoft YaHei" panose="020B0503020204020204" pitchFamily="34" charset="-122"/>
              </a:rPr>
              <a:t>ONE</a:t>
            </a:r>
            <a:endParaRPr lang="zh-CN" altLang="en-US" sz="17250" b="1" dirty="0">
              <a:solidFill>
                <a:schemeClr val="bg1"/>
              </a:solidFill>
              <a:latin typeface="Microsoft YaHei" panose="020B0503020204020204" pitchFamily="34" charset="-122"/>
              <a:ea typeface="Microsoft YaHei" panose="020B0503020204020204" pitchFamily="34" charset="-122"/>
            </a:endParaRPr>
          </a:p>
        </p:txBody>
      </p:sp>
      <p:grpSp>
        <p:nvGrpSpPr>
          <p:cNvPr id="13" name="组合 12"/>
          <p:cNvGrpSpPr/>
          <p:nvPr userDrawn="1"/>
        </p:nvGrpSpPr>
        <p:grpSpPr>
          <a:xfrm>
            <a:off x="2336009" y="1"/>
            <a:ext cx="15951994" cy="1328057"/>
            <a:chOff x="1557339" y="0"/>
            <a:chExt cx="10634662" cy="885370"/>
          </a:xfrm>
        </p:grpSpPr>
        <p:sp>
          <p:nvSpPr>
            <p:cNvPr id="10" name="矩形 9"/>
            <p:cNvSpPr/>
            <p:nvPr userDrawn="1"/>
          </p:nvSpPr>
          <p:spPr>
            <a:xfrm>
              <a:off x="1557339" y="0"/>
              <a:ext cx="10634662" cy="885370"/>
            </a:xfrm>
            <a:prstGeom prst="rect">
              <a:avLst/>
            </a:prstGeom>
            <a:solidFill>
              <a:srgbClr val="FEE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1" name="文本框 10"/>
            <p:cNvSpPr txBox="1"/>
            <p:nvPr userDrawn="1"/>
          </p:nvSpPr>
          <p:spPr>
            <a:xfrm>
              <a:off x="1557339" y="115929"/>
              <a:ext cx="1351011" cy="738663"/>
            </a:xfrm>
            <a:prstGeom prst="rect">
              <a:avLst/>
            </a:prstGeom>
            <a:noFill/>
          </p:spPr>
          <p:txBody>
            <a:bodyPr wrap="none" rtlCol="0">
              <a:spAutoFit/>
            </a:bodyPr>
            <a:lstStyle/>
            <a:p>
              <a:r>
                <a:rPr lang="en-US" altLang="zh-CN" sz="6600" b="0" i="0" dirty="0">
                  <a:solidFill>
                    <a:schemeClr val="bg1"/>
                  </a:solidFill>
                  <a:latin typeface="Microsoft YaHei" panose="020B0503020204020204" pitchFamily="34" charset="-122"/>
                  <a:ea typeface="Microsoft YaHei" panose="020B0503020204020204" pitchFamily="34" charset="-122"/>
                </a:rPr>
                <a:t>ONE</a:t>
              </a:r>
              <a:endParaRPr lang="zh-CN" altLang="en-US" sz="6600" b="0" i="0" dirty="0">
                <a:solidFill>
                  <a:schemeClr val="bg1"/>
                </a:solidFill>
                <a:latin typeface="Microsoft YaHei" panose="020B0503020204020204" pitchFamily="34" charset="-122"/>
                <a:ea typeface="Microsoft YaHei" panose="020B0503020204020204" pitchFamily="34" charset="-122"/>
              </a:endParaRPr>
            </a:p>
          </p:txBody>
        </p:sp>
        <p:sp>
          <p:nvSpPr>
            <p:cNvPr id="12" name="矩形 11"/>
            <p:cNvSpPr/>
            <p:nvPr userDrawn="1"/>
          </p:nvSpPr>
          <p:spPr>
            <a:xfrm>
              <a:off x="2971510" y="300594"/>
              <a:ext cx="1918474" cy="369331"/>
            </a:xfrm>
            <a:prstGeom prst="rect">
              <a:avLst/>
            </a:prstGeom>
          </p:spPr>
          <p:txBody>
            <a:bodyPr wrap="none">
              <a:spAutoFit/>
            </a:bodyPr>
            <a:lstStyle/>
            <a:p>
              <a:r>
                <a:rPr lang="zh-CN" altLang="en-US" sz="3000" b="1" i="0" dirty="0">
                  <a:solidFill>
                    <a:schemeClr val="bg1"/>
                  </a:solidFill>
                  <a:latin typeface="Microsoft YaHei" panose="020B0503020204020204" pitchFamily="34" charset="-122"/>
                  <a:ea typeface="Microsoft YaHei" panose="020B0503020204020204" pitchFamily="34" charset="-122"/>
                </a:rPr>
                <a:t>请输入你的题目</a:t>
              </a:r>
            </a:p>
          </p:txBody>
        </p:sp>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8" name="Google Shape;1251;p56"/>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4" name="Date Placeholder 3"/>
          <p:cNvSpPr>
            <a:spLocks noGrp="1"/>
          </p:cNvSpPr>
          <p:nvPr>
            <p:ph type="dt" sz="half" idx="10"/>
          </p:nvPr>
        </p:nvSpPr>
        <p:spPr/>
        <p:txBody>
          <a:bodyPr/>
          <a:lstStyle/>
          <a:p>
            <a:r>
              <a:rPr lang="en-US" noProof="0"/>
              <a:t>20XX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pPr defTabSz="685800"/>
            <a:endParaRPr lang="en-US" sz="2700" dirty="0">
              <a:solidFill>
                <a:srgbClr val="000000"/>
              </a:solidFill>
            </a:endParaRPr>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335">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solidFill>
                  <a:srgbClr val="1F2C8F"/>
                </a:solidFill>
              </a:rPr>
              <a:t>‹#›</a:t>
            </a:fld>
            <a:endParaRPr lang="en-US" dirty="0">
              <a:solidFill>
                <a:srgbClr val="1F2C8F"/>
              </a:solidFill>
            </a:endParaRPr>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2700" dirty="0">
              <a:solidFill>
                <a:srgbClr val="FDFAF6"/>
              </a:solidFill>
            </a:endParaRPr>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pPr defTabSz="685800"/>
            <a:endParaRPr lang="en-US" sz="2700" dirty="0">
              <a:solidFill>
                <a:srgbClr val="000000"/>
              </a:solidFill>
            </a:endParaRPr>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pPr defTabSz="685800"/>
            <a:endParaRPr lang="en-US" sz="2700" dirty="0">
              <a:solidFill>
                <a:srgbClr val="000000"/>
              </a:solidFill>
            </a:endParaRPr>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pPr defTabSz="685800"/>
            <a:endParaRPr lang="en-US" sz="2700" dirty="0">
              <a:solidFill>
                <a:srgbClr val="000000"/>
              </a:solidFill>
            </a:endParaRPr>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675" dirty="0">
              <a:solidFill>
                <a:srgbClr val="FDFAF6"/>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t>‹#›</a:t>
            </a:fld>
            <a:endParaRPr lang="en-US" dirty="0">
              <a:solidFill>
                <a:srgbClr val="1F2C8F"/>
              </a:solidFill>
            </a:endParaRPr>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t>‹#›</a:t>
            </a:fld>
            <a:endParaRPr lang="en-US" dirty="0">
              <a:solidFill>
                <a:srgbClr val="1F2C8F"/>
              </a:solidFill>
            </a:endParaRPr>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t>‹#›</a:t>
            </a:fld>
            <a:endParaRPr lang="en-US" dirty="0">
              <a:solidFill>
                <a:srgbClr val="1F2C8F"/>
              </a:solidFill>
            </a:endParaRPr>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1F2C8F"/>
                </a:solidFill>
              </a:rPr>
              <a:t>‹#›</a:t>
            </a:fld>
            <a:endParaRPr lang="en-US" dirty="0">
              <a:solidFill>
                <a:srgbClr val="1F2C8F"/>
              </a:solidFill>
            </a:endParaRPr>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3"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9"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t>‹#›</a:t>
            </a:fld>
            <a:endParaRPr lang="en-US" dirty="0">
              <a:solidFill>
                <a:srgbClr val="1F2C8F"/>
              </a:solidFill>
            </a:endParaRPr>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335" indent="-521335"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335" indent="-521335"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335" indent="-521335" algn="l">
              <a:spcBef>
                <a:spcPts val="540"/>
              </a:spcBef>
              <a:buFont typeface="Arial" panose="020B0604020202020204" pitchFamily="34" charset="0"/>
              <a:buChar char="•"/>
              <a:defRPr sz="2250"/>
            </a:lvl1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pPr defTabSz="685800"/>
            <a:endParaRPr lang="en-US" sz="2700" dirty="0">
              <a:solidFill>
                <a:srgbClr val="000000"/>
              </a:solidFill>
            </a:endParaRPr>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pPr defTabSz="685800"/>
            <a:endParaRPr lang="en-US" sz="2700" dirty="0">
              <a:solidFill>
                <a:srgbClr val="000000"/>
              </a:solidFill>
            </a:endParaRPr>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pPr defTabSz="685800"/>
            <a:endParaRPr lang="en-US" sz="2700" dirty="0">
              <a:solidFill>
                <a:srgbClr val="000000"/>
              </a:solidFill>
            </a:endParaRPr>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pPr defTabSz="685800"/>
            <a:endParaRPr lang="en-US" sz="2700" dirty="0">
              <a:solidFill>
                <a:srgbClr val="000000"/>
              </a:solidFill>
            </a:endParaRPr>
          </a:p>
        </p:txBody>
      </p:sp>
      <p:pic>
        <p:nvPicPr>
          <p:cNvPr id="21"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t>‹#›</a:t>
            </a:fld>
            <a:endParaRPr lang="en-US" dirty="0">
              <a:solidFill>
                <a:srgbClr val="1F2C8F"/>
              </a:solidFill>
            </a:endParaRPr>
          </a:p>
        </p:txBody>
      </p:sp>
      <p:sp>
        <p:nvSpPr>
          <p:cNvPr id="4" name="Footer Placeholder 3"/>
          <p:cNvSpPr>
            <a:spLocks noGrp="1"/>
          </p:cNvSpPr>
          <p:nvPr>
            <p:ph type="ftr" sz="quarter" idx="13"/>
          </p:nvPr>
        </p:nvSpPr>
        <p:spPr/>
        <p:txBody>
          <a:bodyPr/>
          <a:lstStyle/>
          <a:p>
            <a:r>
              <a:rPr lang="en-US">
                <a:solidFill>
                  <a:srgbClr val="1F2C8F"/>
                </a:solidFill>
              </a:rPr>
              <a:t>Presentation title</a:t>
            </a:r>
            <a:endParaRPr lang="en-US" dirty="0">
              <a:solidFill>
                <a:srgbClr val="1F2C8F"/>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pPr defTabSz="685800"/>
            <a:endParaRPr lang="en-US" sz="2700" dirty="0">
              <a:solidFill>
                <a:srgbClr val="000000"/>
              </a:solidFill>
            </a:endParaRPr>
          </a:p>
        </p:txBody>
      </p:sp>
      <p:pic>
        <p:nvPicPr>
          <p:cNvPr id="9" name="Image 2"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5"/>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1" name="Image 1" descr="preencoded.png"/>
          <p:cNvPicPr>
            <a:picLocks noChangeAspect="1"/>
          </p:cNvPicPr>
          <p:nvPr userDrawn="1"/>
        </p:nvPicPr>
        <p:blipFill>
          <a:blip r:embed="rId2" cstate="screen">
            <a:extLst>
              <a:ext uri="{96DAC541-7B7A-43D3-8B79-37D633B846F1}">
                <asvg:svgBlip xmlns:asvg="http://schemas.microsoft.com/office/drawing/2016/SVG/main" r:embed="rId3"/>
              </a:ext>
            </a:extLst>
          </a:blip>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7" name="Image 6" descr="preencoded.png"/>
          <p:cNvPicPr>
            <a:picLocks noChangeAspect="1"/>
          </p:cNvPicPr>
          <p:nvPr userDrawn="1"/>
        </p:nvPicPr>
        <p:blipFill>
          <a:blip r:embed="rId4" cstate="screen">
            <a:extLst>
              <a:ext uri="{96DAC541-7B7A-43D3-8B79-37D633B846F1}">
                <asvg:svgBlip xmlns:asvg="http://schemas.microsoft.com/office/drawing/2016/SVG/main" r:embed="rId5"/>
              </a:ext>
            </a:extLst>
          </a:blip>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t>‹#›</a:t>
            </a:fld>
            <a:endParaRPr lang="en-US" dirty="0">
              <a:solidFill>
                <a:srgbClr val="1F2C8F"/>
              </a:solidFill>
            </a:endParaRPr>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3" name="Footer Placeholder 2"/>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t>‹#›</a:t>
            </a:fld>
            <a:endParaRPr lang="en-US" dirty="0">
              <a:solidFill>
                <a:srgbClr val="1F2C8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lIns="137160" tIns="68580" rIns="137160" bIns="68580"/>
          <a:lstStyle/>
          <a:p>
            <a:fld id="{D9FA3FC5-365A-4E15-B4BF-B0C447403491}" type="datetimeFigureOut">
              <a:rPr lang="zh-CN" altLang="en-US" smtClean="0">
                <a:solidFill>
                  <a:srgbClr val="000000">
                    <a:tint val="75000"/>
                  </a:srgbClr>
                </a:solidFill>
              </a:rPr>
              <a:t>2025/4/8</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8" name="Google Shape;1251;p56"/>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4" name="Date Placeholder 3"/>
          <p:cNvSpPr>
            <a:spLocks noGrp="1"/>
          </p:cNvSpPr>
          <p:nvPr>
            <p:ph type="dt" sz="half" idx="10"/>
          </p:nvPr>
        </p:nvSpPr>
        <p:spPr>
          <a:xfrm>
            <a:off x="15943718" y="9601356"/>
            <a:ext cx="960120" cy="370332"/>
          </a:xfrm>
          <a:prstGeom prst="rect">
            <a:avLst/>
          </a:prstGeom>
        </p:spPr>
        <p:txBody>
          <a:bodyPr lIns="137160" tIns="68580" rIns="137160" bIns="68580"/>
          <a:lstStyle/>
          <a:p>
            <a:r>
              <a:rPr lang="en-US" noProof="0"/>
              <a:t>20XX</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8" name="Google Shape;1251;p56"/>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4" name="Date Placeholder 3"/>
          <p:cNvSpPr>
            <a:spLocks noGrp="1"/>
          </p:cNvSpPr>
          <p:nvPr>
            <p:ph type="dt" sz="half" idx="10"/>
          </p:nvPr>
        </p:nvSpPr>
        <p:spPr>
          <a:xfrm>
            <a:off x="15943718" y="9601356"/>
            <a:ext cx="960120" cy="370332"/>
          </a:xfrm>
          <a:prstGeom prst="rect">
            <a:avLst/>
          </a:prstGeom>
        </p:spPr>
        <p:txBody>
          <a:bodyPr lIns="137160" tIns="68580" rIns="137160" bIns="68580"/>
          <a:lstStyle/>
          <a:p>
            <a:r>
              <a:rPr lang="en-US" noProof="0"/>
              <a:t>20XX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8" name="Google Shape;1251;p56"/>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4" name="Date Placeholder 3"/>
          <p:cNvSpPr>
            <a:spLocks noGrp="1"/>
          </p:cNvSpPr>
          <p:nvPr>
            <p:ph type="dt" sz="half" idx="10"/>
          </p:nvPr>
        </p:nvSpPr>
        <p:spPr>
          <a:xfrm>
            <a:off x="15943718" y="9601356"/>
            <a:ext cx="960120" cy="370332"/>
          </a:xfrm>
          <a:prstGeom prst="rect">
            <a:avLst/>
          </a:prstGeom>
        </p:spPr>
        <p:txBody>
          <a:bodyPr lIns="137160" tIns="68580" rIns="137160" bIns="68580"/>
          <a:lstStyle/>
          <a:p>
            <a:r>
              <a:rPr lang="en-US" noProof="0"/>
              <a:t>20XX</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8" name="Google Shape;1251;p56"/>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4" name="Date Placeholder 3"/>
          <p:cNvSpPr>
            <a:spLocks noGrp="1"/>
          </p:cNvSpPr>
          <p:nvPr>
            <p:ph type="dt" sz="half" idx="10"/>
          </p:nvPr>
        </p:nvSpPr>
        <p:spPr>
          <a:xfrm>
            <a:off x="15943718" y="9601356"/>
            <a:ext cx="960120" cy="370332"/>
          </a:xfrm>
          <a:prstGeom prst="rect">
            <a:avLst/>
          </a:prstGeom>
        </p:spPr>
        <p:txBody>
          <a:bodyPr lIns="137160" tIns="68580" rIns="137160" bIns="68580"/>
          <a:lstStyle/>
          <a:p>
            <a:r>
              <a:rPr lang="en-US" noProof="0"/>
              <a:t>20XX</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8" name="Google Shape;1251;p56"/>
          <p:cNvSpPr/>
          <p:nvPr userDrawn="1"/>
        </p:nvSpPr>
        <p:spPr>
          <a:xfrm>
            <a:off x="1608906" y="382505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0" name="Google Shape;1251;p56"/>
          <p:cNvSpPr/>
          <p:nvPr userDrawn="1"/>
        </p:nvSpPr>
        <p:spPr>
          <a:xfrm>
            <a:off x="4853498" y="3783765"/>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2" name="Google Shape;1251;p56"/>
          <p:cNvSpPr/>
          <p:nvPr userDrawn="1"/>
        </p:nvSpPr>
        <p:spPr>
          <a:xfrm>
            <a:off x="8122722" y="3770943"/>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4" name="Google Shape;1251;p56"/>
          <p:cNvSpPr/>
          <p:nvPr userDrawn="1"/>
        </p:nvSpPr>
        <p:spPr>
          <a:xfrm>
            <a:off x="11295624" y="3787389"/>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16" name="Google Shape;1251;p56"/>
          <p:cNvSpPr/>
          <p:nvPr userDrawn="1"/>
        </p:nvSpPr>
        <p:spPr>
          <a:xfrm>
            <a:off x="14564849" y="3774567"/>
            <a:ext cx="2433651" cy="2433651"/>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lang="en-US" sz="2700" noProof="0">
              <a:solidFill>
                <a:schemeClr val="lt1"/>
              </a:solidFill>
              <a:latin typeface="Karla"/>
              <a:ea typeface="Karla"/>
              <a:cs typeface="Karla"/>
              <a:sym typeface="Karla"/>
            </a:endParaRPr>
          </a:p>
        </p:txBody>
      </p:sp>
      <p:sp>
        <p:nvSpPr>
          <p:cNvPr id="21" name="Text Placeholder 19"/>
          <p:cNvSpPr>
            <a:spLocks noGrp="1"/>
          </p:cNvSpPr>
          <p:nvPr>
            <p:ph type="body" sz="quarter" idx="13" hasCustomPrompt="1"/>
          </p:nvPr>
        </p:nvSpPr>
        <p:spPr>
          <a:xfrm>
            <a:off x="1480090"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2" name="Text Placeholder 19"/>
          <p:cNvSpPr>
            <a:spLocks noGrp="1"/>
          </p:cNvSpPr>
          <p:nvPr>
            <p:ph type="body" sz="quarter" idx="14" hasCustomPrompt="1"/>
          </p:nvPr>
        </p:nvSpPr>
        <p:spPr>
          <a:xfrm>
            <a:off x="4732021"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3" name="Text Placeholder 19"/>
          <p:cNvSpPr>
            <a:spLocks noGrp="1"/>
          </p:cNvSpPr>
          <p:nvPr>
            <p:ph type="body" sz="quarter" idx="15" hasCustomPrompt="1"/>
          </p:nvPr>
        </p:nvSpPr>
        <p:spPr>
          <a:xfrm>
            <a:off x="799642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4" name="Text Placeholder 19"/>
          <p:cNvSpPr>
            <a:spLocks noGrp="1"/>
          </p:cNvSpPr>
          <p:nvPr>
            <p:ph type="body" sz="quarter" idx="16" hasCustomPrompt="1"/>
          </p:nvPr>
        </p:nvSpPr>
        <p:spPr>
          <a:xfrm>
            <a:off x="11164825"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5" name="Text Placeholder 19"/>
          <p:cNvSpPr>
            <a:spLocks noGrp="1"/>
          </p:cNvSpPr>
          <p:nvPr>
            <p:ph type="body" sz="quarter" idx="17" hasCustomPrompt="1"/>
          </p:nvPr>
        </p:nvSpPr>
        <p:spPr>
          <a:xfrm>
            <a:off x="14442949" y="3662173"/>
            <a:ext cx="2433638" cy="2433638"/>
          </a:xfrm>
          <a:prstGeom prst="ellipse">
            <a:avLst/>
          </a:prstGeom>
          <a:solidFill>
            <a:schemeClr val="accent3"/>
          </a:solidFill>
          <a:ln w="25400">
            <a:solidFill>
              <a:schemeClr val="tx1"/>
            </a:solidFill>
          </a:ln>
        </p:spPr>
        <p:txBody>
          <a:bodyPr anchor="ctr"/>
          <a:lstStyle>
            <a:lvl1pPr marL="0" indent="0" algn="ctr">
              <a:buNone/>
              <a:defRPr sz="8100">
                <a:solidFill>
                  <a:schemeClr val="bg1"/>
                </a:solidFill>
                <a:latin typeface="+mj-lt"/>
              </a:defRPr>
            </a:lvl1pPr>
          </a:lstStyle>
          <a:p>
            <a:pPr lvl="0"/>
            <a:r>
              <a:rPr lang="en-US" noProof="0"/>
              <a:t>0</a:t>
            </a:r>
          </a:p>
        </p:txBody>
      </p:sp>
      <p:sp>
        <p:nvSpPr>
          <p:cNvPr id="27" name="Text Placeholder 26"/>
          <p:cNvSpPr>
            <a:spLocks noGrp="1"/>
          </p:cNvSpPr>
          <p:nvPr>
            <p:ph type="body" sz="quarter" idx="18"/>
          </p:nvPr>
        </p:nvSpPr>
        <p:spPr>
          <a:xfrm>
            <a:off x="1236153" y="6487668"/>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8" name="Text Placeholder 26"/>
          <p:cNvSpPr>
            <a:spLocks noGrp="1"/>
          </p:cNvSpPr>
          <p:nvPr>
            <p:ph type="body" sz="quarter" idx="19"/>
          </p:nvPr>
        </p:nvSpPr>
        <p:spPr>
          <a:xfrm>
            <a:off x="4488084" y="649005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29" name="Text Placeholder 26"/>
          <p:cNvSpPr>
            <a:spLocks noGrp="1"/>
          </p:cNvSpPr>
          <p:nvPr>
            <p:ph type="body" sz="quarter" idx="20"/>
          </p:nvPr>
        </p:nvSpPr>
        <p:spPr>
          <a:xfrm>
            <a:off x="7752492" y="6470463"/>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0" name="Text Placeholder 26"/>
          <p:cNvSpPr>
            <a:spLocks noGrp="1"/>
          </p:cNvSpPr>
          <p:nvPr>
            <p:ph type="body" sz="quarter" idx="21"/>
          </p:nvPr>
        </p:nvSpPr>
        <p:spPr>
          <a:xfrm>
            <a:off x="10919787"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31" name="Text Placeholder 26"/>
          <p:cNvSpPr>
            <a:spLocks noGrp="1"/>
          </p:cNvSpPr>
          <p:nvPr>
            <p:ph type="body" sz="quarter" idx="22"/>
          </p:nvPr>
        </p:nvSpPr>
        <p:spPr>
          <a:xfrm>
            <a:off x="14199012" y="6479916"/>
            <a:ext cx="2921508" cy="946404"/>
          </a:xfrm>
        </p:spPr>
        <p:txBody>
          <a:bodyPr/>
          <a:lstStyle>
            <a:lvl1pPr marL="0" indent="0" algn="ctr">
              <a:lnSpc>
                <a:spcPct val="120000"/>
              </a:lnSpc>
              <a:spcBef>
                <a:spcPts val="0"/>
              </a:spcBef>
              <a:buNone/>
              <a:defRPr sz="3000">
                <a:latin typeface="+mj-lt"/>
              </a:defRPr>
            </a:lvl1pPr>
          </a:lstStyle>
          <a:p>
            <a:pPr lvl="0"/>
            <a:r>
              <a:rPr lang="en-US" noProof="0"/>
              <a:t>Click to edit Master text styles</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4" name="Date Placeholder 3"/>
          <p:cNvSpPr>
            <a:spLocks noGrp="1"/>
          </p:cNvSpPr>
          <p:nvPr>
            <p:ph type="dt" sz="half" idx="10"/>
          </p:nvPr>
        </p:nvSpPr>
        <p:spPr>
          <a:xfrm>
            <a:off x="15943718" y="9601356"/>
            <a:ext cx="960120" cy="370332"/>
          </a:xfrm>
          <a:prstGeom prst="rect">
            <a:avLst/>
          </a:prstGeom>
        </p:spPr>
        <p:txBody>
          <a:bodyPr lIns="137160" tIns="68580" rIns="137160" bIns="68580"/>
          <a:lstStyle/>
          <a:p>
            <a:r>
              <a:rPr lang="en-US" noProof="0"/>
              <a:t>20XX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cap="none" spc="0" baseline="0">
                <a:solidFill>
                  <a:schemeClr val="tx1">
                    <a:tint val="75000"/>
                  </a:schemeClr>
                </a:solidFill>
                <a:latin typeface="+mn-lt"/>
              </a:defRPr>
            </a:lvl1pPr>
          </a:lstStyle>
          <a:p>
            <a:fld id="{82EDB8D0-98ED-4B86-9D5F-E61ADC70144D}" type="datetimeFigureOut">
              <a:rPr lang="en-US" smtClean="0">
                <a:solidFill>
                  <a:srgbClr val="000000">
                    <a:tint val="75000"/>
                  </a:srgbClr>
                </a:solidFill>
              </a:rPr>
              <a:t>4/8/2025</a:t>
            </a:fld>
            <a:endParaRPr lang="en-US" dirty="0">
              <a:solidFill>
                <a:srgbClr val="000000">
                  <a:tint val="75000"/>
                </a:srgb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cap="none" spc="0" baseline="0">
                <a:solidFill>
                  <a:schemeClr val="tx1">
                    <a:tint val="75000"/>
                  </a:schemeClr>
                </a:solidFill>
                <a:latin typeface="+mn-lt"/>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cap="none" spc="0" baseline="0">
                <a:solidFill>
                  <a:schemeClr val="tx1">
                    <a:tint val="75000"/>
                  </a:schemeClr>
                </a:solidFill>
                <a:latin typeface="+mn-lt"/>
              </a:defRPr>
            </a:lvl1pPr>
          </a:lstStyle>
          <a:p>
            <a:fld id="{4854181D-6920-4594-9A5D-6CE56DC9F8B2}" type="slidenum">
              <a:rPr lang="en-US" smtClean="0">
                <a:solidFill>
                  <a:srgbClr val="000000">
                    <a:tint val="75000"/>
                  </a:srgbClr>
                </a:solidFill>
              </a:r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Lst>
  <p:txStyles>
    <p:titleStyle>
      <a:lvl1pPr algn="l" defTabSz="13716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pPr defTabSz="685800"/>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pPr defTabSz="685800"/>
            <a:fld id="{48F63A3B-78C7-47BE-AE5E-E10140E04643}" type="slidenum">
              <a:rPr lang="en-US" smtClean="0">
                <a:solidFill>
                  <a:srgbClr val="1F2C8F"/>
                </a:solidFill>
              </a:rPr>
              <a:t>‹#›</a:t>
            </a:fld>
            <a:endParaRPr lang="en-US" dirty="0">
              <a:solidFill>
                <a:srgbClr val="1F2C8F"/>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hf hdr="0" dt="0"/>
  <p:txStyles>
    <p:titleStyle>
      <a:lvl1pPr algn="ctr" defTabSz="1371600" rtl="0" eaLnBrk="1" latinLnBrk="0" hangingPunct="1">
        <a:lnSpc>
          <a:spcPts val="7315"/>
        </a:lnSpc>
        <a:spcBef>
          <a:spcPct val="0"/>
        </a:spcBef>
        <a:buNone/>
        <a:defRPr sz="6600" b="1" kern="1200" cap="all" baseline="0">
          <a:solidFill>
            <a:schemeClr val="accent6"/>
          </a:solidFill>
          <a:latin typeface="+mj-lt"/>
          <a:ea typeface="+mj-ea"/>
          <a:cs typeface="+mj-cs"/>
        </a:defRPr>
      </a:lvl1pPr>
    </p:titleStyle>
    <p:bodyStyle>
      <a:lvl1pPr marL="521335" indent="-521335"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335"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335"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335"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335"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1.mp3"/><Relationship Id="rId7" Type="http://schemas.openxmlformats.org/officeDocument/2006/relationships/image" Target="../media/image13.wmf"/><Relationship Id="rId12" Type="http://schemas.openxmlformats.org/officeDocument/2006/relationships/image" Target="../media/image18.jpeg"/><Relationship Id="rId2" Type="http://schemas.openxmlformats.org/officeDocument/2006/relationships/audio" Target="file:///D:\VAN%20HOA%20GIAI%20TRI\ca%20nhac\Mp3%20Phong%20trao\Mo%20uoc%20ngay%20mai.mp3" TargetMode="External"/><Relationship Id="rId1" Type="http://schemas.microsoft.com/office/2007/relationships/media" Target="file:///D:\VAN%20HOA%20GIAI%20TRI\ca%20nhac\Mp3%20Phong%20trao\Mo%20uoc%20ngay%20mai.mp3" TargetMode="Externa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audio" Target="../media/media1.mp3"/><Relationship Id="rId9" Type="http://schemas.openxmlformats.org/officeDocument/2006/relationships/image" Target="../media/image15.wmf"/><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6.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40.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xml"/><Relationship Id="rId7" Type="http://schemas.openxmlformats.org/officeDocument/2006/relationships/image" Target="../media/image61.pn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1.xml"/><Relationship Id="rId5" Type="http://schemas.openxmlformats.org/officeDocument/2006/relationships/image" Target="../media/image7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38.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38.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7.png"/><Relationship Id="rId2" Type="http://schemas.openxmlformats.org/officeDocument/2006/relationships/image" Target="../media/image94.png"/><Relationship Id="rId1" Type="http://schemas.openxmlformats.org/officeDocument/2006/relationships/slideLayout" Target="../slideLayouts/slideLayout39.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openxmlformats.org/officeDocument/2006/relationships/slide" Target="slide10.xml"/><Relationship Id="rId26" Type="http://schemas.openxmlformats.org/officeDocument/2006/relationships/image" Target="../media/image41.png"/><Relationship Id="rId3" Type="http://schemas.openxmlformats.org/officeDocument/2006/relationships/slide" Target="slide5.xml"/><Relationship Id="rId21" Type="http://schemas.openxmlformats.org/officeDocument/2006/relationships/slide" Target="slide11.xml"/><Relationship Id="rId7" Type="http://schemas.openxmlformats.org/officeDocument/2006/relationships/image" Target="../media/image28.png"/><Relationship Id="rId12" Type="http://schemas.openxmlformats.org/officeDocument/2006/relationships/slide" Target="slide8.xml"/><Relationship Id="rId17" Type="http://schemas.openxmlformats.org/officeDocument/2006/relationships/image" Target="../media/image35.png"/><Relationship Id="rId25"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slide" Target="slide6.xml"/><Relationship Id="rId11" Type="http://schemas.openxmlformats.org/officeDocument/2006/relationships/image" Target="../media/image31.png"/><Relationship Id="rId24" Type="http://schemas.openxmlformats.org/officeDocument/2006/relationships/slide" Target="slide12.xml"/><Relationship Id="rId5" Type="http://schemas.openxmlformats.org/officeDocument/2006/relationships/image" Target="../media/image27.png"/><Relationship Id="rId15" Type="http://schemas.openxmlformats.org/officeDocument/2006/relationships/slide" Target="slide9.xml"/><Relationship Id="rId23" Type="http://schemas.openxmlformats.org/officeDocument/2006/relationships/image" Target="../media/image39.png"/><Relationship Id="rId10" Type="http://schemas.openxmlformats.org/officeDocument/2006/relationships/image" Target="../media/image30.png"/><Relationship Id="rId19"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slide" Target="slide7.xml"/><Relationship Id="rId14" Type="http://schemas.openxmlformats.org/officeDocument/2006/relationships/image" Target="../media/image33.png"/><Relationship Id="rId22" Type="http://schemas.openxmlformats.org/officeDocument/2006/relationships/image" Target="../media/image38.png"/><Relationship Id="rId27" Type="http://schemas.openxmlformats.org/officeDocument/2006/relationships/image" Target="../media/image42.GIF"/></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8.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33.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47.GIF"/><Relationship Id="rId5" Type="http://schemas.openxmlformats.org/officeDocument/2006/relationships/image" Target="../media/image44.GIF"/><Relationship Id="rId15" Type="http://schemas.openxmlformats.org/officeDocument/2006/relationships/image" Target="../media/image51.GIF"/><Relationship Id="rId10" Type="http://schemas.openxmlformats.org/officeDocument/2006/relationships/image" Target="../media/image46.GIF"/><Relationship Id="rId4" Type="http://schemas.openxmlformats.org/officeDocument/2006/relationships/image" Target="../media/image43.png"/><Relationship Id="rId9" Type="http://schemas.openxmlformats.org/officeDocument/2006/relationships/slide" Target="slide4.xml"/><Relationship Id="rId14" Type="http://schemas.openxmlformats.org/officeDocument/2006/relationships/image" Target="../media/image5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descr="Blue tissue paper"/>
          <p:cNvSpPr>
            <a:spLocks noChangeArrowheads="1"/>
          </p:cNvSpPr>
          <p:nvPr/>
        </p:nvSpPr>
        <p:spPr bwMode="auto">
          <a:xfrm>
            <a:off x="0" y="-457200"/>
            <a:ext cx="18288000" cy="10287000"/>
          </a:xfrm>
          <a:prstGeom prst="rect">
            <a:avLst/>
          </a:prstGeom>
          <a:blipFill dpi="0" rotWithShape="1">
            <a:blip r:embed="rId6"/>
            <a:srcRect/>
            <a:tile tx="0" ty="0" sx="100000" sy="100000" flip="none" algn="tl"/>
          </a:blipFill>
          <a:ln w="9525">
            <a:solidFill>
              <a:srgbClr val="99CC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58" tIns="91430" rIns="182858" bIns="91430" anchor="ctr"/>
          <a:lstStyle/>
          <a:p>
            <a:pPr marL="685800" indent="-685800" algn="ctr"/>
            <a:r>
              <a:rPr lang="en-US" b="1">
                <a:latin typeface="Arial" panose="020B0604020202020204" pitchFamily="34" charset="0"/>
              </a:rPr>
              <a:t> </a:t>
            </a:r>
            <a:endParaRPr lang="vi-VN" b="1">
              <a:latin typeface="Arial" panose="020B0604020202020204" pitchFamily="34" charset="0"/>
            </a:endParaRPr>
          </a:p>
        </p:txBody>
      </p:sp>
      <p:sp>
        <p:nvSpPr>
          <p:cNvPr id="2051" name="Line 3"/>
          <p:cNvSpPr>
            <a:spLocks noChangeShapeType="1"/>
          </p:cNvSpPr>
          <p:nvPr/>
        </p:nvSpPr>
        <p:spPr bwMode="auto">
          <a:xfrm>
            <a:off x="2667000" y="-21432"/>
            <a:ext cx="0" cy="10308432"/>
          </a:xfrm>
          <a:prstGeom prst="line">
            <a:avLst/>
          </a:prstGeom>
          <a:noFill/>
          <a:ln w="38100">
            <a:solidFill>
              <a:schemeClr val="accent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052" name="Line 4"/>
          <p:cNvSpPr>
            <a:spLocks noChangeShapeType="1"/>
          </p:cNvSpPr>
          <p:nvPr/>
        </p:nvSpPr>
        <p:spPr bwMode="auto">
          <a:xfrm flipV="1">
            <a:off x="0" y="1795465"/>
            <a:ext cx="18288000" cy="33338"/>
          </a:xfrm>
          <a:prstGeom prst="line">
            <a:avLst/>
          </a:prstGeom>
          <a:noFill/>
          <a:ln w="57150">
            <a:solidFill>
              <a:srgbClr val="FF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053" name="Line 5"/>
          <p:cNvSpPr>
            <a:spLocks noChangeShapeType="1"/>
          </p:cNvSpPr>
          <p:nvPr/>
        </p:nvSpPr>
        <p:spPr bwMode="auto">
          <a:xfrm>
            <a:off x="2822576" y="-21430"/>
            <a:ext cx="0" cy="4914902"/>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054" name="Line 6"/>
          <p:cNvSpPr>
            <a:spLocks noChangeShapeType="1"/>
          </p:cNvSpPr>
          <p:nvPr/>
        </p:nvSpPr>
        <p:spPr bwMode="auto">
          <a:xfrm>
            <a:off x="0" y="1714500"/>
            <a:ext cx="17830800" cy="0"/>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31" name="AutoShape 7"/>
          <p:cNvSpPr>
            <a:spLocks noChangeArrowheads="1"/>
          </p:cNvSpPr>
          <p:nvPr/>
        </p:nvSpPr>
        <p:spPr bwMode="auto">
          <a:xfrm>
            <a:off x="14535150" y="7122319"/>
            <a:ext cx="857250" cy="614363"/>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32" name="AutoShape 8"/>
          <p:cNvSpPr>
            <a:spLocks noChangeArrowheads="1"/>
          </p:cNvSpPr>
          <p:nvPr/>
        </p:nvSpPr>
        <p:spPr bwMode="auto">
          <a:xfrm>
            <a:off x="4" y="5257800"/>
            <a:ext cx="733427" cy="6477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33" name="AutoShape 9"/>
          <p:cNvSpPr>
            <a:spLocks noChangeArrowheads="1"/>
          </p:cNvSpPr>
          <p:nvPr/>
        </p:nvSpPr>
        <p:spPr bwMode="auto">
          <a:xfrm>
            <a:off x="339730" y="8267702"/>
            <a:ext cx="806450" cy="58817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34" name="AutoShape 10"/>
          <p:cNvSpPr>
            <a:spLocks noChangeArrowheads="1"/>
          </p:cNvSpPr>
          <p:nvPr/>
        </p:nvSpPr>
        <p:spPr bwMode="auto">
          <a:xfrm>
            <a:off x="16002000" y="571500"/>
            <a:ext cx="1219200" cy="10287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35" name="AutoShape 11"/>
          <p:cNvSpPr>
            <a:spLocks noChangeArrowheads="1"/>
          </p:cNvSpPr>
          <p:nvPr/>
        </p:nvSpPr>
        <p:spPr bwMode="auto">
          <a:xfrm>
            <a:off x="4492626" y="14288"/>
            <a:ext cx="914400" cy="10287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36" name="AutoShape 12"/>
          <p:cNvSpPr>
            <a:spLocks noChangeArrowheads="1"/>
          </p:cNvSpPr>
          <p:nvPr/>
        </p:nvSpPr>
        <p:spPr bwMode="auto">
          <a:xfrm>
            <a:off x="9296404" y="571502"/>
            <a:ext cx="806450" cy="58817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37" name="AutoShape 13"/>
          <p:cNvSpPr>
            <a:spLocks noChangeArrowheads="1"/>
          </p:cNvSpPr>
          <p:nvPr/>
        </p:nvSpPr>
        <p:spPr bwMode="auto">
          <a:xfrm>
            <a:off x="609600" y="3657600"/>
            <a:ext cx="1371600" cy="9144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38" name="AutoShape 14"/>
          <p:cNvSpPr>
            <a:spLocks noChangeArrowheads="1"/>
          </p:cNvSpPr>
          <p:nvPr/>
        </p:nvSpPr>
        <p:spPr bwMode="auto">
          <a:xfrm>
            <a:off x="11277604" y="342901"/>
            <a:ext cx="733427" cy="60007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39" name="AutoShape 15"/>
          <p:cNvSpPr>
            <a:spLocks noChangeArrowheads="1"/>
          </p:cNvSpPr>
          <p:nvPr/>
        </p:nvSpPr>
        <p:spPr bwMode="auto">
          <a:xfrm>
            <a:off x="6096003" y="800100"/>
            <a:ext cx="733427" cy="6477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pic>
        <p:nvPicPr>
          <p:cNvPr id="2064" name="Picture 16"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626853">
            <a:off x="16333789" y="-288129"/>
            <a:ext cx="1657352" cy="22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41" name="AutoShape 17"/>
          <p:cNvSpPr>
            <a:spLocks noChangeArrowheads="1"/>
          </p:cNvSpPr>
          <p:nvPr/>
        </p:nvSpPr>
        <p:spPr bwMode="auto">
          <a:xfrm>
            <a:off x="3048000" y="1828802"/>
            <a:ext cx="1016000" cy="604838"/>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42" name="AutoShape 18"/>
          <p:cNvSpPr>
            <a:spLocks noChangeArrowheads="1"/>
          </p:cNvSpPr>
          <p:nvPr/>
        </p:nvSpPr>
        <p:spPr bwMode="auto">
          <a:xfrm>
            <a:off x="16916404" y="2971801"/>
            <a:ext cx="771527" cy="659609"/>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43" name="AutoShape 19"/>
          <p:cNvSpPr>
            <a:spLocks noChangeArrowheads="1"/>
          </p:cNvSpPr>
          <p:nvPr/>
        </p:nvSpPr>
        <p:spPr bwMode="auto">
          <a:xfrm>
            <a:off x="6858004" y="9029701"/>
            <a:ext cx="733427" cy="60007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44" name="AutoShape 20"/>
          <p:cNvSpPr>
            <a:spLocks noChangeArrowheads="1"/>
          </p:cNvSpPr>
          <p:nvPr/>
        </p:nvSpPr>
        <p:spPr bwMode="auto">
          <a:xfrm>
            <a:off x="16611603" y="6057902"/>
            <a:ext cx="987426" cy="809627"/>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45" name="AutoShape 21"/>
          <p:cNvSpPr>
            <a:spLocks noChangeArrowheads="1"/>
          </p:cNvSpPr>
          <p:nvPr/>
        </p:nvSpPr>
        <p:spPr bwMode="auto">
          <a:xfrm>
            <a:off x="4572000" y="7772400"/>
            <a:ext cx="1219200" cy="10287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46" name="AutoShape 22"/>
          <p:cNvSpPr>
            <a:spLocks noChangeArrowheads="1"/>
          </p:cNvSpPr>
          <p:nvPr/>
        </p:nvSpPr>
        <p:spPr bwMode="auto">
          <a:xfrm>
            <a:off x="11125200" y="8801100"/>
            <a:ext cx="914400" cy="10287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47" name="AutoShape 23"/>
          <p:cNvSpPr>
            <a:spLocks noChangeArrowheads="1"/>
          </p:cNvSpPr>
          <p:nvPr/>
        </p:nvSpPr>
        <p:spPr bwMode="auto">
          <a:xfrm>
            <a:off x="15392400" y="8915400"/>
            <a:ext cx="1066800" cy="8001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48" name="AutoShape 24"/>
          <p:cNvSpPr>
            <a:spLocks noChangeArrowheads="1"/>
          </p:cNvSpPr>
          <p:nvPr/>
        </p:nvSpPr>
        <p:spPr bwMode="auto">
          <a:xfrm>
            <a:off x="2895603" y="8915402"/>
            <a:ext cx="987426" cy="809627"/>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49" name="AutoShape 25"/>
          <p:cNvSpPr>
            <a:spLocks noChangeArrowheads="1"/>
          </p:cNvSpPr>
          <p:nvPr/>
        </p:nvSpPr>
        <p:spPr bwMode="auto">
          <a:xfrm>
            <a:off x="12801603" y="9029702"/>
            <a:ext cx="987426" cy="809627"/>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50" name="AutoShape 26"/>
          <p:cNvSpPr>
            <a:spLocks noChangeArrowheads="1"/>
          </p:cNvSpPr>
          <p:nvPr/>
        </p:nvSpPr>
        <p:spPr bwMode="auto">
          <a:xfrm>
            <a:off x="16764004" y="7772402"/>
            <a:ext cx="806450" cy="58817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075" name="Oval 27"/>
          <p:cNvSpPr>
            <a:spLocks noChangeArrowheads="1"/>
          </p:cNvSpPr>
          <p:nvPr/>
        </p:nvSpPr>
        <p:spPr bwMode="auto">
          <a:xfrm>
            <a:off x="1066800" y="685800"/>
            <a:ext cx="609600" cy="457200"/>
          </a:xfrm>
          <a:prstGeom prst="ellipse">
            <a:avLst/>
          </a:prstGeom>
          <a:noFill/>
          <a:ln w="9525">
            <a:solidFill>
              <a:srgbClr val="FFFF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58" tIns="91430" rIns="182858" bIns="91430" anchor="ctr"/>
          <a:lstStyle/>
          <a:p>
            <a:pPr algn="ctr" eaLnBrk="0" hangingPunct="0"/>
            <a:r>
              <a:rPr lang="en-US" b="1" u="sng">
                <a:solidFill>
                  <a:srgbClr val="FF0066"/>
                </a:solidFill>
                <a:latin typeface="Arial" panose="020B0604020202020204" pitchFamily="34" charset="0"/>
              </a:rPr>
              <a:t>10</a:t>
            </a:r>
          </a:p>
        </p:txBody>
      </p:sp>
      <p:sp>
        <p:nvSpPr>
          <p:cNvPr id="2076" name="Rectangle 28"/>
          <p:cNvSpPr>
            <a:spLocks noChangeArrowheads="1"/>
          </p:cNvSpPr>
          <p:nvPr/>
        </p:nvSpPr>
        <p:spPr bwMode="auto">
          <a:xfrm>
            <a:off x="0" y="0"/>
            <a:ext cx="18288000" cy="18288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endParaRPr lang="en-US"/>
          </a:p>
        </p:txBody>
      </p:sp>
      <p:sp>
        <p:nvSpPr>
          <p:cNvPr id="257053" name="Text Box 29"/>
          <p:cNvSpPr txBox="1">
            <a:spLocks noChangeArrowheads="1"/>
          </p:cNvSpPr>
          <p:nvPr/>
        </p:nvSpPr>
        <p:spPr bwMode="auto">
          <a:xfrm>
            <a:off x="7010400" y="2209215"/>
            <a:ext cx="4572000" cy="141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58" tIns="91430" rIns="182858" bIns="9143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8000" b="1" dirty="0">
                <a:solidFill>
                  <a:srgbClr val="FF0000"/>
                </a:solidFill>
              </a:rPr>
              <a:t>MÔN</a:t>
            </a:r>
          </a:p>
        </p:txBody>
      </p:sp>
      <p:pic>
        <p:nvPicPr>
          <p:cNvPr id="257054" name="Mo uoc ngay ma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066800" y="93726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63930" y="8827298"/>
            <a:ext cx="2124074" cy="145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0" name="WordArt 32"/>
          <p:cNvSpPr>
            <a:spLocks noChangeArrowheads="1" noChangeShapeType="1" noTextEdit="1"/>
          </p:cNvSpPr>
          <p:nvPr/>
        </p:nvSpPr>
        <p:spPr bwMode="auto">
          <a:xfrm>
            <a:off x="1219201" y="1159672"/>
            <a:ext cx="15943265" cy="6669878"/>
          </a:xfrm>
          <a:prstGeom prst="rect">
            <a:avLst/>
          </a:prstGeom>
        </p:spPr>
        <p:txBody>
          <a:bodyPr spcFirstLastPara="1" wrap="none" lIns="182876" tIns="91437" rIns="182876" bIns="91437" fromWordArt="1">
            <a:prstTxWarp prst="textArchUp">
              <a:avLst>
                <a:gd name="adj" fmla="val 11008953"/>
              </a:avLst>
            </a:prstTxWarp>
          </a:bodyPr>
          <a:lstStyle/>
          <a:p>
            <a:pPr algn="ctr"/>
            <a:r>
              <a:rPr lang="vi-VN" sz="8000" b="1" kern="10" dirty="0">
                <a:ln w="9525">
                  <a:solidFill>
                    <a:srgbClr val="FF0066"/>
                  </a:solidFill>
                  <a:round/>
                </a:ln>
                <a:solidFill>
                  <a:srgbClr val="FFFF00"/>
                </a:solidFill>
                <a:latin typeface="Times New Roman" panose="02020603050405020304"/>
                <a:cs typeface="Times New Roman" panose="02020603050405020304"/>
              </a:rPr>
              <a:t>* Chào mừng các em đến với tiết học*</a:t>
            </a:r>
            <a:endParaRPr lang="en-US" sz="8000" b="1" kern="10" dirty="0">
              <a:ln w="9525">
                <a:solidFill>
                  <a:srgbClr val="FF0066"/>
                </a:solidFill>
                <a:round/>
              </a:ln>
              <a:solidFill>
                <a:srgbClr val="FFFF00"/>
              </a:solidFill>
              <a:latin typeface="Times New Roman" panose="02020603050405020304"/>
              <a:cs typeface="Times New Roman" panose="02020603050405020304"/>
            </a:endParaRPr>
          </a:p>
        </p:txBody>
      </p:sp>
      <p:sp>
        <p:nvSpPr>
          <p:cNvPr id="257057" name="AutoShape 33"/>
          <p:cNvSpPr>
            <a:spLocks noChangeArrowheads="1"/>
          </p:cNvSpPr>
          <p:nvPr/>
        </p:nvSpPr>
        <p:spPr bwMode="auto">
          <a:xfrm>
            <a:off x="8077200" y="4686300"/>
            <a:ext cx="1066800" cy="685800"/>
          </a:xfrm>
          <a:prstGeom prst="star5">
            <a:avLst/>
          </a:prstGeom>
          <a:solidFill>
            <a:srgbClr val="FFFF00"/>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58" name="AutoShape 34"/>
          <p:cNvSpPr>
            <a:spLocks noChangeArrowheads="1"/>
          </p:cNvSpPr>
          <p:nvPr/>
        </p:nvSpPr>
        <p:spPr bwMode="auto">
          <a:xfrm>
            <a:off x="8077200" y="4686300"/>
            <a:ext cx="1066800" cy="685800"/>
          </a:xfrm>
          <a:prstGeom prst="star5">
            <a:avLst/>
          </a:prstGeom>
          <a:solidFill>
            <a:srgbClr val="FF0066"/>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59" name="AutoShape 35"/>
          <p:cNvSpPr>
            <a:spLocks noChangeArrowheads="1"/>
          </p:cNvSpPr>
          <p:nvPr/>
        </p:nvSpPr>
        <p:spPr bwMode="auto">
          <a:xfrm>
            <a:off x="8077200" y="4686300"/>
            <a:ext cx="1066800" cy="685800"/>
          </a:xfrm>
          <a:prstGeom prst="star5">
            <a:avLst/>
          </a:prstGeom>
          <a:solidFill>
            <a:srgbClr val="00CCFF"/>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0" name="AutoShape 36"/>
          <p:cNvSpPr>
            <a:spLocks noChangeArrowheads="1"/>
          </p:cNvSpPr>
          <p:nvPr/>
        </p:nvSpPr>
        <p:spPr bwMode="auto">
          <a:xfrm>
            <a:off x="8077200" y="4686300"/>
            <a:ext cx="1066800" cy="685800"/>
          </a:xfrm>
          <a:prstGeom prst="star5">
            <a:avLst/>
          </a:prstGeom>
          <a:solidFill>
            <a:srgbClr val="FF9999"/>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1" name="AutoShape 37"/>
          <p:cNvSpPr>
            <a:spLocks noChangeArrowheads="1"/>
          </p:cNvSpPr>
          <p:nvPr/>
        </p:nvSpPr>
        <p:spPr bwMode="auto">
          <a:xfrm>
            <a:off x="8077200" y="4686300"/>
            <a:ext cx="1066800" cy="685800"/>
          </a:xfrm>
          <a:prstGeom prst="star5">
            <a:avLst/>
          </a:prstGeom>
          <a:solidFill>
            <a:srgbClr val="00FF00"/>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2" name="AutoShape 38"/>
          <p:cNvSpPr>
            <a:spLocks noChangeArrowheads="1"/>
          </p:cNvSpPr>
          <p:nvPr/>
        </p:nvSpPr>
        <p:spPr bwMode="auto">
          <a:xfrm>
            <a:off x="8077200" y="4686300"/>
            <a:ext cx="1066800" cy="685800"/>
          </a:xfrm>
          <a:prstGeom prst="star5">
            <a:avLst/>
          </a:prstGeom>
          <a:solidFill>
            <a:srgbClr val="CC00FF"/>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3" name="AutoShape 39"/>
          <p:cNvSpPr>
            <a:spLocks noChangeArrowheads="1"/>
          </p:cNvSpPr>
          <p:nvPr/>
        </p:nvSpPr>
        <p:spPr bwMode="auto">
          <a:xfrm>
            <a:off x="8077200" y="4686300"/>
            <a:ext cx="1066800" cy="685800"/>
          </a:xfrm>
          <a:prstGeom prst="star5">
            <a:avLst/>
          </a:prstGeom>
          <a:solidFill>
            <a:srgbClr val="00FF00"/>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4" name="AutoShape 40"/>
          <p:cNvSpPr>
            <a:spLocks noChangeArrowheads="1"/>
          </p:cNvSpPr>
          <p:nvPr/>
        </p:nvSpPr>
        <p:spPr bwMode="auto">
          <a:xfrm>
            <a:off x="8077200" y="4686300"/>
            <a:ext cx="1066800" cy="685800"/>
          </a:xfrm>
          <a:prstGeom prst="star5">
            <a:avLst/>
          </a:prstGeom>
          <a:solidFill>
            <a:srgbClr val="FFFF66"/>
          </a:soli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5" name="AutoShape 41"/>
          <p:cNvSpPr>
            <a:spLocks noChangeArrowheads="1"/>
          </p:cNvSpPr>
          <p:nvPr/>
        </p:nvSpPr>
        <p:spPr bwMode="auto">
          <a:xfrm>
            <a:off x="8077200" y="4686300"/>
            <a:ext cx="1066800" cy="685800"/>
          </a:xfrm>
          <a:prstGeom prst="star5">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6" name="AutoShape 42"/>
          <p:cNvSpPr>
            <a:spLocks noChangeArrowheads="1"/>
          </p:cNvSpPr>
          <p:nvPr/>
        </p:nvSpPr>
        <p:spPr bwMode="auto">
          <a:xfrm>
            <a:off x="8077200" y="4686300"/>
            <a:ext cx="1066800" cy="685800"/>
          </a:xfrm>
          <a:prstGeom prst="star5">
            <a:avLst/>
          </a:prstGeom>
          <a:gradFill rotWithShape="1">
            <a:gsLst>
              <a:gs pos="0">
                <a:srgbClr val="DCEBF5"/>
              </a:gs>
              <a:gs pos="4000">
                <a:srgbClr val="83A7C3"/>
              </a:gs>
              <a:gs pos="6500">
                <a:srgbClr val="768FB9"/>
              </a:gs>
              <a:gs pos="10501">
                <a:srgbClr val="83A7C3"/>
              </a:gs>
              <a:gs pos="26000">
                <a:srgbClr val="FFFFFF"/>
              </a:gs>
              <a:gs pos="28000">
                <a:srgbClr val="9C6563"/>
              </a:gs>
              <a:gs pos="29000">
                <a:srgbClr val="80302D"/>
              </a:gs>
              <a:gs pos="35501">
                <a:srgbClr val="C0524E"/>
              </a:gs>
              <a:gs pos="47000">
                <a:srgbClr val="EBDAD4"/>
              </a:gs>
              <a:gs pos="50000">
                <a:srgbClr val="55261C"/>
              </a:gs>
              <a:gs pos="53000">
                <a:srgbClr val="EBDAD4"/>
              </a:gs>
              <a:gs pos="64500">
                <a:srgbClr val="C0524E"/>
              </a:gs>
              <a:gs pos="71000">
                <a:srgbClr val="80302D"/>
              </a:gs>
              <a:gs pos="72000">
                <a:srgbClr val="9C6563"/>
              </a:gs>
              <a:gs pos="74000">
                <a:srgbClr val="FFFFFF"/>
              </a:gs>
              <a:gs pos="89500">
                <a:srgbClr val="83A7C3"/>
              </a:gs>
              <a:gs pos="93500">
                <a:srgbClr val="768FB9"/>
              </a:gs>
              <a:gs pos="96000">
                <a:srgbClr val="83A7C3"/>
              </a:gs>
              <a:gs pos="100000">
                <a:srgbClr val="DCEBF5"/>
              </a:gs>
            </a:gsLst>
            <a:lin ang="54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7" name="AutoShape 43"/>
          <p:cNvSpPr>
            <a:spLocks noChangeArrowheads="1"/>
          </p:cNvSpPr>
          <p:nvPr/>
        </p:nvSpPr>
        <p:spPr bwMode="auto">
          <a:xfrm>
            <a:off x="8077200" y="4686300"/>
            <a:ext cx="1066800" cy="685800"/>
          </a:xfrm>
          <a:prstGeom prst="star5">
            <a:avLst/>
          </a:prstGeom>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8" name="AutoShape 44"/>
          <p:cNvSpPr>
            <a:spLocks noChangeArrowheads="1"/>
          </p:cNvSpPr>
          <p:nvPr/>
        </p:nvSpPr>
        <p:spPr bwMode="auto">
          <a:xfrm>
            <a:off x="8077200" y="4686300"/>
            <a:ext cx="1066800" cy="685800"/>
          </a:xfrm>
          <a:prstGeom prst="star5">
            <a:avLst/>
          </a:prstGeom>
          <a:gradFill rotWithShape="1">
            <a:gsLst>
              <a:gs pos="0">
                <a:srgbClr val="000082"/>
              </a:gs>
              <a:gs pos="30000">
                <a:srgbClr val="66008F"/>
              </a:gs>
              <a:gs pos="64999">
                <a:srgbClr val="BA0066"/>
              </a:gs>
              <a:gs pos="89999">
                <a:srgbClr val="FF0000"/>
              </a:gs>
              <a:gs pos="100000">
                <a:srgbClr val="FF8200"/>
              </a:gs>
            </a:gsLst>
            <a:lin ang="54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69" name="AutoShape 45"/>
          <p:cNvSpPr>
            <a:spLocks noChangeArrowheads="1"/>
          </p:cNvSpPr>
          <p:nvPr/>
        </p:nvSpPr>
        <p:spPr bwMode="auto">
          <a:xfrm>
            <a:off x="8077200" y="4686300"/>
            <a:ext cx="1066800" cy="685800"/>
          </a:xfrm>
          <a:prstGeom prst="star5">
            <a:avLst/>
          </a:prstGeom>
          <a:gradFill rotWithShape="1">
            <a:gsLst>
              <a:gs pos="0">
                <a:srgbClr val="FF3399"/>
              </a:gs>
              <a:gs pos="25000">
                <a:srgbClr val="FF6633"/>
              </a:gs>
              <a:gs pos="50000">
                <a:srgbClr val="FFFF00"/>
              </a:gs>
              <a:gs pos="75000">
                <a:srgbClr val="01A78F"/>
              </a:gs>
              <a:gs pos="100000">
                <a:srgbClr val="3366FF"/>
              </a:gs>
            </a:gsLst>
            <a:lin ang="54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70" name="AutoShape 46"/>
          <p:cNvSpPr>
            <a:spLocks noChangeArrowheads="1"/>
          </p:cNvSpPr>
          <p:nvPr/>
        </p:nvSpPr>
        <p:spPr bwMode="auto">
          <a:xfrm>
            <a:off x="8077200" y="4686300"/>
            <a:ext cx="1066800" cy="685800"/>
          </a:xfrm>
          <a:prstGeom prst="star5">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71" name="AutoShape 47"/>
          <p:cNvSpPr>
            <a:spLocks noChangeArrowheads="1"/>
          </p:cNvSpPr>
          <p:nvPr/>
        </p:nvSpPr>
        <p:spPr bwMode="auto">
          <a:xfrm>
            <a:off x="8077200" y="4686300"/>
            <a:ext cx="1066800" cy="685800"/>
          </a:xfrm>
          <a:prstGeom prst="star5">
            <a:avLst/>
          </a:prstGeom>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solidFill>
              <a:srgbClr val="FF99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defRPr/>
            </a:pPr>
            <a:endParaRPr lang="en-US"/>
          </a:p>
        </p:txBody>
      </p:sp>
      <p:sp>
        <p:nvSpPr>
          <p:cNvPr id="257072" name="Line 48"/>
          <p:cNvSpPr>
            <a:spLocks noChangeShapeType="1"/>
          </p:cNvSpPr>
          <p:nvPr/>
        </p:nvSpPr>
        <p:spPr bwMode="auto">
          <a:xfrm flipH="1">
            <a:off x="8534400" y="2857500"/>
            <a:ext cx="152400" cy="4000500"/>
          </a:xfrm>
          <a:prstGeom prst="line">
            <a:avLst/>
          </a:prstGeom>
          <a:noFill/>
          <a:ln w="9525">
            <a:solidFill>
              <a:srgbClr val="00CC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3" name="Line 49"/>
          <p:cNvSpPr>
            <a:spLocks noChangeShapeType="1"/>
          </p:cNvSpPr>
          <p:nvPr/>
        </p:nvSpPr>
        <p:spPr bwMode="auto">
          <a:xfrm>
            <a:off x="8534400" y="7429500"/>
            <a:ext cx="0" cy="800100"/>
          </a:xfrm>
          <a:prstGeom prst="line">
            <a:avLst/>
          </a:prstGeom>
          <a:noFill/>
          <a:ln w="952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4" name="Line 50"/>
          <p:cNvSpPr>
            <a:spLocks noChangeShapeType="1"/>
          </p:cNvSpPr>
          <p:nvPr/>
        </p:nvSpPr>
        <p:spPr bwMode="auto">
          <a:xfrm>
            <a:off x="8686800" y="1600200"/>
            <a:ext cx="0" cy="800100"/>
          </a:xfrm>
          <a:prstGeom prst="line">
            <a:avLst/>
          </a:prstGeom>
          <a:noFill/>
          <a:ln w="952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5" name="Line 51"/>
          <p:cNvSpPr>
            <a:spLocks noChangeShapeType="1"/>
          </p:cNvSpPr>
          <p:nvPr/>
        </p:nvSpPr>
        <p:spPr bwMode="auto">
          <a:xfrm>
            <a:off x="8686800" y="2971800"/>
            <a:ext cx="0" cy="800100"/>
          </a:xfrm>
          <a:prstGeom prst="line">
            <a:avLst/>
          </a:prstGeom>
          <a:noFill/>
          <a:ln w="9525">
            <a:solidFill>
              <a:srgbClr val="FFFF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6" name="Line 52"/>
          <p:cNvSpPr>
            <a:spLocks noChangeShapeType="1"/>
          </p:cNvSpPr>
          <p:nvPr/>
        </p:nvSpPr>
        <p:spPr bwMode="auto">
          <a:xfrm>
            <a:off x="10210800" y="5257800"/>
            <a:ext cx="1524000" cy="228600"/>
          </a:xfrm>
          <a:prstGeom prst="line">
            <a:avLst/>
          </a:prstGeom>
          <a:noFill/>
          <a:ln w="9525">
            <a:solidFill>
              <a:srgbClr val="00CC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7" name="Line 53"/>
          <p:cNvSpPr>
            <a:spLocks noChangeShapeType="1"/>
          </p:cNvSpPr>
          <p:nvPr/>
        </p:nvSpPr>
        <p:spPr bwMode="auto">
          <a:xfrm>
            <a:off x="12496800" y="5600700"/>
            <a:ext cx="2438400" cy="342900"/>
          </a:xfrm>
          <a:prstGeom prst="line">
            <a:avLst/>
          </a:prstGeom>
          <a:noFill/>
          <a:ln w="952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8" name="Line 54"/>
          <p:cNvSpPr>
            <a:spLocks noChangeShapeType="1"/>
          </p:cNvSpPr>
          <p:nvPr/>
        </p:nvSpPr>
        <p:spPr bwMode="auto">
          <a:xfrm>
            <a:off x="2133600" y="3886200"/>
            <a:ext cx="2438400" cy="342900"/>
          </a:xfrm>
          <a:prstGeom prst="line">
            <a:avLst/>
          </a:prstGeom>
          <a:noFill/>
          <a:ln w="952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79" name="Line 55"/>
          <p:cNvSpPr>
            <a:spLocks noChangeShapeType="1"/>
          </p:cNvSpPr>
          <p:nvPr/>
        </p:nvSpPr>
        <p:spPr bwMode="auto">
          <a:xfrm>
            <a:off x="5181600" y="4343400"/>
            <a:ext cx="2743200" cy="457200"/>
          </a:xfrm>
          <a:prstGeom prst="line">
            <a:avLst/>
          </a:prstGeom>
          <a:noFill/>
          <a:ln w="9525">
            <a:solidFill>
              <a:srgbClr val="FFFF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0" name="Line 56"/>
          <p:cNvSpPr>
            <a:spLocks noChangeShapeType="1"/>
          </p:cNvSpPr>
          <p:nvPr/>
        </p:nvSpPr>
        <p:spPr bwMode="auto">
          <a:xfrm flipV="1">
            <a:off x="11125200" y="4457700"/>
            <a:ext cx="1524000" cy="228600"/>
          </a:xfrm>
          <a:prstGeom prst="line">
            <a:avLst/>
          </a:prstGeom>
          <a:noFill/>
          <a:ln w="9525">
            <a:solidFill>
              <a:srgbClr val="FFFF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1" name="Line 57"/>
          <p:cNvSpPr>
            <a:spLocks noChangeShapeType="1"/>
          </p:cNvSpPr>
          <p:nvPr/>
        </p:nvSpPr>
        <p:spPr bwMode="auto">
          <a:xfrm flipV="1">
            <a:off x="13106400" y="4000500"/>
            <a:ext cx="2286000" cy="342900"/>
          </a:xfrm>
          <a:prstGeom prst="line">
            <a:avLst/>
          </a:prstGeom>
          <a:noFill/>
          <a:ln w="9525">
            <a:solidFill>
              <a:srgbClr val="CC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2" name="Line 58"/>
          <p:cNvSpPr>
            <a:spLocks noChangeShapeType="1"/>
          </p:cNvSpPr>
          <p:nvPr/>
        </p:nvSpPr>
        <p:spPr bwMode="auto">
          <a:xfrm flipV="1">
            <a:off x="2133600" y="5715000"/>
            <a:ext cx="2286000" cy="342900"/>
          </a:xfrm>
          <a:prstGeom prst="line">
            <a:avLst/>
          </a:prstGeom>
          <a:noFill/>
          <a:ln w="9525">
            <a:solidFill>
              <a:srgbClr val="CC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3" name="Line 59"/>
          <p:cNvSpPr>
            <a:spLocks noChangeShapeType="1"/>
          </p:cNvSpPr>
          <p:nvPr/>
        </p:nvSpPr>
        <p:spPr bwMode="auto">
          <a:xfrm flipV="1">
            <a:off x="5029200" y="5257800"/>
            <a:ext cx="2286000" cy="342900"/>
          </a:xfrm>
          <a:prstGeom prst="line">
            <a:avLst/>
          </a:prstGeom>
          <a:noFill/>
          <a:ln w="9525">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4" name="Line 60"/>
          <p:cNvSpPr>
            <a:spLocks noChangeShapeType="1"/>
          </p:cNvSpPr>
          <p:nvPr/>
        </p:nvSpPr>
        <p:spPr bwMode="auto">
          <a:xfrm flipH="1">
            <a:off x="6705600" y="6400800"/>
            <a:ext cx="609600" cy="800100"/>
          </a:xfrm>
          <a:prstGeom prst="line">
            <a:avLst/>
          </a:prstGeom>
          <a:noFill/>
          <a:ln w="9525">
            <a:solidFill>
              <a:srgbClr val="99FF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5" name="Line 61"/>
          <p:cNvSpPr>
            <a:spLocks noChangeShapeType="1"/>
          </p:cNvSpPr>
          <p:nvPr/>
        </p:nvSpPr>
        <p:spPr bwMode="auto">
          <a:xfrm flipH="1">
            <a:off x="10058400" y="2971800"/>
            <a:ext cx="609600" cy="800100"/>
          </a:xfrm>
          <a:prstGeom prst="line">
            <a:avLst/>
          </a:prstGeom>
          <a:noFill/>
          <a:ln w="9525">
            <a:solidFill>
              <a:schemeClr val="accent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6" name="Line 62"/>
          <p:cNvSpPr>
            <a:spLocks noChangeShapeType="1"/>
          </p:cNvSpPr>
          <p:nvPr/>
        </p:nvSpPr>
        <p:spPr bwMode="auto">
          <a:xfrm>
            <a:off x="9601200" y="6400800"/>
            <a:ext cx="609600" cy="685800"/>
          </a:xfrm>
          <a:prstGeom prst="line">
            <a:avLst/>
          </a:prstGeom>
          <a:noFill/>
          <a:ln w="9525">
            <a:solidFill>
              <a:srgbClr val="99FF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7" name="Line 63"/>
          <p:cNvSpPr>
            <a:spLocks noChangeShapeType="1"/>
          </p:cNvSpPr>
          <p:nvPr/>
        </p:nvSpPr>
        <p:spPr bwMode="auto">
          <a:xfrm>
            <a:off x="6705600" y="2857500"/>
            <a:ext cx="1219200" cy="1371600"/>
          </a:xfrm>
          <a:prstGeom prst="line">
            <a:avLst/>
          </a:prstGeom>
          <a:noFill/>
          <a:ln w="9525">
            <a:solidFill>
              <a:srgbClr val="CC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8" name="Line 64"/>
          <p:cNvSpPr>
            <a:spLocks noChangeShapeType="1"/>
          </p:cNvSpPr>
          <p:nvPr/>
        </p:nvSpPr>
        <p:spPr bwMode="auto">
          <a:xfrm flipH="1">
            <a:off x="4572000" y="5943600"/>
            <a:ext cx="2438400" cy="1143000"/>
          </a:xfrm>
          <a:prstGeom prst="line">
            <a:avLst/>
          </a:prstGeom>
          <a:noFill/>
          <a:ln w="9525">
            <a:solidFill>
              <a:srgbClr val="FF99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89" name="Line 65"/>
          <p:cNvSpPr>
            <a:spLocks noChangeShapeType="1"/>
          </p:cNvSpPr>
          <p:nvPr/>
        </p:nvSpPr>
        <p:spPr bwMode="auto">
          <a:xfrm flipH="1">
            <a:off x="10363200" y="3200400"/>
            <a:ext cx="1981200" cy="1028700"/>
          </a:xfrm>
          <a:prstGeom prst="line">
            <a:avLst/>
          </a:prstGeom>
          <a:noFill/>
          <a:ln w="9525">
            <a:solidFill>
              <a:schemeClr va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90" name="Line 66"/>
          <p:cNvSpPr>
            <a:spLocks noChangeShapeType="1"/>
          </p:cNvSpPr>
          <p:nvPr/>
        </p:nvSpPr>
        <p:spPr bwMode="auto">
          <a:xfrm>
            <a:off x="10515600" y="6057900"/>
            <a:ext cx="2438400" cy="1028700"/>
          </a:xfrm>
          <a:prstGeom prst="line">
            <a:avLst/>
          </a:prstGeom>
          <a:noFill/>
          <a:ln w="9525">
            <a:solidFill>
              <a:srgbClr val="00CC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sp>
        <p:nvSpPr>
          <p:cNvPr id="257091" name="Line 67"/>
          <p:cNvSpPr>
            <a:spLocks noChangeShapeType="1"/>
          </p:cNvSpPr>
          <p:nvPr/>
        </p:nvSpPr>
        <p:spPr bwMode="auto">
          <a:xfrm>
            <a:off x="5181600" y="3314700"/>
            <a:ext cx="1676400" cy="914400"/>
          </a:xfrm>
          <a:prstGeom prst="line">
            <a:avLst/>
          </a:prstGeom>
          <a:noFill/>
          <a:ln w="9525">
            <a:solidFill>
              <a:srgbClr val="FF99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76" tIns="91437" rIns="182876" bIns="91437"/>
          <a:lstStyle/>
          <a:p>
            <a:endParaRPr lang="en-US"/>
          </a:p>
        </p:txBody>
      </p:sp>
      <p:pic>
        <p:nvPicPr>
          <p:cNvPr id="2116" name="Picture 68"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76611" y="8517337"/>
            <a:ext cx="1593056" cy="19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7" name="Picture 69"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1" y="228601"/>
            <a:ext cx="2124077" cy="145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94" name="Rectangle 70"/>
          <p:cNvSpPr>
            <a:spLocks noChangeArrowheads="1"/>
          </p:cNvSpPr>
          <p:nvPr/>
        </p:nvSpPr>
        <p:spPr bwMode="auto">
          <a:xfrm>
            <a:off x="3596246" y="2857500"/>
            <a:ext cx="1249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76" tIns="91437" rIns="182876" bIns="91437" anchor="ctr"/>
          <a:lstStyle/>
          <a:p>
            <a:pPr algn="ctr" eaLnBrk="0" hangingPunct="0"/>
            <a:r>
              <a:rPr lang="en-US" sz="8000" b="1" dirty="0">
                <a:solidFill>
                  <a:srgbClr val="FF0000"/>
                </a:solidFill>
              </a:rPr>
              <a:t>KHOA HỌC TỰ NHIÊN 9</a:t>
            </a:r>
          </a:p>
        </p:txBody>
      </p:sp>
      <p:sp>
        <p:nvSpPr>
          <p:cNvPr id="75" name="Rectangle 74"/>
          <p:cNvSpPr/>
          <p:nvPr/>
        </p:nvSpPr>
        <p:spPr>
          <a:xfrm>
            <a:off x="0" y="4577789"/>
            <a:ext cx="18287996" cy="1446544"/>
          </a:xfrm>
          <a:prstGeom prst="rect">
            <a:avLst/>
          </a:prstGeom>
        </p:spPr>
        <p:style>
          <a:lnRef idx="2">
            <a:schemeClr val="dk1"/>
          </a:lnRef>
          <a:fillRef idx="1">
            <a:schemeClr val="lt1"/>
          </a:fillRef>
          <a:effectRef idx="0">
            <a:schemeClr val="dk1"/>
          </a:effectRef>
          <a:fontRef idx="minor">
            <a:schemeClr val="dk1"/>
          </a:fontRef>
        </p:style>
        <p:txBody>
          <a:bodyPr wrap="square" lIns="182876" tIns="91437" rIns="182876" bIns="91437">
            <a:spAutoFit/>
          </a:bodyPr>
          <a:lstStyle/>
          <a:p>
            <a:pPr algn="ctr">
              <a:defRPr/>
            </a:pPr>
            <a:r>
              <a:rPr lang="en-US" sz="4100" i="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TRƯỜNG TH&amp;THCS HÀ  SEN </a:t>
            </a:r>
          </a:p>
          <a:p>
            <a:pPr algn="ctr">
              <a:defRPr/>
            </a:pPr>
            <a:r>
              <a:rPr lang="en-US" sz="4100" i="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GV: </a:t>
            </a:r>
            <a:r>
              <a:rPr lang="en-US" sz="4100" i="1" dirty="0" err="1">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Vũ</a:t>
            </a:r>
            <a:r>
              <a:rPr lang="en-US" sz="4100" i="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4100" i="1" dirty="0" err="1">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Thị</a:t>
            </a:r>
            <a:r>
              <a:rPr lang="en-US" sz="4100" i="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4100" i="1" dirty="0" err="1">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Soan</a:t>
            </a:r>
            <a:endParaRPr lang="en-US" sz="4100" i="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pic>
        <p:nvPicPr>
          <p:cNvPr id="76" name="VŨ TRỤ">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569959" y="1591885"/>
            <a:ext cx="1305710" cy="1305710"/>
          </a:xfrm>
          <a:prstGeom prst="rect">
            <a:avLst/>
          </a:prstGeom>
        </p:spPr>
      </p:pic>
      <p:pic>
        <p:nvPicPr>
          <p:cNvPr id="77" name="Picture 75"/>
          <p:cNvPicPr>
            <a:picLocks noChangeAspect="1" noChangeArrowheads="1"/>
          </p:cNvPicPr>
          <p:nvPr/>
        </p:nvPicPr>
        <p:blipFill>
          <a:blip r:embed="rId11">
            <a:extLst>
              <a:ext uri="{28A0092B-C50C-407E-A947-70E740481C1C}">
                <a14:useLocalDpi xmlns:a14="http://schemas.microsoft.com/office/drawing/2010/main" val="0"/>
              </a:ext>
            </a:extLst>
          </a:blip>
          <a:srcRect l="-3014" t="-3821" r="26956" b="3821"/>
          <a:stretch>
            <a:fillRect/>
          </a:stretch>
        </p:blipFill>
        <p:spPr bwMode="auto">
          <a:xfrm>
            <a:off x="5467386" y="6074352"/>
            <a:ext cx="5657814" cy="4060863"/>
          </a:xfrm>
          <a:prstGeom prst="rect">
            <a:avLst/>
          </a:prstGeom>
          <a:solidFill>
            <a:schemeClr val="bg1"/>
          </a:solidFill>
          <a:ln>
            <a:noFill/>
          </a:ln>
        </p:spPr>
      </p:pic>
      <p:grpSp>
        <p:nvGrpSpPr>
          <p:cNvPr id="80" name="Group 79"/>
          <p:cNvGrpSpPr/>
          <p:nvPr/>
        </p:nvGrpSpPr>
        <p:grpSpPr>
          <a:xfrm>
            <a:off x="10953717" y="6079002"/>
            <a:ext cx="7334283" cy="4020045"/>
            <a:chOff x="9500125" y="3052909"/>
            <a:chExt cx="7564654" cy="6617026"/>
          </a:xfrm>
          <a:solidFill>
            <a:schemeClr val="bg1"/>
          </a:solidFill>
        </p:grpSpPr>
        <p:pic>
          <p:nvPicPr>
            <p:cNvPr id="81" name="Picture 2" descr="Nhá»¯ng Äá»t biáº¿n gen cÃ³ lá»£i á» thá»±c váº­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27793" y="3174257"/>
              <a:ext cx="7336986" cy="6495678"/>
            </a:xfrm>
            <a:prstGeom prst="rect">
              <a:avLst/>
            </a:prstGeom>
            <a:grpFill/>
          </p:spPr>
        </p:pic>
        <p:grpSp>
          <p:nvGrpSpPr>
            <p:cNvPr id="82" name="Group 81"/>
            <p:cNvGrpSpPr/>
            <p:nvPr/>
          </p:nvGrpSpPr>
          <p:grpSpPr>
            <a:xfrm>
              <a:off x="9500125" y="3052909"/>
              <a:ext cx="3911366" cy="2907692"/>
              <a:chOff x="9500124" y="3052910"/>
              <a:chExt cx="3911366" cy="2907692"/>
            </a:xfrm>
            <a:grpFill/>
          </p:grpSpPr>
          <p:sp>
            <p:nvSpPr>
              <p:cNvPr id="84" name="Rectangle 83"/>
              <p:cNvSpPr/>
              <p:nvPr/>
            </p:nvSpPr>
            <p:spPr>
              <a:xfrm>
                <a:off x="9698470" y="5002995"/>
                <a:ext cx="3660093" cy="95760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85" name="Group 84"/>
              <p:cNvGrpSpPr/>
              <p:nvPr/>
            </p:nvGrpSpPr>
            <p:grpSpPr>
              <a:xfrm>
                <a:off x="9500124" y="3052910"/>
                <a:ext cx="3911366" cy="2270156"/>
                <a:chOff x="7150985" y="2159900"/>
                <a:chExt cx="3915438" cy="4894297"/>
              </a:xfrm>
              <a:grpFill/>
            </p:grpSpPr>
            <p:pic>
              <p:nvPicPr>
                <p:cNvPr id="86" name="Picture 4" descr="Single nucleotide polymorphism (SNP) with alleles C and T ( c David... | Download Scientific Diagr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50985" y="2159900"/>
                  <a:ext cx="3915438" cy="4894297"/>
                </a:xfrm>
                <a:prstGeom prst="rect">
                  <a:avLst/>
                </a:prstGeom>
                <a:grpFill/>
              </p:spPr>
            </p:pic>
            <p:sp>
              <p:nvSpPr>
                <p:cNvPr id="87" name="Oval 86"/>
                <p:cNvSpPr/>
                <p:nvPr/>
              </p:nvSpPr>
              <p:spPr>
                <a:xfrm>
                  <a:off x="7821175" y="4170966"/>
                  <a:ext cx="1373027" cy="1040631"/>
                </a:xfrm>
                <a:prstGeom prst="ellipse">
                  <a:avLst/>
                </a:prstGeom>
                <a:grp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vi-VN" sz="2100" b="1" dirty="0">
                      <a:solidFill>
                        <a:sysClr val="windowText" lastClr="000000"/>
                      </a:solidFill>
                      <a:latin typeface="Arial" panose="020B0604020202020204" pitchFamily="34" charset="0"/>
                      <a:cs typeface="Arial" panose="020B0604020202020204" pitchFamily="34" charset="0"/>
                    </a:rPr>
                    <a:t>Tác nhân biến dị</a:t>
                  </a:r>
                </a:p>
              </p:txBody>
            </p:sp>
          </p:grpSp>
        </p:grpSp>
        <p:pic>
          <p:nvPicPr>
            <p:cNvPr id="83" name="Picture 82" descr="Hình ảnh Dấu Mũi Tên PNG, Vector, PSD, và biểu tượng để tải về miễn phí |  png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76754" flipV="1">
              <a:off x="11891222" y="4889827"/>
              <a:ext cx="1193562" cy="1094876"/>
            </a:xfrm>
            <a:prstGeom prst="rect">
              <a:avLst/>
            </a:prstGeom>
            <a:grpFill/>
          </p:spPr>
        </p:pic>
      </p:grpSp>
      <p:pic>
        <p:nvPicPr>
          <p:cNvPr id="88" name="Picture 2" descr="Mendel's 200th - Genetics Societ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 y="6079001"/>
            <a:ext cx="5467383" cy="4368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7054"/>
                                        </p:tgtEl>
                                      </p:cBhvr>
                                    </p:cmd>
                                  </p:childTnLst>
                                </p:cTn>
                              </p:par>
                              <p:par>
                                <p:cTn id="7" presetID="23" presetClass="entr" presetSubtype="528" repeatCount="indefinite" fill="hold" grpId="0" nodeType="withEffect">
                                  <p:stCondLst>
                                    <p:cond delay="500"/>
                                  </p:stCondLst>
                                  <p:childTnLst>
                                    <p:set>
                                      <p:cBhvr>
                                        <p:cTn id="8" dur="1" fill="hold">
                                          <p:stCondLst>
                                            <p:cond delay="0"/>
                                          </p:stCondLst>
                                        </p:cTn>
                                        <p:tgtEl>
                                          <p:spTgt spid="257031"/>
                                        </p:tgtEl>
                                        <p:attrNameLst>
                                          <p:attrName>style.visibility</p:attrName>
                                        </p:attrNameLst>
                                      </p:cBhvr>
                                      <p:to>
                                        <p:strVal val="visible"/>
                                      </p:to>
                                    </p:set>
                                    <p:anim calcmode="lin" valueType="num">
                                      <p:cBhvr>
                                        <p:cTn id="9" dur="1000" fill="hold"/>
                                        <p:tgtEl>
                                          <p:spTgt spid="257031"/>
                                        </p:tgtEl>
                                        <p:attrNameLst>
                                          <p:attrName>ppt_w</p:attrName>
                                        </p:attrNameLst>
                                      </p:cBhvr>
                                      <p:tavLst>
                                        <p:tav tm="0">
                                          <p:val>
                                            <p:fltVal val="0"/>
                                          </p:val>
                                        </p:tav>
                                        <p:tav tm="100000">
                                          <p:val>
                                            <p:strVal val="#ppt_w"/>
                                          </p:val>
                                        </p:tav>
                                      </p:tavLst>
                                    </p:anim>
                                    <p:anim calcmode="lin" valueType="num">
                                      <p:cBhvr>
                                        <p:cTn id="10" dur="1000" fill="hold"/>
                                        <p:tgtEl>
                                          <p:spTgt spid="257031"/>
                                        </p:tgtEl>
                                        <p:attrNameLst>
                                          <p:attrName>ppt_h</p:attrName>
                                        </p:attrNameLst>
                                      </p:cBhvr>
                                      <p:tavLst>
                                        <p:tav tm="0">
                                          <p:val>
                                            <p:fltVal val="0"/>
                                          </p:val>
                                        </p:tav>
                                        <p:tav tm="100000">
                                          <p:val>
                                            <p:strVal val="#ppt_h"/>
                                          </p:val>
                                        </p:tav>
                                      </p:tavLst>
                                    </p:anim>
                                    <p:anim calcmode="lin" valueType="num">
                                      <p:cBhvr>
                                        <p:cTn id="11" dur="1000" fill="hold"/>
                                        <p:tgtEl>
                                          <p:spTgt spid="257031"/>
                                        </p:tgtEl>
                                        <p:attrNameLst>
                                          <p:attrName>ppt_x</p:attrName>
                                        </p:attrNameLst>
                                      </p:cBhvr>
                                      <p:tavLst>
                                        <p:tav tm="0">
                                          <p:val>
                                            <p:fltVal val="0.5"/>
                                          </p:val>
                                        </p:tav>
                                        <p:tav tm="100000">
                                          <p:val>
                                            <p:strVal val="#ppt_x"/>
                                          </p:val>
                                        </p:tav>
                                      </p:tavLst>
                                    </p:anim>
                                    <p:anim calcmode="lin" valueType="num">
                                      <p:cBhvr>
                                        <p:cTn id="12" dur="1000" fill="hold"/>
                                        <p:tgtEl>
                                          <p:spTgt spid="257031"/>
                                        </p:tgtEl>
                                        <p:attrNameLst>
                                          <p:attrName>ppt_y</p:attrName>
                                        </p:attrNameLst>
                                      </p:cBhvr>
                                      <p:tavLst>
                                        <p:tav tm="0">
                                          <p:val>
                                            <p:fltVal val="0.5"/>
                                          </p:val>
                                        </p:tav>
                                        <p:tav tm="100000">
                                          <p:val>
                                            <p:strVal val="#ppt_y"/>
                                          </p:val>
                                        </p:tav>
                                      </p:tavLst>
                                    </p:anim>
                                  </p:childTnLst>
                                </p:cTn>
                              </p:par>
                              <p:par>
                                <p:cTn id="13" presetID="23" presetClass="entr" presetSubtype="528" repeatCount="indefinite" fill="hold" grpId="0" nodeType="withEffect">
                                  <p:stCondLst>
                                    <p:cond delay="0"/>
                                  </p:stCondLst>
                                  <p:childTnLst>
                                    <p:set>
                                      <p:cBhvr>
                                        <p:cTn id="14" dur="1" fill="hold">
                                          <p:stCondLst>
                                            <p:cond delay="0"/>
                                          </p:stCondLst>
                                        </p:cTn>
                                        <p:tgtEl>
                                          <p:spTgt spid="257032"/>
                                        </p:tgtEl>
                                        <p:attrNameLst>
                                          <p:attrName>style.visibility</p:attrName>
                                        </p:attrNameLst>
                                      </p:cBhvr>
                                      <p:to>
                                        <p:strVal val="visible"/>
                                      </p:to>
                                    </p:set>
                                    <p:anim calcmode="lin" valueType="num">
                                      <p:cBhvr>
                                        <p:cTn id="15" dur="1000" fill="hold"/>
                                        <p:tgtEl>
                                          <p:spTgt spid="257032"/>
                                        </p:tgtEl>
                                        <p:attrNameLst>
                                          <p:attrName>ppt_w</p:attrName>
                                        </p:attrNameLst>
                                      </p:cBhvr>
                                      <p:tavLst>
                                        <p:tav tm="0">
                                          <p:val>
                                            <p:fltVal val="0"/>
                                          </p:val>
                                        </p:tav>
                                        <p:tav tm="100000">
                                          <p:val>
                                            <p:strVal val="#ppt_w"/>
                                          </p:val>
                                        </p:tav>
                                      </p:tavLst>
                                    </p:anim>
                                    <p:anim calcmode="lin" valueType="num">
                                      <p:cBhvr>
                                        <p:cTn id="16" dur="1000" fill="hold"/>
                                        <p:tgtEl>
                                          <p:spTgt spid="257032"/>
                                        </p:tgtEl>
                                        <p:attrNameLst>
                                          <p:attrName>ppt_h</p:attrName>
                                        </p:attrNameLst>
                                      </p:cBhvr>
                                      <p:tavLst>
                                        <p:tav tm="0">
                                          <p:val>
                                            <p:fltVal val="0"/>
                                          </p:val>
                                        </p:tav>
                                        <p:tav tm="100000">
                                          <p:val>
                                            <p:strVal val="#ppt_h"/>
                                          </p:val>
                                        </p:tav>
                                      </p:tavLst>
                                    </p:anim>
                                    <p:anim calcmode="lin" valueType="num">
                                      <p:cBhvr>
                                        <p:cTn id="17" dur="1000" fill="hold"/>
                                        <p:tgtEl>
                                          <p:spTgt spid="257032"/>
                                        </p:tgtEl>
                                        <p:attrNameLst>
                                          <p:attrName>ppt_x</p:attrName>
                                        </p:attrNameLst>
                                      </p:cBhvr>
                                      <p:tavLst>
                                        <p:tav tm="0">
                                          <p:val>
                                            <p:fltVal val="0.5"/>
                                          </p:val>
                                        </p:tav>
                                        <p:tav tm="100000">
                                          <p:val>
                                            <p:strVal val="#ppt_x"/>
                                          </p:val>
                                        </p:tav>
                                      </p:tavLst>
                                    </p:anim>
                                    <p:anim calcmode="lin" valueType="num">
                                      <p:cBhvr>
                                        <p:cTn id="18" dur="1000" fill="hold"/>
                                        <p:tgtEl>
                                          <p:spTgt spid="257032"/>
                                        </p:tgtEl>
                                        <p:attrNameLst>
                                          <p:attrName>ppt_y</p:attrName>
                                        </p:attrNameLst>
                                      </p:cBhvr>
                                      <p:tavLst>
                                        <p:tav tm="0">
                                          <p:val>
                                            <p:fltVal val="0.5"/>
                                          </p:val>
                                        </p:tav>
                                        <p:tav tm="100000">
                                          <p:val>
                                            <p:strVal val="#ppt_y"/>
                                          </p:val>
                                        </p:tav>
                                      </p:tavLst>
                                    </p:anim>
                                  </p:childTnLst>
                                </p:cTn>
                              </p:par>
                              <p:par>
                                <p:cTn id="19" presetID="23" presetClass="entr" presetSubtype="528" repeatCount="indefinite" fill="hold" nodeType="withEffect">
                                  <p:stCondLst>
                                    <p:cond delay="0"/>
                                  </p:stCondLst>
                                  <p:childTnLst>
                                    <p:set>
                                      <p:cBhvr>
                                        <p:cTn id="20" dur="1" fill="hold">
                                          <p:stCondLst>
                                            <p:cond delay="0"/>
                                          </p:stCondLst>
                                        </p:cTn>
                                        <p:tgtEl>
                                          <p:spTgt spid="257033"/>
                                        </p:tgtEl>
                                        <p:attrNameLst>
                                          <p:attrName>style.visibility</p:attrName>
                                        </p:attrNameLst>
                                      </p:cBhvr>
                                      <p:to>
                                        <p:strVal val="visible"/>
                                      </p:to>
                                    </p:set>
                                    <p:anim calcmode="lin" valueType="num">
                                      <p:cBhvr>
                                        <p:cTn id="21" dur="1000" fill="hold"/>
                                        <p:tgtEl>
                                          <p:spTgt spid="257033"/>
                                        </p:tgtEl>
                                        <p:attrNameLst>
                                          <p:attrName>ppt_w</p:attrName>
                                        </p:attrNameLst>
                                      </p:cBhvr>
                                      <p:tavLst>
                                        <p:tav tm="0">
                                          <p:val>
                                            <p:fltVal val="0"/>
                                          </p:val>
                                        </p:tav>
                                        <p:tav tm="100000">
                                          <p:val>
                                            <p:strVal val="#ppt_w"/>
                                          </p:val>
                                        </p:tav>
                                      </p:tavLst>
                                    </p:anim>
                                    <p:anim calcmode="lin" valueType="num">
                                      <p:cBhvr>
                                        <p:cTn id="22" dur="1000" fill="hold"/>
                                        <p:tgtEl>
                                          <p:spTgt spid="257033"/>
                                        </p:tgtEl>
                                        <p:attrNameLst>
                                          <p:attrName>ppt_h</p:attrName>
                                        </p:attrNameLst>
                                      </p:cBhvr>
                                      <p:tavLst>
                                        <p:tav tm="0">
                                          <p:val>
                                            <p:fltVal val="0"/>
                                          </p:val>
                                        </p:tav>
                                        <p:tav tm="100000">
                                          <p:val>
                                            <p:strVal val="#ppt_h"/>
                                          </p:val>
                                        </p:tav>
                                      </p:tavLst>
                                    </p:anim>
                                    <p:anim calcmode="lin" valueType="num">
                                      <p:cBhvr>
                                        <p:cTn id="23" dur="1000" fill="hold"/>
                                        <p:tgtEl>
                                          <p:spTgt spid="257033"/>
                                        </p:tgtEl>
                                        <p:attrNameLst>
                                          <p:attrName>ppt_x</p:attrName>
                                        </p:attrNameLst>
                                      </p:cBhvr>
                                      <p:tavLst>
                                        <p:tav tm="0">
                                          <p:val>
                                            <p:fltVal val="0.5"/>
                                          </p:val>
                                        </p:tav>
                                        <p:tav tm="100000">
                                          <p:val>
                                            <p:strVal val="#ppt_x"/>
                                          </p:val>
                                        </p:tav>
                                      </p:tavLst>
                                    </p:anim>
                                    <p:anim calcmode="lin" valueType="num">
                                      <p:cBhvr>
                                        <p:cTn id="24" dur="1000" fill="hold"/>
                                        <p:tgtEl>
                                          <p:spTgt spid="257033"/>
                                        </p:tgtEl>
                                        <p:attrNameLst>
                                          <p:attrName>ppt_y</p:attrName>
                                        </p:attrNameLst>
                                      </p:cBhvr>
                                      <p:tavLst>
                                        <p:tav tm="0">
                                          <p:val>
                                            <p:fltVal val="0.5"/>
                                          </p:val>
                                        </p:tav>
                                        <p:tav tm="100000">
                                          <p:val>
                                            <p:strVal val="#ppt_y"/>
                                          </p:val>
                                        </p:tav>
                                      </p:tavLst>
                                    </p:anim>
                                  </p:childTnLst>
                                </p:cTn>
                              </p:par>
                              <p:par>
                                <p:cTn id="25" presetID="23" presetClass="entr" presetSubtype="528" repeatCount="indefinite" fill="hold" nodeType="withEffect">
                                  <p:stCondLst>
                                    <p:cond delay="500"/>
                                  </p:stCondLst>
                                  <p:childTnLst>
                                    <p:set>
                                      <p:cBhvr>
                                        <p:cTn id="26" dur="1" fill="hold">
                                          <p:stCondLst>
                                            <p:cond delay="0"/>
                                          </p:stCondLst>
                                        </p:cTn>
                                        <p:tgtEl>
                                          <p:spTgt spid="257034"/>
                                        </p:tgtEl>
                                        <p:attrNameLst>
                                          <p:attrName>style.visibility</p:attrName>
                                        </p:attrNameLst>
                                      </p:cBhvr>
                                      <p:to>
                                        <p:strVal val="visible"/>
                                      </p:to>
                                    </p:set>
                                    <p:anim calcmode="lin" valueType="num">
                                      <p:cBhvr>
                                        <p:cTn id="27" dur="1000" fill="hold"/>
                                        <p:tgtEl>
                                          <p:spTgt spid="257034"/>
                                        </p:tgtEl>
                                        <p:attrNameLst>
                                          <p:attrName>ppt_w</p:attrName>
                                        </p:attrNameLst>
                                      </p:cBhvr>
                                      <p:tavLst>
                                        <p:tav tm="0">
                                          <p:val>
                                            <p:fltVal val="0"/>
                                          </p:val>
                                        </p:tav>
                                        <p:tav tm="100000">
                                          <p:val>
                                            <p:strVal val="#ppt_w"/>
                                          </p:val>
                                        </p:tav>
                                      </p:tavLst>
                                    </p:anim>
                                    <p:anim calcmode="lin" valueType="num">
                                      <p:cBhvr>
                                        <p:cTn id="28" dur="1000" fill="hold"/>
                                        <p:tgtEl>
                                          <p:spTgt spid="257034"/>
                                        </p:tgtEl>
                                        <p:attrNameLst>
                                          <p:attrName>ppt_h</p:attrName>
                                        </p:attrNameLst>
                                      </p:cBhvr>
                                      <p:tavLst>
                                        <p:tav tm="0">
                                          <p:val>
                                            <p:fltVal val="0"/>
                                          </p:val>
                                        </p:tav>
                                        <p:tav tm="100000">
                                          <p:val>
                                            <p:strVal val="#ppt_h"/>
                                          </p:val>
                                        </p:tav>
                                      </p:tavLst>
                                    </p:anim>
                                    <p:anim calcmode="lin" valueType="num">
                                      <p:cBhvr>
                                        <p:cTn id="29" dur="1000" fill="hold"/>
                                        <p:tgtEl>
                                          <p:spTgt spid="257034"/>
                                        </p:tgtEl>
                                        <p:attrNameLst>
                                          <p:attrName>ppt_x</p:attrName>
                                        </p:attrNameLst>
                                      </p:cBhvr>
                                      <p:tavLst>
                                        <p:tav tm="0">
                                          <p:val>
                                            <p:fltVal val="0.5"/>
                                          </p:val>
                                        </p:tav>
                                        <p:tav tm="100000">
                                          <p:val>
                                            <p:strVal val="#ppt_x"/>
                                          </p:val>
                                        </p:tav>
                                      </p:tavLst>
                                    </p:anim>
                                    <p:anim calcmode="lin" valueType="num">
                                      <p:cBhvr>
                                        <p:cTn id="30" dur="1000" fill="hold"/>
                                        <p:tgtEl>
                                          <p:spTgt spid="257034"/>
                                        </p:tgtEl>
                                        <p:attrNameLst>
                                          <p:attrName>ppt_y</p:attrName>
                                        </p:attrNameLst>
                                      </p:cBhvr>
                                      <p:tavLst>
                                        <p:tav tm="0">
                                          <p:val>
                                            <p:fltVal val="0.5"/>
                                          </p:val>
                                        </p:tav>
                                        <p:tav tm="100000">
                                          <p:val>
                                            <p:strVal val="#ppt_y"/>
                                          </p:val>
                                        </p:tav>
                                      </p:tavLst>
                                    </p:anim>
                                  </p:childTnLst>
                                </p:cTn>
                              </p:par>
                              <p:par>
                                <p:cTn id="31" presetID="23" presetClass="entr" presetSubtype="528" repeatCount="indefinite" fill="hold" grpId="0" nodeType="withEffect">
                                  <p:stCondLst>
                                    <p:cond delay="500"/>
                                  </p:stCondLst>
                                  <p:childTnLst>
                                    <p:set>
                                      <p:cBhvr>
                                        <p:cTn id="32" dur="1" fill="hold">
                                          <p:stCondLst>
                                            <p:cond delay="0"/>
                                          </p:stCondLst>
                                        </p:cTn>
                                        <p:tgtEl>
                                          <p:spTgt spid="257035"/>
                                        </p:tgtEl>
                                        <p:attrNameLst>
                                          <p:attrName>style.visibility</p:attrName>
                                        </p:attrNameLst>
                                      </p:cBhvr>
                                      <p:to>
                                        <p:strVal val="visible"/>
                                      </p:to>
                                    </p:set>
                                    <p:anim calcmode="lin" valueType="num">
                                      <p:cBhvr>
                                        <p:cTn id="33" dur="1000" fill="hold"/>
                                        <p:tgtEl>
                                          <p:spTgt spid="257035"/>
                                        </p:tgtEl>
                                        <p:attrNameLst>
                                          <p:attrName>ppt_w</p:attrName>
                                        </p:attrNameLst>
                                      </p:cBhvr>
                                      <p:tavLst>
                                        <p:tav tm="0">
                                          <p:val>
                                            <p:fltVal val="0"/>
                                          </p:val>
                                        </p:tav>
                                        <p:tav tm="100000">
                                          <p:val>
                                            <p:strVal val="#ppt_w"/>
                                          </p:val>
                                        </p:tav>
                                      </p:tavLst>
                                    </p:anim>
                                    <p:anim calcmode="lin" valueType="num">
                                      <p:cBhvr>
                                        <p:cTn id="34" dur="1000" fill="hold"/>
                                        <p:tgtEl>
                                          <p:spTgt spid="257035"/>
                                        </p:tgtEl>
                                        <p:attrNameLst>
                                          <p:attrName>ppt_h</p:attrName>
                                        </p:attrNameLst>
                                      </p:cBhvr>
                                      <p:tavLst>
                                        <p:tav tm="0">
                                          <p:val>
                                            <p:fltVal val="0"/>
                                          </p:val>
                                        </p:tav>
                                        <p:tav tm="100000">
                                          <p:val>
                                            <p:strVal val="#ppt_h"/>
                                          </p:val>
                                        </p:tav>
                                      </p:tavLst>
                                    </p:anim>
                                    <p:anim calcmode="lin" valueType="num">
                                      <p:cBhvr>
                                        <p:cTn id="35" dur="1000" fill="hold"/>
                                        <p:tgtEl>
                                          <p:spTgt spid="257035"/>
                                        </p:tgtEl>
                                        <p:attrNameLst>
                                          <p:attrName>ppt_x</p:attrName>
                                        </p:attrNameLst>
                                      </p:cBhvr>
                                      <p:tavLst>
                                        <p:tav tm="0">
                                          <p:val>
                                            <p:fltVal val="0.5"/>
                                          </p:val>
                                        </p:tav>
                                        <p:tav tm="100000">
                                          <p:val>
                                            <p:strVal val="#ppt_x"/>
                                          </p:val>
                                        </p:tav>
                                      </p:tavLst>
                                    </p:anim>
                                    <p:anim calcmode="lin" valueType="num">
                                      <p:cBhvr>
                                        <p:cTn id="36" dur="1000" fill="hold"/>
                                        <p:tgtEl>
                                          <p:spTgt spid="257035"/>
                                        </p:tgtEl>
                                        <p:attrNameLst>
                                          <p:attrName>ppt_y</p:attrName>
                                        </p:attrNameLst>
                                      </p:cBhvr>
                                      <p:tavLst>
                                        <p:tav tm="0">
                                          <p:val>
                                            <p:fltVal val="0.5"/>
                                          </p:val>
                                        </p:tav>
                                        <p:tav tm="100000">
                                          <p:val>
                                            <p:strVal val="#ppt_y"/>
                                          </p:val>
                                        </p:tav>
                                      </p:tavLst>
                                    </p:anim>
                                  </p:childTnLst>
                                </p:cTn>
                              </p:par>
                              <p:par>
                                <p:cTn id="37" presetID="23" presetClass="entr" presetSubtype="528" repeatCount="indefinite" fill="hold" nodeType="withEffect">
                                  <p:stCondLst>
                                    <p:cond delay="0"/>
                                  </p:stCondLst>
                                  <p:childTnLst>
                                    <p:set>
                                      <p:cBhvr>
                                        <p:cTn id="38" dur="1" fill="hold">
                                          <p:stCondLst>
                                            <p:cond delay="0"/>
                                          </p:stCondLst>
                                        </p:cTn>
                                        <p:tgtEl>
                                          <p:spTgt spid="257036"/>
                                        </p:tgtEl>
                                        <p:attrNameLst>
                                          <p:attrName>style.visibility</p:attrName>
                                        </p:attrNameLst>
                                      </p:cBhvr>
                                      <p:to>
                                        <p:strVal val="visible"/>
                                      </p:to>
                                    </p:set>
                                    <p:anim calcmode="lin" valueType="num">
                                      <p:cBhvr>
                                        <p:cTn id="39" dur="1000" fill="hold"/>
                                        <p:tgtEl>
                                          <p:spTgt spid="257036"/>
                                        </p:tgtEl>
                                        <p:attrNameLst>
                                          <p:attrName>ppt_w</p:attrName>
                                        </p:attrNameLst>
                                      </p:cBhvr>
                                      <p:tavLst>
                                        <p:tav tm="0">
                                          <p:val>
                                            <p:fltVal val="0"/>
                                          </p:val>
                                        </p:tav>
                                        <p:tav tm="100000">
                                          <p:val>
                                            <p:strVal val="#ppt_w"/>
                                          </p:val>
                                        </p:tav>
                                      </p:tavLst>
                                    </p:anim>
                                    <p:anim calcmode="lin" valueType="num">
                                      <p:cBhvr>
                                        <p:cTn id="40" dur="1000" fill="hold"/>
                                        <p:tgtEl>
                                          <p:spTgt spid="257036"/>
                                        </p:tgtEl>
                                        <p:attrNameLst>
                                          <p:attrName>ppt_h</p:attrName>
                                        </p:attrNameLst>
                                      </p:cBhvr>
                                      <p:tavLst>
                                        <p:tav tm="0">
                                          <p:val>
                                            <p:fltVal val="0"/>
                                          </p:val>
                                        </p:tav>
                                        <p:tav tm="100000">
                                          <p:val>
                                            <p:strVal val="#ppt_h"/>
                                          </p:val>
                                        </p:tav>
                                      </p:tavLst>
                                    </p:anim>
                                    <p:anim calcmode="lin" valueType="num">
                                      <p:cBhvr>
                                        <p:cTn id="41" dur="1000" fill="hold"/>
                                        <p:tgtEl>
                                          <p:spTgt spid="257036"/>
                                        </p:tgtEl>
                                        <p:attrNameLst>
                                          <p:attrName>ppt_x</p:attrName>
                                        </p:attrNameLst>
                                      </p:cBhvr>
                                      <p:tavLst>
                                        <p:tav tm="0">
                                          <p:val>
                                            <p:fltVal val="0.5"/>
                                          </p:val>
                                        </p:tav>
                                        <p:tav tm="100000">
                                          <p:val>
                                            <p:strVal val="#ppt_x"/>
                                          </p:val>
                                        </p:tav>
                                      </p:tavLst>
                                    </p:anim>
                                    <p:anim calcmode="lin" valueType="num">
                                      <p:cBhvr>
                                        <p:cTn id="42" dur="1000" fill="hold"/>
                                        <p:tgtEl>
                                          <p:spTgt spid="257036"/>
                                        </p:tgtEl>
                                        <p:attrNameLst>
                                          <p:attrName>ppt_y</p:attrName>
                                        </p:attrNameLst>
                                      </p:cBhvr>
                                      <p:tavLst>
                                        <p:tav tm="0">
                                          <p:val>
                                            <p:fltVal val="0.5"/>
                                          </p:val>
                                        </p:tav>
                                        <p:tav tm="100000">
                                          <p:val>
                                            <p:strVal val="#ppt_y"/>
                                          </p:val>
                                        </p:tav>
                                      </p:tavLst>
                                    </p:anim>
                                  </p:childTnLst>
                                </p:cTn>
                              </p:par>
                              <p:par>
                                <p:cTn id="43" presetID="23" presetClass="entr" presetSubtype="528" repeatCount="indefinite" fill="hold" nodeType="withEffect">
                                  <p:stCondLst>
                                    <p:cond delay="0"/>
                                  </p:stCondLst>
                                  <p:childTnLst>
                                    <p:set>
                                      <p:cBhvr>
                                        <p:cTn id="44" dur="1" fill="hold">
                                          <p:stCondLst>
                                            <p:cond delay="0"/>
                                          </p:stCondLst>
                                        </p:cTn>
                                        <p:tgtEl>
                                          <p:spTgt spid="257037"/>
                                        </p:tgtEl>
                                        <p:attrNameLst>
                                          <p:attrName>style.visibility</p:attrName>
                                        </p:attrNameLst>
                                      </p:cBhvr>
                                      <p:to>
                                        <p:strVal val="visible"/>
                                      </p:to>
                                    </p:set>
                                    <p:anim calcmode="lin" valueType="num">
                                      <p:cBhvr>
                                        <p:cTn id="45" dur="1000" fill="hold"/>
                                        <p:tgtEl>
                                          <p:spTgt spid="257037"/>
                                        </p:tgtEl>
                                        <p:attrNameLst>
                                          <p:attrName>ppt_w</p:attrName>
                                        </p:attrNameLst>
                                      </p:cBhvr>
                                      <p:tavLst>
                                        <p:tav tm="0">
                                          <p:val>
                                            <p:fltVal val="0"/>
                                          </p:val>
                                        </p:tav>
                                        <p:tav tm="100000">
                                          <p:val>
                                            <p:strVal val="#ppt_w"/>
                                          </p:val>
                                        </p:tav>
                                      </p:tavLst>
                                    </p:anim>
                                    <p:anim calcmode="lin" valueType="num">
                                      <p:cBhvr>
                                        <p:cTn id="46" dur="1000" fill="hold"/>
                                        <p:tgtEl>
                                          <p:spTgt spid="257037"/>
                                        </p:tgtEl>
                                        <p:attrNameLst>
                                          <p:attrName>ppt_h</p:attrName>
                                        </p:attrNameLst>
                                      </p:cBhvr>
                                      <p:tavLst>
                                        <p:tav tm="0">
                                          <p:val>
                                            <p:fltVal val="0"/>
                                          </p:val>
                                        </p:tav>
                                        <p:tav tm="100000">
                                          <p:val>
                                            <p:strVal val="#ppt_h"/>
                                          </p:val>
                                        </p:tav>
                                      </p:tavLst>
                                    </p:anim>
                                    <p:anim calcmode="lin" valueType="num">
                                      <p:cBhvr>
                                        <p:cTn id="47" dur="1000" fill="hold"/>
                                        <p:tgtEl>
                                          <p:spTgt spid="257037"/>
                                        </p:tgtEl>
                                        <p:attrNameLst>
                                          <p:attrName>ppt_x</p:attrName>
                                        </p:attrNameLst>
                                      </p:cBhvr>
                                      <p:tavLst>
                                        <p:tav tm="0">
                                          <p:val>
                                            <p:fltVal val="0.5"/>
                                          </p:val>
                                        </p:tav>
                                        <p:tav tm="100000">
                                          <p:val>
                                            <p:strVal val="#ppt_x"/>
                                          </p:val>
                                        </p:tav>
                                      </p:tavLst>
                                    </p:anim>
                                    <p:anim calcmode="lin" valueType="num">
                                      <p:cBhvr>
                                        <p:cTn id="48" dur="1000" fill="hold"/>
                                        <p:tgtEl>
                                          <p:spTgt spid="257037"/>
                                        </p:tgtEl>
                                        <p:attrNameLst>
                                          <p:attrName>ppt_y</p:attrName>
                                        </p:attrNameLst>
                                      </p:cBhvr>
                                      <p:tavLst>
                                        <p:tav tm="0">
                                          <p:val>
                                            <p:fltVal val="0.5"/>
                                          </p:val>
                                        </p:tav>
                                        <p:tav tm="100000">
                                          <p:val>
                                            <p:strVal val="#ppt_y"/>
                                          </p:val>
                                        </p:tav>
                                      </p:tavLst>
                                    </p:anim>
                                  </p:childTnLst>
                                </p:cTn>
                              </p:par>
                              <p:par>
                                <p:cTn id="49" presetID="23" presetClass="entr" presetSubtype="528" repeatCount="indefinite" fill="hold" grpId="0" nodeType="withEffect">
                                  <p:stCondLst>
                                    <p:cond delay="1500"/>
                                  </p:stCondLst>
                                  <p:childTnLst>
                                    <p:set>
                                      <p:cBhvr>
                                        <p:cTn id="50" dur="1" fill="hold">
                                          <p:stCondLst>
                                            <p:cond delay="0"/>
                                          </p:stCondLst>
                                        </p:cTn>
                                        <p:tgtEl>
                                          <p:spTgt spid="257038"/>
                                        </p:tgtEl>
                                        <p:attrNameLst>
                                          <p:attrName>style.visibility</p:attrName>
                                        </p:attrNameLst>
                                      </p:cBhvr>
                                      <p:to>
                                        <p:strVal val="visible"/>
                                      </p:to>
                                    </p:set>
                                    <p:anim calcmode="lin" valueType="num">
                                      <p:cBhvr>
                                        <p:cTn id="51" dur="1000" fill="hold"/>
                                        <p:tgtEl>
                                          <p:spTgt spid="257038"/>
                                        </p:tgtEl>
                                        <p:attrNameLst>
                                          <p:attrName>ppt_w</p:attrName>
                                        </p:attrNameLst>
                                      </p:cBhvr>
                                      <p:tavLst>
                                        <p:tav tm="0">
                                          <p:val>
                                            <p:fltVal val="0"/>
                                          </p:val>
                                        </p:tav>
                                        <p:tav tm="100000">
                                          <p:val>
                                            <p:strVal val="#ppt_w"/>
                                          </p:val>
                                        </p:tav>
                                      </p:tavLst>
                                    </p:anim>
                                    <p:anim calcmode="lin" valueType="num">
                                      <p:cBhvr>
                                        <p:cTn id="52" dur="1000" fill="hold"/>
                                        <p:tgtEl>
                                          <p:spTgt spid="257038"/>
                                        </p:tgtEl>
                                        <p:attrNameLst>
                                          <p:attrName>ppt_h</p:attrName>
                                        </p:attrNameLst>
                                      </p:cBhvr>
                                      <p:tavLst>
                                        <p:tav tm="0">
                                          <p:val>
                                            <p:fltVal val="0"/>
                                          </p:val>
                                        </p:tav>
                                        <p:tav tm="100000">
                                          <p:val>
                                            <p:strVal val="#ppt_h"/>
                                          </p:val>
                                        </p:tav>
                                      </p:tavLst>
                                    </p:anim>
                                    <p:anim calcmode="lin" valueType="num">
                                      <p:cBhvr>
                                        <p:cTn id="53" dur="1000" fill="hold"/>
                                        <p:tgtEl>
                                          <p:spTgt spid="257038"/>
                                        </p:tgtEl>
                                        <p:attrNameLst>
                                          <p:attrName>ppt_x</p:attrName>
                                        </p:attrNameLst>
                                      </p:cBhvr>
                                      <p:tavLst>
                                        <p:tav tm="0">
                                          <p:val>
                                            <p:fltVal val="0.5"/>
                                          </p:val>
                                        </p:tav>
                                        <p:tav tm="100000">
                                          <p:val>
                                            <p:strVal val="#ppt_x"/>
                                          </p:val>
                                        </p:tav>
                                      </p:tavLst>
                                    </p:anim>
                                    <p:anim calcmode="lin" valueType="num">
                                      <p:cBhvr>
                                        <p:cTn id="54" dur="1000" fill="hold"/>
                                        <p:tgtEl>
                                          <p:spTgt spid="257038"/>
                                        </p:tgtEl>
                                        <p:attrNameLst>
                                          <p:attrName>ppt_y</p:attrName>
                                        </p:attrNameLst>
                                      </p:cBhvr>
                                      <p:tavLst>
                                        <p:tav tm="0">
                                          <p:val>
                                            <p:fltVal val="0.5"/>
                                          </p:val>
                                        </p:tav>
                                        <p:tav tm="100000">
                                          <p:val>
                                            <p:strVal val="#ppt_y"/>
                                          </p:val>
                                        </p:tav>
                                      </p:tavLst>
                                    </p:anim>
                                  </p:childTnLst>
                                </p:cTn>
                              </p:par>
                              <p:par>
                                <p:cTn id="55" presetID="23" presetClass="entr" presetSubtype="528" repeatCount="indefinite" fill="hold" grpId="0" nodeType="withEffect">
                                  <p:stCondLst>
                                    <p:cond delay="1000"/>
                                  </p:stCondLst>
                                  <p:childTnLst>
                                    <p:set>
                                      <p:cBhvr>
                                        <p:cTn id="56" dur="1" fill="hold">
                                          <p:stCondLst>
                                            <p:cond delay="0"/>
                                          </p:stCondLst>
                                        </p:cTn>
                                        <p:tgtEl>
                                          <p:spTgt spid="257039"/>
                                        </p:tgtEl>
                                        <p:attrNameLst>
                                          <p:attrName>style.visibility</p:attrName>
                                        </p:attrNameLst>
                                      </p:cBhvr>
                                      <p:to>
                                        <p:strVal val="visible"/>
                                      </p:to>
                                    </p:set>
                                    <p:anim calcmode="lin" valueType="num">
                                      <p:cBhvr>
                                        <p:cTn id="57" dur="1000" fill="hold"/>
                                        <p:tgtEl>
                                          <p:spTgt spid="257039"/>
                                        </p:tgtEl>
                                        <p:attrNameLst>
                                          <p:attrName>ppt_w</p:attrName>
                                        </p:attrNameLst>
                                      </p:cBhvr>
                                      <p:tavLst>
                                        <p:tav tm="0">
                                          <p:val>
                                            <p:fltVal val="0"/>
                                          </p:val>
                                        </p:tav>
                                        <p:tav tm="100000">
                                          <p:val>
                                            <p:strVal val="#ppt_w"/>
                                          </p:val>
                                        </p:tav>
                                      </p:tavLst>
                                    </p:anim>
                                    <p:anim calcmode="lin" valueType="num">
                                      <p:cBhvr>
                                        <p:cTn id="58" dur="1000" fill="hold"/>
                                        <p:tgtEl>
                                          <p:spTgt spid="257039"/>
                                        </p:tgtEl>
                                        <p:attrNameLst>
                                          <p:attrName>ppt_h</p:attrName>
                                        </p:attrNameLst>
                                      </p:cBhvr>
                                      <p:tavLst>
                                        <p:tav tm="0">
                                          <p:val>
                                            <p:fltVal val="0"/>
                                          </p:val>
                                        </p:tav>
                                        <p:tav tm="100000">
                                          <p:val>
                                            <p:strVal val="#ppt_h"/>
                                          </p:val>
                                        </p:tav>
                                      </p:tavLst>
                                    </p:anim>
                                    <p:anim calcmode="lin" valueType="num">
                                      <p:cBhvr>
                                        <p:cTn id="59" dur="1000" fill="hold"/>
                                        <p:tgtEl>
                                          <p:spTgt spid="257039"/>
                                        </p:tgtEl>
                                        <p:attrNameLst>
                                          <p:attrName>ppt_x</p:attrName>
                                        </p:attrNameLst>
                                      </p:cBhvr>
                                      <p:tavLst>
                                        <p:tav tm="0">
                                          <p:val>
                                            <p:fltVal val="0.5"/>
                                          </p:val>
                                        </p:tav>
                                        <p:tav tm="100000">
                                          <p:val>
                                            <p:strVal val="#ppt_x"/>
                                          </p:val>
                                        </p:tav>
                                      </p:tavLst>
                                    </p:anim>
                                    <p:anim calcmode="lin" valueType="num">
                                      <p:cBhvr>
                                        <p:cTn id="60" dur="1000" fill="hold"/>
                                        <p:tgtEl>
                                          <p:spTgt spid="257039"/>
                                        </p:tgtEl>
                                        <p:attrNameLst>
                                          <p:attrName>ppt_y</p:attrName>
                                        </p:attrNameLst>
                                      </p:cBhvr>
                                      <p:tavLst>
                                        <p:tav tm="0">
                                          <p:val>
                                            <p:fltVal val="0.5"/>
                                          </p:val>
                                        </p:tav>
                                        <p:tav tm="100000">
                                          <p:val>
                                            <p:strVal val="#ppt_y"/>
                                          </p:val>
                                        </p:tav>
                                      </p:tavLst>
                                    </p:anim>
                                  </p:childTnLst>
                                </p:cTn>
                              </p:par>
                              <p:par>
                                <p:cTn id="61" presetID="23" presetClass="entr" presetSubtype="528" repeatCount="indefinite" fill="hold" grpId="0" nodeType="withEffect">
                                  <p:stCondLst>
                                    <p:cond delay="0"/>
                                  </p:stCondLst>
                                  <p:childTnLst>
                                    <p:set>
                                      <p:cBhvr>
                                        <p:cTn id="62" dur="1" fill="hold">
                                          <p:stCondLst>
                                            <p:cond delay="0"/>
                                          </p:stCondLst>
                                        </p:cTn>
                                        <p:tgtEl>
                                          <p:spTgt spid="257041"/>
                                        </p:tgtEl>
                                        <p:attrNameLst>
                                          <p:attrName>style.visibility</p:attrName>
                                        </p:attrNameLst>
                                      </p:cBhvr>
                                      <p:to>
                                        <p:strVal val="visible"/>
                                      </p:to>
                                    </p:set>
                                    <p:anim calcmode="lin" valueType="num">
                                      <p:cBhvr>
                                        <p:cTn id="63" dur="1000" fill="hold"/>
                                        <p:tgtEl>
                                          <p:spTgt spid="257041"/>
                                        </p:tgtEl>
                                        <p:attrNameLst>
                                          <p:attrName>ppt_w</p:attrName>
                                        </p:attrNameLst>
                                      </p:cBhvr>
                                      <p:tavLst>
                                        <p:tav tm="0">
                                          <p:val>
                                            <p:fltVal val="0"/>
                                          </p:val>
                                        </p:tav>
                                        <p:tav tm="100000">
                                          <p:val>
                                            <p:strVal val="#ppt_w"/>
                                          </p:val>
                                        </p:tav>
                                      </p:tavLst>
                                    </p:anim>
                                    <p:anim calcmode="lin" valueType="num">
                                      <p:cBhvr>
                                        <p:cTn id="64" dur="1000" fill="hold"/>
                                        <p:tgtEl>
                                          <p:spTgt spid="257041"/>
                                        </p:tgtEl>
                                        <p:attrNameLst>
                                          <p:attrName>ppt_h</p:attrName>
                                        </p:attrNameLst>
                                      </p:cBhvr>
                                      <p:tavLst>
                                        <p:tav tm="0">
                                          <p:val>
                                            <p:fltVal val="0"/>
                                          </p:val>
                                        </p:tav>
                                        <p:tav tm="100000">
                                          <p:val>
                                            <p:strVal val="#ppt_h"/>
                                          </p:val>
                                        </p:tav>
                                      </p:tavLst>
                                    </p:anim>
                                    <p:anim calcmode="lin" valueType="num">
                                      <p:cBhvr>
                                        <p:cTn id="65" dur="1000" fill="hold"/>
                                        <p:tgtEl>
                                          <p:spTgt spid="257041"/>
                                        </p:tgtEl>
                                        <p:attrNameLst>
                                          <p:attrName>ppt_x</p:attrName>
                                        </p:attrNameLst>
                                      </p:cBhvr>
                                      <p:tavLst>
                                        <p:tav tm="0">
                                          <p:val>
                                            <p:fltVal val="0.5"/>
                                          </p:val>
                                        </p:tav>
                                        <p:tav tm="100000">
                                          <p:val>
                                            <p:strVal val="#ppt_x"/>
                                          </p:val>
                                        </p:tav>
                                      </p:tavLst>
                                    </p:anim>
                                    <p:anim calcmode="lin" valueType="num">
                                      <p:cBhvr>
                                        <p:cTn id="66" dur="1000" fill="hold"/>
                                        <p:tgtEl>
                                          <p:spTgt spid="257041"/>
                                        </p:tgtEl>
                                        <p:attrNameLst>
                                          <p:attrName>ppt_y</p:attrName>
                                        </p:attrNameLst>
                                      </p:cBhvr>
                                      <p:tavLst>
                                        <p:tav tm="0">
                                          <p:val>
                                            <p:fltVal val="0.5"/>
                                          </p:val>
                                        </p:tav>
                                        <p:tav tm="100000">
                                          <p:val>
                                            <p:strVal val="#ppt_y"/>
                                          </p:val>
                                        </p:tav>
                                      </p:tavLst>
                                    </p:anim>
                                  </p:childTnLst>
                                </p:cTn>
                              </p:par>
                              <p:par>
                                <p:cTn id="67" presetID="23" presetClass="entr" presetSubtype="528" repeatCount="indefinite" fill="hold" nodeType="withEffect">
                                  <p:stCondLst>
                                    <p:cond delay="0"/>
                                  </p:stCondLst>
                                  <p:childTnLst>
                                    <p:set>
                                      <p:cBhvr>
                                        <p:cTn id="68" dur="1" fill="hold">
                                          <p:stCondLst>
                                            <p:cond delay="0"/>
                                          </p:stCondLst>
                                        </p:cTn>
                                        <p:tgtEl>
                                          <p:spTgt spid="257042"/>
                                        </p:tgtEl>
                                        <p:attrNameLst>
                                          <p:attrName>style.visibility</p:attrName>
                                        </p:attrNameLst>
                                      </p:cBhvr>
                                      <p:to>
                                        <p:strVal val="visible"/>
                                      </p:to>
                                    </p:set>
                                    <p:anim calcmode="lin" valueType="num">
                                      <p:cBhvr>
                                        <p:cTn id="69" dur="1000" fill="hold"/>
                                        <p:tgtEl>
                                          <p:spTgt spid="257042"/>
                                        </p:tgtEl>
                                        <p:attrNameLst>
                                          <p:attrName>ppt_w</p:attrName>
                                        </p:attrNameLst>
                                      </p:cBhvr>
                                      <p:tavLst>
                                        <p:tav tm="0">
                                          <p:val>
                                            <p:fltVal val="0"/>
                                          </p:val>
                                        </p:tav>
                                        <p:tav tm="100000">
                                          <p:val>
                                            <p:strVal val="#ppt_w"/>
                                          </p:val>
                                        </p:tav>
                                      </p:tavLst>
                                    </p:anim>
                                    <p:anim calcmode="lin" valueType="num">
                                      <p:cBhvr>
                                        <p:cTn id="70" dur="1000" fill="hold"/>
                                        <p:tgtEl>
                                          <p:spTgt spid="257042"/>
                                        </p:tgtEl>
                                        <p:attrNameLst>
                                          <p:attrName>ppt_h</p:attrName>
                                        </p:attrNameLst>
                                      </p:cBhvr>
                                      <p:tavLst>
                                        <p:tav tm="0">
                                          <p:val>
                                            <p:fltVal val="0"/>
                                          </p:val>
                                        </p:tav>
                                        <p:tav tm="100000">
                                          <p:val>
                                            <p:strVal val="#ppt_h"/>
                                          </p:val>
                                        </p:tav>
                                      </p:tavLst>
                                    </p:anim>
                                    <p:anim calcmode="lin" valueType="num">
                                      <p:cBhvr>
                                        <p:cTn id="71" dur="1000" fill="hold"/>
                                        <p:tgtEl>
                                          <p:spTgt spid="257042"/>
                                        </p:tgtEl>
                                        <p:attrNameLst>
                                          <p:attrName>ppt_x</p:attrName>
                                        </p:attrNameLst>
                                      </p:cBhvr>
                                      <p:tavLst>
                                        <p:tav tm="0">
                                          <p:val>
                                            <p:fltVal val="0.5"/>
                                          </p:val>
                                        </p:tav>
                                        <p:tav tm="100000">
                                          <p:val>
                                            <p:strVal val="#ppt_x"/>
                                          </p:val>
                                        </p:tav>
                                      </p:tavLst>
                                    </p:anim>
                                    <p:anim calcmode="lin" valueType="num">
                                      <p:cBhvr>
                                        <p:cTn id="72" dur="1000" fill="hold"/>
                                        <p:tgtEl>
                                          <p:spTgt spid="257042"/>
                                        </p:tgtEl>
                                        <p:attrNameLst>
                                          <p:attrName>ppt_y</p:attrName>
                                        </p:attrNameLst>
                                      </p:cBhvr>
                                      <p:tavLst>
                                        <p:tav tm="0">
                                          <p:val>
                                            <p:fltVal val="0.5"/>
                                          </p:val>
                                        </p:tav>
                                        <p:tav tm="100000">
                                          <p:val>
                                            <p:strVal val="#ppt_y"/>
                                          </p:val>
                                        </p:tav>
                                      </p:tavLst>
                                    </p:anim>
                                  </p:childTnLst>
                                </p:cTn>
                              </p:par>
                              <p:par>
                                <p:cTn id="73" presetID="23" presetClass="entr" presetSubtype="528" repeatCount="indefinite" fill="hold" grpId="0" nodeType="withEffect">
                                  <p:stCondLst>
                                    <p:cond delay="0"/>
                                  </p:stCondLst>
                                  <p:childTnLst>
                                    <p:set>
                                      <p:cBhvr>
                                        <p:cTn id="74" dur="1" fill="hold">
                                          <p:stCondLst>
                                            <p:cond delay="0"/>
                                          </p:stCondLst>
                                        </p:cTn>
                                        <p:tgtEl>
                                          <p:spTgt spid="257043"/>
                                        </p:tgtEl>
                                        <p:attrNameLst>
                                          <p:attrName>style.visibility</p:attrName>
                                        </p:attrNameLst>
                                      </p:cBhvr>
                                      <p:to>
                                        <p:strVal val="visible"/>
                                      </p:to>
                                    </p:set>
                                    <p:anim calcmode="lin" valueType="num">
                                      <p:cBhvr>
                                        <p:cTn id="75" dur="1000" fill="hold"/>
                                        <p:tgtEl>
                                          <p:spTgt spid="257043"/>
                                        </p:tgtEl>
                                        <p:attrNameLst>
                                          <p:attrName>ppt_w</p:attrName>
                                        </p:attrNameLst>
                                      </p:cBhvr>
                                      <p:tavLst>
                                        <p:tav tm="0">
                                          <p:val>
                                            <p:fltVal val="0"/>
                                          </p:val>
                                        </p:tav>
                                        <p:tav tm="100000">
                                          <p:val>
                                            <p:strVal val="#ppt_w"/>
                                          </p:val>
                                        </p:tav>
                                      </p:tavLst>
                                    </p:anim>
                                    <p:anim calcmode="lin" valueType="num">
                                      <p:cBhvr>
                                        <p:cTn id="76" dur="1000" fill="hold"/>
                                        <p:tgtEl>
                                          <p:spTgt spid="257043"/>
                                        </p:tgtEl>
                                        <p:attrNameLst>
                                          <p:attrName>ppt_h</p:attrName>
                                        </p:attrNameLst>
                                      </p:cBhvr>
                                      <p:tavLst>
                                        <p:tav tm="0">
                                          <p:val>
                                            <p:fltVal val="0"/>
                                          </p:val>
                                        </p:tav>
                                        <p:tav tm="100000">
                                          <p:val>
                                            <p:strVal val="#ppt_h"/>
                                          </p:val>
                                        </p:tav>
                                      </p:tavLst>
                                    </p:anim>
                                    <p:anim calcmode="lin" valueType="num">
                                      <p:cBhvr>
                                        <p:cTn id="77" dur="1000" fill="hold"/>
                                        <p:tgtEl>
                                          <p:spTgt spid="257043"/>
                                        </p:tgtEl>
                                        <p:attrNameLst>
                                          <p:attrName>ppt_x</p:attrName>
                                        </p:attrNameLst>
                                      </p:cBhvr>
                                      <p:tavLst>
                                        <p:tav tm="0">
                                          <p:val>
                                            <p:fltVal val="0.5"/>
                                          </p:val>
                                        </p:tav>
                                        <p:tav tm="100000">
                                          <p:val>
                                            <p:strVal val="#ppt_x"/>
                                          </p:val>
                                        </p:tav>
                                      </p:tavLst>
                                    </p:anim>
                                    <p:anim calcmode="lin" valueType="num">
                                      <p:cBhvr>
                                        <p:cTn id="78" dur="1000" fill="hold"/>
                                        <p:tgtEl>
                                          <p:spTgt spid="257043"/>
                                        </p:tgtEl>
                                        <p:attrNameLst>
                                          <p:attrName>ppt_y</p:attrName>
                                        </p:attrNameLst>
                                      </p:cBhvr>
                                      <p:tavLst>
                                        <p:tav tm="0">
                                          <p:val>
                                            <p:fltVal val="0.5"/>
                                          </p:val>
                                        </p:tav>
                                        <p:tav tm="100000">
                                          <p:val>
                                            <p:strVal val="#ppt_y"/>
                                          </p:val>
                                        </p:tav>
                                      </p:tavLst>
                                    </p:anim>
                                  </p:childTnLst>
                                </p:cTn>
                              </p:par>
                              <p:par>
                                <p:cTn id="79" presetID="23" presetClass="entr" presetSubtype="528" repeatCount="indefinite" fill="hold" grpId="0" nodeType="withEffect">
                                  <p:stCondLst>
                                    <p:cond delay="0"/>
                                  </p:stCondLst>
                                  <p:childTnLst>
                                    <p:set>
                                      <p:cBhvr>
                                        <p:cTn id="80" dur="1" fill="hold">
                                          <p:stCondLst>
                                            <p:cond delay="0"/>
                                          </p:stCondLst>
                                        </p:cTn>
                                        <p:tgtEl>
                                          <p:spTgt spid="257044"/>
                                        </p:tgtEl>
                                        <p:attrNameLst>
                                          <p:attrName>style.visibility</p:attrName>
                                        </p:attrNameLst>
                                      </p:cBhvr>
                                      <p:to>
                                        <p:strVal val="visible"/>
                                      </p:to>
                                    </p:set>
                                    <p:anim calcmode="lin" valueType="num">
                                      <p:cBhvr>
                                        <p:cTn id="81" dur="1000" fill="hold"/>
                                        <p:tgtEl>
                                          <p:spTgt spid="257044"/>
                                        </p:tgtEl>
                                        <p:attrNameLst>
                                          <p:attrName>ppt_w</p:attrName>
                                        </p:attrNameLst>
                                      </p:cBhvr>
                                      <p:tavLst>
                                        <p:tav tm="0">
                                          <p:val>
                                            <p:fltVal val="0"/>
                                          </p:val>
                                        </p:tav>
                                        <p:tav tm="100000">
                                          <p:val>
                                            <p:strVal val="#ppt_w"/>
                                          </p:val>
                                        </p:tav>
                                      </p:tavLst>
                                    </p:anim>
                                    <p:anim calcmode="lin" valueType="num">
                                      <p:cBhvr>
                                        <p:cTn id="82" dur="1000" fill="hold"/>
                                        <p:tgtEl>
                                          <p:spTgt spid="257044"/>
                                        </p:tgtEl>
                                        <p:attrNameLst>
                                          <p:attrName>ppt_h</p:attrName>
                                        </p:attrNameLst>
                                      </p:cBhvr>
                                      <p:tavLst>
                                        <p:tav tm="0">
                                          <p:val>
                                            <p:fltVal val="0"/>
                                          </p:val>
                                        </p:tav>
                                        <p:tav tm="100000">
                                          <p:val>
                                            <p:strVal val="#ppt_h"/>
                                          </p:val>
                                        </p:tav>
                                      </p:tavLst>
                                    </p:anim>
                                    <p:anim calcmode="lin" valueType="num">
                                      <p:cBhvr>
                                        <p:cTn id="83" dur="1000" fill="hold"/>
                                        <p:tgtEl>
                                          <p:spTgt spid="257044"/>
                                        </p:tgtEl>
                                        <p:attrNameLst>
                                          <p:attrName>ppt_x</p:attrName>
                                        </p:attrNameLst>
                                      </p:cBhvr>
                                      <p:tavLst>
                                        <p:tav tm="0">
                                          <p:val>
                                            <p:fltVal val="0.5"/>
                                          </p:val>
                                        </p:tav>
                                        <p:tav tm="100000">
                                          <p:val>
                                            <p:strVal val="#ppt_x"/>
                                          </p:val>
                                        </p:tav>
                                      </p:tavLst>
                                    </p:anim>
                                    <p:anim calcmode="lin" valueType="num">
                                      <p:cBhvr>
                                        <p:cTn id="84" dur="1000" fill="hold"/>
                                        <p:tgtEl>
                                          <p:spTgt spid="257044"/>
                                        </p:tgtEl>
                                        <p:attrNameLst>
                                          <p:attrName>ppt_y</p:attrName>
                                        </p:attrNameLst>
                                      </p:cBhvr>
                                      <p:tavLst>
                                        <p:tav tm="0">
                                          <p:val>
                                            <p:fltVal val="0.5"/>
                                          </p:val>
                                        </p:tav>
                                        <p:tav tm="100000">
                                          <p:val>
                                            <p:strVal val="#ppt_y"/>
                                          </p:val>
                                        </p:tav>
                                      </p:tavLst>
                                    </p:anim>
                                  </p:childTnLst>
                                </p:cTn>
                              </p:par>
                              <p:par>
                                <p:cTn id="85" presetID="23" presetClass="entr" presetSubtype="528" repeatCount="indefinite" fill="hold" nodeType="withEffect">
                                  <p:stCondLst>
                                    <p:cond delay="500"/>
                                  </p:stCondLst>
                                  <p:childTnLst>
                                    <p:set>
                                      <p:cBhvr>
                                        <p:cTn id="86" dur="1" fill="hold">
                                          <p:stCondLst>
                                            <p:cond delay="0"/>
                                          </p:stCondLst>
                                        </p:cTn>
                                        <p:tgtEl>
                                          <p:spTgt spid="257045"/>
                                        </p:tgtEl>
                                        <p:attrNameLst>
                                          <p:attrName>style.visibility</p:attrName>
                                        </p:attrNameLst>
                                      </p:cBhvr>
                                      <p:to>
                                        <p:strVal val="visible"/>
                                      </p:to>
                                    </p:set>
                                    <p:anim calcmode="lin" valueType="num">
                                      <p:cBhvr>
                                        <p:cTn id="87" dur="1000" fill="hold"/>
                                        <p:tgtEl>
                                          <p:spTgt spid="257045"/>
                                        </p:tgtEl>
                                        <p:attrNameLst>
                                          <p:attrName>ppt_w</p:attrName>
                                        </p:attrNameLst>
                                      </p:cBhvr>
                                      <p:tavLst>
                                        <p:tav tm="0">
                                          <p:val>
                                            <p:fltVal val="0"/>
                                          </p:val>
                                        </p:tav>
                                        <p:tav tm="100000">
                                          <p:val>
                                            <p:strVal val="#ppt_w"/>
                                          </p:val>
                                        </p:tav>
                                      </p:tavLst>
                                    </p:anim>
                                    <p:anim calcmode="lin" valueType="num">
                                      <p:cBhvr>
                                        <p:cTn id="88" dur="1000" fill="hold"/>
                                        <p:tgtEl>
                                          <p:spTgt spid="257045"/>
                                        </p:tgtEl>
                                        <p:attrNameLst>
                                          <p:attrName>ppt_h</p:attrName>
                                        </p:attrNameLst>
                                      </p:cBhvr>
                                      <p:tavLst>
                                        <p:tav tm="0">
                                          <p:val>
                                            <p:fltVal val="0"/>
                                          </p:val>
                                        </p:tav>
                                        <p:tav tm="100000">
                                          <p:val>
                                            <p:strVal val="#ppt_h"/>
                                          </p:val>
                                        </p:tav>
                                      </p:tavLst>
                                    </p:anim>
                                    <p:anim calcmode="lin" valueType="num">
                                      <p:cBhvr>
                                        <p:cTn id="89" dur="1000" fill="hold"/>
                                        <p:tgtEl>
                                          <p:spTgt spid="257045"/>
                                        </p:tgtEl>
                                        <p:attrNameLst>
                                          <p:attrName>ppt_x</p:attrName>
                                        </p:attrNameLst>
                                      </p:cBhvr>
                                      <p:tavLst>
                                        <p:tav tm="0">
                                          <p:val>
                                            <p:fltVal val="0.5"/>
                                          </p:val>
                                        </p:tav>
                                        <p:tav tm="100000">
                                          <p:val>
                                            <p:strVal val="#ppt_x"/>
                                          </p:val>
                                        </p:tav>
                                      </p:tavLst>
                                    </p:anim>
                                    <p:anim calcmode="lin" valueType="num">
                                      <p:cBhvr>
                                        <p:cTn id="90" dur="1000" fill="hold"/>
                                        <p:tgtEl>
                                          <p:spTgt spid="257045"/>
                                        </p:tgtEl>
                                        <p:attrNameLst>
                                          <p:attrName>ppt_y</p:attrName>
                                        </p:attrNameLst>
                                      </p:cBhvr>
                                      <p:tavLst>
                                        <p:tav tm="0">
                                          <p:val>
                                            <p:fltVal val="0.5"/>
                                          </p:val>
                                        </p:tav>
                                        <p:tav tm="100000">
                                          <p:val>
                                            <p:strVal val="#ppt_y"/>
                                          </p:val>
                                        </p:tav>
                                      </p:tavLst>
                                    </p:anim>
                                  </p:childTnLst>
                                </p:cTn>
                              </p:par>
                              <p:par>
                                <p:cTn id="91" presetID="23" presetClass="entr" presetSubtype="528" repeatCount="indefinite" fill="hold" grpId="0" nodeType="withEffect">
                                  <p:stCondLst>
                                    <p:cond delay="0"/>
                                  </p:stCondLst>
                                  <p:childTnLst>
                                    <p:set>
                                      <p:cBhvr>
                                        <p:cTn id="92" dur="1" fill="hold">
                                          <p:stCondLst>
                                            <p:cond delay="0"/>
                                          </p:stCondLst>
                                        </p:cTn>
                                        <p:tgtEl>
                                          <p:spTgt spid="257046"/>
                                        </p:tgtEl>
                                        <p:attrNameLst>
                                          <p:attrName>style.visibility</p:attrName>
                                        </p:attrNameLst>
                                      </p:cBhvr>
                                      <p:to>
                                        <p:strVal val="visible"/>
                                      </p:to>
                                    </p:set>
                                    <p:anim calcmode="lin" valueType="num">
                                      <p:cBhvr>
                                        <p:cTn id="93" dur="1000" fill="hold"/>
                                        <p:tgtEl>
                                          <p:spTgt spid="257046"/>
                                        </p:tgtEl>
                                        <p:attrNameLst>
                                          <p:attrName>ppt_w</p:attrName>
                                        </p:attrNameLst>
                                      </p:cBhvr>
                                      <p:tavLst>
                                        <p:tav tm="0">
                                          <p:val>
                                            <p:fltVal val="0"/>
                                          </p:val>
                                        </p:tav>
                                        <p:tav tm="100000">
                                          <p:val>
                                            <p:strVal val="#ppt_w"/>
                                          </p:val>
                                        </p:tav>
                                      </p:tavLst>
                                    </p:anim>
                                    <p:anim calcmode="lin" valueType="num">
                                      <p:cBhvr>
                                        <p:cTn id="94" dur="1000" fill="hold"/>
                                        <p:tgtEl>
                                          <p:spTgt spid="257046"/>
                                        </p:tgtEl>
                                        <p:attrNameLst>
                                          <p:attrName>ppt_h</p:attrName>
                                        </p:attrNameLst>
                                      </p:cBhvr>
                                      <p:tavLst>
                                        <p:tav tm="0">
                                          <p:val>
                                            <p:fltVal val="0"/>
                                          </p:val>
                                        </p:tav>
                                        <p:tav tm="100000">
                                          <p:val>
                                            <p:strVal val="#ppt_h"/>
                                          </p:val>
                                        </p:tav>
                                      </p:tavLst>
                                    </p:anim>
                                    <p:anim calcmode="lin" valueType="num">
                                      <p:cBhvr>
                                        <p:cTn id="95" dur="1000" fill="hold"/>
                                        <p:tgtEl>
                                          <p:spTgt spid="257046"/>
                                        </p:tgtEl>
                                        <p:attrNameLst>
                                          <p:attrName>ppt_x</p:attrName>
                                        </p:attrNameLst>
                                      </p:cBhvr>
                                      <p:tavLst>
                                        <p:tav tm="0">
                                          <p:val>
                                            <p:fltVal val="0.5"/>
                                          </p:val>
                                        </p:tav>
                                        <p:tav tm="100000">
                                          <p:val>
                                            <p:strVal val="#ppt_x"/>
                                          </p:val>
                                        </p:tav>
                                      </p:tavLst>
                                    </p:anim>
                                    <p:anim calcmode="lin" valueType="num">
                                      <p:cBhvr>
                                        <p:cTn id="96" dur="1000" fill="hold"/>
                                        <p:tgtEl>
                                          <p:spTgt spid="257046"/>
                                        </p:tgtEl>
                                        <p:attrNameLst>
                                          <p:attrName>ppt_y</p:attrName>
                                        </p:attrNameLst>
                                      </p:cBhvr>
                                      <p:tavLst>
                                        <p:tav tm="0">
                                          <p:val>
                                            <p:fltVal val="0.5"/>
                                          </p:val>
                                        </p:tav>
                                        <p:tav tm="100000">
                                          <p:val>
                                            <p:strVal val="#ppt_y"/>
                                          </p:val>
                                        </p:tav>
                                      </p:tavLst>
                                    </p:anim>
                                  </p:childTnLst>
                                </p:cTn>
                              </p:par>
                              <p:par>
                                <p:cTn id="97" presetID="23" presetClass="entr" presetSubtype="528" repeatCount="indefinite" fill="hold" nodeType="withEffect">
                                  <p:stCondLst>
                                    <p:cond delay="0"/>
                                  </p:stCondLst>
                                  <p:childTnLst>
                                    <p:set>
                                      <p:cBhvr>
                                        <p:cTn id="98" dur="1" fill="hold">
                                          <p:stCondLst>
                                            <p:cond delay="0"/>
                                          </p:stCondLst>
                                        </p:cTn>
                                        <p:tgtEl>
                                          <p:spTgt spid="257047"/>
                                        </p:tgtEl>
                                        <p:attrNameLst>
                                          <p:attrName>style.visibility</p:attrName>
                                        </p:attrNameLst>
                                      </p:cBhvr>
                                      <p:to>
                                        <p:strVal val="visible"/>
                                      </p:to>
                                    </p:set>
                                    <p:anim calcmode="lin" valueType="num">
                                      <p:cBhvr>
                                        <p:cTn id="99" dur="1000" fill="hold"/>
                                        <p:tgtEl>
                                          <p:spTgt spid="257047"/>
                                        </p:tgtEl>
                                        <p:attrNameLst>
                                          <p:attrName>ppt_w</p:attrName>
                                        </p:attrNameLst>
                                      </p:cBhvr>
                                      <p:tavLst>
                                        <p:tav tm="0">
                                          <p:val>
                                            <p:fltVal val="0"/>
                                          </p:val>
                                        </p:tav>
                                        <p:tav tm="100000">
                                          <p:val>
                                            <p:strVal val="#ppt_w"/>
                                          </p:val>
                                        </p:tav>
                                      </p:tavLst>
                                    </p:anim>
                                    <p:anim calcmode="lin" valueType="num">
                                      <p:cBhvr>
                                        <p:cTn id="100" dur="1000" fill="hold"/>
                                        <p:tgtEl>
                                          <p:spTgt spid="257047"/>
                                        </p:tgtEl>
                                        <p:attrNameLst>
                                          <p:attrName>ppt_h</p:attrName>
                                        </p:attrNameLst>
                                      </p:cBhvr>
                                      <p:tavLst>
                                        <p:tav tm="0">
                                          <p:val>
                                            <p:fltVal val="0"/>
                                          </p:val>
                                        </p:tav>
                                        <p:tav tm="100000">
                                          <p:val>
                                            <p:strVal val="#ppt_h"/>
                                          </p:val>
                                        </p:tav>
                                      </p:tavLst>
                                    </p:anim>
                                    <p:anim calcmode="lin" valueType="num">
                                      <p:cBhvr>
                                        <p:cTn id="101" dur="1000" fill="hold"/>
                                        <p:tgtEl>
                                          <p:spTgt spid="257047"/>
                                        </p:tgtEl>
                                        <p:attrNameLst>
                                          <p:attrName>ppt_x</p:attrName>
                                        </p:attrNameLst>
                                      </p:cBhvr>
                                      <p:tavLst>
                                        <p:tav tm="0">
                                          <p:val>
                                            <p:fltVal val="0.5"/>
                                          </p:val>
                                        </p:tav>
                                        <p:tav tm="100000">
                                          <p:val>
                                            <p:strVal val="#ppt_x"/>
                                          </p:val>
                                        </p:tav>
                                      </p:tavLst>
                                    </p:anim>
                                    <p:anim calcmode="lin" valueType="num">
                                      <p:cBhvr>
                                        <p:cTn id="102" dur="1000" fill="hold"/>
                                        <p:tgtEl>
                                          <p:spTgt spid="257047"/>
                                        </p:tgtEl>
                                        <p:attrNameLst>
                                          <p:attrName>ppt_y</p:attrName>
                                        </p:attrNameLst>
                                      </p:cBhvr>
                                      <p:tavLst>
                                        <p:tav tm="0">
                                          <p:val>
                                            <p:fltVal val="0.5"/>
                                          </p:val>
                                        </p:tav>
                                        <p:tav tm="100000">
                                          <p:val>
                                            <p:strVal val="#ppt_y"/>
                                          </p:val>
                                        </p:tav>
                                      </p:tavLst>
                                    </p:anim>
                                  </p:childTnLst>
                                </p:cTn>
                              </p:par>
                              <p:par>
                                <p:cTn id="103" presetID="23" presetClass="entr" presetSubtype="528" repeatCount="indefinite" fill="hold" grpId="0" nodeType="withEffect">
                                  <p:stCondLst>
                                    <p:cond delay="0"/>
                                  </p:stCondLst>
                                  <p:childTnLst>
                                    <p:set>
                                      <p:cBhvr>
                                        <p:cTn id="104" dur="1" fill="hold">
                                          <p:stCondLst>
                                            <p:cond delay="0"/>
                                          </p:stCondLst>
                                        </p:cTn>
                                        <p:tgtEl>
                                          <p:spTgt spid="257048"/>
                                        </p:tgtEl>
                                        <p:attrNameLst>
                                          <p:attrName>style.visibility</p:attrName>
                                        </p:attrNameLst>
                                      </p:cBhvr>
                                      <p:to>
                                        <p:strVal val="visible"/>
                                      </p:to>
                                    </p:set>
                                    <p:anim calcmode="lin" valueType="num">
                                      <p:cBhvr>
                                        <p:cTn id="105" dur="1000" fill="hold"/>
                                        <p:tgtEl>
                                          <p:spTgt spid="257048"/>
                                        </p:tgtEl>
                                        <p:attrNameLst>
                                          <p:attrName>ppt_w</p:attrName>
                                        </p:attrNameLst>
                                      </p:cBhvr>
                                      <p:tavLst>
                                        <p:tav tm="0">
                                          <p:val>
                                            <p:fltVal val="0"/>
                                          </p:val>
                                        </p:tav>
                                        <p:tav tm="100000">
                                          <p:val>
                                            <p:strVal val="#ppt_w"/>
                                          </p:val>
                                        </p:tav>
                                      </p:tavLst>
                                    </p:anim>
                                    <p:anim calcmode="lin" valueType="num">
                                      <p:cBhvr>
                                        <p:cTn id="106" dur="1000" fill="hold"/>
                                        <p:tgtEl>
                                          <p:spTgt spid="257048"/>
                                        </p:tgtEl>
                                        <p:attrNameLst>
                                          <p:attrName>ppt_h</p:attrName>
                                        </p:attrNameLst>
                                      </p:cBhvr>
                                      <p:tavLst>
                                        <p:tav tm="0">
                                          <p:val>
                                            <p:fltVal val="0"/>
                                          </p:val>
                                        </p:tav>
                                        <p:tav tm="100000">
                                          <p:val>
                                            <p:strVal val="#ppt_h"/>
                                          </p:val>
                                        </p:tav>
                                      </p:tavLst>
                                    </p:anim>
                                    <p:anim calcmode="lin" valueType="num">
                                      <p:cBhvr>
                                        <p:cTn id="107" dur="1000" fill="hold"/>
                                        <p:tgtEl>
                                          <p:spTgt spid="257048"/>
                                        </p:tgtEl>
                                        <p:attrNameLst>
                                          <p:attrName>ppt_x</p:attrName>
                                        </p:attrNameLst>
                                      </p:cBhvr>
                                      <p:tavLst>
                                        <p:tav tm="0">
                                          <p:val>
                                            <p:fltVal val="0.5"/>
                                          </p:val>
                                        </p:tav>
                                        <p:tav tm="100000">
                                          <p:val>
                                            <p:strVal val="#ppt_x"/>
                                          </p:val>
                                        </p:tav>
                                      </p:tavLst>
                                    </p:anim>
                                    <p:anim calcmode="lin" valueType="num">
                                      <p:cBhvr>
                                        <p:cTn id="108" dur="1000" fill="hold"/>
                                        <p:tgtEl>
                                          <p:spTgt spid="257048"/>
                                        </p:tgtEl>
                                        <p:attrNameLst>
                                          <p:attrName>ppt_y</p:attrName>
                                        </p:attrNameLst>
                                      </p:cBhvr>
                                      <p:tavLst>
                                        <p:tav tm="0">
                                          <p:val>
                                            <p:fltVal val="0.5"/>
                                          </p:val>
                                        </p:tav>
                                        <p:tav tm="100000">
                                          <p:val>
                                            <p:strVal val="#ppt_y"/>
                                          </p:val>
                                        </p:tav>
                                      </p:tavLst>
                                    </p:anim>
                                  </p:childTnLst>
                                </p:cTn>
                              </p:par>
                              <p:par>
                                <p:cTn id="109" presetID="23" presetClass="entr" presetSubtype="528" repeatCount="indefinite" fill="hold" grpId="0" nodeType="withEffect">
                                  <p:stCondLst>
                                    <p:cond delay="1500"/>
                                  </p:stCondLst>
                                  <p:childTnLst>
                                    <p:set>
                                      <p:cBhvr>
                                        <p:cTn id="110" dur="1" fill="hold">
                                          <p:stCondLst>
                                            <p:cond delay="0"/>
                                          </p:stCondLst>
                                        </p:cTn>
                                        <p:tgtEl>
                                          <p:spTgt spid="257049"/>
                                        </p:tgtEl>
                                        <p:attrNameLst>
                                          <p:attrName>style.visibility</p:attrName>
                                        </p:attrNameLst>
                                      </p:cBhvr>
                                      <p:to>
                                        <p:strVal val="visible"/>
                                      </p:to>
                                    </p:set>
                                    <p:anim calcmode="lin" valueType="num">
                                      <p:cBhvr>
                                        <p:cTn id="111" dur="1000" fill="hold"/>
                                        <p:tgtEl>
                                          <p:spTgt spid="257049"/>
                                        </p:tgtEl>
                                        <p:attrNameLst>
                                          <p:attrName>ppt_w</p:attrName>
                                        </p:attrNameLst>
                                      </p:cBhvr>
                                      <p:tavLst>
                                        <p:tav tm="0">
                                          <p:val>
                                            <p:fltVal val="0"/>
                                          </p:val>
                                        </p:tav>
                                        <p:tav tm="100000">
                                          <p:val>
                                            <p:strVal val="#ppt_w"/>
                                          </p:val>
                                        </p:tav>
                                      </p:tavLst>
                                    </p:anim>
                                    <p:anim calcmode="lin" valueType="num">
                                      <p:cBhvr>
                                        <p:cTn id="112" dur="1000" fill="hold"/>
                                        <p:tgtEl>
                                          <p:spTgt spid="257049"/>
                                        </p:tgtEl>
                                        <p:attrNameLst>
                                          <p:attrName>ppt_h</p:attrName>
                                        </p:attrNameLst>
                                      </p:cBhvr>
                                      <p:tavLst>
                                        <p:tav tm="0">
                                          <p:val>
                                            <p:fltVal val="0"/>
                                          </p:val>
                                        </p:tav>
                                        <p:tav tm="100000">
                                          <p:val>
                                            <p:strVal val="#ppt_h"/>
                                          </p:val>
                                        </p:tav>
                                      </p:tavLst>
                                    </p:anim>
                                    <p:anim calcmode="lin" valueType="num">
                                      <p:cBhvr>
                                        <p:cTn id="113" dur="1000" fill="hold"/>
                                        <p:tgtEl>
                                          <p:spTgt spid="257049"/>
                                        </p:tgtEl>
                                        <p:attrNameLst>
                                          <p:attrName>ppt_x</p:attrName>
                                        </p:attrNameLst>
                                      </p:cBhvr>
                                      <p:tavLst>
                                        <p:tav tm="0">
                                          <p:val>
                                            <p:fltVal val="0.5"/>
                                          </p:val>
                                        </p:tav>
                                        <p:tav tm="100000">
                                          <p:val>
                                            <p:strVal val="#ppt_x"/>
                                          </p:val>
                                        </p:tav>
                                      </p:tavLst>
                                    </p:anim>
                                    <p:anim calcmode="lin" valueType="num">
                                      <p:cBhvr>
                                        <p:cTn id="114" dur="1000" fill="hold"/>
                                        <p:tgtEl>
                                          <p:spTgt spid="257049"/>
                                        </p:tgtEl>
                                        <p:attrNameLst>
                                          <p:attrName>ppt_y</p:attrName>
                                        </p:attrNameLst>
                                      </p:cBhvr>
                                      <p:tavLst>
                                        <p:tav tm="0">
                                          <p:val>
                                            <p:fltVal val="0.5"/>
                                          </p:val>
                                        </p:tav>
                                        <p:tav tm="100000">
                                          <p:val>
                                            <p:strVal val="#ppt_y"/>
                                          </p:val>
                                        </p:tav>
                                      </p:tavLst>
                                    </p:anim>
                                  </p:childTnLst>
                                </p:cTn>
                              </p:par>
                              <p:par>
                                <p:cTn id="115" presetID="23" presetClass="entr" presetSubtype="528" repeatCount="indefinite" fill="hold" nodeType="withEffect">
                                  <p:stCondLst>
                                    <p:cond delay="1500"/>
                                  </p:stCondLst>
                                  <p:childTnLst>
                                    <p:set>
                                      <p:cBhvr>
                                        <p:cTn id="116" dur="1" fill="hold">
                                          <p:stCondLst>
                                            <p:cond delay="0"/>
                                          </p:stCondLst>
                                        </p:cTn>
                                        <p:tgtEl>
                                          <p:spTgt spid="257050"/>
                                        </p:tgtEl>
                                        <p:attrNameLst>
                                          <p:attrName>style.visibility</p:attrName>
                                        </p:attrNameLst>
                                      </p:cBhvr>
                                      <p:to>
                                        <p:strVal val="visible"/>
                                      </p:to>
                                    </p:set>
                                    <p:anim calcmode="lin" valueType="num">
                                      <p:cBhvr>
                                        <p:cTn id="117" dur="1000" fill="hold"/>
                                        <p:tgtEl>
                                          <p:spTgt spid="257050"/>
                                        </p:tgtEl>
                                        <p:attrNameLst>
                                          <p:attrName>ppt_w</p:attrName>
                                        </p:attrNameLst>
                                      </p:cBhvr>
                                      <p:tavLst>
                                        <p:tav tm="0">
                                          <p:val>
                                            <p:fltVal val="0"/>
                                          </p:val>
                                        </p:tav>
                                        <p:tav tm="100000">
                                          <p:val>
                                            <p:strVal val="#ppt_w"/>
                                          </p:val>
                                        </p:tav>
                                      </p:tavLst>
                                    </p:anim>
                                    <p:anim calcmode="lin" valueType="num">
                                      <p:cBhvr>
                                        <p:cTn id="118" dur="1000" fill="hold"/>
                                        <p:tgtEl>
                                          <p:spTgt spid="257050"/>
                                        </p:tgtEl>
                                        <p:attrNameLst>
                                          <p:attrName>ppt_h</p:attrName>
                                        </p:attrNameLst>
                                      </p:cBhvr>
                                      <p:tavLst>
                                        <p:tav tm="0">
                                          <p:val>
                                            <p:fltVal val="0"/>
                                          </p:val>
                                        </p:tav>
                                        <p:tav tm="100000">
                                          <p:val>
                                            <p:strVal val="#ppt_h"/>
                                          </p:val>
                                        </p:tav>
                                      </p:tavLst>
                                    </p:anim>
                                    <p:anim calcmode="lin" valueType="num">
                                      <p:cBhvr>
                                        <p:cTn id="119" dur="1000" fill="hold"/>
                                        <p:tgtEl>
                                          <p:spTgt spid="257050"/>
                                        </p:tgtEl>
                                        <p:attrNameLst>
                                          <p:attrName>ppt_x</p:attrName>
                                        </p:attrNameLst>
                                      </p:cBhvr>
                                      <p:tavLst>
                                        <p:tav tm="0">
                                          <p:val>
                                            <p:fltVal val="0.5"/>
                                          </p:val>
                                        </p:tav>
                                        <p:tav tm="100000">
                                          <p:val>
                                            <p:strVal val="#ppt_x"/>
                                          </p:val>
                                        </p:tav>
                                      </p:tavLst>
                                    </p:anim>
                                    <p:anim calcmode="lin" valueType="num">
                                      <p:cBhvr>
                                        <p:cTn id="120" dur="1000" fill="hold"/>
                                        <p:tgtEl>
                                          <p:spTgt spid="257050"/>
                                        </p:tgtEl>
                                        <p:attrNameLst>
                                          <p:attrName>ppt_y</p:attrName>
                                        </p:attrNameLst>
                                      </p:cBhvr>
                                      <p:tavLst>
                                        <p:tav tm="0">
                                          <p:val>
                                            <p:fltVal val="0.5"/>
                                          </p:val>
                                        </p:tav>
                                        <p:tav tm="100000">
                                          <p:val>
                                            <p:strVal val="#ppt_y"/>
                                          </p:val>
                                        </p:tav>
                                      </p:tavLst>
                                    </p:anim>
                                  </p:childTnLst>
                                </p:cTn>
                              </p:par>
                              <p:par>
                                <p:cTn id="121" presetID="53" presetClass="entr" presetSubtype="16" repeatCount="5000" fill="hold" grpId="0" nodeType="withEffect">
                                  <p:stCondLst>
                                    <p:cond delay="1500"/>
                                  </p:stCondLst>
                                  <p:childTnLst>
                                    <p:set>
                                      <p:cBhvr>
                                        <p:cTn id="122" dur="1" fill="hold">
                                          <p:stCondLst>
                                            <p:cond delay="0"/>
                                          </p:stCondLst>
                                        </p:cTn>
                                        <p:tgtEl>
                                          <p:spTgt spid="257053"/>
                                        </p:tgtEl>
                                        <p:attrNameLst>
                                          <p:attrName>style.visibility</p:attrName>
                                        </p:attrNameLst>
                                      </p:cBhvr>
                                      <p:to>
                                        <p:strVal val="visible"/>
                                      </p:to>
                                    </p:set>
                                    <p:anim calcmode="lin" valueType="num">
                                      <p:cBhvr>
                                        <p:cTn id="123" dur="5000" fill="hold"/>
                                        <p:tgtEl>
                                          <p:spTgt spid="257053"/>
                                        </p:tgtEl>
                                        <p:attrNameLst>
                                          <p:attrName>ppt_w</p:attrName>
                                        </p:attrNameLst>
                                      </p:cBhvr>
                                      <p:tavLst>
                                        <p:tav tm="0">
                                          <p:val>
                                            <p:fltVal val="0"/>
                                          </p:val>
                                        </p:tav>
                                        <p:tav tm="100000">
                                          <p:val>
                                            <p:strVal val="#ppt_w"/>
                                          </p:val>
                                        </p:tav>
                                      </p:tavLst>
                                    </p:anim>
                                    <p:anim calcmode="lin" valueType="num">
                                      <p:cBhvr>
                                        <p:cTn id="124" dur="5000" fill="hold"/>
                                        <p:tgtEl>
                                          <p:spTgt spid="257053"/>
                                        </p:tgtEl>
                                        <p:attrNameLst>
                                          <p:attrName>ppt_h</p:attrName>
                                        </p:attrNameLst>
                                      </p:cBhvr>
                                      <p:tavLst>
                                        <p:tav tm="0">
                                          <p:val>
                                            <p:fltVal val="0"/>
                                          </p:val>
                                        </p:tav>
                                        <p:tav tm="100000">
                                          <p:val>
                                            <p:strVal val="#ppt_h"/>
                                          </p:val>
                                        </p:tav>
                                      </p:tavLst>
                                    </p:anim>
                                    <p:animEffect transition="in" filter="fade">
                                      <p:cBhvr>
                                        <p:cTn id="125" dur="5000"/>
                                        <p:tgtEl>
                                          <p:spTgt spid="257053"/>
                                        </p:tgtEl>
                                      </p:cBhvr>
                                    </p:animEffect>
                                  </p:childTnLst>
                                </p:cTn>
                              </p:par>
                              <p:par>
                                <p:cTn id="126" presetID="35" presetClass="path" presetSubtype="0" repeatCount="indefinite" accel="50000" decel="50000" fill="hold" nodeType="withEffect">
                                  <p:stCondLst>
                                    <p:cond delay="0"/>
                                  </p:stCondLst>
                                  <p:childTnLst>
                                    <p:animMotion origin="layout" path="M -3.33333E-6 -3.69942E-6 L -0.2625 -0.35514 " pathEditMode="relative" rAng="0" ptsTypes="AA">
                                      <p:cBhvr>
                                        <p:cTn id="127" dur="5000" fill="hold"/>
                                        <p:tgtEl>
                                          <p:spTgt spid="257059"/>
                                        </p:tgtEl>
                                        <p:attrNameLst>
                                          <p:attrName>ppt_x</p:attrName>
                                          <p:attrName>ppt_y</p:attrName>
                                        </p:attrNameLst>
                                      </p:cBhvr>
                                      <p:rCtr x="-13125" y="-17757"/>
                                    </p:animMotion>
                                  </p:childTnLst>
                                </p:cTn>
                              </p:par>
                              <p:par>
                                <p:cTn id="128" presetID="35" presetClass="path" presetSubtype="0" repeatCount="indefinite" accel="50000" decel="50000" fill="hold" nodeType="withEffect">
                                  <p:stCondLst>
                                    <p:cond delay="0"/>
                                  </p:stCondLst>
                                  <p:childTnLst>
                                    <p:animMotion origin="layout" path="M -3.33333E-6 -3.69942E-6 L -0.42916 -3.69942E-6 " pathEditMode="relative" rAng="0" ptsTypes="AA">
                                      <p:cBhvr>
                                        <p:cTn id="129" dur="5000" fill="hold"/>
                                        <p:tgtEl>
                                          <p:spTgt spid="257057"/>
                                        </p:tgtEl>
                                        <p:attrNameLst>
                                          <p:attrName>ppt_x</p:attrName>
                                          <p:attrName>ppt_y</p:attrName>
                                        </p:attrNameLst>
                                      </p:cBhvr>
                                      <p:rCtr x="-21458" y="0"/>
                                    </p:animMotion>
                                  </p:childTnLst>
                                </p:cTn>
                              </p:par>
                              <p:par>
                                <p:cTn id="130" presetID="35" presetClass="path" presetSubtype="0" repeatCount="indefinite" accel="50000" decel="50000" fill="hold" nodeType="withEffect">
                                  <p:stCondLst>
                                    <p:cond delay="0"/>
                                  </p:stCondLst>
                                  <p:childTnLst>
                                    <p:animMotion origin="layout" path="M -3.33333E-6 -3.69942E-6 L -0.3625 -0.21086 " pathEditMode="relative" rAng="0" ptsTypes="AA">
                                      <p:cBhvr>
                                        <p:cTn id="131" dur="5000" fill="hold"/>
                                        <p:tgtEl>
                                          <p:spTgt spid="257058"/>
                                        </p:tgtEl>
                                        <p:attrNameLst>
                                          <p:attrName>ppt_x</p:attrName>
                                          <p:attrName>ppt_y</p:attrName>
                                        </p:attrNameLst>
                                      </p:cBhvr>
                                      <p:rCtr x="-18125" y="-10543"/>
                                    </p:animMotion>
                                  </p:childTnLst>
                                </p:cTn>
                              </p:par>
                              <p:par>
                                <p:cTn id="132" presetID="35" presetClass="path" presetSubtype="0" repeatCount="indefinite" accel="50000" decel="50000" fill="hold" nodeType="withEffect">
                                  <p:stCondLst>
                                    <p:cond delay="0"/>
                                  </p:stCondLst>
                                  <p:childTnLst>
                                    <p:animMotion origin="layout" path="M -3.33333E-6 -3.69942E-6 L -0.12916 -0.44393 " pathEditMode="relative" rAng="0" ptsTypes="AA">
                                      <p:cBhvr>
                                        <p:cTn id="133" dur="5000" fill="hold"/>
                                        <p:tgtEl>
                                          <p:spTgt spid="257060"/>
                                        </p:tgtEl>
                                        <p:attrNameLst>
                                          <p:attrName>ppt_x</p:attrName>
                                          <p:attrName>ppt_y</p:attrName>
                                        </p:attrNameLst>
                                      </p:cBhvr>
                                      <p:rCtr x="-6458" y="-22197"/>
                                    </p:animMotion>
                                  </p:childTnLst>
                                </p:cTn>
                              </p:par>
                              <p:par>
                                <p:cTn id="134" presetID="35" presetClass="path" presetSubtype="0" repeatCount="indefinite" accel="50000" decel="50000" fill="hold" nodeType="withEffect">
                                  <p:stCondLst>
                                    <p:cond delay="0"/>
                                  </p:stCondLst>
                                  <p:childTnLst>
                                    <p:animMotion origin="layout" path="M -3.33333E-6 -3.69942E-6 L 0.00417 -0.48832 " pathEditMode="relative" rAng="0" ptsTypes="AA">
                                      <p:cBhvr>
                                        <p:cTn id="135" dur="5000" fill="hold"/>
                                        <p:tgtEl>
                                          <p:spTgt spid="257061"/>
                                        </p:tgtEl>
                                        <p:attrNameLst>
                                          <p:attrName>ppt_x</p:attrName>
                                          <p:attrName>ppt_y</p:attrName>
                                        </p:attrNameLst>
                                      </p:cBhvr>
                                      <p:rCtr x="208" y="-24416"/>
                                    </p:animMotion>
                                  </p:childTnLst>
                                </p:cTn>
                              </p:par>
                              <p:par>
                                <p:cTn id="136" presetID="35" presetClass="path" presetSubtype="0" repeatCount="indefinite" accel="50000" decel="50000" fill="hold" nodeType="withEffect">
                                  <p:stCondLst>
                                    <p:cond delay="0"/>
                                  </p:stCondLst>
                                  <p:childTnLst>
                                    <p:animMotion origin="layout" path="M -3.33333E-6 -3.69942E-6 L 0.17917 -0.45503 " pathEditMode="relative" rAng="0" ptsTypes="AA">
                                      <p:cBhvr>
                                        <p:cTn id="137" dur="5000" fill="hold"/>
                                        <p:tgtEl>
                                          <p:spTgt spid="257062"/>
                                        </p:tgtEl>
                                        <p:attrNameLst>
                                          <p:attrName>ppt_x</p:attrName>
                                          <p:attrName>ppt_y</p:attrName>
                                        </p:attrNameLst>
                                      </p:cBhvr>
                                      <p:rCtr x="8958" y="-22751"/>
                                    </p:animMotion>
                                  </p:childTnLst>
                                </p:cTn>
                              </p:par>
                              <p:par>
                                <p:cTn id="138" presetID="35" presetClass="path" presetSubtype="0" repeatCount="indefinite" accel="50000" decel="50000" fill="hold" nodeType="withEffect">
                                  <p:stCondLst>
                                    <p:cond delay="0"/>
                                  </p:stCondLst>
                                  <p:childTnLst>
                                    <p:animMotion origin="layout" path="M -3.33333E-6 -3.69942E-6 L 0.32084 -0.38844 " pathEditMode="relative" rAng="0" ptsTypes="AA">
                                      <p:cBhvr>
                                        <p:cTn id="139" dur="5000" fill="hold"/>
                                        <p:tgtEl>
                                          <p:spTgt spid="257063"/>
                                        </p:tgtEl>
                                        <p:attrNameLst>
                                          <p:attrName>ppt_x</p:attrName>
                                          <p:attrName>ppt_y</p:attrName>
                                        </p:attrNameLst>
                                      </p:cBhvr>
                                      <p:rCtr x="16042" y="-19422"/>
                                    </p:animMotion>
                                  </p:childTnLst>
                                </p:cTn>
                              </p:par>
                              <p:par>
                                <p:cTn id="140" presetID="35" presetClass="path" presetSubtype="0" repeatCount="indefinite" accel="50000" decel="50000" fill="hold" nodeType="withEffect">
                                  <p:stCondLst>
                                    <p:cond delay="0"/>
                                  </p:stCondLst>
                                  <p:childTnLst>
                                    <p:animMotion origin="layout" path="M -3.33333E-6 -3.69942E-6 L 0.42084 -0.24416 " pathEditMode="relative" rAng="0" ptsTypes="AA">
                                      <p:cBhvr>
                                        <p:cTn id="141" dur="5000" fill="hold"/>
                                        <p:tgtEl>
                                          <p:spTgt spid="257064"/>
                                        </p:tgtEl>
                                        <p:attrNameLst>
                                          <p:attrName>ppt_x</p:attrName>
                                          <p:attrName>ppt_y</p:attrName>
                                        </p:attrNameLst>
                                      </p:cBhvr>
                                      <p:rCtr x="21042" y="-12208"/>
                                    </p:animMotion>
                                  </p:childTnLst>
                                </p:cTn>
                              </p:par>
                              <p:par>
                                <p:cTn id="142" presetID="35" presetClass="path" presetSubtype="0" repeatCount="indefinite" accel="50000" decel="50000" fill="hold" nodeType="withEffect">
                                  <p:stCondLst>
                                    <p:cond delay="0"/>
                                  </p:stCondLst>
                                  <p:childTnLst>
                                    <p:animMotion origin="layout" path="M 0.00417 -3.69942E-6 L 0.475 -3.69942E-6 " pathEditMode="relative" rAng="0" ptsTypes="AA">
                                      <p:cBhvr>
                                        <p:cTn id="143" dur="5000" fill="hold"/>
                                        <p:tgtEl>
                                          <p:spTgt spid="257065"/>
                                        </p:tgtEl>
                                        <p:attrNameLst>
                                          <p:attrName>ppt_x</p:attrName>
                                          <p:attrName>ppt_y</p:attrName>
                                        </p:attrNameLst>
                                      </p:cBhvr>
                                      <p:rCtr x="23542" y="0"/>
                                    </p:animMotion>
                                  </p:childTnLst>
                                </p:cTn>
                              </p:par>
                              <p:par>
                                <p:cTn id="144" presetID="35" presetClass="path" presetSubtype="0" repeatCount="indefinite" accel="50000" decel="50000" fill="hold" nodeType="withEffect">
                                  <p:stCondLst>
                                    <p:cond delay="0"/>
                                  </p:stCondLst>
                                  <p:childTnLst>
                                    <p:animMotion origin="layout" path="M 0.0125 0.0111 L 0.44167 0.24417 " pathEditMode="relative" rAng="0" ptsTypes="AA">
                                      <p:cBhvr>
                                        <p:cTn id="145" dur="5000" fill="hold"/>
                                        <p:tgtEl>
                                          <p:spTgt spid="257066"/>
                                        </p:tgtEl>
                                        <p:attrNameLst>
                                          <p:attrName>ppt_x</p:attrName>
                                          <p:attrName>ppt_y</p:attrName>
                                        </p:attrNameLst>
                                      </p:cBhvr>
                                      <p:rCtr x="21458" y="11653"/>
                                    </p:animMotion>
                                  </p:childTnLst>
                                </p:cTn>
                              </p:par>
                              <p:par>
                                <p:cTn id="146" presetID="35" presetClass="path" presetSubtype="0" repeatCount="indefinite" accel="50000" decel="50000" fill="hold" nodeType="withEffect">
                                  <p:stCondLst>
                                    <p:cond delay="0"/>
                                  </p:stCondLst>
                                  <p:childTnLst>
                                    <p:animMotion origin="layout" path="M -3.33333E-6 0.0111 L 0.29584 0.39954 " pathEditMode="relative" rAng="0" ptsTypes="AA">
                                      <p:cBhvr>
                                        <p:cTn id="147" dur="5000" fill="hold"/>
                                        <p:tgtEl>
                                          <p:spTgt spid="257067"/>
                                        </p:tgtEl>
                                        <p:attrNameLst>
                                          <p:attrName>ppt_x</p:attrName>
                                          <p:attrName>ppt_y</p:attrName>
                                        </p:attrNameLst>
                                      </p:cBhvr>
                                      <p:rCtr x="14792" y="19422"/>
                                    </p:animMotion>
                                  </p:childTnLst>
                                </p:cTn>
                              </p:par>
                              <p:par>
                                <p:cTn id="148" presetID="35" presetClass="path" presetSubtype="0" repeatCount="indefinite" accel="50000" decel="50000" fill="hold" nodeType="withEffect">
                                  <p:stCondLst>
                                    <p:cond delay="0"/>
                                  </p:stCondLst>
                                  <p:childTnLst>
                                    <p:animMotion origin="layout" path="M -3.33333E-6 -3.69942E-6 L 0.09584 0.46613 " pathEditMode="relative" rAng="0" ptsTypes="AA">
                                      <p:cBhvr>
                                        <p:cTn id="149" dur="5000" fill="hold"/>
                                        <p:tgtEl>
                                          <p:spTgt spid="257068"/>
                                        </p:tgtEl>
                                        <p:attrNameLst>
                                          <p:attrName>ppt_x</p:attrName>
                                          <p:attrName>ppt_y</p:attrName>
                                        </p:attrNameLst>
                                      </p:cBhvr>
                                      <p:rCtr x="4792" y="23306"/>
                                    </p:animMotion>
                                  </p:childTnLst>
                                </p:cTn>
                              </p:par>
                              <p:par>
                                <p:cTn id="150" presetID="35" presetClass="path" presetSubtype="0" repeatCount="indefinite" accel="50000" decel="50000" fill="hold" nodeType="withEffect">
                                  <p:stCondLst>
                                    <p:cond delay="0"/>
                                  </p:stCondLst>
                                  <p:childTnLst>
                                    <p:animMotion origin="layout" path="M 0.00417 1.11111E-6 L -0.1125 0.45509 " pathEditMode="relative" rAng="0" ptsTypes="AA">
                                      <p:cBhvr>
                                        <p:cTn id="151" dur="5000" fill="hold"/>
                                        <p:tgtEl>
                                          <p:spTgt spid="257069"/>
                                        </p:tgtEl>
                                        <p:attrNameLst>
                                          <p:attrName>ppt_x</p:attrName>
                                          <p:attrName>ppt_y</p:attrName>
                                        </p:attrNameLst>
                                      </p:cBhvr>
                                      <p:rCtr x="-5833" y="22755"/>
                                    </p:animMotion>
                                  </p:childTnLst>
                                </p:cTn>
                              </p:par>
                              <p:par>
                                <p:cTn id="152" presetID="35" presetClass="path" presetSubtype="0" repeatCount="indefinite" accel="50000" decel="50000" fill="hold" nodeType="withEffect">
                                  <p:stCondLst>
                                    <p:cond delay="0"/>
                                  </p:stCondLst>
                                  <p:childTnLst>
                                    <p:animMotion origin="layout" path="M 3.33333E-6 -3.69942E-6 L -0.26667 0.37734 " pathEditMode="relative" rAng="0" ptsTypes="AA">
                                      <p:cBhvr>
                                        <p:cTn id="153" dur="5000" fill="hold"/>
                                        <p:tgtEl>
                                          <p:spTgt spid="257070"/>
                                        </p:tgtEl>
                                        <p:attrNameLst>
                                          <p:attrName>ppt_x</p:attrName>
                                          <p:attrName>ppt_y</p:attrName>
                                        </p:attrNameLst>
                                      </p:cBhvr>
                                      <p:rCtr x="-13333" y="18867"/>
                                    </p:animMotion>
                                  </p:childTnLst>
                                </p:cTn>
                              </p:par>
                              <p:par>
                                <p:cTn id="154" presetID="35" presetClass="path" presetSubtype="0" repeatCount="indefinite" accel="50000" decel="50000" fill="hold" nodeType="withEffect">
                                  <p:stCondLst>
                                    <p:cond delay="0"/>
                                  </p:stCondLst>
                                  <p:childTnLst>
                                    <p:animMotion origin="layout" path="M -3.33333E-6 -3.69942E-6 L -0.37083 0.23307 " pathEditMode="relative" rAng="0" ptsTypes="AA">
                                      <p:cBhvr>
                                        <p:cTn id="155" dur="5000" fill="hold"/>
                                        <p:tgtEl>
                                          <p:spTgt spid="257071"/>
                                        </p:tgtEl>
                                        <p:attrNameLst>
                                          <p:attrName>ppt_x</p:attrName>
                                          <p:attrName>ppt_y</p:attrName>
                                        </p:attrNameLst>
                                      </p:cBhvr>
                                      <p:rCtr x="-18542" y="11653"/>
                                    </p:animMotion>
                                  </p:childTnLst>
                                </p:cTn>
                              </p:par>
                              <p:par>
                                <p:cTn id="156" presetID="35" presetClass="emph" presetSubtype="0" repeatCount="indefinite" fill="hold" grpId="0" nodeType="withEffect">
                                  <p:stCondLst>
                                    <p:cond delay="0"/>
                                  </p:stCondLst>
                                  <p:childTnLst>
                                    <p:anim calcmode="discrete" valueType="str">
                                      <p:cBhvr>
                                        <p:cTn id="157" dur="5000" fill="hold"/>
                                        <p:tgtEl>
                                          <p:spTgt spid="257073"/>
                                        </p:tgtEl>
                                        <p:attrNameLst>
                                          <p:attrName>style.visibility</p:attrName>
                                        </p:attrNameLst>
                                      </p:cBhvr>
                                      <p:tavLst>
                                        <p:tav tm="0">
                                          <p:val>
                                            <p:strVal val="hidden"/>
                                          </p:val>
                                        </p:tav>
                                        <p:tav tm="50000">
                                          <p:val>
                                            <p:strVal val="visible"/>
                                          </p:val>
                                        </p:tav>
                                      </p:tavLst>
                                    </p:anim>
                                  </p:childTnLst>
                                </p:cTn>
                              </p:par>
                              <p:par>
                                <p:cTn id="158" presetID="35" presetClass="emph" presetSubtype="0" repeatCount="indefinite" fill="hold" grpId="0" nodeType="withEffect">
                                  <p:stCondLst>
                                    <p:cond delay="0"/>
                                  </p:stCondLst>
                                  <p:childTnLst>
                                    <p:anim calcmode="discrete" valueType="str">
                                      <p:cBhvr>
                                        <p:cTn id="159" dur="5000" fill="hold"/>
                                        <p:tgtEl>
                                          <p:spTgt spid="257072"/>
                                        </p:tgtEl>
                                        <p:attrNameLst>
                                          <p:attrName>style.visibility</p:attrName>
                                        </p:attrNameLst>
                                      </p:cBhvr>
                                      <p:tavLst>
                                        <p:tav tm="0">
                                          <p:val>
                                            <p:strVal val="hidden"/>
                                          </p:val>
                                        </p:tav>
                                        <p:tav tm="50000">
                                          <p:val>
                                            <p:strVal val="visible"/>
                                          </p:val>
                                        </p:tav>
                                      </p:tavLst>
                                    </p:anim>
                                  </p:childTnLst>
                                </p:cTn>
                              </p:par>
                              <p:par>
                                <p:cTn id="160" presetID="35" presetClass="emph" presetSubtype="0" repeatCount="indefinite" fill="hold" grpId="0" nodeType="withEffect">
                                  <p:stCondLst>
                                    <p:cond delay="0"/>
                                  </p:stCondLst>
                                  <p:childTnLst>
                                    <p:anim calcmode="discrete" valueType="str">
                                      <p:cBhvr>
                                        <p:cTn id="161" dur="5000" fill="hold"/>
                                        <p:tgtEl>
                                          <p:spTgt spid="257074"/>
                                        </p:tgtEl>
                                        <p:attrNameLst>
                                          <p:attrName>style.visibility</p:attrName>
                                        </p:attrNameLst>
                                      </p:cBhvr>
                                      <p:tavLst>
                                        <p:tav tm="0">
                                          <p:val>
                                            <p:strVal val="hidden"/>
                                          </p:val>
                                        </p:tav>
                                        <p:tav tm="50000">
                                          <p:val>
                                            <p:strVal val="visible"/>
                                          </p:val>
                                        </p:tav>
                                      </p:tavLst>
                                    </p:anim>
                                  </p:childTnLst>
                                </p:cTn>
                              </p:par>
                              <p:par>
                                <p:cTn id="162" presetID="35" presetClass="emph" presetSubtype="0" repeatCount="indefinite" fill="hold" grpId="0" nodeType="withEffect">
                                  <p:stCondLst>
                                    <p:cond delay="0"/>
                                  </p:stCondLst>
                                  <p:childTnLst>
                                    <p:anim calcmode="discrete" valueType="str">
                                      <p:cBhvr>
                                        <p:cTn id="163" dur="5000" fill="hold"/>
                                        <p:tgtEl>
                                          <p:spTgt spid="257075"/>
                                        </p:tgtEl>
                                        <p:attrNameLst>
                                          <p:attrName>style.visibility</p:attrName>
                                        </p:attrNameLst>
                                      </p:cBhvr>
                                      <p:tavLst>
                                        <p:tav tm="0">
                                          <p:val>
                                            <p:strVal val="hidden"/>
                                          </p:val>
                                        </p:tav>
                                        <p:tav tm="50000">
                                          <p:val>
                                            <p:strVal val="visible"/>
                                          </p:val>
                                        </p:tav>
                                      </p:tavLst>
                                    </p:anim>
                                  </p:childTnLst>
                                </p:cTn>
                              </p:par>
                              <p:par>
                                <p:cTn id="164" presetID="35" presetClass="emph" presetSubtype="0" repeatCount="indefinite" fill="hold" grpId="0" nodeType="withEffect">
                                  <p:stCondLst>
                                    <p:cond delay="0"/>
                                  </p:stCondLst>
                                  <p:childTnLst>
                                    <p:anim calcmode="discrete" valueType="str">
                                      <p:cBhvr>
                                        <p:cTn id="165" dur="5000" fill="hold"/>
                                        <p:tgtEl>
                                          <p:spTgt spid="257077"/>
                                        </p:tgtEl>
                                        <p:attrNameLst>
                                          <p:attrName>style.visibility</p:attrName>
                                        </p:attrNameLst>
                                      </p:cBhvr>
                                      <p:tavLst>
                                        <p:tav tm="0">
                                          <p:val>
                                            <p:strVal val="hidden"/>
                                          </p:val>
                                        </p:tav>
                                        <p:tav tm="50000">
                                          <p:val>
                                            <p:strVal val="visible"/>
                                          </p:val>
                                        </p:tav>
                                      </p:tavLst>
                                    </p:anim>
                                  </p:childTnLst>
                                </p:cTn>
                              </p:par>
                              <p:par>
                                <p:cTn id="166" presetID="35" presetClass="emph" presetSubtype="0" repeatCount="indefinite" fill="hold" grpId="0" nodeType="withEffect">
                                  <p:stCondLst>
                                    <p:cond delay="0"/>
                                  </p:stCondLst>
                                  <p:childTnLst>
                                    <p:anim calcmode="discrete" valueType="str">
                                      <p:cBhvr>
                                        <p:cTn id="167" dur="5000" fill="hold"/>
                                        <p:tgtEl>
                                          <p:spTgt spid="257076"/>
                                        </p:tgtEl>
                                        <p:attrNameLst>
                                          <p:attrName>style.visibility</p:attrName>
                                        </p:attrNameLst>
                                      </p:cBhvr>
                                      <p:tavLst>
                                        <p:tav tm="0">
                                          <p:val>
                                            <p:strVal val="hidden"/>
                                          </p:val>
                                        </p:tav>
                                        <p:tav tm="50000">
                                          <p:val>
                                            <p:strVal val="visible"/>
                                          </p:val>
                                        </p:tav>
                                      </p:tavLst>
                                    </p:anim>
                                  </p:childTnLst>
                                </p:cTn>
                              </p:par>
                              <p:par>
                                <p:cTn id="168" presetID="35" presetClass="emph" presetSubtype="0" repeatCount="indefinite" fill="hold" grpId="0" nodeType="withEffect">
                                  <p:stCondLst>
                                    <p:cond delay="0"/>
                                  </p:stCondLst>
                                  <p:childTnLst>
                                    <p:anim calcmode="discrete" valueType="str">
                                      <p:cBhvr>
                                        <p:cTn id="169" dur="5000" fill="hold"/>
                                        <p:tgtEl>
                                          <p:spTgt spid="257079"/>
                                        </p:tgtEl>
                                        <p:attrNameLst>
                                          <p:attrName>style.visibility</p:attrName>
                                        </p:attrNameLst>
                                      </p:cBhvr>
                                      <p:tavLst>
                                        <p:tav tm="0">
                                          <p:val>
                                            <p:strVal val="hidden"/>
                                          </p:val>
                                        </p:tav>
                                        <p:tav tm="50000">
                                          <p:val>
                                            <p:strVal val="visible"/>
                                          </p:val>
                                        </p:tav>
                                      </p:tavLst>
                                    </p:anim>
                                  </p:childTnLst>
                                </p:cTn>
                              </p:par>
                              <p:par>
                                <p:cTn id="170" presetID="35" presetClass="emph" presetSubtype="0" repeatCount="indefinite" fill="hold" grpId="0" nodeType="withEffect">
                                  <p:stCondLst>
                                    <p:cond delay="0"/>
                                  </p:stCondLst>
                                  <p:childTnLst>
                                    <p:anim calcmode="discrete" valueType="str">
                                      <p:cBhvr>
                                        <p:cTn id="171" dur="5000" fill="hold"/>
                                        <p:tgtEl>
                                          <p:spTgt spid="257078"/>
                                        </p:tgtEl>
                                        <p:attrNameLst>
                                          <p:attrName>style.visibility</p:attrName>
                                        </p:attrNameLst>
                                      </p:cBhvr>
                                      <p:tavLst>
                                        <p:tav tm="0">
                                          <p:val>
                                            <p:strVal val="hidden"/>
                                          </p:val>
                                        </p:tav>
                                        <p:tav tm="50000">
                                          <p:val>
                                            <p:strVal val="visible"/>
                                          </p:val>
                                        </p:tav>
                                      </p:tavLst>
                                    </p:anim>
                                  </p:childTnLst>
                                </p:cTn>
                              </p:par>
                              <p:par>
                                <p:cTn id="172" presetID="35" presetClass="emph" presetSubtype="0" repeatCount="indefinite" fill="hold" grpId="0" nodeType="withEffect">
                                  <p:stCondLst>
                                    <p:cond delay="0"/>
                                  </p:stCondLst>
                                  <p:childTnLst>
                                    <p:anim calcmode="discrete" valueType="str">
                                      <p:cBhvr>
                                        <p:cTn id="173" dur="5000" fill="hold"/>
                                        <p:tgtEl>
                                          <p:spTgt spid="257080"/>
                                        </p:tgtEl>
                                        <p:attrNameLst>
                                          <p:attrName>style.visibility</p:attrName>
                                        </p:attrNameLst>
                                      </p:cBhvr>
                                      <p:tavLst>
                                        <p:tav tm="0">
                                          <p:val>
                                            <p:strVal val="hidden"/>
                                          </p:val>
                                        </p:tav>
                                        <p:tav tm="50000">
                                          <p:val>
                                            <p:strVal val="visible"/>
                                          </p:val>
                                        </p:tav>
                                      </p:tavLst>
                                    </p:anim>
                                  </p:childTnLst>
                                </p:cTn>
                              </p:par>
                              <p:par>
                                <p:cTn id="174" presetID="35" presetClass="emph" presetSubtype="0" repeatCount="indefinite" fill="hold" grpId="0" nodeType="withEffect">
                                  <p:stCondLst>
                                    <p:cond delay="0"/>
                                  </p:stCondLst>
                                  <p:childTnLst>
                                    <p:anim calcmode="discrete" valueType="str">
                                      <p:cBhvr>
                                        <p:cTn id="175" dur="5000" fill="hold"/>
                                        <p:tgtEl>
                                          <p:spTgt spid="257081"/>
                                        </p:tgtEl>
                                        <p:attrNameLst>
                                          <p:attrName>style.visibility</p:attrName>
                                        </p:attrNameLst>
                                      </p:cBhvr>
                                      <p:tavLst>
                                        <p:tav tm="0">
                                          <p:val>
                                            <p:strVal val="hidden"/>
                                          </p:val>
                                        </p:tav>
                                        <p:tav tm="50000">
                                          <p:val>
                                            <p:strVal val="visible"/>
                                          </p:val>
                                        </p:tav>
                                      </p:tavLst>
                                    </p:anim>
                                  </p:childTnLst>
                                </p:cTn>
                              </p:par>
                              <p:par>
                                <p:cTn id="176" presetID="35" presetClass="emph" presetSubtype="0" repeatCount="indefinite" fill="hold" grpId="0" nodeType="withEffect">
                                  <p:stCondLst>
                                    <p:cond delay="0"/>
                                  </p:stCondLst>
                                  <p:childTnLst>
                                    <p:anim calcmode="discrete" valueType="str">
                                      <p:cBhvr>
                                        <p:cTn id="177" dur="5000" fill="hold"/>
                                        <p:tgtEl>
                                          <p:spTgt spid="257082"/>
                                        </p:tgtEl>
                                        <p:attrNameLst>
                                          <p:attrName>style.visibility</p:attrName>
                                        </p:attrNameLst>
                                      </p:cBhvr>
                                      <p:tavLst>
                                        <p:tav tm="0">
                                          <p:val>
                                            <p:strVal val="hidden"/>
                                          </p:val>
                                        </p:tav>
                                        <p:tav tm="50000">
                                          <p:val>
                                            <p:strVal val="visible"/>
                                          </p:val>
                                        </p:tav>
                                      </p:tavLst>
                                    </p:anim>
                                  </p:childTnLst>
                                </p:cTn>
                              </p:par>
                              <p:par>
                                <p:cTn id="178" presetID="35" presetClass="emph" presetSubtype="0" repeatCount="indefinite" fill="hold" grpId="0" nodeType="withEffect">
                                  <p:stCondLst>
                                    <p:cond delay="0"/>
                                  </p:stCondLst>
                                  <p:childTnLst>
                                    <p:anim calcmode="discrete" valueType="str">
                                      <p:cBhvr>
                                        <p:cTn id="179" dur="5000" fill="hold"/>
                                        <p:tgtEl>
                                          <p:spTgt spid="257083"/>
                                        </p:tgtEl>
                                        <p:attrNameLst>
                                          <p:attrName>style.visibility</p:attrName>
                                        </p:attrNameLst>
                                      </p:cBhvr>
                                      <p:tavLst>
                                        <p:tav tm="0">
                                          <p:val>
                                            <p:strVal val="hidden"/>
                                          </p:val>
                                        </p:tav>
                                        <p:tav tm="50000">
                                          <p:val>
                                            <p:strVal val="visible"/>
                                          </p:val>
                                        </p:tav>
                                      </p:tavLst>
                                    </p:anim>
                                  </p:childTnLst>
                                </p:cTn>
                              </p:par>
                              <p:par>
                                <p:cTn id="180" presetID="35" presetClass="emph" presetSubtype="0" repeatCount="indefinite" fill="hold" grpId="0" nodeType="withEffect">
                                  <p:stCondLst>
                                    <p:cond delay="0"/>
                                  </p:stCondLst>
                                  <p:childTnLst>
                                    <p:anim calcmode="discrete" valueType="str">
                                      <p:cBhvr>
                                        <p:cTn id="181" dur="5000" fill="hold"/>
                                        <p:tgtEl>
                                          <p:spTgt spid="257084"/>
                                        </p:tgtEl>
                                        <p:attrNameLst>
                                          <p:attrName>style.visibility</p:attrName>
                                        </p:attrNameLst>
                                      </p:cBhvr>
                                      <p:tavLst>
                                        <p:tav tm="0">
                                          <p:val>
                                            <p:strVal val="hidden"/>
                                          </p:val>
                                        </p:tav>
                                        <p:tav tm="50000">
                                          <p:val>
                                            <p:strVal val="visible"/>
                                          </p:val>
                                        </p:tav>
                                      </p:tavLst>
                                    </p:anim>
                                  </p:childTnLst>
                                </p:cTn>
                              </p:par>
                              <p:par>
                                <p:cTn id="182" presetID="35" presetClass="emph" presetSubtype="0" repeatCount="indefinite" fill="hold" grpId="0" nodeType="withEffect">
                                  <p:stCondLst>
                                    <p:cond delay="0"/>
                                  </p:stCondLst>
                                  <p:childTnLst>
                                    <p:anim calcmode="discrete" valueType="str">
                                      <p:cBhvr>
                                        <p:cTn id="183" dur="5000" fill="hold"/>
                                        <p:tgtEl>
                                          <p:spTgt spid="257085"/>
                                        </p:tgtEl>
                                        <p:attrNameLst>
                                          <p:attrName>style.visibility</p:attrName>
                                        </p:attrNameLst>
                                      </p:cBhvr>
                                      <p:tavLst>
                                        <p:tav tm="0">
                                          <p:val>
                                            <p:strVal val="hidden"/>
                                          </p:val>
                                        </p:tav>
                                        <p:tav tm="50000">
                                          <p:val>
                                            <p:strVal val="visible"/>
                                          </p:val>
                                        </p:tav>
                                      </p:tavLst>
                                    </p:anim>
                                  </p:childTnLst>
                                </p:cTn>
                              </p:par>
                              <p:par>
                                <p:cTn id="184" presetID="35" presetClass="emph" presetSubtype="0" repeatCount="indefinite" fill="hold" grpId="0" nodeType="withEffect">
                                  <p:stCondLst>
                                    <p:cond delay="0"/>
                                  </p:stCondLst>
                                  <p:childTnLst>
                                    <p:anim calcmode="discrete" valueType="str">
                                      <p:cBhvr>
                                        <p:cTn id="185" dur="5000" fill="hold"/>
                                        <p:tgtEl>
                                          <p:spTgt spid="257086"/>
                                        </p:tgtEl>
                                        <p:attrNameLst>
                                          <p:attrName>style.visibility</p:attrName>
                                        </p:attrNameLst>
                                      </p:cBhvr>
                                      <p:tavLst>
                                        <p:tav tm="0">
                                          <p:val>
                                            <p:strVal val="hidden"/>
                                          </p:val>
                                        </p:tav>
                                        <p:tav tm="50000">
                                          <p:val>
                                            <p:strVal val="visible"/>
                                          </p:val>
                                        </p:tav>
                                      </p:tavLst>
                                    </p:anim>
                                  </p:childTnLst>
                                </p:cTn>
                              </p:par>
                              <p:par>
                                <p:cTn id="186" presetID="35" presetClass="emph" presetSubtype="0" repeatCount="indefinite" fill="hold" grpId="0" nodeType="withEffect">
                                  <p:stCondLst>
                                    <p:cond delay="0"/>
                                  </p:stCondLst>
                                  <p:childTnLst>
                                    <p:anim calcmode="discrete" valueType="str">
                                      <p:cBhvr>
                                        <p:cTn id="187" dur="5000" fill="hold"/>
                                        <p:tgtEl>
                                          <p:spTgt spid="257087"/>
                                        </p:tgtEl>
                                        <p:attrNameLst>
                                          <p:attrName>style.visibility</p:attrName>
                                        </p:attrNameLst>
                                      </p:cBhvr>
                                      <p:tavLst>
                                        <p:tav tm="0">
                                          <p:val>
                                            <p:strVal val="hidden"/>
                                          </p:val>
                                        </p:tav>
                                        <p:tav tm="50000">
                                          <p:val>
                                            <p:strVal val="visible"/>
                                          </p:val>
                                        </p:tav>
                                      </p:tavLst>
                                    </p:anim>
                                  </p:childTnLst>
                                </p:cTn>
                              </p:par>
                              <p:par>
                                <p:cTn id="188" presetID="35" presetClass="emph" presetSubtype="0" repeatCount="indefinite" fill="hold" grpId="0" nodeType="withEffect">
                                  <p:stCondLst>
                                    <p:cond delay="0"/>
                                  </p:stCondLst>
                                  <p:childTnLst>
                                    <p:anim calcmode="discrete" valueType="str">
                                      <p:cBhvr>
                                        <p:cTn id="189" dur="5000" fill="hold"/>
                                        <p:tgtEl>
                                          <p:spTgt spid="257088"/>
                                        </p:tgtEl>
                                        <p:attrNameLst>
                                          <p:attrName>style.visibility</p:attrName>
                                        </p:attrNameLst>
                                      </p:cBhvr>
                                      <p:tavLst>
                                        <p:tav tm="0">
                                          <p:val>
                                            <p:strVal val="hidden"/>
                                          </p:val>
                                        </p:tav>
                                        <p:tav tm="50000">
                                          <p:val>
                                            <p:strVal val="visible"/>
                                          </p:val>
                                        </p:tav>
                                      </p:tavLst>
                                    </p:anim>
                                  </p:childTnLst>
                                </p:cTn>
                              </p:par>
                              <p:par>
                                <p:cTn id="190" presetID="35" presetClass="emph" presetSubtype="0" repeatCount="indefinite" fill="hold" grpId="0" nodeType="withEffect">
                                  <p:stCondLst>
                                    <p:cond delay="0"/>
                                  </p:stCondLst>
                                  <p:childTnLst>
                                    <p:anim calcmode="discrete" valueType="str">
                                      <p:cBhvr>
                                        <p:cTn id="191" dur="5000" fill="hold"/>
                                        <p:tgtEl>
                                          <p:spTgt spid="257089"/>
                                        </p:tgtEl>
                                        <p:attrNameLst>
                                          <p:attrName>style.visibility</p:attrName>
                                        </p:attrNameLst>
                                      </p:cBhvr>
                                      <p:tavLst>
                                        <p:tav tm="0">
                                          <p:val>
                                            <p:strVal val="hidden"/>
                                          </p:val>
                                        </p:tav>
                                        <p:tav tm="50000">
                                          <p:val>
                                            <p:strVal val="visible"/>
                                          </p:val>
                                        </p:tav>
                                      </p:tavLst>
                                    </p:anim>
                                  </p:childTnLst>
                                </p:cTn>
                              </p:par>
                              <p:par>
                                <p:cTn id="192" presetID="35" presetClass="emph" presetSubtype="0" repeatCount="indefinite" fill="hold" grpId="0" nodeType="withEffect">
                                  <p:stCondLst>
                                    <p:cond delay="0"/>
                                  </p:stCondLst>
                                  <p:childTnLst>
                                    <p:anim calcmode="discrete" valueType="str">
                                      <p:cBhvr>
                                        <p:cTn id="193" dur="5000" fill="hold"/>
                                        <p:tgtEl>
                                          <p:spTgt spid="257091"/>
                                        </p:tgtEl>
                                        <p:attrNameLst>
                                          <p:attrName>style.visibility</p:attrName>
                                        </p:attrNameLst>
                                      </p:cBhvr>
                                      <p:tavLst>
                                        <p:tav tm="0">
                                          <p:val>
                                            <p:strVal val="hidden"/>
                                          </p:val>
                                        </p:tav>
                                        <p:tav tm="50000">
                                          <p:val>
                                            <p:strVal val="visible"/>
                                          </p:val>
                                        </p:tav>
                                      </p:tavLst>
                                    </p:anim>
                                  </p:childTnLst>
                                </p:cTn>
                              </p:par>
                              <p:par>
                                <p:cTn id="194" presetID="35" presetClass="emph" presetSubtype="0" repeatCount="indefinite" fill="hold" grpId="0" nodeType="withEffect">
                                  <p:stCondLst>
                                    <p:cond delay="0"/>
                                  </p:stCondLst>
                                  <p:childTnLst>
                                    <p:anim calcmode="discrete" valueType="str">
                                      <p:cBhvr>
                                        <p:cTn id="195" dur="5000" fill="hold"/>
                                        <p:tgtEl>
                                          <p:spTgt spid="257090"/>
                                        </p:tgtEl>
                                        <p:attrNameLst>
                                          <p:attrName>style.visibility</p:attrName>
                                        </p:attrNameLst>
                                      </p:cBhvr>
                                      <p:tavLst>
                                        <p:tav tm="0">
                                          <p:val>
                                            <p:strVal val="hidden"/>
                                          </p:val>
                                        </p:tav>
                                        <p:tav tm="50000">
                                          <p:val>
                                            <p:strVal val="visible"/>
                                          </p:val>
                                        </p:tav>
                                      </p:tavLst>
                                    </p:anim>
                                  </p:childTnLst>
                                </p:cTn>
                              </p:par>
                              <p:par>
                                <p:cTn id="196" presetID="25" presetClass="entr" presetSubtype="0" repeatCount="indefinite" fill="hold" grpId="0" nodeType="withEffect">
                                  <p:stCondLst>
                                    <p:cond delay="0"/>
                                  </p:stCondLst>
                                  <p:childTnLst>
                                    <p:set>
                                      <p:cBhvr>
                                        <p:cTn id="197" dur="1" fill="hold">
                                          <p:stCondLst>
                                            <p:cond delay="0"/>
                                          </p:stCondLst>
                                        </p:cTn>
                                        <p:tgtEl>
                                          <p:spTgt spid="257094"/>
                                        </p:tgtEl>
                                        <p:attrNameLst>
                                          <p:attrName>style.visibility</p:attrName>
                                        </p:attrNameLst>
                                      </p:cBhvr>
                                      <p:to>
                                        <p:strVal val="visible"/>
                                      </p:to>
                                    </p:set>
                                    <p:anim calcmode="lin" valueType="num">
                                      <p:cBhvr>
                                        <p:cTn id="198" dur="2500" decel="50000" fill="hold">
                                          <p:stCondLst>
                                            <p:cond delay="0"/>
                                          </p:stCondLst>
                                        </p:cTn>
                                        <p:tgtEl>
                                          <p:spTgt spid="257094"/>
                                        </p:tgtEl>
                                        <p:attrNameLst>
                                          <p:attrName>style.rotation</p:attrName>
                                        </p:attrNameLst>
                                      </p:cBhvr>
                                      <p:tavLst>
                                        <p:tav tm="0">
                                          <p:val>
                                            <p:fltVal val="-90"/>
                                          </p:val>
                                        </p:tav>
                                        <p:tav tm="100000">
                                          <p:val>
                                            <p:fltVal val="0"/>
                                          </p:val>
                                        </p:tav>
                                      </p:tavLst>
                                    </p:anim>
                                    <p:anim calcmode="lin" valueType="num">
                                      <p:cBhvr>
                                        <p:cTn id="199" dur="2500" decel="50000" fill="hold">
                                          <p:stCondLst>
                                            <p:cond delay="0"/>
                                          </p:stCondLst>
                                        </p:cTn>
                                        <p:tgtEl>
                                          <p:spTgt spid="257094"/>
                                        </p:tgtEl>
                                        <p:attrNameLst>
                                          <p:attrName>ppt_w</p:attrName>
                                        </p:attrNameLst>
                                      </p:cBhvr>
                                      <p:tavLst>
                                        <p:tav tm="0">
                                          <p:val>
                                            <p:strVal val="#ppt_w"/>
                                          </p:val>
                                        </p:tav>
                                        <p:tav tm="100000">
                                          <p:val>
                                            <p:strVal val="#ppt_w*.05"/>
                                          </p:val>
                                        </p:tav>
                                      </p:tavLst>
                                    </p:anim>
                                    <p:anim calcmode="lin" valueType="num">
                                      <p:cBhvr>
                                        <p:cTn id="200" dur="2500" accel="50000" fill="hold">
                                          <p:stCondLst>
                                            <p:cond delay="2500"/>
                                          </p:stCondLst>
                                        </p:cTn>
                                        <p:tgtEl>
                                          <p:spTgt spid="257094"/>
                                        </p:tgtEl>
                                        <p:attrNameLst>
                                          <p:attrName>ppt_w</p:attrName>
                                        </p:attrNameLst>
                                      </p:cBhvr>
                                      <p:tavLst>
                                        <p:tav tm="0">
                                          <p:val>
                                            <p:strVal val="#ppt_w*.05"/>
                                          </p:val>
                                        </p:tav>
                                        <p:tav tm="100000">
                                          <p:val>
                                            <p:strVal val="#ppt_w"/>
                                          </p:val>
                                        </p:tav>
                                      </p:tavLst>
                                    </p:anim>
                                    <p:anim calcmode="lin" valueType="num">
                                      <p:cBhvr>
                                        <p:cTn id="201" dur="5000" fill="hold"/>
                                        <p:tgtEl>
                                          <p:spTgt spid="257094"/>
                                        </p:tgtEl>
                                        <p:attrNameLst>
                                          <p:attrName>ppt_h</p:attrName>
                                        </p:attrNameLst>
                                      </p:cBhvr>
                                      <p:tavLst>
                                        <p:tav tm="0">
                                          <p:val>
                                            <p:strVal val="#ppt_h"/>
                                          </p:val>
                                        </p:tav>
                                        <p:tav tm="100000">
                                          <p:val>
                                            <p:strVal val="#ppt_h"/>
                                          </p:val>
                                        </p:tav>
                                      </p:tavLst>
                                    </p:anim>
                                    <p:anim calcmode="lin" valueType="num">
                                      <p:cBhvr>
                                        <p:cTn id="202" dur="2500" decel="50000" fill="hold">
                                          <p:stCondLst>
                                            <p:cond delay="0"/>
                                          </p:stCondLst>
                                        </p:cTn>
                                        <p:tgtEl>
                                          <p:spTgt spid="257094"/>
                                        </p:tgtEl>
                                        <p:attrNameLst>
                                          <p:attrName>ppt_x</p:attrName>
                                        </p:attrNameLst>
                                      </p:cBhvr>
                                      <p:tavLst>
                                        <p:tav tm="0">
                                          <p:val>
                                            <p:strVal val="#ppt_x+.4"/>
                                          </p:val>
                                        </p:tav>
                                        <p:tav tm="100000">
                                          <p:val>
                                            <p:strVal val="#ppt_x"/>
                                          </p:val>
                                        </p:tav>
                                      </p:tavLst>
                                    </p:anim>
                                    <p:anim calcmode="lin" valueType="num">
                                      <p:cBhvr>
                                        <p:cTn id="203" dur="2500" decel="50000" fill="hold">
                                          <p:stCondLst>
                                            <p:cond delay="0"/>
                                          </p:stCondLst>
                                        </p:cTn>
                                        <p:tgtEl>
                                          <p:spTgt spid="257094"/>
                                        </p:tgtEl>
                                        <p:attrNameLst>
                                          <p:attrName>ppt_y</p:attrName>
                                        </p:attrNameLst>
                                      </p:cBhvr>
                                      <p:tavLst>
                                        <p:tav tm="0">
                                          <p:val>
                                            <p:strVal val="#ppt_y-.2"/>
                                          </p:val>
                                        </p:tav>
                                        <p:tav tm="100000">
                                          <p:val>
                                            <p:strVal val="#ppt_y+.1"/>
                                          </p:val>
                                        </p:tav>
                                      </p:tavLst>
                                    </p:anim>
                                    <p:anim calcmode="lin" valueType="num">
                                      <p:cBhvr>
                                        <p:cTn id="204" dur="2500" accel="50000" fill="hold">
                                          <p:stCondLst>
                                            <p:cond delay="2500"/>
                                          </p:stCondLst>
                                        </p:cTn>
                                        <p:tgtEl>
                                          <p:spTgt spid="257094"/>
                                        </p:tgtEl>
                                        <p:attrNameLst>
                                          <p:attrName>ppt_y</p:attrName>
                                        </p:attrNameLst>
                                      </p:cBhvr>
                                      <p:tavLst>
                                        <p:tav tm="0">
                                          <p:val>
                                            <p:strVal val="#ppt_y+.1"/>
                                          </p:val>
                                        </p:tav>
                                        <p:tav tm="100000">
                                          <p:val>
                                            <p:strVal val="#ppt_y"/>
                                          </p:val>
                                        </p:tav>
                                      </p:tavLst>
                                    </p:anim>
                                    <p:animEffect transition="in" filter="fade">
                                      <p:cBhvr>
                                        <p:cTn id="205" dur="5000" decel="50000">
                                          <p:stCondLst>
                                            <p:cond delay="0"/>
                                          </p:stCondLst>
                                        </p:cTn>
                                        <p:tgtEl>
                                          <p:spTgt spid="257094"/>
                                        </p:tgtEl>
                                      </p:cBhvr>
                                    </p:animEffect>
                                  </p:childTnLst>
                                </p:cTn>
                              </p:par>
                              <p:par>
                                <p:cTn id="206" presetID="22" presetClass="emph" presetSubtype="0" repeatCount="indefinite" fill="hold" grpId="1" nodeType="withEffect">
                                  <p:stCondLst>
                                    <p:cond delay="0"/>
                                  </p:stCondLst>
                                  <p:childTnLst>
                                    <p:animClr clrSpc="hsl" dir="cw">
                                      <p:cBhvr override="childStyle">
                                        <p:cTn id="207" dur="3000" fill="hold"/>
                                        <p:tgtEl>
                                          <p:spTgt spid="257094"/>
                                        </p:tgtEl>
                                        <p:attrNameLst>
                                          <p:attrName>style.color</p:attrName>
                                        </p:attrNameLst>
                                      </p:cBhvr>
                                      <p:by>
                                        <p:hsl h="-7200000" s="0" l="0"/>
                                      </p:by>
                                    </p:animClr>
                                    <p:animClr clrSpc="hsl" dir="cw">
                                      <p:cBhvr>
                                        <p:cTn id="208" dur="3000" fill="hold"/>
                                        <p:tgtEl>
                                          <p:spTgt spid="257094"/>
                                        </p:tgtEl>
                                        <p:attrNameLst>
                                          <p:attrName>fillcolor</p:attrName>
                                        </p:attrNameLst>
                                      </p:cBhvr>
                                      <p:by>
                                        <p:hsl h="-7200000" s="0" l="0"/>
                                      </p:by>
                                    </p:animClr>
                                    <p:animClr clrSpc="hsl" dir="cw">
                                      <p:cBhvr>
                                        <p:cTn id="209" dur="3000" fill="hold"/>
                                        <p:tgtEl>
                                          <p:spTgt spid="257094"/>
                                        </p:tgtEl>
                                        <p:attrNameLst>
                                          <p:attrName>stroke.color</p:attrName>
                                        </p:attrNameLst>
                                      </p:cBhvr>
                                      <p:by>
                                        <p:hsl h="-7200000" s="0" l="0"/>
                                      </p:by>
                                    </p:animClr>
                                    <p:set>
                                      <p:cBhvr>
                                        <p:cTn id="210" dur="3000" fill="hold"/>
                                        <p:tgtEl>
                                          <p:spTgt spid="257094"/>
                                        </p:tgtEl>
                                        <p:attrNameLst>
                                          <p:attrName>fill.type</p:attrName>
                                        </p:attrNameLst>
                                      </p:cBhvr>
                                      <p:to>
                                        <p:strVal val="solid"/>
                                      </p:to>
                                    </p:set>
                                  </p:childTnLst>
                                </p:cTn>
                              </p:par>
                              <p:par>
                                <p:cTn id="211" presetID="2" presetClass="exit" presetSubtype="8" repeatCount="indefinite" fill="hold" nodeType="withEffect">
                                  <p:stCondLst>
                                    <p:cond delay="0"/>
                                  </p:stCondLst>
                                  <p:childTnLst>
                                    <p:anim calcmode="lin" valueType="num">
                                      <p:cBhvr additive="base">
                                        <p:cTn id="212" dur="20000"/>
                                        <p:tgtEl>
                                          <p:spTgt spid="75"/>
                                        </p:tgtEl>
                                        <p:attrNameLst>
                                          <p:attrName>ppt_x</p:attrName>
                                        </p:attrNameLst>
                                      </p:cBhvr>
                                      <p:tavLst>
                                        <p:tav tm="0">
                                          <p:val>
                                            <p:strVal val="ppt_x"/>
                                          </p:val>
                                        </p:tav>
                                        <p:tav tm="100000">
                                          <p:val>
                                            <p:strVal val="0-ppt_w/2"/>
                                          </p:val>
                                        </p:tav>
                                      </p:tavLst>
                                    </p:anim>
                                    <p:anim calcmode="lin" valueType="num">
                                      <p:cBhvr additive="base">
                                        <p:cTn id="213" dur="20000"/>
                                        <p:tgtEl>
                                          <p:spTgt spid="75"/>
                                        </p:tgtEl>
                                        <p:attrNameLst>
                                          <p:attrName>ppt_y</p:attrName>
                                        </p:attrNameLst>
                                      </p:cBhvr>
                                      <p:tavLst>
                                        <p:tav tm="0">
                                          <p:val>
                                            <p:strVal val="ppt_y"/>
                                          </p:val>
                                        </p:tav>
                                        <p:tav tm="100000">
                                          <p:val>
                                            <p:strVal val="ppt_y"/>
                                          </p:val>
                                        </p:tav>
                                      </p:tavLst>
                                    </p:anim>
                                    <p:set>
                                      <p:cBhvr>
                                        <p:cTn id="214" dur="1" fill="hold">
                                          <p:stCondLst>
                                            <p:cond delay="19999"/>
                                          </p:stCondLst>
                                        </p:cTn>
                                        <p:tgtEl>
                                          <p:spTgt spid="75"/>
                                        </p:tgtEl>
                                        <p:attrNameLst>
                                          <p:attrName>style.visibility</p:attrName>
                                        </p:attrNameLst>
                                      </p:cBhvr>
                                      <p:to>
                                        <p:strVal val="hidden"/>
                                      </p:to>
                                    </p:set>
                                  </p:childTnLst>
                                </p:cTn>
                              </p:par>
                            </p:childTnLst>
                          </p:cTn>
                        </p:par>
                        <p:par>
                          <p:cTn id="215" fill="hold">
                            <p:stCondLst>
                              <p:cond delay="0"/>
                            </p:stCondLst>
                            <p:childTnLst>
                              <p:par>
                                <p:cTn id="216" presetID="1" presetClass="mediacall" presetSubtype="0" fill="hold" nodeType="afterEffect">
                                  <p:stCondLst>
                                    <p:cond delay="0"/>
                                  </p:stCondLst>
                                  <p:childTnLst>
                                    <p:cmd type="call" cmd="playFrom(0.0)">
                                      <p:cBhvr>
                                        <p:cTn id="217" dur="1" fill="hold"/>
                                        <p:tgtEl>
                                          <p:spTgt spid="76"/>
                                        </p:tgtEl>
                                      </p:cBhvr>
                                    </p:cmd>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nodeType="clickEffect">
                                  <p:stCondLst>
                                    <p:cond delay="0"/>
                                  </p:stCondLst>
                                  <p:childTnLst>
                                    <p:set>
                                      <p:cBhvr>
                                        <p:cTn id="221" dur="1" fill="hold">
                                          <p:stCondLst>
                                            <p:cond delay="0"/>
                                          </p:stCondLst>
                                        </p:cTn>
                                        <p:tgtEl>
                                          <p:spTgt spid="80"/>
                                        </p:tgtEl>
                                        <p:attrNameLst>
                                          <p:attrName>style.visibility</p:attrName>
                                        </p:attrNameLst>
                                      </p:cBhvr>
                                      <p:to>
                                        <p:strVal val="visible"/>
                                      </p:to>
                                    </p:set>
                                    <p:animEffect transition="in" filter="fade">
                                      <p:cBhvr>
                                        <p:cTn id="2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3" repeatCount="2000" fill="hold" display="0">
                  <p:stCondLst>
                    <p:cond delay="indefinite"/>
                  </p:stCondLst>
                  <p:endCondLst>
                    <p:cond evt="onPrev" delay="0">
                      <p:tgtEl>
                        <p:sldTgt/>
                      </p:tgtEl>
                    </p:cond>
                    <p:cond evt="onStopAudio" delay="0">
                      <p:tgtEl>
                        <p:sldTgt/>
                      </p:tgtEl>
                    </p:cond>
                  </p:endCondLst>
                </p:cTn>
                <p:tgtEl>
                  <p:spTgt spid="257054"/>
                </p:tgtEl>
              </p:cMediaNode>
            </p:audio>
            <p:audio>
              <p:cMediaNode vol="80000" numSld="999" showWhenStopped="0">
                <p:cTn id="224" repeatCount="indefinite" fill="hold" display="0">
                  <p:stCondLst>
                    <p:cond delay="indefinite"/>
                  </p:stCondLst>
                  <p:endCondLst>
                    <p:cond evt="onStopAudio" delay="0">
                      <p:tgtEl>
                        <p:sldTgt/>
                      </p:tgtEl>
                    </p:cond>
                  </p:endCondLst>
                </p:cTn>
                <p:tgtEl>
                  <p:spTgt spid="76"/>
                </p:tgtEl>
              </p:cMediaNode>
            </p:audio>
          </p:childTnLst>
        </p:cTn>
      </p:par>
    </p:tnLst>
    <p:bldLst>
      <p:bldP spid="257031" grpId="0" animBg="1"/>
      <p:bldP spid="257032" grpId="0" animBg="1"/>
      <p:bldP spid="257035" grpId="0" animBg="1"/>
      <p:bldP spid="257038" grpId="0" animBg="1"/>
      <p:bldP spid="257039" grpId="0" animBg="1"/>
      <p:bldP spid="257041" grpId="0" animBg="1"/>
      <p:bldP spid="257043" grpId="0" animBg="1"/>
      <p:bldP spid="257044" grpId="0" animBg="1"/>
      <p:bldP spid="257046" grpId="0" animBg="1"/>
      <p:bldP spid="257048" grpId="0" animBg="1"/>
      <p:bldP spid="257049" grpId="0" animBg="1"/>
      <p:bldP spid="257053" grpId="0"/>
      <p:bldP spid="257072" grpId="0" animBg="1"/>
      <p:bldP spid="257073" grpId="0" animBg="1"/>
      <p:bldP spid="257074" grpId="0" animBg="1"/>
      <p:bldP spid="257075" grpId="0" animBg="1"/>
      <p:bldP spid="257076" grpId="0" animBg="1"/>
      <p:bldP spid="257077" grpId="0" animBg="1"/>
      <p:bldP spid="257078" grpId="0" animBg="1"/>
      <p:bldP spid="257079" grpId="0" animBg="1"/>
      <p:bldP spid="257080" grpId="0" animBg="1"/>
      <p:bldP spid="257081" grpId="0" animBg="1"/>
      <p:bldP spid="257082" grpId="0" animBg="1"/>
      <p:bldP spid="257083" grpId="0" animBg="1"/>
      <p:bldP spid="257084" grpId="0" animBg="1"/>
      <p:bldP spid="257085" grpId="0" animBg="1"/>
      <p:bldP spid="257086" grpId="0" animBg="1"/>
      <p:bldP spid="257087" grpId="0" animBg="1"/>
      <p:bldP spid="257088" grpId="0" animBg="1"/>
      <p:bldP spid="257089" grpId="0" animBg="1"/>
      <p:bldP spid="257090" grpId="0" animBg="1"/>
      <p:bldP spid="257091" grpId="0" animBg="1"/>
      <p:bldP spid="257094" grpId="0"/>
      <p:bldP spid="25709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3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873042" y="369346"/>
            <a:ext cx="16903296" cy="23011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defTabSz="1828800">
              <a:lnSpc>
                <a:spcPct val="125000"/>
              </a:lnSpc>
              <a:buClr>
                <a:srgbClr val="000000"/>
              </a:buClr>
            </a:pPr>
            <a:r>
              <a:rPr lang="en-US" sz="5000" b="1" kern="0" dirty="0" err="1">
                <a:solidFill>
                  <a:srgbClr val="505FBF"/>
                </a:solidFill>
                <a:latin typeface="Arial" panose="020B0604020202020204"/>
                <a:sym typeface="Arial" panose="020B0604020202020204"/>
              </a:rPr>
              <a:t>Vì</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sao</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mỗi</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người</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có</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một</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hệ</a:t>
            </a:r>
            <a:r>
              <a:rPr lang="en-US" sz="5000" b="1" kern="0" dirty="0">
                <a:solidFill>
                  <a:srgbClr val="505FBF"/>
                </a:solidFill>
                <a:latin typeface="Arial" panose="020B0604020202020204"/>
                <a:sym typeface="Arial" panose="020B0604020202020204"/>
              </a:rPr>
              <a:t> gene </a:t>
            </a:r>
            <a:r>
              <a:rPr lang="en-US" sz="5000" b="1" kern="0" dirty="0" err="1">
                <a:solidFill>
                  <a:srgbClr val="505FBF"/>
                </a:solidFill>
                <a:latin typeface="Arial" panose="020B0604020202020204"/>
                <a:sym typeface="Arial" panose="020B0604020202020204"/>
              </a:rPr>
              <a:t>đặc</a:t>
            </a:r>
            <a:r>
              <a:rPr lang="en-US" sz="5000" b="1" kern="0" dirty="0">
                <a:solidFill>
                  <a:srgbClr val="505FBF"/>
                </a:solidFill>
                <a:latin typeface="Arial" panose="020B0604020202020204"/>
                <a:sym typeface="Arial" panose="020B0604020202020204"/>
              </a:rPr>
              <a:t> </a:t>
            </a:r>
            <a:r>
              <a:rPr lang="en-US" sz="5000" b="1" kern="0" dirty="0" err="1">
                <a:solidFill>
                  <a:srgbClr val="505FBF"/>
                </a:solidFill>
                <a:latin typeface="Arial" panose="020B0604020202020204"/>
                <a:sym typeface="Arial" panose="020B0604020202020204"/>
              </a:rPr>
              <a:t>trưng</a:t>
            </a:r>
            <a:r>
              <a:rPr lang="en-US" sz="5000" b="1" kern="0" dirty="0">
                <a:solidFill>
                  <a:srgbClr val="505FBF"/>
                </a:solidFill>
                <a:latin typeface="Arial" panose="020B0604020202020204"/>
                <a:sym typeface="Arial" panose="020B0604020202020204"/>
              </a:rPr>
              <a:t>?	</a:t>
            </a:r>
            <a:endParaRPr kumimoji="0" lang="en-US" sz="50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endParaRPr>
          </a:p>
        </p:txBody>
      </p:sp>
      <p:sp>
        <p:nvSpPr>
          <p:cNvPr id="28" name="Rectangle: Folded Corner 27"/>
          <p:cNvSpPr/>
          <p:nvPr/>
        </p:nvSpPr>
        <p:spPr>
          <a:xfrm>
            <a:off x="873042" y="3176739"/>
            <a:ext cx="16903296" cy="244316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400" b="0"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Do </a:t>
            </a:r>
            <a:r>
              <a:rPr kumimoji="0" lang="en-US" sz="4400" b="0" i="0" u="none" strike="noStrike" kern="0" cap="none" spc="0" normalizeH="0" baseline="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sự</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khác</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biệt</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về</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số</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lượng</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thành</a:t>
            </a:r>
            <a:r>
              <a:rPr kumimoji="0" lang="en-US" sz="44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4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phần</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và</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trật</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tự</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sắp</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xếp</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của</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các</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nucleotide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trên</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phân</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tử</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DNA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mà</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mỗi</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cá</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thể</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có</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một</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hệ</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gene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đặc</a:t>
            </a:r>
            <a:r>
              <a:rPr lang="en-US" sz="4400" kern="0" dirty="0">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 </a:t>
            </a:r>
            <a:r>
              <a:rPr lang="en-US" sz="4400" kern="0" dirty="0" err="1">
                <a:solidFill>
                  <a:srgbClr val="002060"/>
                </a:solidFill>
                <a:latin typeface="Arial" panose="020B0604020202020204"/>
                <a:ea typeface="Tahoma" panose="020B0604030504040204" pitchFamily="34" charset="0"/>
                <a:cs typeface="Tahoma" panose="020B0604030504040204" pitchFamily="34" charset="0"/>
                <a:sym typeface="Arial" panose="020B0604020202020204"/>
              </a:rPr>
              <a:t>trưng</a:t>
            </a:r>
            <a:endParaRPr kumimoji="0" lang="en-US" sz="4400" b="0"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a:ea typeface="Tahoma" panose="020B0604030504040204" pitchFamily="34" charset="0"/>
                <a:cs typeface="Tahoma" panose="020B060403050404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2" name="Rectangle 1"/>
          <p:cNvSpPr/>
          <p:nvPr/>
        </p:nvSpPr>
        <p:spPr>
          <a:xfrm>
            <a:off x="16161027" y="9084366"/>
            <a:ext cx="724570" cy="822308"/>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32"/>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3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3352800" y="572037"/>
            <a:ext cx="12420598" cy="240953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600" b="1" i="0" u="none" strike="noStrike" kern="0" cap="none" spc="0" normalizeH="0" baseline="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Phân</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biệt</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liên</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kết</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giữa</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các</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nucleotide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và</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liên</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kết</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giữa</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600" b="1"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các</a:t>
            </a:r>
            <a:r>
              <a:rPr kumimoji="0" lang="en-US" sz="4600" b="1"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Nitrogenous base</a:t>
            </a:r>
            <a:endParaRPr kumimoji="0" lang="en-US" sz="4600" b="1"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endParaRPr>
          </a:p>
        </p:txBody>
      </p:sp>
      <p:sp>
        <p:nvSpPr>
          <p:cNvPr id="28" name="Rectangle: Folded Corner 27"/>
          <p:cNvSpPr/>
          <p:nvPr/>
        </p:nvSpPr>
        <p:spPr>
          <a:xfrm>
            <a:off x="359422" y="3452167"/>
            <a:ext cx="17322172" cy="21794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800" b="0"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Liên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kết</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giữa</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các</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nucleotide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là</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liên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kết</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phosphodiester,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liên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kết</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giữa</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các</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nitrogenous base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là</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liên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kết</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hydrogen</a:t>
            </a:r>
            <a:endParaRPr kumimoji="0" lang="en-US" sz="4800" b="0"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a:ea typeface="Tahoma" panose="020B0604030504040204" pitchFamily="34" charset="0"/>
                <a:cs typeface="Tahoma" panose="020B060403050404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2" name="Rectangle 1"/>
          <p:cNvSpPr/>
          <p:nvPr/>
        </p:nvSpPr>
        <p:spPr>
          <a:xfrm>
            <a:off x="16161026" y="9084366"/>
            <a:ext cx="735496" cy="82230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2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2090590" y="1036787"/>
            <a:ext cx="14805932" cy="20030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defRPr/>
            </a:pPr>
            <a:r>
              <a:rPr lang="es-ES" sz="5200" b="1" kern="0" dirty="0" err="1">
                <a:solidFill>
                  <a:srgbClr val="505FBF"/>
                </a:solidFill>
                <a:latin typeface="Arial" panose="020B0604020202020204" pitchFamily="34" charset="0"/>
                <a:cs typeface="Arial" panose="020B0604020202020204" pitchFamily="34" charset="0"/>
                <a:sym typeface="Arial" panose="020B0604020202020204"/>
              </a:rPr>
              <a:t>Vì</a:t>
            </a:r>
            <a:r>
              <a:rPr lang="es-ES" sz="5200" b="1" kern="0" dirty="0">
                <a:solidFill>
                  <a:srgbClr val="505FBF"/>
                </a:solidFill>
                <a:latin typeface="Arial" panose="020B0604020202020204" pitchFamily="34" charset="0"/>
                <a:cs typeface="Arial" panose="020B0604020202020204" pitchFamily="34" charset="0"/>
                <a:sym typeface="Arial" panose="020B0604020202020204"/>
              </a:rPr>
              <a:t> sao gene </a:t>
            </a:r>
            <a:r>
              <a:rPr lang="es-ES" sz="5200" b="1" kern="0" dirty="0" err="1">
                <a:solidFill>
                  <a:srgbClr val="505FBF"/>
                </a:solidFill>
                <a:latin typeface="Arial" panose="020B0604020202020204" pitchFamily="34" charset="0"/>
                <a:cs typeface="Arial" panose="020B0604020202020204" pitchFamily="34" charset="0"/>
                <a:sym typeface="Arial" panose="020B0604020202020204"/>
              </a:rPr>
              <a:t>là</a:t>
            </a:r>
            <a:r>
              <a:rPr lang="es-ES" sz="5200" b="1" kern="0" dirty="0">
                <a:solidFill>
                  <a:srgbClr val="505FBF"/>
                </a:solidFill>
                <a:latin typeface="Arial" panose="020B0604020202020204" pitchFamily="34" charset="0"/>
                <a:cs typeface="Arial" panose="020B0604020202020204" pitchFamily="34" charset="0"/>
                <a:sym typeface="Arial" panose="020B0604020202020204"/>
              </a:rPr>
              <a:t> </a:t>
            </a:r>
            <a:r>
              <a:rPr lang="es-ES" sz="5200" b="1" kern="0" dirty="0" err="1">
                <a:solidFill>
                  <a:srgbClr val="505FBF"/>
                </a:solidFill>
                <a:latin typeface="Arial" panose="020B0604020202020204" pitchFamily="34" charset="0"/>
                <a:cs typeface="Arial" panose="020B0604020202020204" pitchFamily="34" charset="0"/>
                <a:sym typeface="Arial" panose="020B0604020202020204"/>
              </a:rPr>
              <a:t>trung</a:t>
            </a:r>
            <a:r>
              <a:rPr lang="es-ES" sz="5200" b="1" kern="0" dirty="0">
                <a:solidFill>
                  <a:srgbClr val="505FBF"/>
                </a:solidFill>
                <a:latin typeface="Arial" panose="020B0604020202020204" pitchFamily="34" charset="0"/>
                <a:cs typeface="Arial" panose="020B0604020202020204" pitchFamily="34" charset="0"/>
                <a:sym typeface="Arial" panose="020B0604020202020204"/>
              </a:rPr>
              <a:t> </a:t>
            </a:r>
            <a:r>
              <a:rPr lang="es-ES" sz="5200" b="1" kern="0" dirty="0" err="1">
                <a:solidFill>
                  <a:srgbClr val="505FBF"/>
                </a:solidFill>
                <a:latin typeface="Arial" panose="020B0604020202020204" pitchFamily="34" charset="0"/>
                <a:cs typeface="Arial" panose="020B0604020202020204" pitchFamily="34" charset="0"/>
                <a:sym typeface="Arial" panose="020B0604020202020204"/>
              </a:rPr>
              <a:t>tâm</a:t>
            </a:r>
            <a:r>
              <a:rPr lang="es-ES" sz="5200" b="1" kern="0" dirty="0">
                <a:solidFill>
                  <a:srgbClr val="505FBF"/>
                </a:solidFill>
                <a:latin typeface="Arial" panose="020B0604020202020204" pitchFamily="34" charset="0"/>
                <a:cs typeface="Arial" panose="020B0604020202020204" pitchFamily="34" charset="0"/>
                <a:sym typeface="Arial" panose="020B0604020202020204"/>
              </a:rPr>
              <a:t> di </a:t>
            </a:r>
            <a:r>
              <a:rPr lang="es-ES" sz="5200" b="1" kern="0" dirty="0" err="1">
                <a:solidFill>
                  <a:srgbClr val="505FBF"/>
                </a:solidFill>
                <a:latin typeface="Arial" panose="020B0604020202020204" pitchFamily="34" charset="0"/>
                <a:cs typeface="Arial" panose="020B0604020202020204" pitchFamily="34" charset="0"/>
                <a:sym typeface="Arial" panose="020B0604020202020204"/>
              </a:rPr>
              <a:t>truyền</a:t>
            </a:r>
            <a:r>
              <a:rPr lang="es-ES" sz="5200" b="1" kern="0" dirty="0">
                <a:solidFill>
                  <a:srgbClr val="505FBF"/>
                </a:solidFill>
                <a:latin typeface="Arial" panose="020B0604020202020204" pitchFamily="34" charset="0"/>
                <a:cs typeface="Arial" panose="020B0604020202020204" pitchFamily="34" charset="0"/>
                <a:sym typeface="Arial" panose="020B0604020202020204"/>
              </a:rPr>
              <a:t> </a:t>
            </a:r>
            <a:r>
              <a:rPr lang="es-ES" sz="5200" b="1" kern="0" dirty="0" err="1">
                <a:solidFill>
                  <a:srgbClr val="505FBF"/>
                </a:solidFill>
                <a:latin typeface="Arial" panose="020B0604020202020204" pitchFamily="34" charset="0"/>
                <a:cs typeface="Arial" panose="020B0604020202020204" pitchFamily="34" charset="0"/>
                <a:sym typeface="Arial" panose="020B0604020202020204"/>
              </a:rPr>
              <a:t>học</a:t>
            </a:r>
            <a:endParaRPr kumimoji="0" lang="en-US" sz="5200" b="1" i="0" u="none" strike="noStrike" kern="0" cap="none" spc="0" normalizeH="0" baseline="0" noProof="0" dirty="0">
              <a:ln>
                <a:noFill/>
              </a:ln>
              <a:solidFill>
                <a:srgbClr val="505FBF"/>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endParaRPr>
          </a:p>
        </p:txBody>
      </p:sp>
      <p:sp>
        <p:nvSpPr>
          <p:cNvPr id="28" name="Rectangle: Folded Corner 27"/>
          <p:cNvSpPr/>
          <p:nvPr/>
        </p:nvSpPr>
        <p:spPr>
          <a:xfrm>
            <a:off x="762001" y="3444759"/>
            <a:ext cx="17144999" cy="192537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s-ES" sz="4400" b="0" i="0" u="none" strike="noStrike" kern="0" cap="none" spc="0" normalizeH="0" baseline="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Gene</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mang</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thông</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tin</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di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truyền</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mà</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di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truyền</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học</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là</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lĩnh</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vực</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nghiên</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cứu</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về</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tính</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di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truyền</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và</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biến</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dị</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của</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sinh</a:t>
            </a:r>
            <a:r>
              <a:rPr kumimoji="0" lang="es-E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s-E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vật</a:t>
            </a:r>
            <a:endParaRPr kumimoji="0" lang="en-US" sz="4400" b="0" i="0" u="none" strike="noStrike" kern="0" cap="none" spc="0" normalizeH="0" baseline="0" noProof="0" dirty="0">
              <a:ln>
                <a:noFill/>
              </a:ln>
              <a:solidFill>
                <a:srgbClr val="505FBF"/>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11708" y="5775094"/>
            <a:ext cx="1071562" cy="1785938"/>
          </a:xfrm>
          <a:prstGeom prst="rect">
            <a:avLst/>
          </a:prstGeom>
        </p:spPr>
      </p:pic>
      <p:sp>
        <p:nvSpPr>
          <p:cNvPr id="2" name="Rectangle 1"/>
          <p:cNvSpPr/>
          <p:nvPr/>
        </p:nvSpPr>
        <p:spPr>
          <a:xfrm>
            <a:off x="16161026" y="8984975"/>
            <a:ext cx="735496" cy="921698"/>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10055" y="780915"/>
            <a:ext cx="16704015" cy="1800495"/>
          </a:xfrm>
          <a:prstGeom prst="roundRect">
            <a:avLst>
              <a:gd name="adj" fmla="val 50000"/>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sz="2700">
              <a:solidFill>
                <a:srgbClr val="FFFFFF"/>
              </a:solidFill>
            </a:endParaRPr>
          </a:p>
        </p:txBody>
      </p:sp>
      <p:sp>
        <p:nvSpPr>
          <p:cNvPr id="4" name="Rectangle 3"/>
          <p:cNvSpPr/>
          <p:nvPr/>
        </p:nvSpPr>
        <p:spPr>
          <a:xfrm>
            <a:off x="2540437" y="1019442"/>
            <a:ext cx="14581550" cy="1323439"/>
          </a:xfrm>
          <a:prstGeom prst="rect">
            <a:avLst/>
          </a:prstGeom>
        </p:spPr>
        <p:txBody>
          <a:bodyPr wrap="square">
            <a:spAutoFit/>
          </a:bodyPr>
          <a:lstStyle/>
          <a:p>
            <a:pPr algn="just">
              <a:defRPr/>
            </a:pPr>
            <a:r>
              <a:rPr lang="vi-VN" sz="4000" b="1" i="1" dirty="0">
                <a:solidFill>
                  <a:srgbClr val="000000"/>
                </a:solidFill>
                <a:latin typeface="Calibri" panose="020F0502020204030204" pitchFamily="34" charset="0"/>
                <a:cs typeface="Calibri" panose="020F0502020204030204" pitchFamily="34" charset="0"/>
              </a:rPr>
              <a:t>Gene nằm trong nhân tế bào của sinh vật nhân thực, bằng cách nào mà gene có thể tạo ra sản phẩm protein ở tế bào chất của tế bào?</a:t>
            </a:r>
            <a:endParaRPr lang="en-US" sz="4000" b="1" dirty="0">
              <a:solidFill>
                <a:srgbClr val="00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8774"/>
            <a:ext cx="2195105" cy="2195105"/>
          </a:xfrm>
          <a:prstGeom prst="rect">
            <a:avLst/>
          </a:prstGeom>
        </p:spPr>
      </p:pic>
      <p:sp>
        <p:nvSpPr>
          <p:cNvPr id="2" name="Rectangle 1"/>
          <p:cNvSpPr/>
          <p:nvPr/>
        </p:nvSpPr>
        <p:spPr>
          <a:xfrm>
            <a:off x="10886872" y="3573692"/>
            <a:ext cx="6599407" cy="5632311"/>
          </a:xfrm>
          <a:prstGeom prst="rect">
            <a:avLst/>
          </a:prstGeom>
          <a:solidFill>
            <a:srgbClr val="FFFFCC"/>
          </a:solidFill>
        </p:spPr>
        <p:txBody>
          <a:bodyPr wrap="square">
            <a:spAutoFit/>
          </a:bodyPr>
          <a:lstStyle/>
          <a:p>
            <a:pPr algn="just">
              <a:spcAft>
                <a:spcPts val="0"/>
              </a:spcAft>
            </a:pPr>
            <a:r>
              <a:rPr lang="vi-VN" sz="3600" dirty="0">
                <a:solidFill>
                  <a:srgbClr val="000000"/>
                </a:solidFill>
                <a:latin typeface="Arial" panose="020B0604020202020204" pitchFamily="34" charset="0"/>
                <a:cs typeface="Arial" panose="020B0604020202020204" pitchFamily="34" charset="0"/>
              </a:rPr>
              <a:t>Gene nằm trong nhân tế bào của sinh vật nhân thực nhưng gene có thể tạo ra sản phẩm protein ở tế bào chất của tế bào là nhờ 2 quá trình là </a:t>
            </a:r>
            <a:r>
              <a:rPr lang="vi-VN" sz="3600" b="1" dirty="0">
                <a:solidFill>
                  <a:srgbClr val="000000"/>
                </a:solidFill>
                <a:latin typeface="Arial" panose="020B0604020202020204" pitchFamily="34" charset="0"/>
                <a:cs typeface="Arial" panose="020B0604020202020204" pitchFamily="34" charset="0"/>
              </a:rPr>
              <a:t>phiên mã </a:t>
            </a:r>
            <a:r>
              <a:rPr lang="vi-VN" sz="3600" dirty="0">
                <a:solidFill>
                  <a:srgbClr val="000000"/>
                </a:solidFill>
                <a:latin typeface="Arial" panose="020B0604020202020204" pitchFamily="34" charset="0"/>
                <a:cs typeface="Arial" panose="020B0604020202020204" pitchFamily="34" charset="0"/>
              </a:rPr>
              <a:t>và </a:t>
            </a:r>
            <a:r>
              <a:rPr lang="vi-VN" sz="3600" b="1" dirty="0">
                <a:solidFill>
                  <a:srgbClr val="000000"/>
                </a:solidFill>
                <a:latin typeface="Arial" panose="020B0604020202020204" pitchFamily="34" charset="0"/>
                <a:cs typeface="Arial" panose="020B0604020202020204" pitchFamily="34" charset="0"/>
              </a:rPr>
              <a:t>dịch mã</a:t>
            </a:r>
            <a:r>
              <a:rPr lang="vi-VN" sz="3600" dirty="0">
                <a:solidFill>
                  <a:srgbClr val="000000"/>
                </a:solidFill>
                <a:latin typeface="Arial" panose="020B0604020202020204" pitchFamily="34" charset="0"/>
                <a:cs typeface="Arial" panose="020B0604020202020204" pitchFamily="34" charset="0"/>
              </a:rPr>
              <a:t>. </a:t>
            </a:r>
          </a:p>
          <a:p>
            <a:pPr algn="just">
              <a:spcAft>
                <a:spcPts val="0"/>
              </a:spcAft>
            </a:pPr>
            <a:r>
              <a:rPr lang="vi-VN" sz="3600" dirty="0">
                <a:solidFill>
                  <a:srgbClr val="000000"/>
                </a:solidFill>
                <a:latin typeface="Arial" panose="020B0604020202020204" pitchFamily="34" charset="0"/>
                <a:cs typeface="Arial" panose="020B0604020202020204" pitchFamily="34" charset="0"/>
              </a:rPr>
              <a:t>Sản phẩm </a:t>
            </a:r>
            <a:r>
              <a:rPr lang="vi-VN" sz="3600" b="1" dirty="0">
                <a:solidFill>
                  <a:srgbClr val="FF0000"/>
                </a:solidFill>
                <a:latin typeface="Arial" panose="020B0604020202020204" pitchFamily="34" charset="0"/>
                <a:cs typeface="Arial" panose="020B0604020202020204" pitchFamily="34" charset="0"/>
              </a:rPr>
              <a:t>phiên mã </a:t>
            </a:r>
            <a:r>
              <a:rPr lang="vi-VN" sz="3600" dirty="0">
                <a:solidFill>
                  <a:srgbClr val="000000"/>
                </a:solidFill>
                <a:latin typeface="Arial" panose="020B0604020202020204" pitchFamily="34" charset="0"/>
                <a:cs typeface="Arial" panose="020B0604020202020204" pitchFamily="34" charset="0"/>
              </a:rPr>
              <a:t>chui qua màng nhân ra ngoài tế bào chất để thực hiện </a:t>
            </a:r>
            <a:r>
              <a:rPr lang="vi-VN" sz="3600" b="1" dirty="0">
                <a:solidFill>
                  <a:srgbClr val="FF0000"/>
                </a:solidFill>
                <a:latin typeface="Arial" panose="020B0604020202020204" pitchFamily="34" charset="0"/>
                <a:cs typeface="Arial" panose="020B0604020202020204" pitchFamily="34" charset="0"/>
              </a:rPr>
              <a:t>dịch mã </a:t>
            </a:r>
            <a:r>
              <a:rPr lang="vi-VN" sz="3600" dirty="0">
                <a:solidFill>
                  <a:srgbClr val="000000"/>
                </a:solidFill>
                <a:latin typeface="Arial" panose="020B0604020202020204" pitchFamily="34" charset="0"/>
                <a:cs typeface="Arial" panose="020B0604020202020204" pitchFamily="34" charset="0"/>
              </a:rPr>
              <a:t>tạo </a:t>
            </a:r>
            <a:r>
              <a:rPr lang="vi-VN" sz="3600" dirty="0" err="1">
                <a:solidFill>
                  <a:srgbClr val="000000"/>
                </a:solidFill>
                <a:latin typeface="Arial" panose="020B0604020202020204" pitchFamily="34" charset="0"/>
                <a:cs typeface="Arial" panose="020B0604020202020204" pitchFamily="34" charset="0"/>
              </a:rPr>
              <a:t>protein</a:t>
            </a:r>
            <a:endParaRPr lang="vi-VN" sz="3600" dirty="0">
              <a:solidFill>
                <a:srgbClr val="000000"/>
              </a:solidFill>
              <a:latin typeface="Arial" panose="020B0604020202020204" pitchFamily="34" charset="0"/>
              <a:cs typeface="Arial" panose="020B0604020202020204" pitchFamily="34" charset="0"/>
            </a:endParaRPr>
          </a:p>
        </p:txBody>
      </p:sp>
      <p:pic>
        <p:nvPicPr>
          <p:cNvPr id="4104" name="Picture 8" descr="Transcription and translation of proteins — Science Learning H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71900"/>
            <a:ext cx="10071653" cy="4308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76"/>
          <p:cNvGrpSpPr/>
          <p:nvPr/>
        </p:nvGrpSpPr>
        <p:grpSpPr bwMode="auto">
          <a:xfrm>
            <a:off x="0" y="-33338"/>
            <a:ext cx="18288000" cy="10289382"/>
            <a:chOff x="0" y="0"/>
            <a:chExt cx="12192000" cy="6860894"/>
          </a:xfrm>
        </p:grpSpPr>
        <p:pic>
          <p:nvPicPr>
            <p:cNvPr id="15370" name="Picture 2" descr="tầng lớ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46"/>
            <p:cNvGrpSpPr/>
            <p:nvPr/>
          </p:nvGrpSpPr>
          <p:grpSpPr bwMode="auto">
            <a:xfrm>
              <a:off x="48194" y="189000"/>
              <a:ext cx="11981430" cy="6480000"/>
              <a:chOff x="-125430" y="189000"/>
              <a:chExt cx="11981430" cy="6480000"/>
            </a:xfrm>
          </p:grpSpPr>
          <p:grpSp>
            <p:nvGrpSpPr>
              <p:cNvPr id="15372" name="Group 41"/>
              <p:cNvGrpSpPr/>
              <p:nvPr/>
            </p:nvGrpSpPr>
            <p:grpSpPr bwMode="auto">
              <a:xfrm>
                <a:off x="336000" y="189000"/>
                <a:ext cx="11520000" cy="6480000"/>
                <a:chOff x="995924" y="448151"/>
                <a:chExt cx="11520000" cy="6480000"/>
              </a:xfrm>
            </p:grpSpPr>
            <p:sp>
              <p:nvSpPr>
                <p:cNvPr id="16" name="Rectangle: Rounded Corners 15"/>
                <p:cNvSpPr/>
                <p:nvPr/>
              </p:nvSpPr>
              <p:spPr>
                <a:xfrm>
                  <a:off x="995888" y="448100"/>
                  <a:ext cx="11520487" cy="6479820"/>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Rounded Corners 17"/>
                <p:cNvSpPr/>
                <p:nvPr/>
              </p:nvSpPr>
              <p:spPr>
                <a:xfrm>
                  <a:off x="1140350" y="592589"/>
                  <a:ext cx="11304588" cy="6190841"/>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373" name="Group 45"/>
              <p:cNvGrpSpPr/>
              <p:nvPr/>
            </p:nvGrpSpPr>
            <p:grpSpPr bwMode="auto">
              <a:xfrm>
                <a:off x="-125430" y="477000"/>
                <a:ext cx="11834880" cy="5904000"/>
                <a:chOff x="-125430" y="477000"/>
                <a:chExt cx="11834880" cy="5904000"/>
              </a:xfrm>
            </p:grpSpPr>
            <p:grpSp>
              <p:nvGrpSpPr>
                <p:cNvPr id="15374" name="Group 43"/>
                <p:cNvGrpSpPr/>
                <p:nvPr/>
              </p:nvGrpSpPr>
              <p:grpSpPr bwMode="auto">
                <a:xfrm>
                  <a:off x="621450" y="477000"/>
                  <a:ext cx="11088000" cy="5904000"/>
                  <a:chOff x="2081283" y="675309"/>
                  <a:chExt cx="11088000" cy="5904000"/>
                </a:xfrm>
              </p:grpSpPr>
              <p:sp>
                <p:nvSpPr>
                  <p:cNvPr id="20" name="Rectangle: Rounded Corners 19"/>
                  <p:cNvSpPr/>
                  <p:nvPr/>
                </p:nvSpPr>
                <p:spPr>
                  <a:xfrm>
                    <a:off x="2835609" y="1035081"/>
                    <a:ext cx="10301288" cy="5184173"/>
                  </a:xfrm>
                  <a:prstGeom prst="roundRect">
                    <a:avLst>
                      <a:gd name="adj" fmla="val 0"/>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Rounded Corners 18"/>
                  <p:cNvSpPr/>
                  <p:nvPr/>
                </p:nvSpPr>
                <p:spPr>
                  <a:xfrm>
                    <a:off x="2081547" y="674650"/>
                    <a:ext cx="11101387" cy="5905036"/>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375" name="Group 39"/>
                <p:cNvGrpSpPr/>
                <p:nvPr/>
              </p:nvGrpSpPr>
              <p:grpSpPr bwMode="auto">
                <a:xfrm>
                  <a:off x="-125430" y="794656"/>
                  <a:ext cx="1241299" cy="5419384"/>
                  <a:chOff x="187486" y="815832"/>
                  <a:chExt cx="1241299" cy="5419384"/>
                </a:xfrm>
              </p:grpSpPr>
              <p:grpSp>
                <p:nvGrpSpPr>
                  <p:cNvPr id="15376" name="Group 23"/>
                  <p:cNvGrpSpPr/>
                  <p:nvPr/>
                </p:nvGrpSpPr>
                <p:grpSpPr bwMode="auto">
                  <a:xfrm>
                    <a:off x="187486" y="815832"/>
                    <a:ext cx="1241299" cy="1132348"/>
                    <a:chOff x="187197" y="825992"/>
                    <a:chExt cx="1241299" cy="1132348"/>
                  </a:xfrm>
                </p:grpSpPr>
                <p:sp>
                  <p:nvSpPr>
                    <p:cNvPr id="21" name="Oval 20"/>
                    <p:cNvSpPr/>
                    <p:nvPr/>
                  </p:nvSpPr>
                  <p:spPr>
                    <a:xfrm>
                      <a:off x="1056578" y="1022124"/>
                      <a:ext cx="371475" cy="373134"/>
                    </a:xfrm>
                    <a:prstGeom prst="ellipse">
                      <a:avLst/>
                    </a:pr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Block Arc 21"/>
                    <p:cNvSpPr/>
                    <p:nvPr/>
                  </p:nvSpPr>
                  <p:spPr>
                    <a:xfrm>
                      <a:off x="186628" y="825237"/>
                      <a:ext cx="1146175" cy="1119401"/>
                    </a:xfrm>
                    <a:custGeom>
                      <a:avLst/>
                      <a:gdLst>
                        <a:gd name="connsiteX0" fmla="*/ 509785 w 1298448"/>
                        <a:gd name="connsiteY0" fmla="*/ 1283297 h 1298448"/>
                        <a:gd name="connsiteX1" fmla="*/ 5998 w 1298448"/>
                        <a:gd name="connsiteY1" fmla="*/ 561175 h 1298448"/>
                        <a:gd name="connsiteX2" fmla="*/ 685313 w 1298448"/>
                        <a:gd name="connsiteY2" fmla="*/ 1003 h 1298448"/>
                        <a:gd name="connsiteX3" fmla="*/ 1298248 w 1298448"/>
                        <a:gd name="connsiteY3" fmla="*/ 633120 h 1298448"/>
                        <a:gd name="connsiteX4" fmla="*/ 1120130 w 1298448"/>
                        <a:gd name="connsiteY4" fmla="*/ 637540 h 1298448"/>
                        <a:gd name="connsiteX5" fmla="*/ 675409 w 1298448"/>
                        <a:gd name="connsiteY5" fmla="*/ 178901 h 1298448"/>
                        <a:gd name="connsiteX6" fmla="*/ 182525 w 1298448"/>
                        <a:gd name="connsiteY6" fmla="*/ 585339 h 1298448"/>
                        <a:gd name="connsiteX7" fmla="*/ 548053 w 1298448"/>
                        <a:gd name="connsiteY7" fmla="*/ 1109282 h 1298448"/>
                        <a:gd name="connsiteX8" fmla="*/ 509785 w 1298448"/>
                        <a:gd name="connsiteY8" fmla="*/ 1283297 h 1298448"/>
                        <a:gd name="connsiteX0-1" fmla="*/ 509846 w 1298309"/>
                        <a:gd name="connsiteY0-2" fmla="*/ 1283312 h 1283312"/>
                        <a:gd name="connsiteX1-3" fmla="*/ 6059 w 1298309"/>
                        <a:gd name="connsiteY1-4" fmla="*/ 561190 h 1283312"/>
                        <a:gd name="connsiteX2-5" fmla="*/ 685374 w 1298309"/>
                        <a:gd name="connsiteY2-6" fmla="*/ 1018 h 1283312"/>
                        <a:gd name="connsiteX3-7" fmla="*/ 1298309 w 1298309"/>
                        <a:gd name="connsiteY3-8" fmla="*/ 633135 h 1283312"/>
                        <a:gd name="connsiteX4-9" fmla="*/ 1120191 w 1298309"/>
                        <a:gd name="connsiteY4-10" fmla="*/ 637555 h 1283312"/>
                        <a:gd name="connsiteX5-11" fmla="*/ 675470 w 1298309"/>
                        <a:gd name="connsiteY5-12" fmla="*/ 178916 h 1283312"/>
                        <a:gd name="connsiteX6-13" fmla="*/ 182586 w 1298309"/>
                        <a:gd name="connsiteY6-14" fmla="*/ 585354 h 1283312"/>
                        <a:gd name="connsiteX7-15" fmla="*/ 548114 w 1298309"/>
                        <a:gd name="connsiteY7-16" fmla="*/ 1109297 h 1283312"/>
                        <a:gd name="connsiteX8-17" fmla="*/ 509846 w 1298309"/>
                        <a:gd name="connsiteY8-18" fmla="*/ 1283312 h 1283312"/>
                        <a:gd name="connsiteX0-19" fmla="*/ 509846 w 1298309"/>
                        <a:gd name="connsiteY0-20" fmla="*/ 1283312 h 1283312"/>
                        <a:gd name="connsiteX1-21" fmla="*/ 6059 w 1298309"/>
                        <a:gd name="connsiteY1-22" fmla="*/ 561190 h 1283312"/>
                        <a:gd name="connsiteX2-23" fmla="*/ 685374 w 1298309"/>
                        <a:gd name="connsiteY2-24" fmla="*/ 1018 h 1283312"/>
                        <a:gd name="connsiteX3-25" fmla="*/ 1298309 w 1298309"/>
                        <a:gd name="connsiteY3-26" fmla="*/ 633135 h 1283312"/>
                        <a:gd name="connsiteX4-27" fmla="*/ 1120191 w 1298309"/>
                        <a:gd name="connsiteY4-28" fmla="*/ 637555 h 1283312"/>
                        <a:gd name="connsiteX5-29" fmla="*/ 675470 w 1298309"/>
                        <a:gd name="connsiteY5-30" fmla="*/ 178916 h 1283312"/>
                        <a:gd name="connsiteX6-31" fmla="*/ 182586 w 1298309"/>
                        <a:gd name="connsiteY6-32" fmla="*/ 585354 h 1283312"/>
                        <a:gd name="connsiteX7-33" fmla="*/ 548114 w 1298309"/>
                        <a:gd name="connsiteY7-34" fmla="*/ 1109297 h 1283312"/>
                        <a:gd name="connsiteX8-35" fmla="*/ 509846 w 1298309"/>
                        <a:gd name="connsiteY8-36" fmla="*/ 1283312 h 1283312"/>
                        <a:gd name="connsiteX0-37" fmla="*/ 509846 w 1298309"/>
                        <a:gd name="connsiteY0-38" fmla="*/ 1283312 h 1283312"/>
                        <a:gd name="connsiteX1-39" fmla="*/ 6059 w 1298309"/>
                        <a:gd name="connsiteY1-40" fmla="*/ 561190 h 1283312"/>
                        <a:gd name="connsiteX2-41" fmla="*/ 685374 w 1298309"/>
                        <a:gd name="connsiteY2-42" fmla="*/ 1018 h 1283312"/>
                        <a:gd name="connsiteX3-43" fmla="*/ 1298309 w 1298309"/>
                        <a:gd name="connsiteY3-44" fmla="*/ 633135 h 1283312"/>
                        <a:gd name="connsiteX4-45" fmla="*/ 1120191 w 1298309"/>
                        <a:gd name="connsiteY4-46" fmla="*/ 637555 h 1283312"/>
                        <a:gd name="connsiteX5-47" fmla="*/ 675470 w 1298309"/>
                        <a:gd name="connsiteY5-48" fmla="*/ 178916 h 1283312"/>
                        <a:gd name="connsiteX6-49" fmla="*/ 182586 w 1298309"/>
                        <a:gd name="connsiteY6-50" fmla="*/ 585354 h 1283312"/>
                        <a:gd name="connsiteX7-51" fmla="*/ 548114 w 1298309"/>
                        <a:gd name="connsiteY7-52" fmla="*/ 1109297 h 1283312"/>
                        <a:gd name="connsiteX8-53" fmla="*/ 509846 w 1298309"/>
                        <a:gd name="connsiteY8-54" fmla="*/ 1283312 h 1283312"/>
                        <a:gd name="connsiteX0-55" fmla="*/ 509846 w 1298309"/>
                        <a:gd name="connsiteY0-56" fmla="*/ 1283312 h 1283312"/>
                        <a:gd name="connsiteX1-57" fmla="*/ 6059 w 1298309"/>
                        <a:gd name="connsiteY1-58" fmla="*/ 561190 h 1283312"/>
                        <a:gd name="connsiteX2-59" fmla="*/ 685374 w 1298309"/>
                        <a:gd name="connsiteY2-60" fmla="*/ 1018 h 1283312"/>
                        <a:gd name="connsiteX3-61" fmla="*/ 1298309 w 1298309"/>
                        <a:gd name="connsiteY3-62" fmla="*/ 633135 h 1283312"/>
                        <a:gd name="connsiteX4-63" fmla="*/ 1120191 w 1298309"/>
                        <a:gd name="connsiteY4-64" fmla="*/ 637555 h 1283312"/>
                        <a:gd name="connsiteX5-65" fmla="*/ 675470 w 1298309"/>
                        <a:gd name="connsiteY5-66" fmla="*/ 178916 h 1283312"/>
                        <a:gd name="connsiteX6-67" fmla="*/ 182586 w 1298309"/>
                        <a:gd name="connsiteY6-68" fmla="*/ 585354 h 1283312"/>
                        <a:gd name="connsiteX7-69" fmla="*/ 504934 w 1298309"/>
                        <a:gd name="connsiteY7-70" fmla="*/ 1104217 h 1283312"/>
                        <a:gd name="connsiteX8-71" fmla="*/ 509846 w 1298309"/>
                        <a:gd name="connsiteY8-72" fmla="*/ 1283312 h 1283312"/>
                        <a:gd name="connsiteX0-73" fmla="*/ 509846 w 1298309"/>
                        <a:gd name="connsiteY0-74" fmla="*/ 1283312 h 1283312"/>
                        <a:gd name="connsiteX1-75" fmla="*/ 6059 w 1298309"/>
                        <a:gd name="connsiteY1-76" fmla="*/ 561190 h 1283312"/>
                        <a:gd name="connsiteX2-77" fmla="*/ 685374 w 1298309"/>
                        <a:gd name="connsiteY2-78" fmla="*/ 1018 h 1283312"/>
                        <a:gd name="connsiteX3-79" fmla="*/ 1298309 w 1298309"/>
                        <a:gd name="connsiteY3-80" fmla="*/ 633135 h 1283312"/>
                        <a:gd name="connsiteX4-81" fmla="*/ 1120191 w 1298309"/>
                        <a:gd name="connsiteY4-82" fmla="*/ 637555 h 1283312"/>
                        <a:gd name="connsiteX5-83" fmla="*/ 675470 w 1298309"/>
                        <a:gd name="connsiteY5-84" fmla="*/ 178916 h 1283312"/>
                        <a:gd name="connsiteX6-85" fmla="*/ 182586 w 1298309"/>
                        <a:gd name="connsiteY6-86" fmla="*/ 585354 h 1283312"/>
                        <a:gd name="connsiteX7-87" fmla="*/ 504934 w 1298309"/>
                        <a:gd name="connsiteY7-88" fmla="*/ 1104217 h 1283312"/>
                        <a:gd name="connsiteX8-89" fmla="*/ 509846 w 1298309"/>
                        <a:gd name="connsiteY8-90" fmla="*/ 1283312 h 1283312"/>
                        <a:gd name="connsiteX0-91" fmla="*/ 509846 w 1298309"/>
                        <a:gd name="connsiteY0-92" fmla="*/ 1283312 h 1283312"/>
                        <a:gd name="connsiteX1-93" fmla="*/ 6059 w 1298309"/>
                        <a:gd name="connsiteY1-94" fmla="*/ 561190 h 1283312"/>
                        <a:gd name="connsiteX2-95" fmla="*/ 685374 w 1298309"/>
                        <a:gd name="connsiteY2-96" fmla="*/ 1018 h 1283312"/>
                        <a:gd name="connsiteX3-97" fmla="*/ 1298309 w 1298309"/>
                        <a:gd name="connsiteY3-98" fmla="*/ 633135 h 1283312"/>
                        <a:gd name="connsiteX4-99" fmla="*/ 1120191 w 1298309"/>
                        <a:gd name="connsiteY4-100" fmla="*/ 637555 h 1283312"/>
                        <a:gd name="connsiteX5-101" fmla="*/ 675470 w 1298309"/>
                        <a:gd name="connsiteY5-102" fmla="*/ 178916 h 1283312"/>
                        <a:gd name="connsiteX6-103" fmla="*/ 182586 w 1298309"/>
                        <a:gd name="connsiteY6-104" fmla="*/ 585354 h 1283312"/>
                        <a:gd name="connsiteX7-105" fmla="*/ 510014 w 1298309"/>
                        <a:gd name="connsiteY7-106" fmla="*/ 1104217 h 1283312"/>
                        <a:gd name="connsiteX8-107" fmla="*/ 509846 w 1298309"/>
                        <a:gd name="connsiteY8-108" fmla="*/ 1283312 h 1283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98309" h="1283312">
                          <a:moveTo>
                            <a:pt x="509846" y="1283312"/>
                          </a:moveTo>
                          <a:cubicBezTo>
                            <a:pt x="179410" y="1210646"/>
                            <a:pt x="-39826" y="896396"/>
                            <a:pt x="6059" y="561190"/>
                          </a:cubicBezTo>
                          <a:cubicBezTo>
                            <a:pt x="51944" y="225984"/>
                            <a:pt x="347565" y="-17789"/>
                            <a:pt x="685374" y="1018"/>
                          </a:cubicBezTo>
                          <a:cubicBezTo>
                            <a:pt x="1023183" y="19825"/>
                            <a:pt x="1289917" y="294907"/>
                            <a:pt x="1298309" y="633135"/>
                          </a:cubicBezTo>
                          <a:cubicBezTo>
                            <a:pt x="1241476" y="654928"/>
                            <a:pt x="1177024" y="664022"/>
                            <a:pt x="1120191" y="637555"/>
                          </a:cubicBezTo>
                          <a:cubicBezTo>
                            <a:pt x="1114102" y="392150"/>
                            <a:pt x="920570" y="192562"/>
                            <a:pt x="675470" y="178916"/>
                          </a:cubicBezTo>
                          <a:cubicBezTo>
                            <a:pt x="430370" y="165270"/>
                            <a:pt x="215879" y="342142"/>
                            <a:pt x="182586" y="585354"/>
                          </a:cubicBezTo>
                          <a:cubicBezTo>
                            <a:pt x="149294" y="828566"/>
                            <a:pt x="290582" y="1018473"/>
                            <a:pt x="510014" y="1104217"/>
                          </a:cubicBezTo>
                          <a:lnTo>
                            <a:pt x="509846" y="1283312"/>
                          </a:lnTo>
                          <a:close/>
                        </a:path>
                      </a:pathLst>
                    </a:cu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FFEC"/>
                        </a:solidFill>
                      </a:endParaRPr>
                    </a:p>
                  </p:txBody>
                </p:sp>
              </p:grpSp>
              <p:grpSp>
                <p:nvGrpSpPr>
                  <p:cNvPr id="15377" name="Group 24"/>
                  <p:cNvGrpSpPr/>
                  <p:nvPr/>
                </p:nvGrpSpPr>
                <p:grpSpPr bwMode="auto">
                  <a:xfrm>
                    <a:off x="187486" y="1887591"/>
                    <a:ext cx="1241299" cy="1132348"/>
                    <a:chOff x="187197" y="825992"/>
                    <a:chExt cx="1241299" cy="1132348"/>
                  </a:xfrm>
                </p:grpSpPr>
                <p:sp>
                  <p:nvSpPr>
                    <p:cNvPr id="26" name="Oval 25"/>
                    <p:cNvSpPr/>
                    <p:nvPr/>
                  </p:nvSpPr>
                  <p:spPr>
                    <a:xfrm>
                      <a:off x="1056578" y="1036422"/>
                      <a:ext cx="371475" cy="371546"/>
                    </a:xfrm>
                    <a:prstGeom prst="ellipse">
                      <a:avLst/>
                    </a:pr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Block Arc 21"/>
                    <p:cNvSpPr/>
                    <p:nvPr/>
                  </p:nvSpPr>
                  <p:spPr>
                    <a:xfrm>
                      <a:off x="186628" y="825245"/>
                      <a:ext cx="1146175" cy="1133690"/>
                    </a:xfrm>
                    <a:custGeom>
                      <a:avLst/>
                      <a:gdLst>
                        <a:gd name="connsiteX0" fmla="*/ 509785 w 1298448"/>
                        <a:gd name="connsiteY0" fmla="*/ 1283297 h 1298448"/>
                        <a:gd name="connsiteX1" fmla="*/ 5998 w 1298448"/>
                        <a:gd name="connsiteY1" fmla="*/ 561175 h 1298448"/>
                        <a:gd name="connsiteX2" fmla="*/ 685313 w 1298448"/>
                        <a:gd name="connsiteY2" fmla="*/ 1003 h 1298448"/>
                        <a:gd name="connsiteX3" fmla="*/ 1298248 w 1298448"/>
                        <a:gd name="connsiteY3" fmla="*/ 633120 h 1298448"/>
                        <a:gd name="connsiteX4" fmla="*/ 1120130 w 1298448"/>
                        <a:gd name="connsiteY4" fmla="*/ 637540 h 1298448"/>
                        <a:gd name="connsiteX5" fmla="*/ 675409 w 1298448"/>
                        <a:gd name="connsiteY5" fmla="*/ 178901 h 1298448"/>
                        <a:gd name="connsiteX6" fmla="*/ 182525 w 1298448"/>
                        <a:gd name="connsiteY6" fmla="*/ 585339 h 1298448"/>
                        <a:gd name="connsiteX7" fmla="*/ 548053 w 1298448"/>
                        <a:gd name="connsiteY7" fmla="*/ 1109282 h 1298448"/>
                        <a:gd name="connsiteX8" fmla="*/ 509785 w 1298448"/>
                        <a:gd name="connsiteY8" fmla="*/ 1283297 h 1298448"/>
                        <a:gd name="connsiteX0-1" fmla="*/ 509846 w 1298309"/>
                        <a:gd name="connsiteY0-2" fmla="*/ 1283312 h 1283312"/>
                        <a:gd name="connsiteX1-3" fmla="*/ 6059 w 1298309"/>
                        <a:gd name="connsiteY1-4" fmla="*/ 561190 h 1283312"/>
                        <a:gd name="connsiteX2-5" fmla="*/ 685374 w 1298309"/>
                        <a:gd name="connsiteY2-6" fmla="*/ 1018 h 1283312"/>
                        <a:gd name="connsiteX3-7" fmla="*/ 1298309 w 1298309"/>
                        <a:gd name="connsiteY3-8" fmla="*/ 633135 h 1283312"/>
                        <a:gd name="connsiteX4-9" fmla="*/ 1120191 w 1298309"/>
                        <a:gd name="connsiteY4-10" fmla="*/ 637555 h 1283312"/>
                        <a:gd name="connsiteX5-11" fmla="*/ 675470 w 1298309"/>
                        <a:gd name="connsiteY5-12" fmla="*/ 178916 h 1283312"/>
                        <a:gd name="connsiteX6-13" fmla="*/ 182586 w 1298309"/>
                        <a:gd name="connsiteY6-14" fmla="*/ 585354 h 1283312"/>
                        <a:gd name="connsiteX7-15" fmla="*/ 548114 w 1298309"/>
                        <a:gd name="connsiteY7-16" fmla="*/ 1109297 h 1283312"/>
                        <a:gd name="connsiteX8-17" fmla="*/ 509846 w 1298309"/>
                        <a:gd name="connsiteY8-18" fmla="*/ 1283312 h 1283312"/>
                        <a:gd name="connsiteX0-19" fmla="*/ 509846 w 1298309"/>
                        <a:gd name="connsiteY0-20" fmla="*/ 1283312 h 1283312"/>
                        <a:gd name="connsiteX1-21" fmla="*/ 6059 w 1298309"/>
                        <a:gd name="connsiteY1-22" fmla="*/ 561190 h 1283312"/>
                        <a:gd name="connsiteX2-23" fmla="*/ 685374 w 1298309"/>
                        <a:gd name="connsiteY2-24" fmla="*/ 1018 h 1283312"/>
                        <a:gd name="connsiteX3-25" fmla="*/ 1298309 w 1298309"/>
                        <a:gd name="connsiteY3-26" fmla="*/ 633135 h 1283312"/>
                        <a:gd name="connsiteX4-27" fmla="*/ 1120191 w 1298309"/>
                        <a:gd name="connsiteY4-28" fmla="*/ 637555 h 1283312"/>
                        <a:gd name="connsiteX5-29" fmla="*/ 675470 w 1298309"/>
                        <a:gd name="connsiteY5-30" fmla="*/ 178916 h 1283312"/>
                        <a:gd name="connsiteX6-31" fmla="*/ 182586 w 1298309"/>
                        <a:gd name="connsiteY6-32" fmla="*/ 585354 h 1283312"/>
                        <a:gd name="connsiteX7-33" fmla="*/ 548114 w 1298309"/>
                        <a:gd name="connsiteY7-34" fmla="*/ 1109297 h 1283312"/>
                        <a:gd name="connsiteX8-35" fmla="*/ 509846 w 1298309"/>
                        <a:gd name="connsiteY8-36" fmla="*/ 1283312 h 1283312"/>
                        <a:gd name="connsiteX0-37" fmla="*/ 509846 w 1298309"/>
                        <a:gd name="connsiteY0-38" fmla="*/ 1283312 h 1283312"/>
                        <a:gd name="connsiteX1-39" fmla="*/ 6059 w 1298309"/>
                        <a:gd name="connsiteY1-40" fmla="*/ 561190 h 1283312"/>
                        <a:gd name="connsiteX2-41" fmla="*/ 685374 w 1298309"/>
                        <a:gd name="connsiteY2-42" fmla="*/ 1018 h 1283312"/>
                        <a:gd name="connsiteX3-43" fmla="*/ 1298309 w 1298309"/>
                        <a:gd name="connsiteY3-44" fmla="*/ 633135 h 1283312"/>
                        <a:gd name="connsiteX4-45" fmla="*/ 1120191 w 1298309"/>
                        <a:gd name="connsiteY4-46" fmla="*/ 637555 h 1283312"/>
                        <a:gd name="connsiteX5-47" fmla="*/ 675470 w 1298309"/>
                        <a:gd name="connsiteY5-48" fmla="*/ 178916 h 1283312"/>
                        <a:gd name="connsiteX6-49" fmla="*/ 182586 w 1298309"/>
                        <a:gd name="connsiteY6-50" fmla="*/ 585354 h 1283312"/>
                        <a:gd name="connsiteX7-51" fmla="*/ 548114 w 1298309"/>
                        <a:gd name="connsiteY7-52" fmla="*/ 1109297 h 1283312"/>
                        <a:gd name="connsiteX8-53" fmla="*/ 509846 w 1298309"/>
                        <a:gd name="connsiteY8-54" fmla="*/ 1283312 h 1283312"/>
                        <a:gd name="connsiteX0-55" fmla="*/ 509846 w 1298309"/>
                        <a:gd name="connsiteY0-56" fmla="*/ 1283312 h 1283312"/>
                        <a:gd name="connsiteX1-57" fmla="*/ 6059 w 1298309"/>
                        <a:gd name="connsiteY1-58" fmla="*/ 561190 h 1283312"/>
                        <a:gd name="connsiteX2-59" fmla="*/ 685374 w 1298309"/>
                        <a:gd name="connsiteY2-60" fmla="*/ 1018 h 1283312"/>
                        <a:gd name="connsiteX3-61" fmla="*/ 1298309 w 1298309"/>
                        <a:gd name="connsiteY3-62" fmla="*/ 633135 h 1283312"/>
                        <a:gd name="connsiteX4-63" fmla="*/ 1120191 w 1298309"/>
                        <a:gd name="connsiteY4-64" fmla="*/ 637555 h 1283312"/>
                        <a:gd name="connsiteX5-65" fmla="*/ 675470 w 1298309"/>
                        <a:gd name="connsiteY5-66" fmla="*/ 178916 h 1283312"/>
                        <a:gd name="connsiteX6-67" fmla="*/ 182586 w 1298309"/>
                        <a:gd name="connsiteY6-68" fmla="*/ 585354 h 1283312"/>
                        <a:gd name="connsiteX7-69" fmla="*/ 504934 w 1298309"/>
                        <a:gd name="connsiteY7-70" fmla="*/ 1104217 h 1283312"/>
                        <a:gd name="connsiteX8-71" fmla="*/ 509846 w 1298309"/>
                        <a:gd name="connsiteY8-72" fmla="*/ 1283312 h 1283312"/>
                        <a:gd name="connsiteX0-73" fmla="*/ 509846 w 1298309"/>
                        <a:gd name="connsiteY0-74" fmla="*/ 1283312 h 1283312"/>
                        <a:gd name="connsiteX1-75" fmla="*/ 6059 w 1298309"/>
                        <a:gd name="connsiteY1-76" fmla="*/ 561190 h 1283312"/>
                        <a:gd name="connsiteX2-77" fmla="*/ 685374 w 1298309"/>
                        <a:gd name="connsiteY2-78" fmla="*/ 1018 h 1283312"/>
                        <a:gd name="connsiteX3-79" fmla="*/ 1298309 w 1298309"/>
                        <a:gd name="connsiteY3-80" fmla="*/ 633135 h 1283312"/>
                        <a:gd name="connsiteX4-81" fmla="*/ 1120191 w 1298309"/>
                        <a:gd name="connsiteY4-82" fmla="*/ 637555 h 1283312"/>
                        <a:gd name="connsiteX5-83" fmla="*/ 675470 w 1298309"/>
                        <a:gd name="connsiteY5-84" fmla="*/ 178916 h 1283312"/>
                        <a:gd name="connsiteX6-85" fmla="*/ 182586 w 1298309"/>
                        <a:gd name="connsiteY6-86" fmla="*/ 585354 h 1283312"/>
                        <a:gd name="connsiteX7-87" fmla="*/ 504934 w 1298309"/>
                        <a:gd name="connsiteY7-88" fmla="*/ 1104217 h 1283312"/>
                        <a:gd name="connsiteX8-89" fmla="*/ 509846 w 1298309"/>
                        <a:gd name="connsiteY8-90" fmla="*/ 1283312 h 1283312"/>
                        <a:gd name="connsiteX0-91" fmla="*/ 509846 w 1298309"/>
                        <a:gd name="connsiteY0-92" fmla="*/ 1283312 h 1283312"/>
                        <a:gd name="connsiteX1-93" fmla="*/ 6059 w 1298309"/>
                        <a:gd name="connsiteY1-94" fmla="*/ 561190 h 1283312"/>
                        <a:gd name="connsiteX2-95" fmla="*/ 685374 w 1298309"/>
                        <a:gd name="connsiteY2-96" fmla="*/ 1018 h 1283312"/>
                        <a:gd name="connsiteX3-97" fmla="*/ 1298309 w 1298309"/>
                        <a:gd name="connsiteY3-98" fmla="*/ 633135 h 1283312"/>
                        <a:gd name="connsiteX4-99" fmla="*/ 1120191 w 1298309"/>
                        <a:gd name="connsiteY4-100" fmla="*/ 637555 h 1283312"/>
                        <a:gd name="connsiteX5-101" fmla="*/ 675470 w 1298309"/>
                        <a:gd name="connsiteY5-102" fmla="*/ 178916 h 1283312"/>
                        <a:gd name="connsiteX6-103" fmla="*/ 182586 w 1298309"/>
                        <a:gd name="connsiteY6-104" fmla="*/ 585354 h 1283312"/>
                        <a:gd name="connsiteX7-105" fmla="*/ 510014 w 1298309"/>
                        <a:gd name="connsiteY7-106" fmla="*/ 1104217 h 1283312"/>
                        <a:gd name="connsiteX8-107" fmla="*/ 509846 w 1298309"/>
                        <a:gd name="connsiteY8-108" fmla="*/ 1283312 h 1283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98309" h="1283312">
                          <a:moveTo>
                            <a:pt x="509846" y="1283312"/>
                          </a:moveTo>
                          <a:cubicBezTo>
                            <a:pt x="179410" y="1210646"/>
                            <a:pt x="-39826" y="896396"/>
                            <a:pt x="6059" y="561190"/>
                          </a:cubicBezTo>
                          <a:cubicBezTo>
                            <a:pt x="51944" y="225984"/>
                            <a:pt x="347565" y="-17789"/>
                            <a:pt x="685374" y="1018"/>
                          </a:cubicBezTo>
                          <a:cubicBezTo>
                            <a:pt x="1023183" y="19825"/>
                            <a:pt x="1289917" y="294907"/>
                            <a:pt x="1298309" y="633135"/>
                          </a:cubicBezTo>
                          <a:cubicBezTo>
                            <a:pt x="1241476" y="654928"/>
                            <a:pt x="1177024" y="664022"/>
                            <a:pt x="1120191" y="637555"/>
                          </a:cubicBezTo>
                          <a:cubicBezTo>
                            <a:pt x="1114102" y="392150"/>
                            <a:pt x="920570" y="192562"/>
                            <a:pt x="675470" y="178916"/>
                          </a:cubicBezTo>
                          <a:cubicBezTo>
                            <a:pt x="430370" y="165270"/>
                            <a:pt x="215879" y="342142"/>
                            <a:pt x="182586" y="585354"/>
                          </a:cubicBezTo>
                          <a:cubicBezTo>
                            <a:pt x="149294" y="828566"/>
                            <a:pt x="290582" y="1018473"/>
                            <a:pt x="510014" y="1104217"/>
                          </a:cubicBezTo>
                          <a:lnTo>
                            <a:pt x="509846" y="1283312"/>
                          </a:lnTo>
                          <a:close/>
                        </a:path>
                      </a:pathLst>
                    </a:cu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FFEC"/>
                        </a:solidFill>
                      </a:endParaRPr>
                    </a:p>
                  </p:txBody>
                </p:sp>
              </p:grpSp>
              <p:grpSp>
                <p:nvGrpSpPr>
                  <p:cNvPr id="15378" name="Group 27"/>
                  <p:cNvGrpSpPr/>
                  <p:nvPr/>
                </p:nvGrpSpPr>
                <p:grpSpPr bwMode="auto">
                  <a:xfrm>
                    <a:off x="187486" y="2959350"/>
                    <a:ext cx="1241299" cy="1132348"/>
                    <a:chOff x="187197" y="825992"/>
                    <a:chExt cx="1241299" cy="1132348"/>
                  </a:xfrm>
                </p:grpSpPr>
                <p:sp>
                  <p:nvSpPr>
                    <p:cNvPr id="29" name="Oval 28"/>
                    <p:cNvSpPr/>
                    <p:nvPr/>
                  </p:nvSpPr>
                  <p:spPr>
                    <a:xfrm>
                      <a:off x="1056578" y="1036430"/>
                      <a:ext cx="371475" cy="371546"/>
                    </a:xfrm>
                    <a:prstGeom prst="ellipse">
                      <a:avLst/>
                    </a:pr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Block Arc 21"/>
                    <p:cNvSpPr/>
                    <p:nvPr/>
                  </p:nvSpPr>
                  <p:spPr>
                    <a:xfrm>
                      <a:off x="186628" y="825252"/>
                      <a:ext cx="1146175" cy="1133690"/>
                    </a:xfrm>
                    <a:custGeom>
                      <a:avLst/>
                      <a:gdLst>
                        <a:gd name="connsiteX0" fmla="*/ 509785 w 1298448"/>
                        <a:gd name="connsiteY0" fmla="*/ 1283297 h 1298448"/>
                        <a:gd name="connsiteX1" fmla="*/ 5998 w 1298448"/>
                        <a:gd name="connsiteY1" fmla="*/ 561175 h 1298448"/>
                        <a:gd name="connsiteX2" fmla="*/ 685313 w 1298448"/>
                        <a:gd name="connsiteY2" fmla="*/ 1003 h 1298448"/>
                        <a:gd name="connsiteX3" fmla="*/ 1298248 w 1298448"/>
                        <a:gd name="connsiteY3" fmla="*/ 633120 h 1298448"/>
                        <a:gd name="connsiteX4" fmla="*/ 1120130 w 1298448"/>
                        <a:gd name="connsiteY4" fmla="*/ 637540 h 1298448"/>
                        <a:gd name="connsiteX5" fmla="*/ 675409 w 1298448"/>
                        <a:gd name="connsiteY5" fmla="*/ 178901 h 1298448"/>
                        <a:gd name="connsiteX6" fmla="*/ 182525 w 1298448"/>
                        <a:gd name="connsiteY6" fmla="*/ 585339 h 1298448"/>
                        <a:gd name="connsiteX7" fmla="*/ 548053 w 1298448"/>
                        <a:gd name="connsiteY7" fmla="*/ 1109282 h 1298448"/>
                        <a:gd name="connsiteX8" fmla="*/ 509785 w 1298448"/>
                        <a:gd name="connsiteY8" fmla="*/ 1283297 h 1298448"/>
                        <a:gd name="connsiteX0-1" fmla="*/ 509846 w 1298309"/>
                        <a:gd name="connsiteY0-2" fmla="*/ 1283312 h 1283312"/>
                        <a:gd name="connsiteX1-3" fmla="*/ 6059 w 1298309"/>
                        <a:gd name="connsiteY1-4" fmla="*/ 561190 h 1283312"/>
                        <a:gd name="connsiteX2-5" fmla="*/ 685374 w 1298309"/>
                        <a:gd name="connsiteY2-6" fmla="*/ 1018 h 1283312"/>
                        <a:gd name="connsiteX3-7" fmla="*/ 1298309 w 1298309"/>
                        <a:gd name="connsiteY3-8" fmla="*/ 633135 h 1283312"/>
                        <a:gd name="connsiteX4-9" fmla="*/ 1120191 w 1298309"/>
                        <a:gd name="connsiteY4-10" fmla="*/ 637555 h 1283312"/>
                        <a:gd name="connsiteX5-11" fmla="*/ 675470 w 1298309"/>
                        <a:gd name="connsiteY5-12" fmla="*/ 178916 h 1283312"/>
                        <a:gd name="connsiteX6-13" fmla="*/ 182586 w 1298309"/>
                        <a:gd name="connsiteY6-14" fmla="*/ 585354 h 1283312"/>
                        <a:gd name="connsiteX7-15" fmla="*/ 548114 w 1298309"/>
                        <a:gd name="connsiteY7-16" fmla="*/ 1109297 h 1283312"/>
                        <a:gd name="connsiteX8-17" fmla="*/ 509846 w 1298309"/>
                        <a:gd name="connsiteY8-18" fmla="*/ 1283312 h 1283312"/>
                        <a:gd name="connsiteX0-19" fmla="*/ 509846 w 1298309"/>
                        <a:gd name="connsiteY0-20" fmla="*/ 1283312 h 1283312"/>
                        <a:gd name="connsiteX1-21" fmla="*/ 6059 w 1298309"/>
                        <a:gd name="connsiteY1-22" fmla="*/ 561190 h 1283312"/>
                        <a:gd name="connsiteX2-23" fmla="*/ 685374 w 1298309"/>
                        <a:gd name="connsiteY2-24" fmla="*/ 1018 h 1283312"/>
                        <a:gd name="connsiteX3-25" fmla="*/ 1298309 w 1298309"/>
                        <a:gd name="connsiteY3-26" fmla="*/ 633135 h 1283312"/>
                        <a:gd name="connsiteX4-27" fmla="*/ 1120191 w 1298309"/>
                        <a:gd name="connsiteY4-28" fmla="*/ 637555 h 1283312"/>
                        <a:gd name="connsiteX5-29" fmla="*/ 675470 w 1298309"/>
                        <a:gd name="connsiteY5-30" fmla="*/ 178916 h 1283312"/>
                        <a:gd name="connsiteX6-31" fmla="*/ 182586 w 1298309"/>
                        <a:gd name="connsiteY6-32" fmla="*/ 585354 h 1283312"/>
                        <a:gd name="connsiteX7-33" fmla="*/ 548114 w 1298309"/>
                        <a:gd name="connsiteY7-34" fmla="*/ 1109297 h 1283312"/>
                        <a:gd name="connsiteX8-35" fmla="*/ 509846 w 1298309"/>
                        <a:gd name="connsiteY8-36" fmla="*/ 1283312 h 1283312"/>
                        <a:gd name="connsiteX0-37" fmla="*/ 509846 w 1298309"/>
                        <a:gd name="connsiteY0-38" fmla="*/ 1283312 h 1283312"/>
                        <a:gd name="connsiteX1-39" fmla="*/ 6059 w 1298309"/>
                        <a:gd name="connsiteY1-40" fmla="*/ 561190 h 1283312"/>
                        <a:gd name="connsiteX2-41" fmla="*/ 685374 w 1298309"/>
                        <a:gd name="connsiteY2-42" fmla="*/ 1018 h 1283312"/>
                        <a:gd name="connsiteX3-43" fmla="*/ 1298309 w 1298309"/>
                        <a:gd name="connsiteY3-44" fmla="*/ 633135 h 1283312"/>
                        <a:gd name="connsiteX4-45" fmla="*/ 1120191 w 1298309"/>
                        <a:gd name="connsiteY4-46" fmla="*/ 637555 h 1283312"/>
                        <a:gd name="connsiteX5-47" fmla="*/ 675470 w 1298309"/>
                        <a:gd name="connsiteY5-48" fmla="*/ 178916 h 1283312"/>
                        <a:gd name="connsiteX6-49" fmla="*/ 182586 w 1298309"/>
                        <a:gd name="connsiteY6-50" fmla="*/ 585354 h 1283312"/>
                        <a:gd name="connsiteX7-51" fmla="*/ 548114 w 1298309"/>
                        <a:gd name="connsiteY7-52" fmla="*/ 1109297 h 1283312"/>
                        <a:gd name="connsiteX8-53" fmla="*/ 509846 w 1298309"/>
                        <a:gd name="connsiteY8-54" fmla="*/ 1283312 h 1283312"/>
                        <a:gd name="connsiteX0-55" fmla="*/ 509846 w 1298309"/>
                        <a:gd name="connsiteY0-56" fmla="*/ 1283312 h 1283312"/>
                        <a:gd name="connsiteX1-57" fmla="*/ 6059 w 1298309"/>
                        <a:gd name="connsiteY1-58" fmla="*/ 561190 h 1283312"/>
                        <a:gd name="connsiteX2-59" fmla="*/ 685374 w 1298309"/>
                        <a:gd name="connsiteY2-60" fmla="*/ 1018 h 1283312"/>
                        <a:gd name="connsiteX3-61" fmla="*/ 1298309 w 1298309"/>
                        <a:gd name="connsiteY3-62" fmla="*/ 633135 h 1283312"/>
                        <a:gd name="connsiteX4-63" fmla="*/ 1120191 w 1298309"/>
                        <a:gd name="connsiteY4-64" fmla="*/ 637555 h 1283312"/>
                        <a:gd name="connsiteX5-65" fmla="*/ 675470 w 1298309"/>
                        <a:gd name="connsiteY5-66" fmla="*/ 178916 h 1283312"/>
                        <a:gd name="connsiteX6-67" fmla="*/ 182586 w 1298309"/>
                        <a:gd name="connsiteY6-68" fmla="*/ 585354 h 1283312"/>
                        <a:gd name="connsiteX7-69" fmla="*/ 504934 w 1298309"/>
                        <a:gd name="connsiteY7-70" fmla="*/ 1104217 h 1283312"/>
                        <a:gd name="connsiteX8-71" fmla="*/ 509846 w 1298309"/>
                        <a:gd name="connsiteY8-72" fmla="*/ 1283312 h 1283312"/>
                        <a:gd name="connsiteX0-73" fmla="*/ 509846 w 1298309"/>
                        <a:gd name="connsiteY0-74" fmla="*/ 1283312 h 1283312"/>
                        <a:gd name="connsiteX1-75" fmla="*/ 6059 w 1298309"/>
                        <a:gd name="connsiteY1-76" fmla="*/ 561190 h 1283312"/>
                        <a:gd name="connsiteX2-77" fmla="*/ 685374 w 1298309"/>
                        <a:gd name="connsiteY2-78" fmla="*/ 1018 h 1283312"/>
                        <a:gd name="connsiteX3-79" fmla="*/ 1298309 w 1298309"/>
                        <a:gd name="connsiteY3-80" fmla="*/ 633135 h 1283312"/>
                        <a:gd name="connsiteX4-81" fmla="*/ 1120191 w 1298309"/>
                        <a:gd name="connsiteY4-82" fmla="*/ 637555 h 1283312"/>
                        <a:gd name="connsiteX5-83" fmla="*/ 675470 w 1298309"/>
                        <a:gd name="connsiteY5-84" fmla="*/ 178916 h 1283312"/>
                        <a:gd name="connsiteX6-85" fmla="*/ 182586 w 1298309"/>
                        <a:gd name="connsiteY6-86" fmla="*/ 585354 h 1283312"/>
                        <a:gd name="connsiteX7-87" fmla="*/ 504934 w 1298309"/>
                        <a:gd name="connsiteY7-88" fmla="*/ 1104217 h 1283312"/>
                        <a:gd name="connsiteX8-89" fmla="*/ 509846 w 1298309"/>
                        <a:gd name="connsiteY8-90" fmla="*/ 1283312 h 1283312"/>
                        <a:gd name="connsiteX0-91" fmla="*/ 509846 w 1298309"/>
                        <a:gd name="connsiteY0-92" fmla="*/ 1283312 h 1283312"/>
                        <a:gd name="connsiteX1-93" fmla="*/ 6059 w 1298309"/>
                        <a:gd name="connsiteY1-94" fmla="*/ 561190 h 1283312"/>
                        <a:gd name="connsiteX2-95" fmla="*/ 685374 w 1298309"/>
                        <a:gd name="connsiteY2-96" fmla="*/ 1018 h 1283312"/>
                        <a:gd name="connsiteX3-97" fmla="*/ 1298309 w 1298309"/>
                        <a:gd name="connsiteY3-98" fmla="*/ 633135 h 1283312"/>
                        <a:gd name="connsiteX4-99" fmla="*/ 1120191 w 1298309"/>
                        <a:gd name="connsiteY4-100" fmla="*/ 637555 h 1283312"/>
                        <a:gd name="connsiteX5-101" fmla="*/ 675470 w 1298309"/>
                        <a:gd name="connsiteY5-102" fmla="*/ 178916 h 1283312"/>
                        <a:gd name="connsiteX6-103" fmla="*/ 182586 w 1298309"/>
                        <a:gd name="connsiteY6-104" fmla="*/ 585354 h 1283312"/>
                        <a:gd name="connsiteX7-105" fmla="*/ 510014 w 1298309"/>
                        <a:gd name="connsiteY7-106" fmla="*/ 1104217 h 1283312"/>
                        <a:gd name="connsiteX8-107" fmla="*/ 509846 w 1298309"/>
                        <a:gd name="connsiteY8-108" fmla="*/ 1283312 h 1283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98309" h="1283312">
                          <a:moveTo>
                            <a:pt x="509846" y="1283312"/>
                          </a:moveTo>
                          <a:cubicBezTo>
                            <a:pt x="179410" y="1210646"/>
                            <a:pt x="-39826" y="896396"/>
                            <a:pt x="6059" y="561190"/>
                          </a:cubicBezTo>
                          <a:cubicBezTo>
                            <a:pt x="51944" y="225984"/>
                            <a:pt x="347565" y="-17789"/>
                            <a:pt x="685374" y="1018"/>
                          </a:cubicBezTo>
                          <a:cubicBezTo>
                            <a:pt x="1023183" y="19825"/>
                            <a:pt x="1289917" y="294907"/>
                            <a:pt x="1298309" y="633135"/>
                          </a:cubicBezTo>
                          <a:cubicBezTo>
                            <a:pt x="1241476" y="654928"/>
                            <a:pt x="1177024" y="664022"/>
                            <a:pt x="1120191" y="637555"/>
                          </a:cubicBezTo>
                          <a:cubicBezTo>
                            <a:pt x="1114102" y="392150"/>
                            <a:pt x="920570" y="192562"/>
                            <a:pt x="675470" y="178916"/>
                          </a:cubicBezTo>
                          <a:cubicBezTo>
                            <a:pt x="430370" y="165270"/>
                            <a:pt x="215879" y="342142"/>
                            <a:pt x="182586" y="585354"/>
                          </a:cubicBezTo>
                          <a:cubicBezTo>
                            <a:pt x="149294" y="828566"/>
                            <a:pt x="290582" y="1018473"/>
                            <a:pt x="510014" y="1104217"/>
                          </a:cubicBezTo>
                          <a:lnTo>
                            <a:pt x="509846" y="1283312"/>
                          </a:lnTo>
                          <a:close/>
                        </a:path>
                      </a:pathLst>
                    </a:cu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FFEC"/>
                        </a:solidFill>
                      </a:endParaRPr>
                    </a:p>
                  </p:txBody>
                </p:sp>
              </p:grpSp>
              <p:grpSp>
                <p:nvGrpSpPr>
                  <p:cNvPr id="15379" name="Group 30"/>
                  <p:cNvGrpSpPr/>
                  <p:nvPr/>
                </p:nvGrpSpPr>
                <p:grpSpPr bwMode="auto">
                  <a:xfrm>
                    <a:off x="187486" y="4031109"/>
                    <a:ext cx="1241299" cy="1132348"/>
                    <a:chOff x="187197" y="825992"/>
                    <a:chExt cx="1241299" cy="1132348"/>
                  </a:xfrm>
                </p:grpSpPr>
                <p:sp>
                  <p:nvSpPr>
                    <p:cNvPr id="32" name="Oval 31"/>
                    <p:cNvSpPr/>
                    <p:nvPr/>
                  </p:nvSpPr>
                  <p:spPr>
                    <a:xfrm>
                      <a:off x="1056578" y="1036437"/>
                      <a:ext cx="371475" cy="371546"/>
                    </a:xfrm>
                    <a:prstGeom prst="ellipse">
                      <a:avLst/>
                    </a:pr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Block Arc 21"/>
                    <p:cNvSpPr/>
                    <p:nvPr/>
                  </p:nvSpPr>
                  <p:spPr>
                    <a:xfrm>
                      <a:off x="186628" y="825260"/>
                      <a:ext cx="1146175" cy="1133690"/>
                    </a:xfrm>
                    <a:custGeom>
                      <a:avLst/>
                      <a:gdLst>
                        <a:gd name="connsiteX0" fmla="*/ 509785 w 1298448"/>
                        <a:gd name="connsiteY0" fmla="*/ 1283297 h 1298448"/>
                        <a:gd name="connsiteX1" fmla="*/ 5998 w 1298448"/>
                        <a:gd name="connsiteY1" fmla="*/ 561175 h 1298448"/>
                        <a:gd name="connsiteX2" fmla="*/ 685313 w 1298448"/>
                        <a:gd name="connsiteY2" fmla="*/ 1003 h 1298448"/>
                        <a:gd name="connsiteX3" fmla="*/ 1298248 w 1298448"/>
                        <a:gd name="connsiteY3" fmla="*/ 633120 h 1298448"/>
                        <a:gd name="connsiteX4" fmla="*/ 1120130 w 1298448"/>
                        <a:gd name="connsiteY4" fmla="*/ 637540 h 1298448"/>
                        <a:gd name="connsiteX5" fmla="*/ 675409 w 1298448"/>
                        <a:gd name="connsiteY5" fmla="*/ 178901 h 1298448"/>
                        <a:gd name="connsiteX6" fmla="*/ 182525 w 1298448"/>
                        <a:gd name="connsiteY6" fmla="*/ 585339 h 1298448"/>
                        <a:gd name="connsiteX7" fmla="*/ 548053 w 1298448"/>
                        <a:gd name="connsiteY7" fmla="*/ 1109282 h 1298448"/>
                        <a:gd name="connsiteX8" fmla="*/ 509785 w 1298448"/>
                        <a:gd name="connsiteY8" fmla="*/ 1283297 h 1298448"/>
                        <a:gd name="connsiteX0-1" fmla="*/ 509846 w 1298309"/>
                        <a:gd name="connsiteY0-2" fmla="*/ 1283312 h 1283312"/>
                        <a:gd name="connsiteX1-3" fmla="*/ 6059 w 1298309"/>
                        <a:gd name="connsiteY1-4" fmla="*/ 561190 h 1283312"/>
                        <a:gd name="connsiteX2-5" fmla="*/ 685374 w 1298309"/>
                        <a:gd name="connsiteY2-6" fmla="*/ 1018 h 1283312"/>
                        <a:gd name="connsiteX3-7" fmla="*/ 1298309 w 1298309"/>
                        <a:gd name="connsiteY3-8" fmla="*/ 633135 h 1283312"/>
                        <a:gd name="connsiteX4-9" fmla="*/ 1120191 w 1298309"/>
                        <a:gd name="connsiteY4-10" fmla="*/ 637555 h 1283312"/>
                        <a:gd name="connsiteX5-11" fmla="*/ 675470 w 1298309"/>
                        <a:gd name="connsiteY5-12" fmla="*/ 178916 h 1283312"/>
                        <a:gd name="connsiteX6-13" fmla="*/ 182586 w 1298309"/>
                        <a:gd name="connsiteY6-14" fmla="*/ 585354 h 1283312"/>
                        <a:gd name="connsiteX7-15" fmla="*/ 548114 w 1298309"/>
                        <a:gd name="connsiteY7-16" fmla="*/ 1109297 h 1283312"/>
                        <a:gd name="connsiteX8-17" fmla="*/ 509846 w 1298309"/>
                        <a:gd name="connsiteY8-18" fmla="*/ 1283312 h 1283312"/>
                        <a:gd name="connsiteX0-19" fmla="*/ 509846 w 1298309"/>
                        <a:gd name="connsiteY0-20" fmla="*/ 1283312 h 1283312"/>
                        <a:gd name="connsiteX1-21" fmla="*/ 6059 w 1298309"/>
                        <a:gd name="connsiteY1-22" fmla="*/ 561190 h 1283312"/>
                        <a:gd name="connsiteX2-23" fmla="*/ 685374 w 1298309"/>
                        <a:gd name="connsiteY2-24" fmla="*/ 1018 h 1283312"/>
                        <a:gd name="connsiteX3-25" fmla="*/ 1298309 w 1298309"/>
                        <a:gd name="connsiteY3-26" fmla="*/ 633135 h 1283312"/>
                        <a:gd name="connsiteX4-27" fmla="*/ 1120191 w 1298309"/>
                        <a:gd name="connsiteY4-28" fmla="*/ 637555 h 1283312"/>
                        <a:gd name="connsiteX5-29" fmla="*/ 675470 w 1298309"/>
                        <a:gd name="connsiteY5-30" fmla="*/ 178916 h 1283312"/>
                        <a:gd name="connsiteX6-31" fmla="*/ 182586 w 1298309"/>
                        <a:gd name="connsiteY6-32" fmla="*/ 585354 h 1283312"/>
                        <a:gd name="connsiteX7-33" fmla="*/ 548114 w 1298309"/>
                        <a:gd name="connsiteY7-34" fmla="*/ 1109297 h 1283312"/>
                        <a:gd name="connsiteX8-35" fmla="*/ 509846 w 1298309"/>
                        <a:gd name="connsiteY8-36" fmla="*/ 1283312 h 1283312"/>
                        <a:gd name="connsiteX0-37" fmla="*/ 509846 w 1298309"/>
                        <a:gd name="connsiteY0-38" fmla="*/ 1283312 h 1283312"/>
                        <a:gd name="connsiteX1-39" fmla="*/ 6059 w 1298309"/>
                        <a:gd name="connsiteY1-40" fmla="*/ 561190 h 1283312"/>
                        <a:gd name="connsiteX2-41" fmla="*/ 685374 w 1298309"/>
                        <a:gd name="connsiteY2-42" fmla="*/ 1018 h 1283312"/>
                        <a:gd name="connsiteX3-43" fmla="*/ 1298309 w 1298309"/>
                        <a:gd name="connsiteY3-44" fmla="*/ 633135 h 1283312"/>
                        <a:gd name="connsiteX4-45" fmla="*/ 1120191 w 1298309"/>
                        <a:gd name="connsiteY4-46" fmla="*/ 637555 h 1283312"/>
                        <a:gd name="connsiteX5-47" fmla="*/ 675470 w 1298309"/>
                        <a:gd name="connsiteY5-48" fmla="*/ 178916 h 1283312"/>
                        <a:gd name="connsiteX6-49" fmla="*/ 182586 w 1298309"/>
                        <a:gd name="connsiteY6-50" fmla="*/ 585354 h 1283312"/>
                        <a:gd name="connsiteX7-51" fmla="*/ 548114 w 1298309"/>
                        <a:gd name="connsiteY7-52" fmla="*/ 1109297 h 1283312"/>
                        <a:gd name="connsiteX8-53" fmla="*/ 509846 w 1298309"/>
                        <a:gd name="connsiteY8-54" fmla="*/ 1283312 h 1283312"/>
                        <a:gd name="connsiteX0-55" fmla="*/ 509846 w 1298309"/>
                        <a:gd name="connsiteY0-56" fmla="*/ 1283312 h 1283312"/>
                        <a:gd name="connsiteX1-57" fmla="*/ 6059 w 1298309"/>
                        <a:gd name="connsiteY1-58" fmla="*/ 561190 h 1283312"/>
                        <a:gd name="connsiteX2-59" fmla="*/ 685374 w 1298309"/>
                        <a:gd name="connsiteY2-60" fmla="*/ 1018 h 1283312"/>
                        <a:gd name="connsiteX3-61" fmla="*/ 1298309 w 1298309"/>
                        <a:gd name="connsiteY3-62" fmla="*/ 633135 h 1283312"/>
                        <a:gd name="connsiteX4-63" fmla="*/ 1120191 w 1298309"/>
                        <a:gd name="connsiteY4-64" fmla="*/ 637555 h 1283312"/>
                        <a:gd name="connsiteX5-65" fmla="*/ 675470 w 1298309"/>
                        <a:gd name="connsiteY5-66" fmla="*/ 178916 h 1283312"/>
                        <a:gd name="connsiteX6-67" fmla="*/ 182586 w 1298309"/>
                        <a:gd name="connsiteY6-68" fmla="*/ 585354 h 1283312"/>
                        <a:gd name="connsiteX7-69" fmla="*/ 504934 w 1298309"/>
                        <a:gd name="connsiteY7-70" fmla="*/ 1104217 h 1283312"/>
                        <a:gd name="connsiteX8-71" fmla="*/ 509846 w 1298309"/>
                        <a:gd name="connsiteY8-72" fmla="*/ 1283312 h 1283312"/>
                        <a:gd name="connsiteX0-73" fmla="*/ 509846 w 1298309"/>
                        <a:gd name="connsiteY0-74" fmla="*/ 1283312 h 1283312"/>
                        <a:gd name="connsiteX1-75" fmla="*/ 6059 w 1298309"/>
                        <a:gd name="connsiteY1-76" fmla="*/ 561190 h 1283312"/>
                        <a:gd name="connsiteX2-77" fmla="*/ 685374 w 1298309"/>
                        <a:gd name="connsiteY2-78" fmla="*/ 1018 h 1283312"/>
                        <a:gd name="connsiteX3-79" fmla="*/ 1298309 w 1298309"/>
                        <a:gd name="connsiteY3-80" fmla="*/ 633135 h 1283312"/>
                        <a:gd name="connsiteX4-81" fmla="*/ 1120191 w 1298309"/>
                        <a:gd name="connsiteY4-82" fmla="*/ 637555 h 1283312"/>
                        <a:gd name="connsiteX5-83" fmla="*/ 675470 w 1298309"/>
                        <a:gd name="connsiteY5-84" fmla="*/ 178916 h 1283312"/>
                        <a:gd name="connsiteX6-85" fmla="*/ 182586 w 1298309"/>
                        <a:gd name="connsiteY6-86" fmla="*/ 585354 h 1283312"/>
                        <a:gd name="connsiteX7-87" fmla="*/ 504934 w 1298309"/>
                        <a:gd name="connsiteY7-88" fmla="*/ 1104217 h 1283312"/>
                        <a:gd name="connsiteX8-89" fmla="*/ 509846 w 1298309"/>
                        <a:gd name="connsiteY8-90" fmla="*/ 1283312 h 1283312"/>
                        <a:gd name="connsiteX0-91" fmla="*/ 509846 w 1298309"/>
                        <a:gd name="connsiteY0-92" fmla="*/ 1283312 h 1283312"/>
                        <a:gd name="connsiteX1-93" fmla="*/ 6059 w 1298309"/>
                        <a:gd name="connsiteY1-94" fmla="*/ 561190 h 1283312"/>
                        <a:gd name="connsiteX2-95" fmla="*/ 685374 w 1298309"/>
                        <a:gd name="connsiteY2-96" fmla="*/ 1018 h 1283312"/>
                        <a:gd name="connsiteX3-97" fmla="*/ 1298309 w 1298309"/>
                        <a:gd name="connsiteY3-98" fmla="*/ 633135 h 1283312"/>
                        <a:gd name="connsiteX4-99" fmla="*/ 1120191 w 1298309"/>
                        <a:gd name="connsiteY4-100" fmla="*/ 637555 h 1283312"/>
                        <a:gd name="connsiteX5-101" fmla="*/ 675470 w 1298309"/>
                        <a:gd name="connsiteY5-102" fmla="*/ 178916 h 1283312"/>
                        <a:gd name="connsiteX6-103" fmla="*/ 182586 w 1298309"/>
                        <a:gd name="connsiteY6-104" fmla="*/ 585354 h 1283312"/>
                        <a:gd name="connsiteX7-105" fmla="*/ 510014 w 1298309"/>
                        <a:gd name="connsiteY7-106" fmla="*/ 1104217 h 1283312"/>
                        <a:gd name="connsiteX8-107" fmla="*/ 509846 w 1298309"/>
                        <a:gd name="connsiteY8-108" fmla="*/ 1283312 h 1283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98309" h="1283312">
                          <a:moveTo>
                            <a:pt x="509846" y="1283312"/>
                          </a:moveTo>
                          <a:cubicBezTo>
                            <a:pt x="179410" y="1210646"/>
                            <a:pt x="-39826" y="896396"/>
                            <a:pt x="6059" y="561190"/>
                          </a:cubicBezTo>
                          <a:cubicBezTo>
                            <a:pt x="51944" y="225984"/>
                            <a:pt x="347565" y="-17789"/>
                            <a:pt x="685374" y="1018"/>
                          </a:cubicBezTo>
                          <a:cubicBezTo>
                            <a:pt x="1023183" y="19825"/>
                            <a:pt x="1289917" y="294907"/>
                            <a:pt x="1298309" y="633135"/>
                          </a:cubicBezTo>
                          <a:cubicBezTo>
                            <a:pt x="1241476" y="654928"/>
                            <a:pt x="1177024" y="664022"/>
                            <a:pt x="1120191" y="637555"/>
                          </a:cubicBezTo>
                          <a:cubicBezTo>
                            <a:pt x="1114102" y="392150"/>
                            <a:pt x="920570" y="192562"/>
                            <a:pt x="675470" y="178916"/>
                          </a:cubicBezTo>
                          <a:cubicBezTo>
                            <a:pt x="430370" y="165270"/>
                            <a:pt x="215879" y="342142"/>
                            <a:pt x="182586" y="585354"/>
                          </a:cubicBezTo>
                          <a:cubicBezTo>
                            <a:pt x="149294" y="828566"/>
                            <a:pt x="290582" y="1018473"/>
                            <a:pt x="510014" y="1104217"/>
                          </a:cubicBezTo>
                          <a:lnTo>
                            <a:pt x="509846" y="1283312"/>
                          </a:lnTo>
                          <a:close/>
                        </a:path>
                      </a:pathLst>
                    </a:cu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FFEC"/>
                        </a:solidFill>
                      </a:endParaRPr>
                    </a:p>
                  </p:txBody>
                </p:sp>
              </p:grpSp>
              <p:grpSp>
                <p:nvGrpSpPr>
                  <p:cNvPr id="15380" name="Group 33"/>
                  <p:cNvGrpSpPr/>
                  <p:nvPr/>
                </p:nvGrpSpPr>
                <p:grpSpPr bwMode="auto">
                  <a:xfrm>
                    <a:off x="187486" y="5102868"/>
                    <a:ext cx="1241299" cy="1132348"/>
                    <a:chOff x="187197" y="825992"/>
                    <a:chExt cx="1241299" cy="1132348"/>
                  </a:xfrm>
                </p:grpSpPr>
                <p:sp>
                  <p:nvSpPr>
                    <p:cNvPr id="35" name="Oval 34"/>
                    <p:cNvSpPr/>
                    <p:nvPr/>
                  </p:nvSpPr>
                  <p:spPr>
                    <a:xfrm>
                      <a:off x="1056578" y="1049147"/>
                      <a:ext cx="371475" cy="360430"/>
                    </a:xfrm>
                    <a:prstGeom prst="ellipse">
                      <a:avLst/>
                    </a:pr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Block Arc 21"/>
                    <p:cNvSpPr/>
                    <p:nvPr/>
                  </p:nvSpPr>
                  <p:spPr>
                    <a:xfrm>
                      <a:off x="186628" y="839558"/>
                      <a:ext cx="1146175" cy="1119400"/>
                    </a:xfrm>
                    <a:custGeom>
                      <a:avLst/>
                      <a:gdLst>
                        <a:gd name="connsiteX0" fmla="*/ 509785 w 1298448"/>
                        <a:gd name="connsiteY0" fmla="*/ 1283297 h 1298448"/>
                        <a:gd name="connsiteX1" fmla="*/ 5998 w 1298448"/>
                        <a:gd name="connsiteY1" fmla="*/ 561175 h 1298448"/>
                        <a:gd name="connsiteX2" fmla="*/ 685313 w 1298448"/>
                        <a:gd name="connsiteY2" fmla="*/ 1003 h 1298448"/>
                        <a:gd name="connsiteX3" fmla="*/ 1298248 w 1298448"/>
                        <a:gd name="connsiteY3" fmla="*/ 633120 h 1298448"/>
                        <a:gd name="connsiteX4" fmla="*/ 1120130 w 1298448"/>
                        <a:gd name="connsiteY4" fmla="*/ 637540 h 1298448"/>
                        <a:gd name="connsiteX5" fmla="*/ 675409 w 1298448"/>
                        <a:gd name="connsiteY5" fmla="*/ 178901 h 1298448"/>
                        <a:gd name="connsiteX6" fmla="*/ 182525 w 1298448"/>
                        <a:gd name="connsiteY6" fmla="*/ 585339 h 1298448"/>
                        <a:gd name="connsiteX7" fmla="*/ 548053 w 1298448"/>
                        <a:gd name="connsiteY7" fmla="*/ 1109282 h 1298448"/>
                        <a:gd name="connsiteX8" fmla="*/ 509785 w 1298448"/>
                        <a:gd name="connsiteY8" fmla="*/ 1283297 h 1298448"/>
                        <a:gd name="connsiteX0-1" fmla="*/ 509846 w 1298309"/>
                        <a:gd name="connsiteY0-2" fmla="*/ 1283312 h 1283312"/>
                        <a:gd name="connsiteX1-3" fmla="*/ 6059 w 1298309"/>
                        <a:gd name="connsiteY1-4" fmla="*/ 561190 h 1283312"/>
                        <a:gd name="connsiteX2-5" fmla="*/ 685374 w 1298309"/>
                        <a:gd name="connsiteY2-6" fmla="*/ 1018 h 1283312"/>
                        <a:gd name="connsiteX3-7" fmla="*/ 1298309 w 1298309"/>
                        <a:gd name="connsiteY3-8" fmla="*/ 633135 h 1283312"/>
                        <a:gd name="connsiteX4-9" fmla="*/ 1120191 w 1298309"/>
                        <a:gd name="connsiteY4-10" fmla="*/ 637555 h 1283312"/>
                        <a:gd name="connsiteX5-11" fmla="*/ 675470 w 1298309"/>
                        <a:gd name="connsiteY5-12" fmla="*/ 178916 h 1283312"/>
                        <a:gd name="connsiteX6-13" fmla="*/ 182586 w 1298309"/>
                        <a:gd name="connsiteY6-14" fmla="*/ 585354 h 1283312"/>
                        <a:gd name="connsiteX7-15" fmla="*/ 548114 w 1298309"/>
                        <a:gd name="connsiteY7-16" fmla="*/ 1109297 h 1283312"/>
                        <a:gd name="connsiteX8-17" fmla="*/ 509846 w 1298309"/>
                        <a:gd name="connsiteY8-18" fmla="*/ 1283312 h 1283312"/>
                        <a:gd name="connsiteX0-19" fmla="*/ 509846 w 1298309"/>
                        <a:gd name="connsiteY0-20" fmla="*/ 1283312 h 1283312"/>
                        <a:gd name="connsiteX1-21" fmla="*/ 6059 w 1298309"/>
                        <a:gd name="connsiteY1-22" fmla="*/ 561190 h 1283312"/>
                        <a:gd name="connsiteX2-23" fmla="*/ 685374 w 1298309"/>
                        <a:gd name="connsiteY2-24" fmla="*/ 1018 h 1283312"/>
                        <a:gd name="connsiteX3-25" fmla="*/ 1298309 w 1298309"/>
                        <a:gd name="connsiteY3-26" fmla="*/ 633135 h 1283312"/>
                        <a:gd name="connsiteX4-27" fmla="*/ 1120191 w 1298309"/>
                        <a:gd name="connsiteY4-28" fmla="*/ 637555 h 1283312"/>
                        <a:gd name="connsiteX5-29" fmla="*/ 675470 w 1298309"/>
                        <a:gd name="connsiteY5-30" fmla="*/ 178916 h 1283312"/>
                        <a:gd name="connsiteX6-31" fmla="*/ 182586 w 1298309"/>
                        <a:gd name="connsiteY6-32" fmla="*/ 585354 h 1283312"/>
                        <a:gd name="connsiteX7-33" fmla="*/ 548114 w 1298309"/>
                        <a:gd name="connsiteY7-34" fmla="*/ 1109297 h 1283312"/>
                        <a:gd name="connsiteX8-35" fmla="*/ 509846 w 1298309"/>
                        <a:gd name="connsiteY8-36" fmla="*/ 1283312 h 1283312"/>
                        <a:gd name="connsiteX0-37" fmla="*/ 509846 w 1298309"/>
                        <a:gd name="connsiteY0-38" fmla="*/ 1283312 h 1283312"/>
                        <a:gd name="connsiteX1-39" fmla="*/ 6059 w 1298309"/>
                        <a:gd name="connsiteY1-40" fmla="*/ 561190 h 1283312"/>
                        <a:gd name="connsiteX2-41" fmla="*/ 685374 w 1298309"/>
                        <a:gd name="connsiteY2-42" fmla="*/ 1018 h 1283312"/>
                        <a:gd name="connsiteX3-43" fmla="*/ 1298309 w 1298309"/>
                        <a:gd name="connsiteY3-44" fmla="*/ 633135 h 1283312"/>
                        <a:gd name="connsiteX4-45" fmla="*/ 1120191 w 1298309"/>
                        <a:gd name="connsiteY4-46" fmla="*/ 637555 h 1283312"/>
                        <a:gd name="connsiteX5-47" fmla="*/ 675470 w 1298309"/>
                        <a:gd name="connsiteY5-48" fmla="*/ 178916 h 1283312"/>
                        <a:gd name="connsiteX6-49" fmla="*/ 182586 w 1298309"/>
                        <a:gd name="connsiteY6-50" fmla="*/ 585354 h 1283312"/>
                        <a:gd name="connsiteX7-51" fmla="*/ 548114 w 1298309"/>
                        <a:gd name="connsiteY7-52" fmla="*/ 1109297 h 1283312"/>
                        <a:gd name="connsiteX8-53" fmla="*/ 509846 w 1298309"/>
                        <a:gd name="connsiteY8-54" fmla="*/ 1283312 h 1283312"/>
                        <a:gd name="connsiteX0-55" fmla="*/ 509846 w 1298309"/>
                        <a:gd name="connsiteY0-56" fmla="*/ 1283312 h 1283312"/>
                        <a:gd name="connsiteX1-57" fmla="*/ 6059 w 1298309"/>
                        <a:gd name="connsiteY1-58" fmla="*/ 561190 h 1283312"/>
                        <a:gd name="connsiteX2-59" fmla="*/ 685374 w 1298309"/>
                        <a:gd name="connsiteY2-60" fmla="*/ 1018 h 1283312"/>
                        <a:gd name="connsiteX3-61" fmla="*/ 1298309 w 1298309"/>
                        <a:gd name="connsiteY3-62" fmla="*/ 633135 h 1283312"/>
                        <a:gd name="connsiteX4-63" fmla="*/ 1120191 w 1298309"/>
                        <a:gd name="connsiteY4-64" fmla="*/ 637555 h 1283312"/>
                        <a:gd name="connsiteX5-65" fmla="*/ 675470 w 1298309"/>
                        <a:gd name="connsiteY5-66" fmla="*/ 178916 h 1283312"/>
                        <a:gd name="connsiteX6-67" fmla="*/ 182586 w 1298309"/>
                        <a:gd name="connsiteY6-68" fmla="*/ 585354 h 1283312"/>
                        <a:gd name="connsiteX7-69" fmla="*/ 504934 w 1298309"/>
                        <a:gd name="connsiteY7-70" fmla="*/ 1104217 h 1283312"/>
                        <a:gd name="connsiteX8-71" fmla="*/ 509846 w 1298309"/>
                        <a:gd name="connsiteY8-72" fmla="*/ 1283312 h 1283312"/>
                        <a:gd name="connsiteX0-73" fmla="*/ 509846 w 1298309"/>
                        <a:gd name="connsiteY0-74" fmla="*/ 1283312 h 1283312"/>
                        <a:gd name="connsiteX1-75" fmla="*/ 6059 w 1298309"/>
                        <a:gd name="connsiteY1-76" fmla="*/ 561190 h 1283312"/>
                        <a:gd name="connsiteX2-77" fmla="*/ 685374 w 1298309"/>
                        <a:gd name="connsiteY2-78" fmla="*/ 1018 h 1283312"/>
                        <a:gd name="connsiteX3-79" fmla="*/ 1298309 w 1298309"/>
                        <a:gd name="connsiteY3-80" fmla="*/ 633135 h 1283312"/>
                        <a:gd name="connsiteX4-81" fmla="*/ 1120191 w 1298309"/>
                        <a:gd name="connsiteY4-82" fmla="*/ 637555 h 1283312"/>
                        <a:gd name="connsiteX5-83" fmla="*/ 675470 w 1298309"/>
                        <a:gd name="connsiteY5-84" fmla="*/ 178916 h 1283312"/>
                        <a:gd name="connsiteX6-85" fmla="*/ 182586 w 1298309"/>
                        <a:gd name="connsiteY6-86" fmla="*/ 585354 h 1283312"/>
                        <a:gd name="connsiteX7-87" fmla="*/ 504934 w 1298309"/>
                        <a:gd name="connsiteY7-88" fmla="*/ 1104217 h 1283312"/>
                        <a:gd name="connsiteX8-89" fmla="*/ 509846 w 1298309"/>
                        <a:gd name="connsiteY8-90" fmla="*/ 1283312 h 1283312"/>
                        <a:gd name="connsiteX0-91" fmla="*/ 509846 w 1298309"/>
                        <a:gd name="connsiteY0-92" fmla="*/ 1283312 h 1283312"/>
                        <a:gd name="connsiteX1-93" fmla="*/ 6059 w 1298309"/>
                        <a:gd name="connsiteY1-94" fmla="*/ 561190 h 1283312"/>
                        <a:gd name="connsiteX2-95" fmla="*/ 685374 w 1298309"/>
                        <a:gd name="connsiteY2-96" fmla="*/ 1018 h 1283312"/>
                        <a:gd name="connsiteX3-97" fmla="*/ 1298309 w 1298309"/>
                        <a:gd name="connsiteY3-98" fmla="*/ 633135 h 1283312"/>
                        <a:gd name="connsiteX4-99" fmla="*/ 1120191 w 1298309"/>
                        <a:gd name="connsiteY4-100" fmla="*/ 637555 h 1283312"/>
                        <a:gd name="connsiteX5-101" fmla="*/ 675470 w 1298309"/>
                        <a:gd name="connsiteY5-102" fmla="*/ 178916 h 1283312"/>
                        <a:gd name="connsiteX6-103" fmla="*/ 182586 w 1298309"/>
                        <a:gd name="connsiteY6-104" fmla="*/ 585354 h 1283312"/>
                        <a:gd name="connsiteX7-105" fmla="*/ 510014 w 1298309"/>
                        <a:gd name="connsiteY7-106" fmla="*/ 1104217 h 1283312"/>
                        <a:gd name="connsiteX8-107" fmla="*/ 509846 w 1298309"/>
                        <a:gd name="connsiteY8-108" fmla="*/ 1283312 h 1283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98309" h="1283312">
                          <a:moveTo>
                            <a:pt x="509846" y="1283312"/>
                          </a:moveTo>
                          <a:cubicBezTo>
                            <a:pt x="179410" y="1210646"/>
                            <a:pt x="-39826" y="896396"/>
                            <a:pt x="6059" y="561190"/>
                          </a:cubicBezTo>
                          <a:cubicBezTo>
                            <a:pt x="51944" y="225984"/>
                            <a:pt x="347565" y="-17789"/>
                            <a:pt x="685374" y="1018"/>
                          </a:cubicBezTo>
                          <a:cubicBezTo>
                            <a:pt x="1023183" y="19825"/>
                            <a:pt x="1289917" y="294907"/>
                            <a:pt x="1298309" y="633135"/>
                          </a:cubicBezTo>
                          <a:cubicBezTo>
                            <a:pt x="1241476" y="654928"/>
                            <a:pt x="1177024" y="664022"/>
                            <a:pt x="1120191" y="637555"/>
                          </a:cubicBezTo>
                          <a:cubicBezTo>
                            <a:pt x="1114102" y="392150"/>
                            <a:pt x="920570" y="192562"/>
                            <a:pt x="675470" y="178916"/>
                          </a:cubicBezTo>
                          <a:cubicBezTo>
                            <a:pt x="430370" y="165270"/>
                            <a:pt x="215879" y="342142"/>
                            <a:pt x="182586" y="585354"/>
                          </a:cubicBezTo>
                          <a:cubicBezTo>
                            <a:pt x="149294" y="828566"/>
                            <a:pt x="290582" y="1018473"/>
                            <a:pt x="510014" y="1104217"/>
                          </a:cubicBezTo>
                          <a:lnTo>
                            <a:pt x="509846" y="1283312"/>
                          </a:lnTo>
                          <a:close/>
                        </a:path>
                      </a:pathLst>
                    </a:custGeom>
                    <a:solidFill>
                      <a:srgbClr val="FEFFEC"/>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FFEC"/>
                        </a:solidFill>
                      </a:endParaRPr>
                    </a:p>
                  </p:txBody>
                </p:sp>
              </p:grpSp>
            </p:grpSp>
          </p:grpSp>
        </p:grpSp>
      </p:grpSp>
      <p:sp>
        <p:nvSpPr>
          <p:cNvPr id="15363" name="TextBox 13"/>
          <p:cNvSpPr txBox="1">
            <a:spLocks noChangeArrowheads="1"/>
          </p:cNvSpPr>
          <p:nvPr/>
        </p:nvSpPr>
        <p:spPr bwMode="auto">
          <a:xfrm>
            <a:off x="3595111" y="3824825"/>
            <a:ext cx="14197432"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r>
              <a:rPr lang="en-US" sz="8000" b="1"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TỪ GENE ĐẾN TÍNH TRẠNG</a:t>
            </a:r>
          </a:p>
        </p:txBody>
      </p:sp>
      <p:pic>
        <p:nvPicPr>
          <p:cNvPr id="15364"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870" y="681038"/>
            <a:ext cx="15361444" cy="170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4136914" y="1073764"/>
            <a:ext cx="13325746" cy="139395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137160" tIns="68580" rIns="137160" bIns="68580">
            <a:prstTxWarp prst="textPlain">
              <a:avLst>
                <a:gd name="adj" fmla="val 50175"/>
              </a:avLst>
            </a:prstTxWarp>
            <a:spAutoFit/>
          </a:bodyPr>
          <a:lstStyle/>
          <a:p>
            <a:pPr algn="ctr">
              <a:defRPr/>
            </a:pPr>
            <a:r>
              <a:rPr lang="en-US" sz="8100" dirty="0">
                <a:ln w="0">
                  <a:noFill/>
                </a:ln>
                <a:solidFill>
                  <a:srgbClr val="00682F"/>
                </a:solidFill>
                <a:effectLst>
                  <a:outerShdw blurRad="60007" dist="310007" dir="7680000" sy="30000" kx="1300200" algn="ctr" rotWithShape="0">
                    <a:srgbClr val="00682F">
                      <a:alpha val="58000"/>
                    </a:srgbClr>
                  </a:outerShdw>
                </a:effectLst>
                <a:latin typeface="Segoe UI Black" panose="020B0A02040204020203" pitchFamily="34" charset="0"/>
                <a:ea typeface="Segoe UI Black" panose="020B0A02040204020203" pitchFamily="34" charset="0"/>
              </a:rPr>
              <a:t>CHỦ ĐỀ 11 – DI TRUYỀN</a:t>
            </a:r>
          </a:p>
        </p:txBody>
      </p:sp>
      <p:pic>
        <p:nvPicPr>
          <p:cNvPr id="15367" name="Picture 70"/>
          <p:cNvPicPr>
            <a:picLocks noChangeAspect="1" noChangeArrowheads="1"/>
          </p:cNvPicPr>
          <p:nvPr/>
        </p:nvPicPr>
        <p:blipFill>
          <a:blip r:embed="rId4">
            <a:extLst>
              <a:ext uri="{28A0092B-C50C-407E-A947-70E740481C1C}">
                <a14:useLocalDpi xmlns:a14="http://schemas.microsoft.com/office/drawing/2010/main" val="0"/>
              </a:ext>
            </a:extLst>
          </a:blip>
          <a:srcRect l="5078" t="18806" r="13605" b="9044"/>
          <a:stretch>
            <a:fillRect/>
          </a:stretch>
        </p:blipFill>
        <p:spPr bwMode="auto">
          <a:xfrm>
            <a:off x="2588420" y="5948363"/>
            <a:ext cx="3705225" cy="328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5"/>
          <p:cNvPicPr>
            <a:picLocks noChangeAspect="1" noChangeArrowheads="1"/>
          </p:cNvPicPr>
          <p:nvPr/>
        </p:nvPicPr>
        <p:blipFill>
          <a:blip r:embed="rId5">
            <a:extLst>
              <a:ext uri="{28A0092B-C50C-407E-A947-70E740481C1C}">
                <a14:useLocalDpi xmlns:a14="http://schemas.microsoft.com/office/drawing/2010/main" val="0"/>
              </a:ext>
            </a:extLst>
          </a:blip>
          <a:srcRect l="-3014" t="-3821" r="26956" b="3821"/>
          <a:stretch>
            <a:fillRect/>
          </a:stretch>
        </p:blipFill>
        <p:spPr bwMode="auto">
          <a:xfrm>
            <a:off x="14373225" y="5998370"/>
            <a:ext cx="2088357" cy="298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263" y="6188870"/>
            <a:ext cx="50863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oup 60"/>
          <p:cNvGrpSpPr/>
          <p:nvPr/>
        </p:nvGrpSpPr>
        <p:grpSpPr>
          <a:xfrm>
            <a:off x="1047093" y="1061879"/>
            <a:ext cx="3164369" cy="3295592"/>
            <a:chOff x="54038" y="2569722"/>
            <a:chExt cx="3097873" cy="3226338"/>
          </a:xfrm>
        </p:grpSpPr>
        <p:grpSp>
          <p:nvGrpSpPr>
            <p:cNvPr id="62" name="Group 61"/>
            <p:cNvGrpSpPr/>
            <p:nvPr/>
          </p:nvGrpSpPr>
          <p:grpSpPr>
            <a:xfrm>
              <a:off x="54038" y="2569722"/>
              <a:ext cx="3080054" cy="3226338"/>
              <a:chOff x="2210742" y="2065517"/>
              <a:chExt cx="2600348" cy="2723849"/>
            </a:xfrm>
          </p:grpSpPr>
          <p:grpSp>
            <p:nvGrpSpPr>
              <p:cNvPr id="64" name="Group 63"/>
              <p:cNvGrpSpPr/>
              <p:nvPr/>
            </p:nvGrpSpPr>
            <p:grpSpPr>
              <a:xfrm>
                <a:off x="2210742" y="2065517"/>
                <a:ext cx="2600348" cy="2723849"/>
                <a:chOff x="2210375" y="2772219"/>
                <a:chExt cx="1925689" cy="2017148"/>
              </a:xfrm>
            </p:grpSpPr>
            <p:cxnSp>
              <p:nvCxnSpPr>
                <p:cNvPr id="66" name="Straight Connector 65"/>
                <p:cNvCxnSpPr/>
                <p:nvPr/>
              </p:nvCxnSpPr>
              <p:spPr>
                <a:xfrm flipV="1">
                  <a:off x="3451137" y="3183103"/>
                  <a:ext cx="0" cy="223938"/>
                </a:xfrm>
                <a:prstGeom prst="line">
                  <a:avLst/>
                </a:prstGeom>
                <a:ln w="177800">
                  <a:gradFill>
                    <a:gsLst>
                      <a:gs pos="72000">
                        <a:srgbClr val="6CDF48"/>
                      </a:gs>
                      <a:gs pos="29000">
                        <a:srgbClr val="39B729"/>
                      </a:gs>
                      <a:gs pos="0">
                        <a:srgbClr val="37B426"/>
                      </a:gs>
                    </a:gsLst>
                    <a:lin ang="5400000" scaled="1"/>
                  </a:gra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rot="18000000">
                  <a:off x="2987822" y="3435182"/>
                  <a:ext cx="949340" cy="949340"/>
                </a:xfrm>
                <a:prstGeom prst="ellipse">
                  <a:avLst/>
                </a:prstGeom>
                <a:solidFill>
                  <a:schemeClr val="bg1">
                    <a:lumMod val="95000"/>
                  </a:schemeClr>
                </a:solidFill>
                <a:ln w="317500">
                  <a:gradFill flip="none" rotWithShape="1">
                    <a:gsLst>
                      <a:gs pos="12000">
                        <a:srgbClr val="2CA418">
                          <a:alpha val="94000"/>
                          <a:lumMod val="96000"/>
                          <a:lumOff val="4000"/>
                        </a:srgbClr>
                      </a:gs>
                      <a:gs pos="2000">
                        <a:srgbClr val="00B050"/>
                      </a:gs>
                      <a:gs pos="94000">
                        <a:srgbClr val="CCFF33"/>
                      </a:gs>
                      <a:gs pos="100000">
                        <a:srgbClr val="F1FEA0"/>
                      </a:gs>
                      <a:gs pos="59000">
                        <a:srgbClr val="B5F04C"/>
                      </a:gs>
                      <a:gs pos="44000">
                        <a:srgbClr val="51D947"/>
                      </a:gs>
                      <a:gs pos="100000">
                        <a:srgbClr val="FFFF6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637953" y="2995109"/>
                  <a:ext cx="732465" cy="299963"/>
                </a:xfrm>
                <a:custGeom>
                  <a:avLst/>
                  <a:gdLst>
                    <a:gd name="connsiteX0" fmla="*/ 3790 w 638412"/>
                    <a:gd name="connsiteY0" fmla="*/ 181776 h 439592"/>
                    <a:gd name="connsiteX1" fmla="*/ 280015 w 638412"/>
                    <a:gd name="connsiteY1" fmla="*/ 162726 h 439592"/>
                    <a:gd name="connsiteX2" fmla="*/ 556240 w 638412"/>
                    <a:gd name="connsiteY2" fmla="*/ 801 h 439592"/>
                    <a:gd name="connsiteX3" fmla="*/ 565765 w 638412"/>
                    <a:gd name="connsiteY3" fmla="*/ 105576 h 439592"/>
                    <a:gd name="connsiteX4" fmla="*/ 632440 w 638412"/>
                    <a:gd name="connsiteY4" fmla="*/ 219876 h 439592"/>
                    <a:gd name="connsiteX5" fmla="*/ 394315 w 638412"/>
                    <a:gd name="connsiteY5" fmla="*/ 277026 h 439592"/>
                    <a:gd name="connsiteX6" fmla="*/ 137140 w 638412"/>
                    <a:gd name="connsiteY6" fmla="*/ 438951 h 439592"/>
                    <a:gd name="connsiteX7" fmla="*/ 3790 w 638412"/>
                    <a:gd name="connsiteY7" fmla="*/ 181776 h 43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12" h="439592">
                      <a:moveTo>
                        <a:pt x="3790" y="181776"/>
                      </a:moveTo>
                      <a:cubicBezTo>
                        <a:pt x="27603" y="135738"/>
                        <a:pt x="187940" y="192888"/>
                        <a:pt x="280015" y="162726"/>
                      </a:cubicBezTo>
                      <a:cubicBezTo>
                        <a:pt x="372090" y="132564"/>
                        <a:pt x="508615" y="10326"/>
                        <a:pt x="556240" y="801"/>
                      </a:cubicBezTo>
                      <a:cubicBezTo>
                        <a:pt x="603865" y="-8724"/>
                        <a:pt x="553065" y="69063"/>
                        <a:pt x="565765" y="105576"/>
                      </a:cubicBezTo>
                      <a:cubicBezTo>
                        <a:pt x="578465" y="142088"/>
                        <a:pt x="661015" y="191301"/>
                        <a:pt x="632440" y="219876"/>
                      </a:cubicBezTo>
                      <a:cubicBezTo>
                        <a:pt x="603865" y="248451"/>
                        <a:pt x="476865" y="240514"/>
                        <a:pt x="394315" y="277026"/>
                      </a:cubicBezTo>
                      <a:cubicBezTo>
                        <a:pt x="311765" y="313538"/>
                        <a:pt x="200640" y="450064"/>
                        <a:pt x="137140" y="438951"/>
                      </a:cubicBezTo>
                      <a:cubicBezTo>
                        <a:pt x="73640" y="427839"/>
                        <a:pt x="-20023" y="227814"/>
                        <a:pt x="3790" y="181776"/>
                      </a:cubicBezTo>
                      <a:close/>
                    </a:path>
                  </a:pathLst>
                </a:custGeom>
                <a:solidFill>
                  <a:srgbClr val="2CA418"/>
                </a:solidFill>
                <a:ln>
                  <a:solidFill>
                    <a:srgbClr val="2CA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205807" y="2772219"/>
                  <a:ext cx="489221" cy="489222"/>
                </a:xfrm>
                <a:prstGeom prst="ellipse">
                  <a:avLst/>
                </a:prstGeom>
                <a:gradFill flip="none" rotWithShape="1">
                  <a:gsLst>
                    <a:gs pos="0">
                      <a:srgbClr val="B5F04C"/>
                    </a:gs>
                    <a:gs pos="46000">
                      <a:srgbClr val="51D947"/>
                    </a:gs>
                    <a:gs pos="76000">
                      <a:srgbClr val="2CA41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210375" y="2976728"/>
                  <a:ext cx="726896" cy="726896"/>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rot="21359062">
                  <a:off x="2521466" y="3630003"/>
                  <a:ext cx="128798" cy="462507"/>
                  <a:chOff x="4119660" y="877867"/>
                  <a:chExt cx="78918" cy="870869"/>
                </a:xfrm>
                <a:solidFill>
                  <a:srgbClr val="009644"/>
                </a:solidFill>
              </p:grpSpPr>
              <p:sp>
                <p:nvSpPr>
                  <p:cNvPr id="81" name="Isosceles Triangle 80"/>
                  <p:cNvSpPr/>
                  <p:nvPr/>
                </p:nvSpPr>
                <p:spPr>
                  <a:xfrm rot="10800000">
                    <a:off x="4119816" y="877867"/>
                    <a:ext cx="78762" cy="455455"/>
                  </a:xfrm>
                  <a:prstGeom prst="triangle">
                    <a:avLst>
                      <a:gd name="adj" fmla="val 53318"/>
                    </a:avLst>
                  </a:prstGeom>
                  <a:grp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p:nvSpPr>
                <p:spPr>
                  <a:xfrm rot="151278">
                    <a:off x="4119660" y="1151203"/>
                    <a:ext cx="68883" cy="597533"/>
                  </a:xfrm>
                  <a:prstGeom prst="triangle">
                    <a:avLst>
                      <a:gd name="adj" fmla="val 50043"/>
                    </a:avLst>
                  </a:prstGeom>
                  <a:grp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2468378" y="3975776"/>
                  <a:ext cx="323232" cy="323232"/>
                </a:xfrm>
                <a:prstGeom prst="ellipse">
                  <a:avLst/>
                </a:prstGeom>
                <a:solidFill>
                  <a:srgbClr val="009644"/>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rot="18308653">
                  <a:off x="2947936" y="4097887"/>
                  <a:ext cx="122003" cy="661433"/>
                  <a:chOff x="4114721" y="876300"/>
                  <a:chExt cx="78762" cy="733918"/>
                </a:xfrm>
                <a:gradFill>
                  <a:gsLst>
                    <a:gs pos="36000">
                      <a:srgbClr val="51D947"/>
                    </a:gs>
                    <a:gs pos="84000">
                      <a:srgbClr val="009644"/>
                    </a:gs>
                  </a:gsLst>
                  <a:path path="circle">
                    <a:fillToRect l="100000" t="100000"/>
                  </a:path>
                </a:gradFill>
              </p:grpSpPr>
              <p:sp>
                <p:nvSpPr>
                  <p:cNvPr id="79" name="Isosceles Triangle 78"/>
                  <p:cNvSpPr/>
                  <p:nvPr/>
                </p:nvSpPr>
                <p:spPr>
                  <a:xfrm rot="10800000">
                    <a:off x="4114721" y="876300"/>
                    <a:ext cx="78762" cy="455455"/>
                  </a:xfrm>
                  <a:prstGeom prst="triangle">
                    <a:avLst>
                      <a:gd name="adj" fmla="val 533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rot="151278">
                    <a:off x="4122740" y="1204788"/>
                    <a:ext cx="50903" cy="405430"/>
                  </a:xfrm>
                  <a:prstGeom prst="triangle">
                    <a:avLst>
                      <a:gd name="adj" fmla="val 49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rot="15534550">
                  <a:off x="3615510" y="4312437"/>
                  <a:ext cx="109919" cy="573642"/>
                  <a:chOff x="4114721" y="876300"/>
                  <a:chExt cx="88225" cy="636505"/>
                </a:xfrm>
                <a:gradFill>
                  <a:gsLst>
                    <a:gs pos="36000">
                      <a:srgbClr val="51D947"/>
                    </a:gs>
                    <a:gs pos="84000">
                      <a:srgbClr val="93E84A"/>
                    </a:gs>
                  </a:gsLst>
                  <a:path path="circle">
                    <a:fillToRect l="100000" t="100000"/>
                  </a:path>
                </a:gradFill>
              </p:grpSpPr>
              <p:sp>
                <p:nvSpPr>
                  <p:cNvPr id="77" name="Isosceles Triangle 76"/>
                  <p:cNvSpPr/>
                  <p:nvPr/>
                </p:nvSpPr>
                <p:spPr>
                  <a:xfrm rot="10443313">
                    <a:off x="4114721" y="876300"/>
                    <a:ext cx="78762" cy="455454"/>
                  </a:xfrm>
                  <a:prstGeom prst="triangle">
                    <a:avLst>
                      <a:gd name="adj" fmla="val 533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21096330">
                    <a:off x="4137252" y="1107375"/>
                    <a:ext cx="65694" cy="405430"/>
                  </a:xfrm>
                  <a:prstGeom prst="triangle">
                    <a:avLst>
                      <a:gd name="adj" fmla="val 49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p:cNvSpPr/>
                <p:nvPr/>
              </p:nvSpPr>
              <p:spPr>
                <a:xfrm>
                  <a:off x="3885614" y="4337701"/>
                  <a:ext cx="250450" cy="250450"/>
                </a:xfrm>
                <a:prstGeom prst="ellipse">
                  <a:avLst/>
                </a:prstGeom>
                <a:gradFill flip="none" rotWithShape="1">
                  <a:gsLst>
                    <a:gs pos="54000">
                      <a:srgbClr val="BAED3B"/>
                    </a:gs>
                    <a:gs pos="32000">
                      <a:srgbClr val="CCFF33"/>
                    </a:gs>
                    <a:gs pos="10000">
                      <a:srgbClr val="F1FEA0"/>
                    </a:gs>
                    <a:gs pos="87000">
                      <a:srgbClr val="51D947"/>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209645" y="4538917"/>
                  <a:ext cx="250450" cy="250450"/>
                </a:xfrm>
                <a:prstGeom prst="ellipse">
                  <a:avLst/>
                </a:prstGeom>
                <a:gradFill flip="none" rotWithShape="1">
                  <a:gsLst>
                    <a:gs pos="39000">
                      <a:srgbClr val="51D947"/>
                    </a:gs>
                    <a:gs pos="100000">
                      <a:srgbClr val="B5F04C"/>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2313459" y="2591425"/>
                <a:ext cx="1000863" cy="514990"/>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BÀI</a:t>
                </a:r>
              </a:p>
            </p:txBody>
          </p:sp>
        </p:grpSp>
        <p:sp>
          <p:nvSpPr>
            <p:cNvPr id="63" name="TextBox 8"/>
            <p:cNvSpPr txBox="1"/>
            <p:nvPr/>
          </p:nvSpPr>
          <p:spPr>
            <a:xfrm>
              <a:off x="952476" y="3836897"/>
              <a:ext cx="2199435" cy="1084712"/>
            </a:xfrm>
            <a:prstGeom prst="rect">
              <a:avLst/>
            </a:prstGeom>
          </p:spPr>
          <p:txBody>
            <a:bodyPr wrap="square" lIns="0" tIns="0" rIns="0" bIns="0" rtlCol="0" anchor="t">
              <a:spAutoFit/>
            </a:bodyPr>
            <a:lstStyle/>
            <a:p>
              <a:pPr marL="0" lvl="0" indent="0" algn="ctr"/>
              <a:r>
                <a:rPr lang="en-US" sz="7200" b="1" u="none"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34</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06937" y="552991"/>
            <a:ext cx="11436564" cy="1260140"/>
          </a:xfrm>
          <a:prstGeom prst="roundRect">
            <a:avLst/>
          </a:prstGeom>
        </p:spPr>
        <p:style>
          <a:lnRef idx="2">
            <a:schemeClr val="dk1"/>
          </a:lnRef>
          <a:fillRef idx="1">
            <a:schemeClr val="lt1"/>
          </a:fillRef>
          <a:effectRef idx="0">
            <a:schemeClr val="dk1"/>
          </a:effectRef>
          <a:fontRef idx="minor">
            <a:schemeClr val="dk1"/>
          </a:fontRef>
        </p:style>
        <p:txBody>
          <a:bodyPr lIns="109893" tIns="54947" rIns="109893" bIns="54947" spcCol="0" rtlCol="0" anchor="ctr"/>
          <a:lstStyle/>
          <a:p>
            <a:pPr algn="ctr"/>
            <a:r>
              <a:rPr lang="en-US" sz="5700" b="1" i="1" dirty="0">
                <a:solidFill>
                  <a:srgbClr val="FF0000"/>
                </a:solidFill>
                <a:latin typeface="Times New Roman" panose="02020603050405020304" pitchFamily="18" charset="0"/>
                <a:cs typeface="Times New Roman" panose="02020603050405020304" pitchFamily="18" charset="0"/>
              </a:rPr>
              <a:t>NỘI DUNG BÀI HỌC</a:t>
            </a:r>
          </a:p>
        </p:txBody>
      </p:sp>
      <p:sp>
        <p:nvSpPr>
          <p:cNvPr id="5" name="Curved Right Arrow 4"/>
          <p:cNvSpPr/>
          <p:nvPr/>
        </p:nvSpPr>
        <p:spPr>
          <a:xfrm>
            <a:off x="2197346" y="939800"/>
            <a:ext cx="1609590" cy="2255100"/>
          </a:xfrm>
          <a:prstGeom prst="curved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109893" tIns="54947" rIns="109893" bIns="54947" spcCol="0" rtlCol="0" anchor="ctr"/>
          <a:lstStyle/>
          <a:p>
            <a:pPr algn="ctr"/>
            <a:endParaRPr lang="en-US">
              <a:solidFill>
                <a:srgbClr val="0000CC"/>
              </a:solidFill>
            </a:endParaRPr>
          </a:p>
        </p:txBody>
      </p:sp>
      <p:sp>
        <p:nvSpPr>
          <p:cNvPr id="6" name="Rounded Rectangle 5"/>
          <p:cNvSpPr/>
          <p:nvPr/>
        </p:nvSpPr>
        <p:spPr>
          <a:xfrm>
            <a:off x="3806937" y="2263180"/>
            <a:ext cx="13496325" cy="1345184"/>
          </a:xfrm>
          <a:prstGeom prst="roundRect">
            <a:avLst/>
          </a:prstGeom>
        </p:spPr>
        <p:style>
          <a:lnRef idx="2">
            <a:schemeClr val="dk1"/>
          </a:lnRef>
          <a:fillRef idx="1">
            <a:schemeClr val="lt1"/>
          </a:fillRef>
          <a:effectRef idx="0">
            <a:schemeClr val="dk1"/>
          </a:effectRef>
          <a:fontRef idx="minor">
            <a:schemeClr val="dk1"/>
          </a:fontRef>
        </p:style>
        <p:txBody>
          <a:bodyPr lIns="109893" tIns="54947" rIns="109893" bIns="54947" spcCol="0" rtlCol="0" anchor="ctr"/>
          <a:lstStyle/>
          <a:p>
            <a:pPr lvl="0" algn="just"/>
            <a:r>
              <a:rPr lang="en-US" sz="4400" b="1" dirty="0">
                <a:solidFill>
                  <a:srgbClr val="FF0000"/>
                </a:solidFill>
                <a:latin typeface="Times New Roman" panose="02020603050405020304" pitchFamily="18" charset="0"/>
                <a:cs typeface="Times New Roman" panose="02020603050405020304" pitchFamily="18" charset="0"/>
              </a:rPr>
              <a:t>I- </a:t>
            </a:r>
            <a:r>
              <a:rPr lang="en-US" sz="4800" b="1" dirty="0">
                <a:solidFill>
                  <a:srgbClr val="0070C0"/>
                </a:solidFill>
                <a:latin typeface="Times New Roman" panose="02020603050405020304" pitchFamily="18" charset="0"/>
                <a:ea typeface="Arial Regular" pitchFamily="34" charset="-122"/>
                <a:cs typeface="Times New Roman" panose="02020603050405020304" pitchFamily="18" charset="0"/>
              </a:rPr>
              <a:t>TÁI BẢN DNA</a:t>
            </a:r>
            <a:endParaRPr lang="vi-VN" altLang="en-US" sz="4800" b="1" dirty="0">
              <a:solidFill>
                <a:schemeClr val="tx1"/>
              </a:solidFill>
              <a:latin typeface="Times New Roman" panose="02020603050405020304" pitchFamily="18" charset="0"/>
              <a:cs typeface="Times New Roman" panose="02020603050405020304" pitchFamily="18" charset="0"/>
            </a:endParaRPr>
          </a:p>
        </p:txBody>
      </p:sp>
      <p:sp>
        <p:nvSpPr>
          <p:cNvPr id="7" name="Curved Right Arrow 6"/>
          <p:cNvSpPr/>
          <p:nvPr/>
        </p:nvSpPr>
        <p:spPr>
          <a:xfrm>
            <a:off x="1350194" y="939800"/>
            <a:ext cx="2456744" cy="4203701"/>
          </a:xfrm>
          <a:prstGeom prst="curved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109893" tIns="54947" rIns="109893" bIns="54947" spcCol="0" rtlCol="0" anchor="ctr"/>
          <a:lstStyle/>
          <a:p>
            <a:pPr algn="ctr"/>
            <a:endParaRPr lang="en-US">
              <a:solidFill>
                <a:schemeClr val="tx1"/>
              </a:solidFill>
            </a:endParaRPr>
          </a:p>
        </p:txBody>
      </p:sp>
      <p:sp>
        <p:nvSpPr>
          <p:cNvPr id="8" name="Rounded Rectangle 7"/>
          <p:cNvSpPr/>
          <p:nvPr/>
        </p:nvSpPr>
        <p:spPr>
          <a:xfrm>
            <a:off x="3806937" y="3883361"/>
            <a:ext cx="13496325" cy="1518633"/>
          </a:xfrm>
          <a:prstGeom prst="roundRect">
            <a:avLst/>
          </a:prstGeom>
        </p:spPr>
        <p:style>
          <a:lnRef idx="2">
            <a:schemeClr val="dk1"/>
          </a:lnRef>
          <a:fillRef idx="1">
            <a:schemeClr val="lt1"/>
          </a:fillRef>
          <a:effectRef idx="0">
            <a:schemeClr val="dk1"/>
          </a:effectRef>
          <a:fontRef idx="minor">
            <a:schemeClr val="dk1"/>
          </a:fontRef>
        </p:style>
        <p:txBody>
          <a:bodyPr lIns="109893" tIns="54947" rIns="109893" bIns="54947" spcCol="0"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rPr>
              <a:t>II- PHIÊN MÃ</a:t>
            </a:r>
          </a:p>
        </p:txBody>
      </p:sp>
      <p:sp>
        <p:nvSpPr>
          <p:cNvPr id="9" name="Curved Right Arrow 8"/>
          <p:cNvSpPr/>
          <p:nvPr/>
        </p:nvSpPr>
        <p:spPr>
          <a:xfrm>
            <a:off x="1180763" y="1183061"/>
            <a:ext cx="2626175" cy="6030671"/>
          </a:xfrm>
          <a:prstGeom prst="curved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109893" tIns="54947" rIns="109893" bIns="54947" spcCol="0" rtlCol="0" anchor="ctr"/>
          <a:lstStyle/>
          <a:p>
            <a:pPr algn="ctr"/>
            <a:endParaRPr lang="en-US">
              <a:solidFill>
                <a:schemeClr val="tx1"/>
              </a:solidFill>
            </a:endParaRPr>
          </a:p>
        </p:txBody>
      </p:sp>
      <p:sp>
        <p:nvSpPr>
          <p:cNvPr id="10" name="Rounded Rectangle 9"/>
          <p:cNvSpPr/>
          <p:nvPr/>
        </p:nvSpPr>
        <p:spPr>
          <a:xfrm>
            <a:off x="3806937" y="5953591"/>
            <a:ext cx="13496325" cy="1260140"/>
          </a:xfrm>
          <a:prstGeom prst="roundRect">
            <a:avLst/>
          </a:prstGeom>
        </p:spPr>
        <p:style>
          <a:lnRef idx="2">
            <a:schemeClr val="dk1"/>
          </a:lnRef>
          <a:fillRef idx="1">
            <a:schemeClr val="lt1"/>
          </a:fillRef>
          <a:effectRef idx="0">
            <a:schemeClr val="dk1"/>
          </a:effectRef>
          <a:fontRef idx="minor">
            <a:schemeClr val="dk1"/>
          </a:fontRef>
        </p:style>
        <p:txBody>
          <a:bodyPr lIns="109893" tIns="54947" rIns="109893" bIns="54947" spcCol="0"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rPr>
              <a:t>III- MÃ DI TRUYỀN</a:t>
            </a:r>
          </a:p>
        </p:txBody>
      </p:sp>
      <p:sp>
        <p:nvSpPr>
          <p:cNvPr id="11" name="Curved Right Arrow 10"/>
          <p:cNvSpPr/>
          <p:nvPr/>
        </p:nvSpPr>
        <p:spPr>
          <a:xfrm>
            <a:off x="1011332" y="937927"/>
            <a:ext cx="2795604" cy="8166014"/>
          </a:xfrm>
          <a:prstGeom prst="curved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109893" tIns="54947" rIns="109893" bIns="54947" spcCol="0" rtlCol="0" anchor="ctr"/>
          <a:lstStyle/>
          <a:p>
            <a:pPr algn="ctr"/>
            <a:endParaRPr lang="en-US">
              <a:solidFill>
                <a:schemeClr val="tx1"/>
              </a:solidFill>
            </a:endParaRPr>
          </a:p>
        </p:txBody>
      </p:sp>
      <p:sp>
        <p:nvSpPr>
          <p:cNvPr id="12" name="Rounded Rectangle 11"/>
          <p:cNvSpPr/>
          <p:nvPr/>
        </p:nvSpPr>
        <p:spPr>
          <a:xfrm>
            <a:off x="3806937" y="7933811"/>
            <a:ext cx="13496325" cy="1170129"/>
          </a:xfrm>
          <a:prstGeom prst="roundRect">
            <a:avLst/>
          </a:prstGeom>
        </p:spPr>
        <p:style>
          <a:lnRef idx="2">
            <a:schemeClr val="dk1"/>
          </a:lnRef>
          <a:fillRef idx="1">
            <a:schemeClr val="lt1"/>
          </a:fillRef>
          <a:effectRef idx="0">
            <a:schemeClr val="dk1"/>
          </a:effectRef>
          <a:fontRef idx="minor">
            <a:schemeClr val="dk1"/>
          </a:fontRef>
        </p:style>
        <p:txBody>
          <a:bodyPr lIns="109893" tIns="54947" rIns="109893" bIns="54947" spcCol="0" rtlCol="0" anchor="ctr"/>
          <a:lstStyle/>
          <a:p>
            <a:pPr algn="just"/>
            <a:r>
              <a:rPr lang="en-US" sz="4400" b="1" dirty="0">
                <a:solidFill>
                  <a:srgbClr val="FF0000"/>
                </a:solidFill>
                <a:latin typeface="Times New Roman" panose="02020603050405020304" pitchFamily="18" charset="0"/>
                <a:cs typeface="Times New Roman" panose="02020603050405020304" pitchFamily="18" charset="0"/>
              </a:rPr>
              <a:t>IV- DỊCH MÃ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5" y="52413"/>
            <a:ext cx="18278474" cy="102832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2603" y="232649"/>
            <a:ext cx="2942768" cy="355072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82822">
            <a:off x="13959907" y="134858"/>
            <a:ext cx="3504278" cy="3364475"/>
          </a:xfrm>
          <a:prstGeom prst="rect">
            <a:avLst/>
          </a:prstGeom>
        </p:spPr>
      </p:pic>
      <p:pic>
        <p:nvPicPr>
          <p:cNvPr id="35" name="图片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5717" y="5818878"/>
            <a:ext cx="6780792" cy="4621596"/>
          </a:xfrm>
          <a:prstGeom prst="rect">
            <a:avLst/>
          </a:prstGeom>
        </p:spPr>
      </p:pic>
      <p:sp>
        <p:nvSpPr>
          <p:cNvPr id="20" name="文本框 19"/>
          <p:cNvSpPr txBox="1"/>
          <p:nvPr/>
        </p:nvSpPr>
        <p:spPr>
          <a:xfrm>
            <a:off x="3542659" y="3527337"/>
            <a:ext cx="10914018" cy="1523494"/>
          </a:xfrm>
          <a:prstGeom prst="rect">
            <a:avLst/>
          </a:prstGeom>
          <a:noFill/>
        </p:spPr>
        <p:txBody>
          <a:bodyPr wrap="square" lIns="137160" tIns="68580" rIns="137160" bIns="68580" rtlCol="0">
            <a:spAutoFit/>
          </a:bodyPr>
          <a:lstStyle/>
          <a:p>
            <a:pPr algn="ctr"/>
            <a:r>
              <a:rPr lang="en-US" altLang="zh-CN" sz="90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 TÁI BẢN DNA </a:t>
            </a:r>
            <a:endParaRPr lang="zh-CN" altLang="en-US" sz="90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2" name="MH_Number_1"/>
          <p:cNvSpPr/>
          <p:nvPr>
            <p:custDataLst>
              <p:tags r:id="rId1"/>
            </p:custDataLst>
          </p:nvPr>
        </p:nvSpPr>
        <p:spPr>
          <a:xfrm>
            <a:off x="6586141" y="482852"/>
            <a:ext cx="5201048" cy="3050321"/>
          </a:xfrm>
          <a:prstGeom prst="ellipse">
            <a:avLst/>
          </a:prstGeom>
        </p:spPr>
        <p:style>
          <a:lnRef idx="2">
            <a:schemeClr val="dk1"/>
          </a:lnRef>
          <a:fillRef idx="1">
            <a:schemeClr val="lt1"/>
          </a:fillRef>
          <a:effectRef idx="0">
            <a:schemeClr val="dk1"/>
          </a:effectRef>
          <a:fontRef idx="minor">
            <a:schemeClr val="dk1"/>
          </a:fontRef>
        </p:style>
        <p:txBody>
          <a:bodyPr lIns="0" tIns="0" rIns="0" bIns="0" anchor="ctr"/>
          <a:lstStyle/>
          <a:p>
            <a:pPr algn="ctr" eaLnBrk="1" hangingPunct="1">
              <a:defRPr/>
            </a:pPr>
            <a:r>
              <a:rPr lang="en-US" altLang="zh-CN" sz="9000" b="1" noProof="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Tiết</a:t>
            </a:r>
            <a:endParaRPr lang="en-US" altLang="zh-CN" sz="3000" b="1" noProof="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82444">
            <a:off x="6144419" y="396146"/>
            <a:ext cx="2257433" cy="3223734"/>
          </a:xfrm>
          <a:prstGeom prst="rect">
            <a:avLst/>
          </a:prstGeom>
        </p:spPr>
      </p:pic>
      <p:pic>
        <p:nvPicPr>
          <p:cNvPr id="21" name="Picture 6" descr=" Nấm men tự nhiên chỉ có 16 cặp nhiễm sắc thể, tại sao các nhà khoa học nói họ tạo ra được tới 17?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25" y="6162687"/>
            <a:ext cx="6953148" cy="42777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NA Replication | AncestryDNA® Learning Hub"/>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33612" y="6162687"/>
            <a:ext cx="7241738" cy="5081799"/>
          </a:xfrm>
          <a:prstGeom prst="rect">
            <a:avLst/>
          </a:prstGeom>
          <a:solidFill>
            <a:schemeClr val="tx1"/>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46000">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14:bounceEnd="46000">
                                          <p:cBhvr additive="base">
                                            <p:cTn id="11"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par>
                              <p:cTn id="25" fill="hold">
                                <p:stCondLst>
                                  <p:cond delay="2500"/>
                                </p:stCondLst>
                                <p:childTnLst>
                                  <p:par>
                                    <p:cTn id="26" presetID="2" presetClass="entr" presetSubtype="1" fill="hold" nodeType="afterEffect" p14:presetBounceEnd="5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8D0AFDD5-844D-364D-8AEC-50CF4D36D55D}" type="slidenum">
              <a:rPr lang="en-US" noProof="0" smtClean="0"/>
              <a:t>17</a:t>
            </a:fld>
            <a:endParaRPr lang="en-US" noProof="0"/>
          </a:p>
        </p:txBody>
      </p:sp>
      <p:grpSp>
        <p:nvGrpSpPr>
          <p:cNvPr id="21" name="Group 20"/>
          <p:cNvGrpSpPr/>
          <p:nvPr/>
        </p:nvGrpSpPr>
        <p:grpSpPr>
          <a:xfrm>
            <a:off x="442452" y="398207"/>
            <a:ext cx="8026074" cy="1597371"/>
            <a:chOff x="294968" y="265471"/>
            <a:chExt cx="5350716" cy="1064914"/>
          </a:xfrm>
        </p:grpSpPr>
        <p:sp>
          <p:nvSpPr>
            <p:cNvPr id="18" name="Rectangle 17"/>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4968" y="265471"/>
              <a:ext cx="5250426" cy="74331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94968" y="407055"/>
              <a:ext cx="5250426" cy="923330"/>
            </a:xfrm>
            <a:prstGeom prst="rect">
              <a:avLst/>
            </a:prstGeom>
            <a:solidFill>
              <a:schemeClr val="bg1"/>
            </a:solidFill>
          </p:spPr>
          <p:txBody>
            <a:bodyPr wrap="square" rtlCol="0">
              <a:sp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I – TÁI BẢN DNA</a:t>
              </a:r>
            </a:p>
            <a:p>
              <a:pPr algn="ctr"/>
              <a:r>
                <a:rPr lang="en-US" sz="4200" b="1" i="1" dirty="0">
                  <a:solidFill>
                    <a:srgbClr val="FF0000"/>
                  </a:solidFill>
                  <a:latin typeface="Times New Roman" panose="02020603050405020304" pitchFamily="18" charset="0"/>
                  <a:cs typeface="Times New Roman" panose="02020603050405020304" pitchFamily="18" charset="0"/>
                </a:rPr>
                <a:t>1- </a:t>
              </a:r>
              <a:r>
                <a:rPr lang="en-US" sz="4200" b="1" i="1" dirty="0" err="1">
                  <a:solidFill>
                    <a:srgbClr val="FF0000"/>
                  </a:solidFill>
                  <a:latin typeface="Times New Roman" panose="02020603050405020304" pitchFamily="18" charset="0"/>
                  <a:cs typeface="Times New Roman" panose="02020603050405020304" pitchFamily="18" charset="0"/>
                </a:rPr>
                <a:t>Diễn</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biến</a:t>
              </a:r>
              <a:endParaRPr lang="en-US" sz="4200" b="1" i="1" dirty="0">
                <a:solidFill>
                  <a:srgbClr val="FF0000"/>
                </a:solidFill>
                <a:latin typeface="Times New Roman" panose="02020603050405020304" pitchFamily="18" charset="0"/>
                <a:cs typeface="Times New Roman" panose="02020603050405020304" pitchFamily="18" charset="0"/>
              </a:endParaRPr>
            </a:p>
          </p:txBody>
        </p:sp>
      </p:grpSp>
      <p:sp>
        <p:nvSpPr>
          <p:cNvPr id="23" name="TextBox 22"/>
          <p:cNvSpPr txBox="1"/>
          <p:nvPr/>
        </p:nvSpPr>
        <p:spPr>
          <a:xfrm>
            <a:off x="758804" y="2247900"/>
            <a:ext cx="16541054" cy="1468094"/>
          </a:xfrm>
          <a:prstGeom prst="rect">
            <a:avLst/>
          </a:prstGeom>
          <a:solidFill>
            <a:schemeClr val="bg1"/>
          </a:solidFill>
        </p:spPr>
        <p:txBody>
          <a:bodyPr wrap="square" lIns="137160" tIns="68580" rIns="137160" bIns="68580">
            <a:spAutoFit/>
          </a:bodyPr>
          <a:lstStyle/>
          <a:p>
            <a:pPr algn="just">
              <a:lnSpc>
                <a:spcPct val="120000"/>
              </a:lnSpc>
            </a:pPr>
            <a:r>
              <a:rPr lang="vi-VN" sz="3600" i="1" dirty="0">
                <a:latin typeface="Times New Roman" panose="02020603050405020304" pitchFamily="18" charset="0"/>
                <a:ea typeface="Tahoma" panose="020B0604030504040204" pitchFamily="34" charset="0"/>
                <a:cs typeface="Times New Roman" panose="02020603050405020304" pitchFamily="18" charset="0"/>
              </a:rPr>
              <a:t>Quá trình tái bản DNA diễn ra trong </a:t>
            </a:r>
            <a:r>
              <a:rPr lang="vi-VN" sz="3600" b="1" i="1" dirty="0">
                <a:latin typeface="Times New Roman" panose="02020603050405020304" pitchFamily="18" charset="0"/>
                <a:ea typeface="Tahoma" panose="020B0604030504040204" pitchFamily="34" charset="0"/>
                <a:cs typeface="Times New Roman" panose="02020603050405020304" pitchFamily="18" charset="0"/>
              </a:rPr>
              <a:t>nhân tế bào ở sinh vật nhân thực (hoặc vùng nhân ở sinh vật nhân sơ) </a:t>
            </a:r>
            <a:r>
              <a:rPr lang="vi-VN" sz="3600" i="1" dirty="0">
                <a:latin typeface="Times New Roman" panose="02020603050405020304" pitchFamily="18" charset="0"/>
                <a:ea typeface="Tahoma" panose="020B0604030504040204" pitchFamily="34" charset="0"/>
                <a:cs typeface="Times New Roman" panose="02020603050405020304" pitchFamily="18" charset="0"/>
              </a:rPr>
              <a:t>trước khi tế bào bước vào giai đoạn phân chia.</a:t>
            </a:r>
            <a:endParaRPr lang="en-US" sz="3600" i="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3" name="Group 32"/>
          <p:cNvGrpSpPr/>
          <p:nvPr/>
        </p:nvGrpSpPr>
        <p:grpSpPr>
          <a:xfrm>
            <a:off x="874645" y="4035797"/>
            <a:ext cx="16385458" cy="5946137"/>
            <a:chOff x="1645918" y="2663763"/>
            <a:chExt cx="9650854" cy="4119729"/>
          </a:xfrm>
        </p:grpSpPr>
        <p:pic>
          <p:nvPicPr>
            <p:cNvPr id="26" name="Picture 2" descr="Replication and Expression of Genetic Information"/>
            <p:cNvPicPr>
              <a:picLocks noChangeAspect="1" noChangeArrowheads="1"/>
            </p:cNvPicPr>
            <p:nvPr/>
          </p:nvPicPr>
          <p:blipFill rotWithShape="1">
            <a:blip r:embed="rId2">
              <a:extLst>
                <a:ext uri="{28A0092B-C50C-407E-A947-70E740481C1C}">
                  <a14:useLocalDpi xmlns:a14="http://schemas.microsoft.com/office/drawing/2010/main" val="0"/>
                </a:ext>
              </a:extLst>
            </a:blip>
            <a:srcRect l="3775" t="7830" r="4149" b="10924"/>
            <a:stretch>
              <a:fillRect/>
            </a:stretch>
          </p:blipFill>
          <p:spPr bwMode="auto">
            <a:xfrm>
              <a:off x="1645918" y="2663763"/>
              <a:ext cx="9650854" cy="411972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796057" y="4790277"/>
              <a:ext cx="2023478"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i="1">
                  <a:solidFill>
                    <a:schemeClr val="tx1"/>
                  </a:solidFill>
                  <a:latin typeface="Times New Roman" panose="02020603050405020304" pitchFamily="18" charset="0"/>
                  <a:cs typeface="Times New Roman" panose="02020603050405020304" pitchFamily="18" charset="0"/>
                </a:rPr>
                <a:t>Nucleotide tự do</a:t>
              </a:r>
            </a:p>
          </p:txBody>
        </p:sp>
        <p:sp>
          <p:nvSpPr>
            <p:cNvPr id="30" name="Rectangle 29"/>
            <p:cNvSpPr/>
            <p:nvPr/>
          </p:nvSpPr>
          <p:spPr>
            <a:xfrm>
              <a:off x="6432998" y="4389121"/>
              <a:ext cx="2640209"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i="1">
                  <a:solidFill>
                    <a:schemeClr val="tx1"/>
                  </a:solidFill>
                  <a:latin typeface="Times New Roman" panose="02020603050405020304" pitchFamily="18" charset="0"/>
                  <a:cs typeface="Times New Roman" panose="02020603050405020304" pitchFamily="18" charset="0"/>
                </a:rPr>
                <a:t>DNA polymerase</a:t>
              </a:r>
            </a:p>
          </p:txBody>
        </p:sp>
        <p:sp>
          <p:nvSpPr>
            <p:cNvPr id="31" name="Rectangle 30"/>
            <p:cNvSpPr/>
            <p:nvPr/>
          </p:nvSpPr>
          <p:spPr>
            <a:xfrm>
              <a:off x="8656564" y="2887710"/>
              <a:ext cx="1649610"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i="1">
                  <a:solidFill>
                    <a:schemeClr val="tx1"/>
                  </a:solidFill>
                  <a:latin typeface="Times New Roman" panose="02020603050405020304" pitchFamily="18" charset="0"/>
                  <a:cs typeface="Times New Roman" panose="02020603050405020304" pitchFamily="18" charset="0"/>
                </a:rPr>
                <a:t>Mạch cũ</a:t>
              </a:r>
            </a:p>
          </p:txBody>
        </p:sp>
        <p:sp>
          <p:nvSpPr>
            <p:cNvPr id="32" name="Rectangle 31"/>
            <p:cNvSpPr/>
            <p:nvPr/>
          </p:nvSpPr>
          <p:spPr>
            <a:xfrm>
              <a:off x="8656564" y="3489444"/>
              <a:ext cx="1649610"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i="1">
                  <a:solidFill>
                    <a:schemeClr val="tx1"/>
                  </a:solidFill>
                  <a:latin typeface="Times New Roman" panose="02020603050405020304" pitchFamily="18" charset="0"/>
                  <a:cs typeface="Times New Roman" panose="02020603050405020304" pitchFamily="18" charset="0"/>
                </a:rPr>
                <a:t>Mạch mới</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uá trình nhân đôi ADN (thuyết minh tiếng v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925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pPr algn="ctr"/>
            <a:r>
              <a:rPr lang="en-US" sz="4400" b="1" dirty="0">
                <a:solidFill>
                  <a:srgbClr val="0070C0"/>
                </a:solidFill>
                <a:latin typeface="Times New Roman" panose="02020603050405020304" pitchFamily="18" charset="0"/>
                <a:ea typeface="Arial Regular" pitchFamily="34" charset="-122"/>
                <a:cs typeface="Times New Roman" panose="02020603050405020304" pitchFamily="18" charset="0"/>
              </a:rPr>
              <a:t>I. TÁI BẢN DNA</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40" name="Rectangle: Rounded Corners 22"/>
          <p:cNvSpPr/>
          <p:nvPr/>
        </p:nvSpPr>
        <p:spPr>
          <a:xfrm>
            <a:off x="12954653" y="5522017"/>
            <a:ext cx="1604073" cy="54484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endParaRPr lang="en-US" sz="28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10638184" y="6066860"/>
            <a:ext cx="6237010" cy="1631216"/>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4000" i="0" dirty="0"/>
              <a:t>a) Mạch mới được tổng hợp theo </a:t>
            </a:r>
            <a:r>
              <a:rPr lang="vi-VN" sz="4000" b="1" i="0" dirty="0">
                <a:solidFill>
                  <a:srgbClr val="FF0000"/>
                </a:solidFill>
              </a:rPr>
              <a:t>chiều 5’ – 3’.</a:t>
            </a:r>
          </a:p>
        </p:txBody>
      </p:sp>
      <p:grpSp>
        <p:nvGrpSpPr>
          <p:cNvPr id="10" name="Group 9"/>
          <p:cNvGrpSpPr/>
          <p:nvPr/>
        </p:nvGrpSpPr>
        <p:grpSpPr>
          <a:xfrm>
            <a:off x="737825" y="2603092"/>
            <a:ext cx="9277670" cy="6964776"/>
            <a:chOff x="788431" y="3055651"/>
            <a:chExt cx="8909787" cy="6572618"/>
          </a:xfrm>
        </p:grpSpPr>
        <p:grpSp>
          <p:nvGrpSpPr>
            <p:cNvPr id="5" name="Group 4"/>
            <p:cNvGrpSpPr/>
            <p:nvPr/>
          </p:nvGrpSpPr>
          <p:grpSpPr>
            <a:xfrm>
              <a:off x="788431" y="3055651"/>
              <a:ext cx="8909787" cy="5113023"/>
              <a:chOff x="-10961447" y="3257664"/>
              <a:chExt cx="16916435" cy="9707766"/>
            </a:xfrm>
          </p:grpSpPr>
          <p:pic>
            <p:nvPicPr>
              <p:cNvPr id="2050" name="Picture 2" descr="DNA replication - Online Biology Notes"/>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82924" y="3257664"/>
                <a:ext cx="16837912" cy="9603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4474" y="4523253"/>
                <a:ext cx="5929166" cy="701227"/>
              </a:xfrm>
              <a:prstGeom prst="rect">
                <a:avLst/>
              </a:prstGeom>
              <a:solidFill>
                <a:schemeClr val="bg1"/>
              </a:solidFill>
              <a:ln>
                <a:solidFill>
                  <a:schemeClr val="bg1"/>
                </a:solidFill>
              </a:ln>
            </p:spPr>
            <p:txBody>
              <a:bodyPr wrap="square" rtlCol="0">
                <a:spAutoFit/>
              </a:bodyPr>
              <a:lstStyle/>
              <a:p>
                <a:pPr algn="ctr"/>
                <a:r>
                  <a:rPr lang="en-US" b="1" dirty="0" err="1"/>
                  <a:t>Mạch</a:t>
                </a:r>
                <a:r>
                  <a:rPr lang="en-US" b="1" dirty="0"/>
                  <a:t> </a:t>
                </a:r>
                <a:r>
                  <a:rPr lang="en-US" b="1" dirty="0" err="1"/>
                  <a:t>tổng</a:t>
                </a:r>
                <a:r>
                  <a:rPr lang="en-US" b="1" dirty="0"/>
                  <a:t> </a:t>
                </a:r>
                <a:r>
                  <a:rPr lang="en-US" b="1" dirty="0" err="1"/>
                  <a:t>hợp</a:t>
                </a:r>
                <a:r>
                  <a:rPr lang="en-US" b="1" dirty="0"/>
                  <a:t> </a:t>
                </a:r>
                <a:r>
                  <a:rPr lang="en-US" b="1" dirty="0" err="1"/>
                  <a:t>liên</a:t>
                </a:r>
                <a:r>
                  <a:rPr lang="en-US" b="1" dirty="0"/>
                  <a:t> </a:t>
                </a:r>
                <a:r>
                  <a:rPr lang="en-US" b="1" dirty="0" err="1"/>
                  <a:t>tục</a:t>
                </a:r>
                <a:endParaRPr lang="en-US" b="1" dirty="0"/>
              </a:p>
            </p:txBody>
          </p:sp>
          <p:sp>
            <p:nvSpPr>
              <p:cNvPr id="45" name="TextBox 44"/>
              <p:cNvSpPr txBox="1"/>
              <p:nvPr/>
            </p:nvSpPr>
            <p:spPr>
              <a:xfrm>
                <a:off x="-5939773" y="12264203"/>
                <a:ext cx="6095696" cy="701227"/>
              </a:xfrm>
              <a:prstGeom prst="rect">
                <a:avLst/>
              </a:prstGeom>
              <a:solidFill>
                <a:schemeClr val="bg1"/>
              </a:solidFill>
              <a:ln>
                <a:solidFill>
                  <a:schemeClr val="bg1"/>
                </a:solidFill>
              </a:ln>
            </p:spPr>
            <p:txBody>
              <a:bodyPr wrap="square" rtlCol="0">
                <a:spAutoFit/>
              </a:bodyPr>
              <a:lstStyle/>
              <a:p>
                <a:pPr algn="ctr"/>
                <a:r>
                  <a:rPr lang="en-US" b="1" dirty="0" err="1"/>
                  <a:t>Mạch</a:t>
                </a:r>
                <a:r>
                  <a:rPr lang="en-US" b="1" dirty="0"/>
                  <a:t> </a:t>
                </a:r>
                <a:r>
                  <a:rPr lang="en-US" b="1" dirty="0" err="1"/>
                  <a:t>tổng</a:t>
                </a:r>
                <a:r>
                  <a:rPr lang="en-US" b="1" dirty="0"/>
                  <a:t> </a:t>
                </a:r>
                <a:r>
                  <a:rPr lang="en-US" b="1" dirty="0" err="1"/>
                  <a:t>hợp</a:t>
                </a:r>
                <a:r>
                  <a:rPr lang="en-US" b="1" dirty="0"/>
                  <a:t> </a:t>
                </a:r>
                <a:r>
                  <a:rPr lang="en-US" b="1" dirty="0" err="1"/>
                  <a:t>gián</a:t>
                </a:r>
                <a:r>
                  <a:rPr lang="en-US" b="1" dirty="0"/>
                  <a:t> </a:t>
                </a:r>
                <a:r>
                  <a:rPr lang="en-US" b="1" dirty="0" err="1"/>
                  <a:t>đoạn</a:t>
                </a:r>
                <a:endParaRPr lang="en-US" b="1" dirty="0"/>
              </a:p>
            </p:txBody>
          </p:sp>
          <p:sp>
            <p:nvSpPr>
              <p:cNvPr id="46" name="TextBox 45"/>
              <p:cNvSpPr txBox="1"/>
              <p:nvPr/>
            </p:nvSpPr>
            <p:spPr>
              <a:xfrm>
                <a:off x="-10961447" y="5045978"/>
                <a:ext cx="4268903" cy="656772"/>
              </a:xfrm>
              <a:prstGeom prst="rect">
                <a:avLst/>
              </a:prstGeom>
              <a:solidFill>
                <a:schemeClr val="bg1"/>
              </a:solidFill>
              <a:ln>
                <a:solidFill>
                  <a:schemeClr val="bg1"/>
                </a:solidFill>
              </a:ln>
            </p:spPr>
            <p:txBody>
              <a:bodyPr wrap="square" rtlCol="0">
                <a:spAutoFit/>
              </a:bodyPr>
              <a:lstStyle/>
              <a:p>
                <a:pPr algn="ctr"/>
                <a:r>
                  <a:rPr lang="en-US" sz="1600" b="1" dirty="0"/>
                  <a:t>Enzyme </a:t>
                </a:r>
                <a:r>
                  <a:rPr lang="en-US" sz="1600" b="1" dirty="0" err="1"/>
                  <a:t>tháo</a:t>
                </a:r>
                <a:r>
                  <a:rPr lang="en-US" sz="1600" b="1" dirty="0"/>
                  <a:t> </a:t>
                </a:r>
                <a:r>
                  <a:rPr lang="en-US" sz="1600" b="1" dirty="0" err="1"/>
                  <a:t>xoắn</a:t>
                </a:r>
                <a:endParaRPr lang="en-US" sz="1600" b="1" dirty="0"/>
              </a:p>
            </p:txBody>
          </p:sp>
        </p:grpSp>
        <p:pic>
          <p:nvPicPr>
            <p:cNvPr id="6" name="Picture 5"/>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19070" r="74884">
                          <a14:foregroundMark x1="52558" y1="35417" x2="52558" y2="35417"/>
                          <a14:foregroundMark x1="50233" y1="16146" x2="50233" y2="16146"/>
                          <a14:foregroundMark x1="29302" y1="49479" x2="60930" y2="49479"/>
                          <a14:foregroundMark x1="26512" y1="48958" x2="44651" y2="47396"/>
                          <a14:foregroundMark x1="64186" y1="48958" x2="71163" y2="46875"/>
                          <a14:foregroundMark x1="71628" y1="48438" x2="71628" y2="48438"/>
                          <a14:foregroundMark x1="71163" y1="63542" x2="73488" y2="68229"/>
                          <a14:foregroundMark x1="71628" y1="79688" x2="68372" y2="75000"/>
                          <a14:foregroundMark x1="61395" y1="55729" x2="53023" y2="79167"/>
                          <a14:foregroundMark x1="56744" y1="62500" x2="53488" y2="82813"/>
                          <a14:foregroundMark x1="56279" y1="75521" x2="56279" y2="75521"/>
                          <a14:foregroundMark x1="57674" y1="76563" x2="57674" y2="76563"/>
                          <a14:foregroundMark x1="57209" y1="70833" x2="57209" y2="70833"/>
                          <a14:foregroundMark x1="36279" y1="92188" x2="74884" y2="91667"/>
                        </a14:backgroundRemoval>
                      </a14:imgEffect>
                    </a14:imgLayer>
                  </a14:imgProps>
                </a:ext>
              </a:extLst>
            </a:blip>
            <a:srcRect l="14881" r="18151" b="7"/>
            <a:stretch>
              <a:fillRect/>
            </a:stretch>
          </p:blipFill>
          <p:spPr>
            <a:xfrm>
              <a:off x="6066917" y="7799342"/>
              <a:ext cx="1371600" cy="1828927"/>
            </a:xfrm>
            <a:prstGeom prst="rect">
              <a:avLst/>
            </a:prstGeom>
          </p:spPr>
        </p:pic>
        <p:sp>
          <p:nvSpPr>
            <p:cNvPr id="9" name="Rounded Rectangle 8"/>
            <p:cNvSpPr/>
            <p:nvPr/>
          </p:nvSpPr>
          <p:spPr>
            <a:xfrm>
              <a:off x="6398694" y="7139465"/>
              <a:ext cx="729510" cy="659877"/>
            </a:xfrm>
            <a:prstGeom prst="roundRect">
              <a:avLst/>
            </a:prstGeom>
            <a:noFill/>
            <a:ln w="57150">
              <a:solidFill>
                <a:schemeClr val="accent6">
                  <a:lumMod val="50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451312" y="1807104"/>
            <a:ext cx="2923347" cy="657471"/>
            <a:chOff x="-302033" y="444506"/>
            <a:chExt cx="1948898" cy="571500"/>
          </a:xfrm>
        </p:grpSpPr>
        <p:sp>
          <p:nvSpPr>
            <p:cNvPr id="22" name="Rectangle: Rounded Corners 21"/>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3" name="TextBox 22"/>
            <p:cNvSpPr txBox="1"/>
            <p:nvPr/>
          </p:nvSpPr>
          <p:spPr>
            <a:xfrm>
              <a:off x="-243046" y="489479"/>
              <a:ext cx="1826767" cy="481557"/>
            </a:xfrm>
            <a:prstGeom prst="rect">
              <a:avLst/>
            </a:prstGeom>
            <a:solidFill>
              <a:schemeClr val="bg1"/>
            </a:solidFill>
          </p:spPr>
          <p:txBody>
            <a:bodyPr wrap="square" rtlCol="0" anchor="ctr">
              <a:spAutoFit/>
            </a:bodyPr>
            <a:lstStyle/>
            <a:p>
              <a:pPr algn="ctr" defTabSz="685800"/>
              <a:r>
                <a:rPr lang="en-US" sz="3000" b="1" dirty="0">
                  <a:solidFill>
                    <a:srgbClr val="FF0000"/>
                  </a:solidFill>
                  <a:latin typeface="Times New Roman" panose="02020603050405020304" pitchFamily="18" charset="0"/>
                  <a:cs typeface="Times New Roman" panose="02020603050405020304" pitchFamily="18" charset="0"/>
                </a:rPr>
                <a:t>1. </a:t>
              </a:r>
              <a:r>
                <a:rPr lang="en-US" sz="3000" b="1" dirty="0" err="1">
                  <a:solidFill>
                    <a:srgbClr val="FF0000"/>
                  </a:solidFill>
                  <a:latin typeface="Times New Roman" panose="02020603050405020304" pitchFamily="18" charset="0"/>
                  <a:cs typeface="Times New Roman" panose="02020603050405020304" pitchFamily="18" charset="0"/>
                </a:rPr>
                <a:t>Diễn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biến</a:t>
              </a:r>
              <a:endParaRPr lang="en-US" sz="3000" b="1" dirty="0">
                <a:solidFill>
                  <a:srgbClr val="FF0000"/>
                </a:solidFill>
                <a:latin typeface="Times New Roman" panose="02020603050405020304" pitchFamily="18" charset="0"/>
                <a:cs typeface="Times New Roman" panose="02020603050405020304" pitchFamily="18" charset="0"/>
              </a:endParaRPr>
            </a:p>
          </p:txBody>
        </p:sp>
      </p:grpSp>
      <p:sp>
        <p:nvSpPr>
          <p:cNvPr id="26" name="Rounded Rectangle 1"/>
          <p:cNvSpPr/>
          <p:nvPr/>
        </p:nvSpPr>
        <p:spPr>
          <a:xfrm>
            <a:off x="10410578" y="824288"/>
            <a:ext cx="6842490" cy="4171956"/>
          </a:xfrm>
          <a:prstGeom prst="roundRect">
            <a:avLst>
              <a:gd name="adj" fmla="val 12011"/>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Rectangle 26"/>
          <p:cNvSpPr/>
          <p:nvPr/>
        </p:nvSpPr>
        <p:spPr>
          <a:xfrm>
            <a:off x="10864493" y="1132856"/>
            <a:ext cx="5868399" cy="3554819"/>
          </a:xfrm>
          <a:prstGeom prst="rect">
            <a:avLst/>
          </a:prstGeom>
        </p:spPr>
        <p:txBody>
          <a:bodyPr wrap="square">
            <a:spAutoFit/>
          </a:bodyPr>
          <a:lstStyle/>
          <a:p>
            <a:pPr algn="just">
              <a:lnSpc>
                <a:spcPct val="125000"/>
              </a:lnSpc>
              <a:defRPr/>
            </a:pPr>
            <a:r>
              <a:rPr lang="en-US" sz="36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Quan</a:t>
            </a:r>
            <a:r>
              <a:rPr lang="en-US"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6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sát</a:t>
            </a:r>
            <a:r>
              <a:rPr lang="en-US"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6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hình</a:t>
            </a:r>
            <a:r>
              <a:rPr lang="en-US"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34.2, </a:t>
            </a:r>
            <a:r>
              <a:rPr lang="en-US" sz="36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cho</a:t>
            </a:r>
            <a:r>
              <a:rPr lang="en-US"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6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biết</a:t>
            </a:r>
            <a:r>
              <a:rPr lang="en-US"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t>
            </a:r>
          </a:p>
          <a:p>
            <a:pPr algn="just">
              <a:lnSpc>
                <a:spcPct val="125000"/>
              </a:lnSpc>
              <a:defRPr/>
            </a:pPr>
            <a:r>
              <a:rPr lang="vi-VN"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 Mạch mới được tổng hợp theo chiều nào?</a:t>
            </a:r>
          </a:p>
          <a:p>
            <a:pPr algn="just">
              <a:lnSpc>
                <a:spcPct val="125000"/>
              </a:lnSpc>
              <a:defRPr/>
            </a:pPr>
            <a:r>
              <a:rPr lang="vi-VN" sz="36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b) Mô tả quá trình tái bản DNA.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29" name="Picture 10"/>
          <p:cNvPicPr>
            <a:picLocks noChangeAspect="1"/>
          </p:cNvPicPr>
          <p:nvPr/>
        </p:nvPicPr>
        <p:blipFill>
          <a:blip r:embed="rId3"/>
          <a:srcRect/>
          <a:stretch>
            <a:fillRect/>
          </a:stretch>
        </p:blipFill>
        <p:spPr>
          <a:xfrm>
            <a:off x="11798207" y="1120878"/>
            <a:ext cx="6140664" cy="8370744"/>
          </a:xfrm>
          <a:prstGeom prst="rect">
            <a:avLst/>
          </a:prstGeom>
        </p:spPr>
      </p:pic>
      <p:sp>
        <p:nvSpPr>
          <p:cNvPr id="30" name="Speech Bubble: Rectangle with Corners Rounded 29"/>
          <p:cNvSpPr/>
          <p:nvPr/>
        </p:nvSpPr>
        <p:spPr>
          <a:xfrm>
            <a:off x="844063" y="905111"/>
            <a:ext cx="10206893" cy="4238384"/>
          </a:xfrm>
          <a:prstGeom prst="wedgeRoundRectCallout">
            <a:avLst>
              <a:gd name="adj1" fmla="val 66950"/>
              <a:gd name="adj2" fmla="val 3938"/>
              <a:gd name="adj3" fmla="val 16667"/>
            </a:avLst>
          </a:prstGeom>
        </p:spPr>
        <p:style>
          <a:lnRef idx="2">
            <a:schemeClr val="dk1"/>
          </a:lnRef>
          <a:fillRef idx="1">
            <a:schemeClr val="lt1"/>
          </a:fillRef>
          <a:effectRef idx="0">
            <a:schemeClr val="dk1"/>
          </a:effectRef>
          <a:fontRef idx="minor">
            <a:schemeClr val="dk1"/>
          </a:fontRef>
        </p:style>
        <p:txBody>
          <a:bodyPr lIns="182876" tIns="91437" rIns="182876" bIns="91437" rtlCol="0" anchor="ctr"/>
          <a:lstStyle/>
          <a:p>
            <a:pPr algn="just">
              <a:lnSpc>
                <a:spcPct val="150000"/>
              </a:lnSpc>
            </a:pPr>
            <a:r>
              <a:rPr lang="en-US" sz="12000" b="1" i="1" dirty="0">
                <a:solidFill>
                  <a:srgbClr val="FF0000"/>
                </a:solidFill>
              </a:rPr>
              <a:t>KHỞI ĐỘNG</a:t>
            </a:r>
          </a:p>
        </p:txBody>
      </p:sp>
      <p:grpSp>
        <p:nvGrpSpPr>
          <p:cNvPr id="8" name="Group 10"/>
          <p:cNvGrpSpPr/>
          <p:nvPr/>
        </p:nvGrpSpPr>
        <p:grpSpPr>
          <a:xfrm>
            <a:off x="6318738" y="5143495"/>
            <a:ext cx="5859297" cy="4970621"/>
            <a:chOff x="0" y="0"/>
            <a:chExt cx="10568839" cy="6858000"/>
          </a:xfrm>
        </p:grpSpPr>
        <p:pic>
          <p:nvPicPr>
            <p:cNvPr id="9" name="Picture 11"/>
            <p:cNvPicPr>
              <a:picLocks noChangeAspect="1"/>
            </p:cNvPicPr>
            <p:nvPr/>
          </p:nvPicPr>
          <p:blipFill>
            <a:blip r:embed="rId4"/>
            <a:srcRect t="1302" b="1302"/>
            <a:stretch>
              <a:fillRect/>
            </a:stretch>
          </p:blipFill>
          <p:spPr>
            <a:xfrm>
              <a:off x="0" y="0"/>
              <a:ext cx="10568839" cy="6858000"/>
            </a:xfrm>
            <a:prstGeom prst="rect">
              <a:avLst/>
            </a:prstGeom>
          </p:spPr>
        </p:pic>
      </p:grpSp>
      <p:pic>
        <p:nvPicPr>
          <p:cNvPr id="10" name="Picture 75"/>
          <p:cNvPicPr>
            <a:picLocks noChangeAspect="1" noChangeArrowheads="1"/>
          </p:cNvPicPr>
          <p:nvPr/>
        </p:nvPicPr>
        <p:blipFill>
          <a:blip r:embed="rId5">
            <a:extLst>
              <a:ext uri="{28A0092B-C50C-407E-A947-70E740481C1C}">
                <a14:useLocalDpi xmlns:a14="http://schemas.microsoft.com/office/drawing/2010/main" val="0"/>
              </a:ext>
            </a:extLst>
          </a:blip>
          <a:srcRect l="-3014" t="-3821" r="26956" b="3821"/>
          <a:stretch>
            <a:fillRect/>
          </a:stretch>
        </p:blipFill>
        <p:spPr bwMode="auto">
          <a:xfrm>
            <a:off x="0" y="5143495"/>
            <a:ext cx="6318738" cy="4970621"/>
          </a:xfrm>
          <a:prstGeom prst="rect">
            <a:avLst/>
          </a:prstGeom>
          <a:solidFill>
            <a:schemeClr val="bg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8D0AFDD5-844D-364D-8AEC-50CF4D36D55D}" type="slidenum">
              <a:rPr lang="en-US" noProof="0" smtClean="0"/>
              <a:t>20</a:t>
            </a:fld>
            <a:endParaRPr lang="en-US" noProof="0"/>
          </a:p>
        </p:txBody>
      </p:sp>
      <p:grpSp>
        <p:nvGrpSpPr>
          <p:cNvPr id="21" name="Group 20"/>
          <p:cNvGrpSpPr/>
          <p:nvPr/>
        </p:nvGrpSpPr>
        <p:grpSpPr>
          <a:xfrm>
            <a:off x="442452" y="398207"/>
            <a:ext cx="8026074" cy="1265412"/>
            <a:chOff x="294968" y="265471"/>
            <a:chExt cx="5350716" cy="843608"/>
          </a:xfrm>
        </p:grpSpPr>
        <p:sp>
          <p:nvSpPr>
            <p:cNvPr id="18" name="Rectangle 17"/>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94968" y="407055"/>
              <a:ext cx="5250426" cy="492443"/>
            </a:xfrm>
            <a:prstGeom prst="rect">
              <a:avLst/>
            </a:prstGeom>
            <a:noFill/>
          </p:spPr>
          <p:txBody>
            <a:bodyPr wrap="square" rtlCol="0">
              <a:spAutoFit/>
            </a:bodyPr>
            <a:lstStyle/>
            <a:p>
              <a:pPr algn="ctr"/>
              <a:r>
                <a:rPr lang="en-US" sz="4200" b="1" dirty="0">
                  <a:solidFill>
                    <a:srgbClr val="FFFF00"/>
                  </a:solidFill>
                </a:rPr>
                <a:t>I – TÁI BẢN DNA</a:t>
              </a:r>
            </a:p>
          </p:txBody>
        </p:sp>
      </p:grpSp>
      <p:grpSp>
        <p:nvGrpSpPr>
          <p:cNvPr id="38" name="Group 37"/>
          <p:cNvGrpSpPr/>
          <p:nvPr/>
        </p:nvGrpSpPr>
        <p:grpSpPr>
          <a:xfrm>
            <a:off x="442452" y="1804703"/>
            <a:ext cx="16702548" cy="4919855"/>
            <a:chOff x="1818967" y="1203135"/>
            <a:chExt cx="9144001" cy="3279903"/>
          </a:xfrm>
        </p:grpSpPr>
        <p:pic>
          <p:nvPicPr>
            <p:cNvPr id="4098" name="Picture 2" descr="DNA replication. Education info graphic 11490575 Vector Art at Vecteezy"/>
            <p:cNvPicPr>
              <a:picLocks noChangeAspect="1" noChangeArrowheads="1"/>
            </p:cNvPicPr>
            <p:nvPr/>
          </p:nvPicPr>
          <p:blipFill rotWithShape="1">
            <a:blip r:embed="rId2">
              <a:extLst>
                <a:ext uri="{28A0092B-C50C-407E-A947-70E740481C1C}">
                  <a14:useLocalDpi xmlns:a14="http://schemas.microsoft.com/office/drawing/2010/main" val="0"/>
                </a:ext>
              </a:extLst>
            </a:blip>
            <a:srcRect t="22737" b="29437"/>
            <a:stretch>
              <a:fillRect/>
            </a:stretch>
          </p:blipFill>
          <p:spPr bwMode="auto">
            <a:xfrm>
              <a:off x="1818967" y="1203135"/>
              <a:ext cx="9144000" cy="327990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984774" y="1548189"/>
              <a:ext cx="2374054"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3000" i="1">
                  <a:solidFill>
                    <a:schemeClr val="tx1"/>
                  </a:solidFill>
                  <a:latin typeface="Times New Roman" panose="02020603050405020304" pitchFamily="18" charset="0"/>
                  <a:cs typeface="Times New Roman" panose="02020603050405020304" pitchFamily="18" charset="0"/>
                </a:rPr>
                <a:t>DNA polymerase</a:t>
              </a:r>
            </a:p>
          </p:txBody>
        </p:sp>
        <p:sp>
          <p:nvSpPr>
            <p:cNvPr id="35" name="Rectangle 34"/>
            <p:cNvSpPr/>
            <p:nvPr/>
          </p:nvSpPr>
          <p:spPr>
            <a:xfrm>
              <a:off x="3271630" y="3487602"/>
              <a:ext cx="2374054"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3000" i="1">
                  <a:solidFill>
                    <a:schemeClr val="tx1"/>
                  </a:solidFill>
                  <a:latin typeface="Times New Roman" panose="02020603050405020304" pitchFamily="18" charset="0"/>
                  <a:cs typeface="Times New Roman" panose="02020603050405020304" pitchFamily="18" charset="0"/>
                </a:rPr>
                <a:t>DNA polymerase</a:t>
              </a:r>
            </a:p>
          </p:txBody>
        </p:sp>
        <p:sp>
          <p:nvSpPr>
            <p:cNvPr id="36" name="Rectangle 35"/>
            <p:cNvSpPr/>
            <p:nvPr/>
          </p:nvSpPr>
          <p:spPr>
            <a:xfrm>
              <a:off x="7618467" y="2642508"/>
              <a:ext cx="2215757"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i="1">
                  <a:solidFill>
                    <a:schemeClr val="tx1"/>
                  </a:solidFill>
                  <a:latin typeface="Times New Roman" panose="02020603050405020304" pitchFamily="18" charset="0"/>
                  <a:cs typeface="Times New Roman" panose="02020603050405020304" pitchFamily="18" charset="0"/>
                </a:rPr>
                <a:t>Enzyme tháo xoắn</a:t>
              </a:r>
            </a:p>
          </p:txBody>
        </p:sp>
        <p:sp>
          <p:nvSpPr>
            <p:cNvPr id="37" name="Rectangle 36"/>
            <p:cNvSpPr/>
            <p:nvPr/>
          </p:nvSpPr>
          <p:spPr>
            <a:xfrm>
              <a:off x="9724538" y="2642508"/>
              <a:ext cx="1238430" cy="401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i="1">
                  <a:solidFill>
                    <a:schemeClr val="tx1"/>
                  </a:solidFill>
                  <a:latin typeface="Times New Roman" panose="02020603050405020304" pitchFamily="18" charset="0"/>
                  <a:cs typeface="Times New Roman" panose="02020603050405020304" pitchFamily="18" charset="0"/>
                </a:rPr>
                <a:t>Mạch mới</a:t>
              </a:r>
            </a:p>
          </p:txBody>
        </p:sp>
      </p:grpSp>
      <p:grpSp>
        <p:nvGrpSpPr>
          <p:cNvPr id="39" name="Group 38"/>
          <p:cNvGrpSpPr/>
          <p:nvPr/>
        </p:nvGrpSpPr>
        <p:grpSpPr>
          <a:xfrm>
            <a:off x="4077929" y="6289570"/>
            <a:ext cx="11017043" cy="3647894"/>
            <a:chOff x="4613297" y="3279004"/>
            <a:chExt cx="7344695" cy="2431929"/>
          </a:xfrm>
        </p:grpSpPr>
        <p:grpSp>
          <p:nvGrpSpPr>
            <p:cNvPr id="40" name="Group 39"/>
            <p:cNvGrpSpPr/>
            <p:nvPr/>
          </p:nvGrpSpPr>
          <p:grpSpPr>
            <a:xfrm>
              <a:off x="4834826" y="3729205"/>
              <a:ext cx="7123166" cy="1981728"/>
              <a:chOff x="888998" y="1048723"/>
              <a:chExt cx="13364234" cy="749984"/>
            </a:xfrm>
          </p:grpSpPr>
          <p:sp>
            <p:nvSpPr>
              <p:cNvPr id="44" name="Rectangle: Rounded Corners 43"/>
              <p:cNvSpPr/>
              <p:nvPr/>
            </p:nvSpPr>
            <p:spPr>
              <a:xfrm>
                <a:off x="888998" y="1048723"/>
                <a:ext cx="13364234" cy="749984"/>
              </a:xfrm>
              <a:prstGeom prst="roundRect">
                <a:avLst>
                  <a:gd name="adj" fmla="val 11011"/>
                </a:avLst>
              </a:prstGeom>
              <a:solidFill>
                <a:schemeClr val="bg1"/>
              </a:solidFill>
              <a:ln w="28575" cap="flat" cmpd="sng" algn="ctr">
                <a:solidFill>
                  <a:srgbClr val="092D6C">
                    <a:lumMod val="75000"/>
                  </a:srgbClr>
                </a:solidFill>
                <a:prstDash val="solid"/>
                <a:miter lim="800000"/>
              </a:ln>
              <a:effectLst/>
            </p:spPr>
            <p:txBody>
              <a:bodyPr rtlCol="0" anchor="ctr"/>
              <a:lstStyle/>
              <a:p>
                <a:pPr algn="ctr" defTabSz="1371600">
                  <a:defRPr/>
                </a:pPr>
                <a:endParaRPr lang="en-US" sz="2700" kern="0">
                  <a:latin typeface="Arial" panose="020B0604020202020204"/>
                </a:endParaRPr>
              </a:p>
            </p:txBody>
          </p:sp>
          <p:sp>
            <p:nvSpPr>
              <p:cNvPr id="45" name="TextBox 44"/>
              <p:cNvSpPr txBox="1"/>
              <p:nvPr/>
            </p:nvSpPr>
            <p:spPr>
              <a:xfrm>
                <a:off x="972724" y="1173108"/>
                <a:ext cx="13280508" cy="372729"/>
              </a:xfrm>
              <a:prstGeom prst="rect">
                <a:avLst/>
              </a:prstGeom>
              <a:noFill/>
            </p:spPr>
            <p:txBody>
              <a:bodyPr wrap="square" rtlCol="0">
                <a:spAutoFit/>
              </a:bodyPr>
              <a:lstStyle/>
              <a:p>
                <a:pPr algn="just" defTabSz="1371600">
                  <a:lnSpc>
                    <a:spcPct val="125000"/>
                  </a:lnSpc>
                  <a:defRPr/>
                </a:pPr>
                <a:r>
                  <a:rPr lang="en-US" sz="3600" b="1" kern="0" dirty="0" err="1">
                    <a:latin typeface="Times New Roman" panose="02020603050405020304" pitchFamily="18" charset="0"/>
                    <a:cs typeface="Times New Roman" panose="02020603050405020304" pitchFamily="18" charset="0"/>
                  </a:rPr>
                  <a:t>Quan</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sát</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Hình</a:t>
                </a:r>
                <a:r>
                  <a:rPr lang="en-US" sz="3600" b="1" kern="0" dirty="0">
                    <a:latin typeface="Times New Roman" panose="02020603050405020304" pitchFamily="18" charset="0"/>
                    <a:cs typeface="Times New Roman" panose="02020603050405020304" pitchFamily="18" charset="0"/>
                  </a:rPr>
                  <a:t> , </a:t>
                </a:r>
                <a:r>
                  <a:rPr lang="en-US" sz="3600" b="1" kern="0" dirty="0" err="1">
                    <a:latin typeface="Times New Roman" panose="02020603050405020304" pitchFamily="18" charset="0"/>
                    <a:cs typeface="Times New Roman" panose="02020603050405020304" pitchFamily="18" charset="0"/>
                  </a:rPr>
                  <a:t>thực</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hiện</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các</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yêu</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cầu</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sau</a:t>
                </a:r>
                <a:r>
                  <a:rPr lang="en-US" sz="3600" b="1" kern="0" dirty="0">
                    <a:latin typeface="Times New Roman" panose="02020603050405020304" pitchFamily="18" charset="0"/>
                    <a:cs typeface="Times New Roman" panose="02020603050405020304" pitchFamily="18" charset="0"/>
                  </a:rPr>
                  <a:t>:</a:t>
                </a:r>
              </a:p>
              <a:p>
                <a:pPr algn="just" defTabSz="1371600">
                  <a:lnSpc>
                    <a:spcPct val="125000"/>
                  </a:lnSpc>
                  <a:defRPr/>
                </a:pPr>
                <a:r>
                  <a:rPr lang="vi-VN" sz="3600" kern="0" dirty="0">
                    <a:latin typeface="Times New Roman" panose="02020603050405020304" pitchFamily="18" charset="0"/>
                    <a:cs typeface="Times New Roman" panose="02020603050405020304" pitchFamily="18" charset="0"/>
                  </a:rPr>
                  <a:t>1. Mô tả ba giai đoạn của quá trình tái bản DNA.</a:t>
                </a:r>
              </a:p>
            </p:txBody>
          </p:sp>
        </p:grpSp>
        <p:grpSp>
          <p:nvGrpSpPr>
            <p:cNvPr id="41" name="Group 40"/>
            <p:cNvGrpSpPr/>
            <p:nvPr/>
          </p:nvGrpSpPr>
          <p:grpSpPr>
            <a:xfrm>
              <a:off x="4613297" y="3279004"/>
              <a:ext cx="751396" cy="751396"/>
              <a:chOff x="4514141" y="3958769"/>
              <a:chExt cx="1369512" cy="1369512"/>
            </a:xfrm>
          </p:grpSpPr>
          <p:sp>
            <p:nvSpPr>
              <p:cNvPr id="42" name="Flowchart: Connector 41"/>
              <p:cNvSpPr/>
              <p:nvPr/>
            </p:nvSpPr>
            <p:spPr>
              <a:xfrm>
                <a:off x="4514141" y="3958769"/>
                <a:ext cx="1369512" cy="1369512"/>
              </a:xfrm>
              <a:prstGeom prst="flowChartConnector">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3" name="Picture 6" descr="waving hand&quot; Emoji - Download for free – Icond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621" y="4127305"/>
                <a:ext cx="892807" cy="914613"/>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40" name="Rectangle: Rounded Corners 22"/>
          <p:cNvSpPr/>
          <p:nvPr/>
        </p:nvSpPr>
        <p:spPr>
          <a:xfrm>
            <a:off x="12796497" y="4157688"/>
            <a:ext cx="1604073" cy="54484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endParaRPr lang="en-US" sz="28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10069789" y="5118003"/>
            <a:ext cx="7288371" cy="3939540"/>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4000" b="1" i="0" dirty="0"/>
              <a:t>b) </a:t>
            </a:r>
            <a:r>
              <a:rPr lang="vi-VN" sz="4000" dirty="0"/>
              <a:t>Quá trình tái bản DNA diễn ra qua 3 giai đoạn:</a:t>
            </a:r>
          </a:p>
          <a:p>
            <a:r>
              <a:rPr lang="vi-VN" sz="4000" b="1" dirty="0"/>
              <a:t>Giai đoạn 1: Tháo xoắn</a:t>
            </a:r>
          </a:p>
          <a:p>
            <a:r>
              <a:rPr lang="vi-VN" sz="4000" b="1" dirty="0"/>
              <a:t>Giai đoạn 2: Kéo dài</a:t>
            </a:r>
          </a:p>
          <a:p>
            <a:r>
              <a:rPr lang="vi-VN" sz="4000" b="1" dirty="0"/>
              <a:t>Giai đoạn 3: Kết thúc</a:t>
            </a:r>
          </a:p>
        </p:txBody>
      </p:sp>
      <p:grpSp>
        <p:nvGrpSpPr>
          <p:cNvPr id="10" name="Group 9"/>
          <p:cNvGrpSpPr/>
          <p:nvPr/>
        </p:nvGrpSpPr>
        <p:grpSpPr>
          <a:xfrm>
            <a:off x="737825" y="2741609"/>
            <a:ext cx="8909787" cy="6572619"/>
            <a:chOff x="788431" y="3055650"/>
            <a:chExt cx="8909787" cy="6572619"/>
          </a:xfrm>
        </p:grpSpPr>
        <p:grpSp>
          <p:nvGrpSpPr>
            <p:cNvPr id="5" name="Group 4"/>
            <p:cNvGrpSpPr/>
            <p:nvPr/>
          </p:nvGrpSpPr>
          <p:grpSpPr>
            <a:xfrm>
              <a:off x="788431" y="3055650"/>
              <a:ext cx="8909787" cy="5113024"/>
              <a:chOff x="-10961447" y="3257663"/>
              <a:chExt cx="16916436" cy="9707767"/>
            </a:xfrm>
          </p:grpSpPr>
          <p:pic>
            <p:nvPicPr>
              <p:cNvPr id="2050" name="Picture 2" descr="DNA replication - Online Biology Notes"/>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882924" y="3257663"/>
                <a:ext cx="16837913" cy="9603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4474" y="4523253"/>
                <a:ext cx="5929166" cy="701227"/>
              </a:xfrm>
              <a:prstGeom prst="rect">
                <a:avLst/>
              </a:prstGeom>
              <a:solidFill>
                <a:schemeClr val="bg1"/>
              </a:solidFill>
              <a:ln>
                <a:solidFill>
                  <a:schemeClr val="bg1"/>
                </a:solidFill>
              </a:ln>
            </p:spPr>
            <p:txBody>
              <a:bodyPr wrap="square" rtlCol="0">
                <a:spAutoFit/>
              </a:bodyPr>
              <a:lstStyle/>
              <a:p>
                <a:pPr algn="ctr"/>
                <a:r>
                  <a:rPr lang="en-US" b="1" dirty="0" err="1"/>
                  <a:t>Mạch</a:t>
                </a:r>
                <a:r>
                  <a:rPr lang="en-US" b="1" dirty="0"/>
                  <a:t> </a:t>
                </a:r>
                <a:r>
                  <a:rPr lang="en-US" b="1" dirty="0" err="1"/>
                  <a:t>tổng</a:t>
                </a:r>
                <a:r>
                  <a:rPr lang="en-US" b="1" dirty="0"/>
                  <a:t> </a:t>
                </a:r>
                <a:r>
                  <a:rPr lang="en-US" b="1" dirty="0" err="1"/>
                  <a:t>hợp</a:t>
                </a:r>
                <a:r>
                  <a:rPr lang="en-US" b="1" dirty="0"/>
                  <a:t> </a:t>
                </a:r>
                <a:r>
                  <a:rPr lang="en-US" b="1" dirty="0" err="1"/>
                  <a:t>liên</a:t>
                </a:r>
                <a:r>
                  <a:rPr lang="en-US" b="1" dirty="0"/>
                  <a:t> </a:t>
                </a:r>
                <a:r>
                  <a:rPr lang="en-US" b="1" dirty="0" err="1"/>
                  <a:t>tục</a:t>
                </a:r>
                <a:endParaRPr lang="en-US" b="1" dirty="0"/>
              </a:p>
            </p:txBody>
          </p:sp>
          <p:sp>
            <p:nvSpPr>
              <p:cNvPr id="45" name="TextBox 44"/>
              <p:cNvSpPr txBox="1"/>
              <p:nvPr/>
            </p:nvSpPr>
            <p:spPr>
              <a:xfrm>
                <a:off x="-5939773" y="12264203"/>
                <a:ext cx="6095696" cy="701227"/>
              </a:xfrm>
              <a:prstGeom prst="rect">
                <a:avLst/>
              </a:prstGeom>
              <a:solidFill>
                <a:schemeClr val="bg1"/>
              </a:solidFill>
              <a:ln>
                <a:solidFill>
                  <a:schemeClr val="bg1"/>
                </a:solidFill>
              </a:ln>
            </p:spPr>
            <p:txBody>
              <a:bodyPr wrap="square" rtlCol="0">
                <a:spAutoFit/>
              </a:bodyPr>
              <a:lstStyle/>
              <a:p>
                <a:pPr algn="ctr"/>
                <a:r>
                  <a:rPr lang="en-US" b="1" dirty="0" err="1"/>
                  <a:t>Mạch</a:t>
                </a:r>
                <a:r>
                  <a:rPr lang="en-US" b="1" dirty="0"/>
                  <a:t> </a:t>
                </a:r>
                <a:r>
                  <a:rPr lang="en-US" b="1" dirty="0" err="1"/>
                  <a:t>tổng</a:t>
                </a:r>
                <a:r>
                  <a:rPr lang="en-US" b="1" dirty="0"/>
                  <a:t> </a:t>
                </a:r>
                <a:r>
                  <a:rPr lang="en-US" b="1" dirty="0" err="1"/>
                  <a:t>hợp</a:t>
                </a:r>
                <a:r>
                  <a:rPr lang="en-US" b="1" dirty="0"/>
                  <a:t> </a:t>
                </a:r>
                <a:r>
                  <a:rPr lang="en-US" b="1" dirty="0" err="1"/>
                  <a:t>gián</a:t>
                </a:r>
                <a:r>
                  <a:rPr lang="en-US" b="1" dirty="0"/>
                  <a:t> </a:t>
                </a:r>
                <a:r>
                  <a:rPr lang="en-US" b="1" dirty="0" err="1"/>
                  <a:t>đoạn</a:t>
                </a:r>
                <a:endParaRPr lang="en-US" b="1" dirty="0"/>
              </a:p>
            </p:txBody>
          </p:sp>
          <p:sp>
            <p:nvSpPr>
              <p:cNvPr id="46" name="TextBox 45"/>
              <p:cNvSpPr txBox="1"/>
              <p:nvPr/>
            </p:nvSpPr>
            <p:spPr>
              <a:xfrm>
                <a:off x="-10961447" y="5045978"/>
                <a:ext cx="4268903" cy="656772"/>
              </a:xfrm>
              <a:prstGeom prst="rect">
                <a:avLst/>
              </a:prstGeom>
              <a:solidFill>
                <a:schemeClr val="bg1"/>
              </a:solidFill>
              <a:ln>
                <a:solidFill>
                  <a:schemeClr val="bg1"/>
                </a:solidFill>
              </a:ln>
            </p:spPr>
            <p:txBody>
              <a:bodyPr wrap="square" rtlCol="0">
                <a:spAutoFit/>
              </a:bodyPr>
              <a:lstStyle/>
              <a:p>
                <a:pPr algn="ctr"/>
                <a:r>
                  <a:rPr lang="en-US" sz="1600" b="1" dirty="0"/>
                  <a:t>Enzyme </a:t>
                </a:r>
                <a:r>
                  <a:rPr lang="en-US" sz="1600" b="1" dirty="0" err="1"/>
                  <a:t>tháo</a:t>
                </a:r>
                <a:r>
                  <a:rPr lang="en-US" sz="1600" b="1" dirty="0"/>
                  <a:t> </a:t>
                </a:r>
                <a:r>
                  <a:rPr lang="en-US" sz="1600" b="1" dirty="0" err="1"/>
                  <a:t>xoắn</a:t>
                </a:r>
                <a:endParaRPr lang="en-US" sz="1600" b="1" dirty="0"/>
              </a:p>
            </p:txBody>
          </p:sp>
        </p:grpSp>
        <p:pic>
          <p:nvPicPr>
            <p:cNvPr id="6" name="Picture 5"/>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19070" r="74884">
                          <a14:foregroundMark x1="52558" y1="35417" x2="52558" y2="35417"/>
                          <a14:foregroundMark x1="50233" y1="16146" x2="50233" y2="16146"/>
                          <a14:foregroundMark x1="29302" y1="49479" x2="60930" y2="49479"/>
                          <a14:foregroundMark x1="26512" y1="48958" x2="44651" y2="47396"/>
                          <a14:foregroundMark x1="64186" y1="48958" x2="71163" y2="46875"/>
                          <a14:foregroundMark x1="71628" y1="48438" x2="71628" y2="48438"/>
                          <a14:foregroundMark x1="71163" y1="63542" x2="73488" y2="68229"/>
                          <a14:foregroundMark x1="71628" y1="79688" x2="68372" y2="75000"/>
                          <a14:foregroundMark x1="61395" y1="55729" x2="53023" y2="79167"/>
                          <a14:foregroundMark x1="56744" y1="62500" x2="53488" y2="82813"/>
                          <a14:foregroundMark x1="56279" y1="75521" x2="56279" y2="75521"/>
                          <a14:foregroundMark x1="57674" y1="76563" x2="57674" y2="76563"/>
                          <a14:foregroundMark x1="57209" y1="70833" x2="57209" y2="70833"/>
                          <a14:foregroundMark x1="36279" y1="92188" x2="74884" y2="91667"/>
                        </a14:backgroundRemoval>
                      </a14:imgEffect>
                    </a14:imgLayer>
                  </a14:imgProps>
                </a:ext>
              </a:extLst>
            </a:blip>
            <a:srcRect l="14881" r="18151" b="7"/>
            <a:stretch>
              <a:fillRect/>
            </a:stretch>
          </p:blipFill>
          <p:spPr>
            <a:xfrm>
              <a:off x="6066917" y="7799342"/>
              <a:ext cx="1371600" cy="1828927"/>
            </a:xfrm>
            <a:prstGeom prst="rect">
              <a:avLst/>
            </a:prstGeom>
          </p:spPr>
        </p:pic>
        <p:sp>
          <p:nvSpPr>
            <p:cNvPr id="9" name="Rounded Rectangle 8"/>
            <p:cNvSpPr/>
            <p:nvPr/>
          </p:nvSpPr>
          <p:spPr>
            <a:xfrm>
              <a:off x="6398694" y="7139465"/>
              <a:ext cx="729510" cy="659877"/>
            </a:xfrm>
            <a:prstGeom prst="roundRect">
              <a:avLst/>
            </a:prstGeom>
            <a:noFill/>
            <a:ln w="57150">
              <a:solidFill>
                <a:schemeClr val="accent6">
                  <a:lumMod val="50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451312" y="1807104"/>
            <a:ext cx="2923347" cy="657471"/>
            <a:chOff x="-302033" y="444506"/>
            <a:chExt cx="1948898" cy="571500"/>
          </a:xfrm>
        </p:grpSpPr>
        <p:sp>
          <p:nvSpPr>
            <p:cNvPr id="22" name="Rectangle: Rounded Corners 21"/>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3" name="TextBox 22"/>
            <p:cNvSpPr txBox="1"/>
            <p:nvPr/>
          </p:nvSpPr>
          <p:spPr>
            <a:xfrm>
              <a:off x="-243046" y="489479"/>
              <a:ext cx="1826767" cy="481557"/>
            </a:xfrm>
            <a:prstGeom prst="rect">
              <a:avLst/>
            </a:prstGeom>
            <a:noFill/>
          </p:spPr>
          <p:txBody>
            <a:bodyPr wrap="square" rtlCol="0" anchor="ctr">
              <a:spAutoFit/>
            </a:bodyPr>
            <a:lstStyle/>
            <a:p>
              <a:pPr algn="ctr" defTabSz="685800"/>
              <a:r>
                <a:rPr lang="en-US" sz="3000" b="1" dirty="0">
                  <a:solidFill>
                    <a:srgbClr val="FFFFFF"/>
                  </a:solidFill>
                  <a:cs typeface="Arial" panose="020B0604020202020204" pitchFamily="34" charset="0"/>
                </a:rPr>
                <a:t>1. </a:t>
              </a:r>
              <a:r>
                <a:rPr lang="en-US" sz="3000" b="1" dirty="0" err="1">
                  <a:solidFill>
                    <a:srgbClr val="FFFFFF"/>
                  </a:solidFill>
                  <a:cs typeface="Arial" panose="020B0604020202020204" pitchFamily="34" charset="0"/>
                </a:rPr>
                <a:t>Diễn</a:t>
              </a:r>
              <a:r>
                <a:rPr lang="en-US" sz="3000" b="1" dirty="0">
                  <a:solidFill>
                    <a:srgbClr val="FFFFFF"/>
                  </a:solidFill>
                  <a:cs typeface="Arial" panose="020B0604020202020204" pitchFamily="34" charset="0"/>
                </a:rPr>
                <a:t> </a:t>
              </a:r>
              <a:r>
                <a:rPr lang="en-US" sz="3000" b="1" dirty="0" err="1">
                  <a:solidFill>
                    <a:srgbClr val="FFFFFF"/>
                  </a:solidFill>
                  <a:cs typeface="Arial" panose="020B0604020202020204" pitchFamily="34" charset="0"/>
                </a:rPr>
                <a:t>biến</a:t>
              </a:r>
              <a:endParaRPr lang="en-US" sz="3000" b="1" dirty="0">
                <a:solidFill>
                  <a:srgbClr val="FFFFFF"/>
                </a:solidFill>
                <a:cs typeface="Arial" panose="020B0604020202020204" pitchFamily="34" charset="0"/>
              </a:endParaRPr>
            </a:p>
          </p:txBody>
        </p:sp>
      </p:grpSp>
      <p:sp>
        <p:nvSpPr>
          <p:cNvPr id="11" name="Rounded Rectangle 1"/>
          <p:cNvSpPr/>
          <p:nvPr/>
        </p:nvSpPr>
        <p:spPr>
          <a:xfrm>
            <a:off x="9490435" y="1007034"/>
            <a:ext cx="6842490" cy="3056958"/>
          </a:xfrm>
          <a:prstGeom prst="roundRect">
            <a:avLst>
              <a:gd name="adj" fmla="val 12011"/>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p:cNvSpPr/>
          <p:nvPr/>
        </p:nvSpPr>
        <p:spPr>
          <a:xfrm>
            <a:off x="10102429" y="1240491"/>
            <a:ext cx="5868399" cy="2496837"/>
          </a:xfrm>
          <a:prstGeom prst="rect">
            <a:avLst/>
          </a:prstGeom>
        </p:spPr>
        <p:txBody>
          <a:bodyPr wrap="square">
            <a:spAutoFit/>
          </a:bodyPr>
          <a:lstStyle/>
          <a:p>
            <a:pPr algn="just">
              <a:lnSpc>
                <a:spcPct val="125000"/>
              </a:lnSpc>
              <a:defRPr/>
            </a:pP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Quan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sát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hình</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34.2,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cho</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biết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 Mạch mới được tổng hợp theo chiều nào?</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b) Mô tả quá trình tái bản DNA.</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628" y="559472"/>
            <a:ext cx="1314927" cy="1314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xEl>
                                              <p:pRg st="1" end="1"/>
                                            </p:txEl>
                                          </p:spTgt>
                                        </p:tgtEl>
                                        <p:attrNameLst>
                                          <p:attrName>style.visibility</p:attrName>
                                        </p:attrNameLst>
                                      </p:cBhvr>
                                      <p:to>
                                        <p:strVal val="visible"/>
                                      </p:to>
                                    </p:set>
                                    <p:animEffect transition="in" filter="fade">
                                      <p:cBhvr>
                                        <p:cTn id="14" dur="1000"/>
                                        <p:tgtEl>
                                          <p:spTgt spid="41">
                                            <p:txEl>
                                              <p:pRg st="1" end="1"/>
                                            </p:txEl>
                                          </p:spTgt>
                                        </p:tgtEl>
                                      </p:cBhvr>
                                    </p:animEffect>
                                    <p:anim calcmode="lin" valueType="num">
                                      <p:cBhvr>
                                        <p:cTn id="15" dur="1000" fill="hold"/>
                                        <p:tgtEl>
                                          <p:spTgt spid="4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xEl>
                                              <p:pRg st="2" end="2"/>
                                            </p:txEl>
                                          </p:spTgt>
                                        </p:tgtEl>
                                        <p:attrNameLst>
                                          <p:attrName>style.visibility</p:attrName>
                                        </p:attrNameLst>
                                      </p:cBhvr>
                                      <p:to>
                                        <p:strVal val="visible"/>
                                      </p:to>
                                    </p:set>
                                    <p:animEffect transition="in" filter="fade">
                                      <p:cBhvr>
                                        <p:cTn id="21" dur="1000"/>
                                        <p:tgtEl>
                                          <p:spTgt spid="41">
                                            <p:txEl>
                                              <p:pRg st="2" end="2"/>
                                            </p:txEl>
                                          </p:spTgt>
                                        </p:tgtEl>
                                      </p:cBhvr>
                                    </p:animEffect>
                                    <p:anim calcmode="lin" valueType="num">
                                      <p:cBhvr>
                                        <p:cTn id="22" dur="1000" fill="hold"/>
                                        <p:tgtEl>
                                          <p:spTgt spid="4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
                                            <p:txEl>
                                              <p:pRg st="3" end="3"/>
                                            </p:txEl>
                                          </p:spTgt>
                                        </p:tgtEl>
                                        <p:attrNameLst>
                                          <p:attrName>style.visibility</p:attrName>
                                        </p:attrNameLst>
                                      </p:cBhvr>
                                      <p:to>
                                        <p:strVal val="visible"/>
                                      </p:to>
                                    </p:set>
                                    <p:animEffect transition="in" filter="fade">
                                      <p:cBhvr>
                                        <p:cTn id="28" dur="1000"/>
                                        <p:tgtEl>
                                          <p:spTgt spid="41">
                                            <p:txEl>
                                              <p:pRg st="3" end="3"/>
                                            </p:txEl>
                                          </p:spTgt>
                                        </p:tgtEl>
                                      </p:cBhvr>
                                    </p:animEffect>
                                    <p:anim calcmode="lin" valueType="num">
                                      <p:cBhvr>
                                        <p:cTn id="29" dur="1000" fill="hold"/>
                                        <p:tgtEl>
                                          <p:spTgt spid="4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40" name="Rectangle: Rounded Corners 22"/>
          <p:cNvSpPr/>
          <p:nvPr/>
        </p:nvSpPr>
        <p:spPr>
          <a:xfrm>
            <a:off x="12134309" y="4660280"/>
            <a:ext cx="1604073" cy="54484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endParaRPr lang="en-US" sz="28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9517160" y="5258190"/>
            <a:ext cx="8237440" cy="3477875"/>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4400" b="1" i="0" dirty="0"/>
              <a:t>Giai đoạn 1: </a:t>
            </a:r>
            <a:r>
              <a:rPr lang="vi-VN" sz="4400" i="0" dirty="0"/>
              <a:t>Tháo xoắn, phá vỡ liên kết hydrogen để tách hai mạch của phân tử DNA với sự tham gia của enzyme tháo xoắn.</a:t>
            </a:r>
          </a:p>
        </p:txBody>
      </p:sp>
      <p:pic>
        <p:nvPicPr>
          <p:cNvPr id="6148" name="Picture 4" descr="121,736 imágenes, fotos de stock, objetos en 3D y vectores sobre  Replicación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941" y="3708957"/>
            <a:ext cx="8423149" cy="335488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1312" y="1807104"/>
            <a:ext cx="2923347" cy="657471"/>
            <a:chOff x="-302033" y="444506"/>
            <a:chExt cx="1948898" cy="571500"/>
          </a:xfrm>
        </p:grpSpPr>
        <p:sp>
          <p:nvSpPr>
            <p:cNvPr id="10" name="Rectangle: Rounded Corners 9"/>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1" name="TextBox 10"/>
            <p:cNvSpPr txBox="1"/>
            <p:nvPr/>
          </p:nvSpPr>
          <p:spPr>
            <a:xfrm>
              <a:off x="-243046" y="489479"/>
              <a:ext cx="1826767" cy="481557"/>
            </a:xfrm>
            <a:prstGeom prst="rect">
              <a:avLst/>
            </a:prstGeom>
            <a:noFill/>
          </p:spPr>
          <p:txBody>
            <a:bodyPr wrap="square" rtlCol="0" anchor="ctr">
              <a:spAutoFit/>
            </a:bodyPr>
            <a:lstStyle/>
            <a:p>
              <a:pPr algn="ctr" defTabSz="685800"/>
              <a:r>
                <a:rPr lang="en-US" sz="3000" b="1" dirty="0">
                  <a:solidFill>
                    <a:srgbClr val="FFFFFF"/>
                  </a:solidFill>
                  <a:cs typeface="Arial" panose="020B0604020202020204" pitchFamily="34" charset="0"/>
                </a:rPr>
                <a:t>1. </a:t>
              </a:r>
              <a:r>
                <a:rPr lang="en-US" sz="3000" b="1" dirty="0" err="1">
                  <a:solidFill>
                    <a:srgbClr val="FFFFFF"/>
                  </a:solidFill>
                  <a:cs typeface="Arial" panose="020B0604020202020204" pitchFamily="34" charset="0"/>
                </a:rPr>
                <a:t>Diễn</a:t>
              </a:r>
              <a:r>
                <a:rPr lang="en-US" sz="3000" b="1" dirty="0">
                  <a:solidFill>
                    <a:srgbClr val="FFFFFF"/>
                  </a:solidFill>
                  <a:cs typeface="Arial" panose="020B0604020202020204" pitchFamily="34" charset="0"/>
                </a:rPr>
                <a:t> </a:t>
              </a:r>
              <a:r>
                <a:rPr lang="en-US" sz="3000" b="1" dirty="0" err="1">
                  <a:solidFill>
                    <a:srgbClr val="FFFFFF"/>
                  </a:solidFill>
                  <a:cs typeface="Arial" panose="020B0604020202020204" pitchFamily="34" charset="0"/>
                </a:rPr>
                <a:t>biến</a:t>
              </a:r>
              <a:endParaRPr lang="en-US" sz="3000" b="1" dirty="0">
                <a:solidFill>
                  <a:srgbClr val="FFFFFF"/>
                </a:solidFill>
                <a:cs typeface="Arial" panose="020B0604020202020204" pitchFamily="34" charset="0"/>
              </a:endParaRPr>
            </a:p>
          </p:txBody>
        </p:sp>
      </p:grpSp>
      <p:sp>
        <p:nvSpPr>
          <p:cNvPr id="3" name="Rounded Rectangle 1"/>
          <p:cNvSpPr/>
          <p:nvPr/>
        </p:nvSpPr>
        <p:spPr>
          <a:xfrm>
            <a:off x="9490435" y="1007034"/>
            <a:ext cx="6842490" cy="3056958"/>
          </a:xfrm>
          <a:prstGeom prst="roundRect">
            <a:avLst>
              <a:gd name="adj" fmla="val 12011"/>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p:cNvSpPr/>
          <p:nvPr/>
        </p:nvSpPr>
        <p:spPr>
          <a:xfrm>
            <a:off x="10102429" y="1240491"/>
            <a:ext cx="5868399" cy="2496837"/>
          </a:xfrm>
          <a:prstGeom prst="rect">
            <a:avLst/>
          </a:prstGeom>
        </p:spPr>
        <p:txBody>
          <a:bodyPr wrap="square">
            <a:spAutoFit/>
          </a:bodyPr>
          <a:lstStyle/>
          <a:p>
            <a:pPr algn="just">
              <a:lnSpc>
                <a:spcPct val="125000"/>
              </a:lnSpc>
              <a:defRPr/>
            </a:pP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Quan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sát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hình</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34.2,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cho</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biết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 Mạch mới được tổng hợp theo chiều nào?</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b) Mô tả quá trình tái bản DNA.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628" y="559472"/>
            <a:ext cx="1314927" cy="1314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385887"/>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pPr algn="ctr"/>
            <a:r>
              <a:rPr lang="en-US" sz="4400" b="1" dirty="0">
                <a:solidFill>
                  <a:srgbClr val="0070C0"/>
                </a:solidFill>
                <a:latin typeface="Times New Roman" panose="02020603050405020304" pitchFamily="18" charset="0"/>
                <a:ea typeface="Arial Regular" pitchFamily="34" charset="-122"/>
                <a:cs typeface="Times New Roman" panose="02020603050405020304" pitchFamily="18" charset="0"/>
              </a:rPr>
              <a:t>I. TÁI BẢN DNA</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40" name="Rectangle: Rounded Corners 22"/>
          <p:cNvSpPr/>
          <p:nvPr/>
        </p:nvSpPr>
        <p:spPr>
          <a:xfrm>
            <a:off x="8152803" y="3083132"/>
            <a:ext cx="1604073" cy="544843"/>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8401527" y="3771874"/>
            <a:ext cx="9276873" cy="4939814"/>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3600" b="1" i="0" dirty="0"/>
              <a:t>- Giai đoạn 2</a:t>
            </a:r>
            <a:r>
              <a:rPr lang="vi-VN" sz="3600" i="0" dirty="0"/>
              <a:t>: Enzyme DNA polymerase thực hiện gắn các nucleotide tự do trong môi trường tế bào liên kết với các nucleotide trên mỗi mạch khuôn của DNA theo nguyên tắc bổ sung (A liên kết với T bằng 2 liên kết hydrogen, G liên kết với C bằng 3 liên kết hydrogen) để kéo dài mạch DNA mới theo chiều 5’ – 3’.</a:t>
            </a:r>
          </a:p>
        </p:txBody>
      </p:sp>
      <p:pic>
        <p:nvPicPr>
          <p:cNvPr id="21" name="Picture 2" descr="RNA Polymerase — Overview &amp; Role in Transcription - Expii"/>
          <p:cNvPicPr>
            <a:picLocks noChangeAspect="1" noChangeArrowheads="1"/>
          </p:cNvPicPr>
          <p:nvPr/>
        </p:nvPicPr>
        <p:blipFill rotWithShape="1">
          <a:blip r:embed="rId2">
            <a:extLst>
              <a:ext uri="{28A0092B-C50C-407E-A947-70E740481C1C}">
                <a14:useLocalDpi xmlns:a14="http://schemas.microsoft.com/office/drawing/2010/main" val="0"/>
              </a:ext>
            </a:extLst>
          </a:blip>
          <a:srcRect l="3696" t="14599" r="4662" b="16789"/>
          <a:stretch>
            <a:fillRect/>
          </a:stretch>
        </p:blipFill>
        <p:spPr bwMode="auto">
          <a:xfrm>
            <a:off x="722750" y="3691967"/>
            <a:ext cx="7430053" cy="32708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1312" y="1807104"/>
            <a:ext cx="2923347" cy="657471"/>
            <a:chOff x="-302033" y="444506"/>
            <a:chExt cx="1948898" cy="571500"/>
          </a:xfrm>
        </p:grpSpPr>
        <p:sp>
          <p:nvSpPr>
            <p:cNvPr id="10" name="Rectangle: Rounded Corners 9"/>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1" name="TextBox 10"/>
            <p:cNvSpPr txBox="1"/>
            <p:nvPr/>
          </p:nvSpPr>
          <p:spPr>
            <a:xfrm>
              <a:off x="-243046" y="489479"/>
              <a:ext cx="1826767" cy="481557"/>
            </a:xfrm>
            <a:prstGeom prst="rect">
              <a:avLst/>
            </a:prstGeom>
            <a:noFill/>
          </p:spPr>
          <p:txBody>
            <a:bodyPr wrap="square" rtlCol="0" anchor="ctr">
              <a:spAutoFit/>
            </a:bodyPr>
            <a:lstStyle/>
            <a:p>
              <a:pPr algn="ctr" defTabSz="685800"/>
              <a:r>
                <a:rPr lang="en-US" sz="3000" b="1" dirty="0">
                  <a:solidFill>
                    <a:srgbClr val="FFFFFF"/>
                  </a:solidFill>
                  <a:cs typeface="Arial" panose="020B0604020202020204" pitchFamily="34" charset="0"/>
                </a:rPr>
                <a:t>1. </a:t>
              </a:r>
              <a:r>
                <a:rPr lang="en-US" sz="3000" b="1" dirty="0" err="1">
                  <a:solidFill>
                    <a:srgbClr val="FFFFFF"/>
                  </a:solidFill>
                  <a:cs typeface="Arial" panose="020B0604020202020204" pitchFamily="34" charset="0"/>
                </a:rPr>
                <a:t>Diễn</a:t>
              </a:r>
              <a:r>
                <a:rPr lang="en-US" sz="3000" b="1" dirty="0">
                  <a:solidFill>
                    <a:srgbClr val="FFFFFF"/>
                  </a:solidFill>
                  <a:cs typeface="Arial" panose="020B0604020202020204" pitchFamily="34" charset="0"/>
                </a:rPr>
                <a:t> </a:t>
              </a:r>
              <a:r>
                <a:rPr lang="en-US" sz="3000" b="1" dirty="0" err="1">
                  <a:solidFill>
                    <a:srgbClr val="FFFFFF"/>
                  </a:solidFill>
                  <a:cs typeface="Arial" panose="020B0604020202020204" pitchFamily="34" charset="0"/>
                </a:rPr>
                <a:t>biến</a:t>
              </a:r>
              <a:endParaRPr lang="en-US" sz="3000" b="1" dirty="0">
                <a:solidFill>
                  <a:srgbClr val="FFFFFF"/>
                </a:solidFill>
                <a:cs typeface="Arial" panose="020B0604020202020204" pitchFamily="34" charset="0"/>
              </a:endParaRPr>
            </a:p>
          </p:txBody>
        </p:sp>
      </p:grpSp>
      <p:sp>
        <p:nvSpPr>
          <p:cNvPr id="3" name="Rounded Rectangle 1"/>
          <p:cNvSpPr/>
          <p:nvPr/>
        </p:nvSpPr>
        <p:spPr>
          <a:xfrm>
            <a:off x="8686800" y="747765"/>
            <a:ext cx="8610600" cy="2000737"/>
          </a:xfrm>
          <a:prstGeom prst="roundRect">
            <a:avLst>
              <a:gd name="adj" fmla="val 12011"/>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p:cNvSpPr/>
          <p:nvPr/>
        </p:nvSpPr>
        <p:spPr>
          <a:xfrm>
            <a:off x="8691112" y="809510"/>
            <a:ext cx="8345278" cy="1938992"/>
          </a:xfrm>
          <a:prstGeom prst="rect">
            <a:avLst/>
          </a:prstGeom>
        </p:spPr>
        <p:txBody>
          <a:bodyPr wrap="square">
            <a:spAutoFit/>
          </a:bodyPr>
          <a:lstStyle/>
          <a:p>
            <a:pPr algn="just">
              <a:lnSpc>
                <a:spcPct val="125000"/>
              </a:lnSpc>
              <a:defRPr/>
            </a:pP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Quan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sát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hình</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34.2,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cho</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biết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 Mạch mới được tổng hợp theo chiều nào?</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b) Mô tả quá trình tái bản DNA.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734644"/>
            <a:ext cx="1314927" cy="1314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40" name="Rectangle: Rounded Corners 22"/>
          <p:cNvSpPr/>
          <p:nvPr/>
        </p:nvSpPr>
        <p:spPr>
          <a:xfrm>
            <a:off x="12302587" y="4486141"/>
            <a:ext cx="1604073" cy="54484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endParaRPr lang="en-US" sz="28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9308968" y="5404764"/>
            <a:ext cx="7591312" cy="3727944"/>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3200" b="1" i="0" dirty="0"/>
              <a:t>Giai đoạn 3:</a:t>
            </a:r>
            <a:r>
              <a:rPr lang="vi-VN" sz="3200" i="0" dirty="0"/>
              <a:t> Khi các chạc tái bản trên phân tử DNA gặp nhau, quá trình tái bản hoàn thành. Hai mạch đơn gồm một mạch mới tổng hợp và một mạch khuôn xoắn trở lại với nhau, tạo ra hai phân tử DNA mới giống như phân tử DNA ban đầu.</a:t>
            </a:r>
          </a:p>
        </p:txBody>
      </p:sp>
      <p:grpSp>
        <p:nvGrpSpPr>
          <p:cNvPr id="3" name="Group 2"/>
          <p:cNvGrpSpPr/>
          <p:nvPr/>
        </p:nvGrpSpPr>
        <p:grpSpPr>
          <a:xfrm>
            <a:off x="1451312" y="1807104"/>
            <a:ext cx="2923347" cy="657471"/>
            <a:chOff x="-302033" y="444506"/>
            <a:chExt cx="1948898" cy="571500"/>
          </a:xfrm>
        </p:grpSpPr>
        <p:sp>
          <p:nvSpPr>
            <p:cNvPr id="5" name="Rectangle: Rounded Corners 4"/>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6" name="TextBox 5"/>
            <p:cNvSpPr txBox="1"/>
            <p:nvPr/>
          </p:nvSpPr>
          <p:spPr>
            <a:xfrm>
              <a:off x="-243046" y="489479"/>
              <a:ext cx="1826767" cy="481557"/>
            </a:xfrm>
            <a:prstGeom prst="rect">
              <a:avLst/>
            </a:prstGeom>
            <a:noFill/>
          </p:spPr>
          <p:txBody>
            <a:bodyPr wrap="square" rtlCol="0" anchor="ctr">
              <a:spAutoFit/>
            </a:bodyPr>
            <a:lstStyle/>
            <a:p>
              <a:pPr algn="ctr" defTabSz="685800"/>
              <a:r>
                <a:rPr lang="en-US" sz="3000" b="1" dirty="0">
                  <a:solidFill>
                    <a:srgbClr val="FFFFFF"/>
                  </a:solidFill>
                  <a:cs typeface="Arial" panose="020B0604020202020204" pitchFamily="34" charset="0"/>
                </a:rPr>
                <a:t>2. </a:t>
              </a:r>
              <a:r>
                <a:rPr lang="en-US" sz="3000" b="1" dirty="0" err="1">
                  <a:solidFill>
                    <a:srgbClr val="FFFFFF"/>
                  </a:solidFill>
                  <a:cs typeface="Arial" panose="020B0604020202020204" pitchFamily="34" charset="0"/>
                </a:rPr>
                <a:t>Diễn</a:t>
              </a:r>
              <a:r>
                <a:rPr lang="en-US" sz="3000" b="1" dirty="0">
                  <a:solidFill>
                    <a:srgbClr val="FFFFFF"/>
                  </a:solidFill>
                  <a:cs typeface="Arial" panose="020B0604020202020204" pitchFamily="34" charset="0"/>
                </a:rPr>
                <a:t> </a:t>
              </a:r>
              <a:r>
                <a:rPr lang="en-US" sz="3000" b="1" dirty="0" err="1">
                  <a:solidFill>
                    <a:srgbClr val="FFFFFF"/>
                  </a:solidFill>
                  <a:cs typeface="Arial" panose="020B0604020202020204" pitchFamily="34" charset="0"/>
                </a:rPr>
                <a:t>biến</a:t>
              </a:r>
              <a:endParaRPr lang="en-US" sz="3000" b="1" dirty="0">
                <a:solidFill>
                  <a:srgbClr val="FFFFFF"/>
                </a:solidFill>
                <a:cs typeface="Arial" panose="020B0604020202020204" pitchFamily="34" charset="0"/>
              </a:endParaRPr>
            </a:p>
          </p:txBody>
        </p:sp>
      </p:grpSp>
      <p:pic>
        <p:nvPicPr>
          <p:cNvPr id="9" name="Picture 6" descr="Quá trình nhân đôi A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65" y="3242502"/>
            <a:ext cx="8198590" cy="44659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
          <p:cNvSpPr/>
          <p:nvPr/>
        </p:nvSpPr>
        <p:spPr>
          <a:xfrm>
            <a:off x="9490435" y="1007034"/>
            <a:ext cx="6842490" cy="3056958"/>
          </a:xfrm>
          <a:prstGeom prst="roundRect">
            <a:avLst>
              <a:gd name="adj" fmla="val 12011"/>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10102429" y="1240491"/>
            <a:ext cx="5868399" cy="2496837"/>
          </a:xfrm>
          <a:prstGeom prst="rect">
            <a:avLst/>
          </a:prstGeom>
        </p:spPr>
        <p:txBody>
          <a:bodyPr wrap="square">
            <a:spAutoFit/>
          </a:bodyPr>
          <a:lstStyle/>
          <a:p>
            <a:pPr algn="just">
              <a:lnSpc>
                <a:spcPct val="125000"/>
              </a:lnSpc>
              <a:defRPr/>
            </a:pP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Quan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sát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hình</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34.2,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cho</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biết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 Mạch mới được tổng hợp theo chiều nào?</a:t>
            </a:r>
          </a:p>
          <a:p>
            <a:pPr algn="just">
              <a:lnSpc>
                <a:spcPct val="125000"/>
              </a:lnSpc>
              <a:defRPr/>
            </a:pPr>
            <a:r>
              <a:rPr lang="vi-VN"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b) Mô tả quá trình tái bản DNA.</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628" y="559472"/>
            <a:ext cx="1314927" cy="1314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42452" y="398207"/>
            <a:ext cx="8026074" cy="1265412"/>
            <a:chOff x="294968" y="265471"/>
            <a:chExt cx="5350716" cy="843608"/>
          </a:xfrm>
        </p:grpSpPr>
        <p:sp>
          <p:nvSpPr>
            <p:cNvPr id="18" name="Rectangle 17"/>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94968" y="407055"/>
              <a:ext cx="5250426" cy="492443"/>
            </a:xfrm>
            <a:prstGeom prst="rect">
              <a:avLst/>
            </a:prstGeom>
            <a:noFill/>
          </p:spPr>
          <p:txBody>
            <a:bodyPr wrap="square" rtlCol="0">
              <a:spAutoFit/>
            </a:bodyPr>
            <a:lstStyle/>
            <a:p>
              <a:pPr algn="ctr"/>
              <a:r>
                <a:rPr lang="en-US" sz="4200" b="1" dirty="0">
                  <a:solidFill>
                    <a:srgbClr val="FFFF00"/>
                  </a:solidFill>
                </a:rPr>
                <a:t>I –TÁI BẢN DNA</a:t>
              </a:r>
            </a:p>
          </p:txBody>
        </p:sp>
      </p:grpSp>
      <p:grpSp>
        <p:nvGrpSpPr>
          <p:cNvPr id="15" name="Group 14"/>
          <p:cNvGrpSpPr/>
          <p:nvPr/>
        </p:nvGrpSpPr>
        <p:grpSpPr>
          <a:xfrm>
            <a:off x="886407" y="2273128"/>
            <a:ext cx="7582119" cy="1735490"/>
            <a:chOff x="590938" y="2087652"/>
            <a:chExt cx="5054746" cy="1156993"/>
          </a:xfrm>
        </p:grpSpPr>
        <p:sp>
          <p:nvSpPr>
            <p:cNvPr id="6" name="Rectangle: Rounded Corners 5"/>
            <p:cNvSpPr/>
            <p:nvPr/>
          </p:nvSpPr>
          <p:spPr>
            <a:xfrm>
              <a:off x="590938" y="2353843"/>
              <a:ext cx="5054746" cy="890802"/>
            </a:xfrm>
            <a:prstGeom prst="roundRect">
              <a:avLst>
                <a:gd name="adj" fmla="val 0"/>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3600" b="1">
                <a:solidFill>
                  <a:srgbClr val="00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90938" y="2087652"/>
              <a:ext cx="1728509" cy="555259"/>
              <a:chOff x="522092" y="2087652"/>
              <a:chExt cx="1796354" cy="555259"/>
            </a:xfrm>
          </p:grpSpPr>
          <p:sp>
            <p:nvSpPr>
              <p:cNvPr id="10" name="Arrow: Pentagon 9"/>
              <p:cNvSpPr/>
              <p:nvPr/>
            </p:nvSpPr>
            <p:spPr>
              <a:xfrm>
                <a:off x="522092" y="2087652"/>
                <a:ext cx="1796354" cy="555259"/>
              </a:xfrm>
              <a:prstGeom prst="homePlate">
                <a:avLst>
                  <a:gd name="adj" fmla="val 38987"/>
                </a:avLst>
              </a:prstGeom>
              <a:solidFill>
                <a:srgbClr val="00B0F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2092" y="2142283"/>
                <a:ext cx="1796354" cy="400109"/>
              </a:xfrm>
              <a:prstGeom prst="rect">
                <a:avLst/>
              </a:prstGeom>
              <a:solidFill>
                <a:schemeClr val="bg1"/>
              </a:solidFill>
            </p:spPr>
            <p:txBody>
              <a:bodyPr wrap="square">
                <a:spAutoFit/>
              </a:bodyPr>
              <a:lstStyle/>
              <a:p>
                <a:r>
                  <a:rPr lang="vi-VN" sz="3300" b="1" dirty="0">
                    <a:solidFill>
                      <a:srgbClr val="FF0000"/>
                    </a:solidFill>
                    <a:latin typeface="Times New Roman" panose="02020603050405020304" pitchFamily="18" charset="0"/>
                    <a:cs typeface="Times New Roman" panose="02020603050405020304" pitchFamily="18" charset="0"/>
                  </a:rPr>
                  <a:t>Giai đoạn 1: </a:t>
                </a:r>
                <a:endParaRPr lang="en-US" sz="3300" b="1" dirty="0">
                  <a:solidFill>
                    <a:srgbClr val="FF0000"/>
                  </a:solidFill>
                </a:endParaRPr>
              </a:p>
            </p:txBody>
          </p:sp>
        </p:grpSp>
        <p:sp>
          <p:nvSpPr>
            <p:cNvPr id="14" name="TextBox 13"/>
            <p:cNvSpPr txBox="1"/>
            <p:nvPr/>
          </p:nvSpPr>
          <p:spPr>
            <a:xfrm>
              <a:off x="740371" y="2614500"/>
              <a:ext cx="4905313" cy="501676"/>
            </a:xfrm>
            <a:prstGeom prst="rect">
              <a:avLst/>
            </a:prstGeom>
            <a:solidFill>
              <a:schemeClr val="bg1"/>
            </a:solidFill>
          </p:spPr>
          <p:txBody>
            <a:bodyPr wrap="square">
              <a:spAutoFit/>
            </a:bodyPr>
            <a:lstStyle/>
            <a:p>
              <a:pPr algn="just">
                <a:lnSpc>
                  <a:spcPct val="130000"/>
                </a:lnSpc>
              </a:pPr>
              <a:r>
                <a:rPr lang="vi-VN" sz="3300">
                  <a:solidFill>
                    <a:srgbClr val="000000"/>
                  </a:solidFill>
                  <a:latin typeface="Times New Roman" panose="02020603050405020304" pitchFamily="18" charset="0"/>
                  <a:cs typeface="Times New Roman" panose="02020603050405020304" pitchFamily="18" charset="0"/>
                </a:rPr>
                <a:t>DNA tháo xoắn tách thành hai mạch đơn.</a:t>
              </a:r>
            </a:p>
          </p:txBody>
        </p:sp>
      </p:grpSp>
      <p:grpSp>
        <p:nvGrpSpPr>
          <p:cNvPr id="16" name="Group 15"/>
          <p:cNvGrpSpPr/>
          <p:nvPr/>
        </p:nvGrpSpPr>
        <p:grpSpPr>
          <a:xfrm>
            <a:off x="886406" y="4196750"/>
            <a:ext cx="16413452" cy="2968442"/>
            <a:chOff x="590937" y="2087652"/>
            <a:chExt cx="10942301" cy="1978961"/>
          </a:xfrm>
        </p:grpSpPr>
        <p:sp>
          <p:nvSpPr>
            <p:cNvPr id="17" name="Rectangle: Rounded Corners 16"/>
            <p:cNvSpPr/>
            <p:nvPr/>
          </p:nvSpPr>
          <p:spPr>
            <a:xfrm>
              <a:off x="590937" y="2353842"/>
              <a:ext cx="10942301" cy="1712771"/>
            </a:xfrm>
            <a:prstGeom prst="roundRect">
              <a:avLst>
                <a:gd name="adj" fmla="val 0"/>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3600" b="1">
                <a:solidFill>
                  <a:srgbClr val="00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590938" y="2087652"/>
              <a:ext cx="1728509" cy="555259"/>
              <a:chOff x="522092" y="2087652"/>
              <a:chExt cx="1796354" cy="555259"/>
            </a:xfrm>
          </p:grpSpPr>
          <p:sp>
            <p:nvSpPr>
              <p:cNvPr id="24" name="Arrow: Pentagon 23"/>
              <p:cNvSpPr/>
              <p:nvPr/>
            </p:nvSpPr>
            <p:spPr>
              <a:xfrm>
                <a:off x="522092" y="2087652"/>
                <a:ext cx="1796354" cy="555259"/>
              </a:xfrm>
              <a:prstGeom prst="homePlate">
                <a:avLst>
                  <a:gd name="adj" fmla="val 38987"/>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22092" y="2142283"/>
                <a:ext cx="1796354" cy="400109"/>
              </a:xfrm>
              <a:prstGeom prst="rect">
                <a:avLst/>
              </a:prstGeom>
              <a:solidFill>
                <a:schemeClr val="bg1"/>
              </a:solidFill>
            </p:spPr>
            <p:txBody>
              <a:bodyPr wrap="square">
                <a:spAutoFit/>
              </a:bodyPr>
              <a:lstStyle/>
              <a:p>
                <a:r>
                  <a:rPr lang="vi-VN" sz="3300" b="1" dirty="0">
                    <a:solidFill>
                      <a:srgbClr val="FF0000"/>
                    </a:solidFill>
                    <a:latin typeface="Times New Roman" panose="02020603050405020304" pitchFamily="18" charset="0"/>
                    <a:cs typeface="Times New Roman" panose="02020603050405020304" pitchFamily="18" charset="0"/>
                  </a:rPr>
                  <a:t>Giai đoạn </a:t>
                </a:r>
                <a:r>
                  <a:rPr lang="en-US" sz="3300" b="1" dirty="0">
                    <a:solidFill>
                      <a:srgbClr val="FF0000"/>
                    </a:solidFill>
                    <a:latin typeface="Times New Roman" panose="02020603050405020304" pitchFamily="18" charset="0"/>
                    <a:cs typeface="Times New Roman" panose="02020603050405020304" pitchFamily="18" charset="0"/>
                  </a:rPr>
                  <a:t>2</a:t>
                </a:r>
                <a:r>
                  <a:rPr lang="vi-VN" sz="3300" b="1" dirty="0">
                    <a:solidFill>
                      <a:srgbClr val="FF0000"/>
                    </a:solidFill>
                    <a:latin typeface="Times New Roman" panose="02020603050405020304" pitchFamily="18" charset="0"/>
                    <a:cs typeface="Times New Roman" panose="02020603050405020304" pitchFamily="18" charset="0"/>
                  </a:rPr>
                  <a:t>: </a:t>
                </a:r>
                <a:endParaRPr lang="en-US" sz="3300" b="1" dirty="0">
                  <a:solidFill>
                    <a:srgbClr val="FF0000"/>
                  </a:solidFill>
                </a:endParaRPr>
              </a:p>
            </p:txBody>
          </p:sp>
        </p:grpSp>
        <p:sp>
          <p:nvSpPr>
            <p:cNvPr id="23" name="TextBox 22"/>
            <p:cNvSpPr txBox="1"/>
            <p:nvPr/>
          </p:nvSpPr>
          <p:spPr>
            <a:xfrm>
              <a:off x="740371" y="2614500"/>
              <a:ext cx="10674881" cy="1368836"/>
            </a:xfrm>
            <a:prstGeom prst="rect">
              <a:avLst/>
            </a:prstGeom>
            <a:solidFill>
              <a:schemeClr val="bg1"/>
            </a:solidFill>
          </p:spPr>
          <p:txBody>
            <a:bodyPr wrap="square">
              <a:spAutoFit/>
            </a:bodyPr>
            <a:lstStyle/>
            <a:p>
              <a:pPr algn="just">
                <a:lnSpc>
                  <a:spcPct val="130000"/>
                </a:lnSpc>
              </a:pPr>
              <a:r>
                <a:rPr lang="vi-VN" sz="3300" dirty="0">
                  <a:solidFill>
                    <a:srgbClr val="000000"/>
                  </a:solidFill>
                  <a:latin typeface="Times New Roman" panose="02020603050405020304" pitchFamily="18" charset="0"/>
                  <a:cs typeface="Times New Roman" panose="02020603050405020304" pitchFamily="18" charset="0"/>
                </a:rPr>
                <a:t>Các nucleotide tự do trong môi trường tế bào liên kết với các nucleotide trên mỗi mạch khuôn của DNA theo nguyên tắc bổ sung: A liên kết với T bằng 2 liên kết hydrogen, G liên kết với C bằng 3 liên kết hydrogen.</a:t>
              </a:r>
            </a:p>
          </p:txBody>
        </p:sp>
      </p:grpSp>
      <p:grpSp>
        <p:nvGrpSpPr>
          <p:cNvPr id="26" name="Group 25"/>
          <p:cNvGrpSpPr/>
          <p:nvPr/>
        </p:nvGrpSpPr>
        <p:grpSpPr>
          <a:xfrm>
            <a:off x="886408" y="7323863"/>
            <a:ext cx="16413452" cy="2202967"/>
            <a:chOff x="590937" y="2087652"/>
            <a:chExt cx="10942301" cy="1468644"/>
          </a:xfrm>
        </p:grpSpPr>
        <p:sp>
          <p:nvSpPr>
            <p:cNvPr id="27" name="Rectangle: Rounded Corners 26"/>
            <p:cNvSpPr/>
            <p:nvPr/>
          </p:nvSpPr>
          <p:spPr>
            <a:xfrm>
              <a:off x="590937" y="2353842"/>
              <a:ext cx="10942301" cy="1193605"/>
            </a:xfrm>
            <a:prstGeom prst="roundRect">
              <a:avLst>
                <a:gd name="adj" fmla="val 0"/>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3600" b="1">
                <a:solidFill>
                  <a:srgbClr val="000000"/>
                </a:solidFill>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590938" y="2087652"/>
              <a:ext cx="1728509" cy="555259"/>
              <a:chOff x="522092" y="2087652"/>
              <a:chExt cx="1796354" cy="555259"/>
            </a:xfrm>
          </p:grpSpPr>
          <p:sp>
            <p:nvSpPr>
              <p:cNvPr id="30" name="Arrow: Pentagon 29"/>
              <p:cNvSpPr/>
              <p:nvPr/>
            </p:nvSpPr>
            <p:spPr>
              <a:xfrm>
                <a:off x="522092" y="2087652"/>
                <a:ext cx="1796354" cy="555259"/>
              </a:xfrm>
              <a:prstGeom prst="homePlate">
                <a:avLst>
                  <a:gd name="adj" fmla="val 38987"/>
                </a:avLst>
              </a:prstGeom>
              <a:solidFill>
                <a:srgbClr val="287A4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2092" y="2142283"/>
                <a:ext cx="1796354" cy="400109"/>
              </a:xfrm>
              <a:prstGeom prst="rect">
                <a:avLst/>
              </a:prstGeom>
              <a:solidFill>
                <a:schemeClr val="bg1"/>
              </a:solidFill>
            </p:spPr>
            <p:txBody>
              <a:bodyPr wrap="square">
                <a:spAutoFit/>
              </a:bodyPr>
              <a:lstStyle/>
              <a:p>
                <a:r>
                  <a:rPr lang="vi-VN" sz="3300" b="1" dirty="0">
                    <a:solidFill>
                      <a:srgbClr val="FF0000"/>
                    </a:solidFill>
                    <a:latin typeface="Times New Roman" panose="02020603050405020304" pitchFamily="18" charset="0"/>
                    <a:cs typeface="Times New Roman" panose="02020603050405020304" pitchFamily="18" charset="0"/>
                  </a:rPr>
                  <a:t>Giai đoạn </a:t>
                </a:r>
                <a:r>
                  <a:rPr lang="en-US" sz="3300" b="1" dirty="0">
                    <a:solidFill>
                      <a:srgbClr val="FF0000"/>
                    </a:solidFill>
                    <a:latin typeface="Times New Roman" panose="02020603050405020304" pitchFamily="18" charset="0"/>
                    <a:cs typeface="Times New Roman" panose="02020603050405020304" pitchFamily="18" charset="0"/>
                  </a:rPr>
                  <a:t>3</a:t>
                </a:r>
                <a:r>
                  <a:rPr lang="vi-VN" sz="3300" b="1" dirty="0">
                    <a:solidFill>
                      <a:srgbClr val="FF0000"/>
                    </a:solidFill>
                    <a:latin typeface="Times New Roman" panose="02020603050405020304" pitchFamily="18" charset="0"/>
                    <a:cs typeface="Times New Roman" panose="02020603050405020304" pitchFamily="18" charset="0"/>
                  </a:rPr>
                  <a:t>: </a:t>
                </a:r>
                <a:endParaRPr lang="en-US" sz="3300" b="1" dirty="0">
                  <a:solidFill>
                    <a:srgbClr val="FF0000"/>
                  </a:solidFill>
                </a:endParaRPr>
              </a:p>
            </p:txBody>
          </p:sp>
        </p:grpSp>
        <p:sp>
          <p:nvSpPr>
            <p:cNvPr id="29" name="TextBox 28"/>
            <p:cNvSpPr txBox="1"/>
            <p:nvPr/>
          </p:nvSpPr>
          <p:spPr>
            <a:xfrm>
              <a:off x="740370" y="2614500"/>
              <a:ext cx="10674882" cy="941796"/>
            </a:xfrm>
            <a:prstGeom prst="rect">
              <a:avLst/>
            </a:prstGeom>
            <a:solidFill>
              <a:schemeClr val="bg1"/>
            </a:solidFill>
          </p:spPr>
          <p:txBody>
            <a:bodyPr wrap="square">
              <a:spAutoFit/>
            </a:bodyPr>
            <a:lstStyle/>
            <a:p>
              <a:pPr algn="just">
                <a:lnSpc>
                  <a:spcPct val="130000"/>
                </a:lnSpc>
              </a:pPr>
              <a:r>
                <a:rPr lang="vi-VN" sz="3300" dirty="0">
                  <a:solidFill>
                    <a:srgbClr val="000000"/>
                  </a:solidFill>
                  <a:latin typeface="Times New Roman" panose="02020603050405020304" pitchFamily="18" charset="0"/>
                  <a:cs typeface="Times New Roman" panose="02020603050405020304" pitchFamily="18" charset="0"/>
                </a:rPr>
                <a:t>Hai mạch đơn gồm một mạch mới tổng hợp và một mạch khuôn xoắn trở lại với nhau, tạo ra hai phân tử DNA mới giống như phân tử DNA ban đầu.</a:t>
              </a:r>
            </a:p>
          </p:txBody>
        </p:sp>
      </p:grpSp>
      <p:pic>
        <p:nvPicPr>
          <p:cNvPr id="33" name="Picture 32" descr="A diagram of dna strand&#10;&#10;Description automatically generated"/>
          <p:cNvPicPr>
            <a:picLocks noChangeAspect="1"/>
          </p:cNvPicPr>
          <p:nvPr/>
        </p:nvPicPr>
        <p:blipFill rotWithShape="1">
          <a:blip r:embed="rId2"/>
          <a:srcRect t="22291" b="25940"/>
          <a:stretch>
            <a:fillRect/>
          </a:stretch>
        </p:blipFill>
        <p:spPr>
          <a:xfrm>
            <a:off x="8793521" y="1044188"/>
            <a:ext cx="9407873" cy="3272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48"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pPr algn="ctr"/>
            <a:r>
              <a:rPr lang="en-US" sz="4400" b="1" dirty="0">
                <a:solidFill>
                  <a:srgbClr val="FF0000"/>
                </a:solidFill>
                <a:latin typeface="Times New Roman" panose="02020603050405020304" pitchFamily="18" charset="0"/>
                <a:ea typeface="Arial Regular" pitchFamily="34" charset="-122"/>
                <a:cs typeface="Times New Roman" panose="02020603050405020304" pitchFamily="18" charset="0"/>
              </a:rPr>
              <a:t>I. TÁI BẢN DNA</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grpSp>
        <p:nvGrpSpPr>
          <p:cNvPr id="33" name="Group 32"/>
          <p:cNvGrpSpPr/>
          <p:nvPr/>
        </p:nvGrpSpPr>
        <p:grpSpPr>
          <a:xfrm>
            <a:off x="1451312" y="1807104"/>
            <a:ext cx="2923347" cy="657471"/>
            <a:chOff x="-302033" y="444506"/>
            <a:chExt cx="1948898" cy="571500"/>
          </a:xfrm>
        </p:grpSpPr>
        <p:sp>
          <p:nvSpPr>
            <p:cNvPr id="24" name="Rectangle: Rounded Corners 23"/>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5" name="TextBox 24"/>
            <p:cNvSpPr txBox="1"/>
            <p:nvPr/>
          </p:nvSpPr>
          <p:spPr>
            <a:xfrm>
              <a:off x="-243046" y="476103"/>
              <a:ext cx="1826767" cy="508310"/>
            </a:xfrm>
            <a:prstGeom prst="rect">
              <a:avLst/>
            </a:prstGeom>
            <a:solidFill>
              <a:schemeClr val="bg1"/>
            </a:solidFill>
          </p:spPr>
          <p:txBody>
            <a:bodyPr wrap="square" rtlCol="0" anchor="ctr">
              <a:spAutoFit/>
            </a:bodyPr>
            <a:lstStyle/>
            <a:p>
              <a:pPr defTabSz="685800"/>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niệm</a:t>
              </a:r>
              <a:endParaRPr lang="en-US" sz="3200" b="1" dirty="0">
                <a:latin typeface="Times New Roman" panose="02020603050405020304" pitchFamily="18" charset="0"/>
                <a:cs typeface="Times New Roman" panose="02020603050405020304" pitchFamily="18" charset="0"/>
              </a:endParaRPr>
            </a:p>
          </p:txBody>
        </p:sp>
      </p:grpSp>
      <p:sp>
        <p:nvSpPr>
          <p:cNvPr id="2" name="Rounded Rectangle 1"/>
          <p:cNvSpPr/>
          <p:nvPr/>
        </p:nvSpPr>
        <p:spPr>
          <a:xfrm>
            <a:off x="1456117" y="3693164"/>
            <a:ext cx="4994949" cy="4023953"/>
          </a:xfrm>
          <a:prstGeom prst="roundRect">
            <a:avLst>
              <a:gd name="adj" fmla="val 6606"/>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768733" y="3846263"/>
            <a:ext cx="4483828" cy="3727944"/>
          </a:xfrm>
          <a:prstGeom prst="rect">
            <a:avLst/>
          </a:prstGeom>
        </p:spPr>
        <p:txBody>
          <a:bodyPr wrap="square">
            <a:spAutoFit/>
          </a:bodyPr>
          <a:lstStyle/>
          <a:p>
            <a:pPr algn="just">
              <a:lnSpc>
                <a:spcPct val="125000"/>
              </a:lnSpc>
              <a:defRPr/>
            </a:pP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Quan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sát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hình</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34.1</a:t>
            </a:r>
          </a:p>
          <a:p>
            <a:pPr algn="just">
              <a:lnSpc>
                <a:spcPct val="125000"/>
              </a:lnSpc>
              <a:defRPr/>
            </a:pP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Nêu</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kết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quả</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của</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quá</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trình</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tái</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bản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a:t>
            </a:r>
          </a:p>
          <a:p>
            <a:pPr algn="just">
              <a:lnSpc>
                <a:spcPct val="125000"/>
              </a:lnSpc>
              <a:defRPr/>
            </a:pP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b)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Chỉ</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ra</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chi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tiết</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thể</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hiện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DNA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tái</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bản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theo</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nguyên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tắc</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bán</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bảo</a:t>
            </a:r>
            <a:r>
              <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rPr>
              <a:t> </a:t>
            </a:r>
            <a:r>
              <a:rPr lang="en-US" sz="3200" b="1" i="1" kern="0" dirty="0" err="1">
                <a:solidFill>
                  <a:prstClr val="black"/>
                </a:solidFill>
                <a:latin typeface="Times New Roman" panose="02020603050405020304" pitchFamily="18" charset="0"/>
                <a:ea typeface="Times" panose="02020603050405020304" pitchFamily="34" charset="0"/>
                <a:cs typeface="Times New Roman" panose="02020603050405020304" pitchFamily="18" charset="0"/>
              </a:rPr>
              <a:t>toàn</a:t>
            </a:r>
            <a:endParaRPr lang="en-US" sz="3200" b="1" i="1" kern="0" dirty="0">
              <a:solidFill>
                <a:prstClr val="black"/>
              </a:solidFill>
              <a:latin typeface="Times New Roman" panose="02020603050405020304" pitchFamily="18" charset="0"/>
              <a:ea typeface="Times" panose="02020603050405020304" pitchFamily="34" charset="0"/>
              <a:cs typeface="Times New Roman" panose="02020603050405020304" pitchFamily="18" charset="0"/>
            </a:endParaRPr>
          </a:p>
        </p:txBody>
      </p:sp>
      <p:grpSp>
        <p:nvGrpSpPr>
          <p:cNvPr id="54" name="Group 53"/>
          <p:cNvGrpSpPr/>
          <p:nvPr/>
        </p:nvGrpSpPr>
        <p:grpSpPr>
          <a:xfrm>
            <a:off x="6515129" y="883877"/>
            <a:ext cx="11043613" cy="8227051"/>
            <a:chOff x="8024426" y="1390439"/>
            <a:chExt cx="9126969" cy="6799227"/>
          </a:xfrm>
        </p:grpSpPr>
        <p:sp>
          <p:nvSpPr>
            <p:cNvPr id="55" name="TextBox 54"/>
            <p:cNvSpPr txBox="1"/>
            <p:nvPr/>
          </p:nvSpPr>
          <p:spPr>
            <a:xfrm>
              <a:off x="12759032" y="7849398"/>
              <a:ext cx="3862997" cy="340268"/>
            </a:xfrm>
            <a:prstGeom prst="rect">
              <a:avLst/>
            </a:prstGeom>
            <a:noFill/>
          </p:spPr>
          <p:txBody>
            <a:bodyPr wrap="square" rtlCol="0">
              <a:spAutoFit/>
            </a:bodyPr>
            <a:lstStyle/>
            <a:p>
              <a:pPr algn="ctr"/>
              <a:r>
                <a:rPr lang="en-US" sz="2000" dirty="0"/>
                <a:t>b) </a:t>
              </a:r>
              <a:r>
                <a:rPr lang="en-US" sz="2000" dirty="0" err="1"/>
                <a:t>Sinh</a:t>
              </a:r>
              <a:r>
                <a:rPr lang="en-US" sz="2000" dirty="0"/>
                <a:t> </a:t>
              </a:r>
              <a:r>
                <a:rPr lang="en-US" sz="2000" dirty="0" err="1"/>
                <a:t>vật</a:t>
              </a:r>
              <a:r>
                <a:rPr lang="en-US" sz="2000" dirty="0"/>
                <a:t> </a:t>
              </a:r>
              <a:r>
                <a:rPr lang="en-US" sz="2000" dirty="0" err="1"/>
                <a:t>nhân</a:t>
              </a:r>
              <a:r>
                <a:rPr lang="en-US" sz="2000" dirty="0"/>
                <a:t> </a:t>
              </a:r>
              <a:r>
                <a:rPr lang="en-US" sz="2000" dirty="0" err="1"/>
                <a:t>thực</a:t>
              </a:r>
              <a:endParaRPr lang="en-US" sz="2000" dirty="0"/>
            </a:p>
          </p:txBody>
        </p:sp>
        <p:grpSp>
          <p:nvGrpSpPr>
            <p:cNvPr id="44" name="Group 43"/>
            <p:cNvGrpSpPr/>
            <p:nvPr/>
          </p:nvGrpSpPr>
          <p:grpSpPr>
            <a:xfrm>
              <a:off x="8024426" y="1390439"/>
              <a:ext cx="9126969" cy="6580368"/>
              <a:chOff x="8024426" y="1390439"/>
              <a:chExt cx="9126969" cy="6580368"/>
            </a:xfrm>
          </p:grpSpPr>
          <p:grpSp>
            <p:nvGrpSpPr>
              <p:cNvPr id="42" name="Group 41"/>
              <p:cNvGrpSpPr/>
              <p:nvPr/>
            </p:nvGrpSpPr>
            <p:grpSpPr>
              <a:xfrm>
                <a:off x="8024426" y="1390439"/>
                <a:ext cx="9126969" cy="6580368"/>
                <a:chOff x="8024426" y="1390439"/>
                <a:chExt cx="9126969" cy="6580368"/>
              </a:xfrm>
            </p:grpSpPr>
            <p:grpSp>
              <p:nvGrpSpPr>
                <p:cNvPr id="37" name="Group 36"/>
                <p:cNvGrpSpPr/>
                <p:nvPr/>
              </p:nvGrpSpPr>
              <p:grpSpPr>
                <a:xfrm>
                  <a:off x="8024426" y="1390439"/>
                  <a:ext cx="9126969" cy="6580368"/>
                  <a:chOff x="8980074" y="2539214"/>
                  <a:chExt cx="7645043" cy="5511928"/>
                </a:xfrm>
              </p:grpSpPr>
              <p:grpSp>
                <p:nvGrpSpPr>
                  <p:cNvPr id="32" name="Group 31"/>
                  <p:cNvGrpSpPr/>
                  <p:nvPr/>
                </p:nvGrpSpPr>
                <p:grpSpPr>
                  <a:xfrm>
                    <a:off x="8980074" y="2539214"/>
                    <a:ext cx="7645043" cy="5511928"/>
                    <a:chOff x="8980074" y="2539214"/>
                    <a:chExt cx="7645043" cy="5511928"/>
                  </a:xfrm>
                </p:grpSpPr>
                <p:grpSp>
                  <p:nvGrpSpPr>
                    <p:cNvPr id="26" name="Group 25"/>
                    <p:cNvGrpSpPr/>
                    <p:nvPr/>
                  </p:nvGrpSpPr>
                  <p:grpSpPr>
                    <a:xfrm>
                      <a:off x="8980074" y="2539214"/>
                      <a:ext cx="7645043" cy="5511928"/>
                      <a:chOff x="8980074" y="2539214"/>
                      <a:chExt cx="7645043" cy="5511928"/>
                    </a:xfrm>
                  </p:grpSpPr>
                  <p:pic>
                    <p:nvPicPr>
                      <p:cNvPr id="1046" name="Picture 22" descr="Brick Exchange • DNA Re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r="66643" b="77828"/>
                      <a:stretch>
                        <a:fillRect/>
                      </a:stretch>
                    </p:blipFill>
                    <p:spPr bwMode="auto">
                      <a:xfrm>
                        <a:off x="9130809" y="2668811"/>
                        <a:ext cx="2538575" cy="182722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8980074" y="2539214"/>
                        <a:ext cx="1430019" cy="504264"/>
                      </a:xfrm>
                      <a:prstGeom prst="rect">
                        <a:avLst/>
                      </a:prstGeom>
                      <a:solidFill>
                        <a:srgbClr val="FFFFFF"/>
                      </a:solidFill>
                    </p:spPr>
                    <p:txBody>
                      <a:bodyPr wrap="square" rtlCol="0">
                        <a:spAutoFit/>
                      </a:bodyPr>
                      <a:lstStyle/>
                      <a:p>
                        <a:pPr algn="r"/>
                        <a:r>
                          <a:rPr lang="en-US" sz="2000" dirty="0" err="1"/>
                          <a:t>Điểm</a:t>
                        </a:r>
                        <a:r>
                          <a:rPr lang="en-US" sz="2000" dirty="0"/>
                          <a:t> </a:t>
                        </a:r>
                        <a:r>
                          <a:rPr lang="en-US" sz="2000" dirty="0" err="1"/>
                          <a:t>khởi</a:t>
                        </a:r>
                        <a:r>
                          <a:rPr lang="en-US" sz="2000" dirty="0"/>
                          <a:t> </a:t>
                        </a:r>
                        <a:r>
                          <a:rPr lang="en-US" sz="2000" dirty="0" err="1"/>
                          <a:t>đầu</a:t>
                        </a:r>
                        <a:r>
                          <a:rPr lang="en-US" sz="2000" dirty="0"/>
                          <a:t> </a:t>
                        </a:r>
                        <a:r>
                          <a:rPr lang="en-US" sz="2000" dirty="0" err="1"/>
                          <a:t>tái</a:t>
                        </a:r>
                        <a:r>
                          <a:rPr lang="en-US" sz="2000" dirty="0"/>
                          <a:t> </a:t>
                        </a:r>
                        <a:r>
                          <a:rPr lang="en-US" sz="2000" dirty="0" err="1"/>
                          <a:t>bản</a:t>
                        </a:r>
                        <a:endParaRPr lang="en-US" sz="2000" dirty="0"/>
                      </a:p>
                    </p:txBody>
                  </p:sp>
                  <p:pic>
                    <p:nvPicPr>
                      <p:cNvPr id="65" name="Picture 22" descr="Brick Exchange • DNA Re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l="9230" t="52753" r="69743" b="28753"/>
                      <a:stretch>
                        <a:fillRect/>
                      </a:stretch>
                    </p:blipFill>
                    <p:spPr bwMode="auto">
                      <a:xfrm>
                        <a:off x="9832148" y="4653406"/>
                        <a:ext cx="1600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Brick Exchange • DNA Re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l="138" t="71134" r="53803" b="3899"/>
                      <a:stretch>
                        <a:fillRect/>
                      </a:stretch>
                    </p:blipFill>
                    <p:spPr bwMode="auto">
                      <a:xfrm>
                        <a:off x="9270361" y="6158830"/>
                        <a:ext cx="3223942" cy="189231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9420764" y="6987887"/>
                        <a:ext cx="1003353" cy="263094"/>
                      </a:xfrm>
                      <a:prstGeom prst="rect">
                        <a:avLst/>
                      </a:prstGeom>
                      <a:solidFill>
                        <a:srgbClr val="FFFFFF"/>
                      </a:solidFill>
                      <a:ln>
                        <a:solidFill>
                          <a:srgbClr val="FFFFFF"/>
                        </a:solidFill>
                      </a:ln>
                    </p:spPr>
                    <p:txBody>
                      <a:bodyPr wrap="square" rtlCol="0">
                        <a:spAutoFit/>
                      </a:bodyPr>
                      <a:lstStyle/>
                      <a:p>
                        <a:pPr algn="ctr"/>
                        <a:r>
                          <a:rPr lang="en-US" dirty="0"/>
                          <a:t>DNA con</a:t>
                        </a:r>
                      </a:p>
                    </p:txBody>
                  </p:sp>
                  <p:sp>
                    <p:nvSpPr>
                      <p:cNvPr id="58" name="TextBox 57"/>
                      <p:cNvSpPr txBox="1"/>
                      <p:nvPr/>
                    </p:nvSpPr>
                    <p:spPr>
                      <a:xfrm>
                        <a:off x="11022336" y="6987887"/>
                        <a:ext cx="1003353" cy="263094"/>
                      </a:xfrm>
                      <a:prstGeom prst="rect">
                        <a:avLst/>
                      </a:prstGeom>
                      <a:solidFill>
                        <a:srgbClr val="FFFFFF"/>
                      </a:solidFill>
                      <a:ln>
                        <a:solidFill>
                          <a:srgbClr val="FFFFFF"/>
                        </a:solidFill>
                      </a:ln>
                    </p:spPr>
                    <p:txBody>
                      <a:bodyPr wrap="square" rtlCol="0">
                        <a:spAutoFit/>
                      </a:bodyPr>
                      <a:lstStyle/>
                      <a:p>
                        <a:pPr algn="ctr"/>
                        <a:r>
                          <a:rPr lang="en-US" dirty="0"/>
                          <a:t>DNA con</a:t>
                        </a:r>
                      </a:p>
                    </p:txBody>
                  </p:sp>
                  <p:pic>
                    <p:nvPicPr>
                      <p:cNvPr id="71" name="Picture 22" descr="Brick Exchange • DNA Re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l="45012" t="4422" r="472" b="84735"/>
                      <a:stretch>
                        <a:fillRect/>
                      </a:stretch>
                    </p:blipFill>
                    <p:spPr bwMode="auto">
                      <a:xfrm>
                        <a:off x="12406839" y="3032697"/>
                        <a:ext cx="4148792" cy="89358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2" descr="Brick Exchange • DNA Re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l="45012" t="57228" r="472" b="32703"/>
                      <a:stretch>
                        <a:fillRect/>
                      </a:stretch>
                    </p:blipFill>
                    <p:spPr bwMode="auto">
                      <a:xfrm>
                        <a:off x="12534342" y="4634957"/>
                        <a:ext cx="3915212" cy="77875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Brick Exchange • DNA Replication"/>
                      <p:cNvPicPr>
                        <a:picLocks noChangeAspect="1" noChangeArrowheads="1"/>
                      </p:cNvPicPr>
                      <p:nvPr/>
                    </p:nvPicPr>
                    <p:blipFill rotWithShape="1">
                      <a:blip r:embed="rId2">
                        <a:extLst>
                          <a:ext uri="{28A0092B-C50C-407E-A947-70E740481C1C}">
                            <a14:useLocalDpi xmlns:a14="http://schemas.microsoft.com/office/drawing/2010/main" val="0"/>
                          </a:ext>
                        </a:extLst>
                      </a:blip>
                      <a:srcRect l="45593" t="67005" r="-109" b="8210"/>
                      <a:stretch>
                        <a:fillRect/>
                      </a:stretch>
                    </p:blipFill>
                    <p:spPr bwMode="auto">
                      <a:xfrm>
                        <a:off x="12476325" y="5397275"/>
                        <a:ext cx="4148792" cy="2042483"/>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ight Arrow 30"/>
                    <p:cNvSpPr/>
                    <p:nvPr/>
                  </p:nvSpPr>
                  <p:spPr>
                    <a:xfrm rot="5400000">
                      <a:off x="10592196" y="4518147"/>
                      <a:ext cx="192466" cy="8141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10252277" y="4941188"/>
                    <a:ext cx="796723" cy="539673"/>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p:cNvCxnSpPr/>
                <p:nvPr/>
              </p:nvCxnSpPr>
              <p:spPr>
                <a:xfrm>
                  <a:off x="13563600" y="3046380"/>
                  <a:ext cx="0" cy="6403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5925800" y="3046380"/>
                  <a:ext cx="0" cy="6403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ounded Rectangle 42"/>
              <p:cNvSpPr/>
              <p:nvPr/>
            </p:nvSpPr>
            <p:spPr>
              <a:xfrm>
                <a:off x="14205046" y="1999471"/>
                <a:ext cx="1019324" cy="458229"/>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13821392" y="1759283"/>
              <a:ext cx="1720458" cy="549663"/>
            </a:xfrm>
            <a:prstGeom prst="rect">
              <a:avLst/>
            </a:prstGeom>
            <a:noFill/>
          </p:spPr>
          <p:txBody>
            <a:bodyPr wrap="square" rtlCol="0">
              <a:spAutoFit/>
            </a:bodyPr>
            <a:lstStyle/>
            <a:p>
              <a:pPr algn="ctr"/>
              <a:r>
                <a:rPr lang="en-US" dirty="0" err="1"/>
                <a:t>Các</a:t>
              </a:r>
              <a:r>
                <a:rPr lang="en-US" dirty="0"/>
                <a:t> </a:t>
              </a:r>
              <a:r>
                <a:rPr lang="en-US" dirty="0" err="1"/>
                <a:t>điểm</a:t>
              </a:r>
              <a:r>
                <a:rPr lang="en-US" dirty="0"/>
                <a:t> </a:t>
              </a:r>
              <a:r>
                <a:rPr lang="en-US" dirty="0" err="1"/>
                <a:t>khởi</a:t>
              </a:r>
              <a:r>
                <a:rPr lang="en-US" dirty="0"/>
                <a:t> </a:t>
              </a:r>
              <a:r>
                <a:rPr lang="en-US" dirty="0" err="1"/>
                <a:t>đầu</a:t>
              </a:r>
              <a:r>
                <a:rPr lang="en-US" dirty="0"/>
                <a:t> </a:t>
              </a:r>
              <a:r>
                <a:rPr lang="en-US" dirty="0" err="1"/>
                <a:t>tái</a:t>
              </a:r>
              <a:r>
                <a:rPr lang="en-US" dirty="0"/>
                <a:t> </a:t>
              </a:r>
              <a:r>
                <a:rPr lang="en-US" dirty="0" err="1"/>
                <a:t>bản</a:t>
              </a:r>
              <a:endParaRPr lang="en-US" dirty="0"/>
            </a:p>
          </p:txBody>
        </p:sp>
        <p:sp>
          <p:nvSpPr>
            <p:cNvPr id="23" name="TextBox 22"/>
            <p:cNvSpPr txBox="1"/>
            <p:nvPr/>
          </p:nvSpPr>
          <p:spPr>
            <a:xfrm>
              <a:off x="8326986" y="7849398"/>
              <a:ext cx="3862997" cy="340268"/>
            </a:xfrm>
            <a:prstGeom prst="rect">
              <a:avLst/>
            </a:prstGeom>
            <a:noFill/>
          </p:spPr>
          <p:txBody>
            <a:bodyPr wrap="square" rtlCol="0">
              <a:spAutoFit/>
            </a:bodyPr>
            <a:lstStyle/>
            <a:p>
              <a:pPr algn="ctr"/>
              <a:r>
                <a:rPr lang="en-US" sz="2000" dirty="0"/>
                <a:t>a) </a:t>
              </a:r>
              <a:r>
                <a:rPr lang="en-US" sz="2000" dirty="0" err="1"/>
                <a:t>Sinh</a:t>
              </a:r>
              <a:r>
                <a:rPr lang="en-US" sz="2000" dirty="0"/>
                <a:t> </a:t>
              </a:r>
              <a:r>
                <a:rPr lang="en-US" sz="2000" dirty="0" err="1"/>
                <a:t>vật</a:t>
              </a:r>
              <a:r>
                <a:rPr lang="en-US" sz="2000" dirty="0"/>
                <a:t> </a:t>
              </a:r>
              <a:r>
                <a:rPr lang="en-US" sz="2000" dirty="0" err="1"/>
                <a:t>nhân</a:t>
              </a:r>
              <a:r>
                <a:rPr lang="en-US" sz="2000" dirty="0"/>
                <a:t> </a:t>
              </a:r>
              <a:r>
                <a:rPr lang="en-US" sz="2000" dirty="0" err="1"/>
                <a:t>sơ</a:t>
              </a:r>
              <a:endParaRPr lang="en-US" sz="2000"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005" y="3188799"/>
            <a:ext cx="1314927" cy="131492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Rounded Rectangle 1"/>
          <p:cNvSpPr/>
          <p:nvPr/>
        </p:nvSpPr>
        <p:spPr>
          <a:xfrm>
            <a:off x="9721162" y="866716"/>
            <a:ext cx="7636999" cy="3104765"/>
          </a:xfrm>
          <a:prstGeom prst="roundRect">
            <a:avLst>
              <a:gd name="adj" fmla="val 6613"/>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p:cNvSpPr/>
          <p:nvPr/>
        </p:nvSpPr>
        <p:spPr>
          <a:xfrm>
            <a:off x="10366932" y="1164691"/>
            <a:ext cx="6648576" cy="2496837"/>
          </a:xfrm>
          <a:prstGeom prst="rect">
            <a:avLst/>
          </a:prstGeom>
        </p:spPr>
        <p:txBody>
          <a:bodyPr wrap="square">
            <a:spAutoFit/>
          </a:bodyPr>
          <a:lstStyle/>
          <a:p>
            <a:pPr algn="just">
              <a:lnSpc>
                <a:spcPct val="125000"/>
              </a:lnSpc>
              <a:defRPr/>
            </a:pPr>
            <a:r>
              <a:rPr lang="en-US" sz="3200" b="1" i="1" kern="0" dirty="0">
                <a:solidFill>
                  <a:prstClr val="black"/>
                </a:solidFill>
                <a:latin typeface="Times New Roman" panose="02020603050405020304" pitchFamily="18" charset="0"/>
                <a:cs typeface="Times New Roman" panose="02020603050405020304" pitchFamily="18" charset="0"/>
              </a:rPr>
              <a:t>Quan </a:t>
            </a:r>
            <a:r>
              <a:rPr lang="en-US" sz="3200" b="1" i="1" kern="0" dirty="0" err="1">
                <a:solidFill>
                  <a:prstClr val="black"/>
                </a:solidFill>
                <a:latin typeface="Times New Roman" panose="02020603050405020304" pitchFamily="18" charset="0"/>
                <a:cs typeface="Times New Roman" panose="02020603050405020304" pitchFamily="18" charset="0"/>
              </a:rPr>
              <a:t>sát</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hình</a:t>
            </a:r>
            <a:r>
              <a:rPr lang="en-US" sz="3200" b="1" i="1" kern="0" dirty="0">
                <a:solidFill>
                  <a:prstClr val="black"/>
                </a:solidFill>
                <a:latin typeface="Times New Roman" panose="02020603050405020304" pitchFamily="18" charset="0"/>
                <a:cs typeface="Times New Roman" panose="02020603050405020304" pitchFamily="18" charset="0"/>
              </a:rPr>
              <a:t> 34.1</a:t>
            </a:r>
          </a:p>
          <a:p>
            <a:pPr algn="just">
              <a:lnSpc>
                <a:spcPct val="125000"/>
              </a:lnSpc>
              <a:defRPr/>
            </a:pPr>
            <a:r>
              <a:rPr lang="en-US" sz="3200" b="1" i="1" kern="0" dirty="0">
                <a:solidFill>
                  <a:prstClr val="black"/>
                </a:solidFill>
                <a:latin typeface="Times New Roman" panose="02020603050405020304" pitchFamily="18" charset="0"/>
                <a:cs typeface="Times New Roman" panose="02020603050405020304" pitchFamily="18" charset="0"/>
              </a:rPr>
              <a:t>a) </a:t>
            </a:r>
            <a:r>
              <a:rPr lang="en-US" sz="3200" b="1" i="1" kern="0" dirty="0" err="1">
                <a:solidFill>
                  <a:prstClr val="black"/>
                </a:solidFill>
                <a:latin typeface="Times New Roman" panose="02020603050405020304" pitchFamily="18" charset="0"/>
                <a:cs typeface="Times New Roman" panose="02020603050405020304" pitchFamily="18" charset="0"/>
              </a:rPr>
              <a:t>Nêu</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kết</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quả</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của</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quá</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trình</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tái</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bản</a:t>
            </a:r>
            <a:r>
              <a:rPr lang="en-US" sz="3200" b="1" i="1" kern="0" dirty="0">
                <a:solidFill>
                  <a:prstClr val="black"/>
                </a:solidFill>
                <a:latin typeface="Times New Roman" panose="02020603050405020304" pitchFamily="18" charset="0"/>
                <a:cs typeface="Times New Roman" panose="02020603050405020304" pitchFamily="18" charset="0"/>
              </a:rPr>
              <a:t>.</a:t>
            </a:r>
          </a:p>
          <a:p>
            <a:pPr algn="just">
              <a:lnSpc>
                <a:spcPct val="125000"/>
              </a:lnSpc>
              <a:defRPr/>
            </a:pPr>
            <a:r>
              <a:rPr lang="en-US" sz="3200" b="1" i="1" kern="0" dirty="0">
                <a:solidFill>
                  <a:prstClr val="black"/>
                </a:solidFill>
                <a:latin typeface="Times New Roman" panose="02020603050405020304" pitchFamily="18" charset="0"/>
                <a:cs typeface="Times New Roman" panose="02020603050405020304" pitchFamily="18" charset="0"/>
              </a:rPr>
              <a:t>b) </a:t>
            </a:r>
            <a:r>
              <a:rPr lang="en-US" sz="3200" b="1" i="1" kern="0" dirty="0" err="1">
                <a:solidFill>
                  <a:prstClr val="black"/>
                </a:solidFill>
                <a:latin typeface="Times New Roman" panose="02020603050405020304" pitchFamily="18" charset="0"/>
                <a:cs typeface="Times New Roman" panose="02020603050405020304" pitchFamily="18" charset="0"/>
              </a:rPr>
              <a:t>Chỉ</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ra</a:t>
            </a:r>
            <a:r>
              <a:rPr lang="en-US" sz="3200" b="1" i="1" kern="0" dirty="0">
                <a:solidFill>
                  <a:prstClr val="black"/>
                </a:solidFill>
                <a:latin typeface="Times New Roman" panose="02020603050405020304" pitchFamily="18" charset="0"/>
                <a:cs typeface="Times New Roman" panose="02020603050405020304" pitchFamily="18" charset="0"/>
              </a:rPr>
              <a:t> chi </a:t>
            </a:r>
            <a:r>
              <a:rPr lang="en-US" sz="3200" b="1" i="1" kern="0" dirty="0" err="1">
                <a:solidFill>
                  <a:prstClr val="black"/>
                </a:solidFill>
                <a:latin typeface="Times New Roman" panose="02020603050405020304" pitchFamily="18" charset="0"/>
                <a:cs typeface="Times New Roman" panose="02020603050405020304" pitchFamily="18" charset="0"/>
              </a:rPr>
              <a:t>tiết</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thể</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hiện</a:t>
            </a:r>
            <a:r>
              <a:rPr lang="en-US" sz="3200" b="1" i="1" kern="0" dirty="0">
                <a:solidFill>
                  <a:prstClr val="black"/>
                </a:solidFill>
                <a:latin typeface="Times New Roman" panose="02020603050405020304" pitchFamily="18" charset="0"/>
                <a:cs typeface="Times New Roman" panose="02020603050405020304" pitchFamily="18" charset="0"/>
              </a:rPr>
              <a:t> DNA </a:t>
            </a:r>
            <a:r>
              <a:rPr lang="en-US" sz="3200" b="1" i="1" kern="0" dirty="0" err="1">
                <a:solidFill>
                  <a:prstClr val="black"/>
                </a:solidFill>
                <a:latin typeface="Times New Roman" panose="02020603050405020304" pitchFamily="18" charset="0"/>
                <a:cs typeface="Times New Roman" panose="02020603050405020304" pitchFamily="18" charset="0"/>
              </a:rPr>
              <a:t>tái</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bản</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theo</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nguyên</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tắc</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bán</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bảo</a:t>
            </a:r>
            <a:r>
              <a:rPr lang="en-US" sz="3200" b="1" i="1" kern="0" dirty="0">
                <a:solidFill>
                  <a:prstClr val="black"/>
                </a:solidFill>
                <a:latin typeface="Times New Roman" panose="02020603050405020304" pitchFamily="18" charset="0"/>
                <a:cs typeface="Times New Roman" panose="02020603050405020304" pitchFamily="18" charset="0"/>
              </a:rPr>
              <a:t> </a:t>
            </a:r>
            <a:r>
              <a:rPr lang="en-US" sz="3200" b="1" i="1" kern="0" dirty="0" err="1">
                <a:solidFill>
                  <a:prstClr val="black"/>
                </a:solidFill>
                <a:latin typeface="Times New Roman" panose="02020603050405020304" pitchFamily="18" charset="0"/>
                <a:cs typeface="Times New Roman" panose="02020603050405020304" pitchFamily="18" charset="0"/>
              </a:rPr>
              <a:t>toàn</a:t>
            </a:r>
            <a:endParaRPr lang="en-US" sz="3200" b="1" i="1" kern="0" dirty="0">
              <a:solidFill>
                <a:prstClr val="black"/>
              </a:solidFill>
              <a:latin typeface="Times New Roman" panose="02020603050405020304" pitchFamily="18" charset="0"/>
              <a:cs typeface="Times New Roman" panose="02020603050405020304" pitchFamily="18" charset="0"/>
            </a:endParaRPr>
          </a:p>
        </p:txBody>
      </p:sp>
      <p:sp>
        <p:nvSpPr>
          <p:cNvPr id="40" name="Rectangle: Rounded Corners 22"/>
          <p:cNvSpPr/>
          <p:nvPr/>
        </p:nvSpPr>
        <p:spPr>
          <a:xfrm>
            <a:off x="12701063" y="4297449"/>
            <a:ext cx="1604073" cy="544843"/>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9619090" y="4790616"/>
            <a:ext cx="7990347" cy="4324261"/>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4400" b="1" i="0" dirty="0"/>
              <a:t>a) Kết quả của quá trình tái bản: </a:t>
            </a:r>
            <a:r>
              <a:rPr lang="vi-VN" sz="4400" i="0" dirty="0"/>
              <a:t>Một phân tử DNA mẹ qua quá trình tái bản tạo ra hai phân tử DNA con giống nhau và giống phân tử DNA mẹ.</a:t>
            </a:r>
          </a:p>
        </p:txBody>
      </p:sp>
      <p:pic>
        <p:nvPicPr>
          <p:cNvPr id="3" name="Picture 2"/>
          <p:cNvPicPr>
            <a:picLocks noChangeAspect="1"/>
          </p:cNvPicPr>
          <p:nvPr/>
        </p:nvPicPr>
        <p:blipFill rotWithShape="1">
          <a:blip r:embed="rId2"/>
          <a:srcRect l="1348"/>
          <a:stretch>
            <a:fillRect/>
          </a:stretch>
        </p:blipFill>
        <p:spPr>
          <a:xfrm>
            <a:off x="839033" y="2757771"/>
            <a:ext cx="8562889" cy="6749354"/>
          </a:xfrm>
          <a:prstGeom prst="rect">
            <a:avLst/>
          </a:prstGeom>
        </p:spPr>
      </p:pic>
      <p:grpSp>
        <p:nvGrpSpPr>
          <p:cNvPr id="5" name="Group 4"/>
          <p:cNvGrpSpPr/>
          <p:nvPr/>
        </p:nvGrpSpPr>
        <p:grpSpPr>
          <a:xfrm>
            <a:off x="1451312" y="1807104"/>
            <a:ext cx="2923347" cy="657471"/>
            <a:chOff x="-302033" y="444506"/>
            <a:chExt cx="1948898" cy="571500"/>
          </a:xfrm>
        </p:grpSpPr>
        <p:sp>
          <p:nvSpPr>
            <p:cNvPr id="6" name="Rectangle: Rounded Corners 5"/>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9" name="TextBox 8"/>
            <p:cNvSpPr txBox="1"/>
            <p:nvPr/>
          </p:nvSpPr>
          <p:spPr>
            <a:xfrm>
              <a:off x="-243046" y="489479"/>
              <a:ext cx="1826767" cy="481557"/>
            </a:xfrm>
            <a:prstGeom prst="rect">
              <a:avLst/>
            </a:prstGeom>
            <a:noFill/>
          </p:spPr>
          <p:txBody>
            <a:bodyPr wrap="square" rtlCol="0" anchor="ctr">
              <a:spAutoFit/>
            </a:bodyPr>
            <a:lstStyle/>
            <a:p>
              <a:pPr defTabSz="685800"/>
              <a:r>
                <a:rPr lang="en-US" sz="3000" b="1" dirty="0">
                  <a:solidFill>
                    <a:srgbClr val="FFFFFF"/>
                  </a:solidFill>
                  <a:cs typeface="Arial" panose="020B0604020202020204" pitchFamily="34" charset="0"/>
                </a:rPr>
                <a:t>2. </a:t>
              </a:r>
              <a:r>
                <a:rPr lang="en-US" sz="3000" b="1" dirty="0" err="1">
                  <a:solidFill>
                    <a:srgbClr val="FFFFFF"/>
                  </a:solidFill>
                  <a:cs typeface="Arial" panose="020B0604020202020204" pitchFamily="34" charset="0"/>
                </a:rPr>
                <a:t>Khái</a:t>
              </a:r>
              <a:r>
                <a:rPr lang="en-US" sz="3000" b="1" dirty="0">
                  <a:solidFill>
                    <a:srgbClr val="FFFFFF"/>
                  </a:solidFill>
                  <a:cs typeface="Arial" panose="020B0604020202020204" pitchFamily="34" charset="0"/>
                </a:rPr>
                <a:t> </a:t>
              </a:r>
              <a:r>
                <a:rPr lang="en-US" sz="3000" b="1" dirty="0" err="1">
                  <a:solidFill>
                    <a:srgbClr val="FFFFFF"/>
                  </a:solidFill>
                  <a:cs typeface="Arial" panose="020B0604020202020204" pitchFamily="34" charset="0"/>
                </a:rPr>
                <a:t>niệm</a:t>
              </a:r>
              <a:endParaRPr lang="en-US" sz="3000" b="1" dirty="0">
                <a:solidFill>
                  <a:srgbClr val="FFFFFF"/>
                </a:solidFill>
                <a:cs typeface="Arial" panose="020B0604020202020204" pitchFamily="34"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628" y="559472"/>
            <a:ext cx="1314927" cy="1314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46898" y="1002998"/>
            <a:ext cx="14330468" cy="6643736"/>
            <a:chOff x="1248385" y="2294003"/>
            <a:chExt cx="9553645" cy="4429157"/>
          </a:xfrm>
        </p:grpSpPr>
        <p:pic>
          <p:nvPicPr>
            <p:cNvPr id="4" name="Picture 3"/>
            <p:cNvPicPr>
              <a:picLocks noChangeAspect="1"/>
            </p:cNvPicPr>
            <p:nvPr/>
          </p:nvPicPr>
          <p:blipFill>
            <a:blip r:embed="rId2"/>
            <a:stretch>
              <a:fillRect/>
            </a:stretch>
          </p:blipFill>
          <p:spPr>
            <a:xfrm>
              <a:off x="1248385" y="2294003"/>
              <a:ext cx="9553645" cy="4429157"/>
            </a:xfrm>
            <a:prstGeom prst="rect">
              <a:avLst/>
            </a:prstGeom>
          </p:spPr>
        </p:pic>
        <p:sp>
          <p:nvSpPr>
            <p:cNvPr id="5" name="Rectangle 4"/>
            <p:cNvSpPr/>
            <p:nvPr/>
          </p:nvSpPr>
          <p:spPr>
            <a:xfrm>
              <a:off x="2100207" y="5017673"/>
              <a:ext cx="1329526" cy="392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DNA mẹ</a:t>
              </a:r>
            </a:p>
          </p:txBody>
        </p:sp>
        <p:sp>
          <p:nvSpPr>
            <p:cNvPr id="7" name="Rectangle 6"/>
            <p:cNvSpPr/>
            <p:nvPr/>
          </p:nvSpPr>
          <p:spPr>
            <a:xfrm>
              <a:off x="8248565" y="3177653"/>
              <a:ext cx="1329526" cy="392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DNA con</a:t>
              </a:r>
            </a:p>
          </p:txBody>
        </p:sp>
        <p:sp>
          <p:nvSpPr>
            <p:cNvPr id="8" name="Rectangle 7"/>
            <p:cNvSpPr/>
            <p:nvPr/>
          </p:nvSpPr>
          <p:spPr>
            <a:xfrm>
              <a:off x="8248565" y="5371091"/>
              <a:ext cx="1329526" cy="392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DNA con</a:t>
              </a:r>
            </a:p>
          </p:txBody>
        </p:sp>
      </p:grpSp>
      <p:grpSp>
        <p:nvGrpSpPr>
          <p:cNvPr id="32" name="Group 31"/>
          <p:cNvGrpSpPr/>
          <p:nvPr/>
        </p:nvGrpSpPr>
        <p:grpSpPr>
          <a:xfrm>
            <a:off x="442452" y="398207"/>
            <a:ext cx="8026074" cy="1265412"/>
            <a:chOff x="294968" y="265471"/>
            <a:chExt cx="5350716" cy="843608"/>
          </a:xfrm>
        </p:grpSpPr>
        <p:sp>
          <p:nvSpPr>
            <p:cNvPr id="34" name="Rectangle 33"/>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94968" y="407055"/>
              <a:ext cx="5250426" cy="492443"/>
            </a:xfrm>
            <a:prstGeom prst="rect">
              <a:avLst/>
            </a:prstGeom>
            <a:noFill/>
          </p:spPr>
          <p:txBody>
            <a:bodyPr wrap="square" rtlCol="0">
              <a:spAutoFit/>
            </a:bodyPr>
            <a:lstStyle/>
            <a:p>
              <a:pPr algn="ctr"/>
              <a:r>
                <a:rPr lang="en-US" sz="4200" b="1" dirty="0">
                  <a:solidFill>
                    <a:srgbClr val="FFFF00"/>
                  </a:solidFill>
                </a:rPr>
                <a:t>I – TÁI BẢN DNA</a:t>
              </a:r>
            </a:p>
          </p:txBody>
        </p:sp>
      </p:grpSp>
      <p:grpSp>
        <p:nvGrpSpPr>
          <p:cNvPr id="39" name="Group 38"/>
          <p:cNvGrpSpPr/>
          <p:nvPr/>
        </p:nvGrpSpPr>
        <p:grpSpPr>
          <a:xfrm>
            <a:off x="715900" y="7505699"/>
            <a:ext cx="16910501" cy="2393959"/>
            <a:chOff x="477266" y="5003798"/>
            <a:chExt cx="11273667" cy="1595972"/>
          </a:xfrm>
        </p:grpSpPr>
        <p:sp>
          <p:nvSpPr>
            <p:cNvPr id="37" name="Rectangle: Rounded Corners 36"/>
            <p:cNvSpPr/>
            <p:nvPr/>
          </p:nvSpPr>
          <p:spPr>
            <a:xfrm>
              <a:off x="477266" y="5003798"/>
              <a:ext cx="11273667" cy="1439443"/>
            </a:xfrm>
            <a:prstGeom prst="roundRect">
              <a:avLst>
                <a:gd name="adj" fmla="val 929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8" name="TextBox 37"/>
            <p:cNvSpPr txBox="1"/>
            <p:nvPr/>
          </p:nvSpPr>
          <p:spPr>
            <a:xfrm>
              <a:off x="612369" y="5097821"/>
              <a:ext cx="11003460" cy="1501949"/>
            </a:xfrm>
            <a:prstGeom prst="rect">
              <a:avLst/>
            </a:prstGeom>
            <a:solidFill>
              <a:schemeClr val="bg1"/>
            </a:solidFill>
          </p:spPr>
          <p:txBody>
            <a:bodyPr wrap="square">
              <a:spAutoFit/>
            </a:bodyPr>
            <a:lstStyle>
              <a:defPPr>
                <a:defRPr lang="en-US"/>
              </a:defPPr>
              <a:lvl1pPr algn="just">
                <a:lnSpc>
                  <a:spcPct val="130000"/>
                </a:lnSpc>
                <a:defRPr sz="2200" b="0" i="0">
                  <a:solidFill>
                    <a:srgbClr val="000000"/>
                  </a:solidFill>
                  <a:effectLst/>
                  <a:latin typeface="Times New Roman" panose="02020603050405020304" pitchFamily="18" charset="0"/>
                  <a:cs typeface="Times New Roman" panose="02020603050405020304" pitchFamily="18" charset="0"/>
                </a:defRPr>
              </a:lvl1pPr>
            </a:lstStyle>
            <a:p>
              <a:r>
                <a:rPr lang="en-US" sz="3600" b="1" dirty="0"/>
                <a:t>a. </a:t>
              </a:r>
              <a:r>
                <a:rPr lang="en-US" sz="3600" b="1" dirty="0" err="1"/>
                <a:t>Kết</a:t>
              </a:r>
              <a:r>
                <a:rPr lang="en-US" sz="3600" b="1" dirty="0"/>
                <a:t> </a:t>
              </a:r>
              <a:r>
                <a:rPr lang="en-US" sz="3600" b="1" dirty="0" err="1"/>
                <a:t>quả</a:t>
              </a:r>
              <a:r>
                <a:rPr lang="en-US" sz="3600" b="1" dirty="0"/>
                <a:t> </a:t>
              </a:r>
              <a:r>
                <a:rPr lang="en-US" sz="3600" b="1" dirty="0" err="1"/>
                <a:t>của</a:t>
              </a:r>
              <a:r>
                <a:rPr lang="en-US" sz="3600" b="1" dirty="0"/>
                <a:t> </a:t>
              </a:r>
              <a:r>
                <a:rPr lang="en-US" sz="3600" b="1" dirty="0" err="1"/>
                <a:t>quá</a:t>
              </a:r>
              <a:r>
                <a:rPr lang="en-US" sz="3600" b="1" dirty="0"/>
                <a:t> </a:t>
              </a:r>
              <a:r>
                <a:rPr lang="en-US" sz="3600" b="1" dirty="0" err="1"/>
                <a:t>trình</a:t>
              </a:r>
              <a:r>
                <a:rPr lang="en-US" sz="3600" b="1" dirty="0"/>
                <a:t> </a:t>
              </a:r>
              <a:r>
                <a:rPr lang="en-US" sz="3600" b="1" dirty="0" err="1"/>
                <a:t>tái</a:t>
              </a:r>
              <a:r>
                <a:rPr lang="en-US" sz="3600" b="1" dirty="0"/>
                <a:t> </a:t>
              </a:r>
              <a:r>
                <a:rPr lang="en-US" sz="3600" b="1" dirty="0" err="1"/>
                <a:t>bản</a:t>
              </a:r>
              <a:r>
                <a:rPr lang="en-US" sz="3600" b="1" dirty="0"/>
                <a:t> DNA: </a:t>
              </a:r>
              <a:r>
                <a:rPr lang="en-US" sz="3600" dirty="0"/>
                <a:t>Qua </a:t>
              </a:r>
              <a:r>
                <a:rPr lang="en-US" sz="3600" dirty="0" err="1"/>
                <a:t>quá</a:t>
              </a:r>
              <a:r>
                <a:rPr lang="en-US" sz="3600" dirty="0"/>
                <a:t> </a:t>
              </a:r>
              <a:r>
                <a:rPr lang="en-US" sz="3600" dirty="0" err="1"/>
                <a:t>trình</a:t>
              </a:r>
              <a:r>
                <a:rPr lang="en-US" sz="3600" dirty="0"/>
                <a:t> </a:t>
              </a:r>
              <a:r>
                <a:rPr lang="en-US" sz="3600" dirty="0" err="1"/>
                <a:t>tái</a:t>
              </a:r>
              <a:r>
                <a:rPr lang="en-US" sz="3600" dirty="0"/>
                <a:t> </a:t>
              </a:r>
              <a:r>
                <a:rPr lang="en-US" sz="3600" dirty="0" err="1"/>
                <a:t>bản</a:t>
              </a:r>
              <a:r>
                <a:rPr lang="en-US" sz="3600" dirty="0"/>
                <a:t>, </a:t>
              </a:r>
              <a:r>
                <a:rPr lang="en-US" sz="3600" dirty="0" err="1"/>
                <a:t>từ</a:t>
              </a:r>
              <a:r>
                <a:rPr lang="en-US" sz="3600" dirty="0"/>
                <a:t> </a:t>
              </a:r>
              <a:r>
                <a:rPr lang="en-US" sz="3600" dirty="0" err="1"/>
                <a:t>một</a:t>
              </a:r>
              <a:r>
                <a:rPr lang="en-US" sz="3600" dirty="0"/>
                <a:t> DNA ban </a:t>
              </a:r>
              <a:r>
                <a:rPr lang="en-US" sz="3600" dirty="0" err="1"/>
                <a:t>đầu</a:t>
              </a:r>
              <a:r>
                <a:rPr lang="en-US" sz="3600" dirty="0"/>
                <a:t> </a:t>
              </a:r>
              <a:r>
                <a:rPr lang="en-US" sz="3600" dirty="0" err="1"/>
                <a:t>tạo</a:t>
              </a:r>
              <a:r>
                <a:rPr lang="en-US" sz="3600" dirty="0"/>
                <a:t> </a:t>
              </a:r>
              <a:r>
                <a:rPr lang="en-US" sz="3600" dirty="0" err="1"/>
                <a:t>ra</a:t>
              </a:r>
              <a:r>
                <a:rPr lang="en-US" sz="3600" dirty="0"/>
                <a:t> 2 DNA </a:t>
              </a:r>
              <a:r>
                <a:rPr lang="en-US" sz="3600" dirty="0" err="1"/>
                <a:t>mới</a:t>
              </a:r>
              <a:r>
                <a:rPr lang="en-US" sz="3600" dirty="0"/>
                <a:t> </a:t>
              </a:r>
              <a:r>
                <a:rPr lang="en-US" sz="3600" dirty="0" err="1"/>
                <a:t>có</a:t>
              </a:r>
              <a:r>
                <a:rPr lang="en-US" sz="3600" dirty="0"/>
                <a:t> </a:t>
              </a:r>
              <a:r>
                <a:rPr lang="en-US" sz="3600" dirty="0" err="1"/>
                <a:t>trình</a:t>
              </a:r>
              <a:r>
                <a:rPr lang="en-US" sz="3600" dirty="0"/>
                <a:t> </a:t>
              </a:r>
              <a:r>
                <a:rPr lang="en-US" sz="3600" dirty="0" err="1"/>
                <a:t>tự</a:t>
              </a:r>
              <a:r>
                <a:rPr lang="en-US" sz="3600" dirty="0"/>
                <a:t> nucleotide </a:t>
              </a:r>
              <a:r>
                <a:rPr lang="en-US" sz="3600" dirty="0" err="1"/>
                <a:t>giống</a:t>
              </a:r>
              <a:r>
                <a:rPr lang="en-US" sz="3600" dirty="0"/>
                <a:t> </a:t>
              </a:r>
              <a:r>
                <a:rPr lang="en-US" sz="3600" dirty="0" err="1"/>
                <a:t>nhau</a:t>
              </a:r>
              <a:r>
                <a:rPr lang="en-US" sz="3600" dirty="0"/>
                <a:t> </a:t>
              </a:r>
              <a:r>
                <a:rPr lang="en-US" sz="3600" dirty="0" err="1"/>
                <a:t>và</a:t>
              </a:r>
              <a:r>
                <a:rPr lang="en-US" sz="3600" dirty="0"/>
                <a:t> </a:t>
              </a:r>
              <a:r>
                <a:rPr lang="en-US" sz="3600" dirty="0" err="1"/>
                <a:t>giống</a:t>
              </a:r>
              <a:r>
                <a:rPr lang="en-US" sz="3600" dirty="0"/>
                <a:t> DNA ban </a:t>
              </a:r>
              <a:r>
                <a:rPr lang="en-US" sz="3600" dirty="0" err="1"/>
                <a:t>đầu</a:t>
              </a:r>
              <a:r>
                <a:rPr lang="en-US" sz="3600" dirty="0"/>
                <a:t>. </a:t>
              </a:r>
              <a:r>
                <a:rPr lang="en-US" sz="3600" dirty="0" err="1"/>
                <a:t>Trong</a:t>
              </a:r>
              <a:r>
                <a:rPr lang="en-US" sz="3600" dirty="0"/>
                <a:t> </a:t>
              </a:r>
              <a:r>
                <a:rPr lang="en-US" sz="3600" dirty="0" err="1"/>
                <a:t>mỗi</a:t>
              </a:r>
              <a:r>
                <a:rPr lang="en-US" sz="3600" dirty="0"/>
                <a:t> </a:t>
              </a:r>
              <a:r>
                <a:rPr lang="en-US" sz="3600" dirty="0" err="1"/>
                <a:t>phân</a:t>
              </a:r>
              <a:r>
                <a:rPr lang="en-US" sz="3600" dirty="0"/>
                <a:t> </a:t>
              </a:r>
              <a:r>
                <a:rPr lang="en-US" sz="3600" dirty="0" err="1"/>
                <a:t>tử</a:t>
              </a:r>
              <a:r>
                <a:rPr lang="en-US" sz="3600" dirty="0"/>
                <a:t> DNA </a:t>
              </a:r>
              <a:r>
                <a:rPr lang="en-US" sz="3600" dirty="0" err="1"/>
                <a:t>mới</a:t>
              </a:r>
              <a:r>
                <a:rPr lang="en-US" sz="3600" dirty="0"/>
                <a:t> </a:t>
              </a:r>
              <a:r>
                <a:rPr lang="en-US" sz="3600" dirty="0" err="1"/>
                <a:t>tạo</a:t>
              </a:r>
              <a:r>
                <a:rPr lang="en-US" sz="3600" dirty="0"/>
                <a:t> </a:t>
              </a:r>
              <a:r>
                <a:rPr lang="en-US" sz="3600" dirty="0" err="1"/>
                <a:t>thành</a:t>
              </a:r>
              <a:r>
                <a:rPr lang="en-US" sz="3600" dirty="0"/>
                <a:t> </a:t>
              </a:r>
              <a:r>
                <a:rPr lang="en-US" sz="3600" dirty="0" err="1"/>
                <a:t>có</a:t>
              </a:r>
              <a:r>
                <a:rPr lang="en-US" sz="3600" dirty="0"/>
                <a:t> 1 </a:t>
              </a:r>
              <a:r>
                <a:rPr lang="en-US" sz="3600" dirty="0" err="1"/>
                <a:t>mạch</a:t>
              </a:r>
              <a:r>
                <a:rPr lang="en-US" sz="3600" dirty="0"/>
                <a:t> </a:t>
              </a:r>
              <a:r>
                <a:rPr lang="en-US" sz="3600" dirty="0" err="1"/>
                <a:t>của</a:t>
              </a:r>
              <a:r>
                <a:rPr lang="en-US" sz="3600" dirty="0"/>
                <a:t> DNA ban </a:t>
              </a:r>
              <a:r>
                <a:rPr lang="en-US" sz="3600" dirty="0" err="1"/>
                <a:t>đầu</a:t>
              </a:r>
              <a:r>
                <a:rPr lang="en-US" sz="3600" dirty="0"/>
                <a:t> </a:t>
              </a:r>
              <a:r>
                <a:rPr lang="en-US" sz="3600" dirty="0" err="1"/>
                <a:t>và</a:t>
              </a:r>
              <a:r>
                <a:rPr lang="en-US" sz="3600" dirty="0"/>
                <a:t> 1 </a:t>
              </a:r>
              <a:r>
                <a:rPr lang="en-US" sz="3600" dirty="0" err="1"/>
                <a:t>mạch</a:t>
              </a:r>
              <a:r>
                <a:rPr lang="en-US" sz="3600" dirty="0"/>
                <a:t> </a:t>
              </a:r>
              <a:r>
                <a:rPr lang="en-US" sz="3600" dirty="0" err="1"/>
                <a:t>mới</a:t>
              </a:r>
              <a:r>
                <a:rPr lang="en-US" sz="3600" dirty="0"/>
                <a:t> </a:t>
              </a:r>
              <a:r>
                <a:rPr lang="en-US" sz="3600" dirty="0" err="1"/>
                <a:t>tổng</a:t>
              </a:r>
              <a:r>
                <a:rPr lang="en-US" sz="3600" dirty="0"/>
                <a:t> </a:t>
              </a:r>
              <a:r>
                <a:rPr lang="en-US" sz="3600" dirty="0" err="1"/>
                <a:t>hợp</a:t>
              </a:r>
              <a:r>
                <a:rPr lang="en-US" sz="36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pPr algn="ctr"/>
            <a:r>
              <a:rPr lang="en-US" sz="4400" b="1" dirty="0">
                <a:solidFill>
                  <a:srgbClr val="0070C0"/>
                </a:solidFill>
                <a:latin typeface="Times New Roman" panose="02020603050405020304" pitchFamily="18" charset="0"/>
                <a:ea typeface="Arial Regular" pitchFamily="34" charset="-122"/>
                <a:cs typeface="Times New Roman" panose="02020603050405020304" pitchFamily="18" charset="0"/>
              </a:rPr>
              <a:t>I. TÁI BẢN DNA</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Rounded Rectangle 1"/>
          <p:cNvSpPr/>
          <p:nvPr/>
        </p:nvSpPr>
        <p:spPr>
          <a:xfrm>
            <a:off x="9721162" y="866716"/>
            <a:ext cx="7636999" cy="3430733"/>
          </a:xfrm>
          <a:prstGeom prst="roundRect">
            <a:avLst>
              <a:gd name="adj" fmla="val 6613"/>
            </a:avLst>
          </a:prstGeom>
          <a:solidFill>
            <a:srgbClr val="FFF1B7"/>
          </a:solidFill>
          <a:ln>
            <a:solidFill>
              <a:srgbClr val="FF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p:cNvSpPr/>
          <p:nvPr/>
        </p:nvSpPr>
        <p:spPr>
          <a:xfrm>
            <a:off x="10366932" y="1164691"/>
            <a:ext cx="6648576" cy="3170099"/>
          </a:xfrm>
          <a:prstGeom prst="rect">
            <a:avLst/>
          </a:prstGeom>
        </p:spPr>
        <p:txBody>
          <a:bodyPr wrap="square">
            <a:spAutoFit/>
          </a:bodyPr>
          <a:lstStyle/>
          <a:p>
            <a:pPr algn="just">
              <a:lnSpc>
                <a:spcPct val="125000"/>
              </a:lnSpc>
              <a:defRPr/>
            </a:pPr>
            <a:r>
              <a:rPr lang="en-US" sz="4000" b="1" i="1" kern="0" dirty="0">
                <a:solidFill>
                  <a:prstClr val="black"/>
                </a:solidFill>
                <a:latin typeface="Times New Roman" panose="02020603050405020304" pitchFamily="18" charset="0"/>
                <a:cs typeface="Times New Roman" panose="02020603050405020304" pitchFamily="18" charset="0"/>
              </a:rPr>
              <a:t>Quan </a:t>
            </a:r>
            <a:r>
              <a:rPr lang="en-US" sz="4000" b="1" i="1" kern="0" dirty="0" err="1">
                <a:solidFill>
                  <a:prstClr val="black"/>
                </a:solidFill>
                <a:latin typeface="Times New Roman" panose="02020603050405020304" pitchFamily="18" charset="0"/>
                <a:cs typeface="Times New Roman" panose="02020603050405020304" pitchFamily="18" charset="0"/>
              </a:rPr>
              <a:t>sát</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hình</a:t>
            </a:r>
            <a:r>
              <a:rPr lang="en-US" sz="4000" b="1" i="1" kern="0" dirty="0">
                <a:solidFill>
                  <a:prstClr val="black"/>
                </a:solidFill>
                <a:latin typeface="Times New Roman" panose="02020603050405020304" pitchFamily="18" charset="0"/>
                <a:cs typeface="Times New Roman" panose="02020603050405020304" pitchFamily="18" charset="0"/>
              </a:rPr>
              <a:t> 34.1</a:t>
            </a:r>
          </a:p>
          <a:p>
            <a:pPr algn="just">
              <a:lnSpc>
                <a:spcPct val="125000"/>
              </a:lnSpc>
              <a:defRPr/>
            </a:pPr>
            <a:r>
              <a:rPr lang="en-US" sz="4000" b="1" i="1" kern="0" dirty="0">
                <a:solidFill>
                  <a:prstClr val="black"/>
                </a:solidFill>
                <a:latin typeface="Times New Roman" panose="02020603050405020304" pitchFamily="18" charset="0"/>
                <a:cs typeface="Times New Roman" panose="02020603050405020304" pitchFamily="18" charset="0"/>
              </a:rPr>
              <a:t>b) </a:t>
            </a:r>
            <a:r>
              <a:rPr lang="en-US" sz="4000" b="1" i="1" kern="0" dirty="0" err="1">
                <a:solidFill>
                  <a:prstClr val="black"/>
                </a:solidFill>
                <a:latin typeface="Times New Roman" panose="02020603050405020304" pitchFamily="18" charset="0"/>
                <a:cs typeface="Times New Roman" panose="02020603050405020304" pitchFamily="18" charset="0"/>
              </a:rPr>
              <a:t>Chỉ</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ra</a:t>
            </a:r>
            <a:r>
              <a:rPr lang="en-US" sz="4000" b="1" i="1" kern="0" dirty="0">
                <a:solidFill>
                  <a:prstClr val="black"/>
                </a:solidFill>
                <a:latin typeface="Times New Roman" panose="02020603050405020304" pitchFamily="18" charset="0"/>
                <a:cs typeface="Times New Roman" panose="02020603050405020304" pitchFamily="18" charset="0"/>
              </a:rPr>
              <a:t> chi </a:t>
            </a:r>
            <a:r>
              <a:rPr lang="en-US" sz="4000" b="1" i="1" kern="0" dirty="0" err="1">
                <a:solidFill>
                  <a:prstClr val="black"/>
                </a:solidFill>
                <a:latin typeface="Times New Roman" panose="02020603050405020304" pitchFamily="18" charset="0"/>
                <a:cs typeface="Times New Roman" panose="02020603050405020304" pitchFamily="18" charset="0"/>
              </a:rPr>
              <a:t>tiết</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thể</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hiện</a:t>
            </a:r>
            <a:r>
              <a:rPr lang="en-US" sz="4000" b="1" i="1" kern="0" dirty="0">
                <a:solidFill>
                  <a:prstClr val="black"/>
                </a:solidFill>
                <a:latin typeface="Times New Roman" panose="02020603050405020304" pitchFamily="18" charset="0"/>
                <a:cs typeface="Times New Roman" panose="02020603050405020304" pitchFamily="18" charset="0"/>
              </a:rPr>
              <a:t> DNA </a:t>
            </a:r>
            <a:r>
              <a:rPr lang="en-US" sz="4000" b="1" i="1" kern="0" dirty="0" err="1">
                <a:solidFill>
                  <a:prstClr val="black"/>
                </a:solidFill>
                <a:latin typeface="Times New Roman" panose="02020603050405020304" pitchFamily="18" charset="0"/>
                <a:cs typeface="Times New Roman" panose="02020603050405020304" pitchFamily="18" charset="0"/>
              </a:rPr>
              <a:t>tái</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bản</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theo</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nguyên</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tắc</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bán</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bảo</a:t>
            </a:r>
            <a:r>
              <a:rPr lang="en-US" sz="4000" b="1" i="1" kern="0" dirty="0">
                <a:solidFill>
                  <a:prstClr val="black"/>
                </a:solidFill>
                <a:latin typeface="Times New Roman" panose="02020603050405020304" pitchFamily="18" charset="0"/>
                <a:cs typeface="Times New Roman" panose="02020603050405020304" pitchFamily="18" charset="0"/>
              </a:rPr>
              <a:t> </a:t>
            </a:r>
            <a:r>
              <a:rPr lang="en-US" sz="4000" b="1" i="1" kern="0" dirty="0" err="1">
                <a:solidFill>
                  <a:prstClr val="black"/>
                </a:solidFill>
                <a:latin typeface="Times New Roman" panose="02020603050405020304" pitchFamily="18" charset="0"/>
                <a:cs typeface="Times New Roman" panose="02020603050405020304" pitchFamily="18" charset="0"/>
              </a:rPr>
              <a:t>toàn</a:t>
            </a:r>
            <a:endParaRPr lang="en-US" sz="4000" b="1" i="1" kern="0" dirty="0">
              <a:solidFill>
                <a:prstClr val="black"/>
              </a:solidFill>
              <a:latin typeface="Times New Roman" panose="02020603050405020304" pitchFamily="18" charset="0"/>
              <a:cs typeface="Times New Roman" panose="02020603050405020304" pitchFamily="18" charset="0"/>
            </a:endParaRPr>
          </a:p>
        </p:txBody>
      </p:sp>
      <p:sp>
        <p:nvSpPr>
          <p:cNvPr id="40" name="Rectangle: Rounded Corners 22"/>
          <p:cNvSpPr/>
          <p:nvPr/>
        </p:nvSpPr>
        <p:spPr>
          <a:xfrm>
            <a:off x="12701063" y="4297449"/>
            <a:ext cx="1604073" cy="544843"/>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9619090" y="4790616"/>
            <a:ext cx="7990347" cy="3939540"/>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34" charset="0"/>
                <a:cs typeface="Times New Roman" panose="02020603050405020304" pitchFamily="18" charset="0"/>
              </a:defRPr>
            </a:lvl1pPr>
          </a:lstStyle>
          <a:p>
            <a:r>
              <a:rPr lang="vi-VN" sz="4000" b="1" i="0" dirty="0"/>
              <a:t>b) Chi tiết thể hiện DNA tái bản theo nguyên tắc bán bảo toàn: </a:t>
            </a:r>
            <a:r>
              <a:rPr lang="vi-VN" sz="4000" i="0" dirty="0"/>
              <a:t>Mỗi một phân tử DNA con được tạo ra đều chứa một mạch của phân tử DNA mẹ và một mạch mới tổng hợp.</a:t>
            </a:r>
          </a:p>
        </p:txBody>
      </p:sp>
      <p:pic>
        <p:nvPicPr>
          <p:cNvPr id="3" name="Picture 2"/>
          <p:cNvPicPr>
            <a:picLocks noChangeAspect="1"/>
          </p:cNvPicPr>
          <p:nvPr/>
        </p:nvPicPr>
        <p:blipFill rotWithShape="1">
          <a:blip r:embed="rId2"/>
          <a:srcRect l="1348"/>
          <a:stretch>
            <a:fillRect/>
          </a:stretch>
        </p:blipFill>
        <p:spPr>
          <a:xfrm>
            <a:off x="839033" y="2757771"/>
            <a:ext cx="8562889" cy="6749354"/>
          </a:xfrm>
          <a:prstGeom prst="rect">
            <a:avLst/>
          </a:prstGeom>
        </p:spPr>
      </p:pic>
      <p:grpSp>
        <p:nvGrpSpPr>
          <p:cNvPr id="5" name="Group 4"/>
          <p:cNvGrpSpPr/>
          <p:nvPr/>
        </p:nvGrpSpPr>
        <p:grpSpPr>
          <a:xfrm>
            <a:off x="1451312" y="1807104"/>
            <a:ext cx="2923347" cy="657471"/>
            <a:chOff x="-302033" y="444506"/>
            <a:chExt cx="1948898" cy="571500"/>
          </a:xfrm>
        </p:grpSpPr>
        <p:sp>
          <p:nvSpPr>
            <p:cNvPr id="6" name="Rectangle: Rounded Corners 5"/>
            <p:cNvSpPr/>
            <p:nvPr/>
          </p:nvSpPr>
          <p:spPr>
            <a:xfrm>
              <a:off x="-302033" y="444506"/>
              <a:ext cx="1948898" cy="571500"/>
            </a:xfrm>
            <a:prstGeom prst="roundRect">
              <a:avLst>
                <a:gd name="adj" fmla="val 48334"/>
              </a:avLst>
            </a:prstGeom>
            <a:gradFill flip="none" rotWithShape="1">
              <a:gsLst>
                <a:gs pos="0">
                  <a:srgbClr val="91268A"/>
                </a:gs>
                <a:gs pos="56600">
                  <a:srgbClr val="B1257B"/>
                </a:gs>
                <a:gs pos="100000">
                  <a:srgbClr val="C924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9" name="TextBox 8"/>
            <p:cNvSpPr txBox="1"/>
            <p:nvPr/>
          </p:nvSpPr>
          <p:spPr>
            <a:xfrm>
              <a:off x="-243046" y="489479"/>
              <a:ext cx="1826767" cy="481557"/>
            </a:xfrm>
            <a:prstGeom prst="rect">
              <a:avLst/>
            </a:prstGeom>
            <a:noFill/>
          </p:spPr>
          <p:txBody>
            <a:bodyPr wrap="square" rtlCol="0" anchor="ctr">
              <a:spAutoFit/>
            </a:bodyPr>
            <a:lstStyle/>
            <a:p>
              <a:pPr defTabSz="685800"/>
              <a:r>
                <a:rPr lang="en-US" sz="3000" b="1" dirty="0">
                  <a:solidFill>
                    <a:srgbClr val="FFFFFF"/>
                  </a:solidFill>
                  <a:cs typeface="Arial" panose="020B0604020202020204" pitchFamily="34" charset="0"/>
                </a:rPr>
                <a:t>2. </a:t>
              </a:r>
              <a:r>
                <a:rPr lang="en-US" sz="3000" b="1" dirty="0" err="1">
                  <a:solidFill>
                    <a:srgbClr val="FFFFFF"/>
                  </a:solidFill>
                  <a:cs typeface="Arial" panose="020B0604020202020204" pitchFamily="34" charset="0"/>
                </a:rPr>
                <a:t>Khái</a:t>
              </a:r>
              <a:r>
                <a:rPr lang="en-US" sz="3000" b="1" dirty="0">
                  <a:solidFill>
                    <a:srgbClr val="FFFFFF"/>
                  </a:solidFill>
                  <a:cs typeface="Arial" panose="020B0604020202020204" pitchFamily="34" charset="0"/>
                </a:rPr>
                <a:t> </a:t>
              </a:r>
              <a:r>
                <a:rPr lang="en-US" sz="3000" b="1" dirty="0" err="1">
                  <a:solidFill>
                    <a:srgbClr val="FFFFFF"/>
                  </a:solidFill>
                  <a:cs typeface="Arial" panose="020B0604020202020204" pitchFamily="34" charset="0"/>
                </a:rPr>
                <a:t>niệm</a:t>
              </a:r>
              <a:endParaRPr lang="en-US" sz="3000" b="1" dirty="0">
                <a:solidFill>
                  <a:srgbClr val="FFFFFF"/>
                </a:solidFill>
                <a:cs typeface="Arial" panose="020B0604020202020204" pitchFamily="34"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628" y="559472"/>
            <a:ext cx="1314927" cy="1314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32" name="Rectangle: Rounded Corners 31"/>
          <p:cNvSpPr/>
          <p:nvPr/>
        </p:nvSpPr>
        <p:spPr>
          <a:xfrm>
            <a:off x="4029716" y="3022204"/>
            <a:ext cx="14258284" cy="686398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a:ln>
                <a:noFill/>
              </a:ln>
              <a:solidFill>
                <a:srgbClr val="505FBF"/>
              </a:solidFill>
              <a:effectLst/>
              <a:uLnTx/>
              <a:uFillTx/>
              <a:latin typeface="Arial" panose="020B0604020202020204"/>
              <a:ea typeface="+mn-ea"/>
              <a:cs typeface="+mn-cs"/>
              <a:sym typeface="Arial" panose="020B0604020202020204"/>
            </a:endParaRPr>
          </a:p>
        </p:txBody>
      </p:sp>
      <p:sp>
        <p:nvSpPr>
          <p:cNvPr id="502" name="Google Shape;502;p35"/>
          <p:cNvSpPr/>
          <p:nvPr/>
        </p:nvSpPr>
        <p:spPr>
          <a:xfrm>
            <a:off x="522860" y="7878715"/>
            <a:ext cx="1811768" cy="2007478"/>
          </a:xfrm>
          <a:custGeom>
            <a:avLst/>
            <a:gdLst/>
            <a:ahLst/>
            <a:cxnLst/>
            <a:rect l="l" t="t" r="r" b="b"/>
            <a:pathLst>
              <a:path w="16867" h="18689" extrusionOk="0">
                <a:moveTo>
                  <a:pt x="15788" y="640"/>
                </a:moveTo>
                <a:cubicBezTo>
                  <a:pt x="16033" y="640"/>
                  <a:pt x="16226" y="833"/>
                  <a:pt x="16226" y="1078"/>
                </a:cubicBezTo>
                <a:cubicBezTo>
                  <a:pt x="16226" y="1324"/>
                  <a:pt x="16033" y="1517"/>
                  <a:pt x="15788" y="1517"/>
                </a:cubicBezTo>
                <a:cubicBezTo>
                  <a:pt x="15551" y="1517"/>
                  <a:pt x="15350" y="1324"/>
                  <a:pt x="15350" y="1078"/>
                </a:cubicBezTo>
                <a:cubicBezTo>
                  <a:pt x="15350" y="833"/>
                  <a:pt x="15551" y="640"/>
                  <a:pt x="15788" y="640"/>
                </a:cubicBezTo>
                <a:close/>
                <a:moveTo>
                  <a:pt x="1079" y="5312"/>
                </a:moveTo>
                <a:cubicBezTo>
                  <a:pt x="1315" y="5312"/>
                  <a:pt x="1517" y="5505"/>
                  <a:pt x="1517" y="5750"/>
                </a:cubicBezTo>
                <a:cubicBezTo>
                  <a:pt x="1517" y="5996"/>
                  <a:pt x="1324" y="6189"/>
                  <a:pt x="1079" y="6189"/>
                </a:cubicBezTo>
                <a:cubicBezTo>
                  <a:pt x="833" y="6189"/>
                  <a:pt x="640" y="5996"/>
                  <a:pt x="640" y="5750"/>
                </a:cubicBezTo>
                <a:cubicBezTo>
                  <a:pt x="640" y="5505"/>
                  <a:pt x="833" y="5312"/>
                  <a:pt x="1079" y="5312"/>
                </a:cubicBezTo>
                <a:close/>
                <a:moveTo>
                  <a:pt x="9897" y="1595"/>
                </a:moveTo>
                <a:lnTo>
                  <a:pt x="12360" y="3016"/>
                </a:lnTo>
                <a:lnTo>
                  <a:pt x="12360" y="5847"/>
                </a:lnTo>
                <a:lnTo>
                  <a:pt x="9897" y="7267"/>
                </a:lnTo>
                <a:lnTo>
                  <a:pt x="7443" y="5847"/>
                </a:lnTo>
                <a:lnTo>
                  <a:pt x="7443" y="3016"/>
                </a:lnTo>
                <a:lnTo>
                  <a:pt x="9897" y="1595"/>
                </a:lnTo>
                <a:close/>
                <a:moveTo>
                  <a:pt x="7118" y="6408"/>
                </a:moveTo>
                <a:lnTo>
                  <a:pt x="9582" y="7819"/>
                </a:lnTo>
                <a:lnTo>
                  <a:pt x="9582" y="10659"/>
                </a:lnTo>
                <a:lnTo>
                  <a:pt x="7118" y="12079"/>
                </a:lnTo>
                <a:lnTo>
                  <a:pt x="4664" y="10659"/>
                </a:lnTo>
                <a:lnTo>
                  <a:pt x="4664" y="7819"/>
                </a:lnTo>
                <a:lnTo>
                  <a:pt x="7118" y="6408"/>
                </a:lnTo>
                <a:close/>
                <a:moveTo>
                  <a:pt x="10423" y="17172"/>
                </a:moveTo>
                <a:cubicBezTo>
                  <a:pt x="10669" y="17172"/>
                  <a:pt x="10861" y="17374"/>
                  <a:pt x="10861" y="17611"/>
                </a:cubicBezTo>
                <a:cubicBezTo>
                  <a:pt x="10861" y="17856"/>
                  <a:pt x="10669" y="18058"/>
                  <a:pt x="10423" y="18058"/>
                </a:cubicBezTo>
                <a:cubicBezTo>
                  <a:pt x="10186" y="18058"/>
                  <a:pt x="9985" y="17856"/>
                  <a:pt x="9985" y="17611"/>
                </a:cubicBezTo>
                <a:cubicBezTo>
                  <a:pt x="9985" y="17374"/>
                  <a:pt x="10186" y="17172"/>
                  <a:pt x="10423" y="17172"/>
                </a:cubicBezTo>
                <a:close/>
                <a:moveTo>
                  <a:pt x="15788" y="0"/>
                </a:moveTo>
                <a:cubicBezTo>
                  <a:pt x="15192" y="0"/>
                  <a:pt x="14710" y="482"/>
                  <a:pt x="14710" y="1078"/>
                </a:cubicBezTo>
                <a:cubicBezTo>
                  <a:pt x="14710" y="1157"/>
                  <a:pt x="14727" y="1236"/>
                  <a:pt x="14736" y="1315"/>
                </a:cubicBezTo>
                <a:lnTo>
                  <a:pt x="12711" y="2481"/>
                </a:lnTo>
                <a:lnTo>
                  <a:pt x="9897" y="859"/>
                </a:lnTo>
                <a:lnTo>
                  <a:pt x="6803" y="2647"/>
                </a:lnTo>
                <a:lnTo>
                  <a:pt x="6803" y="5847"/>
                </a:lnTo>
                <a:lnTo>
                  <a:pt x="4348" y="7267"/>
                </a:lnTo>
                <a:lnTo>
                  <a:pt x="2122" y="5987"/>
                </a:lnTo>
                <a:cubicBezTo>
                  <a:pt x="2139" y="5908"/>
                  <a:pt x="2148" y="5829"/>
                  <a:pt x="2148" y="5750"/>
                </a:cubicBezTo>
                <a:cubicBezTo>
                  <a:pt x="2148" y="5154"/>
                  <a:pt x="1666" y="4672"/>
                  <a:pt x="1079" y="4672"/>
                </a:cubicBezTo>
                <a:cubicBezTo>
                  <a:pt x="483" y="4672"/>
                  <a:pt x="0" y="5154"/>
                  <a:pt x="0" y="5750"/>
                </a:cubicBezTo>
                <a:cubicBezTo>
                  <a:pt x="0" y="6347"/>
                  <a:pt x="483" y="6829"/>
                  <a:pt x="1079" y="6829"/>
                </a:cubicBezTo>
                <a:cubicBezTo>
                  <a:pt x="1359" y="6829"/>
                  <a:pt x="1613" y="6715"/>
                  <a:pt x="1806" y="6539"/>
                </a:cubicBezTo>
                <a:lnTo>
                  <a:pt x="4024" y="7819"/>
                </a:lnTo>
                <a:lnTo>
                  <a:pt x="4024" y="11028"/>
                </a:lnTo>
                <a:lnTo>
                  <a:pt x="6803" y="12632"/>
                </a:lnTo>
                <a:lnTo>
                  <a:pt x="6803" y="15840"/>
                </a:lnTo>
                <a:lnTo>
                  <a:pt x="9389" y="17330"/>
                </a:lnTo>
                <a:cubicBezTo>
                  <a:pt x="9362" y="17418"/>
                  <a:pt x="9345" y="17514"/>
                  <a:pt x="9345" y="17611"/>
                </a:cubicBezTo>
                <a:cubicBezTo>
                  <a:pt x="9345" y="18207"/>
                  <a:pt x="9836" y="18689"/>
                  <a:pt x="10423" y="18689"/>
                </a:cubicBezTo>
                <a:cubicBezTo>
                  <a:pt x="11019" y="18689"/>
                  <a:pt x="11501" y="18207"/>
                  <a:pt x="11501" y="17611"/>
                </a:cubicBezTo>
                <a:cubicBezTo>
                  <a:pt x="11501" y="17023"/>
                  <a:pt x="11019" y="16532"/>
                  <a:pt x="10423" y="16532"/>
                </a:cubicBezTo>
                <a:cubicBezTo>
                  <a:pt x="10160" y="16532"/>
                  <a:pt x="9915" y="16629"/>
                  <a:pt x="9731" y="16795"/>
                </a:cubicBezTo>
                <a:lnTo>
                  <a:pt x="7443" y="15472"/>
                </a:lnTo>
                <a:lnTo>
                  <a:pt x="7443" y="12632"/>
                </a:lnTo>
                <a:lnTo>
                  <a:pt x="10213" y="11028"/>
                </a:lnTo>
                <a:lnTo>
                  <a:pt x="10213" y="7819"/>
                </a:lnTo>
                <a:lnTo>
                  <a:pt x="12992" y="6215"/>
                </a:lnTo>
                <a:lnTo>
                  <a:pt x="12992" y="3059"/>
                </a:lnTo>
                <a:lnTo>
                  <a:pt x="15060" y="1867"/>
                </a:lnTo>
                <a:cubicBezTo>
                  <a:pt x="15253" y="2043"/>
                  <a:pt x="15507" y="2156"/>
                  <a:pt x="15788" y="2156"/>
                </a:cubicBezTo>
                <a:cubicBezTo>
                  <a:pt x="16384" y="2156"/>
                  <a:pt x="16866" y="1674"/>
                  <a:pt x="16866" y="1078"/>
                </a:cubicBezTo>
                <a:cubicBezTo>
                  <a:pt x="16866" y="482"/>
                  <a:pt x="16384" y="0"/>
                  <a:pt x="15788"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defRPr/>
            </a:pPr>
            <a:endParaRPr kumimoji="0" sz="2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3" name="Google Shape;503;p35"/>
          <p:cNvSpPr/>
          <p:nvPr/>
        </p:nvSpPr>
        <p:spPr>
          <a:xfrm>
            <a:off x="14317451" y="472002"/>
            <a:ext cx="2431338" cy="1893620"/>
          </a:xfrm>
          <a:custGeom>
            <a:avLst/>
            <a:gdLst/>
            <a:ahLst/>
            <a:cxnLst/>
            <a:rect l="l" t="t" r="r" b="b"/>
            <a:pathLst>
              <a:path w="22635" h="17629" extrusionOk="0">
                <a:moveTo>
                  <a:pt x="21556" y="640"/>
                </a:moveTo>
                <a:cubicBezTo>
                  <a:pt x="21670" y="640"/>
                  <a:pt x="21784" y="684"/>
                  <a:pt x="21863" y="771"/>
                </a:cubicBezTo>
                <a:cubicBezTo>
                  <a:pt x="21951" y="850"/>
                  <a:pt x="21994" y="964"/>
                  <a:pt x="21994" y="1078"/>
                </a:cubicBezTo>
                <a:cubicBezTo>
                  <a:pt x="21994" y="1201"/>
                  <a:pt x="21951" y="1306"/>
                  <a:pt x="21863" y="1394"/>
                </a:cubicBezTo>
                <a:cubicBezTo>
                  <a:pt x="21784" y="1473"/>
                  <a:pt x="21670" y="1525"/>
                  <a:pt x="21556" y="1525"/>
                </a:cubicBezTo>
                <a:cubicBezTo>
                  <a:pt x="21311" y="1525"/>
                  <a:pt x="21109" y="1324"/>
                  <a:pt x="21109" y="1078"/>
                </a:cubicBezTo>
                <a:cubicBezTo>
                  <a:pt x="21109" y="842"/>
                  <a:pt x="21311" y="640"/>
                  <a:pt x="21556" y="640"/>
                </a:cubicBezTo>
                <a:close/>
                <a:moveTo>
                  <a:pt x="1070" y="5619"/>
                </a:moveTo>
                <a:cubicBezTo>
                  <a:pt x="1193" y="5619"/>
                  <a:pt x="1298" y="5672"/>
                  <a:pt x="1386" y="5750"/>
                </a:cubicBezTo>
                <a:cubicBezTo>
                  <a:pt x="1465" y="5829"/>
                  <a:pt x="1517" y="5943"/>
                  <a:pt x="1517" y="6057"/>
                </a:cubicBezTo>
                <a:cubicBezTo>
                  <a:pt x="1517" y="6180"/>
                  <a:pt x="1465" y="6285"/>
                  <a:pt x="1386" y="6373"/>
                </a:cubicBezTo>
                <a:cubicBezTo>
                  <a:pt x="1307" y="6452"/>
                  <a:pt x="1193" y="6504"/>
                  <a:pt x="1070" y="6504"/>
                </a:cubicBezTo>
                <a:cubicBezTo>
                  <a:pt x="956" y="6504"/>
                  <a:pt x="842" y="6452"/>
                  <a:pt x="763" y="6373"/>
                </a:cubicBezTo>
                <a:cubicBezTo>
                  <a:pt x="676" y="6294"/>
                  <a:pt x="632" y="6180"/>
                  <a:pt x="632" y="6057"/>
                </a:cubicBezTo>
                <a:cubicBezTo>
                  <a:pt x="632" y="5821"/>
                  <a:pt x="834" y="5619"/>
                  <a:pt x="1070" y="5619"/>
                </a:cubicBezTo>
                <a:close/>
                <a:moveTo>
                  <a:pt x="15394" y="1867"/>
                </a:moveTo>
                <a:lnTo>
                  <a:pt x="17848" y="3287"/>
                </a:lnTo>
                <a:lnTo>
                  <a:pt x="17848" y="6127"/>
                </a:lnTo>
                <a:lnTo>
                  <a:pt x="15394" y="7539"/>
                </a:lnTo>
                <a:lnTo>
                  <a:pt x="12939" y="6127"/>
                </a:lnTo>
                <a:lnTo>
                  <a:pt x="12939" y="3287"/>
                </a:lnTo>
                <a:lnTo>
                  <a:pt x="15394" y="1867"/>
                </a:lnTo>
                <a:close/>
                <a:moveTo>
                  <a:pt x="7066" y="6680"/>
                </a:moveTo>
                <a:lnTo>
                  <a:pt x="9521" y="8100"/>
                </a:lnTo>
                <a:lnTo>
                  <a:pt x="9521" y="10931"/>
                </a:lnTo>
                <a:lnTo>
                  <a:pt x="7066" y="12351"/>
                </a:lnTo>
                <a:lnTo>
                  <a:pt x="4612" y="10940"/>
                </a:lnTo>
                <a:lnTo>
                  <a:pt x="4612" y="8100"/>
                </a:lnTo>
                <a:lnTo>
                  <a:pt x="7066" y="6680"/>
                </a:lnTo>
                <a:close/>
                <a:moveTo>
                  <a:pt x="7066" y="16112"/>
                </a:moveTo>
                <a:cubicBezTo>
                  <a:pt x="7180" y="16112"/>
                  <a:pt x="7294" y="16155"/>
                  <a:pt x="7373" y="16243"/>
                </a:cubicBezTo>
                <a:cubicBezTo>
                  <a:pt x="7461" y="16322"/>
                  <a:pt x="7504" y="16436"/>
                  <a:pt x="7504" y="16550"/>
                </a:cubicBezTo>
                <a:cubicBezTo>
                  <a:pt x="7504" y="16664"/>
                  <a:pt x="7461" y="16778"/>
                  <a:pt x="7373" y="16866"/>
                </a:cubicBezTo>
                <a:cubicBezTo>
                  <a:pt x="7294" y="16944"/>
                  <a:pt x="7180" y="16988"/>
                  <a:pt x="7066" y="16988"/>
                </a:cubicBezTo>
                <a:cubicBezTo>
                  <a:pt x="6943" y="16988"/>
                  <a:pt x="6838" y="16944"/>
                  <a:pt x="6751" y="16866"/>
                </a:cubicBezTo>
                <a:cubicBezTo>
                  <a:pt x="6672" y="16778"/>
                  <a:pt x="6628" y="16673"/>
                  <a:pt x="6628" y="16550"/>
                </a:cubicBezTo>
                <a:cubicBezTo>
                  <a:pt x="6628" y="16436"/>
                  <a:pt x="6672" y="16322"/>
                  <a:pt x="6751" y="16243"/>
                </a:cubicBezTo>
                <a:cubicBezTo>
                  <a:pt x="6838" y="16155"/>
                  <a:pt x="6943" y="16112"/>
                  <a:pt x="7066" y="16112"/>
                </a:cubicBezTo>
                <a:close/>
                <a:moveTo>
                  <a:pt x="21556" y="0"/>
                </a:moveTo>
                <a:cubicBezTo>
                  <a:pt x="20960" y="0"/>
                  <a:pt x="20478" y="482"/>
                  <a:pt x="20478" y="1078"/>
                </a:cubicBezTo>
                <a:cubicBezTo>
                  <a:pt x="20478" y="1183"/>
                  <a:pt x="20495" y="1280"/>
                  <a:pt x="20513" y="1368"/>
                </a:cubicBezTo>
                <a:lnTo>
                  <a:pt x="18155" y="2726"/>
                </a:lnTo>
                <a:lnTo>
                  <a:pt x="15394" y="1131"/>
                </a:lnTo>
                <a:lnTo>
                  <a:pt x="12299" y="2919"/>
                </a:lnTo>
                <a:lnTo>
                  <a:pt x="12299" y="6171"/>
                </a:lnTo>
                <a:lnTo>
                  <a:pt x="9889" y="7574"/>
                </a:lnTo>
                <a:lnTo>
                  <a:pt x="7066" y="5943"/>
                </a:lnTo>
                <a:lnTo>
                  <a:pt x="4287" y="7547"/>
                </a:lnTo>
                <a:lnTo>
                  <a:pt x="2122" y="6294"/>
                </a:lnTo>
                <a:cubicBezTo>
                  <a:pt x="2140" y="6224"/>
                  <a:pt x="2157" y="6145"/>
                  <a:pt x="2157" y="6057"/>
                </a:cubicBezTo>
                <a:cubicBezTo>
                  <a:pt x="2157" y="5777"/>
                  <a:pt x="2043" y="5505"/>
                  <a:pt x="1842" y="5295"/>
                </a:cubicBezTo>
                <a:cubicBezTo>
                  <a:pt x="1631" y="5093"/>
                  <a:pt x="1368" y="4979"/>
                  <a:pt x="1079" y="4979"/>
                </a:cubicBezTo>
                <a:cubicBezTo>
                  <a:pt x="483" y="4979"/>
                  <a:pt x="1" y="5470"/>
                  <a:pt x="1" y="6057"/>
                </a:cubicBezTo>
                <a:cubicBezTo>
                  <a:pt x="1" y="6347"/>
                  <a:pt x="115" y="6618"/>
                  <a:pt x="316" y="6820"/>
                </a:cubicBezTo>
                <a:cubicBezTo>
                  <a:pt x="518" y="7021"/>
                  <a:pt x="790" y="7135"/>
                  <a:pt x="1079" y="7135"/>
                </a:cubicBezTo>
                <a:cubicBezTo>
                  <a:pt x="1351" y="7135"/>
                  <a:pt x="1605" y="7030"/>
                  <a:pt x="1807" y="6846"/>
                </a:cubicBezTo>
                <a:lnTo>
                  <a:pt x="3972" y="8100"/>
                </a:lnTo>
                <a:lnTo>
                  <a:pt x="3972" y="11308"/>
                </a:lnTo>
                <a:lnTo>
                  <a:pt x="6751" y="12903"/>
                </a:lnTo>
                <a:lnTo>
                  <a:pt x="6751" y="15524"/>
                </a:lnTo>
                <a:cubicBezTo>
                  <a:pt x="6584" y="15577"/>
                  <a:pt x="6435" y="15665"/>
                  <a:pt x="6303" y="15787"/>
                </a:cubicBezTo>
                <a:cubicBezTo>
                  <a:pt x="6102" y="15998"/>
                  <a:pt x="5988" y="16261"/>
                  <a:pt x="5988" y="16550"/>
                </a:cubicBezTo>
                <a:cubicBezTo>
                  <a:pt x="5988" y="16839"/>
                  <a:pt x="6102" y="17111"/>
                  <a:pt x="6303" y="17313"/>
                </a:cubicBezTo>
                <a:cubicBezTo>
                  <a:pt x="6514" y="17514"/>
                  <a:pt x="6777" y="17628"/>
                  <a:pt x="7066" y="17628"/>
                </a:cubicBezTo>
                <a:cubicBezTo>
                  <a:pt x="7355" y="17628"/>
                  <a:pt x="7627" y="17514"/>
                  <a:pt x="7829" y="17313"/>
                </a:cubicBezTo>
                <a:cubicBezTo>
                  <a:pt x="8030" y="17111"/>
                  <a:pt x="8144" y="16839"/>
                  <a:pt x="8144" y="16550"/>
                </a:cubicBezTo>
                <a:cubicBezTo>
                  <a:pt x="8144" y="16269"/>
                  <a:pt x="8030" y="15998"/>
                  <a:pt x="7829" y="15796"/>
                </a:cubicBezTo>
                <a:cubicBezTo>
                  <a:pt x="7706" y="15665"/>
                  <a:pt x="7548" y="15577"/>
                  <a:pt x="7390" y="15524"/>
                </a:cubicBezTo>
                <a:lnTo>
                  <a:pt x="7390" y="12903"/>
                </a:lnTo>
                <a:lnTo>
                  <a:pt x="10160" y="11308"/>
                </a:lnTo>
                <a:lnTo>
                  <a:pt x="10160" y="8152"/>
                </a:lnTo>
                <a:lnTo>
                  <a:pt x="12668" y="6706"/>
                </a:lnTo>
                <a:lnTo>
                  <a:pt x="15402" y="8275"/>
                </a:lnTo>
                <a:lnTo>
                  <a:pt x="18488" y="6496"/>
                </a:lnTo>
                <a:lnTo>
                  <a:pt x="18488" y="3278"/>
                </a:lnTo>
                <a:lnTo>
                  <a:pt x="20864" y="1902"/>
                </a:lnTo>
                <a:cubicBezTo>
                  <a:pt x="21048" y="2060"/>
                  <a:pt x="21293" y="2156"/>
                  <a:pt x="21556" y="2156"/>
                </a:cubicBezTo>
                <a:cubicBezTo>
                  <a:pt x="21845" y="2156"/>
                  <a:pt x="22117" y="2051"/>
                  <a:pt x="22319" y="1841"/>
                </a:cubicBezTo>
                <a:cubicBezTo>
                  <a:pt x="22520" y="1639"/>
                  <a:pt x="22634" y="1368"/>
                  <a:pt x="22634" y="1078"/>
                </a:cubicBezTo>
                <a:cubicBezTo>
                  <a:pt x="22626" y="789"/>
                  <a:pt x="22520" y="526"/>
                  <a:pt x="22319" y="316"/>
                </a:cubicBezTo>
                <a:cubicBezTo>
                  <a:pt x="22108" y="114"/>
                  <a:pt x="21845" y="0"/>
                  <a:pt x="21556"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defRPr/>
            </a:pPr>
            <a:endParaRPr kumimoji="0" sz="2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504" name="Google Shape;504;p35"/>
          <p:cNvGrpSpPr/>
          <p:nvPr/>
        </p:nvGrpSpPr>
        <p:grpSpPr>
          <a:xfrm>
            <a:off x="14797421" y="5920952"/>
            <a:ext cx="828198" cy="818964"/>
            <a:chOff x="588675" y="3089150"/>
            <a:chExt cx="571724" cy="565349"/>
          </a:xfrm>
        </p:grpSpPr>
        <p:sp>
          <p:nvSpPr>
            <p:cNvPr id="505" name="Google Shape;505;p3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defRPr/>
              </a:pPr>
              <a:endParaRPr kumimoji="0" sz="2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6" name="Google Shape;506;p3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defRPr/>
              </a:pPr>
              <a:endParaRPr kumimoji="0" sz="28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29" name="Picture 28" descr="Hi Bee"/>
          <p:cNvPicPr>
            <a:picLocks noChangeAspect="1"/>
          </p:cNvPicPr>
          <p:nvPr/>
        </p:nvPicPr>
        <p:blipFill>
          <a:blip r:embed="rId3"/>
          <a:stretch>
            <a:fillRect/>
          </a:stretch>
        </p:blipFill>
        <p:spPr>
          <a:xfrm>
            <a:off x="-1423942" y="2237218"/>
            <a:ext cx="6759152" cy="6759152"/>
          </a:xfrm>
          <a:prstGeom prst="rect">
            <a:avLst/>
          </a:prstGeom>
        </p:spPr>
      </p:pic>
      <p:sp>
        <p:nvSpPr>
          <p:cNvPr id="31" name="TextBox 30"/>
          <p:cNvSpPr txBox="1"/>
          <p:nvPr/>
        </p:nvSpPr>
        <p:spPr>
          <a:xfrm>
            <a:off x="4285776" y="3022204"/>
            <a:ext cx="14002224" cy="6586418"/>
          </a:xfrm>
          <a:prstGeom prst="rect">
            <a:avLst/>
          </a:prstGeom>
          <a:noFill/>
        </p:spPr>
        <p:txBody>
          <a:bodyPr wrap="square">
            <a:spAutoFit/>
          </a:bodyPr>
          <a:lstStyle/>
          <a:p>
            <a:pPr marL="0" marR="0" lvl="0" indent="0" algn="l" defTabSz="1828800" rtl="0" eaLnBrk="1" fontAlgn="auto" latinLnBrk="0" hangingPunct="1">
              <a:lnSpc>
                <a:spcPct val="125000"/>
              </a:lnSpc>
              <a:spcBef>
                <a:spcPts val="0"/>
              </a:spcBef>
              <a:spcAft>
                <a:spcPts val="1600"/>
              </a:spcAft>
              <a:buClr>
                <a:srgbClr val="000000"/>
              </a:buClr>
              <a:buSzTx/>
              <a:buFontTx/>
              <a:buNone/>
              <a:defRPr/>
            </a:pPr>
            <a:r>
              <a:rPr kumimoji="0" lang="en-US" sz="3800" b="0" i="0" u="none" strike="noStrike" kern="0" cap="none" spc="0" normalizeH="0" baseline="0" noProof="0" dirty="0" err="1">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Lớp</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 chia </a:t>
            </a:r>
            <a:r>
              <a:rPr kumimoji="0" lang="en-US" sz="3800" b="0" i="0" u="none" strike="noStrike" kern="0" cap="none" spc="0" normalizeH="0" baseline="0" noProof="0" dirty="0" err="1">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thành</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 2 </a:t>
            </a:r>
            <a:r>
              <a:rPr kumimoji="0" lang="en-US" sz="3800" b="0" i="0" u="none" strike="noStrike" kern="0" cap="none" spc="0" normalizeH="0" baseline="0" noProof="0" dirty="0" err="1">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đội</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 </a:t>
            </a:r>
            <a:r>
              <a:rPr kumimoji="0" lang="en-US" sz="3800" b="0" i="0" u="none" strike="noStrike" kern="0" cap="none" spc="0" normalizeH="0" baseline="0" noProof="0" dirty="0" err="1">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chơi</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 </a:t>
            </a:r>
            <a:r>
              <a:rPr kumimoji="0" lang="vi-VN" sz="3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a:sym typeface="Arial" panose="020B0604020202020204"/>
              </a:rPr>
              <a:t>Mỗi đội chơi sẽ lần lượt cử đại diện để trả lời </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4</a:t>
            </a:r>
            <a:r>
              <a:rPr kumimoji="0" lang="vi-VN" sz="3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a:sym typeface="Arial" panose="020B0604020202020204"/>
              </a:rPr>
              <a:t> câu hỏi</a:t>
            </a:r>
            <a:r>
              <a:rPr kumimoji="0" lang="vi-VN" sz="3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a:sym typeface="Arial" panose="020B0604020202020204"/>
              </a:rPr>
              <a:t>. </a:t>
            </a:r>
            <a:endPar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endParaRPr>
          </a:p>
          <a:p>
            <a:pPr marL="0" marR="0" lvl="0" indent="0" algn="just" defTabSz="1828800" rtl="0" eaLnBrk="1" fontAlgn="auto" latinLnBrk="0" hangingPunct="1">
              <a:lnSpc>
                <a:spcPct val="125000"/>
              </a:lnSpc>
              <a:spcBef>
                <a:spcPts val="0"/>
              </a:spcBef>
              <a:spcAft>
                <a:spcPts val="2000"/>
              </a:spcAft>
              <a:buClr>
                <a:srgbClr val="000000"/>
              </a:buClr>
              <a:buSzTx/>
              <a:buFontTx/>
              <a:buNone/>
              <a:defRPr/>
            </a:pPr>
            <a:r>
              <a:rPr kumimoji="0" lang="vi-VN" sz="3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a:sym typeface="Arial" panose="020B0604020202020204"/>
              </a:rPr>
              <a:t>HS được tự chọn câu hỏi bất kì từ 1 – </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8</a:t>
            </a:r>
            <a:r>
              <a:rPr kumimoji="0" lang="vi-VN" sz="3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a:sym typeface="Arial" panose="020B0604020202020204"/>
              </a:rPr>
              <a:t>, trả lời đúng sẽ mở hộp quà bí mật và nhận số điểm tương ứng trong hộp quà</a:t>
            </a:r>
            <a:r>
              <a:rPr kumimoji="0" lang="en-US"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Arial" panose="020B0604020202020204"/>
                <a:sym typeface="Arial" panose="020B0604020202020204"/>
              </a:rPr>
              <a:t>.</a:t>
            </a:r>
          </a:p>
          <a:p>
            <a:pPr marL="0" marR="0" lvl="0" indent="0" algn="just" defTabSz="1828800" rtl="0" eaLnBrk="1" fontAlgn="auto" latinLnBrk="0" hangingPunct="1">
              <a:lnSpc>
                <a:spcPct val="125000"/>
              </a:lnSpc>
              <a:spcBef>
                <a:spcPts val="0"/>
              </a:spcBef>
              <a:spcAft>
                <a:spcPts val="2000"/>
              </a:spcAft>
              <a:buClr>
                <a:srgbClr val="000000"/>
              </a:buClr>
              <a:buSzTx/>
              <a:buFontTx/>
              <a:buNone/>
              <a:defRPr/>
            </a:pP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Nếu</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trả</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lời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sai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đội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còn</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lại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được</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quyền</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trả</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lời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và</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giành</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lấy</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số</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điểm</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bí</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mật</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trong</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hộp</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p>
          <a:p>
            <a:pPr marL="0" marR="0" lvl="0" indent="0" algn="just" defTabSz="1828800" rtl="0" eaLnBrk="1" fontAlgn="auto" latinLnBrk="0" hangingPunct="1">
              <a:lnSpc>
                <a:spcPct val="125000"/>
              </a:lnSpc>
              <a:spcBef>
                <a:spcPts val="0"/>
              </a:spcBef>
              <a:spcAft>
                <a:spcPts val="2000"/>
              </a:spcAft>
              <a:buClr>
                <a:srgbClr val="000000"/>
              </a:buClr>
              <a:buSzTx/>
              <a:buFontTx/>
              <a:buNone/>
              <a:defRPr/>
            </a:pP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Tổng</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kết</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điểm</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sau</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4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câu</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hỏi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của</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mỗi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đội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đội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nào</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có</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số</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điểm</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lớn</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hơn</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là</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đội</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giành</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chiến</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 </a:t>
            </a:r>
            <a:r>
              <a:rPr kumimoji="0" lang="es-ES" sz="3800" b="0" i="0" u="none" strike="noStrike" kern="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thắng</a:t>
            </a:r>
            <a:r>
              <a:rPr kumimoji="0" lang="es-ES" sz="3800" b="0" i="0" u="none" strike="noStrike" kern="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sym typeface="Arial" panose="020B0604020202020204"/>
              </a:rPr>
              <a:t>.</a:t>
            </a:r>
            <a:endParaRPr kumimoji="0" lang="en-AU" sz="3800" b="0"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sym typeface="Arial" panose="020B0604020202020204"/>
            </a:endParaRPr>
          </a:p>
        </p:txBody>
      </p:sp>
      <p:sp>
        <p:nvSpPr>
          <p:cNvPr id="2" name="Rectangle 1"/>
          <p:cNvSpPr/>
          <p:nvPr/>
        </p:nvSpPr>
        <p:spPr>
          <a:xfrm>
            <a:off x="22662" y="387442"/>
            <a:ext cx="8014108" cy="1524000"/>
          </a:xfrm>
          <a:prstGeom prst="rect">
            <a:avLst/>
          </a:prstGeom>
          <a:solidFill>
            <a:schemeClr val="tx1">
              <a:lumMod val="7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defRPr/>
            </a:pPr>
            <a:endParaRPr kumimoji="0" lang="en-US" sz="2800" b="0"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endParaRPr>
          </a:p>
        </p:txBody>
      </p:sp>
      <p:sp>
        <p:nvSpPr>
          <p:cNvPr id="3" name="TextBox 2"/>
          <p:cNvSpPr txBox="1"/>
          <p:nvPr/>
        </p:nvSpPr>
        <p:spPr>
          <a:xfrm>
            <a:off x="492350" y="686523"/>
            <a:ext cx="7521758" cy="925894"/>
          </a:xfrm>
          <a:prstGeom prst="rect">
            <a:avLst/>
          </a:prstGeom>
          <a:solidFill>
            <a:schemeClr val="bg1"/>
          </a:solidFill>
        </p:spPr>
        <p:txBody>
          <a:bodyPr wrap="square">
            <a:spAutoFit/>
          </a:bodyPr>
          <a:lstStyle/>
          <a:p>
            <a:pPr marL="0" marR="0" lvl="0" indent="0" algn="just" defTabSz="1219200" rtl="0" eaLnBrk="1" fontAlgn="auto" latinLnBrk="0" hangingPunct="1">
              <a:lnSpc>
                <a:spcPts val="6535"/>
              </a:lnSpc>
              <a:spcBef>
                <a:spcPts val="0"/>
              </a:spcBef>
              <a:spcAft>
                <a:spcPts val="0"/>
              </a:spcAft>
              <a:buClrTx/>
              <a:buSzTx/>
              <a:buFontTx/>
              <a:buNone/>
              <a:defRPr/>
            </a:pPr>
            <a:r>
              <a:rPr kumimoji="0" lang="en-US" sz="56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a:sym typeface="Arial" panose="020B0604020202020204"/>
              </a:rPr>
              <a:t>TRÒ CHƠI ÔN TẬP</a:t>
            </a:r>
            <a:endParaRPr kumimoji="0" lang="en-US" sz="5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a:sym typeface="Arial" panose="020B0604020202020204"/>
            </a:endParaRPr>
          </a:p>
        </p:txBody>
      </p:sp>
      <p:sp>
        <p:nvSpPr>
          <p:cNvPr id="4" name="Rectangle 3"/>
          <p:cNvSpPr/>
          <p:nvPr/>
        </p:nvSpPr>
        <p:spPr>
          <a:xfrm>
            <a:off x="9614678" y="45917"/>
            <a:ext cx="6012543" cy="290848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9000" b="1" i="0" u="none" strike="noStrike" kern="1200" cap="none" spc="0" normalizeH="0" baseline="0" noProof="0" dirty="0">
                <a:ln w="6600">
                  <a:solidFill>
                    <a:srgbClr val="ED7D31"/>
                  </a:solidFill>
                  <a:prstDash val="solid"/>
                </a:ln>
                <a:solidFill>
                  <a:srgbClr val="FFE053">
                    <a:lumMod val="75000"/>
                  </a:srgbClr>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HỘP QUÀ </a:t>
            </a:r>
            <a:br>
              <a:rPr kumimoji="0" lang="en-US" sz="9000" b="1" i="0" u="none" strike="noStrike" kern="1200" cap="none" spc="0" normalizeH="0" baseline="0" noProof="0" dirty="0">
                <a:ln w="6600">
                  <a:solidFill>
                    <a:srgbClr val="ED7D31"/>
                  </a:solidFill>
                  <a:prstDash val="solid"/>
                </a:ln>
                <a:solidFill>
                  <a:srgbClr val="FFE053">
                    <a:lumMod val="75000"/>
                  </a:srgbClr>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br>
            <a:r>
              <a:rPr kumimoji="0" lang="en-US" sz="9000" b="1" i="0" u="none" strike="noStrike" kern="1200" cap="none" spc="0" normalizeH="0" baseline="0" noProof="0" dirty="0">
                <a:ln w="6600">
                  <a:solidFill>
                    <a:srgbClr val="ED7D31"/>
                  </a:solidFill>
                  <a:prstDash val="solid"/>
                </a:ln>
                <a:solidFill>
                  <a:srgbClr val="FFE053">
                    <a:lumMod val="75000"/>
                  </a:srgbClr>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BÍ MẬT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61111E-6 4.19753E-6 L -3.61111E-6 -0.02408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42452" y="83836"/>
            <a:ext cx="8026074" cy="1265412"/>
            <a:chOff x="294968" y="265471"/>
            <a:chExt cx="5350716" cy="843608"/>
          </a:xfrm>
        </p:grpSpPr>
        <p:sp>
          <p:nvSpPr>
            <p:cNvPr id="34" name="Rectangle 33"/>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94968" y="407055"/>
              <a:ext cx="5250426" cy="492443"/>
            </a:xfrm>
            <a:prstGeom prst="rect">
              <a:avLst/>
            </a:prstGeom>
            <a:noFill/>
          </p:spPr>
          <p:txBody>
            <a:bodyPr wrap="square" rtlCol="0">
              <a:spAutoFit/>
            </a:bodyPr>
            <a:lstStyle/>
            <a:p>
              <a:pPr algn="ctr"/>
              <a:r>
                <a:rPr lang="en-US" sz="4200" b="1" dirty="0">
                  <a:solidFill>
                    <a:srgbClr val="FFFF00"/>
                  </a:solidFill>
                </a:rPr>
                <a:t>I – TÁI BẢN DNA</a:t>
              </a:r>
            </a:p>
          </p:txBody>
        </p:sp>
      </p:grpSp>
      <p:grpSp>
        <p:nvGrpSpPr>
          <p:cNvPr id="2" name="Group 1"/>
          <p:cNvGrpSpPr/>
          <p:nvPr/>
        </p:nvGrpSpPr>
        <p:grpSpPr>
          <a:xfrm>
            <a:off x="592886" y="2066974"/>
            <a:ext cx="16839709" cy="4169408"/>
            <a:chOff x="1431354" y="1065702"/>
            <a:chExt cx="9329292" cy="11886227"/>
          </a:xfrm>
        </p:grpSpPr>
        <p:sp>
          <p:nvSpPr>
            <p:cNvPr id="3" name="Rectangle 2"/>
            <p:cNvSpPr/>
            <p:nvPr/>
          </p:nvSpPr>
          <p:spPr>
            <a:xfrm>
              <a:off x="1431354" y="1065702"/>
              <a:ext cx="9329292" cy="1188622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algn="ctr" defTabSz="1371600">
                <a:defRPr/>
              </a:pPr>
              <a:endParaRPr lang="en-US" sz="3600" kern="0">
                <a:solidFill>
                  <a:prstClr val="white"/>
                </a:solidFill>
                <a:latin typeface="Arial" panose="020B0604020202020204"/>
              </a:endParaRPr>
            </a:p>
          </p:txBody>
        </p:sp>
        <p:sp>
          <p:nvSpPr>
            <p:cNvPr id="6" name="TextBox 5"/>
            <p:cNvSpPr txBox="1"/>
            <p:nvPr/>
          </p:nvSpPr>
          <p:spPr>
            <a:xfrm>
              <a:off x="1592197" y="1776882"/>
              <a:ext cx="9054586" cy="10134145"/>
            </a:xfrm>
            <a:prstGeom prst="rect">
              <a:avLst/>
            </a:prstGeom>
            <a:solidFill>
              <a:schemeClr val="bg1"/>
            </a:solidFill>
          </p:spPr>
          <p:txBody>
            <a:bodyPr wrap="square" rtlCol="0" anchor="ctr">
              <a:spAutoFit/>
            </a:bodyPr>
            <a:lstStyle/>
            <a:p>
              <a:pPr algn="just" defTabSz="1371600">
                <a:lnSpc>
                  <a:spcPct val="125000"/>
                </a:lnSpc>
                <a:defRPr/>
              </a:pPr>
              <a:r>
                <a:rPr lang="en-US" sz="3600" b="1" kern="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36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kern="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hỏi</a:t>
              </a:r>
              <a:r>
                <a:rPr lang="en-US" sz="36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1. </a:t>
              </a:r>
              <a:r>
                <a:rPr lang="vi-VN" sz="36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 đoạn DNA có trình tự nucleotide trên hai mạch như sau:</a:t>
              </a:r>
            </a:p>
            <a:p>
              <a:pPr lvl="1" algn="just">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Mạch 1: A-A-G-C-T-C-G-C-G-A-T-A-G-C-C</a:t>
              </a:r>
            </a:p>
            <a:p>
              <a:pPr lvl="1" algn="just">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Mạch 2: T-T-C-G-A-G-C-G-C-T-A-T-C-G-G</a:t>
              </a:r>
            </a:p>
            <a:p>
              <a:pPr algn="just" defTabSz="1371600">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Xác định trình tự nucleotide của hai DNA được tổng hợp từ đoạn DNA trên.</a:t>
              </a:r>
            </a:p>
            <a:p>
              <a:pPr algn="just" defTabSz="1371600">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 Nhận xét trình tự nucleotide giữa các DNA mới được tổng hợp và với DNA ban đầu.</a:t>
              </a:r>
            </a:p>
          </p:txBody>
        </p:sp>
      </p:grpSp>
      <p:sp>
        <p:nvSpPr>
          <p:cNvPr id="10" name="Rectangle: Rounded Corners 9"/>
          <p:cNvSpPr/>
          <p:nvPr/>
        </p:nvSpPr>
        <p:spPr>
          <a:xfrm>
            <a:off x="8125225" y="6173220"/>
            <a:ext cx="1859829" cy="611550"/>
          </a:xfrm>
          <a:prstGeom prst="roundRect">
            <a:avLst>
              <a:gd name="adj"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lIns="137160" tIns="68580" rIns="137160" bIns="68580"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Trả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lời</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30077" y="7889347"/>
            <a:ext cx="8601257" cy="2215991"/>
          </a:xfrm>
          <a:prstGeom prst="rect">
            <a:avLst/>
          </a:prstGeom>
          <a:solidFill>
            <a:schemeClr val="bg1"/>
          </a:solidFill>
        </p:spPr>
        <p:txBody>
          <a:bodyPr wrap="square" lIns="137160" tIns="68580" rIns="137160" bIns="68580" rtlCol="0" anchor="ctr">
            <a:spAutoFit/>
          </a:bodyPr>
          <a:lstStyle>
            <a:defPPr>
              <a:defRPr lang="en-US"/>
            </a:defPPr>
            <a:lvl1pPr marR="0" lvl="0" indent="0" algn="just" fontAlgn="auto">
              <a:lnSpc>
                <a:spcPct val="125000"/>
              </a:lnSpc>
              <a:spcBef>
                <a:spcPts val="0"/>
              </a:spcBef>
              <a:spcAft>
                <a:spcPts val="0"/>
              </a:spcAft>
              <a:buClrTx/>
              <a:buSzTx/>
              <a:buFontTx/>
              <a:buNone/>
              <a:defRPr kumimoji="0" sz="22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2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pPr lvl="1"/>
            <a:r>
              <a:rPr lang="vi-VN" sz="3600" b="1" dirty="0">
                <a:solidFill>
                  <a:srgbClr val="00B050"/>
                </a:solidFill>
              </a:rPr>
              <a:t>Mạch 1: </a:t>
            </a:r>
            <a:endParaRPr lang="en-US" sz="3600" b="1" dirty="0">
              <a:solidFill>
                <a:srgbClr val="00B050"/>
              </a:solidFill>
            </a:endParaRPr>
          </a:p>
          <a:p>
            <a:pPr lvl="1"/>
            <a:r>
              <a:rPr lang="en-US" sz="3600" dirty="0"/>
              <a:t>	</a:t>
            </a:r>
            <a:r>
              <a:rPr lang="vi-VN" sz="3600" dirty="0"/>
              <a:t>A-A-G-C-T-C-G-C-G-A-T-A-G-C-C</a:t>
            </a:r>
            <a:endParaRPr lang="en-US" sz="3600" dirty="0"/>
          </a:p>
          <a:p>
            <a:pPr lvl="1"/>
            <a:r>
              <a:rPr lang="en-US" sz="3600" dirty="0"/>
              <a:t>	T-T-C-G-A-G-C-G-C-T-A-T-C-G-G</a:t>
            </a:r>
            <a:endParaRPr lang="vi-VN" sz="3600" dirty="0"/>
          </a:p>
        </p:txBody>
      </p:sp>
      <p:sp>
        <p:nvSpPr>
          <p:cNvPr id="13" name="TextBox 12"/>
          <p:cNvSpPr txBox="1"/>
          <p:nvPr/>
        </p:nvSpPr>
        <p:spPr>
          <a:xfrm>
            <a:off x="8571760" y="7889347"/>
            <a:ext cx="9636597" cy="2215991"/>
          </a:xfrm>
          <a:prstGeom prst="rect">
            <a:avLst/>
          </a:prstGeom>
          <a:solidFill>
            <a:schemeClr val="bg1"/>
          </a:solidFill>
        </p:spPr>
        <p:txBody>
          <a:bodyPr wrap="square" lIns="137160" tIns="68580" rIns="137160" bIns="68580" rtlCol="0" anchor="ctr">
            <a:spAutoFit/>
          </a:bodyPr>
          <a:lstStyle>
            <a:defPPr>
              <a:defRPr lang="en-US"/>
            </a:defPPr>
            <a:lvl1pPr marR="0" lvl="0" indent="0" algn="just" fontAlgn="auto">
              <a:lnSpc>
                <a:spcPct val="125000"/>
              </a:lnSpc>
              <a:spcBef>
                <a:spcPts val="0"/>
              </a:spcBef>
              <a:spcAft>
                <a:spcPts val="0"/>
              </a:spcAft>
              <a:buClrTx/>
              <a:buSzTx/>
              <a:buFontTx/>
              <a:buNone/>
              <a:defRPr kumimoji="0" sz="22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2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pPr lvl="1"/>
            <a:r>
              <a:rPr lang="vi-VN" sz="3600" b="1" dirty="0">
                <a:solidFill>
                  <a:srgbClr val="F15574"/>
                </a:solidFill>
              </a:rPr>
              <a:t>Mạch 2: </a:t>
            </a:r>
            <a:endParaRPr lang="en-US" sz="3600" b="1" dirty="0">
              <a:solidFill>
                <a:srgbClr val="F15574"/>
              </a:solidFill>
            </a:endParaRPr>
          </a:p>
          <a:p>
            <a:pPr lvl="1"/>
            <a:r>
              <a:rPr lang="en-US" sz="3600" dirty="0"/>
              <a:t>	</a:t>
            </a:r>
            <a:r>
              <a:rPr lang="vi-VN" sz="3600" dirty="0"/>
              <a:t>T-T-C-G-A-G-C-G-C-T-A-T-C-G-G</a:t>
            </a:r>
            <a:endParaRPr lang="en-US" sz="3600" dirty="0"/>
          </a:p>
          <a:p>
            <a:pPr lvl="1"/>
            <a:r>
              <a:rPr lang="en-US" sz="3600" dirty="0"/>
              <a:t>	A-A-G-C-T-C-G-C-G-A-T-A-G-C-C</a:t>
            </a:r>
            <a:endParaRPr lang="vi-VN" sz="3600" dirty="0"/>
          </a:p>
        </p:txBody>
      </p:sp>
      <p:sp>
        <p:nvSpPr>
          <p:cNvPr id="14" name="TextBox 13"/>
          <p:cNvSpPr txBox="1"/>
          <p:nvPr/>
        </p:nvSpPr>
        <p:spPr>
          <a:xfrm>
            <a:off x="725622" y="7123271"/>
            <a:ext cx="14149602" cy="830997"/>
          </a:xfrm>
          <a:prstGeom prst="rect">
            <a:avLst/>
          </a:prstGeom>
          <a:solidFill>
            <a:schemeClr val="bg1"/>
          </a:solidFill>
        </p:spPr>
        <p:txBody>
          <a:bodyPr wrap="square" lIns="137160" tIns="68580" rIns="137160" bIns="68580" rtlCol="0" anchor="ctr">
            <a:spAutoFit/>
          </a:bodyPr>
          <a:lstStyle>
            <a:defPPr>
              <a:defRPr lang="en-US"/>
            </a:defPPr>
            <a:lvl1pPr marR="0" lvl="0" indent="0" algn="just" fontAlgn="auto">
              <a:lnSpc>
                <a:spcPct val="125000"/>
              </a:lnSpc>
              <a:spcBef>
                <a:spcPts val="0"/>
              </a:spcBef>
              <a:spcAft>
                <a:spcPts val="0"/>
              </a:spcAft>
              <a:buClrTx/>
              <a:buSzTx/>
              <a:buFontTx/>
              <a:buNone/>
              <a:defRPr kumimoji="0" sz="22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2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r>
              <a:rPr lang="vi-VN" sz="3600" dirty="0"/>
              <a:t>a) Trình tự nucleotide của hai DNA được tổng hợp từ đoạn DNA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42452" y="398207"/>
            <a:ext cx="8026074" cy="1265412"/>
            <a:chOff x="294968" y="265471"/>
            <a:chExt cx="5350716" cy="843608"/>
          </a:xfrm>
        </p:grpSpPr>
        <p:sp>
          <p:nvSpPr>
            <p:cNvPr id="34" name="Rectangle 33"/>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94968" y="407055"/>
              <a:ext cx="5250426" cy="492443"/>
            </a:xfrm>
            <a:prstGeom prst="rect">
              <a:avLst/>
            </a:prstGeom>
            <a:noFill/>
          </p:spPr>
          <p:txBody>
            <a:bodyPr wrap="square" rtlCol="0">
              <a:spAutoFit/>
            </a:bodyPr>
            <a:lstStyle/>
            <a:p>
              <a:pPr algn="ctr"/>
              <a:r>
                <a:rPr lang="en-US" sz="4200" b="1" dirty="0">
                  <a:solidFill>
                    <a:srgbClr val="FFFF00"/>
                  </a:solidFill>
                </a:rPr>
                <a:t>I – TÁI BẢN DNA</a:t>
              </a:r>
            </a:p>
          </p:txBody>
        </p:sp>
      </p:grpSp>
      <p:grpSp>
        <p:nvGrpSpPr>
          <p:cNvPr id="2" name="Group 1"/>
          <p:cNvGrpSpPr/>
          <p:nvPr/>
        </p:nvGrpSpPr>
        <p:grpSpPr>
          <a:xfrm>
            <a:off x="592886" y="1979568"/>
            <a:ext cx="16839709" cy="4256814"/>
            <a:chOff x="1431354" y="816524"/>
            <a:chExt cx="9329292" cy="12135405"/>
          </a:xfrm>
        </p:grpSpPr>
        <p:sp>
          <p:nvSpPr>
            <p:cNvPr id="3" name="Rectangle 2"/>
            <p:cNvSpPr/>
            <p:nvPr/>
          </p:nvSpPr>
          <p:spPr>
            <a:xfrm>
              <a:off x="1431354" y="1065702"/>
              <a:ext cx="9329292" cy="1188622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algn="ctr" defTabSz="1371600">
                <a:defRPr/>
              </a:pPr>
              <a:endParaRPr lang="en-US" sz="3600" kern="0">
                <a:solidFill>
                  <a:prstClr val="white"/>
                </a:solidFill>
                <a:latin typeface="Arial" panose="020B0604020202020204"/>
              </a:endParaRPr>
            </a:p>
          </p:txBody>
        </p:sp>
        <p:sp>
          <p:nvSpPr>
            <p:cNvPr id="6" name="TextBox 5"/>
            <p:cNvSpPr txBox="1"/>
            <p:nvPr/>
          </p:nvSpPr>
          <p:spPr>
            <a:xfrm>
              <a:off x="1592197" y="816524"/>
              <a:ext cx="9054586" cy="12054861"/>
            </a:xfrm>
            <a:prstGeom prst="rect">
              <a:avLst/>
            </a:prstGeom>
            <a:noFill/>
          </p:spPr>
          <p:txBody>
            <a:bodyPr wrap="square" rtlCol="0" anchor="ctr">
              <a:spAutoFit/>
            </a:bodyPr>
            <a:lstStyle/>
            <a:p>
              <a:pPr algn="just" defTabSz="1371600">
                <a:lnSpc>
                  <a:spcPct val="125000"/>
                </a:lnSpc>
                <a:defRPr/>
              </a:pPr>
              <a:r>
                <a:rPr lang="en-US" sz="3600" b="1" kern="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36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kern="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hỏi</a:t>
              </a:r>
              <a:r>
                <a:rPr lang="en-US" sz="36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1. </a:t>
              </a:r>
              <a:r>
                <a:rPr lang="vi-VN" sz="36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 đoạn DNA có trình tự nucleotide trên hai mạch như sau:</a:t>
              </a:r>
            </a:p>
            <a:p>
              <a:pPr lvl="1" algn="just">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Mạch 1: A-A-G-C-T-C-G-C-G-A-T-A-G-C-C</a:t>
              </a:r>
            </a:p>
            <a:p>
              <a:pPr lvl="1" algn="just">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Mạch 2: T-T-C-G-A-G-C-G-C-T-A-T-C-G-G</a:t>
              </a:r>
            </a:p>
            <a:p>
              <a:pPr algn="just" defTabSz="1371600">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Xác định trình tự nucleotide của hai DNA được tổng hợp từ đoạn DNA trên.</a:t>
              </a:r>
            </a:p>
            <a:p>
              <a:pPr algn="just" defTabSz="1371600">
                <a:lnSpc>
                  <a:spcPct val="125000"/>
                </a:lnSpc>
                <a:defRPr/>
              </a:pPr>
              <a:r>
                <a:rPr lang="vi-VN" sz="3600"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 Nhận xét trình tự nucleotide giữa các DNA mới được tổng hợp và với DNA ban đầu.</a:t>
              </a:r>
            </a:p>
          </p:txBody>
        </p:sp>
      </p:grpSp>
      <p:sp>
        <p:nvSpPr>
          <p:cNvPr id="10" name="Rectangle: Rounded Corners 9"/>
          <p:cNvSpPr/>
          <p:nvPr/>
        </p:nvSpPr>
        <p:spPr>
          <a:xfrm>
            <a:off x="8082825" y="6183818"/>
            <a:ext cx="1859829" cy="611550"/>
          </a:xfrm>
          <a:prstGeom prst="roundRect">
            <a:avLst>
              <a:gd name="adj"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lIns="137160" tIns="68580" rIns="137160" bIns="68580"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Trả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lời</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2886" y="6972300"/>
            <a:ext cx="16839709" cy="2215991"/>
          </a:xfrm>
          <a:prstGeom prst="rect">
            <a:avLst/>
          </a:prstGeom>
          <a:solidFill>
            <a:schemeClr val="bg1"/>
          </a:solidFill>
        </p:spPr>
        <p:txBody>
          <a:bodyPr wrap="square" lIns="137160" tIns="68580" rIns="137160" bIns="68580" rtlCol="0" anchor="ctr">
            <a:spAutoFit/>
          </a:bodyPr>
          <a:lstStyle>
            <a:defPPr>
              <a:defRPr lang="en-US"/>
            </a:defPPr>
            <a:lvl1pPr marR="0" lvl="0" indent="0" algn="just" fontAlgn="auto">
              <a:lnSpc>
                <a:spcPct val="125000"/>
              </a:lnSpc>
              <a:spcBef>
                <a:spcPts val="0"/>
              </a:spcBef>
              <a:spcAft>
                <a:spcPts val="0"/>
              </a:spcAft>
              <a:buClrTx/>
              <a:buSzTx/>
              <a:buFontTx/>
              <a:buNone/>
              <a:defRPr kumimoji="0" sz="24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r>
              <a:rPr lang="vi-VN" sz="3600"/>
              <a:t>b) Nhận xét trình tự nucleotide giữa các DNA mới được tổng hợp và với DNA ban đầu: </a:t>
            </a:r>
            <a:r>
              <a:rPr lang="vi-VN" sz="3600" b="0"/>
              <a:t>Hai DNA mới được tổng hợp có trình tự nucleotide giống nhau và giống DNA ban đầu.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940232" y="3184041"/>
            <a:ext cx="9717912" cy="2741926"/>
            <a:chOff x="0" y="-28575"/>
            <a:chExt cx="2488160" cy="800789"/>
          </a:xfrm>
        </p:grpSpPr>
        <p:sp>
          <p:nvSpPr>
            <p:cNvPr id="4" name="Freeform 4"/>
            <p:cNvSpPr/>
            <p:nvPr/>
          </p:nvSpPr>
          <p:spPr>
            <a:xfrm>
              <a:off x="0" y="0"/>
              <a:ext cx="2488160" cy="718207"/>
            </a:xfrm>
            <a:custGeom>
              <a:avLst/>
              <a:gdLst/>
              <a:ahLst/>
              <a:cxnLst/>
              <a:rect l="l" t="t" r="r" b="b"/>
              <a:pathLst>
                <a:path w="2488160" h="772214">
                  <a:moveTo>
                    <a:pt x="39018" y="0"/>
                  </a:moveTo>
                  <a:lnTo>
                    <a:pt x="2449143" y="0"/>
                  </a:lnTo>
                  <a:cubicBezTo>
                    <a:pt x="2459491" y="0"/>
                    <a:pt x="2469415" y="4111"/>
                    <a:pt x="2476732" y="11428"/>
                  </a:cubicBezTo>
                  <a:cubicBezTo>
                    <a:pt x="2484050" y="18745"/>
                    <a:pt x="2488160" y="28670"/>
                    <a:pt x="2488160" y="39018"/>
                  </a:cubicBezTo>
                  <a:lnTo>
                    <a:pt x="2488160" y="733196"/>
                  </a:lnTo>
                  <a:cubicBezTo>
                    <a:pt x="2488160" y="743544"/>
                    <a:pt x="2484050" y="753468"/>
                    <a:pt x="2476732" y="760786"/>
                  </a:cubicBezTo>
                  <a:cubicBezTo>
                    <a:pt x="2469415" y="768103"/>
                    <a:pt x="2459491" y="772214"/>
                    <a:pt x="2449143" y="772214"/>
                  </a:cubicBezTo>
                  <a:lnTo>
                    <a:pt x="39018" y="772214"/>
                  </a:lnTo>
                  <a:cubicBezTo>
                    <a:pt x="28670" y="772214"/>
                    <a:pt x="18745" y="768103"/>
                    <a:pt x="11428" y="760786"/>
                  </a:cubicBezTo>
                  <a:cubicBezTo>
                    <a:pt x="4111" y="753468"/>
                    <a:pt x="0" y="743544"/>
                    <a:pt x="0" y="733196"/>
                  </a:cubicBezTo>
                  <a:lnTo>
                    <a:pt x="0" y="39018"/>
                  </a:lnTo>
                  <a:cubicBezTo>
                    <a:pt x="0" y="28670"/>
                    <a:pt x="4111" y="18745"/>
                    <a:pt x="11428" y="11428"/>
                  </a:cubicBezTo>
                  <a:cubicBezTo>
                    <a:pt x="18745" y="4111"/>
                    <a:pt x="28670" y="0"/>
                    <a:pt x="39018" y="0"/>
                  </a:cubicBezTo>
                  <a:close/>
                </a:path>
              </a:pathLst>
            </a:custGeom>
            <a:solidFill>
              <a:srgbClr val="FFFFFF"/>
            </a:solidFill>
          </p:spPr>
        </p:sp>
        <p:sp>
          <p:nvSpPr>
            <p:cNvPr id="5" name="TextBox 5"/>
            <p:cNvSpPr txBox="1"/>
            <p:nvPr/>
          </p:nvSpPr>
          <p:spPr>
            <a:xfrm>
              <a:off x="0" y="-28575"/>
              <a:ext cx="2488160" cy="800789"/>
            </a:xfrm>
            <a:prstGeom prst="rect">
              <a:avLst/>
            </a:prstGeom>
          </p:spPr>
          <p:txBody>
            <a:bodyPr lIns="25400" tIns="25400" rIns="25400" bIns="25400" rtlCol="0" anchor="ctr"/>
            <a:lstStyle/>
            <a:p>
              <a:pPr algn="ctr">
                <a:lnSpc>
                  <a:spcPts val="1955"/>
                </a:lnSpc>
              </a:pPr>
              <a:endParaRPr sz="1400"/>
            </a:p>
          </p:txBody>
        </p:sp>
      </p:grpSp>
      <p:sp>
        <p:nvSpPr>
          <p:cNvPr id="12" name="TextBox 11"/>
          <p:cNvSpPr txBox="1"/>
          <p:nvPr/>
        </p:nvSpPr>
        <p:spPr>
          <a:xfrm>
            <a:off x="7772358" y="502773"/>
            <a:ext cx="9931080" cy="2400658"/>
          </a:xfrm>
          <a:prstGeom prst="rect">
            <a:avLst/>
          </a:prstGeom>
          <a:noFill/>
        </p:spPr>
        <p:txBody>
          <a:bodyPr wrap="square" lIns="182880" tIns="91440" rIns="182880" bIns="91440" rtlCol="0">
            <a:spAutoFit/>
          </a:bodyPr>
          <a:lstStyle/>
          <a:p>
            <a:pPr algn="just">
              <a:lnSpc>
                <a:spcPct val="150000"/>
              </a:lnSpc>
            </a:pPr>
            <a:r>
              <a:rPr lang="vi-VN" sz="4800" b="1">
                <a:solidFill>
                  <a:schemeClr val="accent4"/>
                </a:solidFill>
              </a:rPr>
              <a:t>Quá trình tái bản được thực hiện dựa trên</a:t>
            </a:r>
            <a:r>
              <a:rPr lang="vi-VN" sz="4800" b="1">
                <a:solidFill>
                  <a:schemeClr val="accent4"/>
                </a:solidFill>
                <a:latin typeface="Arial" panose="020B0604020202020204" pitchFamily="34" charset="0"/>
                <a:cs typeface="Arial" panose="020B0604020202020204" pitchFamily="34" charset="0"/>
              </a:rPr>
              <a:t>:</a:t>
            </a:r>
            <a:endParaRPr lang="en-US" sz="4800" b="1">
              <a:solidFill>
                <a:schemeClr val="accent4"/>
              </a:solidFill>
              <a:latin typeface="Arial" panose="020B0604020202020204" pitchFamily="34" charset="0"/>
              <a:cs typeface="Arial" panose="020B0604020202020204" pitchFamily="34" charset="0"/>
            </a:endParaRPr>
          </a:p>
        </p:txBody>
      </p:sp>
      <p:grpSp>
        <p:nvGrpSpPr>
          <p:cNvPr id="13" name="Group 3"/>
          <p:cNvGrpSpPr/>
          <p:nvPr/>
        </p:nvGrpSpPr>
        <p:grpSpPr>
          <a:xfrm>
            <a:off x="7940232" y="6206577"/>
            <a:ext cx="9717912" cy="3453190"/>
            <a:chOff x="0" y="0"/>
            <a:chExt cx="2488160" cy="772214"/>
          </a:xfrm>
        </p:grpSpPr>
        <p:sp>
          <p:nvSpPr>
            <p:cNvPr id="14" name="Freeform 4"/>
            <p:cNvSpPr/>
            <p:nvPr/>
          </p:nvSpPr>
          <p:spPr>
            <a:xfrm>
              <a:off x="0" y="0"/>
              <a:ext cx="2488160" cy="772214"/>
            </a:xfrm>
            <a:custGeom>
              <a:avLst/>
              <a:gdLst/>
              <a:ahLst/>
              <a:cxnLst/>
              <a:rect l="l" t="t" r="r" b="b"/>
              <a:pathLst>
                <a:path w="2488160" h="772214">
                  <a:moveTo>
                    <a:pt x="39018" y="0"/>
                  </a:moveTo>
                  <a:lnTo>
                    <a:pt x="2449143" y="0"/>
                  </a:lnTo>
                  <a:cubicBezTo>
                    <a:pt x="2459491" y="0"/>
                    <a:pt x="2469415" y="4111"/>
                    <a:pt x="2476732" y="11428"/>
                  </a:cubicBezTo>
                  <a:cubicBezTo>
                    <a:pt x="2484050" y="18745"/>
                    <a:pt x="2488160" y="28670"/>
                    <a:pt x="2488160" y="39018"/>
                  </a:cubicBezTo>
                  <a:lnTo>
                    <a:pt x="2488160" y="733196"/>
                  </a:lnTo>
                  <a:cubicBezTo>
                    <a:pt x="2488160" y="743544"/>
                    <a:pt x="2484050" y="753468"/>
                    <a:pt x="2476732" y="760786"/>
                  </a:cubicBezTo>
                  <a:cubicBezTo>
                    <a:pt x="2469415" y="768103"/>
                    <a:pt x="2459491" y="772214"/>
                    <a:pt x="2449143" y="772214"/>
                  </a:cubicBezTo>
                  <a:lnTo>
                    <a:pt x="39018" y="772214"/>
                  </a:lnTo>
                  <a:cubicBezTo>
                    <a:pt x="28670" y="772214"/>
                    <a:pt x="18745" y="768103"/>
                    <a:pt x="11428" y="760786"/>
                  </a:cubicBezTo>
                  <a:cubicBezTo>
                    <a:pt x="4111" y="753468"/>
                    <a:pt x="0" y="743544"/>
                    <a:pt x="0" y="733196"/>
                  </a:cubicBezTo>
                  <a:lnTo>
                    <a:pt x="0" y="39018"/>
                  </a:lnTo>
                  <a:cubicBezTo>
                    <a:pt x="0" y="28670"/>
                    <a:pt x="4111" y="18745"/>
                    <a:pt x="11428" y="11428"/>
                  </a:cubicBezTo>
                  <a:cubicBezTo>
                    <a:pt x="18745" y="4111"/>
                    <a:pt x="28670" y="0"/>
                    <a:pt x="39018" y="0"/>
                  </a:cubicBezTo>
                  <a:close/>
                </a:path>
              </a:pathLst>
            </a:custGeom>
            <a:solidFill>
              <a:srgbClr val="FFFFFF"/>
            </a:solidFill>
          </p:spPr>
        </p:sp>
        <p:sp>
          <p:nvSpPr>
            <p:cNvPr id="15" name="TextBox 5"/>
            <p:cNvSpPr txBox="1"/>
            <p:nvPr/>
          </p:nvSpPr>
          <p:spPr>
            <a:xfrm>
              <a:off x="0" y="-28575"/>
              <a:ext cx="2488160" cy="800789"/>
            </a:xfrm>
            <a:prstGeom prst="rect">
              <a:avLst/>
            </a:prstGeom>
          </p:spPr>
          <p:txBody>
            <a:bodyPr lIns="25400" tIns="25400" rIns="25400" bIns="25400" rtlCol="0" anchor="ctr"/>
            <a:lstStyle/>
            <a:p>
              <a:pPr algn="ctr">
                <a:lnSpc>
                  <a:spcPts val="1955"/>
                </a:lnSpc>
              </a:pPr>
              <a:endParaRPr sz="1400"/>
            </a:p>
          </p:txBody>
        </p:sp>
      </p:grpSp>
      <p:sp>
        <p:nvSpPr>
          <p:cNvPr id="16" name="Rectangle 15"/>
          <p:cNvSpPr/>
          <p:nvPr/>
        </p:nvSpPr>
        <p:spPr>
          <a:xfrm>
            <a:off x="8274857" y="3539339"/>
            <a:ext cx="8926082" cy="2031326"/>
          </a:xfrm>
          <a:prstGeom prst="rect">
            <a:avLst/>
          </a:prstGeom>
        </p:spPr>
        <p:txBody>
          <a:bodyPr wrap="square" lIns="182880" tIns="91440" rIns="182880" bIns="91440">
            <a:spAutoFit/>
          </a:bodyPr>
          <a:lstStyle/>
          <a:p>
            <a:pPr algn="just">
              <a:lnSpc>
                <a:spcPct val="150000"/>
              </a:lnSpc>
            </a:pPr>
            <a:r>
              <a:rPr lang="vi-VN" sz="4000" b="1">
                <a:solidFill>
                  <a:srgbClr val="00B050"/>
                </a:solidFill>
              </a:rPr>
              <a:t>Nguyên tắc bổ sung (NTBS): </a:t>
            </a:r>
            <a:r>
              <a:rPr lang="vi-VN" sz="4000"/>
              <a:t>A – T, G – C.</a:t>
            </a:r>
            <a:endParaRPr lang="en-US" sz="4000">
              <a:latin typeface="Arial" panose="020B0604020202020204" pitchFamily="34" charset="0"/>
              <a:cs typeface="Arial" panose="020B0604020202020204" pitchFamily="34" charset="0"/>
            </a:endParaRPr>
          </a:p>
        </p:txBody>
      </p:sp>
      <p:sp>
        <p:nvSpPr>
          <p:cNvPr id="17" name="Rectangle 16"/>
          <p:cNvSpPr/>
          <p:nvPr/>
        </p:nvSpPr>
        <p:spPr>
          <a:xfrm>
            <a:off x="8336147" y="6455842"/>
            <a:ext cx="8926082" cy="2954656"/>
          </a:xfrm>
          <a:prstGeom prst="rect">
            <a:avLst/>
          </a:prstGeom>
        </p:spPr>
        <p:txBody>
          <a:bodyPr wrap="square" lIns="182880" tIns="91440" rIns="182880" bIns="91440">
            <a:spAutoFit/>
          </a:bodyPr>
          <a:lstStyle/>
          <a:p>
            <a:pPr algn="just">
              <a:lnSpc>
                <a:spcPct val="150000"/>
              </a:lnSpc>
            </a:pPr>
            <a:r>
              <a:rPr lang="vi-VN" sz="4000" b="1">
                <a:solidFill>
                  <a:srgbClr val="C00000"/>
                </a:solidFill>
              </a:rPr>
              <a:t>Nguyên tắc bán bảo toàn: </a:t>
            </a:r>
            <a:r>
              <a:rPr lang="vi-VN" sz="4000"/>
              <a:t>phân tử DNA chứa một mạch của phân tử DNA mẹ và một mạch mới tổng hợp.</a:t>
            </a:r>
            <a:endParaRPr lang="en-US" sz="400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9024" b="9311"/>
          <a:stretch>
            <a:fillRect/>
          </a:stretch>
        </p:blipFill>
        <p:spPr>
          <a:xfrm>
            <a:off x="1" y="2"/>
            <a:ext cx="7373654" cy="10287000"/>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p:cNvSpPr/>
          <p:nvPr/>
        </p:nvSpPr>
        <p:spPr>
          <a:xfrm>
            <a:off x="1520559" y="2078155"/>
            <a:ext cx="15246882" cy="715157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lIns="137160" tIns="68580" rIns="137160" bIns="68580" rtlCol="0" anchor="ctr"/>
          <a:lstStyle/>
          <a:p>
            <a:pPr algn="just">
              <a:lnSpc>
                <a:spcPct val="120000"/>
              </a:lnSpc>
            </a:pPr>
            <a:r>
              <a:rPr lang="vi-VN" sz="4800" b="1" dirty="0">
                <a:latin typeface="Times New Roman" panose="02020603050405020304" pitchFamily="18" charset="0"/>
                <a:cs typeface="Times New Roman" panose="02020603050405020304" pitchFamily="18" charset="0"/>
              </a:rPr>
              <a:t>• Quá trình tái bản DNA là quá trình tạo ra hai DNA con giống hệt nhau từ một phân tử DNA mẹ ban đầu, có sự tham gia của nhiều enzyme.</a:t>
            </a:r>
          </a:p>
          <a:p>
            <a:pPr algn="just">
              <a:lnSpc>
                <a:spcPct val="120000"/>
              </a:lnSpc>
            </a:pPr>
            <a:r>
              <a:rPr lang="vi-VN" sz="4800" b="1" dirty="0">
                <a:latin typeface="Times New Roman" panose="02020603050405020304" pitchFamily="18" charset="0"/>
                <a:cs typeface="Times New Roman" panose="02020603050405020304" pitchFamily="18" charset="0"/>
              </a:rPr>
              <a:t>• Quá trình tái bản DNA là một cơ chế sao chép các phân tử DNA trước mỗi lần phân bào, giúp truyền đạt thông tin di truyền cho thế hệ tế bào con một cách chính xác.</a:t>
            </a:r>
            <a:endParaRPr lang="vi-VN" sz="4800" dirty="0">
              <a:latin typeface="Times New Roman" panose="02020603050405020304" pitchFamily="18" charset="0"/>
              <a:cs typeface="Times New Roman" panose="02020603050405020304" pitchFamily="18" charset="0"/>
            </a:endParaRPr>
          </a:p>
        </p:txBody>
      </p:sp>
      <p:grpSp>
        <p:nvGrpSpPr>
          <p:cNvPr id="9" name="Group 8"/>
          <p:cNvGrpSpPr/>
          <p:nvPr/>
        </p:nvGrpSpPr>
        <p:grpSpPr>
          <a:xfrm>
            <a:off x="5130963" y="467708"/>
            <a:ext cx="8026074" cy="1265412"/>
            <a:chOff x="294968" y="265471"/>
            <a:chExt cx="5350716" cy="843608"/>
          </a:xfrm>
        </p:grpSpPr>
        <p:sp>
          <p:nvSpPr>
            <p:cNvPr id="10" name="Rectangle 9"/>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94968" y="407055"/>
              <a:ext cx="5250426" cy="492443"/>
            </a:xfrm>
            <a:prstGeom prst="rect">
              <a:avLst/>
            </a:prstGeom>
            <a:noFill/>
          </p:spPr>
          <p:txBody>
            <a:bodyPr wrap="square" rtlCol="0">
              <a:spAutoFit/>
            </a:bodyPr>
            <a:lstStyle/>
            <a:p>
              <a:pPr algn="ctr"/>
              <a:r>
                <a:rPr lang="en-US" sz="4200" b="1" dirty="0">
                  <a:solidFill>
                    <a:srgbClr val="FFFF00"/>
                  </a:solidFill>
                </a:rPr>
                <a:t>TÓM TẮT KIẾN THỨC</a:t>
              </a:r>
            </a:p>
          </p:txBody>
        </p:sp>
      </p:grpSp>
      <p:pic>
        <p:nvPicPr>
          <p:cNvPr id="1026" name="Picture 2" descr="Writing - Free education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6211" y="-347369"/>
            <a:ext cx="3624564" cy="36245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43492" y="2521625"/>
            <a:ext cx="4820856" cy="4202942"/>
            <a:chOff x="609600" y="3543298"/>
            <a:chExt cx="4820856" cy="4202942"/>
          </a:xfrm>
        </p:grpSpPr>
        <p:sp>
          <p:nvSpPr>
            <p:cNvPr id="11" name="Oval 10"/>
            <p:cNvSpPr/>
            <p:nvPr/>
          </p:nvSpPr>
          <p:spPr>
            <a:xfrm>
              <a:off x="609600" y="3543298"/>
              <a:ext cx="4820856" cy="420294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a:solidFill>
                  <a:schemeClr val="tx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853382" y="4157872"/>
              <a:ext cx="4577074" cy="3231654"/>
            </a:xfrm>
            <a:prstGeom prst="rect">
              <a:avLst/>
            </a:prstGeom>
          </p:spPr>
          <p:txBody>
            <a:bodyPr wrap="square">
              <a:spAutoFit/>
            </a:bodyPr>
            <a:lstStyle/>
            <a:p>
              <a:pPr lvl="0" algn="ctr">
                <a:lnSpc>
                  <a:spcPct val="150000"/>
                </a:lnSpc>
              </a:pPr>
              <a:r>
                <a:rPr lang="vi-VN" sz="4400"/>
                <a:t>Tái bản DNA gồm các giai đoạn</a:t>
              </a:r>
              <a:endParaRPr lang="en-US" sz="4400" b="1">
                <a:latin typeface="Arial" panose="020B0604020202020204" pitchFamily="34" charset="0"/>
                <a:cs typeface="Arial" panose="020B0604020202020204" pitchFamily="34" charset="0"/>
              </a:endParaRPr>
            </a:p>
          </p:txBody>
        </p:sp>
      </p:grpSp>
      <p:sp>
        <p:nvSpPr>
          <p:cNvPr id="14" name="Rounded Rectangle 13"/>
          <p:cNvSpPr/>
          <p:nvPr/>
        </p:nvSpPr>
        <p:spPr>
          <a:xfrm>
            <a:off x="6650365" y="701656"/>
            <a:ext cx="10906502" cy="2133600"/>
          </a:xfrm>
          <a:prstGeom prst="round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just">
              <a:lnSpc>
                <a:spcPct val="150000"/>
              </a:lnSpc>
            </a:pPr>
            <a:r>
              <a:rPr lang="vi-VN" sz="4000">
                <a:solidFill>
                  <a:srgbClr val="002060"/>
                </a:solidFill>
              </a:rPr>
              <a:t>Tháo xoắn, phá vỡ liên kết hydrogen để tách hai mạch của phân tử DNA.</a:t>
            </a:r>
            <a:endParaRPr lang="en-US" sz="4000">
              <a:solidFill>
                <a:srgbClr val="002060"/>
              </a:solidFill>
            </a:endParaRPr>
          </a:p>
        </p:txBody>
      </p:sp>
      <p:sp>
        <p:nvSpPr>
          <p:cNvPr id="15" name="Rounded Rectangle 14"/>
          <p:cNvSpPr/>
          <p:nvPr/>
        </p:nvSpPr>
        <p:spPr>
          <a:xfrm>
            <a:off x="6650365" y="3441272"/>
            <a:ext cx="10906502" cy="1761764"/>
          </a:xfrm>
          <a:prstGeom prst="round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vi-VN" sz="4000">
                <a:solidFill>
                  <a:srgbClr val="002060"/>
                </a:solidFill>
              </a:rPr>
              <a:t>Tổng hợp kéo dài mạch mới theo NTBS.</a:t>
            </a:r>
            <a:endParaRPr lang="en-US" sz="4000" b="1">
              <a:solidFill>
                <a:srgbClr val="002060"/>
              </a:solidFill>
              <a:latin typeface="Arial" panose="020B0604020202020204" pitchFamily="34" charset="0"/>
              <a:cs typeface="Arial" panose="020B0604020202020204" pitchFamily="34" charset="0"/>
            </a:endParaRPr>
          </a:p>
        </p:txBody>
      </p:sp>
      <p:sp>
        <p:nvSpPr>
          <p:cNvPr id="16" name="Rounded Rectangle 15"/>
          <p:cNvSpPr/>
          <p:nvPr/>
        </p:nvSpPr>
        <p:spPr>
          <a:xfrm>
            <a:off x="6650365" y="5818540"/>
            <a:ext cx="10906502" cy="3845548"/>
          </a:xfrm>
          <a:prstGeom prst="round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just">
              <a:lnSpc>
                <a:spcPct val="150000"/>
              </a:lnSpc>
            </a:pPr>
            <a:r>
              <a:rPr lang="vi-VN" sz="4000">
                <a:solidFill>
                  <a:srgbClr val="002060"/>
                </a:solidFill>
              </a:rPr>
              <a:t>Hoàn thành quá trình tái bản: một phân tử DNA mẹ qua quá trình tái bản tạo ra hai phân tử DNA con giống nhau và giống phân tử mẹ.</a:t>
            </a:r>
            <a:endParaRPr lang="en-US" sz="4000" b="1">
              <a:solidFill>
                <a:srgbClr val="002060"/>
              </a:solidFill>
              <a:latin typeface="Arial" panose="020B0604020202020204" pitchFamily="34" charset="0"/>
              <a:cs typeface="Arial" panose="020B0604020202020204" pitchFamily="34" charset="0"/>
            </a:endParaRPr>
          </a:p>
        </p:txBody>
      </p:sp>
      <p:cxnSp>
        <p:nvCxnSpPr>
          <p:cNvPr id="27" name="Elbow Connector 26"/>
          <p:cNvCxnSpPr>
            <a:stCxn id="11" idx="0"/>
            <a:endCxn id="14" idx="1"/>
          </p:cNvCxnSpPr>
          <p:nvPr/>
        </p:nvCxnSpPr>
        <p:spPr>
          <a:xfrm rot="5400000" flipH="1" flipV="1">
            <a:off x="4425558" y="296818"/>
            <a:ext cx="753168" cy="3696444"/>
          </a:xfrm>
          <a:prstGeom prst="bentConnector2">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15" idx="1"/>
          </p:cNvCxnSpPr>
          <p:nvPr/>
        </p:nvCxnSpPr>
        <p:spPr>
          <a:xfrm>
            <a:off x="5364348" y="4322154"/>
            <a:ext cx="1286016"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1" idx="4"/>
            <a:endCxn id="16" idx="1"/>
          </p:cNvCxnSpPr>
          <p:nvPr/>
        </p:nvCxnSpPr>
        <p:spPr>
          <a:xfrm rot="16200000" flipH="1">
            <a:off x="4293768" y="5384718"/>
            <a:ext cx="1016748" cy="3696444"/>
          </a:xfrm>
          <a:prstGeom prst="bentConnector2">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6" name="Freeform 12"/>
          <p:cNvSpPr/>
          <p:nvPr/>
        </p:nvSpPr>
        <p:spPr>
          <a:xfrm>
            <a:off x="288849" y="125123"/>
            <a:ext cx="2013106" cy="1863038"/>
          </a:xfrm>
          <a:custGeom>
            <a:avLst/>
            <a:gdLst/>
            <a:ahLst/>
            <a:cxnLst/>
            <a:rect l="l" t="t" r="r" b="b"/>
            <a:pathLst>
              <a:path w="2755866" h="2550429">
                <a:moveTo>
                  <a:pt x="0" y="0"/>
                </a:moveTo>
                <a:lnTo>
                  <a:pt x="2755867" y="0"/>
                </a:lnTo>
                <a:lnTo>
                  <a:pt x="2755867" y="2550429"/>
                </a:lnTo>
                <a:lnTo>
                  <a:pt x="0" y="2550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7" name="Picture 46"/>
          <p:cNvPicPr>
            <a:picLocks noChangeAspect="1"/>
          </p:cNvPicPr>
          <p:nvPr/>
        </p:nvPicPr>
        <p:blipFill>
          <a:blip r:embed="rId4"/>
          <a:stretch>
            <a:fillRect/>
          </a:stretch>
        </p:blipFill>
        <p:spPr>
          <a:xfrm>
            <a:off x="288848" y="8377583"/>
            <a:ext cx="1550252" cy="1810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22" presetClass="entr" presetSubtype="8"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par>
                                <p:cTn id="18" presetID="22" presetClass="entr" presetSubtype="8"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5" name="Rectangle: Rounded Corners 4"/>
          <p:cNvSpPr/>
          <p:nvPr/>
        </p:nvSpPr>
        <p:spPr>
          <a:xfrm>
            <a:off x="8863435" y="1043391"/>
            <a:ext cx="7124320" cy="1446193"/>
          </a:xfrm>
          <a:prstGeom prst="roundRect">
            <a:avLst>
              <a:gd name="adj" fmla="val 5554"/>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10126975" y="1043391"/>
            <a:ext cx="5023123" cy="1200329"/>
          </a:xfrm>
          <a:prstGeom prst="rect">
            <a:avLst/>
          </a:prstGeom>
          <a:noFill/>
        </p:spPr>
        <p:txBody>
          <a:bodyPr wrap="square" rtlCol="0">
            <a:spAutoFit/>
          </a:bodyPr>
          <a:lstStyle/>
          <a:p>
            <a:pPr algn="just">
              <a:defRPr/>
            </a:pPr>
            <a:r>
              <a:rPr lang="en-US" sz="3600" b="1" dirty="0" err="1">
                <a:solidFill>
                  <a:srgbClr val="002060"/>
                </a:solidFill>
                <a:latin typeface="Arial" panose="020B0604020202020204" pitchFamily="34" charset="0"/>
                <a:cs typeface="Arial" panose="020B0604020202020204" pitchFamily="34" charset="0"/>
              </a:rPr>
              <a:t>Nêu</a:t>
            </a:r>
            <a:r>
              <a:rPr lang="en-US" sz="3600" b="1" dirty="0">
                <a:solidFill>
                  <a:srgbClr val="002060"/>
                </a:solidFill>
                <a:latin typeface="Arial" panose="020B0604020202020204" pitchFamily="34" charset="0"/>
                <a:cs typeface="Arial" panose="020B0604020202020204" pitchFamily="34" charset="0"/>
              </a:rPr>
              <a:t> ý </a:t>
            </a:r>
            <a:r>
              <a:rPr lang="en-US" sz="3600" b="1" dirty="0" err="1">
                <a:solidFill>
                  <a:srgbClr val="002060"/>
                </a:solidFill>
                <a:latin typeface="Arial" panose="020B0604020202020204" pitchFamily="34" charset="0"/>
                <a:cs typeface="Arial" panose="020B0604020202020204" pitchFamily="34" charset="0"/>
              </a:rPr>
              <a:t>nghĩa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quá</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trình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tái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bản</a:t>
            </a:r>
            <a:endParaRPr lang="vi-VN" sz="3600" b="1" dirty="0">
              <a:solidFill>
                <a:srgbClr val="002060"/>
              </a:solidFill>
              <a:latin typeface="Arial" panose="020B0604020202020204" pitchFamily="34" charset="0"/>
              <a:cs typeface="Arial" panose="020B0604020202020204" pitchFamily="34" charset="0"/>
            </a:endParaRPr>
          </a:p>
        </p:txBody>
      </p:sp>
      <p:pic>
        <p:nvPicPr>
          <p:cNvPr id="3" name="Picture 2" descr="A pencil and paper with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188" y="817433"/>
            <a:ext cx="1035012" cy="1035012"/>
          </a:xfrm>
          <a:prstGeom prst="rect">
            <a:avLst/>
          </a:prstGeom>
        </p:spPr>
      </p:pic>
      <p:sp>
        <p:nvSpPr>
          <p:cNvPr id="10" name="TextBox 9"/>
          <p:cNvSpPr txBox="1"/>
          <p:nvPr/>
        </p:nvSpPr>
        <p:spPr>
          <a:xfrm>
            <a:off x="1340353" y="4331525"/>
            <a:ext cx="5838005" cy="3970318"/>
          </a:xfrm>
          <a:prstGeom prst="rect">
            <a:avLst/>
          </a:prstGeom>
          <a:noFill/>
        </p:spPr>
        <p:txBody>
          <a:bodyPr wrap="square">
            <a:spAutoFit/>
          </a:bodyPr>
          <a:lstStyle/>
          <a:p>
            <a:pPr algn="just"/>
            <a:r>
              <a:rPr lang="vi-VN" sz="3600" b="0" i="1" dirty="0">
                <a:solidFill>
                  <a:srgbClr val="000000"/>
                </a:solidFill>
                <a:effectLst/>
                <a:latin typeface="Arial" panose="020B0604020202020204" pitchFamily="34" charset="0"/>
                <a:cs typeface="Arial" panose="020B0604020202020204" pitchFamily="34" charset="0"/>
              </a:rPr>
              <a:t>Quá trình tái bản DNA giúp </a:t>
            </a:r>
            <a:r>
              <a:rPr lang="vi-VN" sz="3600" b="1" i="1" dirty="0">
                <a:solidFill>
                  <a:srgbClr val="000000"/>
                </a:solidFill>
                <a:effectLst/>
                <a:latin typeface="Arial" panose="020B0604020202020204" pitchFamily="34" charset="0"/>
                <a:cs typeface="Arial" panose="020B0604020202020204" pitchFamily="34" charset="0"/>
              </a:rPr>
              <a:t>tạo ra hai bản sao giống nhau và giống DNA ban đầu</a:t>
            </a:r>
            <a:r>
              <a:rPr lang="vi-VN" sz="3600" b="0" i="1" dirty="0">
                <a:solidFill>
                  <a:srgbClr val="000000"/>
                </a:solidFill>
                <a:effectLst/>
                <a:latin typeface="Arial" panose="020B0604020202020204" pitchFamily="34" charset="0"/>
                <a:cs typeface="Arial" panose="020B0604020202020204" pitchFamily="34" charset="0"/>
              </a:rPr>
              <a:t>, đảm bảo quá trình truyền thông tin di truyền qua các thế hệ tế bào và cơ thể được ổn định liên tục.</a:t>
            </a:r>
            <a:endParaRPr lang="vi-VN" sz="3600" i="1" dirty="0">
              <a:latin typeface="Arial" panose="020B0604020202020204" pitchFamily="34" charset="0"/>
              <a:cs typeface="Arial" panose="020B0604020202020204" pitchFamily="34" charset="0"/>
            </a:endParaRPr>
          </a:p>
        </p:txBody>
      </p:sp>
      <p:pic>
        <p:nvPicPr>
          <p:cNvPr id="14" name="Picture 4" descr="DNA Replication Process [3D Animation] on Make a GIF"/>
          <p:cNvPicPr>
            <a:picLocks noChangeAspect="1" noChangeArrowheads="1"/>
          </p:cNvPicPr>
          <p:nvPr/>
        </p:nvPicPr>
        <p:blipFill rotWithShape="1">
          <a:blip r:embed="rId3"/>
          <a:srcRect l="4732" r="3395" b="6968"/>
          <a:stretch>
            <a:fillRect/>
          </a:stretch>
        </p:blipFill>
        <p:spPr bwMode="auto">
          <a:xfrm>
            <a:off x="7837344" y="2922617"/>
            <a:ext cx="9384959" cy="61238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1200" y="-15201900"/>
            <a:ext cx="17145000" cy="1143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51312" y="1807104"/>
            <a:ext cx="2923347" cy="657471"/>
            <a:chOff x="-302033" y="444506"/>
            <a:chExt cx="1948898" cy="571500"/>
          </a:xfrm>
          <a:solidFill>
            <a:schemeClr val="bg1"/>
          </a:solidFill>
        </p:grpSpPr>
        <p:sp>
          <p:nvSpPr>
            <p:cNvPr id="4" name="Rectangle: Rounded Corners 3"/>
            <p:cNvSpPr/>
            <p:nvPr/>
          </p:nvSpPr>
          <p:spPr>
            <a:xfrm>
              <a:off x="-302033" y="444506"/>
              <a:ext cx="1948898" cy="571500"/>
            </a:xfrm>
            <a:prstGeom prst="roundRect">
              <a:avLst>
                <a:gd name="adj" fmla="val 4833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F0000"/>
                </a:solidFill>
              </a:endParaRPr>
            </a:p>
          </p:txBody>
        </p:sp>
        <p:sp>
          <p:nvSpPr>
            <p:cNvPr id="9" name="TextBox 8"/>
            <p:cNvSpPr txBox="1"/>
            <p:nvPr/>
          </p:nvSpPr>
          <p:spPr>
            <a:xfrm>
              <a:off x="-243046" y="489479"/>
              <a:ext cx="1826767" cy="481557"/>
            </a:xfrm>
            <a:prstGeom prst="rect">
              <a:avLst/>
            </a:prstGeom>
            <a:grpFill/>
          </p:spPr>
          <p:txBody>
            <a:bodyPr wrap="square" rtlCol="0" anchor="ctr">
              <a:spAutoFit/>
            </a:bodyPr>
            <a:lstStyle/>
            <a:p>
              <a:pPr algn="ctr" defTabSz="685800"/>
              <a:r>
                <a:rPr lang="en-US" sz="3000" b="1" dirty="0">
                  <a:solidFill>
                    <a:srgbClr val="FF0000"/>
                  </a:solidFill>
                  <a:cs typeface="Arial" panose="020B0604020202020204" pitchFamily="34" charset="0"/>
                </a:rPr>
                <a:t>3. Ý </a:t>
              </a:r>
              <a:r>
                <a:rPr lang="en-US" sz="3000" b="1" dirty="0" err="1">
                  <a:solidFill>
                    <a:srgbClr val="FF0000"/>
                  </a:solidFill>
                  <a:cs typeface="Arial" panose="020B0604020202020204" pitchFamily="34" charset="0"/>
                </a:rPr>
                <a:t>nghĩa</a:t>
              </a:r>
              <a:endParaRPr lang="en-US" sz="3000" b="1" dirty="0">
                <a:solidFill>
                  <a:srgbClr val="FF0000"/>
                </a:solidFill>
                <a:cs typeface="Arial" panose="020B0604020202020204" pitchFamily="34" charset="0"/>
              </a:endParaRPr>
            </a:p>
          </p:txBody>
        </p:sp>
      </p:grpSp>
      <p:grpSp>
        <p:nvGrpSpPr>
          <p:cNvPr id="21" name="Group 8"/>
          <p:cNvGrpSpPr/>
          <p:nvPr/>
        </p:nvGrpSpPr>
        <p:grpSpPr>
          <a:xfrm>
            <a:off x="1443410" y="3022863"/>
            <a:ext cx="3390572" cy="981451"/>
            <a:chOff x="0" y="0"/>
            <a:chExt cx="6406625" cy="1779480"/>
          </a:xfrm>
        </p:grpSpPr>
        <p:grpSp>
          <p:nvGrpSpPr>
            <p:cNvPr id="22" name="Group 9"/>
            <p:cNvGrpSpPr/>
            <p:nvPr/>
          </p:nvGrpSpPr>
          <p:grpSpPr>
            <a:xfrm rot="-5400000">
              <a:off x="2611527" y="-1720828"/>
              <a:ext cx="1778520" cy="5222095"/>
              <a:chOff x="0" y="0"/>
              <a:chExt cx="2353311" cy="6909796"/>
            </a:xfrm>
          </p:grpSpPr>
          <p:sp>
            <p:nvSpPr>
              <p:cNvPr id="27" name="Freeform 10"/>
              <p:cNvSpPr/>
              <p:nvPr/>
            </p:nvSpPr>
            <p:spPr>
              <a:xfrm>
                <a:off x="0" y="0"/>
                <a:ext cx="2353311" cy="6909796"/>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FDD54F"/>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000000"/>
                  </a:solidFill>
                  <a:effectLst/>
                  <a:uLnTx/>
                  <a:uFillTx/>
                  <a:ea typeface="+mn-ea"/>
                  <a:cs typeface="+mn-cs"/>
                </a:endParaRPr>
              </a:p>
            </p:txBody>
          </p:sp>
        </p:grpSp>
        <p:grpSp>
          <p:nvGrpSpPr>
            <p:cNvPr id="23" name="Group 11"/>
            <p:cNvGrpSpPr/>
            <p:nvPr/>
          </p:nvGrpSpPr>
          <p:grpSpPr>
            <a:xfrm>
              <a:off x="0" y="0"/>
              <a:ext cx="1779479" cy="1779479"/>
              <a:chOff x="0" y="0"/>
              <a:chExt cx="6350000" cy="6350000"/>
            </a:xfrm>
          </p:grpSpPr>
          <p:sp>
            <p:nvSpPr>
              <p:cNvPr id="26"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000000"/>
                  </a:solidFill>
                  <a:effectLst/>
                  <a:uLnTx/>
                  <a:uFillTx/>
                  <a:ea typeface="+mn-ea"/>
                  <a:cs typeface="+mn-cs"/>
                </a:endParaRPr>
              </a:p>
            </p:txBody>
          </p:sp>
        </p:grpSp>
        <p:sp>
          <p:nvSpPr>
            <p:cNvPr id="24" name="TextBox 13"/>
            <p:cNvSpPr txBox="1"/>
            <p:nvPr/>
          </p:nvSpPr>
          <p:spPr>
            <a:xfrm>
              <a:off x="2020076" y="339701"/>
              <a:ext cx="4386549" cy="1068983"/>
            </a:xfrm>
            <a:prstGeom prst="rect">
              <a:avLst/>
            </a:prstGeom>
            <a:solidFill>
              <a:schemeClr val="bg1"/>
            </a:solidFill>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0000"/>
                  </a:solidFill>
                  <a:effectLst/>
                  <a:uLnTx/>
                  <a:uFillTx/>
                  <a:ea typeface="+mn-ea"/>
                  <a:cs typeface="+mn-cs"/>
                </a:rPr>
                <a:t>Trả</a:t>
              </a:r>
              <a:r>
                <a:rPr kumimoji="0" lang="en-US" sz="3600" b="1" i="0" u="none" strike="noStrike" kern="1200" cap="none" spc="0" normalizeH="0" noProof="0" dirty="0">
                  <a:ln>
                    <a:noFill/>
                  </a:ln>
                  <a:solidFill>
                    <a:srgbClr val="000000"/>
                  </a:solidFill>
                  <a:effectLst/>
                  <a:uLnTx/>
                  <a:uFillTx/>
                  <a:ea typeface="+mn-ea"/>
                  <a:cs typeface="+mn-cs"/>
                </a:rPr>
                <a:t> </a:t>
              </a:r>
              <a:r>
                <a:rPr kumimoji="0" lang="en-US" sz="3600" b="1" i="0" u="none" strike="noStrike" kern="1200" cap="none" spc="0" normalizeH="0" noProof="0" dirty="0" err="1">
                  <a:ln>
                    <a:noFill/>
                  </a:ln>
                  <a:solidFill>
                    <a:srgbClr val="000000"/>
                  </a:solidFill>
                  <a:effectLst/>
                  <a:uLnTx/>
                  <a:uFillTx/>
                  <a:ea typeface="+mn-ea"/>
                  <a:cs typeface="+mn-cs"/>
                </a:rPr>
                <a:t>lời</a:t>
              </a:r>
              <a:endParaRPr kumimoji="0" lang="vi-VN" sz="3600" b="1" i="0" u="none" strike="noStrike" kern="1200" cap="none" spc="0" normalizeH="0" baseline="0" noProof="0" dirty="0">
                <a:ln>
                  <a:noFill/>
                </a:ln>
                <a:solidFill>
                  <a:srgbClr val="000000"/>
                </a:solidFill>
                <a:effectLst/>
                <a:uLnTx/>
                <a:uFillTx/>
                <a:ea typeface="+mn-ea"/>
                <a:cs typeface="+mn-cs"/>
              </a:endParaRPr>
            </a:p>
          </p:txBody>
        </p:sp>
        <p:pic>
          <p:nvPicPr>
            <p:cNvPr id="2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98760" y="286764"/>
              <a:ext cx="1144147" cy="120595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32" name="Rounded Rectangle 2"/>
          <p:cNvSpPr/>
          <p:nvPr/>
        </p:nvSpPr>
        <p:spPr>
          <a:xfrm>
            <a:off x="1229513" y="2382339"/>
            <a:ext cx="6286863" cy="6427560"/>
          </a:xfrm>
          <a:prstGeom prst="roundRect">
            <a:avLst>
              <a:gd name="adj" fmla="val 8768"/>
            </a:avLst>
          </a:prstGeom>
          <a:solidFill>
            <a:srgbClr val="70A8DB">
              <a:lumMod val="40000"/>
              <a:lumOff val="60000"/>
            </a:srgbClr>
          </a:solidFill>
          <a:ln w="12700" cap="flat" cmpd="sng" algn="ctr">
            <a:solidFill>
              <a:srgbClr val="70A8DB">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700" b="0" i="0" u="none" strike="noStrike" kern="0" cap="none" spc="0" normalizeH="0" baseline="0" noProof="0">
              <a:ln>
                <a:noFill/>
              </a:ln>
              <a:solidFill>
                <a:srgbClr val="FFFFFF"/>
              </a:solidFill>
              <a:effectLst/>
              <a:uLnTx/>
              <a:uFillTx/>
              <a:latin typeface="Avenir Next LT Pro" panose="020B0504020202020204"/>
              <a:ea typeface="+mn-ea"/>
              <a:cs typeface="+mn-cs"/>
            </a:endParaRPr>
          </a:p>
        </p:txBody>
      </p:sp>
      <p:sp>
        <p:nvSpPr>
          <p:cNvPr id="33" name="Rectangle 32"/>
          <p:cNvSpPr/>
          <p:nvPr/>
        </p:nvSpPr>
        <p:spPr>
          <a:xfrm>
            <a:off x="1544175" y="3056475"/>
            <a:ext cx="5657541" cy="5632311"/>
          </a:xfrm>
          <a:prstGeom prst="rect">
            <a:avLst/>
          </a:prstGeom>
        </p:spPr>
        <p:txBody>
          <a:bodyPr wrap="square">
            <a:spAutoFit/>
          </a:bodyPr>
          <a:lstStyle/>
          <a:p>
            <a:pPr algn="just">
              <a:defRPr/>
            </a:pPr>
            <a:r>
              <a:rPr lang="vi-VN" sz="4000" i="1" dirty="0">
                <a:solidFill>
                  <a:srgbClr val="000000"/>
                </a:solidFill>
                <a:latin typeface="Calibri" panose="020F0502020204030204" pitchFamily="34" charset="0"/>
                <a:cs typeface="Calibri" panose="020F0502020204030204" pitchFamily="34" charset="0"/>
              </a:rPr>
              <a:t>Nhờ cơ chế </a:t>
            </a:r>
            <a:r>
              <a:rPr lang="vi-VN" sz="4000" b="1" i="1" dirty="0">
                <a:solidFill>
                  <a:srgbClr val="000000"/>
                </a:solidFill>
                <a:latin typeface="Calibri" panose="020F0502020204030204" pitchFamily="34" charset="0"/>
                <a:cs typeface="Calibri" panose="020F0502020204030204" pitchFamily="34" charset="0"/>
              </a:rPr>
              <a:t>tái bản</a:t>
            </a:r>
            <a:r>
              <a:rPr lang="vi-VN" sz="4000" i="1" dirty="0">
                <a:solidFill>
                  <a:srgbClr val="000000"/>
                </a:solidFill>
                <a:latin typeface="Calibri" panose="020F0502020204030204" pitchFamily="34" charset="0"/>
                <a:cs typeface="Calibri" panose="020F0502020204030204" pitchFamily="34" charset="0"/>
              </a:rPr>
              <a:t>, thông tin di truyền trên DNA của bố và mẹ được truyền qua thế hệ tế bào và cơ thể của người con. Thông tin di truyền trên </a:t>
            </a:r>
            <a:r>
              <a:rPr lang="vi-VN" sz="4000" b="1" i="1" dirty="0" err="1">
                <a:solidFill>
                  <a:srgbClr val="000000"/>
                </a:solidFill>
                <a:latin typeface="Calibri" panose="020F0502020204030204" pitchFamily="34" charset="0"/>
                <a:cs typeface="Calibri" panose="020F0502020204030204" pitchFamily="34" charset="0"/>
              </a:rPr>
              <a:t>gene</a:t>
            </a:r>
            <a:r>
              <a:rPr lang="vi-VN" sz="4000" i="1" dirty="0">
                <a:solidFill>
                  <a:srgbClr val="000000"/>
                </a:solidFill>
                <a:latin typeface="Calibri" panose="020F0502020204030204" pitchFamily="34" charset="0"/>
                <a:cs typeface="Calibri" panose="020F0502020204030204" pitchFamily="34" charset="0"/>
              </a:rPr>
              <a:t> được biểu hiện thành tính trạng ở con nhờ </a:t>
            </a:r>
            <a:r>
              <a:rPr lang="vi-VN" sz="4000" b="1" i="1" dirty="0">
                <a:solidFill>
                  <a:srgbClr val="000000"/>
                </a:solidFill>
                <a:latin typeface="Calibri" panose="020F0502020204030204" pitchFamily="34" charset="0"/>
                <a:cs typeface="Calibri" panose="020F0502020204030204" pitchFamily="34" charset="0"/>
              </a:rPr>
              <a:t>phiên mã </a:t>
            </a:r>
            <a:r>
              <a:rPr lang="vi-VN" sz="4000" i="1" dirty="0">
                <a:solidFill>
                  <a:srgbClr val="000000"/>
                </a:solidFill>
                <a:latin typeface="Calibri" panose="020F0502020204030204" pitchFamily="34" charset="0"/>
                <a:cs typeface="Calibri" panose="020F0502020204030204" pitchFamily="34" charset="0"/>
              </a:rPr>
              <a:t>và </a:t>
            </a:r>
            <a:r>
              <a:rPr lang="vi-VN" sz="4000" b="1" i="1" dirty="0">
                <a:solidFill>
                  <a:srgbClr val="000000"/>
                </a:solidFill>
                <a:latin typeface="Calibri" panose="020F0502020204030204" pitchFamily="34" charset="0"/>
                <a:cs typeface="Calibri" panose="020F0502020204030204" pitchFamily="34" charset="0"/>
              </a:rPr>
              <a:t>dịch mã.</a:t>
            </a:r>
          </a:p>
        </p:txBody>
      </p:sp>
      <p:pic>
        <p:nvPicPr>
          <p:cNvPr id="34" name="Graphic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65778" y="1323258"/>
            <a:ext cx="1556794" cy="1656595"/>
          </a:xfrm>
          <a:prstGeom prst="rect">
            <a:avLst/>
          </a:prstGeom>
        </p:spPr>
      </p:pic>
      <p:grpSp>
        <p:nvGrpSpPr>
          <p:cNvPr id="44" name="Group 43"/>
          <p:cNvGrpSpPr/>
          <p:nvPr/>
        </p:nvGrpSpPr>
        <p:grpSpPr>
          <a:xfrm>
            <a:off x="8142843" y="761276"/>
            <a:ext cx="9340525" cy="9165973"/>
            <a:chOff x="8103815" y="580614"/>
            <a:chExt cx="9340525" cy="9165973"/>
          </a:xfrm>
        </p:grpSpPr>
        <p:pic>
          <p:nvPicPr>
            <p:cNvPr id="2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5114" b="70845"/>
            <a:stretch>
              <a:fillRect/>
            </a:stretch>
          </p:blipFill>
          <p:spPr bwMode="auto">
            <a:xfrm>
              <a:off x="8212543" y="5078547"/>
              <a:ext cx="7175643" cy="12268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Transcription and Translation. DNA, mRNA and Protein. Molecular Biology. hình minh hoa nghệ thuật véctơ"/>
            <p:cNvPicPr>
              <a:picLocks noChangeAspect="1" noChangeArrowheads="1"/>
            </p:cNvPicPr>
            <p:nvPr/>
          </p:nvPicPr>
          <p:blipFill rotWithShape="1">
            <a:blip r:embed="rId4">
              <a:extLst>
                <a:ext uri="{28A0092B-C50C-407E-A947-70E740481C1C}">
                  <a14:useLocalDpi xmlns:a14="http://schemas.microsoft.com/office/drawing/2010/main" val="0"/>
                </a:ext>
              </a:extLst>
            </a:blip>
            <a:srcRect l="11765" t="84314" r="5154"/>
            <a:stretch>
              <a:fillRect/>
            </a:stretch>
          </p:blipFill>
          <p:spPr bwMode="auto">
            <a:xfrm>
              <a:off x="8103815" y="8207213"/>
              <a:ext cx="7312698" cy="9786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923" t="1605" r="3949" b="82461"/>
            <a:stretch>
              <a:fillRect/>
            </a:stretch>
          </p:blipFill>
          <p:spPr bwMode="auto">
            <a:xfrm>
              <a:off x="15272915" y="4811960"/>
              <a:ext cx="2159510" cy="7507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7456" y="580614"/>
              <a:ext cx="8765187" cy="32056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571966" flipH="1">
              <a:off x="10377483" y="3524492"/>
              <a:ext cx="1882841" cy="188284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15281879" y="5918827"/>
              <a:ext cx="2162461" cy="1686174"/>
              <a:chOff x="15710910" y="5878627"/>
              <a:chExt cx="2388229" cy="1862216"/>
            </a:xfrm>
          </p:grpSpPr>
          <p:pic>
            <p:nvPicPr>
              <p:cNvPr id="38"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923" t="16710" r="3949" b="47502"/>
              <a:stretch>
                <a:fillRect/>
              </a:stretch>
            </p:blipFill>
            <p:spPr bwMode="auto">
              <a:xfrm>
                <a:off x="15710910" y="5878627"/>
                <a:ext cx="2384969" cy="186221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6242825" y="6176759"/>
                <a:ext cx="1856314" cy="68580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srgbClr val="FF0000"/>
                    </a:solidFill>
                    <a:effectLst/>
                    <a:uLnTx/>
                    <a:uFillTx/>
                    <a:latin typeface="Avenir Next LT Pro" panose="020B0504020202020204"/>
                    <a:ea typeface="+mn-ea"/>
                    <a:cs typeface="+mn-cs"/>
                  </a:rPr>
                  <a:t>Phiên</a:t>
                </a:r>
                <a:r>
                  <a:rPr kumimoji="0" lang="en-US" sz="2800" b="1" i="0" u="none" strike="noStrike" kern="0" cap="none" spc="0" normalizeH="0" baseline="0" noProof="0" dirty="0">
                    <a:ln>
                      <a:noFill/>
                    </a:ln>
                    <a:solidFill>
                      <a:srgbClr val="FF0000"/>
                    </a:solidFill>
                    <a:effectLst/>
                    <a:uLnTx/>
                    <a:uFillTx/>
                    <a:latin typeface="Avenir Next LT Pro" panose="020B0504020202020204"/>
                    <a:ea typeface="+mn-ea"/>
                    <a:cs typeface="+mn-cs"/>
                  </a:rPr>
                  <a:t> </a:t>
                </a:r>
                <a:r>
                  <a:rPr kumimoji="0" lang="en-US" sz="2800" b="1" i="0" u="none" strike="noStrike" kern="0" cap="none" spc="0" normalizeH="0" baseline="0" noProof="0" dirty="0" err="1">
                    <a:ln>
                      <a:noFill/>
                    </a:ln>
                    <a:solidFill>
                      <a:srgbClr val="FF0000"/>
                    </a:solidFill>
                    <a:effectLst/>
                    <a:uLnTx/>
                    <a:uFillTx/>
                    <a:latin typeface="Avenir Next LT Pro" panose="020B0504020202020204"/>
                    <a:ea typeface="+mn-ea"/>
                    <a:cs typeface="+mn-cs"/>
                  </a:rPr>
                  <a:t>mã</a:t>
                </a:r>
                <a:endParaRPr kumimoji="0" lang="vi-VN" sz="2800" b="1" i="0" u="none" strike="noStrike" kern="0" cap="none" spc="0" normalizeH="0" baseline="0" noProof="0" dirty="0">
                  <a:ln>
                    <a:noFill/>
                  </a:ln>
                  <a:solidFill>
                    <a:srgbClr val="FF0000"/>
                  </a:solidFill>
                  <a:effectLst/>
                  <a:uLnTx/>
                  <a:uFillTx/>
                  <a:ea typeface="+mn-ea"/>
                  <a:cs typeface="+mn-cs"/>
                </a:endParaRPr>
              </a:p>
            </p:txBody>
          </p:sp>
        </p:grpSp>
        <p:grpSp>
          <p:nvGrpSpPr>
            <p:cNvPr id="40" name="Group 39"/>
            <p:cNvGrpSpPr/>
            <p:nvPr/>
          </p:nvGrpSpPr>
          <p:grpSpPr>
            <a:xfrm>
              <a:off x="15263949" y="7647479"/>
              <a:ext cx="2178697" cy="2099108"/>
              <a:chOff x="15692980" y="7607278"/>
              <a:chExt cx="2406159" cy="2318261"/>
            </a:xfrm>
          </p:grpSpPr>
          <p:pic>
            <p:nvPicPr>
              <p:cNvPr id="41"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811" t="49849" r="4061" b="5599"/>
              <a:stretch>
                <a:fillRect/>
              </a:stretch>
            </p:blipFill>
            <p:spPr bwMode="auto">
              <a:xfrm>
                <a:off x="15692980" y="7607278"/>
                <a:ext cx="2384969" cy="231826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16242825" y="8018594"/>
                <a:ext cx="1856314" cy="68580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srgbClr val="4054FF"/>
                    </a:solidFill>
                    <a:effectLst/>
                    <a:uLnTx/>
                    <a:uFillTx/>
                    <a:latin typeface="Avenir Next LT Pro" panose="020B0504020202020204"/>
                    <a:ea typeface="+mn-ea"/>
                    <a:cs typeface="+mn-cs"/>
                  </a:rPr>
                  <a:t>Dịch</a:t>
                </a:r>
                <a:r>
                  <a:rPr kumimoji="0" lang="en-US" sz="2800" b="1" i="0" u="none" strike="noStrike" kern="0" cap="none" spc="0" normalizeH="0" baseline="0" noProof="0" dirty="0">
                    <a:ln>
                      <a:noFill/>
                    </a:ln>
                    <a:solidFill>
                      <a:srgbClr val="4054FF"/>
                    </a:solidFill>
                    <a:effectLst/>
                    <a:uLnTx/>
                    <a:uFillTx/>
                    <a:latin typeface="Avenir Next LT Pro" panose="020B0504020202020204"/>
                    <a:ea typeface="+mn-ea"/>
                    <a:cs typeface="+mn-cs"/>
                  </a:rPr>
                  <a:t> </a:t>
                </a:r>
                <a:r>
                  <a:rPr kumimoji="0" lang="en-US" sz="2800" b="1" i="0" u="none" strike="noStrike" kern="0" cap="none" spc="0" normalizeH="0" baseline="0" noProof="0" dirty="0" err="1">
                    <a:ln>
                      <a:noFill/>
                    </a:ln>
                    <a:solidFill>
                      <a:srgbClr val="4054FF"/>
                    </a:solidFill>
                    <a:effectLst/>
                    <a:uLnTx/>
                    <a:uFillTx/>
                    <a:latin typeface="Avenir Next LT Pro" panose="020B0504020202020204"/>
                    <a:ea typeface="+mn-ea"/>
                    <a:cs typeface="+mn-cs"/>
                  </a:rPr>
                  <a:t>mã</a:t>
                </a:r>
                <a:endParaRPr kumimoji="0" lang="vi-VN" sz="2800" b="1" i="0" u="none" strike="noStrike" kern="0" cap="none" spc="0" normalizeH="0" baseline="0" noProof="0" dirty="0">
                  <a:ln>
                    <a:noFill/>
                  </a:ln>
                  <a:solidFill>
                    <a:srgbClr val="4054FF"/>
                  </a:solidFill>
                  <a:effectLst/>
                  <a:uLnTx/>
                  <a:uFillTx/>
                  <a:ea typeface="+mn-ea"/>
                  <a:cs typeface="+mn-cs"/>
                </a:endParaRPr>
              </a:p>
            </p:txBody>
          </p:sp>
        </p:grpSp>
        <p:pic>
          <p:nvPicPr>
            <p:cNvPr id="4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73" t="29918" r="24541" b="40927"/>
            <a:stretch>
              <a:fillRect/>
            </a:stretch>
          </p:blipFill>
          <p:spPr bwMode="auto">
            <a:xfrm>
              <a:off x="8240870" y="6433478"/>
              <a:ext cx="7175643" cy="1226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p:nvSpPr>
        <p:spPr>
          <a:xfrm>
            <a:off x="589031" y="286102"/>
            <a:ext cx="17292258" cy="9420284"/>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9" name="Title 1"/>
          <p:cNvSpPr>
            <a:spLocks noGrp="1"/>
          </p:cNvSpPr>
          <p:nvPr>
            <p:ph type="title"/>
          </p:nvPr>
        </p:nvSpPr>
        <p:spPr>
          <a:xfrm>
            <a:off x="901638" y="445880"/>
            <a:ext cx="7375818" cy="1035012"/>
          </a:xfrm>
          <a:noFill/>
        </p:spPr>
        <p:txBody>
          <a:bodyPr/>
          <a:lstStyle/>
          <a:p>
            <a:r>
              <a:rPr lang="en-US" sz="4400" dirty="0">
                <a:solidFill>
                  <a:srgbClr val="0070C0"/>
                </a:solidFill>
                <a:ea typeface="Arial Regular" pitchFamily="34" charset="-122"/>
                <a:cs typeface="Arial Black" panose="020B0A04020102020204" pitchFamily="34" charset="0"/>
              </a:rPr>
              <a:t>I. TÁI BẢN DNA</a:t>
            </a:r>
            <a:endParaRPr lang="en-US" sz="4400" dirty="0">
              <a:solidFill>
                <a:srgbClr val="0070C0"/>
              </a:solidFill>
              <a:cs typeface="Arial Black" panose="020B0A04020102020204" pitchFamily="34" charset="0"/>
            </a:endParaRPr>
          </a:p>
        </p:txBody>
      </p:sp>
      <p:sp>
        <p:nvSpPr>
          <p:cNvPr id="20" name="Rectangle: Rounded Corners 19"/>
          <p:cNvSpPr/>
          <p:nvPr/>
        </p:nvSpPr>
        <p:spPr>
          <a:xfrm>
            <a:off x="1468818" y="1226489"/>
            <a:ext cx="3690339" cy="193538"/>
          </a:xfrm>
          <a:prstGeom prst="roundRect">
            <a:avLst>
              <a:gd name="adj" fmla="val 50000"/>
            </a:avLst>
          </a:prstGeom>
          <a:gradFill flip="none" rotWithShape="1">
            <a:gsLst>
              <a:gs pos="0">
                <a:srgbClr val="DE8C8C">
                  <a:tint val="66000"/>
                  <a:satMod val="160000"/>
                </a:srgbClr>
              </a:gs>
              <a:gs pos="50000">
                <a:srgbClr val="DE8C8C">
                  <a:tint val="44500"/>
                  <a:satMod val="160000"/>
                </a:srgbClr>
              </a:gs>
              <a:gs pos="100000">
                <a:srgbClr val="DE8C8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pic>
        <p:nvPicPr>
          <p:cNvPr id="1026" name="Picture 2" descr="Khi nói về cơ chế di truyền ở sinh vật nhân thực, trong điều kiện không có đột biến xảy ra, có những phát biểu sau:(1) Sự nhân đôi ADN xảy ra ở nhiều điểm trong mỗi phân tử ADN tạo ra nhiều đơn vị tái bản.(2) Trong quá trình dịch mã, sự kết cặp giữa các nuclêôtit theo nguyên tắc bổ sung diễn ra ở tất cả các nuclêôtit của phân tử mARN.(3) Trong quá trình nhân đôi ADN, sự kết cặp giữa các nuclêôtit theo nguyên tắc bổ sung diễn ra ở tất cả các nuclêôtit trên mỗi mạch đơn.(4) Trong quá trình phiên mã, sự kết cặp giữa các nuclêôtit theo nguyên tắc bổ sung diễn ra ở tất cả các nuclêôtit trên mạch mã gốc ở vùng mã hóa.(5) Trong quá trình nhân đôi ADN, tại mỗi đơn vị tái bản, enzim ligaza chỉ tác động vào một mạch mới được tổng hợp.Trong các phát biểu trên, có bao nhiêu phát biểu không đúng?"/>
          <p:cNvPicPr>
            <a:picLocks noChangeAspect="1" noChangeArrowheads="1"/>
          </p:cNvPicPr>
          <p:nvPr/>
        </p:nvPicPr>
        <p:blipFill rotWithShape="1">
          <a:blip r:embed="rId2">
            <a:extLst>
              <a:ext uri="{28A0092B-C50C-407E-A947-70E740481C1C}">
                <a14:useLocalDpi xmlns:a14="http://schemas.microsoft.com/office/drawing/2010/main" val="0"/>
              </a:ext>
            </a:extLst>
          </a:blip>
          <a:srcRect b="5528"/>
          <a:stretch>
            <a:fillRect/>
          </a:stretch>
        </p:blipFill>
        <p:spPr bwMode="auto">
          <a:xfrm>
            <a:off x="847957" y="2857500"/>
            <a:ext cx="7534043" cy="44949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9444" y="5484460"/>
            <a:ext cx="2914634" cy="307777"/>
          </a:xfrm>
          <a:prstGeom prst="rect">
            <a:avLst/>
          </a:prstGeom>
          <a:noFill/>
        </p:spPr>
        <p:txBody>
          <a:bodyPr wrap="square" rtlCol="0">
            <a:spAutoFit/>
          </a:bodyPr>
          <a:lstStyle/>
          <a:p>
            <a:r>
              <a:rPr lang="en-US" sz="1400" i="1" dirty="0" err="1">
                <a:solidFill>
                  <a:srgbClr val="FF0000"/>
                </a:solidFill>
              </a:rPr>
              <a:t>Đoạn</a:t>
            </a:r>
            <a:r>
              <a:rPr lang="en-US" sz="1400" i="1" dirty="0">
                <a:solidFill>
                  <a:srgbClr val="FF0000"/>
                </a:solidFill>
              </a:rPr>
              <a:t> </a:t>
            </a:r>
            <a:r>
              <a:rPr lang="en-US" sz="1400" i="1" dirty="0" err="1">
                <a:solidFill>
                  <a:srgbClr val="FF0000"/>
                </a:solidFill>
              </a:rPr>
              <a:t>mồi</a:t>
            </a:r>
            <a:r>
              <a:rPr lang="en-US" sz="1400" i="1" dirty="0">
                <a:solidFill>
                  <a:srgbClr val="FF0000"/>
                </a:solidFill>
              </a:rPr>
              <a:t> RNA</a:t>
            </a:r>
          </a:p>
        </p:txBody>
      </p:sp>
      <p:cxnSp>
        <p:nvCxnSpPr>
          <p:cNvPr id="5" name="Straight Arrow Connector 4"/>
          <p:cNvCxnSpPr/>
          <p:nvPr/>
        </p:nvCxnSpPr>
        <p:spPr>
          <a:xfrm flipH="1" flipV="1">
            <a:off x="4969444" y="4343145"/>
            <a:ext cx="318152" cy="110986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3306424" y="5453004"/>
            <a:ext cx="1995193" cy="339233"/>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8382000" y="1299338"/>
            <a:ext cx="8833867" cy="7565617"/>
          </a:xfrm>
          <a:prstGeom prst="roundRect">
            <a:avLst>
              <a:gd name="adj" fmla="val 3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10184100" y="1644470"/>
            <a:ext cx="6884699" cy="7179068"/>
          </a:xfrm>
          <a:prstGeom prst="roundRect">
            <a:avLst>
              <a:gd name="adj" fmla="val 2104"/>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10042059" y="1772432"/>
            <a:ext cx="482493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Round Same Side Corner Rectangle 46"/>
          <p:cNvSpPr/>
          <p:nvPr/>
        </p:nvSpPr>
        <p:spPr>
          <a:xfrm>
            <a:off x="8092973" y="643197"/>
            <a:ext cx="2731810" cy="540415"/>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Em</a:t>
            </a:r>
            <a:r>
              <a:rPr lang="en-US" sz="3200" b="1" dirty="0"/>
              <a:t> </a:t>
            </a:r>
            <a:r>
              <a:rPr lang="en-US" sz="3200" b="1" dirty="0" err="1"/>
              <a:t>có</a:t>
            </a:r>
            <a:r>
              <a:rPr lang="en-US" sz="3200" b="1" dirty="0"/>
              <a:t> </a:t>
            </a:r>
            <a:r>
              <a:rPr lang="en-US" sz="3200" b="1" dirty="0" err="1"/>
              <a:t>biết</a:t>
            </a:r>
            <a:endParaRPr lang="en-US" sz="3200" b="1" dirty="0"/>
          </a:p>
        </p:txBody>
      </p:sp>
      <p:sp>
        <p:nvSpPr>
          <p:cNvPr id="48" name="Rectangle 47"/>
          <p:cNvSpPr/>
          <p:nvPr/>
        </p:nvSpPr>
        <p:spPr>
          <a:xfrm>
            <a:off x="8610600" y="1441566"/>
            <a:ext cx="8458198" cy="7374326"/>
          </a:xfrm>
          <a:prstGeom prst="rect">
            <a:avLst/>
          </a:prstGeom>
          <a:solidFill>
            <a:schemeClr val="bg1"/>
          </a:solidFill>
        </p:spPr>
        <p:txBody>
          <a:bodyPr wrap="square">
            <a:spAutoFit/>
          </a:bodyPr>
          <a:lstStyle/>
          <a:p>
            <a:pPr algn="just">
              <a:lnSpc>
                <a:spcPct val="130000"/>
              </a:lnSpc>
            </a:pPr>
            <a:r>
              <a:rPr lang="en-US" sz="2800" i="1" kern="0" dirty="0" err="1">
                <a:solidFill>
                  <a:prstClr val="black"/>
                </a:solidFill>
                <a:latin typeface="Arial" panose="020B0604020202020204" pitchFamily="34" charset="0"/>
                <a:cs typeface="Arial" panose="020B0604020202020204" pitchFamily="34" charset="0"/>
              </a:rPr>
              <a:t>Trong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quá</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trình</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tái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bản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để</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tổng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hợp</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mạch</a:t>
            </a:r>
            <a:r>
              <a:rPr lang="en-US" sz="2800" i="1" kern="0" dirty="0">
                <a:solidFill>
                  <a:prstClr val="black"/>
                </a:solidFill>
                <a:latin typeface="Arial" panose="020B0604020202020204" pitchFamily="34" charset="0"/>
                <a:cs typeface="Arial" panose="020B0604020202020204" pitchFamily="34" charset="0"/>
              </a:rPr>
              <a:t> DNA </a:t>
            </a:r>
            <a:r>
              <a:rPr lang="en-US" sz="2800" i="1" kern="0" dirty="0" err="1">
                <a:solidFill>
                  <a:prstClr val="black"/>
                </a:solidFill>
                <a:latin typeface="Arial" panose="020B0604020202020204" pitchFamily="34" charset="0"/>
                <a:cs typeface="Arial" panose="020B0604020202020204" pitchFamily="34" charset="0"/>
              </a:rPr>
              <a:t>mới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thì</a:t>
            </a:r>
            <a:r>
              <a:rPr lang="en-US" sz="2800" i="1" kern="0" dirty="0">
                <a:solidFill>
                  <a:prstClr val="black"/>
                </a:solidFill>
                <a:latin typeface="Arial" panose="020B0604020202020204" pitchFamily="34" charset="0"/>
                <a:cs typeface="Arial" panose="020B0604020202020204" pitchFamily="34" charset="0"/>
              </a:rPr>
              <a:t> enzyme DNA polymerase </a:t>
            </a:r>
            <a:r>
              <a:rPr lang="en-US" sz="2800" i="1" kern="0" dirty="0" err="1">
                <a:solidFill>
                  <a:prstClr val="black"/>
                </a:solidFill>
                <a:latin typeface="Arial" panose="020B0604020202020204" pitchFamily="34" charset="0"/>
                <a:cs typeface="Arial" panose="020B0604020202020204" pitchFamily="34" charset="0"/>
              </a:rPr>
              <a:t>cần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có</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mới</a:t>
            </a:r>
            <a:r>
              <a:rPr lang="en-US" sz="2800" i="1" kern="0" dirty="0">
                <a:solidFill>
                  <a:prstClr val="black"/>
                </a:solidFill>
                <a:latin typeface="Arial" panose="020B0604020202020204" pitchFamily="34" charset="0"/>
                <a:cs typeface="Arial" panose="020B0604020202020204" pitchFamily="34" charset="0"/>
              </a:rPr>
              <a:t> RNA. Do </a:t>
            </a:r>
            <a:r>
              <a:rPr lang="en-US" sz="2800" i="1" kern="0" dirty="0" err="1">
                <a:solidFill>
                  <a:prstClr val="black"/>
                </a:solidFill>
                <a:latin typeface="Arial" panose="020B0604020202020204" pitchFamily="34" charset="0"/>
                <a:cs typeface="Arial" panose="020B0604020202020204" pitchFamily="34" charset="0"/>
              </a:rPr>
              <a:t>đó</a:t>
            </a:r>
            <a:r>
              <a:rPr lang="en-US" sz="2800" i="1" kern="0" dirty="0">
                <a:solidFill>
                  <a:prstClr val="black"/>
                </a:solidFill>
                <a:latin typeface="Arial" panose="020B0604020202020204" pitchFamily="34" charset="0"/>
                <a:cs typeface="Arial" panose="020B0604020202020204" pitchFamily="34" charset="0"/>
              </a:rPr>
              <a:t>, ở </a:t>
            </a:r>
            <a:r>
              <a:rPr lang="en-US" sz="2800" i="1" kern="0" dirty="0" err="1">
                <a:solidFill>
                  <a:prstClr val="black"/>
                </a:solidFill>
                <a:latin typeface="Arial" panose="020B0604020202020204" pitchFamily="34" charset="0"/>
                <a:cs typeface="Arial" panose="020B0604020202020204" pitchFamily="34" charset="0"/>
              </a:rPr>
              <a:t>mạch</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tổng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hợp</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liên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tục</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và</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mỗi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ngắn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Okazaki) </a:t>
            </a:r>
            <a:r>
              <a:rPr lang="en-US" sz="2800" i="1" kern="0" dirty="0" err="1">
                <a:solidFill>
                  <a:prstClr val="black"/>
                </a:solidFill>
                <a:latin typeface="Arial" panose="020B0604020202020204" pitchFamily="34" charset="0"/>
                <a:cs typeface="Arial" panose="020B0604020202020204" pitchFamily="34" charset="0"/>
              </a:rPr>
              <a:t>của</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mạch</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tổng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hợp</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gián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sẽ</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có</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mới</a:t>
            </a:r>
            <a:r>
              <a:rPr lang="en-US" sz="2800" i="1" kern="0" dirty="0">
                <a:solidFill>
                  <a:prstClr val="black"/>
                </a:solidFill>
                <a:latin typeface="Arial" panose="020B0604020202020204" pitchFamily="34" charset="0"/>
                <a:cs typeface="Arial" panose="020B0604020202020204" pitchFamily="34" charset="0"/>
              </a:rPr>
              <a:t> RNA </a:t>
            </a:r>
            <a:r>
              <a:rPr lang="en-US" sz="2800" i="1" kern="0" dirty="0" err="1">
                <a:solidFill>
                  <a:prstClr val="black"/>
                </a:solidFill>
                <a:latin typeface="Arial" panose="020B0604020202020204" pitchFamily="34" charset="0"/>
                <a:cs typeface="Arial" panose="020B0604020202020204" pitchFamily="34" charset="0"/>
              </a:rPr>
              <a:t>được</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tổng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hợp</a:t>
            </a:r>
            <a:r>
              <a:rPr lang="en-US" sz="2800" i="1" kern="0" dirty="0">
                <a:solidFill>
                  <a:prstClr val="black"/>
                </a:solidFill>
                <a:latin typeface="Arial" panose="020B0604020202020204" pitchFamily="34" charset="0"/>
                <a:cs typeface="Arial" panose="020B0604020202020204" pitchFamily="34" charset="0"/>
              </a:rPr>
              <a:t> ở </a:t>
            </a:r>
            <a:r>
              <a:rPr lang="en-US" sz="2800" i="1" kern="0" dirty="0" err="1">
                <a:solidFill>
                  <a:prstClr val="black"/>
                </a:solidFill>
                <a:latin typeface="Arial" panose="020B0604020202020204" pitchFamily="34" charset="0"/>
                <a:cs typeface="Arial" panose="020B0604020202020204" pitchFamily="34" charset="0"/>
              </a:rPr>
              <a:t>đầu</a:t>
            </a:r>
            <a:r>
              <a:rPr lang="en-US" sz="2800" i="1" kern="0" dirty="0">
                <a:solidFill>
                  <a:prstClr val="black"/>
                </a:solidFill>
                <a:latin typeface="Arial" panose="020B0604020202020204" pitchFamily="34" charset="0"/>
                <a:cs typeface="Arial" panose="020B0604020202020204" pitchFamily="34" charset="0"/>
              </a:rPr>
              <a:t> 5.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mồi</a:t>
            </a:r>
            <a:r>
              <a:rPr lang="en-US" sz="2800" i="1" kern="0" dirty="0">
                <a:solidFill>
                  <a:prstClr val="black"/>
                </a:solidFill>
                <a:latin typeface="Arial" panose="020B0604020202020204" pitchFamily="34" charset="0"/>
                <a:cs typeface="Arial" panose="020B0604020202020204" pitchFamily="34" charset="0"/>
              </a:rPr>
              <a:t> RNA </a:t>
            </a:r>
            <a:r>
              <a:rPr lang="en-US" sz="2800" i="1" kern="0" dirty="0" err="1">
                <a:solidFill>
                  <a:prstClr val="black"/>
                </a:solidFill>
                <a:latin typeface="Arial" panose="020B0604020202020204" pitchFamily="34" charset="0"/>
                <a:cs typeface="Arial" panose="020B0604020202020204" pitchFamily="34" charset="0"/>
              </a:rPr>
              <a:t>sẽ</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bị</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loại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bỏ</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và</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thay</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thế</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bằng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DNA. </a:t>
            </a:r>
          </a:p>
          <a:p>
            <a:pPr algn="just">
              <a:lnSpc>
                <a:spcPct val="130000"/>
              </a:lnSpc>
            </a:pPr>
            <a:r>
              <a:rPr lang="en-US" sz="2800" i="1" kern="0" dirty="0" err="1">
                <a:solidFill>
                  <a:prstClr val="black"/>
                </a:solidFill>
                <a:latin typeface="Arial" panose="020B0604020202020204" pitchFamily="34" charset="0"/>
                <a:cs typeface="Arial" panose="020B0604020202020204" pitchFamily="34" charset="0"/>
              </a:rPr>
              <a:t>Tuy</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nhiên</a:t>
            </a:r>
            <a:r>
              <a:rPr lang="en-US" sz="2800" i="1" kern="0" dirty="0">
                <a:solidFill>
                  <a:prstClr val="black"/>
                </a:solidFill>
                <a:latin typeface="Arial" panose="020B0604020202020204" pitchFamily="34" charset="0"/>
                <a:cs typeface="Arial" panose="020B0604020202020204" pitchFamily="34" charset="0"/>
              </a:rPr>
              <a:t>, ở </a:t>
            </a:r>
            <a:r>
              <a:rPr lang="en-US" sz="2800" i="1" kern="0" dirty="0" err="1">
                <a:solidFill>
                  <a:prstClr val="black"/>
                </a:solidFill>
                <a:latin typeface="Arial" panose="020B0604020202020204" pitchFamily="34" charset="0"/>
                <a:cs typeface="Arial" panose="020B0604020202020204" pitchFamily="34" charset="0"/>
              </a:rPr>
              <a:t>tế</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bào</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sinh</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dưỡng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của</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sinh</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vật</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nhân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thực</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đa</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bào</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phía</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hai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đầu</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tận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cùng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của</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phân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tử</a:t>
            </a:r>
            <a:r>
              <a:rPr lang="en-US" sz="2800" i="1" kern="0" dirty="0">
                <a:solidFill>
                  <a:prstClr val="black"/>
                </a:solidFill>
                <a:latin typeface="Arial" panose="020B0604020202020204" pitchFamily="34" charset="0"/>
                <a:cs typeface="Arial" panose="020B0604020202020204" pitchFamily="34" charset="0"/>
              </a:rPr>
              <a:t> DNA </a:t>
            </a:r>
            <a:r>
              <a:rPr lang="en-US" sz="2800" i="1" kern="0" dirty="0" err="1">
                <a:solidFill>
                  <a:prstClr val="black"/>
                </a:solidFill>
                <a:latin typeface="Arial" panose="020B0604020202020204" pitchFamily="34" charset="0"/>
                <a:cs typeface="Arial" panose="020B0604020202020204" pitchFamily="34" charset="0"/>
              </a:rPr>
              <a:t>mạch</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thẳng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mỗi</a:t>
            </a:r>
            <a:r>
              <a:rPr lang="en-US" sz="2800" i="1" kern="0" dirty="0">
                <a:solidFill>
                  <a:prstClr val="black"/>
                </a:solidFill>
                <a:latin typeface="Arial" panose="020B0604020202020204" pitchFamily="34" charset="0"/>
                <a:cs typeface="Arial" panose="020B0604020202020204" pitchFamily="34" charset="0"/>
              </a:rPr>
              <a:t> RNA </a:t>
            </a:r>
            <a:r>
              <a:rPr lang="en-US" sz="2800" i="1" kern="0" dirty="0" err="1">
                <a:solidFill>
                  <a:prstClr val="black"/>
                </a:solidFill>
                <a:latin typeface="Arial" panose="020B0604020202020204" pitchFamily="34" charset="0"/>
                <a:cs typeface="Arial" panose="020B0604020202020204" pitchFamily="34" charset="0"/>
              </a:rPr>
              <a:t>bị</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loại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bỏ</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nhưng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đoạn</a:t>
            </a:r>
            <a:r>
              <a:rPr lang="en-US" sz="2800" i="1" kern="0" dirty="0">
                <a:solidFill>
                  <a:prstClr val="black"/>
                </a:solidFill>
                <a:latin typeface="Arial" panose="020B0604020202020204" pitchFamily="34" charset="0"/>
                <a:cs typeface="Arial" panose="020B0604020202020204" pitchFamily="34" charset="0"/>
              </a:rPr>
              <a:t> DNA </a:t>
            </a:r>
            <a:r>
              <a:rPr lang="en-US" sz="2800" i="1" kern="0" dirty="0" err="1">
                <a:solidFill>
                  <a:prstClr val="black"/>
                </a:solidFill>
                <a:latin typeface="Arial" panose="020B0604020202020204" pitchFamily="34" charset="0"/>
                <a:cs typeface="Arial" panose="020B0604020202020204" pitchFamily="34" charset="0"/>
              </a:rPr>
              <a:t>thay</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thế</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không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được</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tổng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hợp</a:t>
            </a:r>
            <a:r>
              <a:rPr lang="en-US" sz="2800" i="1" kern="0" dirty="0">
                <a:solidFill>
                  <a:prstClr val="black"/>
                </a:solidFill>
                <a:latin typeface="Arial" panose="020B0604020202020204" pitchFamily="34" charset="0"/>
                <a:cs typeface="Arial" panose="020B0604020202020204" pitchFamily="34" charset="0"/>
              </a:rPr>
              <a:t>. Do </a:t>
            </a:r>
            <a:r>
              <a:rPr lang="en-US" sz="2800" i="1" kern="0" dirty="0" err="1">
                <a:solidFill>
                  <a:prstClr val="black"/>
                </a:solidFill>
                <a:latin typeface="Arial" panose="020B0604020202020204" pitchFamily="34" charset="0"/>
                <a:cs typeface="Arial" panose="020B0604020202020204" pitchFamily="34" charset="0"/>
              </a:rPr>
              <a:t>vậy</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phân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tử</a:t>
            </a:r>
            <a:r>
              <a:rPr lang="en-US" sz="2800" i="1" kern="0" dirty="0">
                <a:solidFill>
                  <a:prstClr val="black"/>
                </a:solidFill>
                <a:latin typeface="Arial" panose="020B0604020202020204" pitchFamily="34" charset="0"/>
                <a:cs typeface="Arial" panose="020B0604020202020204" pitchFamily="34" charset="0"/>
              </a:rPr>
              <a:t> DNA </a:t>
            </a:r>
            <a:r>
              <a:rPr lang="en-US" sz="2800" i="1" kern="0" dirty="0" err="1">
                <a:solidFill>
                  <a:prstClr val="black"/>
                </a:solidFill>
                <a:latin typeface="Arial" panose="020B0604020202020204" pitchFamily="34" charset="0"/>
                <a:cs typeface="Arial" panose="020B0604020202020204" pitchFamily="34" charset="0"/>
              </a:rPr>
              <a:t>sẽ</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bị</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ngắn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đi</a:t>
            </a:r>
            <a:r>
              <a:rPr lang="en-US" sz="2800" i="1" kern="0" dirty="0">
                <a:solidFill>
                  <a:prstClr val="black"/>
                </a:solidFill>
                <a:latin typeface="Arial" panose="020B0604020202020204" pitchFamily="34" charset="0"/>
                <a:cs typeface="Arial" panose="020B0604020202020204" pitchFamily="34" charset="0"/>
              </a:rPr>
              <a:t> qua </a:t>
            </a:r>
            <a:r>
              <a:rPr lang="en-US" sz="2800" i="1" kern="0" dirty="0" err="1">
                <a:solidFill>
                  <a:prstClr val="black"/>
                </a:solidFill>
                <a:latin typeface="Arial" panose="020B0604020202020204" pitchFamily="34" charset="0"/>
                <a:cs typeface="Arial" panose="020B0604020202020204" pitchFamily="34" charset="0"/>
              </a:rPr>
              <a:t>mỗi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lần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tái</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bản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Điều</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này</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là</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một</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trong</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các</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nguyên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nhân</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gây</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sự</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già</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hoá</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của</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tế</a:t>
            </a:r>
            <a:r>
              <a:rPr lang="en-US" sz="2800" i="1" kern="0" dirty="0">
                <a:solidFill>
                  <a:prstClr val="black"/>
                </a:solidFill>
                <a:latin typeface="Arial" panose="020B0604020202020204" pitchFamily="34" charset="0"/>
                <a:cs typeface="Arial" panose="020B0604020202020204" pitchFamily="34" charset="0"/>
              </a:rPr>
              <a:t> </a:t>
            </a:r>
            <a:r>
              <a:rPr lang="en-US" sz="2800" i="1" kern="0" dirty="0" err="1">
                <a:solidFill>
                  <a:prstClr val="black"/>
                </a:solidFill>
                <a:latin typeface="Arial" panose="020B0604020202020204" pitchFamily="34" charset="0"/>
                <a:cs typeface="Arial" panose="020B0604020202020204" pitchFamily="34" charset="0"/>
              </a:rPr>
              <a:t>bào</a:t>
            </a:r>
            <a:r>
              <a:rPr lang="en-US" sz="2800" i="1" kern="0" dirty="0">
                <a:solidFill>
                  <a:prstClr val="black"/>
                </a:solidFill>
                <a:latin typeface="Arial" panose="020B0604020202020204" pitchFamily="34" charset="0"/>
                <a:cs typeface="Arial" panose="020B0604020202020204" pitchFamily="34"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348133">
            <a:off x="5725631" y="4141736"/>
            <a:ext cx="7840377" cy="1246493"/>
          </a:xfrm>
          <a:prstGeom prst="rect">
            <a:avLst/>
          </a:prstGeom>
          <a:solidFill>
            <a:schemeClr val="bg1"/>
          </a:solidFill>
        </p:spPr>
        <p:txBody>
          <a:bodyPr wrap="square" lIns="137157" tIns="68579" rIns="137157" bIns="68579"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CHINH PHỤC</a:t>
            </a:r>
          </a:p>
        </p:txBody>
      </p:sp>
      <p:sp>
        <p:nvSpPr>
          <p:cNvPr id="6" name="TextBox 5"/>
          <p:cNvSpPr txBox="1"/>
          <p:nvPr/>
        </p:nvSpPr>
        <p:spPr>
          <a:xfrm>
            <a:off x="9865880" y="5508947"/>
            <a:ext cx="7686677" cy="1246496"/>
          </a:xfrm>
          <a:prstGeom prst="rect">
            <a:avLst/>
          </a:prstGeom>
          <a:solidFill>
            <a:schemeClr val="bg1"/>
          </a:solidFill>
        </p:spPr>
        <p:txBody>
          <a:bodyPr wrap="square" lIns="137157" tIns="68579" rIns="137157" bIns="68579"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HOA ĐIỂM 10</a:t>
            </a:r>
          </a:p>
        </p:txBody>
      </p:sp>
      <p:pic>
        <p:nvPicPr>
          <p:cNvPr id="6150" name="Picture 6" descr="Thẻ Trắc nghiệm - Nhà Sách Ngoại Văn Huy Lan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951" y="491189"/>
            <a:ext cx="4296197" cy="3218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3233751" y="762584"/>
            <a:ext cx="4515842" cy="4172972"/>
          </a:xfrm>
          <a:prstGeom prst="rect">
            <a:avLst/>
          </a:prstGeom>
        </p:spPr>
      </p:pic>
      <p:sp>
        <p:nvSpPr>
          <p:cNvPr id="7" name="TextBox 6"/>
          <p:cNvSpPr txBox="1"/>
          <p:nvPr/>
        </p:nvSpPr>
        <p:spPr>
          <a:xfrm>
            <a:off x="899089" y="933164"/>
            <a:ext cx="7686677" cy="3831818"/>
          </a:xfrm>
          <a:prstGeom prst="rect">
            <a:avLst/>
          </a:prstGeom>
          <a:solidFill>
            <a:schemeClr val="bg1"/>
          </a:solidFill>
        </p:spPr>
        <p:txBody>
          <a:bodyPr wrap="square" lIns="137157" tIns="68579" rIns="137157" bIns="68579" rtlCol="0">
            <a:spAutoFit/>
          </a:bodyPr>
          <a:lstStyle/>
          <a:p>
            <a:pPr algn="ctr"/>
            <a:r>
              <a:rPr lang="en-US" sz="12000" b="1" dirty="0">
                <a:latin typeface="Times New Roman" panose="02020603050405020304" pitchFamily="18" charset="0"/>
                <a:cs typeface="Times New Roman" panose="02020603050405020304" pitchFamily="18" charset="0"/>
              </a:rPr>
              <a:t>LUYỆN TẬP</a:t>
            </a:r>
          </a:p>
        </p:txBody>
      </p:sp>
      <p:pic>
        <p:nvPicPr>
          <p:cNvPr id="8" name="Picture 7" descr="Vàng 10K, 14K, 18K, Vàng 24K là gì? Loại Vàng nào tốt nhất? - PNJ Blog"/>
          <p:cNvPicPr/>
          <p:nvPr/>
        </p:nvPicPr>
        <p:blipFill rotWithShape="1">
          <a:blip r:embed="rId4" cstate="print">
            <a:extLst>
              <a:ext uri="{28A0092B-C50C-407E-A947-70E740481C1C}">
                <a14:useLocalDpi xmlns:a14="http://schemas.microsoft.com/office/drawing/2010/main" val="0"/>
              </a:ext>
            </a:extLst>
          </a:blip>
          <a:srcRect l="13878" t="29232" r="14950" b="27356"/>
          <a:stretch>
            <a:fillRect/>
          </a:stretch>
        </p:blipFill>
        <p:spPr bwMode="auto">
          <a:xfrm>
            <a:off x="10396855" y="6963791"/>
            <a:ext cx="4295552" cy="3075338"/>
          </a:xfrm>
          <a:prstGeom prst="rect">
            <a:avLst/>
          </a:prstGeom>
          <a:noFill/>
          <a:ln>
            <a:noFill/>
          </a:ln>
        </p:spPr>
      </p:pic>
      <p:pic>
        <p:nvPicPr>
          <p:cNvPr id="9" name="Picture 8" descr="Kết quả hình ảnh cho bút ch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2406" y="6848963"/>
            <a:ext cx="3595595" cy="3438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Hơn 141.300 Khinh Khí Cầu Aerostat Bức ảnh ảnh, hình chụp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4935555"/>
            <a:ext cx="5760719" cy="53514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5"/>
          <p:cNvPicPr>
            <a:picLocks noChangeAspect="1" noChangeArrowheads="1"/>
          </p:cNvPicPr>
          <p:nvPr/>
        </p:nvPicPr>
        <p:blipFill>
          <a:blip r:embed="rId7">
            <a:extLst>
              <a:ext uri="{28A0092B-C50C-407E-A947-70E740481C1C}">
                <a14:useLocalDpi xmlns:a14="http://schemas.microsoft.com/office/drawing/2010/main" val="0"/>
              </a:ext>
            </a:extLst>
          </a:blip>
          <a:srcRect l="-3014" t="-3821" r="26956" b="3821"/>
          <a:stretch>
            <a:fillRect/>
          </a:stretch>
        </p:blipFill>
        <p:spPr bwMode="auto">
          <a:xfrm>
            <a:off x="5760721" y="6414867"/>
            <a:ext cx="5041847" cy="3602955"/>
          </a:xfrm>
          <a:prstGeom prst="rect">
            <a:avLst/>
          </a:prstGeom>
          <a:solidFill>
            <a:schemeClr val="bg1"/>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6863" y="552824"/>
            <a:ext cx="16372920" cy="6620274"/>
          </a:xfrm>
          <a:prstGeom prst="rect">
            <a:avLst/>
          </a:prstGeom>
          <a:noFill/>
        </p:spPr>
        <p:txBody>
          <a:bodyPr wrap="square" lIns="137160" tIns="68580" rIns="137160" bIns="68580">
            <a:spAutoFit/>
          </a:bodyPr>
          <a:lstStyle/>
          <a:p>
            <a:pPr algn="just">
              <a:lnSpc>
                <a:spcPct val="130000"/>
              </a:lnSpc>
            </a:pPr>
            <a:r>
              <a:rPr lang="vi-VN" sz="3600" b="1">
                <a:solidFill>
                  <a:srgbClr val="FFFF00"/>
                </a:solidFill>
              </a:rPr>
              <a:t>Câu 1: </a:t>
            </a:r>
            <a:r>
              <a:rPr lang="vi-VN" sz="3600">
                <a:solidFill>
                  <a:schemeClr val="bg1"/>
                </a:solidFill>
              </a:rPr>
              <a:t>Nếu không xảy ra sai sót, kết thúc quá trình tái bản, từ 1 DNA thường tạo ra bao nhiêu DNA mới?</a:t>
            </a:r>
          </a:p>
          <a:p>
            <a:pPr lvl="1" algn="just">
              <a:lnSpc>
                <a:spcPct val="130000"/>
              </a:lnSpc>
            </a:pPr>
            <a:r>
              <a:rPr lang="vi-VN" sz="3600" b="1">
                <a:solidFill>
                  <a:schemeClr val="bg1"/>
                </a:solidFill>
              </a:rPr>
              <a:t>A. </a:t>
            </a:r>
            <a:r>
              <a:rPr lang="vi-VN" sz="3600">
                <a:solidFill>
                  <a:schemeClr val="bg1"/>
                </a:solidFill>
              </a:rPr>
              <a:t>2.             </a:t>
            </a:r>
            <a:r>
              <a:rPr lang="en-US" sz="3600">
                <a:solidFill>
                  <a:schemeClr val="bg1"/>
                </a:solidFill>
              </a:rPr>
              <a:t>	</a:t>
            </a:r>
            <a:r>
              <a:rPr lang="vi-VN" sz="3600" b="1">
                <a:solidFill>
                  <a:schemeClr val="bg1"/>
                </a:solidFill>
              </a:rPr>
              <a:t>B. </a:t>
            </a:r>
            <a:r>
              <a:rPr lang="vi-VN" sz="3600">
                <a:solidFill>
                  <a:schemeClr val="bg1"/>
                </a:solidFill>
              </a:rPr>
              <a:t>3.   </a:t>
            </a:r>
            <a:r>
              <a:rPr lang="en-US" sz="3600">
                <a:solidFill>
                  <a:schemeClr val="bg1"/>
                </a:solidFill>
              </a:rPr>
              <a:t>			</a:t>
            </a:r>
            <a:r>
              <a:rPr lang="vi-VN" sz="3600" b="1">
                <a:solidFill>
                  <a:schemeClr val="bg1"/>
                </a:solidFill>
              </a:rPr>
              <a:t>C. </a:t>
            </a:r>
            <a:r>
              <a:rPr lang="vi-VN" sz="3600">
                <a:solidFill>
                  <a:schemeClr val="bg1"/>
                </a:solidFill>
              </a:rPr>
              <a:t>4.   </a:t>
            </a:r>
            <a:r>
              <a:rPr lang="en-US" sz="3600">
                <a:solidFill>
                  <a:schemeClr val="bg1"/>
                </a:solidFill>
              </a:rPr>
              <a:t>			</a:t>
            </a:r>
            <a:r>
              <a:rPr lang="vi-VN" sz="3600" b="1">
                <a:solidFill>
                  <a:schemeClr val="bg1"/>
                </a:solidFill>
              </a:rPr>
              <a:t>D. </a:t>
            </a:r>
            <a:r>
              <a:rPr lang="vi-VN" sz="3600">
                <a:solidFill>
                  <a:schemeClr val="bg1"/>
                </a:solidFill>
              </a:rPr>
              <a:t>5.</a:t>
            </a:r>
            <a:endParaRPr lang="en-US" sz="3600">
              <a:solidFill>
                <a:schemeClr val="bg1"/>
              </a:solidFill>
            </a:endParaRPr>
          </a:p>
          <a:p>
            <a:pPr algn="just">
              <a:lnSpc>
                <a:spcPct val="130000"/>
              </a:lnSpc>
            </a:pPr>
            <a:endParaRPr lang="en-US" sz="3600">
              <a:solidFill>
                <a:schemeClr val="bg1"/>
              </a:solidFill>
            </a:endParaRPr>
          </a:p>
          <a:p>
            <a:pPr algn="just">
              <a:lnSpc>
                <a:spcPct val="130000"/>
              </a:lnSpc>
            </a:pPr>
            <a:r>
              <a:rPr lang="vi-VN" sz="3600" b="1">
                <a:solidFill>
                  <a:srgbClr val="FFFF00"/>
                </a:solidFill>
              </a:rPr>
              <a:t>Câu 2: </a:t>
            </a:r>
            <a:r>
              <a:rPr lang="vi-VN" sz="3600">
                <a:solidFill>
                  <a:schemeClr val="bg1"/>
                </a:solidFill>
              </a:rPr>
              <a:t>Kết quả của quá trình tái bản DNA là</a:t>
            </a:r>
          </a:p>
          <a:p>
            <a:pPr lvl="1" algn="just">
              <a:lnSpc>
                <a:spcPct val="130000"/>
              </a:lnSpc>
            </a:pPr>
            <a:r>
              <a:rPr lang="vi-VN" sz="3600" b="1">
                <a:solidFill>
                  <a:schemeClr val="bg1"/>
                </a:solidFill>
              </a:rPr>
              <a:t>A. </a:t>
            </a:r>
            <a:r>
              <a:rPr lang="vi-VN" sz="3600">
                <a:solidFill>
                  <a:schemeClr val="bg1"/>
                </a:solidFill>
              </a:rPr>
              <a:t>phân tử DNA con được đổi mới so với DNA mẹ.            </a:t>
            </a:r>
          </a:p>
          <a:p>
            <a:pPr lvl="1" algn="just">
              <a:lnSpc>
                <a:spcPct val="130000"/>
              </a:lnSpc>
            </a:pPr>
            <a:r>
              <a:rPr lang="vi-VN" sz="3600" b="1">
                <a:solidFill>
                  <a:schemeClr val="bg1"/>
                </a:solidFill>
              </a:rPr>
              <a:t>B. </a:t>
            </a:r>
            <a:r>
              <a:rPr lang="vi-VN" sz="3600">
                <a:solidFill>
                  <a:schemeClr val="bg1"/>
                </a:solidFill>
              </a:rPr>
              <a:t>phân tử DNA con giống hệt DNA mẹ.</a:t>
            </a:r>
          </a:p>
          <a:p>
            <a:pPr lvl="1" algn="just">
              <a:lnSpc>
                <a:spcPct val="130000"/>
              </a:lnSpc>
            </a:pPr>
            <a:r>
              <a:rPr lang="vi-VN" sz="3600" b="1">
                <a:solidFill>
                  <a:schemeClr val="bg1"/>
                </a:solidFill>
              </a:rPr>
              <a:t>C. </a:t>
            </a:r>
            <a:r>
              <a:rPr lang="vi-VN" sz="3600">
                <a:solidFill>
                  <a:schemeClr val="bg1"/>
                </a:solidFill>
              </a:rPr>
              <a:t>phân tử DNA con dài hơn DNA mẹ.</a:t>
            </a:r>
          </a:p>
          <a:p>
            <a:pPr lvl="1" algn="just">
              <a:lnSpc>
                <a:spcPct val="130000"/>
              </a:lnSpc>
            </a:pPr>
            <a:r>
              <a:rPr lang="vi-VN" sz="3600" b="1">
                <a:solidFill>
                  <a:schemeClr val="bg1"/>
                </a:solidFill>
              </a:rPr>
              <a:t>D. </a:t>
            </a:r>
            <a:r>
              <a:rPr lang="vi-VN" sz="3600">
                <a:solidFill>
                  <a:schemeClr val="bg1"/>
                </a:solidFill>
              </a:rPr>
              <a:t>phân tử DNA con ngắn hơn DNA mẹ.</a:t>
            </a:r>
            <a:endParaRPr lang="en-US" sz="3600">
              <a:solidFill>
                <a:schemeClr val="bg1"/>
              </a:solidFill>
            </a:endParaRPr>
          </a:p>
        </p:txBody>
      </p:sp>
      <p:sp>
        <p:nvSpPr>
          <p:cNvPr id="5" name="Rectangle 4"/>
          <p:cNvSpPr/>
          <p:nvPr/>
        </p:nvSpPr>
        <p:spPr>
          <a:xfrm>
            <a:off x="1306345" y="2088372"/>
            <a:ext cx="1371600"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6" name="Rectangle 5"/>
          <p:cNvSpPr/>
          <p:nvPr/>
        </p:nvSpPr>
        <p:spPr>
          <a:xfrm>
            <a:off x="1309658" y="4902365"/>
            <a:ext cx="8663202"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2759027"/>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0" name="Rectangle 29"/>
          <p:cNvSpPr/>
          <p:nvPr/>
        </p:nvSpPr>
        <p:spPr>
          <a:xfrm>
            <a:off x="0" y="7761991"/>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404" y="1415929"/>
            <a:ext cx="2953768" cy="26154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818" y="647764"/>
            <a:ext cx="3090940" cy="2075868"/>
          </a:xfrm>
          <a:prstGeom prst="rect">
            <a:avLst/>
          </a:prstGeom>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7518" y="1415927"/>
            <a:ext cx="2953768" cy="261541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8930" y="647762"/>
            <a:ext cx="3090940" cy="2075868"/>
          </a:xfrm>
          <a:prstGeom prst="rect">
            <a:avLst/>
          </a:prstGeom>
        </p:spPr>
      </p:pic>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5630" y="1415927"/>
            <a:ext cx="2953768" cy="261541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7044" y="647762"/>
            <a:ext cx="3090940" cy="2075868"/>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92328" y="1415927"/>
            <a:ext cx="2953768" cy="261541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23740" y="647760"/>
            <a:ext cx="3090940" cy="2075868"/>
          </a:xfrm>
          <a:prstGeom prst="rect">
            <a:avLst/>
          </a:prstGeom>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22762" y="6539433"/>
            <a:ext cx="2953768" cy="2615410"/>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54174" y="5771268"/>
            <a:ext cx="3090940" cy="2075868"/>
          </a:xfrm>
          <a:prstGeom prst="rect">
            <a:avLst/>
          </a:prstGeom>
        </p:spPr>
      </p:pic>
      <p:pic>
        <p:nvPicPr>
          <p:cNvPr id="18" name="Picture 1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82744" y="6356971"/>
            <a:ext cx="2953768" cy="2615410"/>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14158" y="5588806"/>
            <a:ext cx="3090940" cy="2075868"/>
          </a:xfrm>
          <a:prstGeom prst="rect">
            <a:avLst/>
          </a:prstGeom>
        </p:spPr>
      </p:pic>
      <p:pic>
        <p:nvPicPr>
          <p:cNvPr id="20" name="Picture 1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32270" y="6356969"/>
            <a:ext cx="2953768" cy="2615410"/>
          </a:xfrm>
          <a:prstGeom prst="rect">
            <a:avLst/>
          </a:prstGeom>
        </p:spPr>
      </p:pic>
      <p:pic>
        <p:nvPicPr>
          <p:cNvPr id="21" name="Picture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063682" y="5588804"/>
            <a:ext cx="3090940" cy="2075868"/>
          </a:xfrm>
          <a:prstGeom prst="rect">
            <a:avLst/>
          </a:prstGeom>
        </p:spPr>
      </p:pic>
      <p:pic>
        <p:nvPicPr>
          <p:cNvPr id="22" name="Picture 2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550380" y="6356967"/>
            <a:ext cx="2953768" cy="2615410"/>
          </a:xfrm>
          <a:prstGeom prst="rect">
            <a:avLst/>
          </a:prstGeom>
        </p:spPr>
      </p:pic>
      <p:pic>
        <p:nvPicPr>
          <p:cNvPr id="23" name="Picture 2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481792" y="5588802"/>
            <a:ext cx="3090940" cy="2075868"/>
          </a:xfrm>
          <a:prstGeom prst="rect">
            <a:avLst/>
          </a:prstGeom>
        </p:spPr>
      </p:pic>
      <p:pic>
        <p:nvPicPr>
          <p:cNvPr id="37" name="Picture 3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 y="9463148"/>
            <a:ext cx="9143998" cy="502228"/>
          </a:xfrm>
          <a:prstGeom prst="rect">
            <a:avLst/>
          </a:prstGeom>
        </p:spPr>
      </p:pic>
      <p:pic>
        <p:nvPicPr>
          <p:cNvPr id="38" name="Picture 3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44003" y="9463148"/>
            <a:ext cx="9143998" cy="502228"/>
          </a:xfrm>
          <a:prstGeom prst="rect">
            <a:avLst/>
          </a:prstGeom>
        </p:spPr>
      </p:pic>
      <p:pic>
        <p:nvPicPr>
          <p:cNvPr id="39" name="Picture 3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 y="4461944"/>
            <a:ext cx="9143998" cy="502228"/>
          </a:xfrm>
          <a:prstGeom prst="rect">
            <a:avLst/>
          </a:prstGeom>
        </p:spPr>
      </p:pic>
      <p:pic>
        <p:nvPicPr>
          <p:cNvPr id="40" name="Picture 3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44003" y="4461944"/>
            <a:ext cx="9143998" cy="502228"/>
          </a:xfrm>
          <a:prstGeom prst="rect">
            <a:avLst/>
          </a:prstGeom>
        </p:spPr>
      </p:pic>
      <p:sp>
        <p:nvSpPr>
          <p:cNvPr id="42" name="Flowchart: Summing Junction 41">
            <a:hlinkClick r:id="" action="ppaction://noaction"/>
          </p:cNvPr>
          <p:cNvSpPr/>
          <p:nvPr/>
        </p:nvSpPr>
        <p:spPr>
          <a:xfrm>
            <a:off x="17098035" y="9172393"/>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4" name="Rectangle 3"/>
          <p:cNvSpPr/>
          <p:nvPr/>
        </p:nvSpPr>
        <p:spPr>
          <a:xfrm>
            <a:off x="4212106" y="2701061"/>
            <a:ext cx="832748" cy="13370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5" name="Rectangle 4"/>
          <p:cNvSpPr/>
          <p:nvPr/>
        </p:nvSpPr>
        <p:spPr>
          <a:xfrm>
            <a:off x="7683545" y="3149393"/>
            <a:ext cx="705282" cy="8819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6" name="Rectangle 5"/>
          <p:cNvSpPr/>
          <p:nvPr/>
        </p:nvSpPr>
        <p:spPr>
          <a:xfrm>
            <a:off x="11063865" y="3139452"/>
            <a:ext cx="715618" cy="9018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7" name="Rectangle 6"/>
          <p:cNvSpPr/>
          <p:nvPr/>
        </p:nvSpPr>
        <p:spPr>
          <a:xfrm>
            <a:off x="3939399" y="8223203"/>
            <a:ext cx="715618" cy="94157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8" name="Rectangle 27"/>
          <p:cNvSpPr/>
          <p:nvPr/>
        </p:nvSpPr>
        <p:spPr>
          <a:xfrm>
            <a:off x="14533385" y="3012856"/>
            <a:ext cx="795130" cy="10012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9" name="Rectangle 28"/>
          <p:cNvSpPr/>
          <p:nvPr/>
        </p:nvSpPr>
        <p:spPr>
          <a:xfrm>
            <a:off x="7259627" y="8130672"/>
            <a:ext cx="724570" cy="822308"/>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3" name="Rectangle 32"/>
          <p:cNvSpPr/>
          <p:nvPr/>
        </p:nvSpPr>
        <p:spPr>
          <a:xfrm>
            <a:off x="14048224" y="8004081"/>
            <a:ext cx="735496" cy="921698"/>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4" name="Rectangle 33"/>
          <p:cNvSpPr/>
          <p:nvPr/>
        </p:nvSpPr>
        <p:spPr>
          <a:xfrm>
            <a:off x="10609152" y="8083590"/>
            <a:ext cx="735496" cy="82230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4"/>
                                        </p:tgtEl>
                                      </p:cBhvr>
                                    </p:animEffect>
                                    <p:set>
                                      <p:cBhvr>
                                        <p:cTn id="8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4" grpId="0" animBg="1"/>
      <p:bldP spid="5" grpId="0" animBg="1"/>
      <p:bldP spid="6" grpId="0" animBg="1"/>
      <p:bldP spid="7" grpId="0" animBg="1"/>
      <p:bldP spid="28" grpId="0" animBg="1"/>
      <p:bldP spid="29" grpId="0" animBg="1"/>
      <p:bldP spid="33"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333" y="747503"/>
            <a:ext cx="17151638" cy="6620274"/>
          </a:xfrm>
          <a:prstGeom prst="rect">
            <a:avLst/>
          </a:prstGeom>
          <a:noFill/>
        </p:spPr>
        <p:txBody>
          <a:bodyPr wrap="square" lIns="137160" tIns="68580" rIns="137160" bIns="68580">
            <a:spAutoFit/>
          </a:bodyPr>
          <a:lstStyle/>
          <a:p>
            <a:pPr algn="just">
              <a:lnSpc>
                <a:spcPct val="130000"/>
              </a:lnSpc>
            </a:pPr>
            <a:r>
              <a:rPr lang="vi-VN" sz="3600" b="1">
                <a:solidFill>
                  <a:srgbClr val="FFFF00"/>
                </a:solidFill>
              </a:rPr>
              <a:t>Câu 3: </a:t>
            </a:r>
            <a:r>
              <a:rPr lang="vi-VN" sz="3600">
                <a:solidFill>
                  <a:schemeClr val="bg1"/>
                </a:solidFill>
              </a:rPr>
              <a:t>Phiên mã là quá trình tổng hợp</a:t>
            </a:r>
          </a:p>
          <a:p>
            <a:pPr lvl="1" algn="just">
              <a:lnSpc>
                <a:spcPct val="130000"/>
              </a:lnSpc>
            </a:pPr>
            <a:r>
              <a:rPr lang="vi-VN" sz="3600" b="1">
                <a:solidFill>
                  <a:schemeClr val="bg1"/>
                </a:solidFill>
              </a:rPr>
              <a:t>A. </a:t>
            </a:r>
            <a:r>
              <a:rPr lang="vi-VN" sz="3600">
                <a:solidFill>
                  <a:schemeClr val="bg1"/>
                </a:solidFill>
              </a:rPr>
              <a:t>DNA.</a:t>
            </a:r>
            <a:r>
              <a:rPr lang="en-US" sz="3600">
                <a:solidFill>
                  <a:schemeClr val="bg1"/>
                </a:solidFill>
              </a:rPr>
              <a:t>		</a:t>
            </a:r>
            <a:r>
              <a:rPr lang="vi-VN" sz="3600" b="1">
                <a:solidFill>
                  <a:schemeClr val="bg1"/>
                </a:solidFill>
              </a:rPr>
              <a:t>B. </a:t>
            </a:r>
            <a:r>
              <a:rPr lang="vi-VN" sz="3600">
                <a:solidFill>
                  <a:schemeClr val="bg1"/>
                </a:solidFill>
              </a:rPr>
              <a:t>RNA.</a:t>
            </a:r>
            <a:r>
              <a:rPr lang="en-US" sz="3600">
                <a:solidFill>
                  <a:schemeClr val="bg1"/>
                </a:solidFill>
              </a:rPr>
              <a:t>		</a:t>
            </a:r>
            <a:r>
              <a:rPr lang="vi-VN" sz="3600" b="1">
                <a:solidFill>
                  <a:schemeClr val="bg1"/>
                </a:solidFill>
              </a:rPr>
              <a:t>C. </a:t>
            </a:r>
            <a:r>
              <a:rPr lang="vi-VN" sz="3600">
                <a:solidFill>
                  <a:schemeClr val="bg1"/>
                </a:solidFill>
              </a:rPr>
              <a:t>Protein.</a:t>
            </a:r>
            <a:r>
              <a:rPr lang="en-US" sz="3600">
                <a:solidFill>
                  <a:schemeClr val="bg1"/>
                </a:solidFill>
              </a:rPr>
              <a:t>		</a:t>
            </a:r>
            <a:r>
              <a:rPr lang="vi-VN" sz="3600" b="1">
                <a:solidFill>
                  <a:schemeClr val="bg1"/>
                </a:solidFill>
              </a:rPr>
              <a:t>D. </a:t>
            </a:r>
            <a:r>
              <a:rPr lang="vi-VN" sz="3600">
                <a:solidFill>
                  <a:schemeClr val="bg1"/>
                </a:solidFill>
              </a:rPr>
              <a:t>tRNA.</a:t>
            </a:r>
          </a:p>
          <a:p>
            <a:pPr algn="just">
              <a:lnSpc>
                <a:spcPct val="130000"/>
              </a:lnSpc>
            </a:pPr>
            <a:endParaRPr lang="en-US" sz="3600">
              <a:solidFill>
                <a:schemeClr val="bg1"/>
              </a:solidFill>
            </a:endParaRPr>
          </a:p>
          <a:p>
            <a:pPr algn="just">
              <a:lnSpc>
                <a:spcPct val="130000"/>
              </a:lnSpc>
            </a:pPr>
            <a:r>
              <a:rPr lang="vi-VN" sz="3600" b="1">
                <a:solidFill>
                  <a:srgbClr val="FFFF00"/>
                </a:solidFill>
              </a:rPr>
              <a:t>Câu 4: </a:t>
            </a:r>
            <a:r>
              <a:rPr lang="vi-VN" sz="3600">
                <a:solidFill>
                  <a:schemeClr val="bg1"/>
                </a:solidFill>
              </a:rPr>
              <a:t>Các mạch đơn mới được tổng hợp trong quá trình tái bản của phân tử DNA hình thành</a:t>
            </a:r>
          </a:p>
          <a:p>
            <a:pPr lvl="1" algn="just">
              <a:lnSpc>
                <a:spcPct val="130000"/>
              </a:lnSpc>
            </a:pPr>
            <a:r>
              <a:rPr lang="vi-VN" sz="3600" b="1">
                <a:solidFill>
                  <a:schemeClr val="bg1"/>
                </a:solidFill>
              </a:rPr>
              <a:t>A. </a:t>
            </a:r>
            <a:r>
              <a:rPr lang="vi-VN" sz="3600">
                <a:solidFill>
                  <a:schemeClr val="bg1"/>
                </a:solidFill>
              </a:rPr>
              <a:t>cùng chiều tháo xoắn của DNA.</a:t>
            </a:r>
            <a:r>
              <a:rPr lang="en-US" sz="3600">
                <a:solidFill>
                  <a:schemeClr val="bg1"/>
                </a:solidFill>
              </a:rPr>
              <a:t>	</a:t>
            </a:r>
          </a:p>
          <a:p>
            <a:pPr lvl="1" algn="just">
              <a:lnSpc>
                <a:spcPct val="130000"/>
              </a:lnSpc>
            </a:pPr>
            <a:r>
              <a:rPr lang="vi-VN" sz="3600" b="1">
                <a:solidFill>
                  <a:schemeClr val="bg1"/>
                </a:solidFill>
              </a:rPr>
              <a:t>B. </a:t>
            </a:r>
            <a:r>
              <a:rPr lang="vi-VN" sz="3600">
                <a:solidFill>
                  <a:schemeClr val="bg1"/>
                </a:solidFill>
              </a:rPr>
              <a:t>cùng chiều với mạch khuôn.</a:t>
            </a:r>
          </a:p>
          <a:p>
            <a:pPr lvl="1" algn="just">
              <a:lnSpc>
                <a:spcPct val="130000"/>
              </a:lnSpc>
            </a:pPr>
            <a:r>
              <a:rPr lang="vi-VN" sz="3600" b="1">
                <a:solidFill>
                  <a:schemeClr val="bg1"/>
                </a:solidFill>
              </a:rPr>
              <a:t>C. </a:t>
            </a:r>
            <a:r>
              <a:rPr lang="vi-VN" sz="3600">
                <a:solidFill>
                  <a:schemeClr val="bg1"/>
                </a:solidFill>
              </a:rPr>
              <a:t>theo chiều 3’ đến 5’.</a:t>
            </a:r>
            <a:r>
              <a:rPr lang="en-US" sz="3600">
                <a:solidFill>
                  <a:schemeClr val="bg1"/>
                </a:solidFill>
              </a:rPr>
              <a:t>			</a:t>
            </a:r>
          </a:p>
          <a:p>
            <a:pPr lvl="1" algn="just">
              <a:lnSpc>
                <a:spcPct val="130000"/>
              </a:lnSpc>
            </a:pPr>
            <a:r>
              <a:rPr lang="vi-VN" sz="3600" b="1">
                <a:solidFill>
                  <a:schemeClr val="bg1"/>
                </a:solidFill>
              </a:rPr>
              <a:t>D. </a:t>
            </a:r>
            <a:r>
              <a:rPr lang="vi-VN" sz="3600">
                <a:solidFill>
                  <a:schemeClr val="bg1"/>
                </a:solidFill>
              </a:rPr>
              <a:t>theo chiều 5’ đến 3’.</a:t>
            </a:r>
            <a:endParaRPr lang="en-US" sz="3600">
              <a:solidFill>
                <a:schemeClr val="bg1"/>
              </a:solidFill>
            </a:endParaRPr>
          </a:p>
        </p:txBody>
      </p:sp>
      <p:sp>
        <p:nvSpPr>
          <p:cNvPr id="7" name="Rectangle 6"/>
          <p:cNvSpPr/>
          <p:nvPr/>
        </p:nvSpPr>
        <p:spPr>
          <a:xfrm>
            <a:off x="4282932" y="1566279"/>
            <a:ext cx="2442333"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8" name="Rectangle 7"/>
          <p:cNvSpPr/>
          <p:nvPr/>
        </p:nvSpPr>
        <p:spPr>
          <a:xfrm>
            <a:off x="1053036" y="6558287"/>
            <a:ext cx="5088192"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485" y="619394"/>
            <a:ext cx="17231277" cy="6620274"/>
          </a:xfrm>
          <a:prstGeom prst="rect">
            <a:avLst/>
          </a:prstGeom>
          <a:noFill/>
        </p:spPr>
        <p:txBody>
          <a:bodyPr wrap="square" lIns="137160" tIns="68580" rIns="137160" bIns="68580">
            <a:spAutoFit/>
          </a:bodyPr>
          <a:lstStyle/>
          <a:p>
            <a:pPr algn="just">
              <a:lnSpc>
                <a:spcPct val="130000"/>
              </a:lnSpc>
            </a:pPr>
            <a:r>
              <a:rPr lang="vi-VN" sz="3600" b="1">
                <a:solidFill>
                  <a:srgbClr val="FFFF00"/>
                </a:solidFill>
              </a:rPr>
              <a:t>Câu </a:t>
            </a:r>
            <a:r>
              <a:rPr lang="en-US" sz="3600" b="1">
                <a:solidFill>
                  <a:srgbClr val="FFFF00"/>
                </a:solidFill>
              </a:rPr>
              <a:t>5</a:t>
            </a:r>
            <a:r>
              <a:rPr lang="vi-VN" sz="3600" b="1">
                <a:solidFill>
                  <a:srgbClr val="FFFF00"/>
                </a:solidFill>
              </a:rPr>
              <a:t>: </a:t>
            </a:r>
            <a:r>
              <a:rPr lang="vi-VN" sz="3600">
                <a:solidFill>
                  <a:schemeClr val="bg1"/>
                </a:solidFill>
              </a:rPr>
              <a:t>Quá trình tái bản DNA không có thành phần nào sau đây tham gia?</a:t>
            </a:r>
          </a:p>
          <a:p>
            <a:pPr lvl="1" algn="just">
              <a:lnSpc>
                <a:spcPct val="130000"/>
              </a:lnSpc>
            </a:pPr>
            <a:r>
              <a:rPr lang="vi-VN" sz="3600" b="1">
                <a:solidFill>
                  <a:schemeClr val="bg1"/>
                </a:solidFill>
              </a:rPr>
              <a:t>A. </a:t>
            </a:r>
            <a:r>
              <a:rPr lang="vi-VN" sz="3600">
                <a:solidFill>
                  <a:schemeClr val="bg1"/>
                </a:solidFill>
              </a:rPr>
              <a:t>Các nucleotide tự do.</a:t>
            </a:r>
            <a:r>
              <a:rPr lang="en-US" sz="3600">
                <a:solidFill>
                  <a:schemeClr val="bg1"/>
                </a:solidFill>
              </a:rPr>
              <a:t>		</a:t>
            </a:r>
            <a:r>
              <a:rPr lang="vi-VN" sz="3600" b="1">
                <a:solidFill>
                  <a:schemeClr val="bg1"/>
                </a:solidFill>
              </a:rPr>
              <a:t>B. </a:t>
            </a:r>
            <a:r>
              <a:rPr lang="vi-VN" sz="3600">
                <a:solidFill>
                  <a:schemeClr val="bg1"/>
                </a:solidFill>
              </a:rPr>
              <a:t>Enzyme ligase.</a:t>
            </a:r>
          </a:p>
          <a:p>
            <a:pPr lvl="1" algn="just">
              <a:lnSpc>
                <a:spcPct val="130000"/>
              </a:lnSpc>
            </a:pPr>
            <a:r>
              <a:rPr lang="vi-VN" sz="3600" b="1">
                <a:solidFill>
                  <a:schemeClr val="bg1"/>
                </a:solidFill>
              </a:rPr>
              <a:t>C. </a:t>
            </a:r>
            <a:r>
              <a:rPr lang="vi-VN" sz="3600">
                <a:solidFill>
                  <a:schemeClr val="bg1"/>
                </a:solidFill>
              </a:rPr>
              <a:t>Amino acid.</a:t>
            </a:r>
            <a:r>
              <a:rPr lang="en-US" sz="3600">
                <a:solidFill>
                  <a:schemeClr val="bg1"/>
                </a:solidFill>
              </a:rPr>
              <a:t>				</a:t>
            </a:r>
            <a:r>
              <a:rPr lang="vi-VN" sz="3600" b="1">
                <a:solidFill>
                  <a:schemeClr val="bg1"/>
                </a:solidFill>
              </a:rPr>
              <a:t>D. </a:t>
            </a:r>
            <a:r>
              <a:rPr lang="vi-VN" sz="3600">
                <a:solidFill>
                  <a:schemeClr val="bg1"/>
                </a:solidFill>
              </a:rPr>
              <a:t>DNA polymerase.</a:t>
            </a:r>
          </a:p>
          <a:p>
            <a:pPr algn="just">
              <a:lnSpc>
                <a:spcPct val="130000"/>
              </a:lnSpc>
            </a:pPr>
            <a:endParaRPr lang="en-US" sz="3600" b="1">
              <a:solidFill>
                <a:srgbClr val="FFFF00"/>
              </a:solidFill>
            </a:endParaRPr>
          </a:p>
          <a:p>
            <a:pPr algn="just">
              <a:lnSpc>
                <a:spcPct val="130000"/>
              </a:lnSpc>
            </a:pPr>
            <a:r>
              <a:rPr lang="vi-VN" sz="3600" b="1">
                <a:solidFill>
                  <a:srgbClr val="FFFF00"/>
                </a:solidFill>
              </a:rPr>
              <a:t>Câu </a:t>
            </a:r>
            <a:r>
              <a:rPr lang="en-US" sz="3600" b="1">
                <a:solidFill>
                  <a:srgbClr val="FFFF00"/>
                </a:solidFill>
              </a:rPr>
              <a:t>6</a:t>
            </a:r>
            <a:r>
              <a:rPr lang="vi-VN" sz="3600" b="1">
                <a:solidFill>
                  <a:srgbClr val="FFFF00"/>
                </a:solidFill>
              </a:rPr>
              <a:t>: </a:t>
            </a:r>
            <a:r>
              <a:rPr lang="vi-VN" sz="3600">
                <a:solidFill>
                  <a:schemeClr val="bg1"/>
                </a:solidFill>
              </a:rPr>
              <a:t>Trong quá trình tái bản DNA, quá trình nào sau đây </a:t>
            </a:r>
            <a:r>
              <a:rPr lang="vi-VN" sz="3600" b="1">
                <a:solidFill>
                  <a:srgbClr val="FFFF00"/>
                </a:solidFill>
              </a:rPr>
              <a:t>không</a:t>
            </a:r>
            <a:r>
              <a:rPr lang="vi-VN" sz="3600">
                <a:solidFill>
                  <a:schemeClr val="bg1"/>
                </a:solidFill>
              </a:rPr>
              <a:t> xảy ra?</a:t>
            </a:r>
          </a:p>
          <a:p>
            <a:pPr lvl="1" algn="just">
              <a:lnSpc>
                <a:spcPct val="130000"/>
              </a:lnSpc>
            </a:pPr>
            <a:r>
              <a:rPr lang="vi-VN" sz="3600" b="1">
                <a:solidFill>
                  <a:schemeClr val="bg1"/>
                </a:solidFill>
              </a:rPr>
              <a:t>A. </a:t>
            </a:r>
            <a:r>
              <a:rPr lang="vi-VN" sz="3600">
                <a:solidFill>
                  <a:schemeClr val="bg1"/>
                </a:solidFill>
              </a:rPr>
              <a:t>A của môi trường liên kết với T mạch gốc.</a:t>
            </a:r>
          </a:p>
          <a:p>
            <a:pPr lvl="1" algn="just">
              <a:lnSpc>
                <a:spcPct val="130000"/>
              </a:lnSpc>
            </a:pPr>
            <a:r>
              <a:rPr lang="vi-VN" sz="3600" b="1">
                <a:solidFill>
                  <a:schemeClr val="bg1"/>
                </a:solidFill>
              </a:rPr>
              <a:t>B. </a:t>
            </a:r>
            <a:r>
              <a:rPr lang="vi-VN" sz="3600">
                <a:solidFill>
                  <a:schemeClr val="bg1"/>
                </a:solidFill>
              </a:rPr>
              <a:t>T của môi trường liên kết với A mạch gốc.</a:t>
            </a:r>
          </a:p>
          <a:p>
            <a:pPr lvl="1" algn="just">
              <a:lnSpc>
                <a:spcPct val="130000"/>
              </a:lnSpc>
            </a:pPr>
            <a:r>
              <a:rPr lang="vi-VN" sz="3600" b="1">
                <a:solidFill>
                  <a:schemeClr val="bg1"/>
                </a:solidFill>
              </a:rPr>
              <a:t>C. </a:t>
            </a:r>
            <a:r>
              <a:rPr lang="vi-VN" sz="3600">
                <a:solidFill>
                  <a:schemeClr val="bg1"/>
                </a:solidFill>
              </a:rPr>
              <a:t>U của môi trường liên kết với A mạch gốc.</a:t>
            </a:r>
          </a:p>
          <a:p>
            <a:pPr lvl="1" algn="just">
              <a:lnSpc>
                <a:spcPct val="130000"/>
              </a:lnSpc>
            </a:pPr>
            <a:r>
              <a:rPr lang="vi-VN" sz="3600" b="1">
                <a:solidFill>
                  <a:schemeClr val="bg1"/>
                </a:solidFill>
              </a:rPr>
              <a:t>D. </a:t>
            </a:r>
            <a:r>
              <a:rPr lang="vi-VN" sz="3600">
                <a:solidFill>
                  <a:schemeClr val="bg1"/>
                </a:solidFill>
              </a:rPr>
              <a:t>G của môi trường liên kết với C mạch gốc.</a:t>
            </a:r>
            <a:endParaRPr lang="en-US" sz="3600">
              <a:solidFill>
                <a:schemeClr val="bg1"/>
              </a:solidFill>
            </a:endParaRPr>
          </a:p>
        </p:txBody>
      </p:sp>
      <p:sp>
        <p:nvSpPr>
          <p:cNvPr id="4" name="Rectangle 3"/>
          <p:cNvSpPr/>
          <p:nvPr/>
        </p:nvSpPr>
        <p:spPr>
          <a:xfrm>
            <a:off x="1044186" y="2176862"/>
            <a:ext cx="3645801"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5" name="Rectangle 4"/>
          <p:cNvSpPr/>
          <p:nvPr/>
        </p:nvSpPr>
        <p:spPr>
          <a:xfrm>
            <a:off x="1044186" y="5689928"/>
            <a:ext cx="9813576"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42" y="-49530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3842" y="707883"/>
            <a:ext cx="16080903" cy="3739485"/>
          </a:xfrm>
          <a:prstGeom prst="rect">
            <a:avLst/>
          </a:prstGeom>
          <a:noFill/>
        </p:spPr>
        <p:txBody>
          <a:bodyPr wrap="square" lIns="137160" tIns="68580" rIns="137160" bIns="68580">
            <a:spAutoFit/>
          </a:bodyPr>
          <a:lstStyle/>
          <a:p>
            <a:pPr algn="just">
              <a:lnSpc>
                <a:spcPct val="130000"/>
              </a:lnSpc>
            </a:pPr>
            <a:r>
              <a:rPr lang="vi-VN" sz="3600" b="1" dirty="0">
                <a:solidFill>
                  <a:srgbClr val="FFFF00"/>
                </a:solidFill>
              </a:rPr>
              <a:t>Câu </a:t>
            </a:r>
            <a:r>
              <a:rPr lang="en-US" sz="3600" b="1" dirty="0">
                <a:solidFill>
                  <a:srgbClr val="FFFF00"/>
                </a:solidFill>
              </a:rPr>
              <a:t>7</a:t>
            </a:r>
            <a:r>
              <a:rPr lang="vi-VN" sz="3600" b="1" dirty="0">
                <a:solidFill>
                  <a:srgbClr val="FFFF00"/>
                </a:solidFill>
              </a:rPr>
              <a:t>: </a:t>
            </a:r>
            <a:r>
              <a:rPr lang="vi-VN" sz="3600" dirty="0">
                <a:solidFill>
                  <a:schemeClr val="bg1"/>
                </a:solidFill>
              </a:rPr>
              <a:t>Một DNA tái bản 3 lần. Số DNA con được tạo ra là</a:t>
            </a:r>
          </a:p>
          <a:p>
            <a:pPr lvl="1" algn="just">
              <a:lnSpc>
                <a:spcPct val="130000"/>
              </a:lnSpc>
            </a:pPr>
            <a:r>
              <a:rPr lang="vi-VN" sz="3600" b="1" dirty="0">
                <a:solidFill>
                  <a:schemeClr val="bg1"/>
                </a:solidFill>
              </a:rPr>
              <a:t>A. </a:t>
            </a:r>
            <a:r>
              <a:rPr lang="vi-VN" sz="3600" dirty="0">
                <a:solidFill>
                  <a:schemeClr val="bg1"/>
                </a:solidFill>
              </a:rPr>
              <a:t>2.</a:t>
            </a:r>
            <a:r>
              <a:rPr lang="en-US" sz="3600" dirty="0">
                <a:solidFill>
                  <a:schemeClr val="bg1"/>
                </a:solidFill>
              </a:rPr>
              <a:t>		</a:t>
            </a:r>
            <a:r>
              <a:rPr lang="vi-VN" sz="3600" b="1" dirty="0">
                <a:solidFill>
                  <a:schemeClr val="bg1"/>
                </a:solidFill>
              </a:rPr>
              <a:t>B. </a:t>
            </a:r>
            <a:r>
              <a:rPr lang="vi-VN" sz="3600" dirty="0">
                <a:solidFill>
                  <a:schemeClr val="bg1"/>
                </a:solidFill>
              </a:rPr>
              <a:t>3.</a:t>
            </a:r>
            <a:r>
              <a:rPr lang="en-US" sz="3600" dirty="0">
                <a:solidFill>
                  <a:schemeClr val="bg1"/>
                </a:solidFill>
              </a:rPr>
              <a:t>			</a:t>
            </a:r>
            <a:r>
              <a:rPr lang="vi-VN" sz="3600" b="1" dirty="0">
                <a:solidFill>
                  <a:schemeClr val="bg1"/>
                </a:solidFill>
              </a:rPr>
              <a:t>C. </a:t>
            </a:r>
            <a:r>
              <a:rPr lang="vi-VN" sz="3600" dirty="0">
                <a:solidFill>
                  <a:schemeClr val="bg1"/>
                </a:solidFill>
              </a:rPr>
              <a:t>8.</a:t>
            </a:r>
            <a:r>
              <a:rPr lang="en-US" sz="3600" dirty="0">
                <a:solidFill>
                  <a:schemeClr val="bg1"/>
                </a:solidFill>
              </a:rPr>
              <a:t>	</a:t>
            </a:r>
            <a:r>
              <a:rPr lang="en-US" sz="3600" dirty="0">
                <a:solidFill>
                  <a:srgbClr val="FF0000"/>
                </a:solidFill>
              </a:rPr>
              <a:t>	</a:t>
            </a:r>
            <a:r>
              <a:rPr lang="en-US" sz="3600" dirty="0">
                <a:solidFill>
                  <a:schemeClr val="bg1"/>
                </a:solidFill>
              </a:rPr>
              <a:t>	</a:t>
            </a:r>
            <a:r>
              <a:rPr lang="vi-VN" sz="3600" b="1" dirty="0">
                <a:solidFill>
                  <a:schemeClr val="bg1"/>
                </a:solidFill>
              </a:rPr>
              <a:t>D. </a:t>
            </a:r>
            <a:r>
              <a:rPr lang="vi-VN" sz="3600" dirty="0">
                <a:solidFill>
                  <a:schemeClr val="bg1"/>
                </a:solidFill>
              </a:rPr>
              <a:t>16.</a:t>
            </a:r>
            <a:endParaRPr lang="en-US" sz="3600" dirty="0">
              <a:solidFill>
                <a:schemeClr val="bg1"/>
              </a:solidFill>
            </a:endParaRPr>
          </a:p>
          <a:p>
            <a:pPr algn="just">
              <a:lnSpc>
                <a:spcPct val="130000"/>
              </a:lnSpc>
            </a:pPr>
            <a:endParaRPr lang="en-US" sz="3600" dirty="0">
              <a:solidFill>
                <a:schemeClr val="bg1"/>
              </a:solidFill>
            </a:endParaRPr>
          </a:p>
          <a:p>
            <a:pPr algn="just">
              <a:lnSpc>
                <a:spcPct val="130000"/>
              </a:lnSpc>
            </a:pPr>
            <a:r>
              <a:rPr lang="vi-VN" sz="3600" b="1" dirty="0">
                <a:solidFill>
                  <a:srgbClr val="FFFF00"/>
                </a:solidFill>
              </a:rPr>
              <a:t>Câu </a:t>
            </a:r>
            <a:r>
              <a:rPr lang="en-US" sz="3600" b="1" dirty="0">
                <a:solidFill>
                  <a:srgbClr val="FFFF00"/>
                </a:solidFill>
              </a:rPr>
              <a:t>8</a:t>
            </a:r>
            <a:r>
              <a:rPr lang="vi-VN" sz="3600" b="1" dirty="0">
                <a:solidFill>
                  <a:srgbClr val="FFFF00"/>
                </a:solidFill>
              </a:rPr>
              <a:t>: </a:t>
            </a:r>
            <a:r>
              <a:rPr lang="vi-VN" sz="3600" dirty="0">
                <a:solidFill>
                  <a:schemeClr val="bg1"/>
                </a:solidFill>
              </a:rPr>
              <a:t>Một DNA sau khi tán bản k lần tạo ra được 64 DNA con. Tính k?</a:t>
            </a:r>
          </a:p>
          <a:p>
            <a:pPr lvl="1" algn="just">
              <a:lnSpc>
                <a:spcPct val="130000"/>
              </a:lnSpc>
            </a:pPr>
            <a:r>
              <a:rPr lang="vi-VN" sz="3600" b="1" dirty="0">
                <a:solidFill>
                  <a:schemeClr val="bg1"/>
                </a:solidFill>
              </a:rPr>
              <a:t>A. </a:t>
            </a:r>
            <a:r>
              <a:rPr lang="vi-VN" sz="3600" dirty="0">
                <a:solidFill>
                  <a:schemeClr val="bg1"/>
                </a:solidFill>
              </a:rPr>
              <a:t>4.</a:t>
            </a:r>
            <a:r>
              <a:rPr lang="en-US" sz="3600" dirty="0">
                <a:solidFill>
                  <a:schemeClr val="bg1"/>
                </a:solidFill>
              </a:rPr>
              <a:t>		</a:t>
            </a:r>
            <a:r>
              <a:rPr lang="vi-VN" sz="3600" b="1" dirty="0">
                <a:solidFill>
                  <a:schemeClr val="bg1"/>
                </a:solidFill>
              </a:rPr>
              <a:t>B. </a:t>
            </a:r>
            <a:r>
              <a:rPr lang="vi-VN" sz="3600" dirty="0">
                <a:solidFill>
                  <a:schemeClr val="bg1"/>
                </a:solidFill>
              </a:rPr>
              <a:t>5</a:t>
            </a:r>
            <a:r>
              <a:rPr lang="en-US" sz="3600" dirty="0">
                <a:solidFill>
                  <a:schemeClr val="bg1"/>
                </a:solidFill>
              </a:rPr>
              <a:t>.			</a:t>
            </a:r>
            <a:r>
              <a:rPr lang="vi-VN" sz="3600" b="1" dirty="0">
                <a:solidFill>
                  <a:schemeClr val="bg1"/>
                </a:solidFill>
              </a:rPr>
              <a:t>C. </a:t>
            </a:r>
            <a:r>
              <a:rPr lang="vi-VN" sz="3600" dirty="0">
                <a:solidFill>
                  <a:schemeClr val="bg1"/>
                </a:solidFill>
              </a:rPr>
              <a:t>6.</a:t>
            </a:r>
            <a:r>
              <a:rPr lang="en-US" sz="3600" dirty="0">
                <a:solidFill>
                  <a:schemeClr val="bg1"/>
                </a:solidFill>
              </a:rPr>
              <a:t>			</a:t>
            </a:r>
            <a:r>
              <a:rPr lang="vi-VN" sz="3600" b="1" dirty="0">
                <a:solidFill>
                  <a:schemeClr val="bg1"/>
                </a:solidFill>
              </a:rPr>
              <a:t>D. </a:t>
            </a:r>
            <a:r>
              <a:rPr lang="vi-VN" sz="3600" dirty="0">
                <a:solidFill>
                  <a:schemeClr val="bg1"/>
                </a:solidFill>
              </a:rPr>
              <a:t>7.</a:t>
            </a:r>
            <a:endParaRPr lang="en-US" sz="3600" dirty="0">
              <a:solidFill>
                <a:schemeClr val="bg1"/>
              </a:solidFill>
            </a:endParaRPr>
          </a:p>
        </p:txBody>
      </p:sp>
      <p:sp>
        <p:nvSpPr>
          <p:cNvPr id="4" name="Rectangle 3"/>
          <p:cNvSpPr/>
          <p:nvPr/>
        </p:nvSpPr>
        <p:spPr>
          <a:xfrm>
            <a:off x="7086600" y="1482531"/>
            <a:ext cx="1589508"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5" name="Rectangle 4"/>
          <p:cNvSpPr/>
          <p:nvPr/>
        </p:nvSpPr>
        <p:spPr>
          <a:xfrm>
            <a:off x="7086600" y="3712899"/>
            <a:ext cx="1589508"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7" name="TextBox 6"/>
          <p:cNvSpPr txBox="1"/>
          <p:nvPr/>
        </p:nvSpPr>
        <p:spPr>
          <a:xfrm>
            <a:off x="873841" y="4825688"/>
            <a:ext cx="16284434" cy="2299091"/>
          </a:xfrm>
          <a:prstGeom prst="rect">
            <a:avLst/>
          </a:prstGeom>
          <a:noFill/>
        </p:spPr>
        <p:txBody>
          <a:bodyPr wrap="square" lIns="137160" tIns="68580" rIns="137160" bIns="68580">
            <a:spAutoFit/>
          </a:bodyPr>
          <a:lstStyle>
            <a:defPPr>
              <a:defRPr lang="en-US"/>
            </a:defPPr>
            <a:lvl1pPr algn="just">
              <a:lnSpc>
                <a:spcPct val="130000"/>
              </a:lnSpc>
              <a:defRPr sz="2400" b="1">
                <a:solidFill>
                  <a:schemeClr val="bg1"/>
                </a:solidFill>
              </a:defRPr>
            </a:lvl1pPr>
            <a:lvl2pPr lvl="1" algn="just">
              <a:lnSpc>
                <a:spcPct val="130000"/>
              </a:lnSpc>
              <a:defRPr sz="2400" b="1">
                <a:solidFill>
                  <a:schemeClr val="bg1"/>
                </a:solidFill>
              </a:defRPr>
            </a:lvl2pPr>
          </a:lstStyle>
          <a:p>
            <a:r>
              <a:rPr lang="en-US" sz="3600" dirty="0" err="1">
                <a:solidFill>
                  <a:srgbClr val="FFFF00"/>
                </a:solidFill>
              </a:rPr>
              <a:t>Câu</a:t>
            </a:r>
            <a:r>
              <a:rPr lang="en-US" sz="3600" dirty="0">
                <a:solidFill>
                  <a:srgbClr val="FFFF00"/>
                </a:solidFill>
              </a:rPr>
              <a:t> 9: </a:t>
            </a:r>
            <a:r>
              <a:rPr lang="en-US" sz="3600" b="0" dirty="0" err="1"/>
              <a:t>Một</a:t>
            </a:r>
            <a:r>
              <a:rPr lang="en-US" sz="3600" b="0" dirty="0"/>
              <a:t> </a:t>
            </a:r>
            <a:r>
              <a:rPr lang="en-US" sz="3600" b="0" dirty="0" err="1"/>
              <a:t>phân</a:t>
            </a:r>
            <a:r>
              <a:rPr lang="en-US" sz="3600" b="0" dirty="0"/>
              <a:t> </a:t>
            </a:r>
            <a:r>
              <a:rPr lang="en-US" sz="3600" b="0" dirty="0" err="1"/>
              <a:t>tử</a:t>
            </a:r>
            <a:r>
              <a:rPr lang="en-US" sz="3600" b="0" dirty="0"/>
              <a:t> DNA </a:t>
            </a:r>
            <a:r>
              <a:rPr lang="en-US" sz="3600" dirty="0">
                <a:solidFill>
                  <a:srgbClr val="FFFF00"/>
                </a:solidFill>
              </a:rPr>
              <a:t>“</a:t>
            </a:r>
            <a:r>
              <a:rPr lang="en-US" sz="3600" dirty="0" err="1">
                <a:solidFill>
                  <a:srgbClr val="FFFF00"/>
                </a:solidFill>
              </a:rPr>
              <a:t>mẹ</a:t>
            </a:r>
            <a:r>
              <a:rPr lang="en-US" sz="3600" dirty="0">
                <a:solidFill>
                  <a:srgbClr val="FFFF00"/>
                </a:solidFill>
              </a:rPr>
              <a:t>” </a:t>
            </a:r>
            <a:r>
              <a:rPr lang="en-US" sz="3600" b="0" dirty="0" err="1"/>
              <a:t>tự</a:t>
            </a:r>
            <a:r>
              <a:rPr lang="en-US" sz="3600" b="0" dirty="0"/>
              <a:t> </a:t>
            </a:r>
            <a:r>
              <a:rPr lang="en-US" sz="3600" b="0" dirty="0" err="1"/>
              <a:t>tái</a:t>
            </a:r>
            <a:r>
              <a:rPr lang="en-US" sz="3600" b="0" dirty="0"/>
              <a:t> </a:t>
            </a:r>
            <a:r>
              <a:rPr lang="en-US" sz="3600" b="0" dirty="0" err="1"/>
              <a:t>bản</a:t>
            </a:r>
            <a:r>
              <a:rPr lang="en-US" sz="3600" b="0" dirty="0"/>
              <a:t> k </a:t>
            </a:r>
            <a:r>
              <a:rPr lang="en-US" sz="3600" b="0" dirty="0" err="1"/>
              <a:t>lần</a:t>
            </a:r>
            <a:r>
              <a:rPr lang="en-US" sz="3600" b="0" dirty="0"/>
              <a:t> </a:t>
            </a:r>
            <a:r>
              <a:rPr lang="en-US" sz="3600" b="0" dirty="0" err="1"/>
              <a:t>liên</a:t>
            </a:r>
            <a:r>
              <a:rPr lang="en-US" sz="3600" b="0" dirty="0"/>
              <a:t> </a:t>
            </a:r>
            <a:r>
              <a:rPr lang="en-US" sz="3600" b="0" dirty="0" err="1"/>
              <a:t>tiếp</a:t>
            </a:r>
            <a:r>
              <a:rPr lang="en-US" sz="3600" b="0" dirty="0"/>
              <a:t> </a:t>
            </a:r>
            <a:r>
              <a:rPr lang="en-US" sz="3600" b="0" dirty="0" err="1"/>
              <a:t>thì</a:t>
            </a:r>
            <a:r>
              <a:rPr lang="en-US" sz="3600" b="0" dirty="0"/>
              <a:t> </a:t>
            </a:r>
            <a:r>
              <a:rPr lang="en-US" sz="3600" b="0" dirty="0" err="1"/>
              <a:t>số</a:t>
            </a:r>
            <a:r>
              <a:rPr lang="en-US" sz="3600" b="0" dirty="0"/>
              <a:t> DNA “con, </a:t>
            </a:r>
            <a:r>
              <a:rPr lang="en-US" sz="3600" b="0" dirty="0" err="1"/>
              <a:t>cháu</a:t>
            </a:r>
            <a:r>
              <a:rPr lang="en-US" sz="3600" b="0" dirty="0"/>
              <a:t>” </a:t>
            </a:r>
            <a:r>
              <a:rPr lang="en-US" sz="3600" b="0" dirty="0" err="1"/>
              <a:t>có</a:t>
            </a:r>
            <a:r>
              <a:rPr lang="en-US" sz="3600" b="0" dirty="0"/>
              <a:t> </a:t>
            </a:r>
            <a:r>
              <a:rPr lang="en-US" sz="3600" b="0" dirty="0" err="1"/>
              <a:t>thể</a:t>
            </a:r>
            <a:r>
              <a:rPr lang="en-US" sz="3600" b="0" dirty="0"/>
              <a:t> </a:t>
            </a:r>
            <a:r>
              <a:rPr lang="en-US" sz="3600" b="0" dirty="0" err="1"/>
              <a:t>là</a:t>
            </a:r>
            <a:endParaRPr lang="en-US" sz="3600" dirty="0"/>
          </a:p>
          <a:p>
            <a:pPr lvl="1"/>
            <a:r>
              <a:rPr lang="en-US" sz="3600" dirty="0"/>
              <a:t>A. </a:t>
            </a:r>
            <a:r>
              <a:rPr lang="en-US" sz="3600" b="0" dirty="0"/>
              <a:t>k.		</a:t>
            </a:r>
            <a:r>
              <a:rPr lang="en-US" sz="3600" dirty="0"/>
              <a:t>B. </a:t>
            </a:r>
            <a:r>
              <a:rPr lang="en-US" sz="3600" b="0" dirty="0"/>
              <a:t>2k.			</a:t>
            </a:r>
            <a:r>
              <a:rPr lang="en-US" sz="3600" dirty="0"/>
              <a:t>C. </a:t>
            </a:r>
            <a:r>
              <a:rPr lang="en-US" sz="3600" b="0" dirty="0"/>
              <a:t>2</a:t>
            </a:r>
            <a:r>
              <a:rPr lang="en-US" sz="3600" b="0" baseline="30000" dirty="0"/>
              <a:t>k</a:t>
            </a:r>
            <a:r>
              <a:rPr lang="en-US" sz="3600" b="0" dirty="0"/>
              <a:t>.			</a:t>
            </a:r>
            <a:r>
              <a:rPr lang="en-US" sz="3600" dirty="0"/>
              <a:t>D. </a:t>
            </a:r>
            <a:r>
              <a:rPr lang="en-US" sz="3600" b="0" dirty="0"/>
              <a:t>k</a:t>
            </a:r>
            <a:r>
              <a:rPr lang="en-US" sz="3600" b="0" baseline="30000" dirty="0"/>
              <a:t>2</a:t>
            </a:r>
            <a:r>
              <a:rPr lang="en-US" sz="3600" b="0" dirty="0"/>
              <a:t>.</a:t>
            </a:r>
          </a:p>
        </p:txBody>
      </p:sp>
      <p:sp>
        <p:nvSpPr>
          <p:cNvPr id="8" name="Rectangle 7"/>
          <p:cNvSpPr/>
          <p:nvPr/>
        </p:nvSpPr>
        <p:spPr>
          <a:xfrm>
            <a:off x="7275466" y="6390310"/>
            <a:ext cx="1589508"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7774" y="238925"/>
            <a:ext cx="17768855" cy="7331720"/>
          </a:xfrm>
          <a:prstGeom prst="rect">
            <a:avLst/>
          </a:prstGeom>
          <a:noFill/>
        </p:spPr>
        <p:txBody>
          <a:bodyPr wrap="square" lIns="137160" tIns="68580" rIns="137160" bIns="68580">
            <a:spAutoFit/>
          </a:bodyPr>
          <a:lstStyle/>
          <a:p>
            <a:pPr algn="just">
              <a:lnSpc>
                <a:spcPct val="130000"/>
              </a:lnSpc>
            </a:pPr>
            <a:r>
              <a:rPr lang="vi-VN" sz="3300" b="1" dirty="0">
                <a:solidFill>
                  <a:srgbClr val="FFFF00"/>
                </a:solidFill>
              </a:rPr>
              <a:t>Câu 1</a:t>
            </a:r>
            <a:r>
              <a:rPr lang="en-US" sz="3300" b="1" dirty="0">
                <a:solidFill>
                  <a:srgbClr val="FFFF00"/>
                </a:solidFill>
              </a:rPr>
              <a:t>0</a:t>
            </a:r>
            <a:r>
              <a:rPr lang="vi-VN" sz="3300" b="1" dirty="0">
                <a:solidFill>
                  <a:srgbClr val="FFFF00"/>
                </a:solidFill>
              </a:rPr>
              <a:t>: </a:t>
            </a:r>
            <a:r>
              <a:rPr lang="vi-VN" sz="3300" dirty="0">
                <a:solidFill>
                  <a:schemeClr val="bg1"/>
                </a:solidFill>
              </a:rPr>
              <a:t>Đặc điểm chung của quá trình tái bản và quá trình phiên mã ở sinh vật nhân thực là</a:t>
            </a:r>
          </a:p>
          <a:p>
            <a:pPr lvl="1" algn="just">
              <a:lnSpc>
                <a:spcPct val="130000"/>
              </a:lnSpc>
            </a:pPr>
            <a:r>
              <a:rPr lang="vi-VN" sz="3300" b="1" dirty="0">
                <a:solidFill>
                  <a:schemeClr val="bg1"/>
                </a:solidFill>
              </a:rPr>
              <a:t>A. </a:t>
            </a:r>
            <a:r>
              <a:rPr lang="vi-VN" sz="3300" dirty="0">
                <a:solidFill>
                  <a:schemeClr val="bg1"/>
                </a:solidFill>
              </a:rPr>
              <a:t>Đều diễn ra trên toàn bộ phân tử DNA của nhiễm sắc thể.</a:t>
            </a:r>
          </a:p>
          <a:p>
            <a:pPr lvl="1" algn="just">
              <a:lnSpc>
                <a:spcPct val="130000"/>
              </a:lnSpc>
            </a:pPr>
            <a:r>
              <a:rPr lang="vi-VN" sz="3300" b="1" dirty="0">
                <a:solidFill>
                  <a:schemeClr val="bg1"/>
                </a:solidFill>
              </a:rPr>
              <a:t>B. </a:t>
            </a:r>
            <a:r>
              <a:rPr lang="vi-VN" sz="3300" dirty="0">
                <a:solidFill>
                  <a:schemeClr val="bg1"/>
                </a:solidFill>
              </a:rPr>
              <a:t>Đều được thực hiện theo nguyên tắc bổ sung.</a:t>
            </a:r>
          </a:p>
          <a:p>
            <a:pPr lvl="1" algn="just">
              <a:lnSpc>
                <a:spcPct val="130000"/>
              </a:lnSpc>
            </a:pPr>
            <a:r>
              <a:rPr lang="vi-VN" sz="3300" b="1" dirty="0">
                <a:solidFill>
                  <a:schemeClr val="bg1"/>
                </a:solidFill>
              </a:rPr>
              <a:t>C. </a:t>
            </a:r>
            <a:r>
              <a:rPr lang="vi-VN" sz="3300" dirty="0">
                <a:solidFill>
                  <a:schemeClr val="bg1"/>
                </a:solidFill>
              </a:rPr>
              <a:t>Đều có sự tham gia của DNA polymerase.</a:t>
            </a:r>
          </a:p>
          <a:p>
            <a:pPr lvl="1" algn="just">
              <a:lnSpc>
                <a:spcPct val="130000"/>
              </a:lnSpc>
            </a:pPr>
            <a:r>
              <a:rPr lang="vi-VN" sz="3300" b="1" dirty="0">
                <a:solidFill>
                  <a:schemeClr val="bg1"/>
                </a:solidFill>
              </a:rPr>
              <a:t>D. </a:t>
            </a:r>
            <a:r>
              <a:rPr lang="vi-VN" sz="3300" dirty="0">
                <a:solidFill>
                  <a:schemeClr val="bg1"/>
                </a:solidFill>
              </a:rPr>
              <a:t>Đều diễn ra trên cả hai mạch của gene.</a:t>
            </a:r>
            <a:endParaRPr lang="en-US" sz="3300" dirty="0">
              <a:solidFill>
                <a:schemeClr val="bg1"/>
              </a:solidFill>
            </a:endParaRPr>
          </a:p>
          <a:p>
            <a:pPr algn="just">
              <a:lnSpc>
                <a:spcPct val="130000"/>
              </a:lnSpc>
            </a:pPr>
            <a:endParaRPr lang="en-US" sz="3300" dirty="0">
              <a:solidFill>
                <a:schemeClr val="bg1"/>
              </a:solidFill>
            </a:endParaRPr>
          </a:p>
          <a:p>
            <a:pPr algn="just">
              <a:lnSpc>
                <a:spcPct val="130000"/>
              </a:lnSpc>
            </a:pPr>
            <a:r>
              <a:rPr lang="vi-VN" sz="3300" b="1" dirty="0">
                <a:solidFill>
                  <a:srgbClr val="FFFF00"/>
                </a:solidFill>
              </a:rPr>
              <a:t>Câu 1</a:t>
            </a:r>
            <a:r>
              <a:rPr lang="en-US" sz="3300" b="1" dirty="0">
                <a:solidFill>
                  <a:srgbClr val="FFFF00"/>
                </a:solidFill>
              </a:rPr>
              <a:t>1</a:t>
            </a:r>
            <a:r>
              <a:rPr lang="vi-VN" sz="3300" b="1">
                <a:solidFill>
                  <a:srgbClr val="FFFF00"/>
                </a:solidFill>
              </a:rPr>
              <a:t>: </a:t>
            </a:r>
            <a:r>
              <a:rPr lang="vi-VN" sz="3300" dirty="0">
                <a:solidFill>
                  <a:schemeClr val="bg1"/>
                </a:solidFill>
              </a:rPr>
              <a:t>Một mạch đơn của phân tử DNA có trình tự các nucleotide như sau:</a:t>
            </a:r>
            <a:endParaRPr lang="en-US" sz="3300" dirty="0">
              <a:solidFill>
                <a:schemeClr val="bg1"/>
              </a:solidFill>
            </a:endParaRPr>
          </a:p>
          <a:p>
            <a:pPr algn="just">
              <a:lnSpc>
                <a:spcPct val="130000"/>
              </a:lnSpc>
            </a:pPr>
            <a:r>
              <a:rPr lang="vi-VN" sz="3300" dirty="0">
                <a:solidFill>
                  <a:schemeClr val="bg1"/>
                </a:solidFill>
              </a:rPr>
              <a:t> ....ATGCATGGCCGC....Trong quá trình tái bản DNA mới được hình thành từ đoạn mạch này sẽ có trình tự</a:t>
            </a:r>
          </a:p>
          <a:p>
            <a:pPr lvl="1" algn="just">
              <a:lnSpc>
                <a:spcPct val="130000"/>
              </a:lnSpc>
            </a:pPr>
            <a:r>
              <a:rPr lang="vi-VN" sz="3300" b="1" dirty="0">
                <a:solidFill>
                  <a:schemeClr val="bg1"/>
                </a:solidFill>
              </a:rPr>
              <a:t>A. </a:t>
            </a:r>
            <a:r>
              <a:rPr lang="vi-VN" sz="3300" dirty="0">
                <a:solidFill>
                  <a:schemeClr val="bg1"/>
                </a:solidFill>
              </a:rPr>
              <a:t>...TACGTACCGGCG....        </a:t>
            </a:r>
            <a:r>
              <a:rPr lang="en-US" sz="3300" dirty="0">
                <a:solidFill>
                  <a:schemeClr val="bg1"/>
                </a:solidFill>
              </a:rPr>
              <a:t>	</a:t>
            </a:r>
            <a:r>
              <a:rPr lang="vi-VN" sz="3300" b="1" dirty="0">
                <a:solidFill>
                  <a:schemeClr val="bg1"/>
                </a:solidFill>
              </a:rPr>
              <a:t>B.</a:t>
            </a:r>
            <a:r>
              <a:rPr lang="vi-VN" sz="3300" dirty="0">
                <a:solidFill>
                  <a:schemeClr val="bg1"/>
                </a:solidFill>
              </a:rPr>
              <a:t> ...ATGCATGGCCGC....       </a:t>
            </a:r>
          </a:p>
          <a:p>
            <a:pPr lvl="1" algn="just">
              <a:lnSpc>
                <a:spcPct val="130000"/>
              </a:lnSpc>
            </a:pPr>
            <a:r>
              <a:rPr lang="vi-VN" sz="3300" b="1" dirty="0">
                <a:solidFill>
                  <a:schemeClr val="bg1"/>
                </a:solidFill>
              </a:rPr>
              <a:t>C. </a:t>
            </a:r>
            <a:r>
              <a:rPr lang="vi-VN" sz="3300" dirty="0">
                <a:solidFill>
                  <a:schemeClr val="bg1"/>
                </a:solidFill>
              </a:rPr>
              <a:t>...UACGUACCGGCG.…</a:t>
            </a:r>
            <a:r>
              <a:rPr lang="en-US" sz="3300" dirty="0">
                <a:solidFill>
                  <a:schemeClr val="bg1"/>
                </a:solidFill>
              </a:rPr>
              <a:t>	</a:t>
            </a:r>
            <a:r>
              <a:rPr lang="vi-VN" sz="3300" b="1" dirty="0">
                <a:solidFill>
                  <a:schemeClr val="bg1"/>
                </a:solidFill>
              </a:rPr>
              <a:t>D. </a:t>
            </a:r>
            <a:r>
              <a:rPr lang="vi-VN" sz="3300" dirty="0">
                <a:solidFill>
                  <a:schemeClr val="bg1"/>
                </a:solidFill>
              </a:rPr>
              <a:t>...ATGCGTACCGGCT.…</a:t>
            </a:r>
            <a:endParaRPr lang="en-US" sz="3300" dirty="0">
              <a:solidFill>
                <a:schemeClr val="bg1"/>
              </a:solidFill>
            </a:endParaRPr>
          </a:p>
        </p:txBody>
      </p:sp>
      <p:sp>
        <p:nvSpPr>
          <p:cNvPr id="4" name="Rectangle 3"/>
          <p:cNvSpPr/>
          <p:nvPr/>
        </p:nvSpPr>
        <p:spPr>
          <a:xfrm>
            <a:off x="843976" y="1632645"/>
            <a:ext cx="9712919"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5" name="Rectangle 4"/>
          <p:cNvSpPr/>
          <p:nvPr/>
        </p:nvSpPr>
        <p:spPr>
          <a:xfrm>
            <a:off x="843977" y="6198746"/>
            <a:ext cx="5332650" cy="7344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2958422" y="573284"/>
            <a:ext cx="12371160" cy="1523495"/>
          </a:xfrm>
          <a:prstGeom prst="rect">
            <a:avLst/>
          </a:prstGeom>
          <a:noFill/>
        </p:spPr>
        <p:txBody>
          <a:bodyPr wrap="square" lIns="137157" tIns="68579" rIns="137157" bIns="68579" rtlCol="0">
            <a:spAutoFit/>
          </a:bodyPr>
          <a:lstStyle/>
          <a:p>
            <a:pPr algn="ctr"/>
            <a:r>
              <a:rPr lang="en-US" sz="9000" b="1" dirty="0">
                <a:solidFill>
                  <a:srgbClr val="FF0000"/>
                </a:solidFill>
                <a:latin typeface="Times New Roman" panose="02020603050405020304" pitchFamily="18" charset="0"/>
                <a:cs typeface="Times New Roman" panose="02020603050405020304" pitchFamily="18" charset="0"/>
              </a:rPr>
              <a:t>NHIỆM VỤ VỀ NHÀ</a:t>
            </a:r>
          </a:p>
        </p:txBody>
      </p:sp>
      <p:sp>
        <p:nvSpPr>
          <p:cNvPr id="721" name="Rounded Rectangle 720"/>
          <p:cNvSpPr/>
          <p:nvPr/>
        </p:nvSpPr>
        <p:spPr>
          <a:xfrm>
            <a:off x="2374676" y="6621497"/>
            <a:ext cx="15156089" cy="912497"/>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137157" tIns="68579" rIns="137157" bIns="68579" rtlCol="0" anchor="ctr"/>
          <a:lstStyle/>
          <a:p>
            <a:pPr algn="just"/>
            <a:r>
              <a:rPr lang="en-US" altLang="en-US" sz="6000" b="1" dirty="0" err="1">
                <a:solidFill>
                  <a:srgbClr val="0000FF"/>
                </a:solidFill>
                <a:latin typeface="Times New Roman" panose="02020603050405020304" pitchFamily="18" charset="0"/>
                <a:cs typeface="Times New Roman" panose="02020603050405020304" pitchFamily="18" charset="0"/>
              </a:rPr>
              <a:t>Chuẩn</a:t>
            </a:r>
            <a:r>
              <a:rPr lang="en-US" altLang="en-US" sz="6000" b="1" dirty="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bị</a:t>
            </a:r>
            <a:r>
              <a:rPr lang="en-US" altLang="en-US" sz="6000" b="1" dirty="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trước</a:t>
            </a:r>
            <a:r>
              <a:rPr lang="en-US" altLang="en-US" sz="6000" b="1" dirty="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phần</a:t>
            </a:r>
            <a:r>
              <a:rPr lang="en-US" altLang="en-US" sz="6000" b="1" dirty="0">
                <a:solidFill>
                  <a:srgbClr val="0000FF"/>
                </a:solidFill>
                <a:latin typeface="Times New Roman" panose="02020603050405020304" pitchFamily="18" charset="0"/>
                <a:cs typeface="Times New Roman" panose="02020603050405020304" pitchFamily="18" charset="0"/>
              </a:rPr>
              <a:t> II  </a:t>
            </a:r>
            <a:r>
              <a:rPr lang="en-US" altLang="en-US" sz="6000" b="1" dirty="0" err="1">
                <a:solidFill>
                  <a:srgbClr val="0000FF"/>
                </a:solidFill>
                <a:latin typeface="Times New Roman" panose="02020603050405020304" pitchFamily="18" charset="0"/>
                <a:cs typeface="Times New Roman" panose="02020603050405020304" pitchFamily="18" charset="0"/>
              </a:rPr>
              <a:t>Bài</a:t>
            </a:r>
            <a:r>
              <a:rPr lang="en-US" altLang="en-US" sz="6000" b="1" dirty="0">
                <a:solidFill>
                  <a:srgbClr val="0000FF"/>
                </a:solidFill>
                <a:latin typeface="Times New Roman" panose="02020603050405020304" pitchFamily="18" charset="0"/>
                <a:cs typeface="Times New Roman" panose="02020603050405020304" pitchFamily="18" charset="0"/>
              </a:rPr>
              <a:t> 34 </a:t>
            </a:r>
            <a:endParaRPr lang="vi-VN" altLang="en-US" sz="6000" b="1" dirty="0" err="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45131" y="2867282"/>
            <a:ext cx="1028364" cy="1050167"/>
          </a:xfrm>
          <a:prstGeom prst="rect">
            <a:avLst/>
          </a:prstGeom>
        </p:spPr>
      </p:pic>
      <p:sp>
        <p:nvSpPr>
          <p:cNvPr id="17" name="Rounded Rectangle 745"/>
          <p:cNvSpPr/>
          <p:nvPr/>
        </p:nvSpPr>
        <p:spPr>
          <a:xfrm>
            <a:off x="2375918" y="2887367"/>
            <a:ext cx="3857627" cy="952469"/>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37157" tIns="68579" rIns="137157" bIns="68579" rtlCol="0" anchor="ctr"/>
          <a:lstStyle/>
          <a:p>
            <a:pPr algn="just"/>
            <a:r>
              <a:rPr lang="en-US" sz="6000" b="1">
                <a:solidFill>
                  <a:srgbClr val="0000FF"/>
                </a:solidFill>
                <a:latin typeface="Times New Roman" panose="02020603050405020304" pitchFamily="18" charset="0"/>
                <a:cs typeface="Times New Roman" panose="02020603050405020304" pitchFamily="18" charset="0"/>
              </a:rPr>
              <a:t>H</a:t>
            </a:r>
            <a:r>
              <a:rPr lang="vi-VN" sz="6000" b="1">
                <a:solidFill>
                  <a:srgbClr val="0000FF"/>
                </a:solidFill>
                <a:latin typeface="Times New Roman" panose="02020603050405020304" pitchFamily="18" charset="0"/>
                <a:cs typeface="Times New Roman" panose="02020603050405020304" pitchFamily="18" charset="0"/>
              </a:rPr>
              <a:t>ọc bài.</a:t>
            </a:r>
            <a:endParaRPr lang="en-US" sz="6000" b="1" dirty="0">
              <a:solidFill>
                <a:srgbClr val="0000F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400305" y="4150928"/>
            <a:ext cx="15712061" cy="1061831"/>
          </a:xfrm>
          <a:prstGeom prst="rect">
            <a:avLst/>
          </a:prstGeom>
          <a:noFill/>
        </p:spPr>
        <p:txBody>
          <a:bodyPr wrap="square" lIns="137157" tIns="68579" rIns="137157" bIns="68579">
            <a:spAutoFit/>
          </a:bodyPr>
          <a:lstStyle/>
          <a:p>
            <a:r>
              <a:rPr lang="vi-VN" sz="6000" b="1" dirty="0">
                <a:solidFill>
                  <a:srgbClr val="0000FF"/>
                </a:solidFill>
                <a:latin typeface="Times New Roman" panose="02020603050405020304" pitchFamily="18" charset="0"/>
                <a:cs typeface="Times New Roman" panose="02020603050405020304" pitchFamily="18" charset="0"/>
              </a:rPr>
              <a:t>Hoàn thành bài tập SGK</a:t>
            </a:r>
            <a:endParaRPr lang="en-US" sz="6000" dirty="0"/>
          </a:p>
        </p:txBody>
      </p:sp>
      <p:pic>
        <p:nvPicPr>
          <p:cNvPr id="26" name="Picture 25"/>
          <p:cNvPicPr>
            <a:picLocks noChangeAspect="1"/>
          </p:cNvPicPr>
          <p:nvPr/>
        </p:nvPicPr>
        <p:blipFill>
          <a:blip r:embed="rId3"/>
          <a:stretch>
            <a:fillRect/>
          </a:stretch>
        </p:blipFill>
        <p:spPr>
          <a:xfrm>
            <a:off x="945131" y="4096000"/>
            <a:ext cx="1028364" cy="1050167"/>
          </a:xfrm>
          <a:prstGeom prst="rect">
            <a:avLst/>
          </a:prstGeom>
        </p:spPr>
      </p:pic>
      <p:pic>
        <p:nvPicPr>
          <p:cNvPr id="27" name="Picture 26"/>
          <p:cNvPicPr>
            <a:picLocks noChangeAspect="1"/>
          </p:cNvPicPr>
          <p:nvPr/>
        </p:nvPicPr>
        <p:blipFill>
          <a:blip r:embed="rId3"/>
          <a:stretch>
            <a:fillRect/>
          </a:stretch>
        </p:blipFill>
        <p:spPr>
          <a:xfrm>
            <a:off x="891350" y="5275883"/>
            <a:ext cx="1028364" cy="1050167"/>
          </a:xfrm>
          <a:prstGeom prst="rect">
            <a:avLst/>
          </a:prstGeom>
        </p:spPr>
      </p:pic>
      <p:pic>
        <p:nvPicPr>
          <p:cNvPr id="28" name="Picture 27"/>
          <p:cNvPicPr>
            <a:picLocks noChangeAspect="1"/>
          </p:cNvPicPr>
          <p:nvPr/>
        </p:nvPicPr>
        <p:blipFill>
          <a:blip r:embed="rId3"/>
          <a:stretch>
            <a:fillRect/>
          </a:stretch>
        </p:blipFill>
        <p:spPr>
          <a:xfrm>
            <a:off x="945131" y="6505628"/>
            <a:ext cx="1028364" cy="1050167"/>
          </a:xfrm>
          <a:prstGeom prst="rect">
            <a:avLst/>
          </a:prstGeom>
        </p:spPr>
      </p:pic>
      <p:sp>
        <p:nvSpPr>
          <p:cNvPr id="29" name="TextBox 28"/>
          <p:cNvSpPr txBox="1"/>
          <p:nvPr/>
        </p:nvSpPr>
        <p:spPr>
          <a:xfrm>
            <a:off x="2400305" y="5325116"/>
            <a:ext cx="15712061" cy="1061831"/>
          </a:xfrm>
          <a:prstGeom prst="rect">
            <a:avLst/>
          </a:prstGeom>
          <a:noFill/>
        </p:spPr>
        <p:txBody>
          <a:bodyPr wrap="square" lIns="137157" tIns="68579" rIns="137157" bIns="68579">
            <a:spAutoFit/>
          </a:bodyPr>
          <a:lstStyle/>
          <a:p>
            <a:r>
              <a:rPr lang="vi-VN" sz="6000" b="1" dirty="0">
                <a:solidFill>
                  <a:srgbClr val="0000FF"/>
                </a:solidFill>
                <a:latin typeface="Times New Roman" panose="02020603050405020304" pitchFamily="18" charset="0"/>
                <a:cs typeface="Times New Roman" panose="02020603050405020304" pitchFamily="18" charset="0"/>
              </a:rPr>
              <a:t>Hoàn thành bài tập trong SBT của bài</a:t>
            </a:r>
            <a:endParaRPr lang="en-US" sz="6000" dirty="0"/>
          </a:p>
        </p:txBody>
      </p:sp>
      <p:pic>
        <p:nvPicPr>
          <p:cNvPr id="19" name="Picture 18"/>
          <p:cNvPicPr>
            <a:picLocks noChangeAspect="1"/>
          </p:cNvPicPr>
          <p:nvPr/>
        </p:nvPicPr>
        <p:blipFill>
          <a:blip r:embed="rId4"/>
          <a:stretch>
            <a:fillRect/>
          </a:stretch>
        </p:blipFill>
        <p:spPr>
          <a:xfrm>
            <a:off x="2" y="38692"/>
            <a:ext cx="2958422" cy="2291882"/>
          </a:xfrm>
          <a:prstGeom prst="rect">
            <a:avLst/>
          </a:prstGeom>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90210" y="7858863"/>
            <a:ext cx="2997791" cy="2330568"/>
          </a:xfrm>
          <a:prstGeom prst="rect">
            <a:avLst/>
          </a:prstGeom>
        </p:spPr>
        <p:style>
          <a:lnRef idx="2">
            <a:schemeClr val="dk1"/>
          </a:lnRef>
          <a:fillRef idx="1">
            <a:schemeClr val="lt1"/>
          </a:fillRef>
          <a:effectRef idx="0">
            <a:schemeClr val="dk1"/>
          </a:effectRef>
          <a:fontRef idx="minor">
            <a:schemeClr val="dk1"/>
          </a:fontRef>
        </p:style>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7898125"/>
            <a:ext cx="3244376" cy="2388878"/>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85171" y="-45749"/>
            <a:ext cx="3102831" cy="3030648"/>
          </a:xfrm>
          <a:prstGeom prst="ellipse">
            <a:avLst/>
          </a:prstGeom>
          <a:ln w="28575">
            <a:solidFill>
              <a:schemeClr val="accent1">
                <a:lumMod val="75000"/>
              </a:schemeClr>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4"/>
          <a:srcRect/>
          <a:stretch>
            <a:fillRect/>
          </a:stretch>
        </p:blipFill>
        <p:spPr bwMode="auto">
          <a:xfrm>
            <a:off x="0" y="0"/>
            <a:ext cx="18288000" cy="10287000"/>
          </a:xfrm>
          <a:prstGeom prst="rect">
            <a:avLst/>
          </a:prstGeom>
          <a:noFill/>
        </p:spPr>
      </p:pic>
      <p:sp>
        <p:nvSpPr>
          <p:cNvPr id="3" name="WordArt 10"/>
          <p:cNvSpPr>
            <a:spLocks noChangeArrowheads="1" noChangeShapeType="1" noTextEdit="1"/>
          </p:cNvSpPr>
          <p:nvPr/>
        </p:nvSpPr>
        <p:spPr bwMode="auto">
          <a:xfrm>
            <a:off x="1524000" y="1257300"/>
            <a:ext cx="15697200" cy="1943100"/>
          </a:xfrm>
          <a:prstGeom prst="rect">
            <a:avLst/>
          </a:prstGeom>
        </p:spPr>
        <p:txBody>
          <a:bodyPr wrap="none" lIns="182876" tIns="91437" rIns="182876" bIns="91437" fromWordArt="1">
            <a:prstTxWarp prst="textPlain">
              <a:avLst>
                <a:gd name="adj" fmla="val 50000"/>
              </a:avLst>
            </a:prstTxWarp>
          </a:bodyPr>
          <a:lstStyle/>
          <a:p>
            <a:pPr algn="ct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Xin</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chân</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thành</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cảm</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ơn</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các</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em</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học</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 </a:t>
            </a:r>
            <a:r>
              <a:rPr lang="en-US" sz="7200" b="1" kern="10" dirty="0" err="1">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sinh</a:t>
            </a:r>
            <a:r>
              <a:rPr lang="en-US" sz="7200" b="1" kern="10" dirty="0">
                <a:ln w="12700">
                  <a:solidFill>
                    <a:srgbClr val="0000FF"/>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rPr>
              <a:t>.</a:t>
            </a:r>
          </a:p>
        </p:txBody>
      </p:sp>
      <p:sp>
        <p:nvSpPr>
          <p:cNvPr id="4" name="Text Box 9"/>
          <p:cNvSpPr txBox="1">
            <a:spLocks noChangeArrowheads="1"/>
          </p:cNvSpPr>
          <p:nvPr/>
        </p:nvSpPr>
        <p:spPr bwMode="auto">
          <a:xfrm>
            <a:off x="0" y="5143501"/>
            <a:ext cx="17678400" cy="203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876" tIns="91437" rIns="182876" bIns="91437">
            <a:spAutoFit/>
          </a:bodyPr>
          <a:lstStyle/>
          <a:p>
            <a:pPr>
              <a:spcBef>
                <a:spcPct val="50000"/>
              </a:spcBef>
            </a:pPr>
            <a:r>
              <a:rPr lang="en-US" altLang="en-US" sz="12000" b="1" dirty="0">
                <a:solidFill>
                  <a:srgbClr val="FF0000"/>
                </a:solidFill>
                <a:latin typeface="Times New Roman" panose="02020603050405020304" pitchFamily="18" charset="0"/>
                <a:cs typeface="Times New Roman" panose="02020603050405020304" pitchFamily="18" charset="0"/>
              </a:rPr>
              <a:t>Ch</a:t>
            </a:r>
            <a:r>
              <a:rPr lang="vi-VN" altLang="en-US" sz="12000" b="1" dirty="0">
                <a:solidFill>
                  <a:srgbClr val="FF0000"/>
                </a:solidFill>
                <a:latin typeface="Times New Roman" panose="02020603050405020304" pitchFamily="18" charset="0"/>
                <a:cs typeface="Times New Roman" panose="02020603050405020304" pitchFamily="18" charset="0"/>
              </a:rPr>
              <a:t>úc</a:t>
            </a:r>
            <a:r>
              <a:rPr lang="en-US" altLang="en-US" sz="12000" b="1" dirty="0">
                <a:solidFill>
                  <a:srgbClr val="FF0000"/>
                </a:solidFill>
                <a:latin typeface="Times New Roman" panose="02020603050405020304" pitchFamily="18" charset="0"/>
                <a:cs typeface="Times New Roman" panose="02020603050405020304" pitchFamily="18" charset="0"/>
              </a:rPr>
              <a:t> c</a:t>
            </a:r>
            <a:r>
              <a:rPr lang="vi-VN" altLang="en-US" sz="12000" b="1" dirty="0">
                <a:solidFill>
                  <a:srgbClr val="FF0000"/>
                </a:solidFill>
                <a:latin typeface="Times New Roman" panose="02020603050405020304" pitchFamily="18" charset="0"/>
                <a:cs typeface="Times New Roman" panose="02020603050405020304" pitchFamily="18" charset="0"/>
              </a:rPr>
              <a:t>ác</a:t>
            </a:r>
            <a:r>
              <a:rPr lang="en-US" altLang="en-US" sz="12000" b="1" dirty="0">
                <a:solidFill>
                  <a:srgbClr val="FF0000"/>
                </a:solidFill>
                <a:latin typeface="Times New Roman" panose="02020603050405020304" pitchFamily="18" charset="0"/>
                <a:cs typeface="Times New Roman" panose="02020603050405020304" pitchFamily="18" charset="0"/>
              </a:rPr>
              <a:t> </a:t>
            </a:r>
            <a:r>
              <a:rPr lang="en-US" altLang="en-US" sz="12000" b="1" dirty="0" err="1">
                <a:solidFill>
                  <a:srgbClr val="FF0000"/>
                </a:solidFill>
                <a:latin typeface="Times New Roman" panose="02020603050405020304" pitchFamily="18" charset="0"/>
                <a:cs typeface="Times New Roman" panose="02020603050405020304" pitchFamily="18" charset="0"/>
              </a:rPr>
              <a:t>em</a:t>
            </a:r>
            <a:r>
              <a:rPr lang="en-US" altLang="en-US" sz="12000" b="1" dirty="0">
                <a:solidFill>
                  <a:srgbClr val="FF0000"/>
                </a:solidFill>
                <a:latin typeface="Times New Roman" panose="02020603050405020304" pitchFamily="18" charset="0"/>
                <a:cs typeface="Times New Roman" panose="02020603050405020304" pitchFamily="18" charset="0"/>
              </a:rPr>
              <a:t> </a:t>
            </a:r>
            <a:r>
              <a:rPr lang="en-US" altLang="en-US" sz="12000" b="1" dirty="0" err="1">
                <a:solidFill>
                  <a:srgbClr val="FF0000"/>
                </a:solidFill>
                <a:latin typeface="Times New Roman" panose="02020603050405020304" pitchFamily="18" charset="0"/>
                <a:cs typeface="Times New Roman" panose="02020603050405020304" pitchFamily="18" charset="0"/>
              </a:rPr>
              <a:t>lu</a:t>
            </a:r>
            <a:r>
              <a:rPr lang="vi-VN" altLang="en-US" sz="12000" b="1" dirty="0">
                <a:solidFill>
                  <a:srgbClr val="FF0000"/>
                </a:solidFill>
                <a:latin typeface="Times New Roman" panose="02020603050405020304" pitchFamily="18" charset="0"/>
                <a:cs typeface="Times New Roman" panose="02020603050405020304" pitchFamily="18" charset="0"/>
              </a:rPr>
              <a:t>ô</a:t>
            </a:r>
            <a:r>
              <a:rPr lang="en-US" altLang="en-US" sz="12000" b="1" dirty="0">
                <a:solidFill>
                  <a:srgbClr val="FF0000"/>
                </a:solidFill>
                <a:latin typeface="Times New Roman" panose="02020603050405020304" pitchFamily="18" charset="0"/>
                <a:cs typeface="Times New Roman" panose="02020603050405020304" pitchFamily="18" charset="0"/>
              </a:rPr>
              <a:t>n </a:t>
            </a:r>
            <a:r>
              <a:rPr lang="en-US" altLang="en-US" sz="12000" b="1" dirty="0" err="1">
                <a:solidFill>
                  <a:srgbClr val="FF0000"/>
                </a:solidFill>
                <a:latin typeface="Times New Roman" panose="02020603050405020304" pitchFamily="18" charset="0"/>
                <a:cs typeface="Times New Roman" panose="02020603050405020304" pitchFamily="18" charset="0"/>
              </a:rPr>
              <a:t>học</a:t>
            </a:r>
            <a:r>
              <a:rPr lang="en-US" altLang="en-US" sz="12000" b="1" dirty="0">
                <a:solidFill>
                  <a:srgbClr val="FF0000"/>
                </a:solidFill>
                <a:latin typeface="Times New Roman" panose="02020603050405020304" pitchFamily="18" charset="0"/>
                <a:cs typeface="Times New Roman" panose="02020603050405020304" pitchFamily="18" charset="0"/>
              </a:rPr>
              <a:t> </a:t>
            </a:r>
            <a:r>
              <a:rPr lang="en-US" altLang="en-US" sz="12000" b="1" dirty="0" err="1">
                <a:solidFill>
                  <a:srgbClr val="FF0000"/>
                </a:solidFill>
                <a:latin typeface="Times New Roman" panose="02020603050405020304" pitchFamily="18" charset="0"/>
                <a:cs typeface="Times New Roman" panose="02020603050405020304" pitchFamily="18" charset="0"/>
              </a:rPr>
              <a:t>giỏi</a:t>
            </a:r>
            <a:endParaRPr lang="en-US" altLang="en-US" sz="12000" b="1" dirty="0">
              <a:solidFill>
                <a:srgbClr val="FF0000"/>
              </a:solidFill>
              <a:latin typeface="Times New Roman" panose="02020603050405020304" pitchFamily="18" charset="0"/>
              <a:cs typeface="Times New Roman" panose="02020603050405020304" pitchFamily="18" charset="0"/>
            </a:endParaRPr>
          </a:p>
        </p:txBody>
      </p:sp>
      <p:grpSp>
        <p:nvGrpSpPr>
          <p:cNvPr id="2" name="Group 6"/>
          <p:cNvGrpSpPr/>
          <p:nvPr/>
        </p:nvGrpSpPr>
        <p:grpSpPr bwMode="auto">
          <a:xfrm>
            <a:off x="12954000" y="7367451"/>
            <a:ext cx="5334000" cy="2919549"/>
            <a:chOff x="2592" y="1776"/>
            <a:chExt cx="3024" cy="2407"/>
          </a:xfrm>
        </p:grpSpPr>
        <p:pic>
          <p:nvPicPr>
            <p:cNvPr id="6" name="Picture 7" descr="hoc tro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VŨ TRỤ">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64359" y="3233728"/>
            <a:ext cx="979283" cy="979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grpSp>
        <p:nvGrpSpPr>
          <p:cNvPr id="3" name="Group 2"/>
          <p:cNvGrpSpPr/>
          <p:nvPr/>
        </p:nvGrpSpPr>
        <p:grpSpPr>
          <a:xfrm>
            <a:off x="14478364" y="7474995"/>
            <a:ext cx="2953768" cy="2615410"/>
            <a:chOff x="5737231" y="3354468"/>
            <a:chExt cx="1969179" cy="1743607"/>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231" y="3354468"/>
              <a:ext cx="1969179" cy="1743607"/>
            </a:xfrm>
            <a:prstGeom prst="rect">
              <a:avLst/>
            </a:prstGeom>
          </p:spPr>
        </p:pic>
        <p:sp>
          <p:nvSpPr>
            <p:cNvPr id="2" name="Rectangle 1"/>
            <p:cNvSpPr/>
            <p:nvPr/>
          </p:nvSpPr>
          <p:spPr>
            <a:xfrm>
              <a:off x="6698457" y="3801395"/>
              <a:ext cx="555165" cy="12775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gr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9780" y="6834436"/>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2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5159385" y="1340711"/>
            <a:ext cx="7180478" cy="11223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5200" b="1" i="0" u="none" strike="noStrike" kern="0" cap="none" spc="0" normalizeH="0" baseline="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Gene</a:t>
            </a:r>
            <a:r>
              <a:rPr kumimoji="0" lang="en-US" sz="5200" b="1" i="0" u="none" strike="noStrike" kern="0" cap="none" spc="0" normalizeH="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5200" b="1" i="0" u="none" strike="noStrike" kern="0" cap="none" spc="0" normalizeH="0" noProof="0" dirty="0" err="1">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là</a:t>
            </a:r>
            <a:r>
              <a:rPr kumimoji="0" lang="en-US" sz="5200" b="1" i="0" u="none" strike="noStrike" kern="0" cap="none" spc="0" normalizeH="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5200" b="1" i="0" u="none" strike="noStrike" kern="0" cap="none" spc="0" normalizeH="0" noProof="0" dirty="0" err="1">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gì</a:t>
            </a:r>
            <a:r>
              <a:rPr kumimoji="0" lang="en-US" sz="5200" b="1" i="0" u="none" strike="noStrike" kern="0" cap="none" spc="0" normalizeH="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a:t>
            </a:r>
            <a:endParaRPr kumimoji="0" lang="en-US" sz="5200" b="1" i="0" u="none" strike="noStrike" kern="0" cap="none" spc="0" normalizeH="0" baseline="0" noProof="0" dirty="0">
              <a:ln>
                <a:noFill/>
              </a:ln>
              <a:solidFill>
                <a:srgbClr val="505FBF"/>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8" name="Rectangle: Folded Corner 27"/>
          <p:cNvSpPr/>
          <p:nvPr/>
        </p:nvSpPr>
        <p:spPr>
          <a:xfrm>
            <a:off x="3044009" y="3268678"/>
            <a:ext cx="12199981" cy="23571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400" b="0" i="0" u="none" strike="noStrike" kern="0" cap="none" spc="0" normalizeH="0" baseline="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Gene</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là</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một</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đoạn</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phân</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tử</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DNA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mang</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thông</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tin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mã</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hóa</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một</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chuỗi</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polypeptide hay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phân</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a:t>
            </a:r>
            <a:r>
              <a:rPr kumimoji="0" lang="en-US" sz="4400" b="0" i="0" u="none" strike="noStrike" kern="0" cap="none" spc="0" normalizeH="0" noProof="0" dirty="0" err="1">
                <a:ln>
                  <a:noFill/>
                </a:ln>
                <a:solidFill>
                  <a:srgbClr val="505FBF"/>
                </a:solidFill>
                <a:effectLst/>
                <a:uLnTx/>
                <a:uFillTx/>
                <a:latin typeface="Arial" panose="020B0604020202020204" pitchFamily="34" charset="0"/>
                <a:cs typeface="Arial" panose="020B0604020202020204" pitchFamily="34" charset="0"/>
                <a:sym typeface="Arial" panose="020B0604020202020204"/>
              </a:rPr>
              <a:t>tử</a:t>
            </a:r>
            <a:r>
              <a:rPr kumimoji="0" lang="en-US" sz="4400" b="0" i="0" u="none" strike="noStrike" kern="0" cap="none" spc="0" normalizeH="0" noProof="0" dirty="0">
                <a:ln>
                  <a:noFill/>
                </a:ln>
                <a:solidFill>
                  <a:srgbClr val="505FBF"/>
                </a:solidFill>
                <a:effectLst/>
                <a:uLnTx/>
                <a:uFillTx/>
                <a:latin typeface="Arial" panose="020B0604020202020204" pitchFamily="34" charset="0"/>
                <a:cs typeface="Arial" panose="020B0604020202020204" pitchFamily="34" charset="0"/>
                <a:sym typeface="Arial" panose="020B0604020202020204"/>
              </a:rPr>
              <a:t> RNA</a:t>
            </a:r>
            <a:endParaRPr kumimoji="0" lang="en-US" sz="4400" b="0" i="0" u="none" strike="noStrike" kern="0" cap="none" spc="0" normalizeH="0" baseline="0" noProof="0" dirty="0">
              <a:ln>
                <a:noFill/>
              </a:ln>
              <a:solidFill>
                <a:srgbClr val="505FBF"/>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35686" y="5792141"/>
            <a:ext cx="1071562" cy="17859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16667E-6 2.22222E-6 L 4.16667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1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3991787" y="1097355"/>
            <a:ext cx="10304422" cy="202097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defRPr/>
            </a:pPr>
            <a:r>
              <a:rPr kumimoji="0" lang="es-ES" sz="5400" b="1" i="0" u="none" strike="noStrike" kern="0" cap="none" spc="0" normalizeH="0" baseline="0" noProof="0" dirty="0" err="1">
                <a:ln>
                  <a:noFill/>
                </a:ln>
                <a:solidFill>
                  <a:srgbClr val="505FBF"/>
                </a:solidFill>
                <a:effectLst/>
                <a:uLnTx/>
                <a:uFillTx/>
                <a:latin typeface="Arial" panose="020B0604020202020204"/>
                <a:ea typeface="+mn-ea"/>
                <a:cs typeface="+mn-cs"/>
                <a:sym typeface="Arial" panose="020B0604020202020204"/>
              </a:rPr>
              <a:t>Nucleic</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acid</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là</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gì</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Có</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mấy</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loại</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Nucleic</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acid</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Kể</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 </a:t>
            </a:r>
            <a:r>
              <a:rPr kumimoji="0" lang="es-ES" sz="5400" b="1" i="0" u="none" strike="noStrike" kern="0" cap="none" spc="0" normalizeH="0" noProof="0" dirty="0" err="1">
                <a:ln>
                  <a:noFill/>
                </a:ln>
                <a:solidFill>
                  <a:srgbClr val="505FBF"/>
                </a:solidFill>
                <a:effectLst/>
                <a:uLnTx/>
                <a:uFillTx/>
                <a:latin typeface="Arial" panose="020B0604020202020204"/>
                <a:ea typeface="+mn-ea"/>
                <a:cs typeface="+mn-cs"/>
                <a:sym typeface="Arial" panose="020B0604020202020204"/>
              </a:rPr>
              <a:t>tên</a:t>
            </a:r>
            <a:r>
              <a:rPr kumimoji="0" lang="es-ES" sz="5400" b="1" i="0" u="none" strike="noStrike" kern="0" cap="none" spc="0" normalizeH="0" noProof="0" dirty="0">
                <a:ln>
                  <a:noFill/>
                </a:ln>
                <a:solidFill>
                  <a:srgbClr val="505FBF"/>
                </a:solidFill>
                <a:effectLst/>
                <a:uLnTx/>
                <a:uFillTx/>
                <a:latin typeface="Arial" panose="020B0604020202020204"/>
                <a:ea typeface="+mn-ea"/>
                <a:cs typeface="+mn-cs"/>
                <a:sym typeface="Arial" panose="020B0604020202020204"/>
              </a:rPr>
              <a:t>?</a:t>
            </a:r>
            <a:endParaRPr kumimoji="0" lang="en-US" sz="5400" b="1" i="0" u="none" strike="noStrike" kern="0" cap="none" spc="0" normalizeH="0" baseline="0" noProof="0" dirty="0">
              <a:ln>
                <a:noFill/>
              </a:ln>
              <a:solidFill>
                <a:srgbClr val="505FBF"/>
              </a:solidFill>
              <a:effectLst/>
              <a:uLnTx/>
              <a:uFillTx/>
              <a:latin typeface="Arial" panose="020B0604020202020204"/>
              <a:ea typeface="Calibri" panose="020F0502020204030204" pitchFamily="34" charset="0"/>
              <a:cs typeface="Cordia New" panose="020B0304020202020204" pitchFamily="34" charset="-34"/>
              <a:sym typeface="Arial" panose="020B0604020202020204"/>
            </a:endParaRPr>
          </a:p>
        </p:txBody>
      </p:sp>
      <p:sp>
        <p:nvSpPr>
          <p:cNvPr id="28" name="Rectangle: Folded Corner 27"/>
          <p:cNvSpPr/>
          <p:nvPr/>
        </p:nvSpPr>
        <p:spPr>
          <a:xfrm>
            <a:off x="783091" y="3602867"/>
            <a:ext cx="16721815" cy="19552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800" b="0"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Nucleic acid </a:t>
            </a:r>
            <a:r>
              <a:rPr kumimoji="0" lang="en-US" sz="4800" b="0" i="0" u="none" strike="noStrike" kern="0" cap="none" spc="0" normalizeH="0" baseline="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là</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hợp</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chất</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đa</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phân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(polymer)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được</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cấu</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tạo</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từ</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các</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đơn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phân</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a:t>
            </a:r>
            <a:r>
              <a:rPr kumimoji="0" lang="en-US" sz="4800" b="0" i="0" u="none" strike="noStrike" kern="0" cap="none" spc="0" normalizeH="0" noProof="0" dirty="0" err="1">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là</a:t>
            </a:r>
            <a:r>
              <a:rPr kumimoji="0" lang="en-US" sz="4800" b="0" i="0" u="none" strike="noStrike" kern="0" cap="none" spc="0" normalizeH="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rPr>
              <a:t> nucleotide</a:t>
            </a:r>
            <a:endParaRPr kumimoji="0" lang="en-US" sz="4800" b="0" i="0" u="none" strike="noStrike" kern="0" cap="none" spc="0" normalizeH="0" baseline="0" noProof="0" dirty="0">
              <a:ln>
                <a:noFill/>
              </a:ln>
              <a:solidFill>
                <a:srgbClr val="002060"/>
              </a:solidFill>
              <a:effectLst/>
              <a:uLnTx/>
              <a:uFillTx/>
              <a:latin typeface="Arial" panose="020B0604020202020204"/>
              <a:ea typeface="Tahoma" panose="020B0604030504040204" pitchFamily="34" charset="0"/>
              <a:cs typeface="Tahoma" panose="020B060403050404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a:ea typeface="Tahoma" panose="020B0604030504040204" pitchFamily="34" charset="0"/>
                <a:cs typeface="Tahoma" panose="020B060403050404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2" name="Rectangle 1"/>
          <p:cNvSpPr/>
          <p:nvPr/>
        </p:nvSpPr>
        <p:spPr>
          <a:xfrm>
            <a:off x="16166493" y="9024733"/>
            <a:ext cx="675862" cy="8819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2700" b="1" i="0" u="none" strike="noStrike" kern="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kumimoji="0" lang="en-US" sz="2700" b="1" i="0" u="none" strike="noStrike" kern="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 </a:t>
            </a:r>
            <a:r>
              <a:rPr kumimoji="0" lang="en-US" sz="2700" b="1" i="0" u="none" strike="noStrike" kern="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kumimoji="0" lang="en-US" sz="2700" b="1" i="0" u="none" strike="noStrike" kern="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 </a:t>
            </a:r>
            <a:r>
              <a:rPr kumimoji="0" lang="en-US" sz="2700" b="1" i="0" u="none" strike="noStrike" kern="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kumimoji="0" lang="en-US" sz="2700" b="1" i="0" u="none" strike="noStrike" kern="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 1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kumimoji="0" lang="en-US" sz="2700" b="1" i="0" u="none" strike="noStrike" kern="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4125651" y="1132667"/>
            <a:ext cx="10792234" cy="20758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50000"/>
              </a:lnSpc>
              <a:spcBef>
                <a:spcPts val="0"/>
              </a:spcBef>
              <a:spcAft>
                <a:spcPts val="0"/>
              </a:spcAft>
              <a:buClr>
                <a:srgbClr val="000000"/>
              </a:buClr>
              <a:buSzTx/>
              <a:buFontTx/>
              <a:buNone/>
              <a:defRPr/>
            </a:pPr>
            <a:r>
              <a:rPr lang="en-US" sz="5000" b="1" kern="0" dirty="0">
                <a:solidFill>
                  <a:srgbClr val="505FBF"/>
                </a:solidFill>
                <a:latin typeface="Arial" panose="020B0604020202020204"/>
                <a:cs typeface="Arial" panose="020B0604020202020204" pitchFamily="34" charset="0"/>
                <a:sym typeface="Arial" panose="020B0604020202020204"/>
              </a:rPr>
              <a:t>Nucleic acid </a:t>
            </a:r>
            <a:r>
              <a:rPr lang="en-US" sz="5000" b="1" kern="0" dirty="0" err="1">
                <a:solidFill>
                  <a:srgbClr val="505FBF"/>
                </a:solidFill>
                <a:latin typeface="Arial" panose="020B0604020202020204"/>
                <a:cs typeface="Arial" panose="020B0604020202020204" pitchFamily="34" charset="0"/>
                <a:sym typeface="Arial" panose="020B0604020202020204"/>
              </a:rPr>
              <a:t>của</a:t>
            </a:r>
            <a:r>
              <a:rPr lang="en-US" sz="5000" b="1" kern="0" dirty="0">
                <a:solidFill>
                  <a:srgbClr val="505FBF"/>
                </a:solidFill>
                <a:latin typeface="Arial" panose="020B0604020202020204"/>
                <a:cs typeface="Arial" panose="020B0604020202020204" pitchFamily="34" charset="0"/>
                <a:sym typeface="Arial" panose="020B0604020202020204"/>
              </a:rPr>
              <a:t> DNA </a:t>
            </a:r>
            <a:r>
              <a:rPr lang="en-US" sz="5000" b="1" kern="0" dirty="0" err="1">
                <a:solidFill>
                  <a:srgbClr val="505FBF"/>
                </a:solidFill>
                <a:latin typeface="Arial" panose="020B0604020202020204"/>
                <a:cs typeface="Arial" panose="020B0604020202020204" pitchFamily="34" charset="0"/>
                <a:sym typeface="Arial" panose="020B0604020202020204"/>
              </a:rPr>
              <a:t>và</a:t>
            </a:r>
            <a:r>
              <a:rPr lang="en-US" sz="5000" b="1" kern="0" dirty="0">
                <a:solidFill>
                  <a:srgbClr val="505FBF"/>
                </a:solidFill>
                <a:latin typeface="Arial" panose="020B0604020202020204"/>
                <a:cs typeface="Arial" panose="020B0604020202020204" pitchFamily="34" charset="0"/>
                <a:sym typeface="Arial" panose="020B0604020202020204"/>
              </a:rPr>
              <a:t> RNA </a:t>
            </a:r>
            <a:r>
              <a:rPr lang="en-US" sz="5000" b="1" kern="0" dirty="0" err="1">
                <a:solidFill>
                  <a:srgbClr val="505FBF"/>
                </a:solidFill>
                <a:latin typeface="Arial" panose="020B0604020202020204"/>
                <a:cs typeface="Arial" panose="020B0604020202020204" pitchFamily="34" charset="0"/>
                <a:sym typeface="Arial" panose="020B0604020202020204"/>
              </a:rPr>
              <a:t>khác</a:t>
            </a:r>
            <a:r>
              <a:rPr lang="en-US" sz="5000" b="1" kern="0" dirty="0">
                <a:solidFill>
                  <a:srgbClr val="505FBF"/>
                </a:solidFill>
                <a:latin typeface="Arial" panose="020B0604020202020204"/>
                <a:cs typeface="Arial" panose="020B0604020202020204" pitchFamily="34" charset="0"/>
                <a:sym typeface="Arial" panose="020B0604020202020204"/>
              </a:rPr>
              <a:t> </a:t>
            </a:r>
            <a:r>
              <a:rPr lang="en-US" sz="5000" b="1" kern="0" dirty="0" err="1">
                <a:solidFill>
                  <a:srgbClr val="505FBF"/>
                </a:solidFill>
                <a:latin typeface="Arial" panose="020B0604020202020204"/>
                <a:cs typeface="Arial" panose="020B0604020202020204" pitchFamily="34" charset="0"/>
                <a:sym typeface="Arial" panose="020B0604020202020204"/>
              </a:rPr>
              <a:t>nhau</a:t>
            </a:r>
            <a:r>
              <a:rPr lang="en-US" sz="5000" b="1" kern="0" dirty="0">
                <a:solidFill>
                  <a:srgbClr val="505FBF"/>
                </a:solidFill>
                <a:latin typeface="Arial" panose="020B0604020202020204"/>
                <a:cs typeface="Arial" panose="020B0604020202020204" pitchFamily="34" charset="0"/>
                <a:sym typeface="Arial" panose="020B0604020202020204"/>
              </a:rPr>
              <a:t> ở </a:t>
            </a:r>
            <a:r>
              <a:rPr lang="en-US" sz="5000" b="1" kern="0" dirty="0" err="1">
                <a:solidFill>
                  <a:srgbClr val="505FBF"/>
                </a:solidFill>
                <a:latin typeface="Arial" panose="020B0604020202020204"/>
                <a:cs typeface="Arial" panose="020B0604020202020204" pitchFamily="34" charset="0"/>
                <a:sym typeface="Arial" panose="020B0604020202020204"/>
              </a:rPr>
              <a:t>thành</a:t>
            </a:r>
            <a:r>
              <a:rPr lang="en-US" sz="5000" b="1" kern="0" dirty="0">
                <a:solidFill>
                  <a:srgbClr val="505FBF"/>
                </a:solidFill>
                <a:latin typeface="Arial" panose="020B0604020202020204"/>
                <a:cs typeface="Arial" panose="020B0604020202020204" pitchFamily="34" charset="0"/>
                <a:sym typeface="Arial" panose="020B0604020202020204"/>
              </a:rPr>
              <a:t> </a:t>
            </a:r>
            <a:r>
              <a:rPr lang="en-US" sz="5000" b="1" kern="0" dirty="0" err="1">
                <a:solidFill>
                  <a:srgbClr val="505FBF"/>
                </a:solidFill>
                <a:latin typeface="Arial" panose="020B0604020202020204"/>
                <a:cs typeface="Arial" panose="020B0604020202020204" pitchFamily="34" charset="0"/>
                <a:sym typeface="Arial" panose="020B0604020202020204"/>
              </a:rPr>
              <a:t>phần</a:t>
            </a:r>
            <a:r>
              <a:rPr lang="en-US" sz="5000" b="1" kern="0" dirty="0">
                <a:solidFill>
                  <a:srgbClr val="505FBF"/>
                </a:solidFill>
                <a:latin typeface="Arial" panose="020B0604020202020204"/>
                <a:cs typeface="Arial" panose="020B0604020202020204" pitchFamily="34" charset="0"/>
                <a:sym typeface="Arial" panose="020B0604020202020204"/>
              </a:rPr>
              <a:t> </a:t>
            </a:r>
            <a:r>
              <a:rPr lang="en-US" sz="5000" b="1" kern="0" dirty="0" err="1">
                <a:solidFill>
                  <a:srgbClr val="505FBF"/>
                </a:solidFill>
                <a:latin typeface="Arial" panose="020B0604020202020204"/>
                <a:cs typeface="Arial" panose="020B0604020202020204" pitchFamily="34" charset="0"/>
                <a:sym typeface="Arial" panose="020B0604020202020204"/>
              </a:rPr>
              <a:t>nào</a:t>
            </a:r>
            <a:r>
              <a:rPr lang="en-US" sz="5000" b="1" kern="0" dirty="0">
                <a:solidFill>
                  <a:srgbClr val="505FBF"/>
                </a:solidFill>
                <a:latin typeface="Arial" panose="020B0604020202020204"/>
                <a:cs typeface="Arial" panose="020B0604020202020204" pitchFamily="34" charset="0"/>
                <a:sym typeface="Arial" panose="020B0604020202020204"/>
              </a:rPr>
              <a:t>?</a:t>
            </a:r>
            <a:endParaRPr kumimoji="0" lang="en-US" sz="5000" b="1" i="0" u="none" strike="noStrike" kern="0" cap="none" spc="0" normalizeH="0" baseline="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8" name="Rectangle: Folded Corner 27"/>
          <p:cNvSpPr/>
          <p:nvPr/>
        </p:nvSpPr>
        <p:spPr>
          <a:xfrm>
            <a:off x="5086153" y="3850373"/>
            <a:ext cx="8458704" cy="1691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s-ES" sz="5000" b="0" i="0" u="none" strike="noStrike" kern="0" cap="none" spc="0" normalizeH="0" baseline="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DNA: A,</a:t>
            </a:r>
            <a:r>
              <a:rPr kumimoji="0" lang="es-ES" sz="5000" b="0" i="0" u="none" strike="noStrike" kern="0" cap="none" spc="0" normalizeH="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rPr>
              <a:t> T, G, C</a:t>
            </a:r>
          </a:p>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lang="es-ES" sz="5000" kern="0" baseline="0" dirty="0">
                <a:solidFill>
                  <a:srgbClr val="505FBF"/>
                </a:solidFill>
                <a:latin typeface="Arial" panose="020B0604020202020204" pitchFamily="34" charset="0"/>
                <a:cs typeface="Arial" panose="020B0604020202020204" pitchFamily="34" charset="0"/>
                <a:sym typeface="Arial" panose="020B0604020202020204"/>
              </a:rPr>
              <a:t>RNA:</a:t>
            </a:r>
            <a:r>
              <a:rPr lang="es-ES" sz="5000" kern="0" dirty="0">
                <a:solidFill>
                  <a:srgbClr val="505FBF"/>
                </a:solidFill>
                <a:latin typeface="Arial" panose="020B0604020202020204" pitchFamily="34" charset="0"/>
                <a:cs typeface="Arial" panose="020B0604020202020204" pitchFamily="34" charset="0"/>
                <a:sym typeface="Arial" panose="020B0604020202020204"/>
              </a:rPr>
              <a:t> A, U, G, C</a:t>
            </a:r>
            <a:endParaRPr kumimoji="0" lang="en-US" sz="5000" b="0" i="0" u="none" strike="noStrike" kern="0" cap="none" spc="0" normalizeH="0" baseline="0" noProof="0" dirty="0">
              <a:ln>
                <a:noFill/>
              </a:ln>
              <a:solidFill>
                <a:srgbClr val="505FBF"/>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2" name="Rectangle 1"/>
          <p:cNvSpPr/>
          <p:nvPr/>
        </p:nvSpPr>
        <p:spPr>
          <a:xfrm>
            <a:off x="16161027" y="9004854"/>
            <a:ext cx="715618" cy="9018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1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693320" y="858306"/>
            <a:ext cx="16988273" cy="16912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25000"/>
              </a:lnSpc>
              <a:spcBef>
                <a:spcPts val="0"/>
              </a:spcBef>
              <a:spcAft>
                <a:spcPts val="0"/>
              </a:spcAft>
              <a:buClr>
                <a:srgbClr val="000000"/>
              </a:buClr>
              <a:buSzTx/>
              <a:buFontTx/>
              <a:buNone/>
              <a:defRPr/>
            </a:pPr>
            <a:r>
              <a:rPr lang="en-US" sz="5000" b="1" kern="0" noProof="0" dirty="0">
                <a:solidFill>
                  <a:srgbClr val="505FBF"/>
                </a:solidFill>
                <a:latin typeface="Arial" panose="020B0604020202020204"/>
                <a:cs typeface="Arial" panose="020B0604020202020204" pitchFamily="34" charset="0"/>
                <a:sym typeface="Arial" panose="020B0604020202020204"/>
              </a:rPr>
              <a:t>Ở </a:t>
            </a:r>
            <a:r>
              <a:rPr lang="en-US" sz="5000" b="1" kern="0" noProof="0" dirty="0" err="1">
                <a:solidFill>
                  <a:srgbClr val="505FBF"/>
                </a:solidFill>
                <a:latin typeface="Arial" panose="020B0604020202020204"/>
                <a:cs typeface="Arial" panose="020B0604020202020204" pitchFamily="34" charset="0"/>
                <a:sym typeface="Arial" panose="020B0604020202020204"/>
              </a:rPr>
              <a:t>người</a:t>
            </a:r>
            <a:r>
              <a:rPr lang="en-US" sz="5000" b="1" kern="0" noProof="0" dirty="0">
                <a:solidFill>
                  <a:srgbClr val="505FBF"/>
                </a:solidFill>
                <a:latin typeface="Arial" panose="020B0604020202020204"/>
                <a:cs typeface="Arial" panose="020B0604020202020204" pitchFamily="34" charset="0"/>
                <a:sym typeface="Arial" panose="020B0604020202020204"/>
              </a:rPr>
              <a:t>, DNA </a:t>
            </a:r>
            <a:r>
              <a:rPr lang="en-US" sz="5000" b="1" kern="0" noProof="0" dirty="0" err="1">
                <a:solidFill>
                  <a:srgbClr val="505FBF"/>
                </a:solidFill>
                <a:latin typeface="Arial" panose="020B0604020202020204"/>
                <a:cs typeface="Arial" panose="020B0604020202020204" pitchFamily="34" charset="0"/>
                <a:sym typeface="Arial" panose="020B0604020202020204"/>
              </a:rPr>
              <a:t>đóng</a:t>
            </a:r>
            <a:r>
              <a:rPr lang="en-US" sz="5000" b="1" kern="0" noProof="0" dirty="0">
                <a:solidFill>
                  <a:srgbClr val="505FBF"/>
                </a:solidFill>
                <a:latin typeface="Arial" panose="020B0604020202020204"/>
                <a:cs typeface="Arial" panose="020B0604020202020204" pitchFamily="34" charset="0"/>
                <a:sym typeface="Arial" panose="020B0604020202020204"/>
              </a:rPr>
              <a:t> </a:t>
            </a:r>
            <a:r>
              <a:rPr lang="en-US" sz="5000" b="1" kern="0" noProof="0" dirty="0" err="1">
                <a:solidFill>
                  <a:srgbClr val="505FBF"/>
                </a:solidFill>
                <a:latin typeface="Arial" panose="020B0604020202020204"/>
                <a:cs typeface="Arial" panose="020B0604020202020204" pitchFamily="34" charset="0"/>
                <a:sym typeface="Arial" panose="020B0604020202020204"/>
              </a:rPr>
              <a:t>vai</a:t>
            </a:r>
            <a:r>
              <a:rPr lang="en-US" sz="5000" b="1" kern="0" noProof="0" dirty="0">
                <a:solidFill>
                  <a:srgbClr val="505FBF"/>
                </a:solidFill>
                <a:latin typeface="Arial" panose="020B0604020202020204"/>
                <a:cs typeface="Arial" panose="020B0604020202020204" pitchFamily="34" charset="0"/>
                <a:sym typeface="Arial" panose="020B0604020202020204"/>
              </a:rPr>
              <a:t> </a:t>
            </a:r>
            <a:r>
              <a:rPr lang="en-US" sz="5000" b="1" kern="0" noProof="0" dirty="0" err="1">
                <a:solidFill>
                  <a:srgbClr val="505FBF"/>
                </a:solidFill>
                <a:latin typeface="Arial" panose="020B0604020202020204"/>
                <a:cs typeface="Arial" panose="020B0604020202020204" pitchFamily="34" charset="0"/>
                <a:sym typeface="Arial" panose="020B0604020202020204"/>
              </a:rPr>
              <a:t>trò</a:t>
            </a:r>
            <a:r>
              <a:rPr lang="en-US" sz="5000" b="1" kern="0" noProof="0" dirty="0">
                <a:solidFill>
                  <a:srgbClr val="505FBF"/>
                </a:solidFill>
                <a:latin typeface="Arial" panose="020B0604020202020204"/>
                <a:cs typeface="Arial" panose="020B0604020202020204" pitchFamily="34" charset="0"/>
                <a:sym typeface="Arial" panose="020B0604020202020204"/>
              </a:rPr>
              <a:t> </a:t>
            </a:r>
            <a:r>
              <a:rPr lang="en-US" sz="5000" b="1" kern="0" noProof="0" dirty="0" err="1">
                <a:solidFill>
                  <a:srgbClr val="505FBF"/>
                </a:solidFill>
                <a:latin typeface="Arial" panose="020B0604020202020204"/>
                <a:cs typeface="Arial" panose="020B0604020202020204" pitchFamily="34" charset="0"/>
                <a:sym typeface="Arial" panose="020B0604020202020204"/>
              </a:rPr>
              <a:t>gì</a:t>
            </a:r>
            <a:r>
              <a:rPr lang="en-US" sz="5000" b="1" kern="0" noProof="0" dirty="0">
                <a:solidFill>
                  <a:srgbClr val="505FBF"/>
                </a:solidFill>
                <a:latin typeface="Arial" panose="020B0604020202020204"/>
                <a:cs typeface="Arial" panose="020B0604020202020204" pitchFamily="34" charset="0"/>
                <a:sym typeface="Arial" panose="020B0604020202020204"/>
              </a:rPr>
              <a:t>? RNA </a:t>
            </a:r>
            <a:r>
              <a:rPr lang="en-US" sz="5000" b="1" kern="0" noProof="0" dirty="0" err="1">
                <a:solidFill>
                  <a:srgbClr val="505FBF"/>
                </a:solidFill>
                <a:latin typeface="Arial" panose="020B0604020202020204"/>
                <a:cs typeface="Arial" panose="020B0604020202020204" pitchFamily="34" charset="0"/>
                <a:sym typeface="Arial" panose="020B0604020202020204"/>
              </a:rPr>
              <a:t>đóng</a:t>
            </a:r>
            <a:r>
              <a:rPr lang="en-US" sz="5000" b="1" kern="0" noProof="0" dirty="0">
                <a:solidFill>
                  <a:srgbClr val="505FBF"/>
                </a:solidFill>
                <a:latin typeface="Arial" panose="020B0604020202020204"/>
                <a:cs typeface="Arial" panose="020B0604020202020204" pitchFamily="34" charset="0"/>
                <a:sym typeface="Arial" panose="020B0604020202020204"/>
              </a:rPr>
              <a:t> </a:t>
            </a:r>
            <a:r>
              <a:rPr lang="en-US" sz="5000" b="1" kern="0" noProof="0" dirty="0" err="1">
                <a:solidFill>
                  <a:srgbClr val="505FBF"/>
                </a:solidFill>
                <a:latin typeface="Arial" panose="020B0604020202020204"/>
                <a:cs typeface="Arial" panose="020B0604020202020204" pitchFamily="34" charset="0"/>
                <a:sym typeface="Arial" panose="020B0604020202020204"/>
              </a:rPr>
              <a:t>vai</a:t>
            </a:r>
            <a:r>
              <a:rPr lang="en-US" sz="5000" b="1" kern="0" noProof="0" dirty="0">
                <a:solidFill>
                  <a:srgbClr val="505FBF"/>
                </a:solidFill>
                <a:latin typeface="Arial" panose="020B0604020202020204"/>
                <a:cs typeface="Arial" panose="020B0604020202020204" pitchFamily="34" charset="0"/>
                <a:sym typeface="Arial" panose="020B0604020202020204"/>
              </a:rPr>
              <a:t> </a:t>
            </a:r>
            <a:r>
              <a:rPr lang="en-US" sz="5000" b="1" kern="0" noProof="0" dirty="0" err="1">
                <a:solidFill>
                  <a:srgbClr val="505FBF"/>
                </a:solidFill>
                <a:latin typeface="Arial" panose="020B0604020202020204"/>
                <a:cs typeface="Arial" panose="020B0604020202020204" pitchFamily="34" charset="0"/>
                <a:sym typeface="Arial" panose="020B0604020202020204"/>
              </a:rPr>
              <a:t>trò</a:t>
            </a:r>
            <a:r>
              <a:rPr lang="en-US" sz="5000" b="1" kern="0" noProof="0" dirty="0">
                <a:solidFill>
                  <a:srgbClr val="505FBF"/>
                </a:solidFill>
                <a:latin typeface="Arial" panose="020B0604020202020204"/>
                <a:cs typeface="Arial" panose="020B0604020202020204" pitchFamily="34" charset="0"/>
                <a:sym typeface="Arial" panose="020B0604020202020204"/>
              </a:rPr>
              <a:t> </a:t>
            </a:r>
            <a:r>
              <a:rPr lang="en-US" sz="5000" b="1" kern="0" noProof="0" dirty="0" err="1">
                <a:solidFill>
                  <a:srgbClr val="505FBF"/>
                </a:solidFill>
                <a:latin typeface="Arial" panose="020B0604020202020204"/>
                <a:cs typeface="Arial" panose="020B0604020202020204" pitchFamily="34" charset="0"/>
                <a:sym typeface="Arial" panose="020B0604020202020204"/>
              </a:rPr>
              <a:t>gì</a:t>
            </a:r>
            <a:r>
              <a:rPr lang="en-US" sz="5000" b="1" kern="0" noProof="0" dirty="0">
                <a:solidFill>
                  <a:srgbClr val="505FBF"/>
                </a:solidFill>
                <a:latin typeface="Arial" panose="020B0604020202020204"/>
                <a:cs typeface="Arial" panose="020B0604020202020204" pitchFamily="34" charset="0"/>
                <a:sym typeface="Arial" panose="020B0604020202020204"/>
              </a:rPr>
              <a:t>?</a:t>
            </a:r>
            <a:endParaRPr kumimoji="0" lang="en-US" sz="5000" b="1" i="0" u="none" strike="noStrike" kern="0" cap="none" spc="0" normalizeH="0" baseline="0" noProof="0" dirty="0">
              <a:ln>
                <a:noFill/>
              </a:ln>
              <a:solidFill>
                <a:srgbClr val="505FBF"/>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8" name="Rectangle: Folded Corner 27"/>
          <p:cNvSpPr/>
          <p:nvPr/>
        </p:nvSpPr>
        <p:spPr>
          <a:xfrm>
            <a:off x="693321" y="3152257"/>
            <a:ext cx="16901358" cy="255221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Ở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người</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DNA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mang</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thông</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tin di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truyền</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mRNA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làm</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khuôn</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cho</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quá</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trình</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dịch</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mã</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tRNA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đóng</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vai</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trò</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vận</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chuyển</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thông</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tin di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truyền</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rRNA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là</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nơi</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tổng</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4400" kern="0" noProof="0" dirty="0" err="1">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hợp</a:t>
            </a:r>
            <a:r>
              <a:rPr lang="en-US" sz="4400" kern="0" noProof="0" dirty="0">
                <a:solidFill>
                  <a:srgbClr val="002060"/>
                </a:solidFill>
                <a:latin typeface="Arial" panose="020B0604020202020204" pitchFamily="34" charset="0"/>
                <a:ea typeface="Tahoma" panose="020B0604030504040204" pitchFamily="34" charset="0"/>
                <a:cs typeface="Arial" panose="020B0604020202020204" pitchFamily="34" charset="0"/>
                <a:sym typeface="Arial" panose="020B0604020202020204"/>
              </a:rPr>
              <a:t> protein</a:t>
            </a:r>
            <a:endParaRPr kumimoji="0" lang="en-US" sz="4400" b="0" i="0" u="none" strike="noStrike" kern="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2" name="Rectangle 1"/>
          <p:cNvSpPr/>
          <p:nvPr/>
        </p:nvSpPr>
        <p:spPr>
          <a:xfrm>
            <a:off x="16101393" y="8905460"/>
            <a:ext cx="795130" cy="10012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og on a hill&#10;&#10;Description automatically generated"/>
          <p:cNvPicPr>
            <a:picLocks noChangeAspect="1"/>
          </p:cNvPicPr>
          <p:nvPr/>
        </p:nvPicPr>
        <p:blipFill>
          <a:blip r:embed="rId4"/>
          <a:stretch>
            <a:fillRect/>
          </a:stretch>
        </p:blipFill>
        <p:spPr>
          <a:xfrm>
            <a:off x="0" y="0"/>
            <a:ext cx="18288000" cy="10287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buClr>
                <a:srgbClr val="000000"/>
              </a:buClr>
              <a:defRPr/>
            </a:pP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Bạn</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được</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thưởng</a:t>
            </a:r>
            <a:r>
              <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 5 </a:t>
            </a:r>
            <a:r>
              <a:rPr lang="en-US" sz="2700" b="1" kern="0" dirty="0" err="1">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rPr>
              <a:t>điểm</a:t>
            </a:r>
            <a:endParaRPr lang="en-US" sz="2700" b="1" kern="0" dirty="0">
              <a:solidFill>
                <a:prstClr val="black"/>
              </a:solidFill>
              <a:latin typeface="Arial" panose="020B0604020202020204" pitchFamily="34" charset="0"/>
              <a:ea typeface="Tahoma" panose="020B0604030504040204" pitchFamily="34" charset="0"/>
              <a:cs typeface="Arial" panose="020B0604020202020204" pitchFamily="34" charset="0"/>
              <a:sym typeface="Arial" panose="020B0604020202020204"/>
            </a:endParaRPr>
          </a:p>
        </p:txBody>
      </p:sp>
      <p:sp>
        <p:nvSpPr>
          <p:cNvPr id="27" name="Rectangle: Folded Corner 26"/>
          <p:cNvSpPr/>
          <p:nvPr/>
        </p:nvSpPr>
        <p:spPr>
          <a:xfrm>
            <a:off x="1098770" y="1043225"/>
            <a:ext cx="16362948" cy="20952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defRPr/>
            </a:pPr>
            <a:r>
              <a:rPr kumimoji="0" lang="en-US" sz="4800" b="1" i="0" u="none" strike="noStrike" kern="0" cap="none" spc="0" normalizeH="0" baseline="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Xác</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định</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trình</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tự</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trên</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mRNA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của</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mạch</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r>
              <a:rPr kumimoji="0" lang="en-US" sz="4800" b="1" i="0" u="none" strike="noStrike" kern="0" cap="none" spc="0" normalizeH="0" noProof="0" dirty="0" err="1">
                <a:ln>
                  <a:noFill/>
                </a:ln>
                <a:solidFill>
                  <a:srgbClr val="505FBF"/>
                </a:solidFill>
                <a:effectLst/>
                <a:uLnTx/>
                <a:uFillTx/>
                <a:latin typeface="Arial" panose="020B0604020202020204"/>
                <a:ea typeface="+mn-ea"/>
                <a:cs typeface="Arial" panose="020B0604020202020204" pitchFamily="34" charset="0"/>
                <a:sym typeface="Arial" panose="020B0604020202020204"/>
              </a:rPr>
              <a:t>gốc</a:t>
            </a: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 </a:t>
            </a:r>
          </a:p>
          <a:p>
            <a:pPr marL="0" marR="0" lvl="0" indent="0" algn="ctr" defTabSz="1828800" rtl="0" eaLnBrk="1" fontAlgn="auto" latinLnBrk="0" hangingPunct="1">
              <a:lnSpc>
                <a:spcPct val="100000"/>
              </a:lnSpc>
              <a:spcBef>
                <a:spcPts val="0"/>
              </a:spcBef>
              <a:spcAft>
                <a:spcPts val="0"/>
              </a:spcAft>
              <a:buClr>
                <a:srgbClr val="000000"/>
              </a:buClr>
              <a:buSzTx/>
              <a:buFontTx/>
              <a:buNone/>
              <a:defRPr/>
            </a:pPr>
            <a:r>
              <a:rPr kumimoji="0" lang="en-US" sz="4800" b="1" i="0" u="none" strike="noStrike" kern="0" cap="none" spc="0" normalizeH="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rPr>
              <a:t>3’-TACAAAGACGCAGGGATC-5’</a:t>
            </a:r>
            <a:endParaRPr kumimoji="0" lang="en-US" sz="4800" b="1" i="0" u="none" strike="noStrike" kern="0" cap="none" spc="0" normalizeH="0" baseline="0" noProof="0" dirty="0">
              <a:ln>
                <a:noFill/>
              </a:ln>
              <a:solidFill>
                <a:srgbClr val="505FBF"/>
              </a:solidFill>
              <a:effectLst/>
              <a:uLnTx/>
              <a:uFillTx/>
              <a:latin typeface="Arial" panose="020B0604020202020204"/>
              <a:ea typeface="+mn-ea"/>
              <a:cs typeface="Arial" panose="020B0604020202020204" pitchFamily="34" charset="0"/>
              <a:sym typeface="Arial" panose="020B0604020202020204"/>
            </a:endParaRPr>
          </a:p>
        </p:txBody>
      </p:sp>
      <p:sp>
        <p:nvSpPr>
          <p:cNvPr id="28" name="Rectangle: Folded Corner 27"/>
          <p:cNvSpPr/>
          <p:nvPr/>
        </p:nvSpPr>
        <p:spPr>
          <a:xfrm>
            <a:off x="3374764" y="3768109"/>
            <a:ext cx="11515047" cy="169142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828800">
              <a:buClr>
                <a:srgbClr val="000000"/>
              </a:buClr>
              <a:defRPr/>
            </a:pPr>
            <a:r>
              <a:rPr lang="en-US" sz="5400" b="1" kern="0" dirty="0">
                <a:solidFill>
                  <a:srgbClr val="505FBF"/>
                </a:solidFill>
                <a:cs typeface="Arial" panose="020B0604020202020204" pitchFamily="34" charset="0"/>
                <a:sym typeface="Arial" panose="020B0604020202020204"/>
              </a:rPr>
              <a:t>5’-AUGUUUCUGCGUCCCUAG-3’</a:t>
            </a:r>
          </a:p>
        </p:txBody>
      </p:sp>
      <p:sp>
        <p:nvSpPr>
          <p:cNvPr id="33" name="Rectangle 32"/>
          <p:cNvSpPr/>
          <p:nvPr/>
        </p:nvSpPr>
        <p:spPr>
          <a:xfrm rot="5600923">
            <a:off x="4246988" y="7491170"/>
            <a:ext cx="3657496" cy="37646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31" name="Arrow: Pentagon 30">
            <a:hlinkClick r:id="rId9" action="ppaction://hlinksldjump"/>
          </p:cNvPr>
          <p:cNvSpPr/>
          <p:nvPr/>
        </p:nvSpPr>
        <p:spPr>
          <a:xfrm rot="586976" flipH="1">
            <a:off x="4202110" y="6103532"/>
            <a:ext cx="3466408" cy="134927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r>
              <a:rPr kumimoji="0" lang="en-US" sz="4200" b="1" i="0" u="none" strike="noStrike" kern="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a:rPr>
              <a:t>QUAY LẠI</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2" name="Rectangle 1"/>
          <p:cNvSpPr/>
          <p:nvPr/>
        </p:nvSpPr>
        <p:spPr>
          <a:xfrm>
            <a:off x="16161027" y="8965095"/>
            <a:ext cx="675862" cy="94157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
                <a:srgbClr val="000000"/>
              </a:buClr>
              <a:buSzTx/>
              <a:buFontTx/>
              <a:buNone/>
              <a:defRPr/>
            </a:pPr>
            <a:endParaRPr kumimoji="0" lang="en-US" sz="27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apes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2856</Words>
  <Application>Microsoft Office PowerPoint</Application>
  <PresentationFormat>Custom</PresentationFormat>
  <Paragraphs>264</Paragraphs>
  <Slides>45</Slides>
  <Notes>10</Notes>
  <HiddenSlides>0</HiddenSlides>
  <MMClips>4</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45</vt:i4>
      </vt:variant>
    </vt:vector>
  </HeadingPairs>
  <TitlesOfParts>
    <vt:vector size="60" baseType="lpstr">
      <vt:lpstr>Mochiy Pop One</vt:lpstr>
      <vt:lpstr>Aharoni</vt:lpstr>
      <vt:lpstr>Avenir Next LT Pro</vt:lpstr>
      <vt:lpstr>Karla</vt:lpstr>
      <vt:lpstr>Calibri</vt:lpstr>
      <vt:lpstr>Segoe UI Black</vt:lpstr>
      <vt:lpstr>Times New Roman</vt:lpstr>
      <vt:lpstr>Arial</vt:lpstr>
      <vt:lpstr>Tahoma</vt:lpstr>
      <vt:lpstr>Microsoft YaHei</vt:lpstr>
      <vt:lpstr>Lilita One</vt:lpstr>
      <vt:lpstr>Bebas Neue</vt:lpstr>
      <vt:lpstr>Office Theme</vt:lpstr>
      <vt:lpstr>ShapesVTI</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TÁI BẢN DNA</vt:lpstr>
      <vt:lpstr>PowerPoint Presentation</vt:lpstr>
      <vt:lpstr>I. TÁI BẢN DNA</vt:lpstr>
      <vt:lpstr>I. TÁI BẢN DNA</vt:lpstr>
      <vt:lpstr>I. TÁI BẢN DNA</vt:lpstr>
      <vt:lpstr>I. TÁI BẢN DNA</vt:lpstr>
      <vt:lpstr>PowerPoint Presentation</vt:lpstr>
      <vt:lpstr>I. TÁI BẢN DNA</vt:lpstr>
      <vt:lpstr>I. TÁI BẢN DNA</vt:lpstr>
      <vt:lpstr>PowerPoint Presentation</vt:lpstr>
      <vt:lpstr>I. TÁI BẢN DNA</vt:lpstr>
      <vt:lpstr>PowerPoint Presentation</vt:lpstr>
      <vt:lpstr>PowerPoint Presentation</vt:lpstr>
      <vt:lpstr>PowerPoint Presentation</vt:lpstr>
      <vt:lpstr>PowerPoint Presentation</vt:lpstr>
      <vt:lpstr>PowerPoint Presentation</vt:lpstr>
      <vt:lpstr>I. TÁI BẢN DNA</vt:lpstr>
      <vt:lpstr>I. TÁI BẢN DNA</vt:lpstr>
      <vt:lpstr>I. TÁI BẢN DNA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DNA Science Presentation in Light Blue Green Lined Style</dc:title>
  <dc:creator>OliverFang™</dc:creator>
  <cp:lastModifiedBy>HP</cp:lastModifiedBy>
  <cp:revision>503</cp:revision>
  <dcterms:created xsi:type="dcterms:W3CDTF">2006-08-16T00:00:00Z</dcterms:created>
  <dcterms:modified xsi:type="dcterms:W3CDTF">2025-04-08T08:28:47Z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DB557BD7BF864598B4C09D3B3187C297_12</vt:lpwstr>
  </property>
  <property fmtid="{D5CDD505-2E9C-101B-9397-08002B2CF9AE}" pid="3" name="KSOProductBuildVer">
    <vt:lpwstr>1033-12.2.0.20326</vt:lpwstr>
  </property>
</Properties>
</file>