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5" r:id="rId2"/>
    <p:sldId id="501" r:id="rId3"/>
    <p:sldId id="500" r:id="rId4"/>
    <p:sldId id="461" r:id="rId5"/>
    <p:sldId id="503" r:id="rId6"/>
    <p:sldId id="520" r:id="rId7"/>
    <p:sldId id="484" r:id="rId8"/>
    <p:sldId id="499" r:id="rId9"/>
    <p:sldId id="502" r:id="rId10"/>
    <p:sldId id="537" r:id="rId11"/>
    <p:sldId id="492" r:id="rId12"/>
    <p:sldId id="496" r:id="rId13"/>
    <p:sldId id="538" r:id="rId14"/>
    <p:sldId id="536" r:id="rId15"/>
    <p:sldId id="497" r:id="rId16"/>
    <p:sldId id="539" r:id="rId17"/>
    <p:sldId id="540" r:id="rId18"/>
    <p:sldId id="541" r:id="rId19"/>
    <p:sldId id="410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261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3830" autoAdjust="0"/>
  </p:normalViewPr>
  <p:slideViewPr>
    <p:cSldViewPr snapToGrid="0">
      <p:cViewPr varScale="1">
        <p:scale>
          <a:sx n="77" d="100"/>
          <a:sy n="77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5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8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3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2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1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6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9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9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2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3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7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3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image" Target="../media/image60.svg"/><Relationship Id="rId4" Type="http://schemas.openxmlformats.org/officeDocument/2006/relationships/image" Target="../media/image65.sv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26" Type="http://schemas.microsoft.com/office/2007/relationships/hdphoto" Target="../media/hdphoto3.wdp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5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24" Type="http://schemas.openxmlformats.org/officeDocument/2006/relationships/image" Target="../media/image71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0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26" Type="http://schemas.microsoft.com/office/2007/relationships/hdphoto" Target="../media/hdphoto4.wdp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24" Type="http://schemas.openxmlformats.org/officeDocument/2006/relationships/image" Target="../media/image73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9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7.svg"/><Relationship Id="rId2" Type="http://schemas.openxmlformats.org/officeDocument/2006/relationships/image" Target="../media/image26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75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50.svg"/><Relationship Id="rId7" Type="http://schemas.openxmlformats.org/officeDocument/2006/relationships/image" Target="../media/image47.png"/><Relationship Id="rId12" Type="http://schemas.openxmlformats.org/officeDocument/2006/relationships/image" Target="../media/image60.svg"/><Relationship Id="rId17" Type="http://schemas.openxmlformats.org/officeDocument/2006/relationships/image" Target="../media/image56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9.png"/><Relationship Id="rId24" Type="http://schemas.openxmlformats.org/officeDocument/2006/relationships/image" Target="../media/image76.png"/><Relationship Id="rId5" Type="http://schemas.openxmlformats.org/officeDocument/2006/relationships/image" Target="../media/image43.png"/><Relationship Id="rId15" Type="http://schemas.openxmlformats.org/officeDocument/2006/relationships/image" Target="../media/image54.svg"/><Relationship Id="rId23" Type="http://schemas.openxmlformats.org/officeDocument/2006/relationships/image" Target="../media/image46.svg"/><Relationship Id="rId10" Type="http://schemas.openxmlformats.org/officeDocument/2006/relationships/image" Target="../media/image52.svg"/><Relationship Id="rId19" Type="http://schemas.openxmlformats.org/officeDocument/2006/relationships/image" Target="../media/image58.svg"/><Relationship Id="rId4" Type="http://schemas.openxmlformats.org/officeDocument/2006/relationships/image" Target="../media/image42.svg"/><Relationship Id="rId9" Type="http://schemas.openxmlformats.org/officeDocument/2006/relationships/image" Target="../media/image51.png"/><Relationship Id="rId14" Type="http://schemas.openxmlformats.org/officeDocument/2006/relationships/image" Target="../media/image53.png"/><Relationship Id="rId2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77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50.svg"/><Relationship Id="rId7" Type="http://schemas.openxmlformats.org/officeDocument/2006/relationships/image" Target="../media/image47.png"/><Relationship Id="rId12" Type="http://schemas.openxmlformats.org/officeDocument/2006/relationships/image" Target="../media/image60.svg"/><Relationship Id="rId17" Type="http://schemas.openxmlformats.org/officeDocument/2006/relationships/image" Target="../media/image56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9.png"/><Relationship Id="rId5" Type="http://schemas.openxmlformats.org/officeDocument/2006/relationships/image" Target="../media/image43.png"/><Relationship Id="rId15" Type="http://schemas.openxmlformats.org/officeDocument/2006/relationships/image" Target="../media/image54.svg"/><Relationship Id="rId23" Type="http://schemas.openxmlformats.org/officeDocument/2006/relationships/image" Target="../media/image46.svg"/><Relationship Id="rId10" Type="http://schemas.openxmlformats.org/officeDocument/2006/relationships/image" Target="../media/image52.svg"/><Relationship Id="rId19" Type="http://schemas.openxmlformats.org/officeDocument/2006/relationships/image" Target="../media/image58.svg"/><Relationship Id="rId4" Type="http://schemas.openxmlformats.org/officeDocument/2006/relationships/image" Target="../media/image42.svg"/><Relationship Id="rId9" Type="http://schemas.openxmlformats.org/officeDocument/2006/relationships/image" Target="../media/image51.png"/><Relationship Id="rId14" Type="http://schemas.openxmlformats.org/officeDocument/2006/relationships/image" Target="../media/image53.png"/><Relationship Id="rId2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5" Type="http://schemas.microsoft.com/office/2007/relationships/hdphoto" Target="../media/hdphoto5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24" Type="http://schemas.openxmlformats.org/officeDocument/2006/relationships/image" Target="../media/image80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8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81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7.svg"/><Relationship Id="rId3" Type="http://schemas.openxmlformats.org/officeDocument/2006/relationships/image" Target="../media/image60.svg"/><Relationship Id="rId7" Type="http://schemas.openxmlformats.org/officeDocument/2006/relationships/image" Target="../media/image83.svg"/><Relationship Id="rId12" Type="http://schemas.openxmlformats.org/officeDocument/2006/relationships/image" Target="../media/image8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5.svg"/><Relationship Id="rId5" Type="http://schemas.openxmlformats.org/officeDocument/2006/relationships/image" Target="../media/image35.svg"/><Relationship Id="rId10" Type="http://schemas.openxmlformats.org/officeDocument/2006/relationships/image" Target="../media/image84.png"/><Relationship Id="rId4" Type="http://schemas.openxmlformats.org/officeDocument/2006/relationships/image" Target="../media/image34.png"/><Relationship Id="rId9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26" Type="http://schemas.microsoft.com/office/2007/relationships/hdphoto" Target="../media/hdphoto6.wdp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5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24" Type="http://schemas.openxmlformats.org/officeDocument/2006/relationships/image" Target="../media/image8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88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7.svg"/><Relationship Id="rId2" Type="http://schemas.openxmlformats.org/officeDocument/2006/relationships/image" Target="../media/image26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91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50.svg"/><Relationship Id="rId7" Type="http://schemas.openxmlformats.org/officeDocument/2006/relationships/image" Target="../media/image47.png"/><Relationship Id="rId12" Type="http://schemas.openxmlformats.org/officeDocument/2006/relationships/image" Target="../media/image60.svg"/><Relationship Id="rId17" Type="http://schemas.openxmlformats.org/officeDocument/2006/relationships/image" Target="../media/image56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9.png"/><Relationship Id="rId24" Type="http://schemas.openxmlformats.org/officeDocument/2006/relationships/image" Target="../media/image92.png"/><Relationship Id="rId5" Type="http://schemas.openxmlformats.org/officeDocument/2006/relationships/image" Target="../media/image43.png"/><Relationship Id="rId15" Type="http://schemas.openxmlformats.org/officeDocument/2006/relationships/image" Target="../media/image54.svg"/><Relationship Id="rId23" Type="http://schemas.openxmlformats.org/officeDocument/2006/relationships/image" Target="../media/image46.svg"/><Relationship Id="rId10" Type="http://schemas.openxmlformats.org/officeDocument/2006/relationships/image" Target="../media/image52.svg"/><Relationship Id="rId19" Type="http://schemas.openxmlformats.org/officeDocument/2006/relationships/image" Target="../media/image58.svg"/><Relationship Id="rId4" Type="http://schemas.openxmlformats.org/officeDocument/2006/relationships/image" Target="../media/image42.svg"/><Relationship Id="rId9" Type="http://schemas.openxmlformats.org/officeDocument/2006/relationships/image" Target="../media/image51.png"/><Relationship Id="rId14" Type="http://schemas.openxmlformats.org/officeDocument/2006/relationships/image" Target="../media/image53.png"/><Relationship Id="rId2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93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50.svg"/><Relationship Id="rId7" Type="http://schemas.openxmlformats.org/officeDocument/2006/relationships/image" Target="../media/image47.png"/><Relationship Id="rId12" Type="http://schemas.openxmlformats.org/officeDocument/2006/relationships/image" Target="../media/image60.svg"/><Relationship Id="rId17" Type="http://schemas.openxmlformats.org/officeDocument/2006/relationships/image" Target="../media/image56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9.png"/><Relationship Id="rId5" Type="http://schemas.openxmlformats.org/officeDocument/2006/relationships/image" Target="../media/image43.png"/><Relationship Id="rId15" Type="http://schemas.openxmlformats.org/officeDocument/2006/relationships/image" Target="../media/image54.svg"/><Relationship Id="rId23" Type="http://schemas.openxmlformats.org/officeDocument/2006/relationships/image" Target="../media/image46.svg"/><Relationship Id="rId10" Type="http://schemas.openxmlformats.org/officeDocument/2006/relationships/image" Target="../media/image52.svg"/><Relationship Id="rId19" Type="http://schemas.openxmlformats.org/officeDocument/2006/relationships/image" Target="../media/image58.svg"/><Relationship Id="rId4" Type="http://schemas.openxmlformats.org/officeDocument/2006/relationships/image" Target="../media/image42.svg"/><Relationship Id="rId9" Type="http://schemas.openxmlformats.org/officeDocument/2006/relationships/image" Target="../media/image51.png"/><Relationship Id="rId14" Type="http://schemas.openxmlformats.org/officeDocument/2006/relationships/image" Target="../media/image53.png"/><Relationship Id="rId22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5" Type="http://schemas.microsoft.com/office/2007/relationships/hdphoto" Target="../media/hdphoto7.wdp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24" Type="http://schemas.openxmlformats.org/officeDocument/2006/relationships/image" Target="../media/image95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94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24" Type="http://schemas.openxmlformats.org/officeDocument/2006/relationships/image" Target="../media/image96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94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97.png"/><Relationship Id="rId5" Type="http://schemas.openxmlformats.org/officeDocument/2006/relationships/image" Target="../media/image66.png"/><Relationship Id="rId10" Type="http://schemas.openxmlformats.org/officeDocument/2006/relationships/image" Target="../media/image60.svg"/><Relationship Id="rId4" Type="http://schemas.openxmlformats.org/officeDocument/2006/relationships/image" Target="../media/image65.sv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7.svg"/><Relationship Id="rId2" Type="http://schemas.openxmlformats.org/officeDocument/2006/relationships/image" Target="../media/image26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98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50.svg"/><Relationship Id="rId7" Type="http://schemas.openxmlformats.org/officeDocument/2006/relationships/image" Target="../media/image47.png"/><Relationship Id="rId12" Type="http://schemas.openxmlformats.org/officeDocument/2006/relationships/image" Target="../media/image60.svg"/><Relationship Id="rId17" Type="http://schemas.openxmlformats.org/officeDocument/2006/relationships/image" Target="../media/image56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9.png"/><Relationship Id="rId24" Type="http://schemas.openxmlformats.org/officeDocument/2006/relationships/image" Target="../media/image99.png"/><Relationship Id="rId5" Type="http://schemas.openxmlformats.org/officeDocument/2006/relationships/image" Target="../media/image43.png"/><Relationship Id="rId15" Type="http://schemas.openxmlformats.org/officeDocument/2006/relationships/image" Target="../media/image54.svg"/><Relationship Id="rId23" Type="http://schemas.openxmlformats.org/officeDocument/2006/relationships/image" Target="../media/image46.svg"/><Relationship Id="rId10" Type="http://schemas.openxmlformats.org/officeDocument/2006/relationships/image" Target="../media/image52.svg"/><Relationship Id="rId19" Type="http://schemas.openxmlformats.org/officeDocument/2006/relationships/image" Target="../media/image58.svg"/><Relationship Id="rId4" Type="http://schemas.openxmlformats.org/officeDocument/2006/relationships/image" Target="../media/image42.svg"/><Relationship Id="rId9" Type="http://schemas.openxmlformats.org/officeDocument/2006/relationships/image" Target="../media/image51.png"/><Relationship Id="rId14" Type="http://schemas.openxmlformats.org/officeDocument/2006/relationships/image" Target="../media/image53.png"/><Relationship Id="rId2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00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50.svg"/><Relationship Id="rId7" Type="http://schemas.openxmlformats.org/officeDocument/2006/relationships/image" Target="../media/image47.png"/><Relationship Id="rId12" Type="http://schemas.openxmlformats.org/officeDocument/2006/relationships/image" Target="../media/image60.svg"/><Relationship Id="rId17" Type="http://schemas.openxmlformats.org/officeDocument/2006/relationships/image" Target="../media/image56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9.png"/><Relationship Id="rId5" Type="http://schemas.openxmlformats.org/officeDocument/2006/relationships/image" Target="../media/image43.png"/><Relationship Id="rId15" Type="http://schemas.openxmlformats.org/officeDocument/2006/relationships/image" Target="../media/image54.svg"/><Relationship Id="rId23" Type="http://schemas.openxmlformats.org/officeDocument/2006/relationships/image" Target="../media/image46.svg"/><Relationship Id="rId10" Type="http://schemas.openxmlformats.org/officeDocument/2006/relationships/image" Target="../media/image52.svg"/><Relationship Id="rId19" Type="http://schemas.openxmlformats.org/officeDocument/2006/relationships/image" Target="../media/image58.svg"/><Relationship Id="rId4" Type="http://schemas.openxmlformats.org/officeDocument/2006/relationships/image" Target="../media/image42.svg"/><Relationship Id="rId9" Type="http://schemas.openxmlformats.org/officeDocument/2006/relationships/image" Target="../media/image51.png"/><Relationship Id="rId14" Type="http://schemas.openxmlformats.org/officeDocument/2006/relationships/image" Target="../media/image53.png"/><Relationship Id="rId2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6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7.svg"/><Relationship Id="rId2" Type="http://schemas.openxmlformats.org/officeDocument/2006/relationships/image" Target="../media/image26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5" Type="http://schemas.microsoft.com/office/2007/relationships/hdphoto" Target="../media/hdphoto2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689693" y="2511524"/>
            <a:ext cx="6858002" cy="1834953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0"/>
                </a:moveTo>
                <a:lnTo>
                  <a:pt x="10522734" y="0"/>
                </a:lnTo>
                <a:lnTo>
                  <a:pt x="10522734" y="5490954"/>
                </a:lnTo>
                <a:lnTo>
                  <a:pt x="0" y="549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527465" y="5887885"/>
            <a:ext cx="3305297" cy="43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67"/>
              </a:lnSpc>
            </a:pPr>
            <a:r>
              <a:rPr lang="en-US" sz="2000">
                <a:solidFill>
                  <a:srgbClr val="FCFEFF"/>
                </a:solidFill>
                <a:latin typeface="Source Sans Pro Bold"/>
              </a:rPr>
              <a:t>PPT XINH DUONG HUNG</a:t>
            </a: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DA8F1860-F51B-0532-237A-F8821ADDD7EF}"/>
              </a:ext>
            </a:extLst>
          </p:cNvPr>
          <p:cNvSpPr/>
          <p:nvPr/>
        </p:nvSpPr>
        <p:spPr>
          <a:xfrm rot="584447">
            <a:off x="10835566" y="5388591"/>
            <a:ext cx="1460931" cy="1430887"/>
          </a:xfrm>
          <a:custGeom>
            <a:avLst/>
            <a:gdLst/>
            <a:ahLst/>
            <a:cxnLst/>
            <a:rect l="l" t="t" r="r" b="b"/>
            <a:pathLst>
              <a:path w="2979759" h="3052249">
                <a:moveTo>
                  <a:pt x="0" y="0"/>
                </a:moveTo>
                <a:lnTo>
                  <a:pt x="2979759" y="0"/>
                </a:lnTo>
                <a:lnTo>
                  <a:pt x="2979759" y="3052250"/>
                </a:lnTo>
                <a:lnTo>
                  <a:pt x="0" y="3052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6D58CC05-FEE6-2C6E-0133-00AFD92F3A8A}"/>
              </a:ext>
            </a:extLst>
          </p:cNvPr>
          <p:cNvSpPr/>
          <p:nvPr/>
        </p:nvSpPr>
        <p:spPr>
          <a:xfrm>
            <a:off x="-677792" y="-1087663"/>
            <a:ext cx="2157629" cy="2100991"/>
          </a:xfrm>
          <a:custGeom>
            <a:avLst/>
            <a:gdLst/>
            <a:ahLst/>
            <a:cxnLst/>
            <a:rect l="l" t="t" r="r" b="b"/>
            <a:pathLst>
              <a:path w="3236444" h="3151487">
                <a:moveTo>
                  <a:pt x="0" y="0"/>
                </a:moveTo>
                <a:lnTo>
                  <a:pt x="3236444" y="0"/>
                </a:lnTo>
                <a:lnTo>
                  <a:pt x="3236444" y="3151487"/>
                </a:lnTo>
                <a:lnTo>
                  <a:pt x="0" y="3151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7000"/>
            </a:blip>
            <a:stretch>
              <a:fillRect/>
            </a:stretch>
          </a:blipFill>
        </p:spPr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528C5B7-BA74-3921-CAD9-2706A7E80FB5}"/>
              </a:ext>
            </a:extLst>
          </p:cNvPr>
          <p:cNvGrpSpPr/>
          <p:nvPr/>
        </p:nvGrpSpPr>
        <p:grpSpPr>
          <a:xfrm>
            <a:off x="1909759" y="1454950"/>
            <a:ext cx="8510052" cy="3899230"/>
            <a:chOff x="0" y="-38100"/>
            <a:chExt cx="2982731" cy="158703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0B8FD3DE-D5E7-A2E5-B0E6-F5F299035887}"/>
                </a:ext>
              </a:extLst>
            </p:cNvPr>
            <p:cNvSpPr/>
            <p:nvPr/>
          </p:nvSpPr>
          <p:spPr>
            <a:xfrm>
              <a:off x="0" y="0"/>
              <a:ext cx="2982731" cy="1548931"/>
            </a:xfrm>
            <a:custGeom>
              <a:avLst/>
              <a:gdLst/>
              <a:ahLst/>
              <a:cxnLst/>
              <a:rect l="l" t="t" r="r" b="b"/>
              <a:pathLst>
                <a:path w="2982731" h="1765653">
                  <a:moveTo>
                    <a:pt x="21192" y="0"/>
                  </a:moveTo>
                  <a:lnTo>
                    <a:pt x="2961539" y="0"/>
                  </a:lnTo>
                  <a:cubicBezTo>
                    <a:pt x="2967159" y="0"/>
                    <a:pt x="2972549" y="2233"/>
                    <a:pt x="2976524" y="6207"/>
                  </a:cubicBezTo>
                  <a:cubicBezTo>
                    <a:pt x="2980498" y="10181"/>
                    <a:pt x="2982731" y="15571"/>
                    <a:pt x="2982731" y="21192"/>
                  </a:cubicBezTo>
                  <a:lnTo>
                    <a:pt x="2982731" y="1744461"/>
                  </a:lnTo>
                  <a:cubicBezTo>
                    <a:pt x="2982731" y="1750082"/>
                    <a:pt x="2980498" y="1755472"/>
                    <a:pt x="2976524" y="1759446"/>
                  </a:cubicBezTo>
                  <a:cubicBezTo>
                    <a:pt x="2972549" y="1763421"/>
                    <a:pt x="2967159" y="1765653"/>
                    <a:pt x="2961539" y="1765653"/>
                  </a:cubicBezTo>
                  <a:lnTo>
                    <a:pt x="21192" y="1765653"/>
                  </a:lnTo>
                  <a:cubicBezTo>
                    <a:pt x="15571" y="1765653"/>
                    <a:pt x="10181" y="1763421"/>
                    <a:pt x="6207" y="1759446"/>
                  </a:cubicBezTo>
                  <a:cubicBezTo>
                    <a:pt x="2233" y="1755472"/>
                    <a:pt x="0" y="1750082"/>
                    <a:pt x="0" y="1744461"/>
                  </a:cubicBezTo>
                  <a:lnTo>
                    <a:pt x="0" y="21192"/>
                  </a:lnTo>
                  <a:cubicBezTo>
                    <a:pt x="0" y="15571"/>
                    <a:pt x="2233" y="10181"/>
                    <a:pt x="6207" y="6207"/>
                  </a:cubicBezTo>
                  <a:cubicBezTo>
                    <a:pt x="10181" y="2233"/>
                    <a:pt x="15571" y="0"/>
                    <a:pt x="21192" y="0"/>
                  </a:cubicBezTo>
                  <a:close/>
                </a:path>
              </a:pathLst>
            </a:custGeom>
            <a:grpFill/>
          </p:spPr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E9FFB9F7-73EF-8CB8-4C6D-54B1A70EF558}"/>
                </a:ext>
              </a:extLst>
            </p:cNvPr>
            <p:cNvSpPr txBox="1"/>
            <p:nvPr/>
          </p:nvSpPr>
          <p:spPr>
            <a:xfrm>
              <a:off x="0" y="-38100"/>
              <a:ext cx="2982731" cy="1562140"/>
            </a:xfrm>
            <a:prstGeom prst="rect">
              <a:avLst/>
            </a:prstGeom>
            <a:grpFill/>
            <a:ln>
              <a:solidFill>
                <a:srgbClr val="3333FF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32" name="Freeform 18">
            <a:extLst>
              <a:ext uri="{FF2B5EF4-FFF2-40B4-BE49-F238E27FC236}">
                <a16:creationId xmlns:a16="http://schemas.microsoft.com/office/drawing/2014/main" id="{01B178BB-65B5-9C93-00F5-8A35CF9D49E7}"/>
              </a:ext>
            </a:extLst>
          </p:cNvPr>
          <p:cNvSpPr/>
          <p:nvPr/>
        </p:nvSpPr>
        <p:spPr>
          <a:xfrm rot="-5268899">
            <a:off x="-317416" y="6059571"/>
            <a:ext cx="1771310" cy="1932635"/>
          </a:xfrm>
          <a:custGeom>
            <a:avLst/>
            <a:gdLst/>
            <a:ahLst/>
            <a:cxnLst/>
            <a:rect l="l" t="t" r="r" b="b"/>
            <a:pathLst>
              <a:path w="4450576" h="4055588">
                <a:moveTo>
                  <a:pt x="0" y="0"/>
                </a:moveTo>
                <a:lnTo>
                  <a:pt x="4450576" y="0"/>
                </a:lnTo>
                <a:lnTo>
                  <a:pt x="4450576" y="4055588"/>
                </a:lnTo>
                <a:lnTo>
                  <a:pt x="0" y="40555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</a:blip>
            <a:stretch>
              <a:fillRect/>
            </a:stretch>
          </a:blipFill>
        </p:spPr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06339708-0DE2-8E02-FA33-AB1A86BBE583}"/>
              </a:ext>
            </a:extLst>
          </p:cNvPr>
          <p:cNvSpPr txBox="1"/>
          <p:nvPr/>
        </p:nvSpPr>
        <p:spPr>
          <a:xfrm>
            <a:off x="2326849" y="2084770"/>
            <a:ext cx="790586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-165" dirty="0">
                <a:solidFill>
                  <a:srgbClr val="3C3C3D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itka Subheading Semibold" pitchFamily="2" charset="0"/>
              </a:rPr>
              <a:t>CHÀO MỪNG CÁC EM ĐẾN VỚI TIẾT HỌC HÔM NAY</a:t>
            </a:r>
          </a:p>
        </p:txBody>
      </p:sp>
      <p:sp>
        <p:nvSpPr>
          <p:cNvPr id="38" name="Freeform 2">
            <a:extLst>
              <a:ext uri="{FF2B5EF4-FFF2-40B4-BE49-F238E27FC236}">
                <a16:creationId xmlns:a16="http://schemas.microsoft.com/office/drawing/2014/main" id="{2ECC247C-AD76-46B1-95DE-821EB091C9FB}"/>
              </a:ext>
            </a:extLst>
          </p:cNvPr>
          <p:cNvSpPr/>
          <p:nvPr/>
        </p:nvSpPr>
        <p:spPr>
          <a:xfrm flipH="1">
            <a:off x="10902528" y="4552826"/>
            <a:ext cx="1055195" cy="1400998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81EBAB2F-B02A-428D-085F-59FFE61157CF}"/>
              </a:ext>
            </a:extLst>
          </p:cNvPr>
          <p:cNvSpPr/>
          <p:nvPr/>
        </p:nvSpPr>
        <p:spPr>
          <a:xfrm>
            <a:off x="270928" y="801958"/>
            <a:ext cx="1385857" cy="128281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01CD6BB7-A189-FB46-96EB-47436B7BEADC}"/>
              </a:ext>
            </a:extLst>
          </p:cNvPr>
          <p:cNvSpPr/>
          <p:nvPr/>
        </p:nvSpPr>
        <p:spPr>
          <a:xfrm flipH="1">
            <a:off x="274952" y="3770705"/>
            <a:ext cx="3493316" cy="3004807"/>
          </a:xfrm>
          <a:custGeom>
            <a:avLst/>
            <a:gdLst/>
            <a:ahLst/>
            <a:cxnLst/>
            <a:rect l="l" t="t" r="r" b="b"/>
            <a:pathLst>
              <a:path w="5778474" h="4507210">
                <a:moveTo>
                  <a:pt x="0" y="0"/>
                </a:moveTo>
                <a:lnTo>
                  <a:pt x="5778474" y="0"/>
                </a:lnTo>
                <a:lnTo>
                  <a:pt x="5778474" y="4507210"/>
                </a:lnTo>
                <a:lnTo>
                  <a:pt x="0" y="4507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65D9E3A9-C201-D160-8E43-B6BE492117C8}"/>
              </a:ext>
            </a:extLst>
          </p:cNvPr>
          <p:cNvSpPr/>
          <p:nvPr/>
        </p:nvSpPr>
        <p:spPr>
          <a:xfrm>
            <a:off x="11136805" y="988366"/>
            <a:ext cx="1202137" cy="1525573"/>
          </a:xfrm>
          <a:custGeom>
            <a:avLst/>
            <a:gdLst/>
            <a:ahLst/>
            <a:cxnLst/>
            <a:rect l="l" t="t" r="r" b="b"/>
            <a:pathLst>
              <a:path w="2895048" h="3421643">
                <a:moveTo>
                  <a:pt x="0" y="0"/>
                </a:moveTo>
                <a:lnTo>
                  <a:pt x="2895048" y="0"/>
                </a:lnTo>
                <a:lnTo>
                  <a:pt x="2895048" y="3421643"/>
                </a:lnTo>
                <a:lnTo>
                  <a:pt x="0" y="34216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1000"/>
            </a:blip>
            <a:stretch>
              <a:fillRect/>
            </a:stretch>
          </a:blipFill>
        </p:spPr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5717422-5E6B-1CD4-C7AC-38138A7E0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74" y="305442"/>
            <a:ext cx="67322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UBND HUYỆN CÁT HẢI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TH&amp;THCS HÀ SEN</a:t>
            </a:r>
            <a:endParaRPr lang="en-US" alt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C27417B-18AE-623E-1737-9AC749F9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807" y="5811646"/>
            <a:ext cx="5616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Thị Thanh Hằng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39529" y="625379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73278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</a:p>
              <a:p>
                <a:r>
                  <a:rPr lang="en-US" sz="3000" dirty="0"/>
                  <a:t>a) Vì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thẳng</a:t>
                </a:r>
                <a:r>
                  <a:rPr lang="en-US" sz="3000" dirty="0"/>
                  <a:t> a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tuyến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khoảng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cách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OH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từ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tâm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đến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thẳng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bằng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kính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 err="1"/>
                  <a:t>Vậy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b)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thuộc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c)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chung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thẳng</a:t>
                </a:r>
                <a:r>
                  <a:rPr lang="en-US" sz="3000" dirty="0"/>
                  <a:t> a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thẳng</a:t>
                </a:r>
                <a:r>
                  <a:rPr lang="en-US" sz="3000" dirty="0"/>
                  <a:t> a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d)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thẳng</a:t>
                </a:r>
                <a:r>
                  <a:rPr lang="en-US" sz="3000" dirty="0"/>
                  <a:t> a </a:t>
                </a:r>
                <a:r>
                  <a:rPr lang="en-US" sz="3000" dirty="0" err="1"/>
                  <a:t>vuông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góc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với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kính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OH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đi</a:t>
                </a:r>
                <a:r>
                  <a:rPr lang="en-US" sz="3000" dirty="0"/>
                  <a:t> qua </a:t>
                </a:r>
                <a:r>
                  <a:rPr lang="en-US" sz="3000" dirty="0" err="1"/>
                  <a:t>tiếp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73278" cy="5246186"/>
              </a:xfrm>
              <a:prstGeom prst="rect">
                <a:avLst/>
              </a:prstGeom>
              <a:blipFill>
                <a:blip r:embed="rId23"/>
                <a:stretch>
                  <a:fillRect l="-849" t="-208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91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XÉT!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836D68D-A5EC-0686-9D55-24417C472224}"/>
              </a:ext>
            </a:extLst>
          </p:cNvPr>
          <p:cNvSpPr txBox="1">
            <a:spLocks/>
          </p:cNvSpPr>
          <p:nvPr/>
        </p:nvSpPr>
        <p:spPr>
          <a:xfrm>
            <a:off x="311904" y="1006659"/>
            <a:ext cx="11655091" cy="543077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Nếu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82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030390" y="6370466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63185" y="659984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146604" y="6100405"/>
            <a:ext cx="1729872" cy="616391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37574"/>
                <a:ext cx="11430000" cy="366447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Cho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nằm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ngoài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tròn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thoả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mãn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tròn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a) Tam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𝑂𝑀𝑁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tam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 hay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? Vì </a:t>
                </a:r>
                <a:r>
                  <a:rPr lang="en-US" sz="2800" dirty="0" err="1"/>
                  <a:t>sao</a:t>
                </a:r>
                <a:r>
                  <a:rPr lang="en-US" sz="2800" dirty="0"/>
                  <a:t>? </a:t>
                </a:r>
              </a:p>
              <a:p>
                <a:r>
                  <a:rPr lang="en-US" sz="2800" dirty="0"/>
                  <a:t>b)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37574"/>
                <a:ext cx="11430000" cy="3664476"/>
              </a:xfrm>
              <a:prstGeom prst="rect">
                <a:avLst/>
              </a:prstGeom>
              <a:blipFill>
                <a:blip r:embed="rId23"/>
                <a:stretch>
                  <a:fillRect l="-693" t="-215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465AC1-BC0C-623D-9A6F-4217781584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960" y="4531313"/>
                <a:ext cx="11430000" cy="20943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giải</a:t>
                </a:r>
                <a:r>
                  <a:rPr lang="en-US" dirty="0"/>
                  <a:t> </a:t>
                </a:r>
              </a:p>
              <a:p>
                <a:r>
                  <a:rPr lang="en-US" dirty="0"/>
                  <a:t>a) Vì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𝑂𝑀𝑁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465AC1-BC0C-623D-9A6F-421778158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0" y="4531313"/>
                <a:ext cx="11430000" cy="2094335"/>
              </a:xfrm>
              <a:prstGeom prst="rect">
                <a:avLst/>
              </a:prstGeom>
              <a:blipFill>
                <a:blip r:embed="rId24"/>
                <a:stretch>
                  <a:fillRect l="-959" t="-49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9B29B9AD-C13B-C6F1-A5D1-B3C002A52EDE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746" y="2259536"/>
            <a:ext cx="1653683" cy="2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2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030390" y="6370466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63185" y="659984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146604" y="6100405"/>
            <a:ext cx="1729872" cy="616391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62532"/>
                <a:ext cx="11430000" cy="337359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Cho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tròn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nằm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. Đường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sz="2800" dirty="0"/>
                  <a:t>. Đường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cắt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tròn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hay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? Vì </a:t>
                </a:r>
                <a:r>
                  <a:rPr lang="en-US" sz="2800" dirty="0" err="1"/>
                  <a:t>sao</a:t>
                </a:r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62532"/>
                <a:ext cx="11430000" cy="3373593"/>
              </a:xfrm>
              <a:prstGeom prst="rect">
                <a:avLst/>
              </a:prstGeom>
              <a:blipFill>
                <a:blip r:embed="rId23"/>
                <a:stretch>
                  <a:fillRect l="-693" t="-233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465AC1-BC0C-623D-9A6F-4217781584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960" y="4236125"/>
                <a:ext cx="11430000" cy="238952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000" dirty="0"/>
                  <a:t>b) </a:t>
                </a:r>
                <a:r>
                  <a:rPr lang="en-US" sz="3000" dirty="0" err="1"/>
                  <a:t>Áp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dụng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định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lí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Pythagore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cho</a:t>
                </a:r>
                <a:r>
                  <a:rPr lang="en-US" sz="3000" dirty="0"/>
                  <a:t> tam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𝑂𝑀𝑁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vuông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tại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000" dirty="0"/>
                  <a:t>, 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/>
                  <a:t>, </a:t>
                </a:r>
                <a:r>
                  <a:rPr lang="en-US" sz="3000" dirty="0" err="1"/>
                  <a:t>suy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ra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000" dirty="0"/>
                  <a:t>Do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000" dirty="0" err="1"/>
                  <a:t>Vậy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/>
                      <m:t> 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465AC1-BC0C-623D-9A6F-421778158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0" y="4236125"/>
                <a:ext cx="11430000" cy="2389523"/>
              </a:xfrm>
              <a:prstGeom prst="rect">
                <a:avLst/>
              </a:prstGeom>
              <a:blipFill>
                <a:blip r:embed="rId24"/>
                <a:stretch>
                  <a:fillRect l="-533" t="-6345" b="-126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296349A7-3E81-F11C-D55D-F8698D89EB67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8781" y="1728549"/>
            <a:ext cx="1775614" cy="23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4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839483" y="1428457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HOẠT ĐỘNG LUYỆN TẬP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7570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717589" y="5561450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365846" y="-8866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1: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05905"/>
                <a:ext cx="11525540" cy="581974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Cho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A, B, C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r>
                  <a:rPr lang="en-US" dirty="0"/>
                  <a:t>Vì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OAC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Pythagore</a:t>
                </a:r>
                <a:r>
                  <a:rPr lang="en-US" dirty="0"/>
                  <a:t>).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5905"/>
                <a:ext cx="11525540" cy="5819743"/>
              </a:xfrm>
              <a:prstGeom prst="rect">
                <a:avLst/>
              </a:prstGeom>
              <a:blipFill>
                <a:blip r:embed="rId13"/>
                <a:stretch>
                  <a:fillRect l="-951" t="-1776" b="-167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50885" y="6388683"/>
            <a:ext cx="789062" cy="445568"/>
            <a:chOff x="0" y="0"/>
            <a:chExt cx="10119180" cy="4875304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11"/>
          <p:cNvSpPr/>
          <p:nvPr/>
        </p:nvSpPr>
        <p:spPr>
          <a:xfrm>
            <a:off x="8551256" y="6536497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10139023" y="6445481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169FA-A85A-73C2-76B3-B12A9EDFD01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69510" y="3006923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1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717589" y="5561450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365846" y="-8866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1: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05905"/>
                <a:ext cx="11525540" cy="581974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Cho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A, B, C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</a:p>
              <a:p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Xét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OBC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Pythagore</a:t>
                </a:r>
                <a:r>
                  <a:rPr lang="en-US" dirty="0"/>
                  <a:t>).</a:t>
                </a:r>
              </a:p>
              <a:p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5905"/>
                <a:ext cx="11525540" cy="5819743"/>
              </a:xfrm>
              <a:prstGeom prst="rect">
                <a:avLst/>
              </a:prstGeom>
              <a:blipFill>
                <a:blip r:embed="rId13"/>
                <a:stretch>
                  <a:fillRect l="-951" t="-177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50885" y="6388683"/>
            <a:ext cx="789062" cy="445568"/>
            <a:chOff x="0" y="0"/>
            <a:chExt cx="10119180" cy="4875304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11"/>
          <p:cNvSpPr/>
          <p:nvPr/>
        </p:nvSpPr>
        <p:spPr>
          <a:xfrm>
            <a:off x="8551256" y="6536497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10139023" y="6445481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3771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39529" y="625379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36120"/>
                <a:ext cx="11430000" cy="556909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a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qua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OH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Hình</a:t>
                </a:r>
                <a:r>
                  <a:rPr lang="en-US" dirty="0"/>
                  <a:t> 35).</a:t>
                </a:r>
                <a:endParaRPr lang="en-US" sz="2800" dirty="0"/>
              </a:p>
              <a:p>
                <a:pPr>
                  <a:lnSpc>
                    <a:spcPct val="110000"/>
                  </a:lnSpc>
                </a:pPr>
                <a:endParaRPr lang="en-US" sz="2800" dirty="0"/>
              </a:p>
              <a:p>
                <a:pPr>
                  <a:lnSpc>
                    <a:spcPct val="110000"/>
                  </a:lnSpc>
                </a:pPr>
                <a:endParaRPr lang="en-US" sz="2800" dirty="0"/>
              </a:p>
              <a:p>
                <a:pPr>
                  <a:lnSpc>
                    <a:spcPct val="110000"/>
                  </a:lnSpc>
                </a:pPr>
                <a:endParaRPr lang="en-US" sz="2800" dirty="0"/>
              </a:p>
              <a:p>
                <a:pPr>
                  <a:lnSpc>
                    <a:spcPct val="110000"/>
                  </a:lnSpc>
                </a:pPr>
                <a:endParaRPr lang="en-US" sz="2800" dirty="0"/>
              </a:p>
              <a:p>
                <a:pPr>
                  <a:lnSpc>
                    <a:spcPct val="110000"/>
                  </a:lnSpc>
                </a:pPr>
                <a:br>
                  <a:rPr lang="en-US" sz="2800" dirty="0"/>
                </a:br>
                <a:r>
                  <a:rPr lang="en-US" sz="3000" dirty="0"/>
                  <a:t>a) So </a:t>
                </a:r>
                <a:r>
                  <a:rPr lang="en-US" sz="3000" dirty="0" err="1"/>
                  <a:t>sánh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khoảng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cách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từ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đến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thẳng</a:t>
                </a:r>
                <a:r>
                  <a:rPr lang="en-US" sz="3000" dirty="0"/>
                  <a:t> a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kính</a:t>
                </a:r>
                <a:r>
                  <a:rPr lang="en-US" sz="3000" dirty="0"/>
                  <a:t> R.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000" dirty="0"/>
                  <a:t>b) </a:t>
                </a:r>
                <a:r>
                  <a:rPr lang="en-US" sz="3000" dirty="0" err="1"/>
                  <a:t>Giả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sử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thuộc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thẳng</a:t>
                </a:r>
                <a:r>
                  <a:rPr lang="en-US" sz="3000" dirty="0"/>
                  <a:t> a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khác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000" dirty="0"/>
                  <a:t>. So </a:t>
                </a:r>
                <a:r>
                  <a:rPr lang="en-US" sz="3000" dirty="0" err="1"/>
                  <a:t>sánh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ON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R.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thuộc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hay </a:t>
                </a:r>
                <a:r>
                  <a:rPr lang="en-US" sz="3000" dirty="0" err="1"/>
                  <a:t>không</a:t>
                </a:r>
                <a:r>
                  <a:rPr lang="en-US" sz="3000" dirty="0"/>
                  <a:t>?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000" dirty="0"/>
                  <a:t>c)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thẳng</a:t>
                </a:r>
                <a:r>
                  <a:rPr lang="en-US" sz="3000" dirty="0"/>
                  <a:t> 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phải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tuyến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tròn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30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hay </a:t>
                </a:r>
                <a:r>
                  <a:rPr lang="en-US" sz="3000" dirty="0" err="1"/>
                  <a:t>không</a:t>
                </a:r>
                <a:r>
                  <a:rPr lang="en-US" sz="3000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36120"/>
                <a:ext cx="11430000" cy="5569092"/>
              </a:xfrm>
              <a:prstGeom prst="rect">
                <a:avLst/>
              </a:prstGeom>
              <a:blipFill>
                <a:blip r:embed="rId23"/>
                <a:stretch>
                  <a:fillRect l="-852" t="-1747" r="-5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DA222CD2-A5C0-2C7F-A072-40D2EFA1667F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490" y="1875615"/>
            <a:ext cx="2441645" cy="21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39529" y="625379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36120"/>
                <a:ext cx="11430000" cy="556909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  <a:endParaRPr lang="en-US" dirty="0"/>
              </a:p>
              <a:p>
                <a:r>
                  <a:rPr lang="en-US" dirty="0"/>
                  <a:t>a)Vì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xiên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kẻ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a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OH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N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 a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OH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H </a:t>
                </a:r>
                <a:r>
                  <a:rPr lang="en-US" dirty="0" err="1"/>
                  <a:t>nên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(O; R)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H.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36120"/>
                <a:ext cx="11430000" cy="5569092"/>
              </a:xfrm>
              <a:prstGeom prst="rect">
                <a:avLst/>
              </a:prstGeom>
              <a:blipFill>
                <a:blip r:embed="rId23"/>
                <a:stretch>
                  <a:fillRect l="-959" t="-196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9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1628620" y="483720"/>
            <a:ext cx="10389428" cy="5890562"/>
            <a:chOff x="-6990" y="0"/>
            <a:chExt cx="19246879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-6990" y="281638"/>
              <a:ext cx="19246877" cy="11809544"/>
              <a:chOff x="-4214" y="0"/>
              <a:chExt cx="11602845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4" y="0"/>
                <a:ext cx="11602845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81" y="0"/>
              <a:ext cx="18910408" cy="11727398"/>
              <a:chOff x="-4213" y="0"/>
              <a:chExt cx="11427912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142791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079" y="132029"/>
            <a:ext cx="3890791" cy="1604570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53163">
            <a:off x="11228752" y="5749859"/>
            <a:ext cx="317607" cy="602873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-15529" y="5599582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FA82E-F9D3-C1EB-0D2D-8EE377C30BD3}"/>
              </a:ext>
            </a:extLst>
          </p:cNvPr>
          <p:cNvGrpSpPr/>
          <p:nvPr/>
        </p:nvGrpSpPr>
        <p:grpSpPr>
          <a:xfrm>
            <a:off x="223449" y="511940"/>
            <a:ext cx="3549593" cy="756617"/>
            <a:chOff x="482841" y="993503"/>
            <a:chExt cx="3549593" cy="756617"/>
          </a:xfrm>
        </p:grpSpPr>
        <p:sp>
          <p:nvSpPr>
            <p:cNvPr id="9" name="TextBox 9"/>
            <p:cNvSpPr txBox="1"/>
            <p:nvPr/>
          </p:nvSpPr>
          <p:spPr>
            <a:xfrm>
              <a:off x="662273" y="993503"/>
              <a:ext cx="3370161" cy="75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98"/>
                </a:lnSpc>
              </a:pPr>
              <a:r>
                <a:rPr lang="en-US" sz="5174" dirty="0">
                  <a:solidFill>
                    <a:srgbClr val="272626"/>
                  </a:solidFill>
                  <a:latin typeface="Asap"/>
                </a:rPr>
                <a:t>Định </a:t>
              </a:r>
              <a:r>
                <a:rPr lang="en-US" sz="5174" dirty="0" err="1">
                  <a:solidFill>
                    <a:srgbClr val="272626"/>
                  </a:solidFill>
                  <a:latin typeface="Asap"/>
                </a:rPr>
                <a:t>nghĩa</a:t>
              </a:r>
              <a:endParaRPr lang="en-US" sz="5174" dirty="0">
                <a:solidFill>
                  <a:srgbClr val="272626"/>
                </a:solidFill>
                <a:latin typeface="Asap"/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8DBFC45-375C-E4AA-9405-55A714009F8D}"/>
                </a:ext>
              </a:extLst>
            </p:cNvPr>
            <p:cNvSpPr/>
            <p:nvPr/>
          </p:nvSpPr>
          <p:spPr>
            <a:xfrm>
              <a:off x="482841" y="1190846"/>
              <a:ext cx="358864" cy="358864"/>
            </a:xfrm>
            <a:custGeom>
              <a:avLst/>
              <a:gdLst/>
              <a:ahLst/>
              <a:cxnLst/>
              <a:rect l="l" t="t" r="r" b="b"/>
              <a:pathLst>
                <a:path w="538296" h="538296">
                  <a:moveTo>
                    <a:pt x="0" y="0"/>
                  </a:moveTo>
                  <a:lnTo>
                    <a:pt x="538296" y="0"/>
                  </a:lnTo>
                  <a:lnTo>
                    <a:pt x="538296" y="538296"/>
                  </a:lnTo>
                  <a:lnTo>
                    <a:pt x="0" y="538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23079" y="3703591"/>
            <a:ext cx="1684681" cy="160457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75882-8D39-2374-861F-793AE3955B01}"/>
              </a:ext>
            </a:extLst>
          </p:cNvPr>
          <p:cNvSpPr txBox="1">
            <a:spLocks/>
          </p:cNvSpPr>
          <p:nvPr/>
        </p:nvSpPr>
        <p:spPr>
          <a:xfrm>
            <a:off x="1950378" y="1764819"/>
            <a:ext cx="9957257" cy="412205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Nếu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55046" y="2027894"/>
            <a:ext cx="762067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3333FF"/>
                </a:solidFill>
                <a:latin typeface="More Sugar"/>
              </a:rPr>
              <a:t>BÀI 3: </a:t>
            </a:r>
            <a:r>
              <a:rPr lang="vi-VN" sz="4800" b="1" dirty="0">
                <a:solidFill>
                  <a:srgbClr val="3333FF"/>
                </a:solidFill>
                <a:latin typeface="More Sugar"/>
              </a:rPr>
              <a:t>TIẾP TUYẾN CỦA ĐƯỜNG TRÒN </a:t>
            </a:r>
            <a:r>
              <a:rPr lang="en-US" sz="4800" b="1" dirty="0">
                <a:solidFill>
                  <a:srgbClr val="FF0000"/>
                </a:solidFill>
                <a:latin typeface="More Sugar"/>
              </a:rPr>
              <a:t>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6" y="4860266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030390" y="6370466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63185" y="659984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146604" y="6100405"/>
            <a:ext cx="1729872" cy="616391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62532"/>
                <a:ext cx="11430000" cy="337359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.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62532"/>
                <a:ext cx="11430000" cy="3373593"/>
              </a:xfrm>
              <a:prstGeom prst="rect">
                <a:avLst/>
              </a:prstGeom>
              <a:blipFill>
                <a:blip r:embed="rId23"/>
                <a:stretch>
                  <a:fillRect l="-959" t="-3058" r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465AC1-BC0C-623D-9A6F-4217781584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960" y="4236125"/>
                <a:ext cx="11430000" cy="238952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</a:p>
              <a:p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Hình</a:t>
                </a:r>
                <a:r>
                  <a:rPr lang="en-US" dirty="0"/>
                  <a:t> 36). 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465AC1-BC0C-623D-9A6F-421778158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0" y="4236125"/>
                <a:ext cx="11430000" cy="2389523"/>
              </a:xfrm>
              <a:prstGeom prst="rect">
                <a:avLst/>
              </a:prstGeom>
              <a:blipFill>
                <a:blip r:embed="rId24"/>
                <a:stretch>
                  <a:fillRect l="-959" t="-4569" r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DC003DB-3AD3-997C-A4F1-9CC95A3910B4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5236" y="1813306"/>
            <a:ext cx="1821365" cy="23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839483" y="1428457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HOẠT ĐỘNG LUYỆN TẬP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7610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717589" y="5561450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365846" y="-8866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05905"/>
                <a:ext cx="11525540" cy="581974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(O; R) </a:t>
                </a:r>
                <a:r>
                  <a:rPr lang="en-US" dirty="0" err="1"/>
                  <a:t>và</a:t>
                </a:r>
                <a:r>
                  <a:rPr lang="en-US" dirty="0"/>
                  <a:t> (O'; R')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I. </a:t>
                </a:r>
                <a:r>
                  <a:rPr lang="en-US" dirty="0" err="1"/>
                  <a:t>Gọi</a:t>
                </a:r>
                <a:r>
                  <a:rPr lang="en-US" dirty="0"/>
                  <a:t> d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I.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d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5905"/>
                <a:ext cx="11525540" cy="5819743"/>
              </a:xfrm>
              <a:prstGeom prst="rect">
                <a:avLst/>
              </a:prstGeom>
              <a:blipFill>
                <a:blip r:embed="rId13"/>
                <a:stretch>
                  <a:fillRect l="-951" t="-1776" r="-21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50885" y="6388683"/>
            <a:ext cx="789062" cy="445568"/>
            <a:chOff x="0" y="0"/>
            <a:chExt cx="10119180" cy="4875304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11"/>
          <p:cNvSpPr/>
          <p:nvPr/>
        </p:nvSpPr>
        <p:spPr>
          <a:xfrm>
            <a:off x="8551256" y="6536497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10139023" y="6445481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BC4C4E-FAA5-82D9-7AB3-B627507D105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6254" y="3349666"/>
            <a:ext cx="2999492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7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717589" y="5561450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365846" y="-8866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05905"/>
                <a:ext cx="11525540" cy="581974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(O; R) </a:t>
                </a:r>
                <a:r>
                  <a:rPr lang="en-US" dirty="0" err="1"/>
                  <a:t>và</a:t>
                </a:r>
                <a:r>
                  <a:rPr lang="en-US" dirty="0"/>
                  <a:t> (O'; R')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I. </a:t>
                </a:r>
                <a:r>
                  <a:rPr lang="en-US" dirty="0" err="1"/>
                  <a:t>Gọi</a:t>
                </a:r>
                <a:r>
                  <a:rPr lang="en-US" dirty="0"/>
                  <a:t> d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I.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d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</a:p>
              <a:p>
                <a:r>
                  <a:rPr lang="en-US" dirty="0"/>
                  <a:t>Vì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I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Vì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I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OI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I.</a:t>
                </a:r>
              </a:p>
              <a:p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 </a:t>
                </a:r>
                <a:r>
                  <a:rPr lang="en-US" dirty="0" err="1"/>
                  <a:t>tại</a:t>
                </a:r>
                <a:r>
                  <a:rPr lang="en-US" dirty="0"/>
                  <a:t> I, </a:t>
                </a:r>
                <a:r>
                  <a:rPr lang="en-US" dirty="0" err="1"/>
                  <a:t>mà</a:t>
                </a:r>
                <a:r>
                  <a:rPr lang="en-US" dirty="0"/>
                  <a:t> I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d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5905"/>
                <a:ext cx="11525540" cy="5819743"/>
              </a:xfrm>
              <a:prstGeom prst="rect">
                <a:avLst/>
              </a:prstGeom>
              <a:blipFill>
                <a:blip r:embed="rId13"/>
                <a:stretch>
                  <a:fillRect l="-951" t="-1776" r="-21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50885" y="6388683"/>
            <a:ext cx="789062" cy="445568"/>
            <a:chOff x="0" y="0"/>
            <a:chExt cx="10119180" cy="4875304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11"/>
          <p:cNvSpPr/>
          <p:nvPr/>
        </p:nvSpPr>
        <p:spPr>
          <a:xfrm>
            <a:off x="8551256" y="6536497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10139023" y="6445481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572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030390" y="6370466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63185" y="659984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146604" y="6100405"/>
            <a:ext cx="1729872" cy="616391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3: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62533"/>
                <a:ext cx="11430000" cy="150744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62533"/>
                <a:ext cx="11430000" cy="1507444"/>
              </a:xfrm>
              <a:prstGeom prst="rect">
                <a:avLst/>
              </a:prstGeom>
              <a:blipFill>
                <a:blip r:embed="rId23"/>
                <a:stretch>
                  <a:fillRect l="-959" t="-6800" r="-959" b="-720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465AC1-BC0C-623D-9A6F-421778158432}"/>
              </a:ext>
            </a:extLst>
          </p:cNvPr>
          <p:cNvSpPr txBox="1">
            <a:spLocks/>
          </p:cNvSpPr>
          <p:nvPr/>
        </p:nvSpPr>
        <p:spPr>
          <a:xfrm>
            <a:off x="498960" y="2369977"/>
            <a:ext cx="11430000" cy="42556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/>
              <a:t>Lời</a:t>
            </a:r>
            <a:r>
              <a:rPr lang="en-US" b="1" dirty="0"/>
              <a:t> giải</a:t>
            </a:r>
            <a:endParaRPr lang="en-US" sz="3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86F276-70F2-EF37-7A67-AADC76C33A82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2888" y="3240160"/>
            <a:ext cx="2902968" cy="25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4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030390" y="6370466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63185" y="659984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146604" y="6100405"/>
            <a:ext cx="1729872" cy="616391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3: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62533"/>
                <a:ext cx="11430000" cy="150744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62533"/>
                <a:ext cx="11430000" cy="1507444"/>
              </a:xfrm>
              <a:prstGeom prst="rect">
                <a:avLst/>
              </a:prstGeom>
              <a:blipFill>
                <a:blip r:embed="rId23"/>
                <a:stretch>
                  <a:fillRect l="-959" t="-6800" r="-959" b="-720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465AC1-BC0C-623D-9A6F-4217781584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960" y="2369977"/>
                <a:ext cx="11430000" cy="425567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,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𝐼𝑂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𝐼𝑀𝑂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ấy</a:t>
                </a:r>
                <a:r>
                  <a:rPr lang="en-US" dirty="0"/>
                  <a:t>,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𝐼𝑀𝑂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vối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Vậy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/>
                <a:endParaRPr lang="en-US" sz="30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465AC1-BC0C-623D-9A6F-421778158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0" y="2369977"/>
                <a:ext cx="11430000" cy="4255671"/>
              </a:xfrm>
              <a:prstGeom prst="rect">
                <a:avLst/>
              </a:prstGeom>
              <a:blipFill>
                <a:blip r:embed="rId24"/>
                <a:stretch>
                  <a:fillRect l="-959" t="-2571" b="-314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947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XÉT!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/>
                  <a:t>Cho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Ví</a:t>
                </a:r>
                <a:r>
                  <a:rPr lang="en-US" dirty="0"/>
                  <a:t> </a:t>
                </a:r>
                <a:r>
                  <a:rPr lang="en-US" dirty="0" err="1"/>
                  <a:t>dụ</a:t>
                </a:r>
                <a:r>
                  <a:rPr lang="en-US" dirty="0"/>
                  <a:t> 3,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qua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sau:Vẽ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𝐼𝑂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457200" lvl="0" indent="-457200">
                  <a:buFont typeface="Wingdings" panose="05000000000000000000" pitchFamily="2" charset="2"/>
                  <a:buChar char="§"/>
                </a:pP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𝐾𝑂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0" indent="-457200">
                  <a:buFont typeface="Wingdings" panose="05000000000000000000" pitchFamily="2" charset="2"/>
                  <a:buChar char="§"/>
                </a:pPr>
                <a:r>
                  <a:rPr lang="en-US" dirty="0"/>
                  <a:t>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784" t="-2016" r="-83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50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839483" y="1428457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HOẠT ĐỘNG LUYỆN TẬP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5996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717589" y="5561450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365846" y="-8866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775" y="805905"/>
                <a:ext cx="11451325" cy="581974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Cho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(O), (O')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sao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OA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/>
                <a:r>
                  <a:rPr lang="en-US" b="1" dirty="0" err="1"/>
                  <a:t>Lời</a:t>
                </a:r>
                <a:r>
                  <a:rPr lang="en-US" b="1" dirty="0"/>
                  <a:t> giải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805905"/>
                <a:ext cx="11451325" cy="5819743"/>
              </a:xfrm>
              <a:prstGeom prst="rect">
                <a:avLst/>
              </a:prstGeom>
              <a:blipFill>
                <a:blip r:embed="rId13"/>
                <a:stretch>
                  <a:fillRect l="-957" t="-1776" r="-10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50885" y="6388683"/>
            <a:ext cx="789062" cy="445568"/>
            <a:chOff x="0" y="0"/>
            <a:chExt cx="10119180" cy="4875304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11"/>
          <p:cNvSpPr/>
          <p:nvPr/>
        </p:nvSpPr>
        <p:spPr>
          <a:xfrm>
            <a:off x="8551256" y="6536497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10139023" y="6445481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 descr="Luyện tập 3 trang 108 Toán 9 Tập 1 Cánh diều | Giải Toán 9">
            <a:extLst>
              <a:ext uri="{FF2B5EF4-FFF2-40B4-BE49-F238E27FC236}">
                <a16:creationId xmlns:a16="http://schemas.microsoft.com/office/drawing/2014/main" id="{345D4E4B-DDA6-0044-FF01-DF2995A8FDB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17" y="3683340"/>
            <a:ext cx="2787015" cy="2004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33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717589" y="5561450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562554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365846" y="-8866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775" y="805905"/>
                <a:ext cx="11451325" cy="581974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2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9600" dirty="0"/>
                  <a:t>Cho </a:t>
                </a:r>
                <a:r>
                  <a:rPr lang="en-US" sz="9600" dirty="0" err="1"/>
                  <a:t>hai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đường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tròn</a:t>
                </a:r>
                <a:r>
                  <a:rPr lang="en-US" sz="9600" dirty="0"/>
                  <a:t> (O), (O') </a:t>
                </a:r>
                <a:r>
                  <a:rPr lang="en-US" sz="9600" dirty="0" err="1"/>
                  <a:t>cắt</a:t>
                </a:r>
                <a:r>
                  <a:rPr lang="en-US" sz="9600" dirty="0"/>
                  <a:t> </a:t>
                </a:r>
                <a:r>
                  <a:rPr lang="en-US" sz="9600" dirty="0" err="1"/>
                  <a:t>nhau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tại</a:t>
                </a:r>
                <a:r>
                  <a:rPr lang="en-US" sz="9600" dirty="0"/>
                  <a:t> </a:t>
                </a:r>
                <a:r>
                  <a:rPr lang="en-US" sz="9600" dirty="0" err="1"/>
                  <a:t>hai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điểm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sao</a:t>
                </a:r>
                <a:r>
                  <a:rPr lang="en-US" sz="9600" dirty="0"/>
                  <a:t> </a:t>
                </a:r>
                <a:r>
                  <a:rPr lang="en-US" sz="9600" dirty="0" err="1"/>
                  <a:t>cho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đường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thẳng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OA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là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tiếp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tuyến</a:t>
                </a:r>
                <a:r>
                  <a:rPr lang="en-US" sz="9600" dirty="0"/>
                  <a:t> </a:t>
                </a:r>
                <a:r>
                  <a:rPr lang="en-US" sz="9600" dirty="0" err="1"/>
                  <a:t>của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đường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tròn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96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9600" dirty="0"/>
                  <a:t>. </a:t>
                </a:r>
                <a:r>
                  <a:rPr lang="en-US" sz="9600" dirty="0" err="1"/>
                  <a:t>Chứng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minh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đường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thẳng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sz="9600"/>
                      <m:t> </m:t>
                    </m:r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là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tiếp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tuyến</a:t>
                </a:r>
                <a:r>
                  <a:rPr lang="en-US" sz="9600" dirty="0"/>
                  <a:t> </a:t>
                </a:r>
                <a:r>
                  <a:rPr lang="en-US" sz="9600" dirty="0" err="1"/>
                  <a:t>của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đường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tròn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a:rPr lang="en-US" sz="96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96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9600" b="1" dirty="0" err="1"/>
                  <a:t>Lời</a:t>
                </a:r>
                <a:r>
                  <a:rPr lang="en-US" sz="9600" b="1" dirty="0"/>
                  <a:t> giải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600" dirty="0"/>
                  <a:t>Vì </a:t>
                </a:r>
                <a:r>
                  <a:rPr lang="en-US" sz="9600" dirty="0" err="1"/>
                  <a:t>hai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đường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tròn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a:rPr lang="en-US" sz="9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),</m:t>
                    </m:r>
                    <m:d>
                      <m:d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cắt</a:t>
                </a:r>
                <a:r>
                  <a:rPr lang="en-US" sz="9600" dirty="0"/>
                  <a:t> </a:t>
                </a:r>
                <a:r>
                  <a:rPr lang="en-US" sz="9600" dirty="0" err="1"/>
                  <a:t>nhau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tại</a:t>
                </a:r>
                <a:r>
                  <a:rPr lang="en-US" sz="9600" dirty="0"/>
                  <a:t> </a:t>
                </a:r>
                <a:r>
                  <a:rPr lang="en-US" sz="9600" dirty="0" err="1"/>
                  <a:t>hai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điểm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a:rPr lang="en-US" sz="9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nên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a:rPr lang="en-US" sz="96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và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96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600" dirty="0"/>
                  <a:t>Xét </a:t>
                </a:r>
                <a14:m>
                  <m:oMath xmlns:m="http://schemas.openxmlformats.org/officeDocument/2006/math">
                    <m:r>
                      <a:rPr lang="en-US" sz="9600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𝑂𝐴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và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a:rPr lang="en-US" sz="9600"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sz="9600" i="1">
                        <a:latin typeface="Cambria Math" panose="02040503050406030204" pitchFamily="18" charset="0"/>
                      </a:rPr>
                      <m:t>𝑂𝐵𝑂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có</a:t>
                </a:r>
                <a:r>
                  <a:rPr lang="en-US" sz="9600" dirty="0"/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OA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OB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96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96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9600">
                            <a:latin typeface="Cambria Math" panose="02040503050406030204" pitchFamily="18" charset="0"/>
                          </a:rPr>
                          <m:t>OO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là</a:t>
                </a:r>
                <a:r>
                  <a:rPr lang="en-US" sz="9600" dirty="0"/>
                  <a:t> </a:t>
                </a:r>
                <a:r>
                  <a:rPr lang="en-US" sz="9600" dirty="0" err="1"/>
                  <a:t>cạnh</a:t>
                </a:r>
                <a:r>
                  <a:rPr lang="en-US" sz="9600" dirty="0"/>
                  <a:t> </a:t>
                </a:r>
                <a:r>
                  <a:rPr lang="en-US" sz="9600" dirty="0" err="1"/>
                  <a:t>chung</a:t>
                </a:r>
                <a:endParaRPr lang="en-US" sz="9600" dirty="0"/>
              </a:p>
              <a:p>
                <a:pPr>
                  <a:lnSpc>
                    <a:spcPct val="120000"/>
                  </a:lnSpc>
                </a:pPr>
                <a:r>
                  <a:rPr lang="en-US" sz="9600" dirty="0"/>
                  <a:t>Do </a:t>
                </a:r>
                <a:r>
                  <a:rPr lang="en-US" sz="9600" dirty="0" err="1"/>
                  <a:t>đó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a:rPr lang="en-US" sz="9600">
                        <a:latin typeface="Cambria Math" panose="02040503050406030204" pitchFamily="18" charset="0"/>
                      </a:rPr>
                      <m:t>△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9600">
                            <a:latin typeface="Cambria Math" panose="02040503050406030204" pitchFamily="18" charset="0"/>
                          </a:rPr>
                          <m:t>OAO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9600">
                        <a:latin typeface="Cambria Math" panose="02040503050406030204" pitchFamily="18" charset="0"/>
                      </a:rPr>
                      <m:t>=△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9600">
                            <a:latin typeface="Cambria Math" panose="02040503050406030204" pitchFamily="18" charset="0"/>
                          </a:rPr>
                          <m:t>OBO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9600" dirty="0"/>
                  <a:t> (</a:t>
                </a:r>
                <a:r>
                  <a:rPr lang="en-US" sz="9600" dirty="0" err="1"/>
                  <a:t>c.c.c</a:t>
                </a:r>
                <a:r>
                  <a:rPr lang="en-US" sz="9600" dirty="0"/>
                  <a:t>).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600" dirty="0" err="1"/>
                  <a:t>Suy</a:t>
                </a:r>
                <a:r>
                  <a:rPr lang="en-US" sz="9600" dirty="0"/>
                  <a:t> </a:t>
                </a:r>
                <a:r>
                  <a:rPr lang="en-US" sz="9600" dirty="0" err="1"/>
                  <a:t>ra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𝑂𝐴</m:t>
                        </m:r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9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𝑂𝐵</m:t>
                        </m:r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9600" dirty="0"/>
                  <a:t> (</a:t>
                </a:r>
                <a:r>
                  <a:rPr lang="en-US" sz="9600" dirty="0" err="1"/>
                  <a:t>hai</a:t>
                </a:r>
                <a:r>
                  <a:rPr lang="en-US" sz="9600" dirty="0"/>
                  <a:t> </a:t>
                </a:r>
                <a:r>
                  <a:rPr lang="en-US" sz="9600" dirty="0" err="1"/>
                  <a:t>góc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tương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ứng</a:t>
                </a:r>
                <a:r>
                  <a:rPr lang="en-US" sz="9600" dirty="0"/>
                  <a:t>).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600" dirty="0" err="1"/>
                  <a:t>Mặt</a:t>
                </a:r>
                <a:r>
                  <a:rPr lang="en-US" sz="9600" dirty="0"/>
                  <a:t> </a:t>
                </a:r>
                <a:r>
                  <a:rPr lang="en-US" sz="9600" dirty="0" err="1"/>
                  <a:t>khác</a:t>
                </a:r>
                <a:r>
                  <a:rPr lang="en-US" sz="96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OA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là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tiếp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tuyến</a:t>
                </a:r>
                <a:r>
                  <a:rPr lang="en-US" sz="9600" dirty="0"/>
                  <a:t> </a:t>
                </a:r>
                <a:r>
                  <a:rPr lang="en-US" sz="9600" dirty="0" err="1"/>
                  <a:t>của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đường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tròn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96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nên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OA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AO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tại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9600" dirty="0"/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𝑂𝐴</m:t>
                        </m:r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9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9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96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600" dirty="0"/>
                  <a:t>Do </a:t>
                </a:r>
                <a:r>
                  <a:rPr lang="en-US" sz="9600" dirty="0" err="1"/>
                  <a:t>đó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𝑂𝐵</m:t>
                        </m:r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9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9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96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9600" dirty="0"/>
                  <a:t>,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OB</m:t>
                    </m:r>
                    <m:r>
                      <a:rPr lang="en-US" sz="9600">
                        <a:latin typeface="Cambria Math" panose="02040503050406030204" pitchFamily="18" charset="0"/>
                      </a:rPr>
                      <m:t>⊥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9600">
                            <a:latin typeface="Cambria Math" panose="02040503050406030204" pitchFamily="18" charset="0"/>
                          </a:rPr>
                          <m:t>BO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tại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nên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96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96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9600" dirty="0"/>
                  <a:t> </a:t>
                </a:r>
                <a:r>
                  <a:rPr lang="en-US" sz="9600" dirty="0" err="1"/>
                  <a:t>là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tiếp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tuyến</a:t>
                </a:r>
                <a:r>
                  <a:rPr lang="en-US" sz="9600" dirty="0"/>
                  <a:t> </a:t>
                </a:r>
                <a:r>
                  <a:rPr lang="en-US" sz="9600" dirty="0" err="1"/>
                  <a:t>của</a:t>
                </a:r>
                <a:r>
                  <a:rPr lang="en-US" sz="9600" dirty="0"/>
                  <a:t> </a:t>
                </a:r>
                <a:r>
                  <a:rPr lang="en-US" sz="9600" dirty="0" err="1"/>
                  <a:t>đường</a:t>
                </a:r>
                <a:r>
                  <a:rPr lang="en-US" sz="9600" dirty="0"/>
                  <a:t> </a:t>
                </a:r>
                <a:r>
                  <a:rPr lang="en-US" sz="9600" dirty="0" err="1"/>
                  <a:t>tròn</a:t>
                </a:r>
                <a:r>
                  <a:rPr lang="en-US" sz="9600" dirty="0"/>
                  <a:t> (O).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2E10B16-FAA3-8A39-C4B2-065251C5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805905"/>
                <a:ext cx="11451325" cy="5819743"/>
              </a:xfrm>
              <a:prstGeom prst="rect">
                <a:avLst/>
              </a:prstGeom>
              <a:blipFill>
                <a:blip r:embed="rId13"/>
                <a:stretch>
                  <a:fillRect l="-426" t="-3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50885" y="6388683"/>
            <a:ext cx="789062" cy="445568"/>
            <a:chOff x="0" y="0"/>
            <a:chExt cx="10119180" cy="4875304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11"/>
          <p:cNvSpPr/>
          <p:nvPr/>
        </p:nvSpPr>
        <p:spPr>
          <a:xfrm>
            <a:off x="8551256" y="6536497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10139023" y="6445481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536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90E0D0-905E-679D-A036-CDA2F7B1FF89}"/>
              </a:ext>
            </a:extLst>
          </p:cNvPr>
          <p:cNvGrpSpPr/>
          <p:nvPr/>
        </p:nvGrpSpPr>
        <p:grpSpPr>
          <a:xfrm>
            <a:off x="4791942" y="1371657"/>
            <a:ext cx="7245582" cy="2424796"/>
            <a:chOff x="7293458" y="777937"/>
            <a:chExt cx="4212742" cy="2424796"/>
          </a:xfrm>
        </p:grpSpPr>
        <p:grpSp>
          <p:nvGrpSpPr>
            <p:cNvPr id="3" name="Group 3"/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21" name="AutoShape 21"/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646393" y="455259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2" name="Folded Corner 39">
            <a:extLst>
              <a:ext uri="{FF2B5EF4-FFF2-40B4-BE49-F238E27FC236}">
                <a16:creationId xmlns:a16="http://schemas.microsoft.com/office/drawing/2014/main" id="{68913CA3-EE33-9826-A7FE-CBCB44624A5F}"/>
              </a:ext>
            </a:extLst>
          </p:cNvPr>
          <p:cNvSpPr/>
          <p:nvPr/>
        </p:nvSpPr>
        <p:spPr>
          <a:xfrm>
            <a:off x="4791943" y="1354774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5427923-1889-9247-E5F6-03EB4787A89B}"/>
              </a:ext>
            </a:extLst>
          </p:cNvPr>
          <p:cNvSpPr txBox="1">
            <a:spLocks/>
          </p:cNvSpPr>
          <p:nvPr/>
        </p:nvSpPr>
        <p:spPr>
          <a:xfrm>
            <a:off x="5061125" y="2397593"/>
            <a:ext cx="6584544" cy="910471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940383-B78C-4C0D-70DB-506E35254694}"/>
              </a:ext>
            </a:extLst>
          </p:cNvPr>
          <p:cNvSpPr txBox="1">
            <a:spLocks/>
          </p:cNvSpPr>
          <p:nvPr/>
        </p:nvSpPr>
        <p:spPr>
          <a:xfrm>
            <a:off x="5550291" y="1484987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/>
              <a:t>NHẬN BIẾT TIẾP TUYẾN CỦA ĐƯỜNG TRÒN</a:t>
            </a:r>
            <a:endParaRPr lang="en-US" dirty="0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551541C9-B7F8-4846-1CAA-23AD675D133F}"/>
              </a:ext>
            </a:extLst>
          </p:cNvPr>
          <p:cNvSpPr/>
          <p:nvPr/>
        </p:nvSpPr>
        <p:spPr>
          <a:xfrm flipH="1">
            <a:off x="11192751" y="6218411"/>
            <a:ext cx="352856" cy="661641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7585BE95-11D9-2778-43CD-7ED58976A0F8}"/>
              </a:ext>
            </a:extLst>
          </p:cNvPr>
          <p:cNvSpPr/>
          <p:nvPr/>
        </p:nvSpPr>
        <p:spPr>
          <a:xfrm>
            <a:off x="4328120" y="5231320"/>
            <a:ext cx="1222171" cy="1390784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9DBEF302-09AD-E90A-270E-F709AC76EA50}"/>
              </a:ext>
            </a:extLst>
          </p:cNvPr>
          <p:cNvSpPr/>
          <p:nvPr/>
        </p:nvSpPr>
        <p:spPr>
          <a:xfrm flipH="1">
            <a:off x="11748022" y="6210827"/>
            <a:ext cx="352856" cy="661641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D6D4D62F-9630-B212-D108-F986FE5AA690}"/>
              </a:ext>
            </a:extLst>
          </p:cNvPr>
          <p:cNvSpPr/>
          <p:nvPr/>
        </p:nvSpPr>
        <p:spPr>
          <a:xfrm flipH="1">
            <a:off x="10639854" y="6216259"/>
            <a:ext cx="352856" cy="661641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1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19525" y="853945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>
                <a:cs typeface="Arial" panose="020B0604020202020204" pitchFamily="34" charset="0"/>
              </a:rPr>
              <a:t>SGK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84913" y="4704265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Chuẩn bị bài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cho tiết học tiếp theo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839483" y="1428457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475705"/>
            <a:ext cx="11430000" cy="631328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sắt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(</a:t>
            </a:r>
            <a:r>
              <a:rPr lang="en-US" dirty="0" err="1"/>
              <a:t>Hình</a:t>
            </a:r>
            <a:r>
              <a:rPr lang="en-US" dirty="0"/>
              <a:t> 32), 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vụn</a:t>
            </a:r>
            <a:r>
              <a:rPr lang="en-US" dirty="0"/>
              <a:t> </a:t>
            </a:r>
            <a:r>
              <a:rPr lang="en-US" dirty="0" err="1"/>
              <a:t>sắt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văng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mép</a:t>
            </a:r>
            <a:r>
              <a:rPr lang="en-US" dirty="0"/>
              <a:t> </a:t>
            </a:r>
            <a:r>
              <a:rPr lang="en-US" dirty="0" err="1"/>
              <a:t>đĩa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21EA1-FAD9-B8D3-8FE7-003D07AC46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1017" y="1985863"/>
            <a:ext cx="3129966" cy="26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475705"/>
            <a:ext cx="11430000" cy="631328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/>
              <a:t>Lời</a:t>
            </a:r>
            <a:r>
              <a:rPr lang="en-US" b="1" dirty="0"/>
              <a:t> giải</a:t>
            </a:r>
          </a:p>
          <a:p>
            <a:r>
              <a:rPr lang="en-US" dirty="0"/>
              <a:t>Sau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giải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: Nếu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.</a:t>
            </a:r>
          </a:p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: Nếu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9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5" y="4212300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712772"/>
            <a:ext cx="11430000" cy="52461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AutoNum type="romanUcPeriod"/>
            </a:pPr>
            <a:r>
              <a:rPr lang="vi-VN" b="1" dirty="0"/>
              <a:t>NHẬN BIẾT TIẾP TUYẾN CỦA ĐƯỜNG TRÒN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39529" y="625379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36120"/>
                <a:ext cx="11430000" cy="556909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a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tuyến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tròn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a (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33).</a:t>
                </a:r>
              </a:p>
              <a:p>
                <a:pPr>
                  <a:lnSpc>
                    <a:spcPct val="110000"/>
                  </a:lnSpc>
                </a:pPr>
                <a:endParaRPr lang="en-US" sz="2800" dirty="0"/>
              </a:p>
              <a:p>
                <a:pPr>
                  <a:lnSpc>
                    <a:spcPct val="110000"/>
                  </a:lnSpc>
                </a:pPr>
                <a:endParaRPr lang="en-US" sz="2800" dirty="0"/>
              </a:p>
              <a:p>
                <a:pPr>
                  <a:lnSpc>
                    <a:spcPct val="110000"/>
                  </a:lnSpc>
                </a:pPr>
                <a:endParaRPr lang="en-US" sz="2800" dirty="0"/>
              </a:p>
              <a:p>
                <a:pPr>
                  <a:lnSpc>
                    <a:spcPct val="110000"/>
                  </a:lnSpc>
                </a:pPr>
                <a:endParaRPr lang="en-US" sz="2800" dirty="0"/>
              </a:p>
              <a:p>
                <a:pPr>
                  <a:lnSpc>
                    <a:spcPct val="110000"/>
                  </a:lnSpc>
                </a:pPr>
                <a:br>
                  <a:rPr lang="en-US" sz="2800" dirty="0"/>
                </a:br>
                <a:r>
                  <a:rPr lang="en-US" sz="2800" dirty="0"/>
                  <a:t>a) So </a:t>
                </a:r>
                <a:r>
                  <a:rPr lang="en-US" sz="2800" dirty="0" err="1"/>
                  <a:t>sánh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a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kính</a:t>
                </a:r>
                <a:r>
                  <a:rPr lang="en-US" sz="2800" dirty="0"/>
                  <a:t> R.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tròn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hay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?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c)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tròn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hay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?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d)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qua </a:t>
                </a:r>
                <a:r>
                  <a:rPr lang="en-US" sz="2800" dirty="0" err="1"/>
                  <a:t>tiếp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hay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36120"/>
                <a:ext cx="11430000" cy="5569092"/>
              </a:xfrm>
              <a:prstGeom prst="rect">
                <a:avLst/>
              </a:prstGeom>
              <a:blipFill>
                <a:blip r:embed="rId23"/>
                <a:stretch>
                  <a:fillRect l="-533" t="-120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22A8282-1BCE-7732-6412-2F152981A370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650" y="1673381"/>
            <a:ext cx="2508239" cy="23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0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2039</Words>
  <Application>Microsoft Office PowerPoint</Application>
  <PresentationFormat>Widescreen</PresentationFormat>
  <Paragraphs>213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Asap</vt:lpstr>
      <vt:lpstr>Calibri</vt:lpstr>
      <vt:lpstr>Calibri Light</vt:lpstr>
      <vt:lpstr>Cambria Math</vt:lpstr>
      <vt:lpstr>More Sugar</vt:lpstr>
      <vt:lpstr>Sitka Subheading Semibold</vt:lpstr>
      <vt:lpstr>Sniglet</vt:lpstr>
      <vt:lpstr>Source Sans Pro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Hung</dc:creator>
  <cp:lastModifiedBy>Vũ Hồng Hiệp</cp:lastModifiedBy>
  <cp:revision>56</cp:revision>
  <dcterms:created xsi:type="dcterms:W3CDTF">2024-06-15T07:10:17Z</dcterms:created>
  <dcterms:modified xsi:type="dcterms:W3CDTF">2025-04-08T01:52:36Z</dcterms:modified>
</cp:coreProperties>
</file>