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31"/>
  </p:notesMasterIdLst>
  <p:sldIdLst>
    <p:sldId id="256" r:id="rId3"/>
    <p:sldId id="257" r:id="rId4"/>
    <p:sldId id="301" r:id="rId5"/>
    <p:sldId id="302" r:id="rId6"/>
    <p:sldId id="277" r:id="rId7"/>
    <p:sldId id="278" r:id="rId8"/>
    <p:sldId id="303" r:id="rId9"/>
    <p:sldId id="306" r:id="rId10"/>
    <p:sldId id="308" r:id="rId11"/>
    <p:sldId id="309" r:id="rId12"/>
    <p:sldId id="311" r:id="rId13"/>
    <p:sldId id="310" r:id="rId14"/>
    <p:sldId id="323" r:id="rId15"/>
    <p:sldId id="324" r:id="rId16"/>
    <p:sldId id="320" r:id="rId17"/>
    <p:sldId id="321" r:id="rId18"/>
    <p:sldId id="322" r:id="rId19"/>
    <p:sldId id="312" r:id="rId20"/>
    <p:sldId id="313" r:id="rId21"/>
    <p:sldId id="314" r:id="rId22"/>
    <p:sldId id="315" r:id="rId23"/>
    <p:sldId id="307" r:id="rId24"/>
    <p:sldId id="304" r:id="rId25"/>
    <p:sldId id="305" r:id="rId26"/>
    <p:sldId id="316" r:id="rId27"/>
    <p:sldId id="318" r:id="rId28"/>
    <p:sldId id="317" r:id="rId29"/>
    <p:sldId id="319"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pPr/>
              <a:t>4/8/2025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pPr/>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46596-A17B-4B25-B75D-28F710DC4B69}" type="slidenum">
              <a:rPr lang="en-US" smtClean="0"/>
              <a:pPr/>
              <a:t>15</a:t>
            </a:fld>
            <a:endParaRPr lang="en-US"/>
          </a:p>
        </p:txBody>
      </p:sp>
    </p:spTree>
    <p:extLst>
      <p:ext uri="{BB962C8B-B14F-4D97-AF65-F5344CB8AC3E}">
        <p14:creationId xmlns:p14="http://schemas.microsoft.com/office/powerpoint/2010/main" val="23481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E2307-1E40-4E12-8716-25BFDA8E7013}"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C4C28-BD4B-4892-9A2D-6E19BD753A9A}"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6F7B1A6-CF3D-40A5-973B-012302F2DA9E}" type="slidenum">
              <a:rPr lang="en-US"/>
              <a:pPr/>
              <a:t>‹#›</a:t>
            </a:fld>
            <a:endParaRPr lang="en-US"/>
          </a:p>
        </p:txBody>
      </p:sp>
    </p:spTree>
    <p:extLst>
      <p:ext uri="{BB962C8B-B14F-4D97-AF65-F5344CB8AC3E}">
        <p14:creationId xmlns:p14="http://schemas.microsoft.com/office/powerpoint/2010/main" val="353818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30E2307-1E40-4E12-8716-25BFDA8E7013}" type="datetime1">
              <a:rPr lang="en-US" smtClean="0"/>
              <a:pPr/>
              <a:t>4/8/2025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1FD9D02-426E-46C9-9EE9-0DE1EF8B2838}"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4/8/2025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4/8/2025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AA6B6-10E5-4810-BC9F-DA72D8452E73}" type="datetime1">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18D072-EF12-4AA2-BD71-ABC68B06D0E2}" type="datetime1">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4/8/2025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latin typeface="Arial" panose="020B0604020202020204" pitchFamily="34" charset="0"/>
                <a:cs typeface="Arial" panose="020B0604020202020204" pitchFamily="34" charset="0"/>
              </a:rPr>
              <a:t>PHẦN 3. VẬT SỐNG</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BÀI 19. ĐA DẠNG THỰC VẬT</a:t>
            </a:r>
          </a:p>
        </p:txBody>
      </p:sp>
      <p:pic>
        <p:nvPicPr>
          <p:cNvPr id="1026" name="Picture 2" descr="Thực vật có thể giao tiếp với nhau - Hội làm vườ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867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5">
            <a:extLst>
              <a:ext uri="{FF2B5EF4-FFF2-40B4-BE49-F238E27FC236}">
                <a16:creationId xmlns:a16="http://schemas.microsoft.com/office/drawing/2014/main" id="{C515F95D-6553-53ED-F9A6-D0CCE0B3F5BD}"/>
              </a:ext>
            </a:extLst>
          </p:cNvPr>
          <p:cNvSpPr txBox="1">
            <a:spLocks noChangeArrowheads="1"/>
          </p:cNvSpPr>
          <p:nvPr/>
        </p:nvSpPr>
        <p:spPr bwMode="auto">
          <a:xfrm>
            <a:off x="1205892" y="344255"/>
            <a:ext cx="673221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1800" b="1" dirty="0">
                <a:solidFill>
                  <a:srgbClr val="FF0000"/>
                </a:solidFill>
                <a:latin typeface="Times New Roman" pitchFamily="18" charset="0"/>
                <a:cs typeface="Times New Roman" pitchFamily="18" charset="0"/>
              </a:rPr>
              <a:t>UBND HUYỆN CÁT HẢI</a:t>
            </a:r>
          </a:p>
          <a:p>
            <a:pPr algn="ctr" eaLnBrk="1" hangingPunct="1">
              <a:lnSpc>
                <a:spcPct val="100000"/>
              </a:lnSpc>
              <a:spcBef>
                <a:spcPct val="50000"/>
              </a:spcBef>
              <a:buFontTx/>
              <a:buNone/>
            </a:pPr>
            <a:r>
              <a:rPr lang="vi-VN" altLang="en-US" sz="1800" b="1" dirty="0">
                <a:solidFill>
                  <a:srgbClr val="FF0000"/>
                </a:solidFill>
                <a:latin typeface="Times New Roman" pitchFamily="18" charset="0"/>
                <a:cs typeface="Times New Roman" pitchFamily="18" charset="0"/>
              </a:rPr>
              <a:t>TRƯỜNG TH&amp;THCS HÀ SEN</a:t>
            </a:r>
            <a:endParaRPr lang="en-US" altLang="en-US" sz="1800" b="1" dirty="0">
              <a:solidFill>
                <a:srgbClr val="FF0000"/>
              </a:solidFill>
              <a:latin typeface="Times New Roman" pitchFamily="18" charset="0"/>
              <a:cs typeface="Times New Roman" pitchFamily="18" charset="0"/>
            </a:endParaRPr>
          </a:p>
        </p:txBody>
      </p:sp>
      <p:sp>
        <p:nvSpPr>
          <p:cNvPr id="3" name="Text Box 5">
            <a:extLst>
              <a:ext uri="{FF2B5EF4-FFF2-40B4-BE49-F238E27FC236}">
                <a16:creationId xmlns:a16="http://schemas.microsoft.com/office/drawing/2014/main" id="{2CE1146C-BE15-033E-A43F-B2C7255DA349}"/>
              </a:ext>
            </a:extLst>
          </p:cNvPr>
          <p:cNvSpPr txBox="1">
            <a:spLocks noChangeArrowheads="1"/>
          </p:cNvSpPr>
          <p:nvPr/>
        </p:nvSpPr>
        <p:spPr bwMode="auto">
          <a:xfrm>
            <a:off x="3352800" y="6248400"/>
            <a:ext cx="56166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3200" b="1" dirty="0">
                <a:solidFill>
                  <a:srgbClr val="FF0000"/>
                </a:solidFill>
                <a:latin typeface="Times New Roman" pitchFamily="18" charset="0"/>
                <a:cs typeface="Times New Roman" pitchFamily="18" charset="0"/>
              </a:rPr>
              <a:t>Giáo viên: </a:t>
            </a:r>
            <a:r>
              <a:rPr lang="en-US" sz="3200" b="1" dirty="0">
                <a:solidFill>
                  <a:srgbClr val="FF0000"/>
                </a:solidFill>
                <a:latin typeface="Times New Roman" pitchFamily="18" charset="0"/>
                <a:cs typeface="Times New Roman" pitchFamily="18" charset="0"/>
              </a:rPr>
              <a:t>Vũ Thị Ngọc Hà</a:t>
            </a: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692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thô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3"/>
          <p:cNvSpPr>
            <a:spLocks noGrp="1"/>
          </p:cNvSpPr>
          <p:nvPr>
            <p:ph type="title"/>
          </p:nvPr>
        </p:nvSpPr>
        <p:spPr>
          <a:xfrm>
            <a:off x="-84510" y="162580"/>
            <a:ext cx="9344024" cy="523220"/>
          </a:xfrm>
          <a:prstGeom prst="rect">
            <a:avLst/>
          </a:prstGeom>
        </p:spPr>
        <p:txBody>
          <a:bodyPr wrap="square">
            <a:spAutoFit/>
          </a:bodyPr>
          <a:lstStyle/>
          <a:p>
            <a:pPr indent="739775"/>
            <a:r>
              <a:rPr lang="en-US" sz="2800" b="1">
                <a:solidFill>
                  <a:srgbClr val="FF0000"/>
                </a:solidFill>
                <a:latin typeface="Arial" pitchFamily="34" charset="0"/>
                <a:cs typeface="Arial" pitchFamily="34" charset="0"/>
              </a:rPr>
              <a:t>CƠ QUAN SINH SẢN CỦA CÂY THÔNG</a:t>
            </a:r>
          </a:p>
        </p:txBody>
      </p:sp>
      <p:pic>
        <p:nvPicPr>
          <p:cNvPr id="2058" name="Picture 10" descr="Quả Thông, Lá Thông, Cây Thông, Nón, Thông, Câ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10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ây Thông Nhựa - cay thong n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64" y="838200"/>
            <a:ext cx="465894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ây, chi nhánh, thực vật, cây thông, màu xanh lá, Thường x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373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289" y="5436045"/>
            <a:ext cx="3121025" cy="523220"/>
          </a:xfrm>
          <a:prstGeom prst="rect">
            <a:avLst/>
          </a:prstGeom>
          <a:noFill/>
        </p:spPr>
        <p:txBody>
          <a:bodyPr wrap="square" rtlCol="0">
            <a:spAutoFit/>
          </a:bodyPr>
          <a:lstStyle/>
          <a:p>
            <a:pPr algn="ctr"/>
            <a:r>
              <a:rPr lang="en-US" sz="2800" b="1">
                <a:solidFill>
                  <a:srgbClr val="0070C0"/>
                </a:solidFill>
                <a:latin typeface="Arial" pitchFamily="34" charset="0"/>
                <a:cs typeface="Arial" pitchFamily="34" charset="0"/>
              </a:rPr>
              <a:t>NÓN ĐỰC</a:t>
            </a:r>
          </a:p>
        </p:txBody>
      </p:sp>
      <p:sp>
        <p:nvSpPr>
          <p:cNvPr id="14" name="TextBox 13"/>
          <p:cNvSpPr txBox="1"/>
          <p:nvPr/>
        </p:nvSpPr>
        <p:spPr>
          <a:xfrm>
            <a:off x="5373687" y="6291682"/>
            <a:ext cx="3121025" cy="523220"/>
          </a:xfrm>
          <a:prstGeom prst="rect">
            <a:avLst/>
          </a:prstGeom>
          <a:noFill/>
        </p:spPr>
        <p:txBody>
          <a:bodyPr wrap="square" rtlCol="0">
            <a:spAutoFit/>
          </a:bodyPr>
          <a:lstStyle/>
          <a:p>
            <a:pPr algn="ctr"/>
            <a:r>
              <a:rPr lang="en-US" sz="2800" b="1">
                <a:solidFill>
                  <a:srgbClr val="0070C0"/>
                </a:solidFill>
                <a:latin typeface="Arial" pitchFamily="34" charset="0"/>
                <a:cs typeface="Arial" pitchFamily="34" charset="0"/>
              </a:rPr>
              <a:t>NÓN CÁI</a:t>
            </a:r>
          </a:p>
        </p:txBody>
      </p:sp>
    </p:spTree>
    <p:extLst>
      <p:ext uri="{BB962C8B-B14F-4D97-AF65-F5344CB8AC3E}">
        <p14:creationId xmlns:p14="http://schemas.microsoft.com/office/powerpoint/2010/main" val="4184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ơng hoa bư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257800" cy="3749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ồng nàn hương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87607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ợi ích vô tận với sức khỏe từ trái bưởi mùa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934" y="3216399"/>
            <a:ext cx="2968336" cy="2968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302567"/>
            <a:ext cx="38862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CÂY HẠT KÍN</a:t>
            </a:r>
          </a:p>
        </p:txBody>
      </p:sp>
      <p:sp>
        <p:nvSpPr>
          <p:cNvPr id="9" name="TextBox 8"/>
          <p:cNvSpPr txBox="1"/>
          <p:nvPr/>
        </p:nvSpPr>
        <p:spPr>
          <a:xfrm>
            <a:off x="685800" y="5331229"/>
            <a:ext cx="4343400" cy="954107"/>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bưởi có hoa, quả, hạt nằm trong quả.</a:t>
            </a:r>
          </a:p>
        </p:txBody>
      </p:sp>
    </p:spTree>
    <p:extLst>
      <p:ext uri="{BB962C8B-B14F-4D97-AF65-F5344CB8AC3E}">
        <p14:creationId xmlns:p14="http://schemas.microsoft.com/office/powerpoint/2010/main" val="42488125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hám phá cách cây Giáng sinh thụ ph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648200" cy="3195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171" y="4574749"/>
            <a:ext cx="4797829" cy="830997"/>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HẠT THÔNG</a:t>
            </a:r>
          </a:p>
          <a:p>
            <a:pPr algn="ctr"/>
            <a:r>
              <a:rPr lang="en-US" sz="2400" b="1">
                <a:solidFill>
                  <a:srgbClr val="0000FF"/>
                </a:solidFill>
                <a:latin typeface="Arial" pitchFamily="34" charset="0"/>
                <a:cs typeface="Arial" pitchFamily="34" charset="0"/>
              </a:rPr>
              <a:t>(nằm lộ trên các lá noãn hở)</a:t>
            </a:r>
          </a:p>
        </p:txBody>
      </p:sp>
      <p:pic>
        <p:nvPicPr>
          <p:cNvPr id="4" name="Picture 8" descr="Lợi ích vô tận với sức khỏe từ trái bưởi mùa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33800" cy="31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1135" y="4596917"/>
            <a:ext cx="3994265" cy="830997"/>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HẠT BƯỞI</a:t>
            </a:r>
          </a:p>
          <a:p>
            <a:pPr algn="ctr"/>
            <a:r>
              <a:rPr lang="en-US" sz="2400" b="1">
                <a:solidFill>
                  <a:srgbClr val="0000FF"/>
                </a:solidFill>
                <a:latin typeface="Arial" pitchFamily="34" charset="0"/>
                <a:cs typeface="Arial" pitchFamily="34" charset="0"/>
              </a:rPr>
              <a:t>(nằm trong quả)</a:t>
            </a:r>
          </a:p>
        </p:txBody>
      </p:sp>
      <p:sp>
        <p:nvSpPr>
          <p:cNvPr id="6" name="TextBox 5"/>
          <p:cNvSpPr txBox="1"/>
          <p:nvPr/>
        </p:nvSpPr>
        <p:spPr>
          <a:xfrm>
            <a:off x="155171" y="312493"/>
            <a:ext cx="4540135"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THỰC VẬT HẠT TRẦN</a:t>
            </a:r>
          </a:p>
        </p:txBody>
      </p:sp>
      <p:sp>
        <p:nvSpPr>
          <p:cNvPr id="7" name="TextBox 6"/>
          <p:cNvSpPr txBox="1"/>
          <p:nvPr/>
        </p:nvSpPr>
        <p:spPr>
          <a:xfrm>
            <a:off x="4724390" y="312492"/>
            <a:ext cx="4540135"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THỰC VẬT HẠT KÍN</a:t>
            </a:r>
          </a:p>
        </p:txBody>
      </p:sp>
    </p:spTree>
    <p:extLst>
      <p:ext uri="{BB962C8B-B14F-4D97-AF65-F5344CB8AC3E}">
        <p14:creationId xmlns:p14="http://schemas.microsoft.com/office/powerpoint/2010/main" val="2954892728"/>
      </p:ext>
    </p:extLst>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400" b="1">
                <a:solidFill>
                  <a:srgbClr val="FF0000"/>
                </a:solidFill>
                <a:latin typeface="Arial" panose="020B0604020202020204" pitchFamily="34" charset="0"/>
                <a:cs typeface="Arial" panose="020B0604020202020204" pitchFamily="34" charset="0"/>
              </a:rPr>
              <a:t>HỆ THỐNG MẠCH DẪN Ở GÂN LÁ CỦA CÂY HẠT KÍN</a:t>
            </a:r>
          </a:p>
        </p:txBody>
      </p:sp>
      <p:pic>
        <p:nvPicPr>
          <p:cNvPr id="15362" name="Picture 2" descr="Cấu trúc gân lá có thể giúp mở ra thời lượng pin lâu h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325" y="2568076"/>
            <a:ext cx="5334000" cy="35571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ình ảnh miễn phí: mờ, Xem chi tiết, thông tin chi tiết, màu xanh lá cây,  nằm ngang, bạc Hà, Thiên nhiên, thảo mộc, cây,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4" y="1471350"/>
            <a:ext cx="3200400" cy="21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6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nh học 11 Bài 2: Vận chuyển các chất tro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544"/>
            <a:ext cx="7543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963684"/>
            <a:ext cx="9315800" cy="523220"/>
          </a:xfrm>
          <a:prstGeom prst="rect">
            <a:avLst/>
          </a:prstGeom>
          <a:noFill/>
        </p:spPr>
        <p:txBody>
          <a:bodyPr wrap="square" rtlCol="0">
            <a:spAutoFit/>
          </a:bodyPr>
          <a:lstStyle/>
          <a:p>
            <a:pPr algn="ctr"/>
            <a:r>
              <a:rPr lang="en-US" sz="2800" b="1">
                <a:solidFill>
                  <a:srgbClr val="0000FF"/>
                </a:solidFill>
                <a:latin typeface="Arial" pitchFamily="34" charset="0"/>
                <a:cs typeface="Arial" pitchFamily="34" charset="0"/>
              </a:rPr>
              <a:t>MẠCH DẪN HOÀN THIỆN Ở THỰC VẬT HẠT KÍN</a:t>
            </a:r>
          </a:p>
        </p:txBody>
      </p:sp>
    </p:spTree>
    <p:extLst>
      <p:ext uri="{BB962C8B-B14F-4D97-AF65-F5344CB8AC3E}">
        <p14:creationId xmlns:p14="http://schemas.microsoft.com/office/powerpoint/2010/main" val="3784718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haeoceros laevi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haeoceros laevi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Ngành Rêu sừng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C:\Users\LaptopKT\Desktop\Reu sưn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7640"/>
            <a:ext cx="4267200" cy="2946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2132" y="404558"/>
            <a:ext cx="3322304" cy="584775"/>
          </a:xfrm>
          <a:prstGeom prst="rect">
            <a:avLst/>
          </a:prstGeom>
          <a:noFill/>
        </p:spPr>
        <p:txBody>
          <a:bodyPr wrap="square" rtlCol="0">
            <a:spAutoFit/>
          </a:bodyPr>
          <a:lstStyle/>
          <a:p>
            <a:pPr algn="ctr"/>
            <a:r>
              <a:rPr lang="en-US" sz="3200" b="1">
                <a:solidFill>
                  <a:srgbClr val="FF0000"/>
                </a:solidFill>
                <a:latin typeface="Arial" pitchFamily="34" charset="0"/>
                <a:cs typeface="Arial" pitchFamily="34" charset="0"/>
              </a:rPr>
              <a:t>RÊU</a:t>
            </a:r>
          </a:p>
        </p:txBody>
      </p:sp>
      <p:sp>
        <p:nvSpPr>
          <p:cNvPr id="8" name="TextBox 7"/>
          <p:cNvSpPr txBox="1"/>
          <p:nvPr/>
        </p:nvSpPr>
        <p:spPr>
          <a:xfrm>
            <a:off x="5857700" y="6364897"/>
            <a:ext cx="2359025" cy="523220"/>
          </a:xfrm>
          <a:prstGeom prst="rect">
            <a:avLst/>
          </a:prstGeom>
          <a:noFill/>
        </p:spPr>
        <p:txBody>
          <a:bodyPr wrap="square" rtlCol="0">
            <a:spAutoFit/>
          </a:bodyPr>
          <a:lstStyle/>
          <a:p>
            <a:r>
              <a:rPr lang="en-US" sz="2800">
                <a:solidFill>
                  <a:srgbClr val="0000FF"/>
                </a:solidFill>
                <a:latin typeface="Arial" pitchFamily="34" charset="0"/>
                <a:cs typeface="Arial" pitchFamily="34" charset="0"/>
              </a:rPr>
              <a:t>Rêu sừng</a:t>
            </a:r>
          </a:p>
        </p:txBody>
      </p:sp>
      <p:pic>
        <p:nvPicPr>
          <p:cNvPr id="3081" name="Picture 9" descr="&#10;Cơ quan sinh sản của các loài thực vật nguyên thủy là cảm hứng thiết kế cho những ống pipet chính xá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08161"/>
            <a:ext cx="4267200" cy="2689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0200" y="3184941"/>
            <a:ext cx="2359025" cy="523220"/>
          </a:xfrm>
          <a:prstGeom prst="rect">
            <a:avLst/>
          </a:prstGeom>
          <a:noFill/>
        </p:spPr>
        <p:txBody>
          <a:bodyPr wrap="square" rtlCol="0">
            <a:spAutoFit/>
          </a:bodyPr>
          <a:lstStyle/>
          <a:p>
            <a:pPr algn="ctr"/>
            <a:r>
              <a:rPr lang="en-US" sz="2800">
                <a:solidFill>
                  <a:srgbClr val="0000FF"/>
                </a:solidFill>
                <a:latin typeface="Arial" pitchFamily="34" charset="0"/>
                <a:cs typeface="Arial" pitchFamily="34" charset="0"/>
              </a:rPr>
              <a:t>Rêu tản</a:t>
            </a:r>
          </a:p>
        </p:txBody>
      </p:sp>
      <p:pic>
        <p:nvPicPr>
          <p:cNvPr id="3083" name="Picture 11" descr="Rêu Tường Màu Xanh Lá Cây - Ảnh miễn phí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09" y="1651053"/>
            <a:ext cx="4195172" cy="3682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3771" y="5360035"/>
            <a:ext cx="2359025" cy="523220"/>
          </a:xfrm>
          <a:prstGeom prst="rect">
            <a:avLst/>
          </a:prstGeom>
          <a:noFill/>
        </p:spPr>
        <p:txBody>
          <a:bodyPr wrap="square" rtlCol="0">
            <a:spAutoFit/>
          </a:bodyPr>
          <a:lstStyle/>
          <a:p>
            <a:pPr algn="ctr"/>
            <a:r>
              <a:rPr lang="en-US" sz="2800">
                <a:solidFill>
                  <a:srgbClr val="0000FF"/>
                </a:solidFill>
                <a:latin typeface="Arial" pitchFamily="34" charset="0"/>
                <a:cs typeface="Arial" pitchFamily="34" charset="0"/>
              </a:rPr>
              <a:t>Rêu tường</a:t>
            </a:r>
          </a:p>
        </p:txBody>
      </p:sp>
    </p:spTree>
    <p:extLst>
      <p:ext uri="{BB962C8B-B14F-4D97-AF65-F5344CB8AC3E}">
        <p14:creationId xmlns:p14="http://schemas.microsoft.com/office/powerpoint/2010/main" val="2580834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ây rau bợ xuất hiện rất nhiều ở nước 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224970"/>
            <a:ext cx="3810000"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cây Guột cứ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3379372"/>
            <a:ext cx="3810000" cy="2858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657" y="2949488"/>
            <a:ext cx="2286000" cy="461665"/>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Rau bợ</a:t>
            </a:r>
          </a:p>
        </p:txBody>
      </p:sp>
      <p:sp>
        <p:nvSpPr>
          <p:cNvPr id="10" name="TextBox 9"/>
          <p:cNvSpPr txBox="1"/>
          <p:nvPr/>
        </p:nvSpPr>
        <p:spPr>
          <a:xfrm>
            <a:off x="1507671" y="6299801"/>
            <a:ext cx="1143000" cy="461665"/>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Guột</a:t>
            </a:r>
          </a:p>
        </p:txBody>
      </p:sp>
      <p:pic>
        <p:nvPicPr>
          <p:cNvPr id="10246" name="Picture 6" descr="Cây lông cu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9856"/>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5400" y="5214257"/>
            <a:ext cx="2743200" cy="523220"/>
          </a:xfrm>
          <a:prstGeom prst="rect">
            <a:avLst/>
          </a:prstGeom>
          <a:noFill/>
        </p:spPr>
        <p:txBody>
          <a:bodyPr wrap="square" rtlCol="0">
            <a:spAutoFit/>
          </a:bodyPr>
          <a:lstStyle/>
          <a:p>
            <a:pPr algn="ctr"/>
            <a:r>
              <a:rPr lang="en-US" sz="2800" b="1">
                <a:solidFill>
                  <a:srgbClr val="0000FF"/>
                </a:solidFill>
                <a:latin typeface="Arial" pitchFamily="34" charset="0"/>
                <a:cs typeface="Arial" pitchFamily="34" charset="0"/>
              </a:rPr>
              <a:t>Cây lông cu li</a:t>
            </a:r>
          </a:p>
        </p:txBody>
      </p:sp>
      <p:sp>
        <p:nvSpPr>
          <p:cNvPr id="9" name="TextBox 8"/>
          <p:cNvSpPr txBox="1"/>
          <p:nvPr/>
        </p:nvSpPr>
        <p:spPr>
          <a:xfrm>
            <a:off x="4526296" y="5945859"/>
            <a:ext cx="4008104" cy="584775"/>
          </a:xfrm>
          <a:prstGeom prst="rect">
            <a:avLst/>
          </a:prstGeom>
          <a:noFill/>
        </p:spPr>
        <p:txBody>
          <a:bodyPr wrap="square" rtlCol="0">
            <a:spAutoFit/>
          </a:bodyPr>
          <a:lstStyle/>
          <a:p>
            <a:pPr algn="ctr"/>
            <a:r>
              <a:rPr lang="en-US" sz="3200" b="1">
                <a:solidFill>
                  <a:srgbClr val="FF0000"/>
                </a:solidFill>
                <a:latin typeface="Arial" pitchFamily="34" charset="0"/>
                <a:cs typeface="Arial" pitchFamily="34" charset="0"/>
              </a:rPr>
              <a:t>DƯƠNG XỈ</a:t>
            </a:r>
          </a:p>
        </p:txBody>
      </p:sp>
    </p:spTree>
    <p:extLst>
      <p:ext uri="{BB962C8B-B14F-4D97-AF65-F5344CB8AC3E}">
        <p14:creationId xmlns:p14="http://schemas.microsoft.com/office/powerpoint/2010/main" val="9629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ây dương xỉ thân gỗ - Cây dương xỉ cổ đại khổng lồ đủ kích c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ây dương xỉ thân gỗ - Cây dương xỉ cổ đại khổng lồ đủ kích c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descr="E:\Chu nhiem\6A11 năm 20192020\Bài tập nghỉ phòng dịch\Khu rung quyet co dai.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8"/>
          <a:stretch/>
        </p:blipFill>
        <p:spPr bwMode="auto">
          <a:xfrm>
            <a:off x="460375" y="287800"/>
            <a:ext cx="8378825" cy="581752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han đá được dùng để làm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633" y="160338"/>
            <a:ext cx="3874293" cy="2582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2160" y="6105324"/>
            <a:ext cx="6990946" cy="461665"/>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KHU RỪNG QUYẾT CỔ ĐẠI VÀ THAN ĐÁ</a:t>
            </a:r>
          </a:p>
        </p:txBody>
      </p:sp>
    </p:spTree>
    <p:extLst>
      <p:ext uri="{BB962C8B-B14F-4D97-AF65-F5344CB8AC3E}">
        <p14:creationId xmlns:p14="http://schemas.microsoft.com/office/powerpoint/2010/main" val="2337152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photo-2-baomoi.zadn.vn/w700_r1/2017_04_03_180_21920380/dd57a6a263e28abcd3f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photo-2-baomoi.zadn.vn/w700_r1/2017_04_03_180_21920380/8886eb732e33c76d9e2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LaptopKT\Desktop\Cây pơ 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61" y="775399"/>
            <a:ext cx="3993243" cy="5322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889" y="6101451"/>
            <a:ext cx="3121025" cy="461665"/>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CÂY PƠMU</a:t>
            </a:r>
          </a:p>
        </p:txBody>
      </p:sp>
      <p:sp>
        <p:nvSpPr>
          <p:cNvPr id="7" name="AutoShape 7" descr="cây hoàng đà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C:\Users\LaptopKT\Desktop\hoang-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057" y="1524000"/>
            <a:ext cx="4648200" cy="3308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1357" y="5258636"/>
            <a:ext cx="3657600" cy="461665"/>
          </a:xfrm>
          <a:prstGeom prst="rect">
            <a:avLst/>
          </a:prstGeom>
          <a:noFill/>
        </p:spPr>
        <p:txBody>
          <a:bodyPr wrap="square" rtlCol="0">
            <a:spAutoFit/>
          </a:bodyPr>
          <a:lstStyle/>
          <a:p>
            <a:pPr algn="ctr"/>
            <a:r>
              <a:rPr lang="en-US" sz="2400" b="1">
                <a:solidFill>
                  <a:srgbClr val="0000FF"/>
                </a:solidFill>
                <a:latin typeface="Arial" pitchFamily="34" charset="0"/>
                <a:cs typeface="Arial" pitchFamily="34" charset="0"/>
              </a:rPr>
              <a:t>CÂY HOÀNG ĐÀN</a:t>
            </a:r>
          </a:p>
        </p:txBody>
      </p:sp>
      <p:sp>
        <p:nvSpPr>
          <p:cNvPr id="9" name="AutoShape 10" descr="Cây gỗ kim giao là gì? Đặc điểm, Ứng dụng như thế nào? - XHome Compan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Cây Kim Giao - cây bóng mát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p:ph type="title"/>
          </p:nvPr>
        </p:nvSpPr>
        <p:spPr>
          <a:xfrm>
            <a:off x="612775" y="107157"/>
            <a:ext cx="8229600" cy="510380"/>
          </a:xfrm>
        </p:spPr>
        <p:txBody>
          <a:bodyPr>
            <a:noAutofit/>
          </a:bodyPr>
          <a:lstStyle/>
          <a:p>
            <a:r>
              <a:rPr lang="en-US" sz="3200" b="1">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13305318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topKT\Desktop\cay-kim-gia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58838"/>
            <a:ext cx="4495800" cy="546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279176"/>
            <a:ext cx="3657600" cy="400110"/>
          </a:xfrm>
          <a:prstGeom prst="rect">
            <a:avLst/>
          </a:prstGeom>
          <a:noFill/>
        </p:spPr>
        <p:txBody>
          <a:bodyPr wrap="square" rtlCol="0">
            <a:spAutoFit/>
          </a:bodyPr>
          <a:lstStyle/>
          <a:p>
            <a:pPr algn="ctr"/>
            <a:r>
              <a:rPr lang="en-US" sz="2000" b="1">
                <a:solidFill>
                  <a:srgbClr val="0000FF"/>
                </a:solidFill>
                <a:latin typeface="Arial" pitchFamily="34" charset="0"/>
                <a:cs typeface="Arial" pitchFamily="34" charset="0"/>
              </a:rPr>
              <a:t>CÂY KIM GIAO</a:t>
            </a:r>
          </a:p>
        </p:txBody>
      </p:sp>
      <p:sp>
        <p:nvSpPr>
          <p:cNvPr id="4" name="AutoShape 5" descr="Giải mã tinh dầu thông có tác dụng gì và lợi ích của nó trong cuộ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tinh-dau-th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017750" y="6308688"/>
            <a:ext cx="3657600" cy="400110"/>
          </a:xfrm>
          <a:prstGeom prst="rect">
            <a:avLst/>
          </a:prstGeom>
          <a:noFill/>
        </p:spPr>
        <p:txBody>
          <a:bodyPr wrap="square" rtlCol="0">
            <a:spAutoFit/>
          </a:bodyPr>
          <a:lstStyle/>
          <a:p>
            <a:pPr algn="ctr"/>
            <a:r>
              <a:rPr lang="en-US" sz="2000" b="1">
                <a:solidFill>
                  <a:srgbClr val="0000FF"/>
                </a:solidFill>
                <a:latin typeface="Arial" pitchFamily="34" charset="0"/>
                <a:cs typeface="Arial" pitchFamily="34" charset="0"/>
              </a:rPr>
              <a:t>CÂY TRẮC BÁCH DIỆP</a:t>
            </a:r>
          </a:p>
        </p:txBody>
      </p:sp>
      <p:pic>
        <p:nvPicPr>
          <p:cNvPr id="9" name="Picture 13" descr="C:\Users\LaptopKT\Desktop\cay-trac-bach-diep-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58838"/>
            <a:ext cx="3722350" cy="5461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2775" y="107157"/>
            <a:ext cx="8229600" cy="510380"/>
          </a:xfrm>
        </p:spPr>
        <p:txBody>
          <a:bodyPr>
            <a:noAutofit/>
          </a:bodyPr>
          <a:lstStyle/>
          <a:p>
            <a:r>
              <a:rPr lang="en-US" sz="3200" b="1">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4394336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Trò chơi “Ai nhanh nhất, ai đúng nhất?”</a:t>
            </a:r>
          </a:p>
        </p:txBody>
      </p:sp>
      <p:sp>
        <p:nvSpPr>
          <p:cNvPr id="4" name="Rectangle 3"/>
          <p:cNvSpPr/>
          <p:nvPr/>
        </p:nvSpPr>
        <p:spPr>
          <a:xfrm>
            <a:off x="251170" y="1121747"/>
            <a:ext cx="8654530" cy="3108543"/>
          </a:xfrm>
          <a:prstGeom prst="rect">
            <a:avLst/>
          </a:prstGeom>
          <a:ln>
            <a:solidFill>
              <a:srgbClr val="0066FF"/>
            </a:solidFill>
          </a:ln>
        </p:spPr>
        <p:txBody>
          <a:bodyPr wrap="square">
            <a:spAutoFit/>
          </a:bodyPr>
          <a:lstStyle/>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latin typeface="Arial" panose="020B0604020202020204" pitchFamily="34" charset="0"/>
                <a:cs typeface="Arial" panose="020B0604020202020204" pitchFamily="34" charset="0"/>
                <a:sym typeface="Wingdings"/>
              </a:rPr>
              <a:t> </a:t>
            </a:r>
            <a:r>
              <a:rPr lang="en-US" sz="2800">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Hãy viết tên các đại diện thực vật vào giấy mà em biết, mỗi đại diện ghi trên 1 tờ giấy A</a:t>
            </a:r>
            <a:r>
              <a:rPr lang="en-US" sz="2800" baseline="-25000">
                <a:solidFill>
                  <a:srgbClr val="0000FF"/>
                </a:solidFill>
                <a:latin typeface="Arial" panose="020B0604020202020204" pitchFamily="34" charset="0"/>
                <a:cs typeface="Arial" panose="020B0604020202020204" pitchFamily="34" charset="0"/>
              </a:rPr>
              <a:t>5</a:t>
            </a:r>
            <a:r>
              <a:rPr lang="en-US" sz="2800">
                <a:solidFill>
                  <a:srgbClr val="0000FF"/>
                </a:solidFill>
                <a:latin typeface="Arial" panose="020B0604020202020204" pitchFamily="34" charset="0"/>
                <a:cs typeface="Arial" panose="020B0604020202020204" pitchFamily="34" charset="0"/>
              </a:rPr>
              <a:t> (2 phút).</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solidFill>
                  <a:srgbClr val="0000FF"/>
                </a:solidFill>
                <a:latin typeface="Arial" panose="020B0604020202020204" pitchFamily="34" charset="0"/>
                <a:cs typeface="Arial" panose="020B0604020202020204" pitchFamily="34" charset="0"/>
              </a:rPr>
              <a:t> Phân loại thực vật thành các nhóm và nêu cơ sở phân chia.</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solidFill>
                  <a:srgbClr val="0000FF"/>
                </a:solidFill>
                <a:latin typeface="Arial" panose="020B0604020202020204" pitchFamily="34" charset="0"/>
                <a:cs typeface="Arial" panose="020B0604020202020204" pitchFamily="34" charset="0"/>
              </a:rPr>
              <a:t> Dán các giấy ghi tên đại diện thực vật vừa kể được vào các nhóm tương ứng.</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solidFill>
                  <a:srgbClr val="0000FF"/>
                </a:solidFill>
                <a:latin typeface="Arial" panose="020B0604020202020204" pitchFamily="34" charset="0"/>
                <a:cs typeface="Arial" panose="020B0604020202020204" pitchFamily="34" charset="0"/>
              </a:rPr>
              <a:t> 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8961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255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nvuondocdao.com/wp-content/uploads/2019/01/C%C3%A2y-v%E1%BA%A1n-tu%E1%BA%BF4-816x5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vạn tu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ạn tuế - Anh Thư - Sinh Vật C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5" name="Picture 7" descr="C:\Users\LaptopKT\Desktop\vạn tu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3088"/>
            <a:ext cx="3806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6278691"/>
            <a:ext cx="3657600" cy="523220"/>
          </a:xfrm>
          <a:prstGeom prst="rect">
            <a:avLst/>
          </a:prstGeom>
          <a:noFill/>
        </p:spPr>
        <p:txBody>
          <a:bodyPr wrap="square" rtlCol="0">
            <a:spAutoFit/>
          </a:bodyPr>
          <a:lstStyle/>
          <a:p>
            <a:pPr algn="ctr"/>
            <a:r>
              <a:rPr lang="en-US" sz="2800" b="1">
                <a:solidFill>
                  <a:srgbClr val="0000FF"/>
                </a:solidFill>
                <a:latin typeface="Arial" pitchFamily="34" charset="0"/>
                <a:cs typeface="Arial" pitchFamily="34" charset="0"/>
              </a:rPr>
              <a:t>CÂY VẠN TUẾ</a:t>
            </a:r>
          </a:p>
        </p:txBody>
      </p:sp>
      <p:sp>
        <p:nvSpPr>
          <p:cNvPr id="7" name="AutoShape 9" descr="Vạn Tuế - cây công trìn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C:\Users\LaptopKT\Desktop\hoa cây vạn tuế đự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7681"/>
            <a:ext cx="4366028" cy="2444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cay-trac-bach-diep-3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5" descr="https://lh5.googleusercontent.com/-hTI3dOoeRmg/U0e1lH9J4DI/AAAAAAAABXQ/JNwTKRzydwE/s400/hoa%2Bc%25C3%25A2y%2BV%25E1%25BA%25A1n%2Btu%25E1%25BA%25BF%2Bc%25C3%25A1i.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4" name="Picture 16" descr="C:\Users\LaptopKT\Desktop\hoa cây Vạn tuế c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819399"/>
            <a:ext cx="4340628" cy="332503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38208" y="362348"/>
            <a:ext cx="3465513" cy="510380"/>
          </a:xfrm>
        </p:spPr>
        <p:txBody>
          <a:bodyPr>
            <a:noAutofit/>
          </a:bodyPr>
          <a:lstStyle/>
          <a:p>
            <a:r>
              <a:rPr lang="en-US" sz="3200" b="1">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69610104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152400"/>
            <a:ext cx="8229600" cy="715962"/>
          </a:xfrm>
        </p:spPr>
        <p:txBody>
          <a:bodyPr>
            <a:normAutofit/>
          </a:bodyPr>
          <a:lstStyle/>
          <a:p>
            <a:r>
              <a:rPr lang="en-US" sz="3200" b="1">
                <a:solidFill>
                  <a:srgbClr val="FF0000"/>
                </a:solidFill>
                <a:latin typeface="Arial" pitchFamily="34" charset="0"/>
                <a:cs typeface="Arial" pitchFamily="34" charset="0"/>
              </a:rPr>
              <a:t>CÂY HẠT KÍN</a:t>
            </a:r>
          </a:p>
        </p:txBody>
      </p:sp>
      <p:pic>
        <p:nvPicPr>
          <p:cNvPr id="7170" name="Picture 2" descr="Bài 12: Trang trí nhà ở bằng cây cảnh và hoa | Học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7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617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2275"/>
            <a:ext cx="8229600" cy="411162"/>
          </a:xfrm>
        </p:spPr>
        <p:txBody>
          <a:bodyPr>
            <a:noAutofit/>
          </a:bodyPr>
          <a:lstStyle/>
          <a:p>
            <a:r>
              <a:rPr lang="en-US" sz="3600" b="1">
                <a:solidFill>
                  <a:srgbClr val="FF0000"/>
                </a:solidFill>
                <a:latin typeface="Arial" panose="020B0604020202020204" pitchFamily="34" charset="0"/>
                <a:cs typeface="Arial" panose="020B0604020202020204" pitchFamily="34" charset="0"/>
              </a:rPr>
              <a:t>MỘT SỐ CÂY HẠT KÍN</a:t>
            </a:r>
            <a:endParaRPr lang="en-US" sz="3600" b="1">
              <a:solidFill>
                <a:srgbClr val="FF0000"/>
              </a:solidFill>
            </a:endParaRPr>
          </a:p>
        </p:txBody>
      </p:sp>
      <p:pic>
        <p:nvPicPr>
          <p:cNvPr id="5122" name="Picture 2" descr="http://hoisvcvn.org.vn/Uploads/images/Cay_Baobap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2" y="924100"/>
            <a:ext cx="4496515" cy="3000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èo tấm (bèo cám)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17" y="3534520"/>
            <a:ext cx="4067175" cy="2885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267200"/>
            <a:ext cx="3657600" cy="523220"/>
          </a:xfrm>
          <a:prstGeom prst="rect">
            <a:avLst/>
          </a:prstGeom>
          <a:noFill/>
        </p:spPr>
        <p:txBody>
          <a:bodyPr wrap="square" rtlCol="0">
            <a:spAutoFit/>
          </a:bodyPr>
          <a:lstStyle/>
          <a:p>
            <a:pPr algn="ctr"/>
            <a:r>
              <a:rPr lang="en-US" sz="2800" b="1">
                <a:solidFill>
                  <a:srgbClr val="0000FF"/>
                </a:solidFill>
                <a:latin typeface="Arial" pitchFamily="34" charset="0"/>
                <a:cs typeface="Arial" pitchFamily="34" charset="0"/>
              </a:rPr>
              <a:t>CÂY BAO BÁP</a:t>
            </a:r>
          </a:p>
        </p:txBody>
      </p:sp>
      <p:sp>
        <p:nvSpPr>
          <p:cNvPr id="8" name="TextBox 7"/>
          <p:cNvSpPr txBox="1"/>
          <p:nvPr/>
        </p:nvSpPr>
        <p:spPr>
          <a:xfrm>
            <a:off x="4996404" y="2766750"/>
            <a:ext cx="3657600" cy="523220"/>
          </a:xfrm>
          <a:prstGeom prst="rect">
            <a:avLst/>
          </a:prstGeom>
          <a:noFill/>
        </p:spPr>
        <p:txBody>
          <a:bodyPr wrap="square" rtlCol="0">
            <a:spAutoFit/>
          </a:bodyPr>
          <a:lstStyle/>
          <a:p>
            <a:pPr algn="ctr"/>
            <a:r>
              <a:rPr lang="en-US" sz="2800" b="1">
                <a:solidFill>
                  <a:srgbClr val="0000FF"/>
                </a:solidFill>
                <a:latin typeface="Arial" pitchFamily="34" charset="0"/>
                <a:cs typeface="Arial" pitchFamily="34" charset="0"/>
              </a:rPr>
              <a:t>CÂY BÈO TẤM</a:t>
            </a:r>
          </a:p>
        </p:txBody>
      </p:sp>
    </p:spTree>
    <p:extLst>
      <p:ext uri="{BB962C8B-B14F-4D97-AF65-F5344CB8AC3E}">
        <p14:creationId xmlns:p14="http://schemas.microsoft.com/office/powerpoint/2010/main" val="341348074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1376849"/>
              </p:ext>
            </p:extLst>
          </p:nvPr>
        </p:nvGraphicFramePr>
        <p:xfrm>
          <a:off x="228600" y="719558"/>
          <a:ext cx="8763000" cy="5706092"/>
        </p:xfrm>
        <a:graphic>
          <a:graphicData uri="http://schemas.openxmlformats.org/drawingml/2006/table">
            <a:tbl>
              <a:tblPr firstRow="1" firstCol="1" bandRow="1">
                <a:tableStyleId>{5940675A-B579-460E-94D1-54222C63F5DA}</a:tableStyleId>
              </a:tblPr>
              <a:tblGrid>
                <a:gridCol w="1473425">
                  <a:extLst>
                    <a:ext uri="{9D8B030D-6E8A-4147-A177-3AD203B41FA5}">
                      <a16:colId xmlns:a16="http://schemas.microsoft.com/office/drawing/2014/main" val="20000"/>
                    </a:ext>
                  </a:extLst>
                </a:gridCol>
                <a:gridCol w="1803175">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0"/>
                  </a:ext>
                </a:extLst>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Nơi ẩm ướt, thường mọc thành từng đám</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Ưa ẩm, râm mát.</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kern="1200">
                          <a:solidFill>
                            <a:srgbClr val="0000FF"/>
                          </a:solidFill>
                          <a:effectLst/>
                          <a:latin typeface="Arial" panose="020B0604020202020204" pitchFamily="34" charset="0"/>
                          <a:ea typeface="+mn-ea"/>
                          <a:cs typeface="Arial" panose="020B0604020202020204" pitchFamily="34" charset="0"/>
                        </a:rPr>
                        <a:t>Nhiều nơi (đặc</a:t>
                      </a:r>
                      <a:r>
                        <a:rPr lang="en-US" sz="1800" b="1" kern="1200" baseline="0">
                          <a:solidFill>
                            <a:srgbClr val="0000FF"/>
                          </a:solidFill>
                          <a:effectLst/>
                          <a:latin typeface="Arial" panose="020B0604020202020204" pitchFamily="34" charset="0"/>
                          <a:ea typeface="+mn-ea"/>
                          <a:cs typeface="Arial" panose="020B0604020202020204" pitchFamily="34" charset="0"/>
                        </a:rPr>
                        <a:t> biệt</a:t>
                      </a:r>
                      <a:r>
                        <a:rPr lang="en-US" sz="1800" b="1" kern="1200">
                          <a:solidFill>
                            <a:srgbClr val="0000FF"/>
                          </a:solidFill>
                          <a:effectLst/>
                          <a:latin typeface="Arial" panose="020B0604020202020204" pitchFamily="34" charset="0"/>
                          <a:ea typeface="+mn-ea"/>
                          <a:cs typeface="Arial" panose="020B0604020202020204" pitchFamily="34" charset="0"/>
                        </a:rPr>
                        <a:t> nơi có khí hậu mát mẻ, vùng ôn đới).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Nhiều nơi.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1"/>
                  </a:ext>
                </a:extLst>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Nhỏ bé, không có mạch dẫn, có thân và lá, rễ giả, không có hạt, không có hoa.</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không có hạt, không có hoa.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 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có hạt, không có hoa (nón là CQSS).</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 Sinh sản bằng hạt (Hạt nằm lộ trên các lá noãn hở).</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hạt, có hoa. Hạt được bao kín trong quả.</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hạt (Hạt nằm trong quả).</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2"/>
                  </a:ext>
                </a:extLst>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rêu tường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dương xỉ, rau bợ, bèo vẩy ốc,…</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Thông hai lá, trắc bách diệp,…</a:t>
                      </a: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hoa hồng, phượng vĩ,…</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478159" y="131323"/>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800" b="1" i="0" u="none" strike="noStrike" cap="none" normalizeH="0" baseline="0">
                <a:ln>
                  <a:noFill/>
                </a:ln>
                <a:solidFill>
                  <a:srgbClr val="FF0000"/>
                </a:solidFill>
                <a:effectLst/>
                <a:ea typeface="Arial" panose="020B0604020202020204" pitchFamily="34" charset="0"/>
              </a:rPr>
              <a:t>Bảng: Đặc điểm các nhóm Thực vật</a:t>
            </a:r>
            <a:endParaRPr kumimoji="0" lang="en-US" altLang="en-US" sz="40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1595842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1692771"/>
          </a:xfrm>
          <a:prstGeom prst="rect">
            <a:avLst/>
          </a:prstGeom>
          <a:ln>
            <a:solidFill>
              <a:schemeClr val="tx1"/>
            </a:solidFill>
          </a:ln>
        </p:spPr>
        <p:txBody>
          <a:bodyPr wrap="square">
            <a:spAutoFit/>
          </a:bodyPr>
          <a:lstStyle/>
          <a:p>
            <a:pPr algn="just"/>
            <a:r>
              <a:rPr lang="en-US" sz="2600" b="1">
                <a:latin typeface="Arial" panose="020B0604020202020204" pitchFamily="34" charset="0"/>
                <a:cs typeface="Arial" panose="020B0604020202020204" pitchFamily="34" charset="0"/>
                <a:sym typeface="Symbol"/>
              </a:rPr>
              <a:t> </a:t>
            </a:r>
            <a:r>
              <a:rPr lang="en-US" sz="2600" b="1">
                <a:latin typeface="Arial" panose="020B0604020202020204" pitchFamily="34" charset="0"/>
                <a:cs typeface="Arial" panose="020B0604020202020204" pitchFamily="34" charset="0"/>
              </a:rPr>
              <a:t>Nêu rõ đặc điểm phân biệt các nhóm Thực vật từ đó thấy được sự tiến hóa giữa các nhóm Thực vật.</a:t>
            </a:r>
            <a:endParaRPr lang="en-US" sz="2600">
              <a:latin typeface="Arial" panose="020B0604020202020204" pitchFamily="34" charset="0"/>
              <a:cs typeface="Arial" panose="020B0604020202020204" pitchFamily="34" charset="0"/>
            </a:endParaRPr>
          </a:p>
          <a:p>
            <a:pPr algn="just"/>
            <a:r>
              <a:rPr lang="en-US" sz="2600" b="1">
                <a:latin typeface="Arial" panose="020B0604020202020204" pitchFamily="34" charset="0"/>
                <a:cs typeface="Arial" panose="020B0604020202020204" pitchFamily="34" charset="0"/>
                <a:sym typeface="Symbol"/>
              </a:rPr>
              <a:t> </a:t>
            </a:r>
            <a:r>
              <a:rPr lang="en-US" sz="2600" b="1">
                <a:latin typeface="Arial" panose="020B0604020202020204" pitchFamily="34" charset="0"/>
                <a:cs typeface="Arial" panose="020B0604020202020204" pitchFamily="34" charset="0"/>
              </a:rPr>
              <a:t>Vì sao gọi là cây Hạt trần, cây Hạt kín? Cây Hạt kín tiến hóa hơn hay cây Hạt trần tiến hóa hơn? Vì sao?</a:t>
            </a:r>
            <a:endParaRPr lang="en-US" sz="2600">
              <a:latin typeface="Arial" panose="020B0604020202020204" pitchFamily="34" charset="0"/>
              <a:cs typeface="Arial" panose="020B0604020202020204" pitchFamily="34" charset="0"/>
            </a:endParaRPr>
          </a:p>
        </p:txBody>
      </p:sp>
      <p:pic>
        <p:nvPicPr>
          <p:cNvPr id="2050" name="Picture 2" descr="ZTO Express sẽ giải đáp thắc mắc của khách hà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5" y="2826325"/>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2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a:solidFill>
                  <a:srgbClr val="FF0000"/>
                </a:solidFill>
                <a:latin typeface="Arial" panose="020B0604020202020204" pitchFamily="34" charset="0"/>
                <a:cs typeface="Arial" panose="020B0604020202020204" pitchFamily="34" charset="0"/>
              </a:rPr>
              <a:t>LUYỆN TẬP</a:t>
            </a:r>
          </a:p>
        </p:txBody>
      </p:sp>
      <p:sp>
        <p:nvSpPr>
          <p:cNvPr id="4" name="Rectangle 3"/>
          <p:cNvSpPr/>
          <p:nvPr/>
        </p:nvSpPr>
        <p:spPr>
          <a:xfrm>
            <a:off x="162098" y="1066800"/>
            <a:ext cx="8839200" cy="3046988"/>
          </a:xfrm>
          <a:prstGeom prst="rect">
            <a:avLst/>
          </a:prstGeom>
          <a:ln>
            <a:solidFill>
              <a:schemeClr val="tx1"/>
            </a:solidFill>
          </a:ln>
        </p:spPr>
        <p:txBody>
          <a:bodyPr wrap="square">
            <a:spAutoFit/>
          </a:bodyPr>
          <a:lstStyle/>
          <a:p>
            <a:pPr algn="just"/>
            <a:r>
              <a:rPr lang="en-US" sz="3200">
                <a:latin typeface="Arial" panose="020B0604020202020204" pitchFamily="34" charset="0"/>
                <a:cs typeface="Arial" panose="020B0604020202020204" pitchFamily="34" charset="0"/>
                <a:sym typeface="Symbol"/>
              </a:rPr>
              <a:t> </a:t>
            </a:r>
            <a:r>
              <a:rPr lang="en-US" sz="3200">
                <a:latin typeface="Arial" panose="020B0604020202020204" pitchFamily="34" charset="0"/>
                <a:cs typeface="Arial" panose="020B0604020202020204" pitchFamily="34" charset="0"/>
              </a:rPr>
              <a:t>Tiến hành sắp xếp các đại diện Thực vật kể được từ hoạt động trò chơi khởi động vào các nhóm Thực vật đã học và giải thích.</a:t>
            </a:r>
          </a:p>
          <a:p>
            <a:pPr algn="just"/>
            <a:r>
              <a:rPr lang="en-US" sz="3200" b="1">
                <a:latin typeface="Arial" panose="020B0604020202020204" pitchFamily="34" charset="0"/>
                <a:cs typeface="Arial" panose="020B0604020202020204" pitchFamily="34" charset="0"/>
                <a:sym typeface="Symbol"/>
              </a:rPr>
              <a:t> </a:t>
            </a:r>
            <a:r>
              <a:rPr lang="en-US" sz="3200">
                <a:latin typeface="Arial" panose="020B0604020202020204" pitchFamily="34" charset="0"/>
                <a:cs typeface="Arial" panose="020B0604020202020204" pitchFamily="34" charset="0"/>
              </a:rPr>
              <a:t>Hoàn thiện bảng 19.1.</a:t>
            </a:r>
            <a:r>
              <a:rPr lang="en-US" sz="3200" b="1">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Nêu sự giống nhau và khác nhau giữa thực vật Hạt trần với thực vật Hạt kín.</a:t>
            </a:r>
          </a:p>
        </p:txBody>
      </p:sp>
      <p:pic>
        <p:nvPicPr>
          <p:cNvPr id="11266" name="Picture 2" descr="Phương pháp luyện tập tăng cường trí não - Be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1"/>
            <a:ext cx="3429000" cy="25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4423744"/>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extLst>
                    <a:ext uri="{9D8B030D-6E8A-4147-A177-3AD203B41FA5}">
                      <a16:colId xmlns:a16="http://schemas.microsoft.com/office/drawing/2014/main" val="20000"/>
                    </a:ext>
                  </a:extLst>
                </a:gridCol>
                <a:gridCol w="1020565">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TV Hạt 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TV Hạt 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1"/>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2"/>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3"/>
                  </a:ext>
                </a:extLst>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4"/>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5"/>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6"/>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tc>
                  <a:txBody>
                    <a:bodyPr/>
                    <a:lstStyle/>
                    <a:p>
                      <a:pPr algn="ctr"/>
                      <a:r>
                        <a:rPr lang="en-US" sz="3000">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a:solidFill>
                  <a:srgbClr val="FF0000"/>
                </a:solidFill>
                <a:latin typeface="Arial" panose="020B0604020202020204" pitchFamily="34" charset="0"/>
                <a:cs typeface="Arial" panose="020B0604020202020204" pitchFamily="34" charset="0"/>
              </a:rPr>
              <a:t>BẢNG 19.1- TR 123</a:t>
            </a:r>
          </a:p>
        </p:txBody>
      </p:sp>
    </p:spTree>
    <p:extLst>
      <p:ext uri="{BB962C8B-B14F-4D97-AF65-F5344CB8AC3E}">
        <p14:creationId xmlns:p14="http://schemas.microsoft.com/office/powerpoint/2010/main" val="10670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493060"/>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extLst>
                    <a:ext uri="{9D8B030D-6E8A-4147-A177-3AD203B41FA5}">
                      <a16:colId xmlns:a16="http://schemas.microsoft.com/office/drawing/2014/main" val="20000"/>
                    </a:ext>
                  </a:extLst>
                </a:gridCol>
                <a:gridCol w="1020565">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TV Hạt 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TV Hạt 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a:solidFill>
                  <a:srgbClr val="FF0000"/>
                </a:solidFill>
                <a:latin typeface="Arial" panose="020B0604020202020204" pitchFamily="34" charset="0"/>
                <a:cs typeface="Arial" panose="020B0604020202020204" pitchFamily="34" charset="0"/>
              </a:rPr>
              <a:t>ĐÁP ÁN BẢNG 19.1</a:t>
            </a:r>
          </a:p>
        </p:txBody>
      </p:sp>
    </p:spTree>
    <p:extLst>
      <p:ext uri="{BB962C8B-B14F-4D97-AF65-F5344CB8AC3E}">
        <p14:creationId xmlns:p14="http://schemas.microsoft.com/office/powerpoint/2010/main" val="2816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69"/>
            <a:ext cx="8229600" cy="792162"/>
          </a:xfrm>
        </p:spPr>
        <p:txBody>
          <a:bodyPr/>
          <a:lstStyle/>
          <a:p>
            <a:r>
              <a:rPr lang="en-US" b="1">
                <a:solidFill>
                  <a:srgbClr val="FF0000"/>
                </a:solidFill>
                <a:latin typeface="Arial" panose="020B0604020202020204" pitchFamily="34" charset="0"/>
                <a:cs typeface="Arial" panose="020B0604020202020204" pitchFamily="34" charset="0"/>
              </a:rPr>
              <a:t>VẬN DỤNG</a:t>
            </a:r>
          </a:p>
        </p:txBody>
      </p:sp>
      <p:sp>
        <p:nvSpPr>
          <p:cNvPr id="4" name="Rectangle 3"/>
          <p:cNvSpPr/>
          <p:nvPr/>
        </p:nvSpPr>
        <p:spPr>
          <a:xfrm>
            <a:off x="116375" y="874224"/>
            <a:ext cx="8915400" cy="3108543"/>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Quan sát và giới thiệu được một số Thực vật ở xung quanh em, thực hành phân chia chúng vào các nhóm, đề xuất được những lưu ý trong việc chăm sóc để cây phát triển khỏe mạnh: </a:t>
            </a:r>
          </a:p>
          <a:p>
            <a:pPr algn="just"/>
            <a:r>
              <a:rPr lang="en-US" sz="2800">
                <a:solidFill>
                  <a:srgbClr val="FF0000"/>
                </a:solidFill>
                <a:latin typeface="Arial" panose="020B0604020202020204" pitchFamily="34" charset="0"/>
                <a:cs typeface="Arial" panose="020B0604020202020204" pitchFamily="34" charset="0"/>
              </a:rPr>
              <a:t>Đại diện cây gì…? Đặc điểm môi trường sống…? Được xếp vào nhóm Thực vật nào…? Cách chăm sóc cần lưu ý những gì…?</a:t>
            </a:r>
          </a:p>
        </p:txBody>
      </p:sp>
      <p:pic>
        <p:nvPicPr>
          <p:cNvPr id="13314" name="Picture 2" descr="Học viện Phật giáo Việt Nam hưởng ứng sáng kiến trồng 1 tỷ cây xanh | Môi  trường | Vietnam+ (Vietnam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02296"/>
            <a:ext cx="3733800" cy="24867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ảnh Ngày đất Xanh Tay Nắm Giữ Trái đất Bảo Vệ Trái đất, Ngày Trái đất,  Ngày đất Xanh Tay Nắm Giữ Trái đất Bảo Vệ Trái đất, Ngày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Bạn biết gì về Ngày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22883"/>
            <a:ext cx="3620889" cy="246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git 120"/>
          <p:cNvPicPr>
            <a:picLocks noChangeAspect="1" noChangeArrowheads="1" noCrop="1"/>
          </p:cNvPicPr>
          <p:nvPr/>
        </p:nvPicPr>
        <p:blipFill>
          <a:blip r:embed="rId3">
            <a:lum contrast="48000"/>
            <a:extLst>
              <a:ext uri="{28A0092B-C50C-407E-A947-70E740481C1C}">
                <a14:useLocalDpi xmlns:a14="http://schemas.microsoft.com/office/drawing/2010/main" val="0"/>
              </a:ext>
            </a:extLst>
          </a:blip>
          <a:srcRect/>
          <a:stretch>
            <a:fillRect/>
          </a:stretch>
        </p:blipFill>
        <p:spPr bwMode="auto">
          <a:xfrm>
            <a:off x="6858000" y="800752"/>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Trò chơi “Ai nhanh nhất, ai đúng nhất?”</a:t>
            </a:r>
          </a:p>
        </p:txBody>
      </p:sp>
      <p:sp>
        <p:nvSpPr>
          <p:cNvPr id="7" name="Cloud 6"/>
          <p:cNvSpPr/>
          <p:nvPr/>
        </p:nvSpPr>
        <p:spPr>
          <a:xfrm>
            <a:off x="1066800" y="2133600"/>
            <a:ext cx="7391400" cy="38862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rgbClr val="0000FF"/>
                </a:solidFill>
                <a:latin typeface="Arial" panose="020B0604020202020204" pitchFamily="34" charset="0"/>
                <a:cs typeface="Arial" panose="020B0604020202020204" pitchFamily="34" charset="0"/>
              </a:rPr>
              <a:t>Hãy viết tên các đại diện thực vật vào giấy mà em biết, mỗi đại diện ghi trên 1 tờ giấy A</a:t>
            </a:r>
            <a:r>
              <a:rPr lang="en-US" sz="3200" baseline="-25000">
                <a:solidFill>
                  <a:srgbClr val="0000FF"/>
                </a:solidFill>
                <a:latin typeface="Arial" panose="020B0604020202020204" pitchFamily="34" charset="0"/>
                <a:cs typeface="Arial" panose="020B0604020202020204" pitchFamily="34" charset="0"/>
              </a:rPr>
              <a:t>5</a:t>
            </a:r>
            <a:r>
              <a:rPr lang="en-US" sz="3200">
                <a:solidFill>
                  <a:srgbClr val="0000FF"/>
                </a:solidFill>
                <a:latin typeface="Arial" panose="020B0604020202020204" pitchFamily="34" charset="0"/>
                <a:cs typeface="Arial" panose="020B0604020202020204" pitchFamily="34" charset="0"/>
              </a:rPr>
              <a:t> (2 phút).</a:t>
            </a:r>
          </a:p>
          <a:p>
            <a:pPr algn="ctr"/>
            <a:endParaRPr lang="en-US"/>
          </a:p>
        </p:txBody>
      </p:sp>
    </p:spTree>
    <p:extLst>
      <p:ext uri="{BB962C8B-B14F-4D97-AF65-F5344CB8AC3E}">
        <p14:creationId xmlns:p14="http://schemas.microsoft.com/office/powerpoint/2010/main" val="8435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Trò chơi “Ai nhanh nhất, ai đúng nhất?”</a:t>
            </a:r>
          </a:p>
        </p:txBody>
      </p:sp>
      <p:sp>
        <p:nvSpPr>
          <p:cNvPr id="4" name="Rectangle 3"/>
          <p:cNvSpPr/>
          <p:nvPr/>
        </p:nvSpPr>
        <p:spPr>
          <a:xfrm>
            <a:off x="251170" y="1121747"/>
            <a:ext cx="8654530" cy="2246769"/>
          </a:xfrm>
          <a:prstGeom prst="rect">
            <a:avLst/>
          </a:prstGeom>
          <a:ln>
            <a:solidFill>
              <a:srgbClr val="0066FF"/>
            </a:solidFill>
          </a:ln>
        </p:spPr>
        <p:txBody>
          <a:bodyPr wrap="square">
            <a:spAutoFit/>
          </a:bodyPr>
          <a:lstStyle/>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solidFill>
                  <a:srgbClr val="0000FF"/>
                </a:solidFill>
                <a:latin typeface="Arial" panose="020B0604020202020204" pitchFamily="34" charset="0"/>
                <a:cs typeface="Arial" panose="020B0604020202020204" pitchFamily="34" charset="0"/>
              </a:rPr>
              <a:t> Phân loại thực vật thành các nhóm và nêu cơ sở phân chia.</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solidFill>
                  <a:srgbClr val="0000FF"/>
                </a:solidFill>
                <a:latin typeface="Arial" panose="020B0604020202020204" pitchFamily="34" charset="0"/>
                <a:cs typeface="Arial" panose="020B0604020202020204" pitchFamily="34" charset="0"/>
              </a:rPr>
              <a:t> Dán các giấy ghi tên đại diện thực vật vừa kể được vào các nhóm tương ứng.</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a:solidFill>
                  <a:srgbClr val="0000FF"/>
                </a:solidFill>
                <a:latin typeface="Arial" panose="020B0604020202020204" pitchFamily="34" charset="0"/>
                <a:cs typeface="Arial" panose="020B0604020202020204" pitchFamily="34" charset="0"/>
              </a:rPr>
              <a:t> 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11" y="3988724"/>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798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677862"/>
          </a:xfrm>
          <a:ln>
            <a:solidFill>
              <a:schemeClr val="bg1"/>
            </a:solidFill>
          </a:ln>
        </p:spPr>
        <p:txBody>
          <a:bodyPr>
            <a:noAutofit/>
          </a:bodyPr>
          <a:lstStyle/>
          <a:p>
            <a:r>
              <a:rPr lang="en-US" sz="3600" b="1">
                <a:solidFill>
                  <a:srgbClr val="FF0000"/>
                </a:solidFill>
                <a:latin typeface="Arial" panose="020B0604020202020204" pitchFamily="34" charset="0"/>
                <a:cs typeface="Arial" panose="020B0604020202020204" pitchFamily="34" charset="0"/>
              </a:rPr>
              <a:t>MỘT SỐ THỰC VẬT</a:t>
            </a:r>
          </a:p>
        </p:txBody>
      </p:sp>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ây Hoa Mai Bonsai Giả Cao 1m25 Chậu Hoa Mai Trang Trí Tết - Hoa trang trí  Thương hiệu OEM | WebSoSanh.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392" y="3708198"/>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Cây lúa | Công ty TNHH TM &amp; SX Bình Quâ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51498"/>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7546" y="3186606"/>
            <a:ext cx="2928128"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Dương xỉ</a:t>
            </a:r>
          </a:p>
        </p:txBody>
      </p:sp>
      <p:sp>
        <p:nvSpPr>
          <p:cNvPr id="15" name="TextBox 14"/>
          <p:cNvSpPr txBox="1"/>
          <p:nvPr/>
        </p:nvSpPr>
        <p:spPr>
          <a:xfrm>
            <a:off x="769331" y="3151507"/>
            <a:ext cx="2687461"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Rêu tường</a:t>
            </a:r>
          </a:p>
        </p:txBody>
      </p:sp>
      <p:sp>
        <p:nvSpPr>
          <p:cNvPr id="16" name="TextBox 15"/>
          <p:cNvSpPr txBox="1"/>
          <p:nvPr/>
        </p:nvSpPr>
        <p:spPr>
          <a:xfrm>
            <a:off x="914400" y="5788405"/>
            <a:ext cx="2049462"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thông</a:t>
            </a:r>
          </a:p>
        </p:txBody>
      </p:sp>
      <p:sp>
        <p:nvSpPr>
          <p:cNvPr id="18" name="TextBox 17"/>
          <p:cNvSpPr txBox="1"/>
          <p:nvPr/>
        </p:nvSpPr>
        <p:spPr>
          <a:xfrm>
            <a:off x="6327775" y="6006108"/>
            <a:ext cx="2049462"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lúa</a:t>
            </a:r>
          </a:p>
        </p:txBody>
      </p:sp>
      <p:pic>
        <p:nvPicPr>
          <p:cNvPr id="4098" name="Picture 2" descr="Dương xỉ, hỗ trợ ngăn ngừa lão hóa da, trị khớp đau nhức, tiểu s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071" y="913014"/>
            <a:ext cx="3739224"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uần 23: Môn Sinh khối 6:Tiết 45: Bài 38: Rêu và cây r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79" y="921327"/>
            <a:ext cx="3650369"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n và cung cấp cây thông thật dịp noel | Đức Kiên 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575" y="3884749"/>
            <a:ext cx="3124200" cy="1864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73548" y="6270164"/>
            <a:ext cx="2498652"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hoa mai</a:t>
            </a:r>
          </a:p>
        </p:txBody>
      </p:sp>
    </p:spTree>
    <p:extLst>
      <p:ext uri="{BB962C8B-B14F-4D97-AF65-F5344CB8AC3E}">
        <p14:creationId xmlns:p14="http://schemas.microsoft.com/office/powerpoint/2010/main" val="12528841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625"/>
            <a:ext cx="8229600" cy="639762"/>
          </a:xfrm>
        </p:spPr>
        <p:txBody>
          <a:bodyPr>
            <a:noAutofit/>
          </a:bodyPr>
          <a:lstStyle/>
          <a:p>
            <a:pPr algn="l"/>
            <a:r>
              <a:rPr lang="en-US" sz="3200" b="1">
                <a:solidFill>
                  <a:srgbClr val="FF0000"/>
                </a:solidFill>
                <a:latin typeface="Arial" panose="020B0604020202020204" pitchFamily="34" charset="0"/>
                <a:cs typeface="Arial" panose="020B0604020202020204" pitchFamily="34" charset="0"/>
              </a:rPr>
              <a:t>I. CÁC NHÓM THỰC VẬT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700"/>
            <a:ext cx="8686800" cy="51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271" y="5972680"/>
            <a:ext cx="8988829" cy="830997"/>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Quan sát hình 19.1. Các nhóm Thực vật, nêu tên các nhóm thực vật và đặc điểm phân chia.</a:t>
            </a:r>
          </a:p>
        </p:txBody>
      </p:sp>
    </p:spTree>
    <p:extLst>
      <p:ext uri="{BB962C8B-B14F-4D97-AF65-F5344CB8AC3E}">
        <p14:creationId xmlns:p14="http://schemas.microsoft.com/office/powerpoint/2010/main" val="406920468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875"/>
            <a:ext cx="8229600" cy="639762"/>
          </a:xfrm>
        </p:spPr>
        <p:txBody>
          <a:bodyPr>
            <a:noAutofit/>
          </a:bodyPr>
          <a:lstStyle/>
          <a:p>
            <a:pPr algn="l"/>
            <a:r>
              <a:rPr lang="en-US" sz="3200" b="1">
                <a:solidFill>
                  <a:srgbClr val="FF0000"/>
                </a:solidFill>
                <a:latin typeface="Arial" panose="020B0604020202020204" pitchFamily="34" charset="0"/>
                <a:cs typeface="Arial" panose="020B0604020202020204" pitchFamily="34" charset="0"/>
              </a:rPr>
              <a:t>II. ĐẶC ĐIỂM CỦA CÁC NHÓM THỰC VẬT</a:t>
            </a:r>
          </a:p>
        </p:txBody>
      </p:sp>
      <p:sp>
        <p:nvSpPr>
          <p:cNvPr id="7" name="Rectangle 6"/>
          <p:cNvSpPr/>
          <p:nvPr/>
        </p:nvSpPr>
        <p:spPr>
          <a:xfrm>
            <a:off x="55418" y="686338"/>
            <a:ext cx="8988829" cy="954107"/>
          </a:xfrm>
          <a:prstGeom prst="rect">
            <a:avLst/>
          </a:prstGeom>
          <a:ln>
            <a:solidFill>
              <a:schemeClr val="bg1"/>
            </a:solidFill>
          </a:ln>
        </p:spPr>
        <p:txBody>
          <a:bodyPr wrap="square">
            <a:spAutoFit/>
          </a:bodyPr>
          <a:lstStyle/>
          <a:p>
            <a:pPr algn="just"/>
            <a:r>
              <a:rPr lang="en-US" sz="2800">
                <a:latin typeface="Arial" panose="020B0604020202020204" pitchFamily="34" charset="0"/>
                <a:cs typeface="Arial" panose="020B0604020202020204" pitchFamily="34" charset="0"/>
              </a:rPr>
              <a:t>Quan sát hình ảnh đại diện của các nhóm Thực vật, hoàn thiện yêu cầu trong Phiếu học tập:</a:t>
            </a:r>
          </a:p>
        </p:txBody>
      </p:sp>
      <p:graphicFrame>
        <p:nvGraphicFramePr>
          <p:cNvPr id="3" name="Table 2"/>
          <p:cNvGraphicFramePr>
            <a:graphicFrameLocks noGrp="1"/>
          </p:cNvGraphicFramePr>
          <p:nvPr>
            <p:extLst>
              <p:ext uri="{D42A27DB-BD31-4B8C-83A1-F6EECF244321}">
                <p14:modId xmlns:p14="http://schemas.microsoft.com/office/powerpoint/2010/main" val="3293424375"/>
              </p:ext>
            </p:extLst>
          </p:nvPr>
        </p:nvGraphicFramePr>
        <p:xfrm>
          <a:off x="171792" y="2266600"/>
          <a:ext cx="8783783" cy="3916564"/>
        </p:xfrm>
        <a:graphic>
          <a:graphicData uri="http://schemas.openxmlformats.org/drawingml/2006/table">
            <a:tbl>
              <a:tblPr firstRow="1" firstCol="1" bandRow="1">
                <a:tableStyleId>{5940675A-B579-460E-94D1-54222C63F5DA}</a:tableStyleId>
              </a:tblPr>
              <a:tblGrid>
                <a:gridCol w="2052672">
                  <a:extLst>
                    <a:ext uri="{9D8B030D-6E8A-4147-A177-3AD203B41FA5}">
                      <a16:colId xmlns:a16="http://schemas.microsoft.com/office/drawing/2014/main" val="20000"/>
                    </a:ext>
                  </a:extLst>
                </a:gridCol>
                <a:gridCol w="1556724">
                  <a:extLst>
                    <a:ext uri="{9D8B030D-6E8A-4147-A177-3AD203B41FA5}">
                      <a16:colId xmlns:a16="http://schemas.microsoft.com/office/drawing/2014/main" val="20001"/>
                    </a:ext>
                  </a:extLst>
                </a:gridCol>
                <a:gridCol w="1658669">
                  <a:extLst>
                    <a:ext uri="{9D8B030D-6E8A-4147-A177-3AD203B41FA5}">
                      <a16:colId xmlns:a16="http://schemas.microsoft.com/office/drawing/2014/main" val="20002"/>
                    </a:ext>
                  </a:extLst>
                </a:gridCol>
                <a:gridCol w="1757859">
                  <a:extLst>
                    <a:ext uri="{9D8B030D-6E8A-4147-A177-3AD203B41FA5}">
                      <a16:colId xmlns:a16="http://schemas.microsoft.com/office/drawing/2014/main" val="20003"/>
                    </a:ext>
                  </a:extLst>
                </a:gridCol>
                <a:gridCol w="1757859">
                  <a:extLst>
                    <a:ext uri="{9D8B030D-6E8A-4147-A177-3AD203B41FA5}">
                      <a16:colId xmlns:a16="http://schemas.microsoft.com/office/drawing/2014/main" val="20004"/>
                    </a:ext>
                  </a:extLst>
                </a:gridCol>
              </a:tblGrid>
              <a:tr h="722492">
                <a:tc>
                  <a:txBody>
                    <a:bodyPr/>
                    <a:lstStyle/>
                    <a:p>
                      <a:pPr algn="ctr">
                        <a:lnSpc>
                          <a:spcPct val="115000"/>
                        </a:lnSpc>
                        <a:spcAft>
                          <a:spcPts val="0"/>
                        </a:spcAft>
                        <a:tabLst>
                          <a:tab pos="540385" algn="l"/>
                        </a:tabLst>
                      </a:pPr>
                      <a:r>
                        <a:rPr lang="en-US" sz="2800" b="1">
                          <a:solidFill>
                            <a:srgbClr val="0000FF"/>
                          </a:solidFill>
                          <a:effectLst/>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722492">
                <a:tc>
                  <a:txBody>
                    <a:bodyPr/>
                    <a:lstStyle/>
                    <a:p>
                      <a:pPr algn="ctr">
                        <a:lnSpc>
                          <a:spcPct val="115000"/>
                        </a:lnSpc>
                        <a:spcAft>
                          <a:spcPts val="0"/>
                        </a:spcAft>
                        <a:tabLst>
                          <a:tab pos="540385" algn="l"/>
                        </a:tabLst>
                      </a:pPr>
                      <a:r>
                        <a:rPr lang="en-US" sz="2800" b="1">
                          <a:solidFill>
                            <a:srgbClr val="0000FF"/>
                          </a:solidFill>
                          <a:effectLst/>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490124">
                <a:tc>
                  <a:txBody>
                    <a:bodyPr/>
                    <a:lstStyle/>
                    <a:p>
                      <a:pPr algn="ctr">
                        <a:lnSpc>
                          <a:spcPct val="115000"/>
                        </a:lnSpc>
                        <a:spcAft>
                          <a:spcPts val="0"/>
                        </a:spcAft>
                        <a:tabLst>
                          <a:tab pos="540385" algn="l"/>
                        </a:tabLst>
                      </a:pPr>
                      <a:r>
                        <a:rPr lang="en-US" sz="2800" b="1">
                          <a:solidFill>
                            <a:srgbClr val="0000FF"/>
                          </a:solidFill>
                          <a:effectLst/>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722492">
                <a:tc>
                  <a:txBody>
                    <a:bodyPr/>
                    <a:lstStyle/>
                    <a:p>
                      <a:pPr algn="ctr">
                        <a:lnSpc>
                          <a:spcPct val="115000"/>
                        </a:lnSpc>
                        <a:spcAft>
                          <a:spcPts val="0"/>
                        </a:spcAft>
                        <a:tabLst>
                          <a:tab pos="540385" algn="l"/>
                        </a:tabLst>
                      </a:pPr>
                      <a:r>
                        <a:rPr lang="en-US" sz="2800" b="1">
                          <a:solidFill>
                            <a:srgbClr val="0000FF"/>
                          </a:solidFill>
                          <a:effectLst/>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1918985" y="1652535"/>
            <a:ext cx="5416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a:ln>
                  <a:noFill/>
                </a:ln>
                <a:solidFill>
                  <a:srgbClr val="0000FF"/>
                </a:solidFill>
                <a:effectLst/>
                <a:ea typeface="Arial" panose="020B0604020202020204" pitchFamily="34" charset="0"/>
              </a:rPr>
              <a:t>Bảng: Đặc điểm các nhóm Thực vật</a:t>
            </a:r>
            <a:endParaRPr kumimoji="0" lang="en-US" altLang="en-US" sz="3600" b="0" i="0" u="none" strike="noStrike" cap="none" normalizeH="0" baseline="0">
              <a:ln>
                <a:noFill/>
              </a:ln>
              <a:solidFill>
                <a:srgbClr val="0000FF"/>
              </a:solidFill>
              <a:effectLst/>
            </a:endParaRPr>
          </a:p>
        </p:txBody>
      </p:sp>
    </p:spTree>
    <p:extLst>
      <p:ext uri="{BB962C8B-B14F-4D97-AF65-F5344CB8AC3E}">
        <p14:creationId xmlns:p14="http://schemas.microsoft.com/office/powerpoint/2010/main" val="404116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38"/>
            <a:ext cx="8229600" cy="487362"/>
          </a:xfrm>
        </p:spPr>
        <p:txBody>
          <a:bodyPr>
            <a:noAutofit/>
          </a:bodyPr>
          <a:lstStyle/>
          <a:p>
            <a:r>
              <a:rPr lang="en-US" sz="3200" b="1">
                <a:solidFill>
                  <a:srgbClr val="FF0000"/>
                </a:solidFill>
                <a:latin typeface="Arial" panose="020B0604020202020204" pitchFamily="34" charset="0"/>
                <a:cs typeface="Arial" panose="020B0604020202020204" pitchFamily="34" charset="0"/>
              </a:rPr>
              <a:t>Đại diện của các nhóm Thực vật</a:t>
            </a:r>
            <a:endParaRPr lang="en-US" sz="3200" b="1">
              <a:solidFill>
                <a:srgbClr val="FF0000"/>
              </a:solidFill>
            </a:endParaRPr>
          </a:p>
        </p:txBody>
      </p:sp>
      <p:pic>
        <p:nvPicPr>
          <p:cNvPr id="3074" name="Picture 2" descr="D:\MINH PHƯƠNG\Tài liệu dạy học 6\Video -hinh anh\Rêu.jpg"/>
          <p:cNvPicPr>
            <a:picLocks noChangeAspect="1" noChangeArrowheads="1"/>
          </p:cNvPicPr>
          <p:nvPr/>
        </p:nvPicPr>
        <p:blipFill rotWithShape="1">
          <a:blip r:embed="rId2">
            <a:extLst>
              <a:ext uri="{28A0092B-C50C-407E-A947-70E740481C1C}">
                <a14:useLocalDpi xmlns:a14="http://schemas.microsoft.com/office/drawing/2010/main" val="0"/>
              </a:ext>
            </a:extLst>
          </a:blip>
          <a:srcRect r="53580" b="18495"/>
          <a:stretch/>
        </p:blipFill>
        <p:spPr bwMode="auto">
          <a:xfrm>
            <a:off x="594607" y="3193221"/>
            <a:ext cx="26670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3" y="749514"/>
            <a:ext cx="3094215" cy="22278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nh học 6 Bài 39: Quyết - Cây dương x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250" y="3193221"/>
            <a:ext cx="23622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vanphongchothue.vn/uploads/noidung/images/Cay%20duong%20x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751611"/>
            <a:ext cx="30480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ư các giống dương xỉ. dương xỉ của rừng Vyatka sinh sản như thế nào - Bản  chất 2021"/>
          <p:cNvPicPr>
            <a:picLocks noChangeAspect="1" noChangeArrowheads="1"/>
          </p:cNvPicPr>
          <p:nvPr/>
        </p:nvPicPr>
        <p:blipFill rotWithShape="1">
          <a:blip r:embed="rId6">
            <a:extLst>
              <a:ext uri="{28A0092B-C50C-407E-A947-70E740481C1C}">
                <a14:useLocalDpi xmlns:a14="http://schemas.microsoft.com/office/drawing/2010/main" val="0"/>
              </a:ext>
            </a:extLst>
          </a:blip>
          <a:srcRect b="12284"/>
          <a:stretch/>
        </p:blipFill>
        <p:spPr bwMode="auto">
          <a:xfrm>
            <a:off x="6191600" y="3546775"/>
            <a:ext cx="2819400" cy="2407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125" y="6195141"/>
            <a:ext cx="3886200"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Rêu- cây rêu tường</a:t>
            </a:r>
          </a:p>
        </p:txBody>
      </p:sp>
      <p:sp>
        <p:nvSpPr>
          <p:cNvPr id="11" name="TextBox 10"/>
          <p:cNvSpPr txBox="1"/>
          <p:nvPr/>
        </p:nvSpPr>
        <p:spPr>
          <a:xfrm>
            <a:off x="4191000" y="6208384"/>
            <a:ext cx="5257800"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dương xỉ và ổ túi bào tử</a:t>
            </a:r>
          </a:p>
        </p:txBody>
      </p:sp>
    </p:spTree>
    <p:extLst>
      <p:ext uri="{BB962C8B-B14F-4D97-AF65-F5344CB8AC3E}">
        <p14:creationId xmlns:p14="http://schemas.microsoft.com/office/powerpoint/2010/main" val="12885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ơ quan sinh dưỡng của 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LaptopKT\Desktop\CQSD của thô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9"/>
            <a:ext cx="8531225" cy="5950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1219200"/>
            <a:ext cx="2971800"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CÂY </a:t>
            </a:r>
          </a:p>
          <a:p>
            <a:pPr algn="ctr"/>
            <a:r>
              <a:rPr lang="en-US" sz="3600" b="1">
                <a:solidFill>
                  <a:srgbClr val="FF0000"/>
                </a:solidFill>
                <a:latin typeface="Arial" panose="020B0604020202020204" pitchFamily="34" charset="0"/>
                <a:cs typeface="Arial" panose="020B0604020202020204" pitchFamily="34" charset="0"/>
              </a:rPr>
              <a:t>HẠT TRẦN</a:t>
            </a:r>
          </a:p>
        </p:txBody>
      </p:sp>
    </p:spTree>
    <p:extLst>
      <p:ext uri="{BB962C8B-B14F-4D97-AF65-F5344CB8AC3E}">
        <p14:creationId xmlns:p14="http://schemas.microsoft.com/office/powerpoint/2010/main" val="2516161546"/>
      </p:ext>
    </p:extLst>
  </p:cSld>
  <p:clrMapOvr>
    <a:masterClrMapping/>
  </p:clrMapOvr>
  <p:transition spd="slow">
    <p:push dir="u"/>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562</TotalTime>
  <Words>967</Words>
  <Application>Microsoft Office PowerPoint</Application>
  <PresentationFormat>On-screen Show (4:3)</PresentationFormat>
  <Paragraphs>177</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Franklin Gothic Book</vt:lpstr>
      <vt:lpstr>Perpetua</vt:lpstr>
      <vt:lpstr>Times New Roman</vt:lpstr>
      <vt:lpstr>Wingdings 2</vt:lpstr>
      <vt:lpstr>Office Theme</vt:lpstr>
      <vt:lpstr>Equity</vt:lpstr>
      <vt:lpstr>PHẦN 3. VẬT SỐNG BÀI 19. ĐA DẠNG THỰC VẬT</vt:lpstr>
      <vt:lpstr>PowerPoint Presentation</vt:lpstr>
      <vt:lpstr>PowerPoint Presentation</vt:lpstr>
      <vt:lpstr>PowerPoint Presentation</vt:lpstr>
      <vt:lpstr>MỘT SỐ THỰC VẬT</vt:lpstr>
      <vt:lpstr>I. CÁC NHÓM THỰC VẬT</vt:lpstr>
      <vt:lpstr>II. ĐẶC ĐIỂM CỦA CÁC NHÓM THỰC VẬT</vt:lpstr>
      <vt:lpstr>Đại diện của các nhóm Thực vật</vt:lpstr>
      <vt:lpstr>PowerPoint Presentation</vt:lpstr>
      <vt:lpstr>CƠ QUAN SINH SẢN CỦA CÂY THÔNG</vt:lpstr>
      <vt:lpstr>PowerPoint Presentation</vt:lpstr>
      <vt:lpstr>PowerPoint Presentation</vt:lpstr>
      <vt:lpstr>HỆ THỐNG MẠCH DẪN Ở GÂN LÁ CỦA CÂY HẠT KÍN</vt:lpstr>
      <vt:lpstr>PowerPoint Presentation</vt:lpstr>
      <vt:lpstr>PowerPoint Presentation</vt:lpstr>
      <vt:lpstr>PowerPoint Presentation</vt:lpstr>
      <vt:lpstr>PowerPoint Presentation</vt:lpstr>
      <vt:lpstr>MỘT SỐ CÂY HẠT TRẦN</vt:lpstr>
      <vt:lpstr>MỘT SỐ CÂY HẠT TRẦN</vt:lpstr>
      <vt:lpstr>MỘT SỐ CÂY HẠT TRẦN</vt:lpstr>
      <vt:lpstr>CÂY HẠT KÍN</vt:lpstr>
      <vt:lpstr>MỘT SỐ CÂY HẠT KÍN</vt:lpstr>
      <vt:lpstr>PowerPoint Presentation</vt:lpstr>
      <vt:lpstr>PowerPoint Presentation</vt:lpstr>
      <vt:lpstr>LUYỆN TẬP</vt:lpstr>
      <vt:lpstr>BẢNG 19.1- TR 123</vt:lpstr>
      <vt:lpstr>ĐÁP ÁN BẢNG 19.1</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Vũ Hồng Hiệp</cp:lastModifiedBy>
  <cp:revision>344</cp:revision>
  <dcterms:created xsi:type="dcterms:W3CDTF">2021-04-17T13:36:47Z</dcterms:created>
  <dcterms:modified xsi:type="dcterms:W3CDTF">2025-04-08T01:56:50Z</dcterms:modified>
</cp:coreProperties>
</file>