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 id="268" r:id="rId3"/>
    <p:sldId id="267" r:id="rId4"/>
    <p:sldId id="299" r:id="rId5"/>
    <p:sldId id="269" r:id="rId6"/>
    <p:sldId id="284" r:id="rId7"/>
    <p:sldId id="274" r:id="rId8"/>
    <p:sldId id="285" r:id="rId9"/>
    <p:sldId id="281" r:id="rId10"/>
    <p:sldId id="287" r:id="rId11"/>
    <p:sldId id="292" r:id="rId12"/>
    <p:sldId id="282" r:id="rId13"/>
    <p:sldId id="260" r:id="rId14"/>
    <p:sldId id="286" r:id="rId15"/>
    <p:sldId id="288" r:id="rId16"/>
    <p:sldId id="278" r:id="rId17"/>
    <p:sldId id="289" r:id="rId18"/>
    <p:sldId id="277" r:id="rId19"/>
    <p:sldId id="290" r:id="rId20"/>
    <p:sldId id="280" r:id="rId21"/>
    <p:sldId id="2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36B72C2-BBF4-4200-8386-A671C183AABF}">
          <p14:sldIdLst>
            <p14:sldId id="263"/>
            <p14:sldId id="268"/>
            <p14:sldId id="267"/>
            <p14:sldId id="299"/>
            <p14:sldId id="269"/>
            <p14:sldId id="284"/>
            <p14:sldId id="274"/>
            <p14:sldId id="285"/>
            <p14:sldId id="281"/>
            <p14:sldId id="287"/>
            <p14:sldId id="292"/>
            <p14:sldId id="282"/>
            <p14:sldId id="260"/>
            <p14:sldId id="286"/>
            <p14:sldId id="288"/>
            <p14:sldId id="278"/>
            <p14:sldId id="289"/>
            <p14:sldId id="277"/>
          </p14:sldIdLst>
        </p14:section>
        <p14:section name="Untitled Section" id="{074B0C3F-F2B6-477B-8383-22DEBADDCA65}">
          <p14:sldIdLst>
            <p14:sldId id="290"/>
            <p14:sldId id="280"/>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3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7E2CAE1-DE0B-469C-9E53-EAB5F0B8EEB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7B854-5907-4CCC-A22F-3E62392B1AF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31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E2CAE1-DE0B-469C-9E53-EAB5F0B8EEB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670806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E2CAE1-DE0B-469C-9E53-EAB5F0B8EEB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7B854-5907-4CCC-A22F-3E62392B1AF8}"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532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E2CAE1-DE0B-469C-9E53-EAB5F0B8EEB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1595766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E2CAE1-DE0B-469C-9E53-EAB5F0B8EEB2}"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7B854-5907-4CCC-A22F-3E62392B1AF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66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E2CAE1-DE0B-469C-9E53-EAB5F0B8EEB2}"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2757966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E2CAE1-DE0B-469C-9E53-EAB5F0B8EEB2}"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1214898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E2CAE1-DE0B-469C-9E53-EAB5F0B8EEB2}"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1533281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E2CAE1-DE0B-469C-9E53-EAB5F0B8EEB2}"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286880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E2CAE1-DE0B-469C-9E53-EAB5F0B8EEB2}"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726624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E2CAE1-DE0B-469C-9E53-EAB5F0B8EEB2}"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7B854-5907-4CCC-A22F-3E62392B1AF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649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7E2CAE1-DE0B-469C-9E53-EAB5F0B8EEB2}" type="datetimeFigureOut">
              <a:rPr lang="en-US" smtClean="0"/>
              <a:t>4/8/2025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327B854-5907-4CCC-A22F-3E62392B1AF8}"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586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4.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itle 1"/>
          <p:cNvSpPr txBox="1">
            <a:spLocks/>
          </p:cNvSpPr>
          <p:nvPr/>
        </p:nvSpPr>
        <p:spPr>
          <a:xfrm>
            <a:off x="1839686" y="2029084"/>
            <a:ext cx="10515600" cy="1927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err="1">
                <a:latin typeface="Times New Roman" panose="02020603050405020304" pitchFamily="18" charset="0"/>
                <a:cs typeface="Times New Roman" panose="02020603050405020304" pitchFamily="18" charset="0"/>
              </a:rPr>
              <a:t>Dấu</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ấn</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Hồ</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Khanh</a:t>
            </a:r>
            <a:endParaRPr lang="en-US" sz="88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endParaRPr lang="en-US" dirty="0">
              <a:latin typeface="Times New Roman" panose="02020603050405020304" pitchFamily="18" charset="0"/>
              <a:cs typeface="Times New Roman" panose="02020603050405020304" pitchFamily="18" charset="0"/>
            </a:endParaRPr>
          </a:p>
        </p:txBody>
      </p:sp>
      <p:pic>
        <p:nvPicPr>
          <p:cNvPr id="11"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689" t="1245" r="689" b="-1245"/>
          <a:stretch/>
        </p:blipFill>
        <p:spPr>
          <a:xfrm>
            <a:off x="-69979" y="55983"/>
            <a:ext cx="12192000" cy="7025952"/>
          </a:xfrm>
          <a:prstGeom prst="rect">
            <a:avLst/>
          </a:prstGeom>
        </p:spPr>
      </p:pic>
      <p:sp>
        <p:nvSpPr>
          <p:cNvPr id="12" name="Rectangle 11"/>
          <p:cNvSpPr/>
          <p:nvPr/>
        </p:nvSpPr>
        <p:spPr>
          <a:xfrm>
            <a:off x="3967065" y="851756"/>
            <a:ext cx="7209453" cy="2862322"/>
          </a:xfrm>
          <a:prstGeom prst="rect">
            <a:avLst/>
          </a:prstGeom>
        </p:spPr>
        <p:txBody>
          <a:bodyPr wrap="square">
            <a:spAutoFit/>
          </a:bodyPr>
          <a:lstStyle/>
          <a:p>
            <a:pPr algn="ctr"/>
            <a:r>
              <a:rPr lang="en-US" sz="4400" b="1" i="1" dirty="0">
                <a:solidFill>
                  <a:srgbClr val="FF0000"/>
                </a:solidFill>
                <a:latin typeface="Times New Roman" panose="02020603050405020304" pitchFamily="18" charset="0"/>
                <a:cs typeface="Times New Roman" panose="02020603050405020304" pitchFamily="18" charset="0"/>
              </a:rPr>
              <a:t>KÍNH CHÀO </a:t>
            </a:r>
          </a:p>
          <a:p>
            <a:pPr algn="ctr"/>
            <a:r>
              <a:rPr lang="en-US" sz="4400" b="1" i="1" dirty="0">
                <a:solidFill>
                  <a:srgbClr val="FF0000"/>
                </a:solidFill>
                <a:latin typeface="Times New Roman" panose="02020603050405020304" pitchFamily="18" charset="0"/>
                <a:cs typeface="Times New Roman" panose="02020603050405020304" pitchFamily="18" charset="0"/>
              </a:rPr>
              <a:t>QUÝ THẦY CÔ </a:t>
            </a:r>
          </a:p>
          <a:p>
            <a:pPr algn="ctr"/>
            <a:r>
              <a:rPr lang="en-US" sz="4400" b="1" i="1" dirty="0">
                <a:solidFill>
                  <a:srgbClr val="FF0000"/>
                </a:solidFill>
                <a:latin typeface="Times New Roman" panose="02020603050405020304" pitchFamily="18" charset="0"/>
                <a:cs typeface="Times New Roman" panose="02020603050405020304" pitchFamily="18" charset="0"/>
              </a:rPr>
              <a:t>VÀ CÁC EM HỌC SINH</a:t>
            </a:r>
          </a:p>
          <a:p>
            <a:pPr algn="ctr"/>
            <a:endParaRPr lang="en-US" sz="4800" dirty="0">
              <a:latin typeface="Times New Roman" panose="02020603050405020304" pitchFamily="18" charset="0"/>
              <a:cs typeface="Times New Roman" panose="02020603050405020304" pitchFamily="18" charset="0"/>
            </a:endParaRPr>
          </a:p>
        </p:txBody>
      </p:sp>
      <p:sp>
        <p:nvSpPr>
          <p:cNvPr id="13" name="Rectangle 12"/>
          <p:cNvSpPr/>
          <p:nvPr/>
        </p:nvSpPr>
        <p:spPr>
          <a:xfrm>
            <a:off x="4075922" y="3785613"/>
            <a:ext cx="7277878" cy="954107"/>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Giáo viên: Tr</a:t>
            </a:r>
            <a:r>
              <a:rPr lang="en-US" sz="2800" dirty="0">
                <a:latin typeface="Times New Roman" panose="02020603050405020304" pitchFamily="18" charset="0"/>
                <a:cs typeface="Times New Roman" panose="02020603050405020304" pitchFamily="18" charset="0"/>
              </a:rPr>
              <a:t>ầ</a:t>
            </a:r>
            <a:r>
              <a:rPr lang="en-US" sz="2800" b="1" dirty="0">
                <a:latin typeface="Times New Roman" panose="02020603050405020304" pitchFamily="18" charset="0"/>
                <a:cs typeface="Times New Roman" panose="02020603050405020304" pitchFamily="18" charset="0"/>
              </a:rPr>
              <a:t>n Thị Hoa</a:t>
            </a:r>
          </a:p>
          <a:p>
            <a:pPr algn="ctr"/>
            <a:r>
              <a:rPr lang="en-US" sz="2800" b="1" dirty="0">
                <a:latin typeface="Times New Roman" panose="02020603050405020304" pitchFamily="18" charset="0"/>
                <a:cs typeface="Times New Roman" panose="02020603050405020304" pitchFamily="18" charset="0"/>
              </a:rPr>
              <a:t>Trường TH &amp;THCS  Hà Sen</a:t>
            </a:r>
            <a:endParaRPr lang="en-US" sz="2800" dirty="0">
              <a:latin typeface="Times New Roman" panose="02020603050405020304" pitchFamily="18" charset="0"/>
              <a:cs typeface="Times New Roman" panose="02020603050405020304" pitchFamily="18" charset="0"/>
            </a:endParaRPr>
          </a:p>
        </p:txBody>
      </p:sp>
      <p:sp>
        <p:nvSpPr>
          <p:cNvPr id="6" name="Text Box 5">
            <a:extLst>
              <a:ext uri="{FF2B5EF4-FFF2-40B4-BE49-F238E27FC236}">
                <a16:creationId xmlns:a16="http://schemas.microsoft.com/office/drawing/2014/main" id="{96EB533C-49EC-3BCE-EB2A-92BCCE537156}"/>
              </a:ext>
            </a:extLst>
          </p:cNvPr>
          <p:cNvSpPr txBox="1">
            <a:spLocks noChangeArrowheads="1"/>
          </p:cNvSpPr>
          <p:nvPr/>
        </p:nvSpPr>
        <p:spPr bwMode="auto">
          <a:xfrm>
            <a:off x="-1526422" y="231273"/>
            <a:ext cx="673221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vi-VN" altLang="en-US" sz="2000" b="1" dirty="0">
                <a:solidFill>
                  <a:srgbClr val="FF0000"/>
                </a:solidFill>
                <a:latin typeface="Times New Roman" pitchFamily="18" charset="0"/>
                <a:cs typeface="Times New Roman" pitchFamily="18" charset="0"/>
              </a:rPr>
              <a:t>UBND HUYỆN CÁT HẢI</a:t>
            </a:r>
          </a:p>
          <a:p>
            <a:pPr algn="ctr" eaLnBrk="1" hangingPunct="1">
              <a:lnSpc>
                <a:spcPct val="100000"/>
              </a:lnSpc>
              <a:spcBef>
                <a:spcPct val="50000"/>
              </a:spcBef>
              <a:buFontTx/>
              <a:buNone/>
            </a:pPr>
            <a:r>
              <a:rPr lang="vi-VN" altLang="en-US" sz="2000" b="1" dirty="0">
                <a:solidFill>
                  <a:srgbClr val="FF0000"/>
                </a:solidFill>
                <a:latin typeface="Times New Roman" pitchFamily="18" charset="0"/>
                <a:cs typeface="Times New Roman" pitchFamily="18" charset="0"/>
              </a:rPr>
              <a:t>TRƯỜNG TH&amp;THCS HÀ SEN</a:t>
            </a:r>
            <a:endParaRPr lang="en-US" alt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4289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32645"/>
          </a:xfrm>
        </p:spPr>
      </p:pic>
      <p:sp>
        <p:nvSpPr>
          <p:cNvPr id="5" name="Content Placeholder 2"/>
          <p:cNvSpPr txBox="1">
            <a:spLocks/>
          </p:cNvSpPr>
          <p:nvPr/>
        </p:nvSpPr>
        <p:spPr>
          <a:xfrm>
            <a:off x="237930" y="1411612"/>
            <a:ext cx="11716139"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I. TRẢI NGHIỆM CÙNG VĂN BẢN</a:t>
            </a:r>
          </a:p>
          <a:p>
            <a:pPr algn="just"/>
            <a:r>
              <a:rPr lang="en-US" b="1" dirty="0">
                <a:latin typeface="Times New Roman" panose="02020603050405020304" pitchFamily="18" charset="0"/>
                <a:cs typeface="Times New Roman" panose="02020603050405020304" pitchFamily="18" charset="0"/>
              </a:rPr>
              <a:t>II. SUY NGẪM VÀ PHẢN HỒI</a:t>
            </a:r>
          </a:p>
          <a:p>
            <a:pPr marL="457200" indent="-457200" algn="just">
              <a:buAutoNum type="arabicPeriod"/>
            </a:pPr>
            <a:r>
              <a:rPr lang="en-US" b="1" dirty="0" err="1">
                <a:latin typeface="Times New Roman" panose="02020603050405020304" pitchFamily="18" charset="0"/>
                <a:cs typeface="Times New Roman" panose="02020603050405020304" pitchFamily="18" charset="0"/>
              </a:rPr>
              <a:t>Giới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Khanh</a:t>
            </a:r>
            <a:r>
              <a:rPr lang="en-US" b="1" dirty="0">
                <a:latin typeface="Times New Roman" panose="02020603050405020304" pitchFamily="18" charset="0"/>
                <a:cs typeface="Times New Roman" panose="02020603050405020304" pitchFamily="18" charset="0"/>
              </a:rPr>
              <a:t> </a:t>
            </a:r>
          </a:p>
          <a:p>
            <a:pPr marL="457200" indent="-457200" algn="just">
              <a:buAutoNum type="arabicPeriod"/>
            </a:pPr>
            <a:r>
              <a:rPr lang="en-US" b="1" dirty="0" err="1">
                <a:latin typeface="Times New Roman" panose="02020603050405020304" pitchFamily="18" charset="0"/>
                <a:cs typeface="Times New Roman" panose="02020603050405020304" pitchFamily="18" charset="0"/>
              </a:rPr>
              <a:t>Dấu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ấn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a:t>
            </a:r>
            <a:r>
              <a:rPr lang="en-US" b="1" dirty="0">
                <a:latin typeface="Times New Roman" panose="02020603050405020304" pitchFamily="18" charset="0"/>
                <a:cs typeface="Times New Roman" panose="02020603050405020304" pitchFamily="18" charset="0"/>
              </a:rPr>
              <a:t> hang </a:t>
            </a:r>
            <a:r>
              <a:rPr lang="en-US" b="1" dirty="0" err="1">
                <a:latin typeface="Times New Roman" panose="02020603050405020304" pitchFamily="18" charset="0"/>
                <a:cs typeface="Times New Roman" panose="02020603050405020304" pitchFamily="18" charset="0"/>
              </a:rPr>
              <a:t>động</a:t>
            </a:r>
            <a:endParaRPr lang="en-US" b="1"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1989,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mát</a:t>
            </a:r>
            <a:r>
              <a:rPr lang="en-US" i="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thường</a:t>
            </a:r>
            <a:r>
              <a:rPr lang="en-US" dirty="0">
                <a:latin typeface="Times New Roman" panose="02020603050405020304" pitchFamily="18" charset="0"/>
                <a:cs typeface="Times New Roman" panose="02020603050405020304" pitchFamily="18" charset="0"/>
              </a:rPr>
              <a:t>”. </a:t>
            </a:r>
          </a:p>
          <a:p>
            <a:pPr algn="just"/>
            <a:r>
              <a:rPr lang="en-US" dirty="0">
                <a:latin typeface="Times New Roman" panose="02020603050405020304" pitchFamily="18" charset="0"/>
                <a:cs typeface="Times New Roman" panose="02020603050405020304" pitchFamily="18" charset="0"/>
              </a:rPr>
              <a:t>- 2009,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hiểm</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đá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xưa</a:t>
            </a:r>
            <a:r>
              <a:rPr lang="en-US" dirty="0">
                <a:latin typeface="Times New Roman" panose="02020603050405020304" pitchFamily="18" charset="0"/>
                <a:cs typeface="Times New Roman" panose="02020603050405020304" pitchFamily="18" charset="0"/>
              </a:rPr>
              <a:t>. </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Đoòng</a:t>
            </a:r>
            <a:r>
              <a:rPr lang="en-US" dirty="0">
                <a:latin typeface="Times New Roman" panose="02020603050405020304" pitchFamily="18" charset="0"/>
                <a:cs typeface="Times New Roman" panose="02020603050405020304" pitchFamily="18" charset="0"/>
              </a:rPr>
              <a:t>.</a:t>
            </a:r>
          </a:p>
          <a:p>
            <a:pPr algn="just"/>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7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Picture 2" descr="https://oxalisadventure.com/uploads/2020/01/29_1500x1000__637159498118055570.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5314" y="3405673"/>
            <a:ext cx="6083558" cy="34523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ơ đồ 3D hang Sơn Đoòng của National Ge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518" y="45464"/>
            <a:ext cx="5903168" cy="32904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a-IMG-0958-5700-14316792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3" y="45465"/>
            <a:ext cx="6083559" cy="32904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oxalisadventure.com/uploads/2020/01/27_1500x1000__637159569997786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8488" y="3405673"/>
            <a:ext cx="5993228" cy="3452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19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6686" cy="6755363"/>
          </a:xfrm>
        </p:spPr>
      </p:pic>
      <p:pic>
        <p:nvPicPr>
          <p:cNvPr id="14" name="Picture 2" descr="Sơ đồ 3D hang Sơn Đoòng của National Ge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556" y="205402"/>
            <a:ext cx="5787092" cy="33042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Điểm “check-in” nổi tiếng trong hang Sơn Đoò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4" y="3509630"/>
            <a:ext cx="6156210" cy="33483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a-IMG-0958-5700-14316792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4" y="219185"/>
            <a:ext cx="6189864" cy="3290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static2.yan.vn/MYanNews/201809/tim-hieu-hang-dong-noi-tieng-nhat-cua-viet-nam-hang-son-doong-4d17e4a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3518" y="3583084"/>
            <a:ext cx="5811477" cy="3332001"/>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932645"/>
          </a:xfrm>
          <a:prstGeom prst="rect">
            <a:avLst/>
          </a:prstGeom>
        </p:spPr>
      </p:pic>
      <p:sp>
        <p:nvSpPr>
          <p:cNvPr id="10" name="Content Placeholder 2"/>
          <p:cNvSpPr txBox="1">
            <a:spLocks/>
          </p:cNvSpPr>
          <p:nvPr/>
        </p:nvSpPr>
        <p:spPr>
          <a:xfrm>
            <a:off x="348343" y="1539362"/>
            <a:ext cx="11594842"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I. TRẢI NGHIỆM CÙNG VĂN BẢN</a:t>
            </a:r>
          </a:p>
          <a:p>
            <a:pPr algn="just"/>
            <a:r>
              <a:rPr lang="en-US" b="1" dirty="0">
                <a:latin typeface="Times New Roman" panose="02020603050405020304" pitchFamily="18" charset="0"/>
                <a:cs typeface="Times New Roman" panose="02020603050405020304" pitchFamily="18" charset="0"/>
              </a:rPr>
              <a:t>II. SUY NGẪM VÀ PHẢN HỒI</a:t>
            </a:r>
          </a:p>
          <a:p>
            <a:pPr marL="457200" indent="-457200" algn="just">
              <a:buAutoNum type="arabicPeriod"/>
            </a:pPr>
            <a:r>
              <a:rPr lang="en-US" b="1" dirty="0" err="1">
                <a:latin typeface="Times New Roman" panose="02020603050405020304" pitchFamily="18" charset="0"/>
                <a:cs typeface="Times New Roman" panose="02020603050405020304" pitchFamily="18" charset="0"/>
              </a:rPr>
              <a:t>Giới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Khanh</a:t>
            </a:r>
            <a:r>
              <a:rPr lang="en-US" b="1" dirty="0">
                <a:latin typeface="Times New Roman" panose="02020603050405020304" pitchFamily="18" charset="0"/>
                <a:cs typeface="Times New Roman" panose="02020603050405020304" pitchFamily="18" charset="0"/>
              </a:rPr>
              <a:t> </a:t>
            </a:r>
          </a:p>
          <a:p>
            <a:pPr marL="457200" indent="-457200" algn="just">
              <a:buAutoNum type="arabicPeriod"/>
            </a:pPr>
            <a:r>
              <a:rPr lang="en-US" b="1" dirty="0" err="1">
                <a:latin typeface="Times New Roman" panose="02020603050405020304" pitchFamily="18" charset="0"/>
                <a:cs typeface="Times New Roman" panose="02020603050405020304" pitchFamily="18" charset="0"/>
              </a:rPr>
              <a:t>Dấu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ấn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a:t>
            </a:r>
            <a:r>
              <a:rPr lang="en-US" b="1" dirty="0">
                <a:latin typeface="Times New Roman" panose="02020603050405020304" pitchFamily="18" charset="0"/>
                <a:cs typeface="Times New Roman" panose="02020603050405020304" pitchFamily="18" charset="0"/>
              </a:rPr>
              <a:t> hang </a:t>
            </a:r>
            <a:r>
              <a:rPr lang="en-US" b="1" dirty="0" err="1">
                <a:latin typeface="Times New Roman" panose="02020603050405020304" pitchFamily="18" charset="0"/>
                <a:cs typeface="Times New Roman" panose="02020603050405020304" pitchFamily="18" charset="0"/>
              </a:rPr>
              <a:t>động</a:t>
            </a:r>
            <a:endParaRPr lang="en-US" b="1" dirty="0">
              <a:latin typeface="Times New Roman" panose="02020603050405020304" pitchFamily="18" charset="0"/>
              <a:cs typeface="Times New Roman" panose="02020603050405020304" pitchFamily="18" charset="0"/>
            </a:endParaRPr>
          </a:p>
          <a:p>
            <a:pPr marL="457200" indent="-457200" algn="just">
              <a:buAutoNum type="arabicPeriod"/>
            </a:pPr>
            <a:r>
              <a:rPr lang="en-US" b="1" dirty="0" err="1">
                <a:latin typeface="Times New Roman" panose="02020603050405020304" pitchFamily="18" charset="0"/>
                <a:cs typeface="Times New Roman" panose="02020603050405020304" pitchFamily="18" charset="0"/>
              </a:rPr>
              <a:t>Đam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mê</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phiêu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lưu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a:t>
            </a:r>
            <a:r>
              <a:rPr lang="en-US" b="1" dirty="0">
                <a:latin typeface="Times New Roman" panose="02020603050405020304" pitchFamily="18" charset="0"/>
                <a:cs typeface="Times New Roman" panose="02020603050405020304" pitchFamily="18" charset="0"/>
              </a:rPr>
              <a:t> hang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Khanh</a:t>
            </a:r>
            <a:endParaRPr lang="en-US" b="1"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mê</a:t>
            </a:r>
            <a:r>
              <a:rPr lang="en-US" dirty="0">
                <a:latin typeface="Times New Roman" panose="02020603050405020304" pitchFamily="18" charset="0"/>
                <a:cs typeface="Times New Roman" panose="02020603050405020304" pitchFamily="18" charset="0"/>
              </a:rPr>
              <a:t>.</a:t>
            </a:r>
          </a:p>
          <a:p>
            <a:pPr algn="just">
              <a:buFontTx/>
              <a:buChar char="-"/>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thật</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hiểm</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ham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say </a:t>
            </a:r>
            <a:r>
              <a:rPr lang="en-US" dirty="0" err="1">
                <a:latin typeface="Times New Roman" panose="02020603050405020304" pitchFamily="18" charset="0"/>
                <a:cs typeface="Times New Roman" panose="02020603050405020304" pitchFamily="18" charset="0"/>
              </a:rPr>
              <a:t>mê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a:t>
            </a:r>
          </a:p>
          <a:p>
            <a:pPr marL="457200" indent="-457200" algn="just">
              <a:buAutoNum type="arabicPeriod"/>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41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500"/>
                                        <p:tgtEl>
                                          <p:spTgt spid="10">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fade">
                                      <p:cBhvr>
                                        <p:cTn id="26" dur="500"/>
                                        <p:tgtEl>
                                          <p:spTgt spid="10">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500"/>
                                        <p:tgtEl>
                                          <p:spTgt spid="10">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7" end="7"/>
                                            </p:txEl>
                                          </p:spTgt>
                                        </p:tgtEl>
                                        <p:attrNameLst>
                                          <p:attrName>style.visibility</p:attrName>
                                        </p:attrNameLst>
                                      </p:cBhvr>
                                      <p:to>
                                        <p:strVal val="visible"/>
                                      </p:to>
                                    </p:set>
                                    <p:animEffect transition="in" filter="fade">
                                      <p:cBhvr>
                                        <p:cTn id="36"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4645"/>
            <a:ext cx="12108023" cy="6690049"/>
          </a:xfrm>
        </p:spPr>
      </p:pic>
      <p:sp>
        <p:nvSpPr>
          <p:cNvPr id="5" name="Title 1"/>
          <p:cNvSpPr txBox="1">
            <a:spLocks/>
          </p:cNvSpPr>
          <p:nvPr/>
        </p:nvSpPr>
        <p:spPr>
          <a:xfrm>
            <a:off x="1052803" y="403679"/>
            <a:ext cx="4284307" cy="326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TỔNG KẾT</a:t>
            </a:r>
          </a:p>
        </p:txBody>
      </p:sp>
    </p:spTree>
    <p:extLst>
      <p:ext uri="{BB962C8B-B14F-4D97-AF65-F5344CB8AC3E}">
        <p14:creationId xmlns:p14="http://schemas.microsoft.com/office/powerpoint/2010/main" val="227045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42596"/>
            <a:ext cx="12192000" cy="7100596"/>
          </a:xfrm>
        </p:spPr>
      </p:pic>
      <p:sp>
        <p:nvSpPr>
          <p:cNvPr id="4" name="Content Placeholder 2"/>
          <p:cNvSpPr txBox="1">
            <a:spLocks/>
          </p:cNvSpPr>
          <p:nvPr/>
        </p:nvSpPr>
        <p:spPr>
          <a:xfrm>
            <a:off x="139960" y="914401"/>
            <a:ext cx="6251509" cy="60742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ts val="0"/>
              </a:spcBef>
              <a:spcAft>
                <a:spcPts val="600"/>
              </a:spcAft>
            </a:pPr>
            <a:r>
              <a:rPr lang="en-US" sz="2200" b="1" dirty="0">
                <a:latin typeface="Times New Roman" panose="02020603050405020304" pitchFamily="18" charset="0"/>
                <a:cs typeface="Times New Roman" panose="02020603050405020304" pitchFamily="18" charset="0"/>
              </a:rPr>
              <a:t>I. TRẢI NGHIỆM CÙNG VĂN BẢN</a:t>
            </a:r>
          </a:p>
          <a:p>
            <a:pPr algn="just">
              <a:spcBef>
                <a:spcPts val="0"/>
              </a:spcBef>
              <a:spcAft>
                <a:spcPts val="600"/>
              </a:spcAft>
            </a:pPr>
            <a:r>
              <a:rPr lang="en-US" sz="2200" b="1" dirty="0">
                <a:latin typeface="Times New Roman" panose="02020603050405020304" pitchFamily="18" charset="0"/>
                <a:cs typeface="Times New Roman" panose="02020603050405020304" pitchFamily="18" charset="0"/>
              </a:rPr>
              <a:t>II. SUY NGẪM VÀ PHẢN HỒI</a:t>
            </a:r>
          </a:p>
          <a:p>
            <a:pPr algn="just">
              <a:spcBef>
                <a:spcPts val="0"/>
              </a:spcBef>
              <a:spcAft>
                <a:spcPts val="600"/>
              </a:spcAft>
            </a:pPr>
            <a:r>
              <a:rPr lang="en-US" sz="2200" b="1" dirty="0">
                <a:latin typeface="Times New Roman" panose="02020603050405020304" pitchFamily="18" charset="0"/>
                <a:cs typeface="Times New Roman" panose="02020603050405020304" pitchFamily="18" charset="0"/>
              </a:rPr>
              <a:t>III. TỔNG KẾT</a:t>
            </a:r>
          </a:p>
          <a:p>
            <a:pPr marL="457200" indent="-457200" algn="just">
              <a:lnSpc>
                <a:spcPct val="120000"/>
              </a:lnSpc>
              <a:spcBef>
                <a:spcPts val="0"/>
              </a:spcBef>
              <a:spcAft>
                <a:spcPts val="600"/>
              </a:spcAft>
              <a:buAutoNum type="arabicPeriod"/>
            </a:pPr>
            <a:r>
              <a:rPr lang="en-US" sz="2200" b="1" dirty="0" err="1">
                <a:latin typeface="Times New Roman" panose="02020603050405020304" pitchFamily="18" charset="0"/>
                <a:cs typeface="Times New Roman" panose="02020603050405020304" pitchFamily="18" charset="0"/>
              </a:rPr>
              <a:t>Nghệ</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thuật</a:t>
            </a:r>
            <a:endParaRPr lang="en-US" sz="2200" b="1" dirty="0">
              <a:latin typeface="Times New Roman" panose="02020603050405020304" pitchFamily="18" charset="0"/>
              <a:cs typeface="Times New Roman" panose="02020603050405020304" pitchFamily="18" charset="0"/>
            </a:endParaRPr>
          </a:p>
          <a:p>
            <a:pPr algn="just">
              <a:lnSpc>
                <a:spcPct val="120000"/>
              </a:lnSpc>
              <a:spcBef>
                <a:spcPts val="0"/>
              </a:spcBef>
              <a:spcAft>
                <a:spcPts val="6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a:t>
            </a:r>
            <a:r>
              <a:rPr lang="en-US" sz="2200" dirty="0">
                <a:latin typeface="Times New Roman" panose="02020603050405020304" pitchFamily="18" charset="0"/>
                <a:cs typeface="Times New Roman" panose="02020603050405020304" pitchFamily="18" charset="0"/>
              </a:rPr>
              <a:t> chi </a:t>
            </a:r>
            <a:r>
              <a:rPr lang="en-US" sz="2200" dirty="0" err="1">
                <a:latin typeface="Times New Roman" panose="02020603050405020304" pitchFamily="18" charset="0"/>
                <a:cs typeface="Times New Roman" panose="02020603050405020304" pitchFamily="18" charset="0"/>
              </a:rPr>
              <a:t>tiết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a:t>
            </a:r>
          </a:p>
          <a:p>
            <a:pPr algn="just">
              <a:lnSpc>
                <a:spcPct val="120000"/>
              </a:lnSpc>
              <a:spcBef>
                <a:spcPts val="0"/>
              </a:spcBef>
              <a:spcAft>
                <a:spcPts val="6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endParaRPr lang="en-US" sz="2200" b="1" dirty="0">
              <a:latin typeface="Times New Roman" panose="02020603050405020304" pitchFamily="18" charset="0"/>
              <a:cs typeface="Times New Roman" panose="02020603050405020304" pitchFamily="18" charset="0"/>
            </a:endParaRPr>
          </a:p>
          <a:p>
            <a:pPr algn="just">
              <a:lnSpc>
                <a:spcPct val="120000"/>
              </a:lnSpc>
              <a:spcBef>
                <a:spcPts val="0"/>
              </a:spcBef>
              <a:spcAft>
                <a:spcPts val="600"/>
              </a:spcAft>
            </a:pPr>
            <a:r>
              <a:rPr lang="en-US" sz="2200" b="1" dirty="0">
                <a:latin typeface="Times New Roman" panose="02020603050405020304" pitchFamily="18" charset="0"/>
                <a:cs typeface="Times New Roman" panose="02020603050405020304" pitchFamily="18" charset="0"/>
              </a:rPr>
              <a:t>2. </a:t>
            </a:r>
            <a:r>
              <a:rPr lang="en-US" sz="2200" b="1" dirty="0" err="1">
                <a:latin typeface="Times New Roman" panose="02020603050405020304" pitchFamily="18" charset="0"/>
                <a:cs typeface="Times New Roman" panose="02020603050405020304" pitchFamily="18" charset="0"/>
              </a:rPr>
              <a:t>Nội</a:t>
            </a:r>
            <a:r>
              <a:rPr lang="en-US" sz="2200" b="1" dirty="0">
                <a:latin typeface="Times New Roman" panose="02020603050405020304" pitchFamily="18" charset="0"/>
                <a:cs typeface="Times New Roman" panose="02020603050405020304" pitchFamily="18" charset="0"/>
              </a:rPr>
              <a:t> dung</a:t>
            </a:r>
          </a:p>
          <a:p>
            <a:pPr marL="55563" algn="just">
              <a:lnSpc>
                <a:spcPct val="120000"/>
              </a:lnSpc>
              <a:spcBef>
                <a:spcPts val="0"/>
              </a:spcBef>
              <a:spcAft>
                <a:spcPts val="600"/>
              </a:spcAft>
            </a:pP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Câu</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chuyện</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về</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Hồ</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Khanh</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khám</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phá</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ra</a:t>
            </a:r>
            <a:r>
              <a:rPr lang="en-US" sz="2200" dirty="0">
                <a:solidFill>
                  <a:srgbClr val="000000"/>
                </a:solidFill>
                <a:latin typeface="Times New Roman" panose="02020603050405020304" pitchFamily="18" charset="0"/>
                <a:ea typeface="Calibri" panose="020F0502020204030204" pitchFamily="34" charset="0"/>
              </a:rPr>
              <a:t> hang </a:t>
            </a:r>
            <a:r>
              <a:rPr lang="en-US" sz="2200" dirty="0" err="1">
                <a:solidFill>
                  <a:srgbClr val="000000"/>
                </a:solidFill>
                <a:latin typeface="Times New Roman" panose="02020603050405020304" pitchFamily="18" charset="0"/>
                <a:ea typeface="Calibri" panose="020F0502020204030204" pitchFamily="34" charset="0"/>
              </a:rPr>
              <a:t>Sơn</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Đoòng</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và</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rất</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nhiều</a:t>
            </a:r>
            <a:r>
              <a:rPr lang="en-US" sz="2200" dirty="0">
                <a:solidFill>
                  <a:srgbClr val="000000"/>
                </a:solidFill>
                <a:latin typeface="Times New Roman" panose="02020603050405020304" pitchFamily="18" charset="0"/>
                <a:ea typeface="Calibri" panose="020F0502020204030204" pitchFamily="34" charset="0"/>
              </a:rPr>
              <a:t> hang </a:t>
            </a:r>
            <a:r>
              <a:rPr lang="en-US" sz="2200" dirty="0" err="1">
                <a:solidFill>
                  <a:srgbClr val="000000"/>
                </a:solidFill>
                <a:latin typeface="Times New Roman" panose="02020603050405020304" pitchFamily="18" charset="0"/>
                <a:ea typeface="Calibri" panose="020F0502020204030204" pitchFamily="34" charset="0"/>
              </a:rPr>
              <a:t>động</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khác</a:t>
            </a:r>
            <a:r>
              <a:rPr lang="en-US" sz="2200" dirty="0">
                <a:solidFill>
                  <a:srgbClr val="000000"/>
                </a:solidFill>
                <a:latin typeface="Times New Roman" panose="02020603050405020304" pitchFamily="18" charset="0"/>
                <a:ea typeface="Calibri" panose="020F0502020204030204" pitchFamily="34" charset="0"/>
              </a:rPr>
              <a:t>.</a:t>
            </a:r>
          </a:p>
          <a:p>
            <a:pPr algn="just">
              <a:lnSpc>
                <a:spcPct val="120000"/>
              </a:lnSpc>
              <a:spcBef>
                <a:spcPts val="0"/>
              </a:spcBef>
              <a:spcAft>
                <a:spcPts val="600"/>
              </a:spcAft>
            </a:pPr>
            <a:r>
              <a:rPr lang="en-US" sz="2200" dirty="0">
                <a:solidFill>
                  <a:srgbClr val="000000"/>
                </a:solidFill>
                <a:latin typeface="Times New Roman" panose="02020603050405020304" pitchFamily="18" charset="0"/>
                <a:ea typeface="Calibri" panose="020F0502020204030204" pitchFamily="34" charset="0"/>
              </a:rPr>
              <a:t>- Cho </a:t>
            </a:r>
            <a:r>
              <a:rPr lang="en-US" sz="2200" dirty="0" err="1">
                <a:solidFill>
                  <a:srgbClr val="000000"/>
                </a:solidFill>
                <a:latin typeface="Times New Roman" panose="02020603050405020304" pitchFamily="18" charset="0"/>
                <a:ea typeface="Calibri" panose="020F0502020204030204" pitchFamily="34" charset="0"/>
              </a:rPr>
              <a:t>thấy</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được</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tầm</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quan</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trọng</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của</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đam</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mê</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khát</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vọng</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khi</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có</a:t>
            </a:r>
            <a:r>
              <a:rPr lang="en-US" sz="2200" dirty="0">
                <a:solidFill>
                  <a:srgbClr val="000000"/>
                </a:solidFill>
                <a:latin typeface="Times New Roman" panose="02020603050405020304" pitchFamily="18" charset="0"/>
                <a:ea typeface="Calibri" panose="020F0502020204030204" pitchFamily="34" charset="0"/>
              </a:rPr>
              <a:t> ý </a:t>
            </a:r>
            <a:r>
              <a:rPr lang="en-US" sz="2200" dirty="0" err="1">
                <a:solidFill>
                  <a:srgbClr val="000000"/>
                </a:solidFill>
                <a:latin typeface="Times New Roman" panose="02020603050405020304" pitchFamily="18" charset="0"/>
                <a:ea typeface="Calibri" panose="020F0502020204030204" pitchFamily="34" charset="0"/>
              </a:rPr>
              <a:t>chí</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niềm</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đam</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mê</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và</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khát</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vọng</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sẽ</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biến</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ước</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mơ</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thành</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hiện</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thực</a:t>
            </a:r>
            <a:r>
              <a:rPr lang="en-US" sz="2200" dirty="0">
                <a:solidFill>
                  <a:srgbClr val="000000"/>
                </a:solidFill>
                <a:latin typeface="Times New Roman" panose="02020603050405020304" pitchFamily="18" charset="0"/>
                <a:ea typeface="Calibri" panose="020F0502020204030204" pitchFamily="34" charset="0"/>
              </a:rPr>
              <a:t>.</a:t>
            </a:r>
          </a:p>
          <a:p>
            <a:pPr algn="just">
              <a:lnSpc>
                <a:spcPct val="120000"/>
              </a:lnSpc>
              <a:spcBef>
                <a:spcPts val="0"/>
              </a:spcBef>
              <a:spcAft>
                <a:spcPts val="600"/>
              </a:spcAft>
            </a:pPr>
            <a:r>
              <a:rPr lang="en-US" sz="2200" dirty="0">
                <a:latin typeface="Times New Roman" panose="02020603050405020304" pitchFamily="18" charset="0"/>
                <a:cs typeface="Times New Roman" panose="02020603050405020304" pitchFamily="18" charset="0"/>
              </a:rPr>
              <a:t>	</a:t>
            </a:r>
          </a:p>
        </p:txBody>
      </p:sp>
      <p:sp>
        <p:nvSpPr>
          <p:cNvPr id="5" name="Rectangle 4"/>
          <p:cNvSpPr/>
          <p:nvPr/>
        </p:nvSpPr>
        <p:spPr>
          <a:xfrm>
            <a:off x="6705600" y="1319539"/>
            <a:ext cx="5330890" cy="4308872"/>
          </a:xfrm>
          <a:prstGeom prst="rect">
            <a:avLst/>
          </a:prstGeom>
        </p:spPr>
        <p:txBody>
          <a:bodyPr wrap="square">
            <a:spAutoFit/>
          </a:bodyPr>
          <a:lstStyle/>
          <a:p>
            <a:pPr algn="just">
              <a:spcAft>
                <a:spcPts val="600"/>
              </a:spcAft>
            </a:pPr>
            <a:r>
              <a:rPr lang="vi-VN" sz="2400" b="1" dirty="0">
                <a:latin typeface="Times New Roman" panose="02020603050405020304" pitchFamily="18" charset="0"/>
                <a:ea typeface="Times New Roman" panose="02020603050405020304" pitchFamily="18" charset="0"/>
              </a:rPr>
              <a:t>3. Những </a:t>
            </a:r>
            <a:r>
              <a:rPr lang="en-US" sz="2400" b="1" dirty="0" err="1">
                <a:latin typeface="Times New Roman" panose="02020603050405020304" pitchFamily="18" charset="0"/>
                <a:ea typeface="Times New Roman" panose="02020603050405020304" pitchFamily="18" charset="0"/>
              </a:rPr>
              <a:t>điều</a:t>
            </a:r>
            <a:r>
              <a:rPr lang="vi-VN" sz="2400" b="1" dirty="0">
                <a:latin typeface="Times New Roman" panose="02020603050405020304" pitchFamily="18" charset="0"/>
                <a:ea typeface="Times New Roman" panose="02020603050405020304" pitchFamily="18" charset="0"/>
              </a:rPr>
              <a:t> rút ra từ tác phẩm</a:t>
            </a:r>
            <a:endParaRPr lang="en-US" sz="2400" dirty="0">
              <a:effectLst/>
              <a:latin typeface="Times New Roman" panose="02020603050405020304" pitchFamily="18" charset="0"/>
              <a:ea typeface="Times New Roman" panose="02020603050405020304" pitchFamily="18" charset="0"/>
            </a:endParaRPr>
          </a:p>
          <a:p>
            <a:pPr algn="just">
              <a:spcAft>
                <a:spcPts val="600"/>
              </a:spcAft>
            </a:pPr>
            <a:r>
              <a:rPr lang="en-US" sz="2400" b="1" dirty="0">
                <a:solidFill>
                  <a:srgbClr val="0070C0"/>
                </a:solidFill>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VB </a:t>
            </a:r>
            <a:r>
              <a:rPr lang="en-US" sz="2400" dirty="0" err="1">
                <a:latin typeface="Times New Roman" panose="02020603050405020304" pitchFamily="18" charset="0"/>
                <a:ea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rPr>
              <a:t> tin: </a:t>
            </a:r>
            <a:r>
              <a:rPr lang="en-US" sz="2400" dirty="0" err="1">
                <a:latin typeface="Times New Roman" panose="02020603050405020304" pitchFamily="18" charset="0"/>
                <a:ea typeface="Times New Roman" panose="02020603050405020304" pitchFamily="18" charset="0"/>
              </a:rPr>
              <a:t>nhan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chi </a:t>
            </a:r>
            <a:r>
              <a:rPr lang="en-US" sz="2400" dirty="0" err="1">
                <a:latin typeface="Times New Roman" panose="02020603050405020304" pitchFamily="18" charset="0"/>
                <a:ea typeface="Times New Roman" panose="02020603050405020304" pitchFamily="18" charset="0"/>
              </a:rPr>
              <a:t>tiết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Hiểu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hứng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phiêu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lưu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khám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thế</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cũng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từ</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con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dị</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đang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quanh</a:t>
            </a:r>
            <a:r>
              <a:rPr lang="en-US" sz="2400" dirty="0">
                <a:solidFill>
                  <a:srgbClr val="0D0D0D"/>
                </a:solidFill>
                <a:latin typeface="Times New Roman" panose="02020603050405020304" pitchFamily="18" charset="0"/>
                <a:ea typeface="Times New Roman" panose="02020603050405020304" pitchFamily="18" charset="0"/>
              </a:rPr>
              <a:t> ta. </a:t>
            </a:r>
            <a:r>
              <a:rPr lang="en-US" sz="2400" dirty="0" err="1">
                <a:solidFill>
                  <a:srgbClr val="0D0D0D"/>
                </a:solidFill>
                <a:latin typeface="Times New Roman" panose="02020603050405020304" pitchFamily="18" charset="0"/>
                <a:ea typeface="Times New Roman" panose="02020603050405020304" pitchFamily="18" charset="0"/>
              </a:rPr>
              <a:t>Bằng</a:t>
            </a:r>
            <a:r>
              <a:rPr lang="en-US" sz="2400" dirty="0">
                <a:solidFill>
                  <a:srgbClr val="0D0D0D"/>
                </a:solidFill>
                <a:latin typeface="Times New Roman" panose="02020603050405020304" pitchFamily="18" charset="0"/>
                <a:ea typeface="Times New Roman" panose="02020603050405020304" pitchFamily="18" charset="0"/>
              </a:rPr>
              <a:t> ý </a:t>
            </a:r>
            <a:r>
              <a:rPr lang="en-US" sz="2400" dirty="0" err="1">
                <a:solidFill>
                  <a:srgbClr val="0D0D0D"/>
                </a:solidFill>
                <a:latin typeface="Times New Roman" panose="02020603050405020304" pitchFamily="18" charset="0"/>
                <a:ea typeface="Times New Roman" panose="02020603050405020304" pitchFamily="18" charset="0"/>
              </a:rPr>
              <a:t>chí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niềm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đam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mê</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khát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vọng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thành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hiện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thực</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75780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500"/>
                                        <p:tgtEl>
                                          <p:spTgt spid="4">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Effect transition="in" filter="fade">
                                      <p:cBhvr>
                                        <p:cTn id="48" dur="500"/>
                                        <p:tgtEl>
                                          <p:spTgt spid="4">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xEl>
                                              <p:pRg st="0" end="0"/>
                                            </p:txEl>
                                          </p:spTgt>
                                        </p:tgtEl>
                                        <p:attrNameLst>
                                          <p:attrName>style.visibility</p:attrName>
                                        </p:attrNameLst>
                                      </p:cBhvr>
                                      <p:to>
                                        <p:strVal val="visible"/>
                                      </p:to>
                                    </p:set>
                                    <p:animEffect transition="in" filter="fade">
                                      <p:cBhvr>
                                        <p:cTn id="53" dur="500"/>
                                        <p:tgtEl>
                                          <p:spTgt spid="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xEl>
                                              <p:pRg st="1" end="1"/>
                                            </p:txEl>
                                          </p:spTgt>
                                        </p:tgtEl>
                                        <p:attrNameLst>
                                          <p:attrName>style.visibility</p:attrName>
                                        </p:attrNameLst>
                                      </p:cBhvr>
                                      <p:to>
                                        <p:strVal val="visible"/>
                                      </p:to>
                                    </p:set>
                                    <p:animEffect transition="in" filter="fade">
                                      <p:cBhvr>
                                        <p:cTn id="58" dur="500"/>
                                        <p:tgtEl>
                                          <p:spTgt spid="5">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
                                            <p:txEl>
                                              <p:pRg st="2" end="2"/>
                                            </p:txEl>
                                          </p:spTgt>
                                        </p:tgtEl>
                                        <p:attrNameLst>
                                          <p:attrName>style.visibility</p:attrName>
                                        </p:attrNameLst>
                                      </p:cBhvr>
                                      <p:to>
                                        <p:strVal val="visible"/>
                                      </p:to>
                                    </p:set>
                                    <p:animEffect transition="in" filter="fade">
                                      <p:cBhvr>
                                        <p:cTn id="6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7559" cy="6858000"/>
          </a:xfrm>
        </p:spPr>
      </p:pic>
      <p:sp>
        <p:nvSpPr>
          <p:cNvPr id="7" name="Rectangle 6"/>
          <p:cNvSpPr/>
          <p:nvPr/>
        </p:nvSpPr>
        <p:spPr>
          <a:xfrm>
            <a:off x="781557" y="1115595"/>
            <a:ext cx="7688424" cy="646331"/>
          </a:xfrm>
          <a:prstGeom prst="rect">
            <a:avLst/>
          </a:prstGeom>
        </p:spPr>
        <p:txBody>
          <a:bodyPr wrap="square">
            <a:spAutoFit/>
          </a:bodyPr>
          <a:lstStyle/>
          <a:p>
            <a:r>
              <a:rPr lang="en-US" sz="3600" b="1" dirty="0" err="1">
                <a:latin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đọc</a:t>
            </a:r>
            <a:endParaRPr lang="en-US" sz="3600" dirty="0">
              <a:latin typeface="Times New Roman" panose="02020603050405020304" pitchFamily="18" charset="0"/>
              <a:cs typeface="Times New Roman" panose="02020603050405020304" pitchFamily="18" charset="0"/>
            </a:endParaRPr>
          </a:p>
        </p:txBody>
      </p:sp>
      <p:sp>
        <p:nvSpPr>
          <p:cNvPr id="8" name="Oval 7"/>
          <p:cNvSpPr/>
          <p:nvPr/>
        </p:nvSpPr>
        <p:spPr>
          <a:xfrm>
            <a:off x="389778" y="1954987"/>
            <a:ext cx="4963885" cy="396581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spcBef>
                <a:spcPts val="65"/>
              </a:spcBef>
              <a:spcAft>
                <a:spcPts val="0"/>
              </a:spcAft>
            </a:pPr>
            <a:r>
              <a:rPr lang="vi-VN" sz="2400" dirty="0">
                <a:latin typeface="Times New Roman" panose="02020603050405020304" pitchFamily="18" charset="0"/>
                <a:ea typeface="Times New Roman" panose="02020603050405020304" pitchFamily="18" charset="0"/>
              </a:rPr>
              <a:t>Viết đoạn văn (từ 5 – 7 câu)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a:t>
            </a:r>
            <a:r>
              <a:rPr lang="en-US" sz="2400" dirty="0">
                <a:latin typeface="Times New Roman" panose="02020603050405020304" pitchFamily="18" charset="0"/>
                <a:ea typeface="Times New Roman" panose="02020603050405020304" pitchFamily="18" charset="0"/>
              </a:rPr>
              <a:t> hang </a:t>
            </a:r>
            <a:r>
              <a:rPr lang="en-US" sz="2400" dirty="0" err="1">
                <a:latin typeface="Times New Roman" panose="02020603050405020304" pitchFamily="18" charset="0"/>
                <a:ea typeface="Times New Roman" panose="02020603050405020304" pitchFamily="18" charset="0"/>
              </a:rPr>
              <a:t>Sơn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Hồ</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475739" y="1455576"/>
            <a:ext cx="6267839" cy="481644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err="1">
                <a:solidFill>
                  <a:schemeClr val="tx1"/>
                </a:solidFill>
                <a:latin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lần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tình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cờ</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trú</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mưa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khi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rừng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năm</a:t>
            </a:r>
            <a:r>
              <a:rPr lang="en-US" sz="2400" i="1" dirty="0">
                <a:solidFill>
                  <a:schemeClr val="tx1"/>
                </a:solidFill>
                <a:latin typeface="Times New Roman" panose="02020603050405020304" pitchFamily="18" charset="0"/>
                <a:cs typeface="Times New Roman" panose="02020603050405020304" pitchFamily="18" charset="0"/>
              </a:rPr>
              <a:t> 1989,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động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thật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đặc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biệt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Đứng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trước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cửa</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cảm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nhận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luồng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mát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thổi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thốc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từ</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ra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tiếng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rít</a:t>
            </a:r>
            <a:r>
              <a:rPr lang="en-US" sz="2400" i="1" dirty="0">
                <a:solidFill>
                  <a:schemeClr val="tx1"/>
                </a:solidFill>
                <a:latin typeface="Times New Roman" panose="02020603050405020304" pitchFamily="18" charset="0"/>
                <a:cs typeface="Times New Roman" panose="02020603050405020304" pitchFamily="18" charset="0"/>
              </a:rPr>
              <a:t> qua </a:t>
            </a:r>
            <a:r>
              <a:rPr lang="en-US" sz="2400" i="1" dirty="0" err="1">
                <a:solidFill>
                  <a:schemeClr val="tx1"/>
                </a:solidFill>
                <a:latin typeface="Times New Roman" panose="02020603050405020304" pitchFamily="18" charset="0"/>
                <a:cs typeface="Times New Roman" panose="02020603050405020304" pitchFamily="18" charset="0"/>
              </a:rPr>
              <a:t>vách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đến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dịp</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gặp</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gỡ</a:t>
            </a:r>
            <a:r>
              <a:rPr lang="en-US" sz="2400" i="1" dirty="0">
                <a:solidFill>
                  <a:schemeClr val="tx1"/>
                </a:solidFill>
                <a:latin typeface="Times New Roman" panose="02020603050405020304" pitchFamily="18" charset="0"/>
                <a:cs typeface="Times New Roman" panose="02020603050405020304" pitchFamily="18" charset="0"/>
              </a:rPr>
              <a:t> Howard </a:t>
            </a:r>
            <a:r>
              <a:rPr lang="en-US" sz="2400" i="1" dirty="0" err="1">
                <a:solidFill>
                  <a:schemeClr val="tx1"/>
                </a:solidFill>
                <a:latin typeface="Times New Roman" panose="02020603050405020304" pitchFamily="18" charset="0"/>
                <a:cs typeface="Times New Roman" panose="02020603050405020304" pitchFamily="18" charset="0"/>
              </a:rPr>
              <a:t>Limbert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chuyên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động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của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Hiệp</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hội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hoàng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Anh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kể</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cửa</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đặc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biệt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sự</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động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viên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của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ấy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rừng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mò</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mẫm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kiếm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tìm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Đến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năm</a:t>
            </a:r>
            <a:r>
              <a:rPr lang="en-US" sz="2400" i="1" dirty="0">
                <a:solidFill>
                  <a:schemeClr val="tx1"/>
                </a:solidFill>
                <a:latin typeface="Times New Roman" panose="02020603050405020304" pitchFamily="18" charset="0"/>
                <a:cs typeface="Times New Roman" panose="02020603050405020304" pitchFamily="18" charset="0"/>
              </a:rPr>
              <a:t> 2009,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may </a:t>
            </a:r>
            <a:r>
              <a:rPr lang="en-US" sz="2400" i="1" dirty="0" err="1">
                <a:solidFill>
                  <a:schemeClr val="tx1"/>
                </a:solidFill>
                <a:latin typeface="Times New Roman" panose="02020603050405020304" pitchFamily="18" charset="0"/>
                <a:cs typeface="Times New Roman" panose="02020603050405020304" pitchFamily="18" charset="0"/>
              </a:rPr>
              <a:t>mắn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tìm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vị</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trí</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cửa</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tưởng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chừng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bị</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lãng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Đây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chính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Sơn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Đoòng</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động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lớn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nhất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thế</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giới</a:t>
            </a:r>
            <a:r>
              <a:rPr lang="en-US" sz="2400" i="1"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536804" y="1455576"/>
            <a:ext cx="6206774" cy="461665"/>
          </a:xfrm>
          <a:prstGeom prst="rect">
            <a:avLst/>
          </a:prstGeom>
        </p:spPr>
        <p:txBody>
          <a:bodyPr wrap="square">
            <a:spAutoFit/>
          </a:bodyPr>
          <a:lstStyle/>
          <a:p>
            <a:pPr algn="just"/>
            <a:endParaRPr lang="en-US" sz="2400" dirty="0"/>
          </a:p>
        </p:txBody>
      </p:sp>
    </p:spTree>
    <p:extLst>
      <p:ext uri="{BB962C8B-B14F-4D97-AF65-F5344CB8AC3E}">
        <p14:creationId xmlns:p14="http://schemas.microsoft.com/office/powerpoint/2010/main" val="59155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4645"/>
            <a:ext cx="12108023" cy="6690049"/>
          </a:xfrm>
        </p:spPr>
      </p:pic>
      <p:sp>
        <p:nvSpPr>
          <p:cNvPr id="5" name="Title 1"/>
          <p:cNvSpPr txBox="1">
            <a:spLocks/>
          </p:cNvSpPr>
          <p:nvPr/>
        </p:nvSpPr>
        <p:spPr>
          <a:xfrm>
            <a:off x="455644" y="498216"/>
            <a:ext cx="4284307" cy="326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endPar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185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2596"/>
            <a:ext cx="12192000" cy="7100596"/>
          </a:xfrm>
          <a:prstGeom prst="rect">
            <a:avLst/>
          </a:prstGeom>
        </p:spPr>
      </p:pic>
      <p:sp>
        <p:nvSpPr>
          <p:cNvPr id="5" name="Oval 4"/>
          <p:cNvSpPr/>
          <p:nvPr/>
        </p:nvSpPr>
        <p:spPr>
          <a:xfrm>
            <a:off x="617569" y="1567544"/>
            <a:ext cx="5545494" cy="408680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spcBef>
                <a:spcPts val="65"/>
              </a:spcBef>
              <a:spcAft>
                <a:spcPts val="0"/>
              </a:spcAft>
            </a:pP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7,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99976259"/>
              </p:ext>
            </p:extLst>
          </p:nvPr>
        </p:nvGraphicFramePr>
        <p:xfrm>
          <a:off x="6711396" y="1365093"/>
          <a:ext cx="5324862" cy="4811870"/>
        </p:xfrm>
        <a:graphic>
          <a:graphicData uri="http://schemas.openxmlformats.org/drawingml/2006/table">
            <a:tbl>
              <a:tblPr firstRow="1" firstCol="1" bandRow="1">
                <a:tableStyleId>{16D9F66E-5EB9-4882-86FB-DCBF35E3C3E4}</a:tableStyleId>
              </a:tblPr>
              <a:tblGrid>
                <a:gridCol w="1774574">
                  <a:extLst>
                    <a:ext uri="{9D8B030D-6E8A-4147-A177-3AD203B41FA5}">
                      <a16:colId xmlns:a16="http://schemas.microsoft.com/office/drawing/2014/main" val="408421958"/>
                    </a:ext>
                  </a:extLst>
                </a:gridCol>
                <a:gridCol w="1775144">
                  <a:extLst>
                    <a:ext uri="{9D8B030D-6E8A-4147-A177-3AD203B41FA5}">
                      <a16:colId xmlns:a16="http://schemas.microsoft.com/office/drawing/2014/main" val="3185344642"/>
                    </a:ext>
                  </a:extLst>
                </a:gridCol>
                <a:gridCol w="1775144">
                  <a:extLst>
                    <a:ext uri="{9D8B030D-6E8A-4147-A177-3AD203B41FA5}">
                      <a16:colId xmlns:a16="http://schemas.microsoft.com/office/drawing/2014/main" val="2506815101"/>
                    </a:ext>
                  </a:extLst>
                </a:gridCol>
              </a:tblGrid>
              <a:tr h="1957891">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bản</a:t>
                      </a:r>
                      <a:endParaRPr lang="en-US" sz="2000" dirty="0">
                        <a:effectLst/>
                        <a:latin typeface="Times New Roman" panose="02020603050405020304" pitchFamily="18" charset="0"/>
                        <a:cs typeface="Times New Roman" panose="02020603050405020304" pitchFamily="18" charset="0"/>
                      </a:endParaRPr>
                    </a:p>
                    <a:p>
                      <a:pPr algn="ctr">
                        <a:spcAft>
                          <a:spcPts val="600"/>
                        </a:spcAft>
                      </a:pPr>
                      <a:r>
                        <a:rPr lang="en-US" sz="2000" dirty="0">
                          <a:effectLst/>
                          <a:latin typeface="Times New Roman" panose="02020603050405020304" pitchFamily="18" charset="0"/>
                          <a:cs typeface="Times New Roman" panose="02020603050405020304" pitchFamily="18" charset="0"/>
                        </a:rPr>
                        <a:t> </a:t>
                      </a:r>
                    </a:p>
                    <a:p>
                      <a:pPr algn="ctr">
                        <a:spcAft>
                          <a:spcPts val="600"/>
                        </a:spcAft>
                      </a:pPr>
                      <a:endParaRPr lang="en-US" sz="2000" dirty="0">
                        <a:effectLst/>
                        <a:latin typeface="Times New Roman" panose="02020603050405020304" pitchFamily="18" charset="0"/>
                        <a:cs typeface="Times New Roman" panose="02020603050405020304" pitchFamily="18" charset="0"/>
                      </a:endParaRPr>
                    </a:p>
                    <a:p>
                      <a:pPr algn="l">
                        <a:spcAft>
                          <a:spcPts val="600"/>
                        </a:spcAft>
                      </a:pPr>
                      <a:r>
                        <a:rPr lang="en-US" sz="2000" dirty="0" err="1">
                          <a:effectLst/>
                          <a:latin typeface="Times New Roman" panose="02020603050405020304" pitchFamily="18" charset="0"/>
                          <a:cs typeface="Times New Roman" panose="02020603050405020304" pitchFamily="18" charset="0"/>
                        </a:rPr>
                        <a:t>Nội</a:t>
                      </a:r>
                      <a:r>
                        <a:rPr lang="en-US" sz="2000" dirty="0">
                          <a:effectLst/>
                          <a:latin typeface="Times New Roman" panose="02020603050405020304" pitchFamily="18" charset="0"/>
                          <a:cs typeface="Times New Roman" panose="02020603050405020304" pitchFamily="18" charset="0"/>
                        </a:rPr>
                        <a:t> dung</a:t>
                      </a:r>
                    </a:p>
                    <a:p>
                      <a:pPr algn="l">
                        <a:spcAft>
                          <a:spcPts val="600"/>
                        </a:spcAft>
                      </a:pPr>
                      <a:r>
                        <a:rPr lang="en-US" sz="2000" dirty="0">
                          <a:effectLst/>
                          <a:latin typeface="Times New Roman" panose="02020603050405020304" pitchFamily="18" charset="0"/>
                          <a:cs typeface="Times New Roman" panose="02020603050405020304" pitchFamily="18" charset="0"/>
                        </a:rPr>
                        <a:t>so </a:t>
                      </a:r>
                      <a:r>
                        <a:rPr lang="en-US" sz="2000" dirty="0" err="1">
                          <a:effectLst/>
                          <a:latin typeface="Times New Roman" panose="02020603050405020304" pitchFamily="18" charset="0"/>
                          <a:cs typeface="Times New Roman" panose="02020603050405020304" pitchFamily="18" charset="0"/>
                        </a:rPr>
                        <a:t>sánh</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endParaRPr lang="en-US" sz="2000" dirty="0">
                        <a:effectLst/>
                        <a:latin typeface="Times New Roman" panose="02020603050405020304" pitchFamily="18" charset="0"/>
                        <a:cs typeface="Times New Roman" panose="02020603050405020304" pitchFamily="18" charset="0"/>
                      </a:endParaRPr>
                    </a:p>
                    <a:p>
                      <a:pPr algn="ctr">
                        <a:spcAft>
                          <a:spcPts val="600"/>
                        </a:spcAft>
                      </a:pPr>
                      <a:r>
                        <a:rPr lang="en-US" sz="2000" dirty="0" err="1">
                          <a:effectLst/>
                          <a:latin typeface="Times New Roman" panose="02020603050405020304" pitchFamily="18" charset="0"/>
                          <a:cs typeface="Times New Roman" panose="02020603050405020304" pitchFamily="18" charset="0"/>
                        </a:rPr>
                        <a:t>Dấu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ấn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Hồ</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Khanh</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Cuộc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chạm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dương</a:t>
                      </a:r>
                      <a:endParaRPr lang="en-US" sz="2000" dirty="0">
                        <a:effectLst/>
                        <a:latin typeface="Times New Roman" panose="02020603050405020304" pitchFamily="18" charset="0"/>
                        <a:cs typeface="Times New Roman" panose="02020603050405020304" pitchFamily="18" charset="0"/>
                      </a:endParaRPr>
                    </a:p>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Đường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trung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tâm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trụ</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48653506"/>
                  </a:ext>
                </a:extLst>
              </a:tr>
              <a:tr h="814469">
                <a:tc>
                  <a:txBody>
                    <a:bodyPr/>
                    <a:lstStyle/>
                    <a:p>
                      <a:pPr algn="ctr">
                        <a:spcAft>
                          <a:spcPts val="600"/>
                        </a:spcAft>
                      </a:pPr>
                      <a:r>
                        <a:rPr lang="en-US" sz="2000" dirty="0" err="1">
                          <a:effectLst/>
                          <a:latin typeface="Times New Roman" panose="02020603050405020304" pitchFamily="18" charset="0"/>
                          <a:cs typeface="Times New Roman" panose="02020603050405020304" pitchFamily="18" charset="0"/>
                        </a:rPr>
                        <a:t>Chủ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đề</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spcAft>
                          <a:spcPts val="600"/>
                        </a:spcAft>
                      </a:pPr>
                      <a:r>
                        <a:rPr lang="en-US" sz="2000" dirty="0" err="1">
                          <a:effectLst/>
                          <a:latin typeface="Times New Roman" panose="02020603050405020304" pitchFamily="18" charset="0"/>
                          <a:cs typeface="Times New Roman" panose="02020603050405020304" pitchFamily="18" charset="0"/>
                        </a:rPr>
                        <a:t>Cùng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phiêu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lưu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khám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giới</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21201858"/>
                  </a:ext>
                </a:extLst>
              </a:tr>
              <a:tr h="814469">
                <a:tc>
                  <a:txBody>
                    <a:bodyPr/>
                    <a:lstStyle/>
                    <a:p>
                      <a:pPr algn="ctr">
                        <a:spcAft>
                          <a:spcPts val="600"/>
                        </a:spcAft>
                      </a:pPr>
                      <a:r>
                        <a:rPr lang="en-US" sz="2000">
                          <a:effectLst/>
                          <a:latin typeface="Times New Roman" panose="02020603050405020304" pitchFamily="18" charset="0"/>
                          <a:cs typeface="Times New Roman" panose="02020603050405020304" pitchFamily="18" charset="0"/>
                        </a:rPr>
                        <a:t>Thể loại</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thông</a:t>
                      </a:r>
                      <a:r>
                        <a:rPr lang="en-US" sz="2000" dirty="0">
                          <a:effectLst/>
                          <a:latin typeface="Times New Roman" panose="02020603050405020304" pitchFamily="18" charset="0"/>
                          <a:cs typeface="Times New Roman" panose="02020603050405020304" pitchFamily="18" charset="0"/>
                        </a:rPr>
                        <a:t> tin</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Truyện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k</a:t>
                      </a:r>
                      <a:r>
                        <a:rPr lang="en-US" sz="2000" dirty="0" err="1">
                          <a:effectLst/>
                          <a:latin typeface="Times New Roman" panose="02020603050405020304" pitchFamily="18" charset="0"/>
                          <a:cs typeface="Times New Roman" panose="02020603050405020304" pitchFamily="18" charset="0"/>
                        </a:rPr>
                        <a:t>hoa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viễn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tưởng</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4727212"/>
                  </a:ext>
                </a:extLst>
              </a:tr>
              <a:tr h="1225041">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Nhân vật</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câu</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chuyện</a:t>
                      </a:r>
                      <a:r>
                        <a:rPr lang="en-US" sz="2000" baseline="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thật</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tưởng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thật</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23757094"/>
                  </a:ext>
                </a:extLst>
              </a:tr>
            </a:tbl>
          </a:graphicData>
        </a:graphic>
      </p:graphicFrame>
      <p:sp>
        <p:nvSpPr>
          <p:cNvPr id="9" name="TextBox 8"/>
          <p:cNvSpPr txBox="1"/>
          <p:nvPr/>
        </p:nvSpPr>
        <p:spPr>
          <a:xfrm>
            <a:off x="617569" y="1024378"/>
            <a:ext cx="3013788"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p>
        </p:txBody>
      </p:sp>
      <p:cxnSp>
        <p:nvCxnSpPr>
          <p:cNvPr id="11" name="Straight Connector 10"/>
          <p:cNvCxnSpPr/>
          <p:nvPr/>
        </p:nvCxnSpPr>
        <p:spPr>
          <a:xfrm>
            <a:off x="6711396" y="1365093"/>
            <a:ext cx="1704816" cy="19472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52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4645"/>
            <a:ext cx="12108023" cy="6690049"/>
          </a:xfrm>
        </p:spPr>
      </p:pic>
      <p:sp>
        <p:nvSpPr>
          <p:cNvPr id="5" name="Title 1"/>
          <p:cNvSpPr txBox="1">
            <a:spLocks/>
          </p:cNvSpPr>
          <p:nvPr/>
        </p:nvSpPr>
        <p:spPr>
          <a:xfrm>
            <a:off x="455644" y="498216"/>
            <a:ext cx="4284307" cy="326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a:t>
            </a:r>
            <a:r>
              <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endPar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7397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968"/>
            <a:ext cx="12192000" cy="7100596"/>
          </a:xfrm>
          <a:prstGeom prst="rect">
            <a:avLst/>
          </a:prstGeom>
        </p:spPr>
      </p:pic>
      <p:sp>
        <p:nvSpPr>
          <p:cNvPr id="6" name="Oval 5"/>
          <p:cNvSpPr/>
          <p:nvPr/>
        </p:nvSpPr>
        <p:spPr>
          <a:xfrm>
            <a:off x="682011" y="1926599"/>
            <a:ext cx="5413989" cy="4546842"/>
          </a:xfrm>
          <a:prstGeom prst="ellipse">
            <a:avLst/>
          </a:prstGeom>
          <a:solidFill>
            <a:srgbClr val="FFCCFF"/>
          </a:solidFill>
          <a:ln>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spcBef>
                <a:spcPts val="65"/>
              </a:spcBef>
              <a:spcAft>
                <a:spcPts val="0"/>
              </a:spcAft>
            </a:pP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descr="C:\Users\Admin\AppData\Local\Temp\Rar$DIa12844.6096\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9379" y="1310288"/>
            <a:ext cx="5309119" cy="5689294"/>
          </a:xfrm>
          <a:prstGeom prst="rect">
            <a:avLst/>
          </a:prstGeom>
          <a:noFill/>
          <a:ln>
            <a:noFill/>
          </a:ln>
        </p:spPr>
      </p:pic>
      <p:sp>
        <p:nvSpPr>
          <p:cNvPr id="8" name="Rectangle 7"/>
          <p:cNvSpPr/>
          <p:nvPr/>
        </p:nvSpPr>
        <p:spPr>
          <a:xfrm>
            <a:off x="345231" y="1266832"/>
            <a:ext cx="7277878" cy="646331"/>
          </a:xfrm>
          <a:prstGeom prst="rect">
            <a:avLst/>
          </a:prstGeom>
        </p:spPr>
        <p:txBody>
          <a:bodyPr wrap="square">
            <a:spAutoFit/>
          </a:bodyPr>
          <a:lstStyle/>
          <a:p>
            <a:r>
              <a:rPr lang="en-US" sz="3600" b="1" dirty="0">
                <a:latin typeface="Times New Roman" panose="02020603050405020304" pitchFamily="18" charset="0"/>
                <a:cs typeface="Times New Roman" panose="02020603050405020304" pitchFamily="18" charset="0"/>
              </a:rPr>
              <a:t>VẬN DỤNG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6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988" y="167951"/>
            <a:ext cx="12108023" cy="6690049"/>
          </a:xfrm>
        </p:spPr>
      </p:pic>
      <p:sp>
        <p:nvSpPr>
          <p:cNvPr id="5" name="Title 1"/>
          <p:cNvSpPr txBox="1">
            <a:spLocks/>
          </p:cNvSpPr>
          <p:nvPr/>
        </p:nvSpPr>
        <p:spPr>
          <a:xfrm>
            <a:off x="912844" y="663705"/>
            <a:ext cx="4666861" cy="33297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71259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6686" cy="6755363"/>
          </a:xfrm>
        </p:spPr>
      </p:pic>
      <p:sp>
        <p:nvSpPr>
          <p:cNvPr id="5" name="Content Placeholder 2"/>
          <p:cNvSpPr txBox="1">
            <a:spLocks/>
          </p:cNvSpPr>
          <p:nvPr/>
        </p:nvSpPr>
        <p:spPr>
          <a:xfrm>
            <a:off x="152399" y="1122363"/>
            <a:ext cx="11716139"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dirty="0">
              <a:latin typeface="Times New Roman" panose="02020603050405020304" pitchFamily="18" charset="0"/>
              <a:cs typeface="Times New Roman" panose="02020603050405020304" pitchFamily="18" charset="0"/>
            </a:endParaRPr>
          </a:p>
        </p:txBody>
      </p:sp>
      <p:sp>
        <p:nvSpPr>
          <p:cNvPr id="3" name="Rectangle 2"/>
          <p:cNvSpPr/>
          <p:nvPr/>
        </p:nvSpPr>
        <p:spPr>
          <a:xfrm>
            <a:off x="3711252" y="365125"/>
            <a:ext cx="6096000" cy="584775"/>
          </a:xfrm>
          <a:prstGeom prst="rect">
            <a:avLst/>
          </a:prstGeom>
        </p:spPr>
        <p:txBody>
          <a:bodyPr>
            <a:spAutoFit/>
          </a:bodyPr>
          <a:lstStyle/>
          <a:p>
            <a:r>
              <a:rPr lang="en-US" sz="32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6" name="Rectangle 5"/>
          <p:cNvSpPr/>
          <p:nvPr/>
        </p:nvSpPr>
        <p:spPr>
          <a:xfrm>
            <a:off x="709127" y="1915742"/>
            <a:ext cx="11010121" cy="1461939"/>
          </a:xfrm>
          <a:prstGeom prst="rect">
            <a:avLst/>
          </a:prstGeom>
        </p:spPr>
        <p:txBody>
          <a:bodyPr wrap="square">
            <a:spAutoFit/>
          </a:bodyPr>
          <a:lstStyle/>
          <a:p>
            <a:pPr algn="just">
              <a:spcAft>
                <a:spcPts val="600"/>
              </a:spcAft>
            </a:pP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Khanh</a:t>
            </a:r>
            <a:r>
              <a:rPr lang="en-US" sz="2800" dirty="0">
                <a:latin typeface="Times New Roman" panose="02020603050405020304" pitchFamily="18" charset="0"/>
                <a:ea typeface="Times New Roman" panose="02020603050405020304" pitchFamily="18" charset="0"/>
              </a:rPr>
              <a:t>”</a:t>
            </a:r>
          </a:p>
          <a:p>
            <a:pPr algn="just">
              <a:spcAft>
                <a:spcPts val="600"/>
              </a:spcAft>
            </a:pP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HS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Thô-mát</a:t>
            </a:r>
            <a:r>
              <a:rPr lang="en-US" sz="2800" dirty="0">
                <a:latin typeface="Times New Roman" panose="02020603050405020304" pitchFamily="18" charset="0"/>
                <a:ea typeface="Times New Roman" panose="02020603050405020304" pitchFamily="18" charset="0"/>
              </a:rPr>
              <a:t> Ê-</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xơn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429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89" t="1245" r="689" b="-1245"/>
          <a:stretch/>
        </p:blipFill>
        <p:spPr>
          <a:xfrm>
            <a:off x="54428" y="142083"/>
            <a:ext cx="12137571" cy="6715917"/>
          </a:xfrm>
        </p:spPr>
      </p:pic>
      <p:sp>
        <p:nvSpPr>
          <p:cNvPr id="6" name="Rectangle 5"/>
          <p:cNvSpPr/>
          <p:nvPr/>
        </p:nvSpPr>
        <p:spPr>
          <a:xfrm>
            <a:off x="4198775" y="2396001"/>
            <a:ext cx="7277878" cy="2123658"/>
          </a:xfrm>
          <a:prstGeom prst="rect">
            <a:avLst/>
          </a:prstGeom>
        </p:spPr>
        <p:txBody>
          <a:bodyPr wrap="square">
            <a:spAutoFit/>
          </a:bodyPr>
          <a:lstStyle/>
          <a:p>
            <a:pPr algn="ctr"/>
            <a:r>
              <a:rPr lang="en-US" sz="6600" b="1" i="1" dirty="0">
                <a:solidFill>
                  <a:srgbClr val="FF0000"/>
                </a:solidFill>
                <a:latin typeface="Times New Roman" panose="02020603050405020304" pitchFamily="18" charset="0"/>
                <a:cs typeface="Times New Roman" panose="02020603050405020304" pitchFamily="18" charset="0"/>
              </a:rPr>
              <a:t>CHÚC CÁC EM </a:t>
            </a:r>
          </a:p>
          <a:p>
            <a:pPr algn="ctr"/>
            <a:r>
              <a:rPr lang="en-US" sz="6600" b="1" i="1" dirty="0">
                <a:solidFill>
                  <a:srgbClr val="FF0000"/>
                </a:solidFill>
                <a:latin typeface="Times New Roman" panose="02020603050405020304" pitchFamily="18" charset="0"/>
                <a:cs typeface="Times New Roman" panose="02020603050405020304" pitchFamily="18" charset="0"/>
              </a:rPr>
              <a:t>HỌC TỐT</a:t>
            </a:r>
            <a:endParaRPr lang="en-US" sz="66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66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ezgif-3-9e105bc1f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314" y="65314"/>
            <a:ext cx="12126685" cy="6111649"/>
          </a:xfrm>
        </p:spPr>
      </p:pic>
    </p:spTree>
    <p:extLst>
      <p:ext uri="{BB962C8B-B14F-4D97-AF65-F5344CB8AC3E}">
        <p14:creationId xmlns:p14="http://schemas.microsoft.com/office/powerpoint/2010/main" val="299084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6686" cy="6755363"/>
          </a:xfrm>
        </p:spPr>
      </p:pic>
      <p:sp>
        <p:nvSpPr>
          <p:cNvPr id="5" name="Content Placeholder 2"/>
          <p:cNvSpPr txBox="1">
            <a:spLocks/>
          </p:cNvSpPr>
          <p:nvPr/>
        </p:nvSpPr>
        <p:spPr>
          <a:xfrm>
            <a:off x="152399" y="1122363"/>
            <a:ext cx="11716139"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2645319" y="1867489"/>
            <a:ext cx="6898042" cy="2308324"/>
          </a:xfrm>
          <a:prstGeom prst="rect">
            <a:avLst/>
          </a:prstGeom>
          <a:noFill/>
        </p:spPr>
        <p:txBody>
          <a:bodyPr wrap="none" lIns="91440" tIns="45720" rIns="91440" bIns="45720">
            <a:spAutoFit/>
          </a:bodyPr>
          <a:lstStyle/>
          <a:p>
            <a:pPr algn="just"/>
            <a:r>
              <a:rPr lang="en-US" sz="5400" b="1"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Văn</a:t>
            </a:r>
            <a:r>
              <a:rPr lang="en-US" sz="54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bản</a:t>
            </a:r>
            <a:r>
              <a:rPr lang="en-US" sz="54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p>
          <a:p>
            <a:pPr algn="ctr"/>
            <a:r>
              <a:rPr lang="en-US" sz="54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DẤU ẤN HỒ KHANH</a:t>
            </a:r>
          </a:p>
          <a:p>
            <a:pPr algn="ctr"/>
            <a:r>
              <a:rPr lang="en-US" sz="36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NHẬT VĂN</a:t>
            </a:r>
          </a:p>
        </p:txBody>
      </p:sp>
    </p:spTree>
    <p:extLst>
      <p:ext uri="{BB962C8B-B14F-4D97-AF65-F5344CB8AC3E}">
        <p14:creationId xmlns:p14="http://schemas.microsoft.com/office/powerpoint/2010/main" val="82006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977" y="0"/>
            <a:ext cx="12108023" cy="6690049"/>
          </a:xfrm>
        </p:spPr>
      </p:pic>
      <p:sp>
        <p:nvSpPr>
          <p:cNvPr id="5" name="Title 1"/>
          <p:cNvSpPr txBox="1">
            <a:spLocks/>
          </p:cNvSpPr>
          <p:nvPr/>
        </p:nvSpPr>
        <p:spPr>
          <a:xfrm>
            <a:off x="270589" y="671804"/>
            <a:ext cx="3806890" cy="2948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TRẢI NGHIỆM CÙNG </a:t>
            </a:r>
          </a:p>
          <a:p>
            <a:pPr algn="ct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a:t>
            </a:r>
          </a:p>
        </p:txBody>
      </p:sp>
    </p:spTree>
    <p:extLst>
      <p:ext uri="{BB962C8B-B14F-4D97-AF65-F5344CB8AC3E}">
        <p14:creationId xmlns:p14="http://schemas.microsoft.com/office/powerpoint/2010/main" val="270637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1299"/>
            <a:ext cx="12192000" cy="7100596"/>
          </a:xfrm>
        </p:spPr>
      </p:pic>
      <p:sp>
        <p:nvSpPr>
          <p:cNvPr id="7" name="Content Placeholder 2"/>
          <p:cNvSpPr txBox="1">
            <a:spLocks/>
          </p:cNvSpPr>
          <p:nvPr/>
        </p:nvSpPr>
        <p:spPr>
          <a:xfrm>
            <a:off x="190426" y="1157254"/>
            <a:ext cx="5905574" cy="58220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2000" b="1" dirty="0">
                <a:latin typeface="Times New Roman" panose="02020603050405020304" pitchFamily="18" charset="0"/>
                <a:cs typeface="Times New Roman" panose="02020603050405020304" pitchFamily="18" charset="0"/>
              </a:rPr>
              <a:t>I. TRẢI NGHIỆM CÙNG VĂN BẢN</a:t>
            </a:r>
          </a:p>
          <a:p>
            <a:pPr marL="457200" indent="-457200" algn="just">
              <a:buAutoNum type="arabicPeriod"/>
            </a:pP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endParaRPr lang="en-US" sz="2000" dirty="0">
              <a:latin typeface="Times New Roman" panose="02020603050405020304" pitchFamily="18" charset="0"/>
              <a:cs typeface="Times New Roman" panose="02020603050405020304" pitchFamily="18" charset="0"/>
            </a:endParaRPr>
          </a:p>
          <a:p>
            <a:pPr marL="457200" indent="-457200" algn="just">
              <a:buAutoNum type="arabicPeriod"/>
            </a:pPr>
            <a:r>
              <a:rPr lang="en-US" sz="2000" dirty="0" err="1">
                <a:latin typeface="Times New Roman" panose="02020603050405020304" pitchFamily="18" charset="0"/>
                <a:cs typeface="Times New Roman" panose="02020603050405020304" pitchFamily="18" charset="0"/>
              </a:rPr>
              <a:t>Tìm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chung</a:t>
            </a:r>
            <a:endParaRPr lang="en-US" sz="2000" dirty="0">
              <a:latin typeface="Times New Roman" panose="02020603050405020304" pitchFamily="18" charset="0"/>
              <a:cs typeface="Times New Roman" panose="02020603050405020304" pitchFamily="18" charset="0"/>
            </a:endParaRPr>
          </a:p>
          <a:p>
            <a:pPr algn="just"/>
            <a:r>
              <a:rPr lang="vi-VN"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21/7/2014</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Thể loại: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thuyết</a:t>
            </a:r>
            <a:r>
              <a:rPr lang="en-US" sz="2000" dirty="0">
                <a:latin typeface="Times New Roman" panose="02020603050405020304" pitchFamily="18" charset="0"/>
                <a:cs typeface="Times New Roman" panose="02020603050405020304" pitchFamily="18" charset="0"/>
              </a:rPr>
              <a:t> minh</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p>
          <a:p>
            <a:pPr algn="just"/>
            <a:r>
              <a:rPr lang="vi-VN" sz="2000" dirty="0">
                <a:latin typeface="Times New Roman" panose="02020603050405020304" pitchFamily="18" charset="0"/>
                <a:cs typeface="Times New Roman" panose="02020603050405020304" pitchFamily="18" charset="0"/>
              </a:rPr>
              <a:t>- Bố cục: + P1: Từ đầu …  </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hang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sym typeface="Wingdings" panose="05000000000000000000" pitchFamily="2" charset="2"/>
              </a:rPr>
              <a:t></a:t>
            </a:r>
            <a:r>
              <a:rPr lang="vi-VN"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Khanh</a:t>
            </a:r>
            <a:r>
              <a:rPr lang="en-US" sz="2000" dirty="0">
                <a:latin typeface="Times New Roman" panose="02020603050405020304" pitchFamily="18" charset="0"/>
                <a:cs typeface="Times New Roman" panose="02020603050405020304" pitchFamily="18" charset="0"/>
              </a:rPr>
              <a:t>.</a:t>
            </a:r>
          </a:p>
          <a:p>
            <a:pPr algn="just"/>
            <a:r>
              <a:rPr lang="vi-VN" sz="2000" dirty="0">
                <a:latin typeface="Times New Roman" panose="02020603050405020304" pitchFamily="18" charset="0"/>
                <a:cs typeface="Times New Roman" panose="02020603050405020304" pitchFamily="18" charset="0"/>
              </a:rPr>
              <a:t>+ P2: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chuyến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hang </a:t>
            </a:r>
            <a:r>
              <a:rPr lang="en-US" sz="2000" dirty="0" err="1">
                <a:latin typeface="Times New Roman" panose="02020603050405020304" pitchFamily="18" charset="0"/>
                <a:cs typeface="Times New Roman" panose="02020603050405020304" pitchFamily="18" charset="0"/>
              </a:rPr>
              <a:t>Sơn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Đoòng</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sym typeface="Wingdings" panose="05000000000000000000" pitchFamily="2" charset="2"/>
              </a:rPr>
              <a:t></a:t>
            </a:r>
            <a:r>
              <a:rPr lang="vi-VN"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a:t>
            </a:r>
            <a:r>
              <a:rPr lang="en-US" sz="2000" dirty="0">
                <a:latin typeface="Times New Roman" panose="02020603050405020304" pitchFamily="18" charset="0"/>
                <a:cs typeface="Times New Roman" panose="02020603050405020304" pitchFamily="18" charset="0"/>
              </a:rPr>
              <a:t> hang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P3: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Wingdings" panose="05000000000000000000" pitchFamily="2" charset="2"/>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Khanh</a:t>
            </a:r>
            <a:r>
              <a:rPr lang="en-US" sz="2000" dirty="0">
                <a:latin typeface="Times New Roman" panose="02020603050405020304" pitchFamily="18" charset="0"/>
                <a:cs typeface="Times New Roman" panose="02020603050405020304" pitchFamily="18" charset="0"/>
              </a:rPr>
              <a:t>.</a:t>
            </a:r>
          </a:p>
          <a:p>
            <a:pPr algn="just"/>
            <a:endParaRPr lang="en-US" sz="2000" dirty="0">
              <a:latin typeface="Times New Roman" panose="02020603050405020304" pitchFamily="18" charset="0"/>
              <a:cs typeface="Times New Roman" panose="02020603050405020304" pitchFamily="18" charset="0"/>
            </a:endParaRPr>
          </a:p>
          <a:p>
            <a:pPr marL="457200" indent="-457200" algn="just">
              <a:buAutoNum type="arabicPeriod"/>
            </a:pPr>
            <a:endParaRPr lang="en-US" sz="20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0574" y="1157255"/>
            <a:ext cx="5525859" cy="5532794"/>
          </a:xfrm>
          <a:prstGeom prst="rect">
            <a:avLst/>
          </a:prstGeom>
        </p:spPr>
      </p:pic>
    </p:spTree>
    <p:extLst>
      <p:ext uri="{BB962C8B-B14F-4D97-AF65-F5344CB8AC3E}">
        <p14:creationId xmlns:p14="http://schemas.microsoft.com/office/powerpoint/2010/main" val="346934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500"/>
                                        <p:tgtEl>
                                          <p:spTgt spid="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500"/>
                                        <p:tgtEl>
                                          <p:spTgt spid="7">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fade">
                                      <p:cBhvr>
                                        <p:cTn id="41" dur="500"/>
                                        <p:tgtEl>
                                          <p:spTgt spid="7">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xEl>
                                              <p:pRg st="7" end="7"/>
                                            </p:txEl>
                                          </p:spTgt>
                                        </p:tgtEl>
                                        <p:attrNameLst>
                                          <p:attrName>style.visibility</p:attrName>
                                        </p:attrNameLst>
                                      </p:cBhvr>
                                      <p:to>
                                        <p:strVal val="visible"/>
                                      </p:to>
                                    </p:set>
                                    <p:animEffect transition="in" filter="fade">
                                      <p:cBhvr>
                                        <p:cTn id="46" dur="500"/>
                                        <p:tgtEl>
                                          <p:spTgt spid="7">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animEffect transition="in" filter="fade">
                                      <p:cBhvr>
                                        <p:cTn id="51" dur="500"/>
                                        <p:tgtEl>
                                          <p:spTgt spid="7">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
                                            <p:txEl>
                                              <p:pRg st="9" end="9"/>
                                            </p:txEl>
                                          </p:spTgt>
                                        </p:tgtEl>
                                        <p:attrNameLst>
                                          <p:attrName>style.visibility</p:attrName>
                                        </p:attrNameLst>
                                      </p:cBhvr>
                                      <p:to>
                                        <p:strVal val="visible"/>
                                      </p:to>
                                    </p:set>
                                    <p:animEffect transition="in" filter="fade">
                                      <p:cBhvr>
                                        <p:cTn id="56" dur="500"/>
                                        <p:tgtEl>
                                          <p:spTgt spid="7">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7">
                                            <p:txEl>
                                              <p:pRg st="10" end="10"/>
                                            </p:txEl>
                                          </p:spTgt>
                                        </p:tgtEl>
                                        <p:attrNameLst>
                                          <p:attrName>style.visibility</p:attrName>
                                        </p:attrNameLst>
                                      </p:cBhvr>
                                      <p:to>
                                        <p:strVal val="visible"/>
                                      </p:to>
                                    </p:set>
                                    <p:animEffect transition="in" filter="fade">
                                      <p:cBhvr>
                                        <p:cTn id="61"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977" y="0"/>
            <a:ext cx="12108023" cy="6690049"/>
          </a:xfrm>
        </p:spPr>
      </p:pic>
      <p:sp>
        <p:nvSpPr>
          <p:cNvPr id="5" name="Title 1"/>
          <p:cNvSpPr txBox="1">
            <a:spLocks/>
          </p:cNvSpPr>
          <p:nvPr/>
        </p:nvSpPr>
        <p:spPr>
          <a:xfrm>
            <a:off x="83978" y="365125"/>
            <a:ext cx="3993502" cy="32551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b="1" dirty="0"/>
              <a:t>II. </a:t>
            </a:r>
            <a:r>
              <a:rPr lang="en-US" b="1" dirty="0">
                <a:latin typeface="Times New Roman" panose="02020603050405020304" pitchFamily="18" charset="0"/>
                <a:cs typeface="Times New Roman" panose="02020603050405020304" pitchFamily="18" charset="0"/>
              </a:rPr>
              <a:t>SUY NGẪM VÀ PHẢN HỒI </a:t>
            </a:r>
            <a:endPar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95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42596"/>
            <a:ext cx="12192000" cy="7100596"/>
          </a:xfrm>
        </p:spPr>
      </p:pic>
      <p:sp>
        <p:nvSpPr>
          <p:cNvPr id="4" name="Content Placeholder 2"/>
          <p:cNvSpPr txBox="1">
            <a:spLocks/>
          </p:cNvSpPr>
          <p:nvPr/>
        </p:nvSpPr>
        <p:spPr>
          <a:xfrm>
            <a:off x="354563" y="1138335"/>
            <a:ext cx="5971591" cy="55517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I. TRẢI NGHIỆM CÙNG VĂN BẢN</a:t>
            </a:r>
          </a:p>
          <a:p>
            <a:pPr algn="just"/>
            <a:r>
              <a:rPr lang="en-US" b="1" dirty="0">
                <a:latin typeface="Times New Roman" panose="02020603050405020304" pitchFamily="18" charset="0"/>
                <a:cs typeface="Times New Roman" panose="02020603050405020304" pitchFamily="18" charset="0"/>
              </a:rPr>
              <a:t>II. SUY NGẪM VÀ PHẢN HỒI</a:t>
            </a:r>
          </a:p>
          <a:p>
            <a:pPr marL="457200" indent="-457200" algn="just">
              <a:buAutoNum type="arabicPeriod"/>
            </a:pPr>
            <a:r>
              <a:rPr lang="en-US" b="1" dirty="0" err="1">
                <a:latin typeface="Times New Roman" panose="02020603050405020304" pitchFamily="18" charset="0"/>
                <a:cs typeface="Times New Roman" panose="02020603050405020304" pitchFamily="18" charset="0"/>
              </a:rPr>
              <a:t>Giới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Khanh</a:t>
            </a:r>
            <a:r>
              <a:rPr lang="en-US" b="1" dirty="0">
                <a:latin typeface="Times New Roman" panose="02020603050405020304" pitchFamily="18" charset="0"/>
                <a:cs typeface="Times New Roman" panose="02020603050405020304" pitchFamily="18" charset="0"/>
              </a:rPr>
              <a:t> </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endParaRPr lang="en-US" dirty="0">
              <a:latin typeface="Times New Roman" panose="02020603050405020304" pitchFamily="18" charset="0"/>
              <a:cs typeface="Times New Roman" panose="02020603050405020304" pitchFamily="18" charset="0"/>
            </a:endParaRPr>
          </a:p>
          <a:p>
            <a:pPr algn="just"/>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490" y="1138335"/>
            <a:ext cx="5375109" cy="5551714"/>
          </a:xfrm>
          <a:prstGeom prst="rect">
            <a:avLst/>
          </a:prstGeom>
        </p:spPr>
      </p:pic>
    </p:spTree>
    <p:extLst>
      <p:ext uri="{BB962C8B-B14F-4D97-AF65-F5344CB8AC3E}">
        <p14:creationId xmlns:p14="http://schemas.microsoft.com/office/powerpoint/2010/main" val="412713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500"/>
                                        <p:tgtEl>
                                          <p:spTgt spid="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6686" cy="6755363"/>
          </a:xfrm>
        </p:spPr>
      </p:pic>
      <p:pic>
        <p:nvPicPr>
          <p:cNvPr id="18" name="Picture 10" descr="Ông Hồ Khanh còn đi rừng vì đam mê những hang động chưa ai đặt chân đến. Năm 2009 và năm 2011, ông nhận bằng khen của tỉnh về những thành tích tìm ra hang động. Ảnh: Ales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 y="199431"/>
            <a:ext cx="5719666" cy="64439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hoto-cms-plo.zadn.vn/w850/Uploaded/2022/drkxrdbkxq/2015_05_17/ho_khanh2plovn_OBA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294" y="199430"/>
            <a:ext cx="6111551" cy="644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83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478</TotalTime>
  <Words>1083</Words>
  <Application>Microsoft Office PowerPoint</Application>
  <PresentationFormat>Widescreen</PresentationFormat>
  <Paragraphs>95</Paragraphs>
  <Slides>21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Times New Roman</vt:lpstr>
      <vt:lpstr>Tw Cen MT</vt:lpstr>
      <vt:lpstr>Tw Cen MT Condensed</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Vũ Hồng Hiệp</cp:lastModifiedBy>
  <cp:revision>50</cp:revision>
  <dcterms:created xsi:type="dcterms:W3CDTF">2022-06-14T10:03:41Z</dcterms:created>
  <dcterms:modified xsi:type="dcterms:W3CDTF">2025-04-08T01:13:55Z</dcterms:modified>
</cp:coreProperties>
</file>