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71" r:id="rId3"/>
    <p:sldId id="322" r:id="rId4"/>
    <p:sldId id="306" r:id="rId5"/>
    <p:sldId id="313" r:id="rId6"/>
    <p:sldId id="316" r:id="rId7"/>
    <p:sldId id="315" r:id="rId8"/>
    <p:sldId id="285" r:id="rId9"/>
    <p:sldId id="259" r:id="rId10"/>
    <p:sldId id="291" r:id="rId11"/>
    <p:sldId id="300" r:id="rId12"/>
    <p:sldId id="318" r:id="rId13"/>
    <p:sldId id="325" r:id="rId14"/>
    <p:sldId id="326" r:id="rId15"/>
    <p:sldId id="321" r:id="rId16"/>
    <p:sldId id="323" r:id="rId17"/>
    <p:sldId id="324" r:id="rId18"/>
    <p:sldId id="330" r:id="rId19"/>
    <p:sldId id="266" r:id="rId20"/>
    <p:sldId id="332" r:id="rId21"/>
    <p:sldId id="333" r:id="rId22"/>
    <p:sldId id="268" r:id="rId23"/>
    <p:sldId id="294" r:id="rId24"/>
    <p:sldId id="328" r:id="rId25"/>
    <p:sldId id="334" r:id="rId26"/>
    <p:sldId id="335"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562"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229763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1361974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57877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32232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71533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3902456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56123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3584856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B1354F6-9193-4D86-B37A-CCC9DC3D8CCC}"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1619428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1354F6-9193-4D86-B37A-CCC9DC3D8CCC}"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834904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1354F6-9193-4D86-B37A-CCC9DC3D8CCC}"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947438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17285535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1354F6-9193-4D86-B37A-CCC9DC3D8CCC}"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7221590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1354F6-9193-4D86-B37A-CCC9DC3D8CCC}"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4210142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1354F6-9193-4D86-B37A-CCC9DC3D8CCC}" type="datetimeFigureOut">
              <a:rPr lang="en-US" smtClean="0"/>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29670763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354F6-9193-4D86-B37A-CCC9DC3D8CCC}" type="datetimeFigureOut">
              <a:rPr lang="en-US" smtClean="0"/>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1673932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1354F6-9193-4D86-B37A-CCC9DC3D8CCC}"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2940224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1354F6-9193-4D86-B37A-CCC9DC3D8CCC}"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7799168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1354F6-9193-4D86-B37A-CCC9DC3D8CCC}"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1307453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1354F6-9193-4D86-B37A-CCC9DC3D8CCC}"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AD8C6C-EFAE-4CC3-8C92-AE8E709D5F16}" type="slidenum">
              <a:rPr lang="en-US" smtClean="0"/>
              <a:t>‹#›</a:t>
            </a:fld>
            <a:endParaRPr lang="en-US"/>
          </a:p>
        </p:txBody>
      </p:sp>
    </p:spTree>
    <p:extLst>
      <p:ext uri="{BB962C8B-B14F-4D97-AF65-F5344CB8AC3E}">
        <p14:creationId xmlns:p14="http://schemas.microsoft.com/office/powerpoint/2010/main" val="561901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p:txBody>
          <a:bodyPr/>
          <a:lstStyle>
            <a:lvl1pPr>
              <a:defRPr>
                <a:solidFill>
                  <a:srgbClr val="000000"/>
                </a:solidFill>
              </a:defRPr>
            </a:lvl1pPr>
          </a:lstStyle>
          <a:p>
            <a:pPr>
              <a:defRPr/>
            </a:pPr>
            <a:endParaRPr lang="en-US"/>
          </a:p>
        </p:txBody>
      </p:sp>
      <p:sp>
        <p:nvSpPr>
          <p:cNvPr id="7" name="Rectangle 5"/>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8" name="Rectangle 6"/>
          <p:cNvSpPr>
            <a:spLocks noGrp="1" noChangeArrowheads="1"/>
          </p:cNvSpPr>
          <p:nvPr>
            <p:ph type="sldNum" sz="quarter" idx="12"/>
          </p:nvPr>
        </p:nvSpPr>
        <p:spPr/>
        <p:txBody>
          <a:bodyPr/>
          <a:lstStyle>
            <a:lvl1pPr>
              <a:defRPr>
                <a:solidFill>
                  <a:srgbClr val="000000"/>
                </a:solidFill>
              </a:defRPr>
            </a:lvl1pPr>
          </a:lstStyle>
          <a:p>
            <a:pPr>
              <a:defRPr/>
            </a:pPr>
            <a:fld id="{7500F21B-B91C-4308-8BF1-6644D860585D}" type="slidenum">
              <a:rPr lang="en-US" altLang="en-US"/>
              <a:pPr>
                <a:defRPr/>
              </a:pPr>
              <a:t>‹#›</a:t>
            </a:fld>
            <a:endParaRPr lang="en-US" altLang="en-US"/>
          </a:p>
        </p:txBody>
      </p:sp>
    </p:spTree>
    <p:extLst>
      <p:ext uri="{BB962C8B-B14F-4D97-AF65-F5344CB8AC3E}">
        <p14:creationId xmlns:p14="http://schemas.microsoft.com/office/powerpoint/2010/main" val="2924188157"/>
      </p:ext>
    </p:extLst>
  </p:cSld>
  <p:clrMapOvr>
    <a:masterClrMapping/>
  </p:clrMapOvr>
  <p:transition spd="slow">
    <p:wipe dir="d"/>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8ECBD4-3A22-47F4-A0E8-FA6302092F7B}"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1031396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8ECBD4-3A22-47F4-A0E8-FA6302092F7B}"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4165976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8ECBD4-3A22-47F4-A0E8-FA6302092F7B}"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283987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8ECBD4-3A22-47F4-A0E8-FA6302092F7B}" type="datetimeFigureOut">
              <a:rPr lang="en-US" smtClean="0"/>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3654634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ECBD4-3A22-47F4-A0E8-FA6302092F7B}" type="datetimeFigureOut">
              <a:rPr lang="en-US" smtClean="0"/>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1163009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8ECBD4-3A22-47F4-A0E8-FA6302092F7B}"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1396608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8ECBD4-3A22-47F4-A0E8-FA6302092F7B}"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EC6DC-03F5-4441-9B10-FB9CF168A808}" type="slidenum">
              <a:rPr lang="en-US" smtClean="0"/>
              <a:t>‹#›</a:t>
            </a:fld>
            <a:endParaRPr lang="en-US"/>
          </a:p>
        </p:txBody>
      </p:sp>
    </p:spTree>
    <p:extLst>
      <p:ext uri="{BB962C8B-B14F-4D97-AF65-F5344CB8AC3E}">
        <p14:creationId xmlns:p14="http://schemas.microsoft.com/office/powerpoint/2010/main" val="4138297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8ECBD4-3A22-47F4-A0E8-FA6302092F7B}" type="datetimeFigureOut">
              <a:rPr lang="en-US" smtClean="0"/>
              <a:t>4/8/2025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AEC6DC-03F5-4441-9B10-FB9CF168A808}" type="slidenum">
              <a:rPr lang="en-US" smtClean="0"/>
              <a:t>‹#›</a:t>
            </a:fld>
            <a:endParaRPr lang="en-US"/>
          </a:p>
        </p:txBody>
      </p:sp>
    </p:spTree>
    <p:extLst>
      <p:ext uri="{BB962C8B-B14F-4D97-AF65-F5344CB8AC3E}">
        <p14:creationId xmlns:p14="http://schemas.microsoft.com/office/powerpoint/2010/main" val="1456222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354F6-9193-4D86-B37A-CCC9DC3D8CCC}" type="datetimeFigureOut">
              <a:rPr lang="en-US" smtClean="0"/>
              <a:t>4/8/2025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D8C6C-EFAE-4CC3-8C92-AE8E709D5F16}" type="slidenum">
              <a:rPr lang="en-US" smtClean="0"/>
              <a:t>‹#›</a:t>
            </a:fld>
            <a:endParaRPr lang="en-US"/>
          </a:p>
        </p:txBody>
      </p:sp>
    </p:spTree>
    <p:extLst>
      <p:ext uri="{BB962C8B-B14F-4D97-AF65-F5344CB8AC3E}">
        <p14:creationId xmlns:p14="http://schemas.microsoft.com/office/powerpoint/2010/main" val="395496202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2667000" y="1143001"/>
            <a:ext cx="6477000" cy="2032485"/>
          </a:xfrm>
          <a:prstGeom prst="rect">
            <a:avLst/>
          </a:prstGeom>
        </p:spPr>
        <p:txBody>
          <a:bodyPr>
            <a:prstTxWarp prst="textInflateBottom">
              <a:avLst/>
            </a:prstTxWarp>
            <a:spAutoFit/>
          </a:bodyPr>
          <a:lstStyle/>
          <a:p>
            <a:pPr algn="ctr" defTabSz="914400"/>
            <a:r>
              <a:rPr lang="en-US" b="1" dirty="0">
                <a:solidFill>
                  <a:srgbClr val="FF0000"/>
                </a:solidFill>
                <a:effectLst>
                  <a:outerShdw blurRad="50800" dist="38100" dir="16200000" rotWithShape="0">
                    <a:prstClr val="black">
                      <a:alpha val="40000"/>
                    </a:prstClr>
                  </a:outerShdw>
                </a:effectLst>
                <a:latin typeface="Times New Roman" pitchFamily="18" charset="0"/>
                <a:cs typeface="Times New Roman" pitchFamily="18" charset="0"/>
              </a:rPr>
              <a:t>CHÀO MỪNG CÁC THẦY CÔ VÀ CÁC EM HỌC SINH THAM DỰ BÀI HỌC NGÀY HÔM NAY!</a:t>
            </a:r>
            <a:endParaRPr lang="en-US" dirty="0">
              <a:solidFill>
                <a:srgbClr val="FF0000"/>
              </a:solidFill>
              <a:effectLst>
                <a:outerShdw blurRad="50800" dist="38100" dir="16200000" rotWithShape="0">
                  <a:prstClr val="black">
                    <a:alpha val="40000"/>
                  </a:prstClr>
                </a:outerShdw>
              </a:effectLst>
              <a:latin typeface="Times New Roman" pitchFamily="18" charset="0"/>
              <a:cs typeface="Times New Roman" pitchFamily="18" charset="0"/>
            </a:endParaRPr>
          </a:p>
        </p:txBody>
      </p:sp>
      <p:sp>
        <p:nvSpPr>
          <p:cNvPr id="2" name="TextBox 1">
            <a:extLst>
              <a:ext uri="{FF2B5EF4-FFF2-40B4-BE49-F238E27FC236}">
                <a16:creationId xmlns:a16="http://schemas.microsoft.com/office/drawing/2014/main" id="{238A1EB7-A776-443C-8C00-BD675C3C557B}"/>
              </a:ext>
            </a:extLst>
          </p:cNvPr>
          <p:cNvSpPr txBox="1"/>
          <p:nvPr/>
        </p:nvSpPr>
        <p:spPr>
          <a:xfrm>
            <a:off x="4085947" y="4278325"/>
            <a:ext cx="7467600" cy="584775"/>
          </a:xfrm>
          <a:prstGeom prst="rect">
            <a:avLst/>
          </a:prstGeom>
          <a:noFill/>
        </p:spPr>
        <p:txBody>
          <a:bodyPr wrap="square" rtlCol="0">
            <a:spAutoFit/>
          </a:bodyPr>
          <a:lstStyle/>
          <a:p>
            <a:pPr algn="ctr" defTabSz="914400"/>
            <a:r>
              <a:rPr lang="en-US" sz="3200" dirty="0">
                <a:solidFill>
                  <a:srgbClr val="1F497D"/>
                </a:solidFill>
                <a:latin typeface="Times New Roman" panose="02020603050405020304" pitchFamily="18" charset="0"/>
                <a:cs typeface="Times New Roman" panose="02020603050405020304" pitchFamily="18" charset="0"/>
              </a:rPr>
              <a:t>GV: Nguyễn </a:t>
            </a:r>
            <a:r>
              <a:rPr lang="en-US" sz="3200" dirty="0" err="1">
                <a:solidFill>
                  <a:srgbClr val="1F497D"/>
                </a:solidFill>
                <a:latin typeface="Times New Roman" panose="02020603050405020304" pitchFamily="18" charset="0"/>
                <a:cs typeface="Times New Roman" panose="02020603050405020304" pitchFamily="18" charset="0"/>
              </a:rPr>
              <a:t>Phú</a:t>
            </a:r>
            <a:r>
              <a:rPr lang="en-US" sz="3200" dirty="0">
                <a:solidFill>
                  <a:srgbClr val="1F497D"/>
                </a:solidFill>
                <a:latin typeface="Times New Roman" panose="02020603050405020304" pitchFamily="18" charset="0"/>
                <a:cs typeface="Times New Roman" panose="02020603050405020304" pitchFamily="18" charset="0"/>
              </a:rPr>
              <a:t> Ngọc</a:t>
            </a:r>
          </a:p>
        </p:txBody>
      </p:sp>
      <p:sp>
        <p:nvSpPr>
          <p:cNvPr id="3" name="Title 1">
            <a:extLst>
              <a:ext uri="{FF2B5EF4-FFF2-40B4-BE49-F238E27FC236}">
                <a16:creationId xmlns:a16="http://schemas.microsoft.com/office/drawing/2014/main" id="{2E811C76-03FB-D158-4D71-6AF34D8DA51D}"/>
              </a:ext>
            </a:extLst>
          </p:cNvPr>
          <p:cNvSpPr txBox="1">
            <a:spLocks/>
          </p:cNvSpPr>
          <p:nvPr/>
        </p:nvSpPr>
        <p:spPr>
          <a:xfrm>
            <a:off x="1603899" y="1427731"/>
            <a:ext cx="9144000" cy="212492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br>
            <a:b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br>
            <a:b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br>
            <a:b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br>
            <a: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READING SKILLS.</a:t>
            </a:r>
            <a:br>
              <a:rPr lang="en-US"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br>
            <a:endParaRPr lang="en-US" dirty="0"/>
          </a:p>
        </p:txBody>
      </p:sp>
      <p:sp>
        <p:nvSpPr>
          <p:cNvPr id="5" name="Text Box 5">
            <a:extLst>
              <a:ext uri="{FF2B5EF4-FFF2-40B4-BE49-F238E27FC236}">
                <a16:creationId xmlns:a16="http://schemas.microsoft.com/office/drawing/2014/main" id="{6230E8FE-6DC5-73DF-8F9A-625EE695BDCB}"/>
              </a:ext>
            </a:extLst>
          </p:cNvPr>
          <p:cNvSpPr txBox="1">
            <a:spLocks noChangeArrowheads="1"/>
          </p:cNvSpPr>
          <p:nvPr/>
        </p:nvSpPr>
        <p:spPr bwMode="auto">
          <a:xfrm>
            <a:off x="-421667" y="203125"/>
            <a:ext cx="6732215"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vi-VN" altLang="en-US" sz="2000" b="1" dirty="0">
                <a:solidFill>
                  <a:srgbClr val="FF0000"/>
                </a:solidFill>
                <a:latin typeface="Times New Roman" pitchFamily="18" charset="0"/>
                <a:cs typeface="Times New Roman" pitchFamily="18" charset="0"/>
              </a:rPr>
              <a:t>UBND HUYỆN CÁT HẢI</a:t>
            </a:r>
          </a:p>
          <a:p>
            <a:pPr algn="ctr" eaLnBrk="1" hangingPunct="1">
              <a:lnSpc>
                <a:spcPct val="100000"/>
              </a:lnSpc>
              <a:spcBef>
                <a:spcPct val="50000"/>
              </a:spcBef>
              <a:buFontTx/>
              <a:buNone/>
            </a:pPr>
            <a:r>
              <a:rPr lang="vi-VN" altLang="en-US" sz="2000" b="1" dirty="0">
                <a:solidFill>
                  <a:srgbClr val="FF0000"/>
                </a:solidFill>
                <a:latin typeface="Times New Roman" pitchFamily="18" charset="0"/>
                <a:cs typeface="Times New Roman" pitchFamily="18" charset="0"/>
              </a:rPr>
              <a:t>TRƯỜNG TH&amp;THCS HÀ SEN</a:t>
            </a:r>
            <a:endParaRPr lang="en-US" altLang="en-US" sz="2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7172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093" y="339969"/>
            <a:ext cx="10515600" cy="6049108"/>
          </a:xfrm>
        </p:spPr>
        <p:txBody>
          <a:bodyPr>
            <a:noAutofit/>
          </a:bodyPr>
          <a:lstStyle/>
          <a:p>
            <a:r>
              <a:rPr lang="en-SG" sz="1800" dirty="0"/>
              <a:t>	</a:t>
            </a:r>
            <a:br>
              <a:rPr lang="en-SG" sz="1800" dirty="0"/>
            </a:br>
            <a:br>
              <a:rPr lang="en-SG" sz="1800" dirty="0"/>
            </a:br>
            <a:r>
              <a:rPr lang="en-SG" sz="1800" dirty="0"/>
              <a:t>	</a:t>
            </a:r>
            <a:r>
              <a:rPr lang="en-SG" sz="2000" dirty="0">
                <a:latin typeface="Times New Roman" pitchFamily="18" charset="0"/>
                <a:cs typeface="Times New Roman" pitchFamily="18" charset="0"/>
              </a:rPr>
              <a:t>Over the past 600 years, </a:t>
            </a:r>
            <a:r>
              <a:rPr lang="en-SG" sz="2000" b="1" dirty="0">
                <a:solidFill>
                  <a:srgbClr val="FF0000"/>
                </a:solidFill>
                <a:latin typeface="Times New Roman" pitchFamily="18" charset="0"/>
                <a:cs typeface="Times New Roman" pitchFamily="18" charset="0"/>
              </a:rPr>
              <a:t>English has grown </a:t>
            </a:r>
            <a:r>
              <a:rPr lang="en-SG" sz="2000" dirty="0">
                <a:latin typeface="Times New Roman" pitchFamily="18" charset="0"/>
                <a:cs typeface="Times New Roman" pitchFamily="18" charset="0"/>
              </a:rPr>
              <a:t>from a language of few speakers to become the dominant </a:t>
            </a:r>
            <a:r>
              <a:rPr lang="en-SG" sz="2000" b="1" dirty="0">
                <a:solidFill>
                  <a:srgbClr val="FF0000"/>
                </a:solidFill>
                <a:latin typeface="Times New Roman" pitchFamily="18" charset="0"/>
                <a:cs typeface="Times New Roman" pitchFamily="18" charset="0"/>
              </a:rPr>
              <a:t>language of international </a:t>
            </a:r>
            <a:r>
              <a:rPr lang="en-SG" sz="2000" dirty="0">
                <a:latin typeface="Times New Roman" pitchFamily="18" charset="0"/>
                <a:cs typeface="Times New Roman" pitchFamily="18" charset="0"/>
              </a:rPr>
              <a:t>communication. English as we know it today emerged around 1350, after having incorporated many elements of French that were introduced following the Norman invasion of 1030. Until the 1600s, English was, for the most part, spoken only in England and had not extended even as far as Wales, Scotland, or Ireland. However, during the course of the next two centuries, English began to spread around the globe as a result of exploration, trade (including slave trade), colonization, and missionary work. Thus, small enclaves of English speakers became established and grew in various parts of the world. As these communities proliferated, English gradually became the primary language of international business, banking, and diplomacy.</a:t>
            </a:r>
            <a:br>
              <a:rPr lang="en-US" sz="2000" dirty="0">
                <a:latin typeface="Times New Roman" pitchFamily="18" charset="0"/>
                <a:cs typeface="Times New Roman" pitchFamily="18" charset="0"/>
              </a:rPr>
            </a:br>
            <a:r>
              <a:rPr lang="en-SG" sz="2000" dirty="0">
                <a:latin typeface="Times New Roman" pitchFamily="18" charset="0"/>
                <a:cs typeface="Times New Roman" pitchFamily="18" charset="0"/>
              </a:rPr>
              <a:t>  Currently, about 80percent of the information stored on computer systems worldwide is in English. Two-thirds of the world’s science writing is in English, and English is the main language of technology, advertising, media, international airports, and air traffic controllers. Today there are more than 700 million English users in the world, and over half of these are non-native speakers, constituting the largest number of non-native users than any other language in the world.</a:t>
            </a:r>
            <a:br>
              <a:rPr lang="en-US" sz="2000" dirty="0">
                <a:latin typeface="Times New Roman" pitchFamily="18" charset="0"/>
                <a:cs typeface="Times New Roman" pitchFamily="18" charset="0"/>
              </a:rPr>
            </a:b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a:t>
            </a:r>
            <a:r>
              <a:rPr lang="en-SG" sz="2000" b="1" dirty="0">
                <a:solidFill>
                  <a:srgbClr val="FF0000"/>
                </a:solidFill>
                <a:latin typeface="Times New Roman" pitchFamily="18" charset="0"/>
                <a:cs typeface="Times New Roman" pitchFamily="18" charset="0"/>
              </a:rPr>
              <a:t>What is the main idea of this passage?</a:t>
            </a:r>
            <a:br>
              <a:rPr lang="en-US" sz="2000" dirty="0">
                <a:solidFill>
                  <a:srgbClr val="FF0000"/>
                </a:solidFill>
                <a:latin typeface="Times New Roman" pitchFamily="18" charset="0"/>
                <a:cs typeface="Times New Roman" pitchFamily="18" charset="0"/>
              </a:rPr>
            </a:br>
            <a:r>
              <a:rPr lang="en-US" sz="2000" dirty="0">
                <a:latin typeface="Times New Roman" pitchFamily="18" charset="0"/>
                <a:cs typeface="Times New Roman" pitchFamily="18" charset="0"/>
              </a:rPr>
              <a:t>A. The number of non-native users of English.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B. The French influence on the English language</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C. The use of English for science and technology</a:t>
            </a:r>
            <a:r>
              <a:rPr lang="vi-VN" sz="2000" dirty="0">
                <a:latin typeface="Times New Roman" pitchFamily="18" charset="0"/>
                <a:cs typeface="Times New Roman" pitchFamily="18" charset="0"/>
              </a:rPr>
              <a:t>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D.  The expansion of English as an international language</a:t>
            </a:r>
            <a:br>
              <a:rPr lang="en-US" sz="2000" dirty="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
        <p:nvSpPr>
          <p:cNvPr id="3" name="Oval 2"/>
          <p:cNvSpPr>
            <a:spLocks noChangeArrowheads="1"/>
          </p:cNvSpPr>
          <p:nvPr/>
        </p:nvSpPr>
        <p:spPr bwMode="auto">
          <a:xfrm>
            <a:off x="904529" y="5873230"/>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188254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0718"/>
            <a:ext cx="10515600" cy="5626245"/>
          </a:xfrm>
        </p:spPr>
        <p:txBody>
          <a:bodyPr>
            <a:normAutofit/>
          </a:bodyPr>
          <a:lstStyle/>
          <a:p>
            <a:pPr marL="0" marR="0" indent="0" algn="just">
              <a:lnSpc>
                <a:spcPct val="130000"/>
              </a:lnSpc>
              <a:spcBef>
                <a:spcPts val="0"/>
              </a:spcBef>
              <a:spcAft>
                <a:spcPts val="0"/>
              </a:spcAft>
              <a:buNone/>
            </a:pPr>
            <a:r>
              <a:rPr lang="en-US" sz="3600" b="1" i="1" dirty="0">
                <a:solidFill>
                  <a:srgbClr val="FF0000"/>
                </a:solidFill>
                <a:latin typeface="Times New Roman" panose="02020603050405020304" pitchFamily="18" charset="0"/>
                <a:ea typeface="PMingLiU" panose="02020500000000000000" pitchFamily="18" charset="-120"/>
              </a:rPr>
              <a:t>Vocabulary</a:t>
            </a:r>
            <a:r>
              <a:rPr lang="en-US" sz="3600" b="1" dirty="0">
                <a:solidFill>
                  <a:srgbClr val="FF0000"/>
                </a:solidFill>
                <a:latin typeface="Times New Roman" panose="02020603050405020304" pitchFamily="18" charset="0"/>
                <a:ea typeface="PMingLiU" panose="02020500000000000000" pitchFamily="18" charset="-120"/>
              </a:rPr>
              <a:t> question</a:t>
            </a:r>
            <a:r>
              <a:rPr lang="en-US" sz="3600" dirty="0">
                <a:latin typeface="Times New Roman" panose="02020603050405020304" pitchFamily="18" charset="0"/>
                <a:ea typeface="PMingLiU" panose="02020500000000000000" pitchFamily="18" charset="-120"/>
              </a:rPr>
              <a:t> </a:t>
            </a:r>
            <a:r>
              <a:rPr lang="en-US" dirty="0">
                <a:latin typeface="Times New Roman" panose="02020603050405020304" pitchFamily="18" charset="0"/>
                <a:ea typeface="PMingLiU" panose="02020500000000000000" pitchFamily="18" charset="-120"/>
              </a:rPr>
              <a:t>: </a:t>
            </a:r>
            <a:r>
              <a:rPr lang="en-US" b="1" dirty="0" err="1">
                <a:effectLst/>
                <a:latin typeface="Times New Roman" panose="02020603050405020304" pitchFamily="18" charset="0"/>
                <a:ea typeface="PMingLiU" panose="02020500000000000000" pitchFamily="18" charset="-120"/>
              </a:rPr>
              <a:t>Câu</a:t>
            </a:r>
            <a:r>
              <a:rPr lang="en-US" b="1" dirty="0">
                <a:effectLst/>
                <a:latin typeface="Times New Roman" panose="02020603050405020304" pitchFamily="18" charset="0"/>
                <a:ea typeface="PMingLiU" panose="02020500000000000000" pitchFamily="18" charset="-120"/>
              </a:rPr>
              <a:t> </a:t>
            </a:r>
            <a:r>
              <a:rPr lang="en-US" b="1" dirty="0" err="1">
                <a:effectLst/>
                <a:latin typeface="Times New Roman" panose="02020603050405020304" pitchFamily="18" charset="0"/>
                <a:ea typeface="PMingLiU" panose="02020500000000000000" pitchFamily="18" charset="-120"/>
              </a:rPr>
              <a:t>hỏi</a:t>
            </a:r>
            <a:r>
              <a:rPr lang="en-US" b="1" dirty="0">
                <a:effectLst/>
                <a:latin typeface="Times New Roman" panose="02020603050405020304" pitchFamily="18" charset="0"/>
                <a:ea typeface="PMingLiU" panose="02020500000000000000" pitchFamily="18" charset="-120"/>
              </a:rPr>
              <a:t> </a:t>
            </a:r>
            <a:r>
              <a:rPr lang="en-US" b="1" dirty="0" err="1">
                <a:effectLst/>
                <a:latin typeface="Times New Roman" panose="02020603050405020304" pitchFamily="18" charset="0"/>
                <a:ea typeface="PMingLiU" panose="02020500000000000000" pitchFamily="18" charset="-120"/>
              </a:rPr>
              <a:t>từ</a:t>
            </a:r>
            <a:r>
              <a:rPr lang="en-US" b="1" dirty="0">
                <a:effectLst/>
                <a:latin typeface="Times New Roman" panose="02020603050405020304" pitchFamily="18" charset="0"/>
                <a:ea typeface="PMingLiU" panose="02020500000000000000" pitchFamily="18" charset="-120"/>
              </a:rPr>
              <a:t> </a:t>
            </a:r>
            <a:r>
              <a:rPr lang="en-US" b="1" dirty="0" err="1">
                <a:effectLst/>
                <a:latin typeface="Times New Roman" panose="02020603050405020304" pitchFamily="18" charset="0"/>
                <a:ea typeface="PMingLiU" panose="02020500000000000000" pitchFamily="18" charset="-120"/>
              </a:rPr>
              <a:t>vựng</a:t>
            </a:r>
            <a:r>
              <a:rPr lang="en-US" dirty="0">
                <a:effectLst/>
                <a:latin typeface="Times New Roman" panose="02020603050405020304" pitchFamily="18" charset="0"/>
                <a:ea typeface="PMingLiU" panose="02020500000000000000" pitchFamily="18" charset="-120"/>
              </a:rPr>
              <a:t> </a:t>
            </a:r>
          </a:p>
          <a:p>
            <a:pPr marL="0" marR="0" indent="0" algn="just">
              <a:lnSpc>
                <a:spcPct val="130000"/>
              </a:lnSpc>
              <a:spcBef>
                <a:spcPts val="0"/>
              </a:spcBef>
              <a:spcAft>
                <a:spcPts val="0"/>
              </a:spcAft>
              <a:buNone/>
            </a:pPr>
            <a:r>
              <a:rPr lang="en-US" sz="2400" b="1" dirty="0">
                <a:latin typeface="Times New Roman" panose="02020603050405020304" pitchFamily="18" charset="0"/>
                <a:ea typeface="PMingLiU" panose="02020500000000000000" pitchFamily="18" charset="-120"/>
              </a:rPr>
              <a:t>-</a:t>
            </a:r>
            <a:r>
              <a:rPr lang="en-US" b="1" dirty="0">
                <a:latin typeface="Times New Roman" panose="02020603050405020304" pitchFamily="18" charset="0"/>
                <a:ea typeface="PMingLiU" panose="02020500000000000000" pitchFamily="18" charset="-120"/>
              </a:rPr>
              <a:t>With questions Such as:  </a:t>
            </a:r>
            <a:r>
              <a:rPr lang="en-US" b="1" dirty="0">
                <a:solidFill>
                  <a:srgbClr val="FF0000"/>
                </a:solidFill>
                <a:latin typeface="Times New Roman" panose="02020603050405020304" pitchFamily="18" charset="0"/>
                <a:ea typeface="PMingLiU" panose="02020500000000000000" pitchFamily="18" charset="-120"/>
              </a:rPr>
              <a:t>The word </a:t>
            </a:r>
            <a:r>
              <a:rPr lang="en-US" b="1" dirty="0">
                <a:latin typeface="Times New Roman" panose="02020603050405020304" pitchFamily="18" charset="0"/>
                <a:ea typeface="PMingLiU" panose="02020500000000000000" pitchFamily="18" charset="-120"/>
              </a:rPr>
              <a:t>………in line ………….</a:t>
            </a:r>
            <a:r>
              <a:rPr lang="en-US" b="1" dirty="0">
                <a:solidFill>
                  <a:srgbClr val="FF0000"/>
                </a:solidFill>
                <a:latin typeface="Times New Roman" panose="02020603050405020304" pitchFamily="18" charset="0"/>
                <a:ea typeface="PMingLiU" panose="02020500000000000000" pitchFamily="18" charset="-120"/>
              </a:rPr>
              <a:t>is closest meaning to</a:t>
            </a:r>
            <a:r>
              <a:rPr lang="en-US" b="1" dirty="0">
                <a:latin typeface="Times New Roman" panose="02020603050405020304" pitchFamily="18" charset="0"/>
                <a:ea typeface="PMingLiU" panose="02020500000000000000" pitchFamily="18" charset="-120"/>
              </a:rPr>
              <a:t>….</a:t>
            </a:r>
          </a:p>
          <a:p>
            <a:pPr marL="0" indent="0" algn="just">
              <a:lnSpc>
                <a:spcPct val="130000"/>
              </a:lnSpc>
              <a:spcBef>
                <a:spcPts val="0"/>
              </a:spcBef>
              <a:buNone/>
            </a:pPr>
            <a:r>
              <a:rPr lang="en-US" b="1" dirty="0">
                <a:solidFill>
                  <a:srgbClr val="FF0000"/>
                </a:solidFill>
                <a:latin typeface="Times New Roman" panose="02020603050405020304" pitchFamily="18" charset="0"/>
                <a:ea typeface="PMingLiU" panose="02020500000000000000" pitchFamily="18" charset="-120"/>
              </a:rPr>
              <a:t>The phrase </a:t>
            </a:r>
            <a:r>
              <a:rPr lang="en-US" b="1" dirty="0">
                <a:latin typeface="Times New Roman" panose="02020603050405020304" pitchFamily="18" charset="0"/>
                <a:ea typeface="PMingLiU" panose="02020500000000000000" pitchFamily="18" charset="-120"/>
              </a:rPr>
              <a:t>………in line ………….</a:t>
            </a:r>
            <a:r>
              <a:rPr lang="en-US" b="1" dirty="0">
                <a:solidFill>
                  <a:srgbClr val="FF0000"/>
                </a:solidFill>
                <a:latin typeface="Times New Roman" panose="02020603050405020304" pitchFamily="18" charset="0"/>
                <a:ea typeface="PMingLiU" panose="02020500000000000000" pitchFamily="18" charset="-120"/>
              </a:rPr>
              <a:t>is closest meaning to</a:t>
            </a:r>
            <a:r>
              <a:rPr lang="en-US" b="1" dirty="0">
                <a:latin typeface="Times New Roman" panose="02020603050405020304" pitchFamily="18" charset="0"/>
                <a:ea typeface="PMingLiU" panose="02020500000000000000" pitchFamily="18" charset="-120"/>
              </a:rPr>
              <a:t>….</a:t>
            </a:r>
          </a:p>
          <a:p>
            <a:pPr marL="0" marR="0" indent="0" algn="just">
              <a:lnSpc>
                <a:spcPct val="130000"/>
              </a:lnSpc>
              <a:spcBef>
                <a:spcPts val="0"/>
              </a:spcBef>
              <a:spcAft>
                <a:spcPts val="0"/>
              </a:spcAft>
              <a:buNone/>
            </a:pPr>
            <a:r>
              <a:rPr lang="en-US" sz="3600" b="1" dirty="0" err="1">
                <a:latin typeface="Times New Roman" panose="02020603050405020304" pitchFamily="18" charset="0"/>
                <a:ea typeface="PMingLiU" panose="02020500000000000000" pitchFamily="18" charset="-120"/>
              </a:rPr>
              <a:t>Đây</a:t>
            </a:r>
            <a:r>
              <a:rPr lang="en-US" sz="3600" b="1" dirty="0">
                <a:latin typeface="Times New Roman" panose="02020603050405020304" pitchFamily="18" charset="0"/>
                <a:ea typeface="PMingLiU" panose="02020500000000000000" pitchFamily="18" charset="-120"/>
              </a:rPr>
              <a:t> </a:t>
            </a:r>
            <a:r>
              <a:rPr lang="en-US" sz="3600" b="1" dirty="0" err="1">
                <a:latin typeface="Times New Roman" panose="02020603050405020304" pitchFamily="18" charset="0"/>
                <a:ea typeface="PMingLiU" panose="02020500000000000000" pitchFamily="18" charset="-120"/>
              </a:rPr>
              <a:t>là</a:t>
            </a:r>
            <a:r>
              <a:rPr lang="en-US" sz="3600" b="1" dirty="0">
                <a:latin typeface="Times New Roman" panose="02020603050405020304" pitchFamily="18" charset="0"/>
                <a:ea typeface="PMingLiU" panose="02020500000000000000" pitchFamily="18" charset="-120"/>
              </a:rPr>
              <a:t> </a:t>
            </a:r>
            <a:r>
              <a:rPr lang="en-US" sz="3600" b="1" dirty="0" err="1">
                <a:latin typeface="Times New Roman" panose="02020603050405020304" pitchFamily="18" charset="0"/>
                <a:ea typeface="PMingLiU" panose="02020500000000000000" pitchFamily="18" charset="-120"/>
              </a:rPr>
              <a:t>dạng</a:t>
            </a:r>
            <a:r>
              <a:rPr lang="en-US" sz="3600" b="1" dirty="0">
                <a:latin typeface="Times New Roman" panose="02020603050405020304" pitchFamily="18" charset="0"/>
                <a:ea typeface="PMingLiU" panose="02020500000000000000" pitchFamily="18" charset="-120"/>
              </a:rPr>
              <a:t> </a:t>
            </a:r>
            <a:r>
              <a:rPr lang="en-US" sz="3600" b="1" dirty="0" err="1">
                <a:latin typeface="Times New Roman" panose="02020603050405020304" pitchFamily="18" charset="0"/>
                <a:ea typeface="PMingLiU" panose="02020500000000000000" pitchFamily="18" charset="-120"/>
              </a:rPr>
              <a:t>bài</a:t>
            </a:r>
            <a:r>
              <a:rPr lang="en-US" sz="3600" b="1" dirty="0">
                <a:latin typeface="Times New Roman" panose="02020603050405020304" pitchFamily="18" charset="0"/>
                <a:ea typeface="PMingLiU" panose="02020500000000000000" pitchFamily="18" charset="-120"/>
              </a:rPr>
              <a:t>: Synonym or example …..</a:t>
            </a:r>
          </a:p>
          <a:p>
            <a:pPr marL="0" marR="0" indent="0" algn="just">
              <a:lnSpc>
                <a:spcPct val="130000"/>
              </a:lnSpc>
              <a:spcBef>
                <a:spcPts val="0"/>
              </a:spcBef>
              <a:spcAft>
                <a:spcPts val="0"/>
              </a:spcAft>
              <a:buNone/>
            </a:pPr>
            <a:r>
              <a:rPr lang="en-US" sz="2400" dirty="0">
                <a:effectLst/>
                <a:latin typeface="Times New Roman" panose="02020603050405020304" pitchFamily="18" charset="0"/>
                <a:ea typeface="PMingLiU" panose="02020500000000000000" pitchFamily="18" charset="-120"/>
              </a:rPr>
              <a:t>How to do: </a:t>
            </a:r>
            <a:r>
              <a:rPr lang="en-US" sz="2400" b="1" dirty="0" err="1">
                <a:solidFill>
                  <a:srgbClr val="002060"/>
                </a:solidFill>
                <a:effectLst/>
                <a:latin typeface="Times New Roman" panose="02020603050405020304" pitchFamily="18" charset="0"/>
                <a:ea typeface="PMingLiU" panose="02020500000000000000" pitchFamily="18" charset="-120"/>
              </a:rPr>
              <a:t>Xác</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định</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vị</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trí</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của</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từ</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cần</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tìm</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sau</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đó</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đọc</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kĩ</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câu</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liền</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trước</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và</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liền</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sau</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và</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đoán</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nghĩ</a:t>
            </a:r>
            <a:r>
              <a:rPr lang="en-US" sz="2400" b="1" dirty="0">
                <a:solidFill>
                  <a:srgbClr val="002060"/>
                </a:solidFill>
                <a:effectLst/>
                <a:latin typeface="Times New Roman" panose="02020603050405020304" pitchFamily="18" charset="0"/>
                <a:ea typeface="PMingLiU" panose="02020500000000000000" pitchFamily="18" charset="-120"/>
              </a:rPr>
              <a:t> </a:t>
            </a:r>
            <a:r>
              <a:rPr lang="en-US" sz="2400" b="1" dirty="0" err="1">
                <a:solidFill>
                  <a:srgbClr val="002060"/>
                </a:solidFill>
                <a:effectLst/>
                <a:latin typeface="Times New Roman" panose="02020603050405020304" pitchFamily="18" charset="0"/>
                <a:ea typeface="PMingLiU" panose="02020500000000000000" pitchFamily="18" charset="-120"/>
              </a:rPr>
              <a:t>từ</a:t>
            </a:r>
            <a:r>
              <a:rPr lang="en-US" sz="2400" b="1" dirty="0">
                <a:solidFill>
                  <a:srgbClr val="002060"/>
                </a:solidFill>
                <a:effectLst/>
                <a:latin typeface="Times New Roman" panose="02020603050405020304" pitchFamily="18" charset="0"/>
                <a:ea typeface="PMingLiU" panose="02020500000000000000" pitchFamily="18" charset="-120"/>
              </a:rPr>
              <a:t>.</a:t>
            </a:r>
            <a:endParaRPr lang="en-US" sz="2400" b="1" dirty="0">
              <a:solidFill>
                <a:srgbClr val="002060"/>
              </a:solidFill>
              <a:latin typeface="Times New Roman" panose="02020603050405020304" pitchFamily="18" charset="0"/>
              <a:ea typeface="PMingLiU" panose="02020500000000000000" pitchFamily="18" charset="-120"/>
            </a:endParaRPr>
          </a:p>
          <a:p>
            <a:pPr marL="0" marR="0" indent="0" algn="just">
              <a:lnSpc>
                <a:spcPct val="130000"/>
              </a:lnSpc>
              <a:spcBef>
                <a:spcPts val="0"/>
              </a:spcBef>
              <a:spcAft>
                <a:spcPts val="0"/>
              </a:spcAft>
              <a:buNone/>
            </a:pPr>
            <a:r>
              <a:rPr lang="en-US" dirty="0" err="1">
                <a:effectLst/>
                <a:latin typeface="Times New Roman" panose="02020603050405020304" pitchFamily="18" charset="0"/>
                <a:ea typeface="PMingLiU" panose="02020500000000000000" pitchFamily="18" charset="-120"/>
              </a:rPr>
              <a:t>Không</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nhất</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thiết</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hiểu</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nghĩa</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chính</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xác</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của</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từ</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mà</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chỉ</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cần</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biết</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được</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khuynh</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hướng</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chung</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nội</a:t>
            </a:r>
            <a:r>
              <a:rPr lang="en-US" dirty="0">
                <a:effectLst/>
                <a:latin typeface="Times New Roman" panose="02020603050405020304" pitchFamily="18" charset="0"/>
                <a:ea typeface="PMingLiU" panose="02020500000000000000" pitchFamily="18" charset="-120"/>
              </a:rPr>
              <a:t> dung </a:t>
            </a:r>
            <a:r>
              <a:rPr lang="en-US" dirty="0" err="1">
                <a:effectLst/>
                <a:latin typeface="Times New Roman" panose="02020603050405020304" pitchFamily="18" charset="0"/>
                <a:ea typeface="PMingLiU" panose="02020500000000000000" pitchFamily="18" charset="-120"/>
              </a:rPr>
              <a:t>khái</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quát</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của</a:t>
            </a:r>
            <a:r>
              <a:rPr lang="en-US" dirty="0">
                <a:effectLst/>
                <a:latin typeface="Times New Roman" panose="02020603050405020304" pitchFamily="18" charset="0"/>
                <a:ea typeface="PMingLiU" panose="02020500000000000000" pitchFamily="18" charset="-120"/>
              </a:rPr>
              <a:t> </a:t>
            </a:r>
            <a:r>
              <a:rPr lang="en-US" dirty="0" err="1">
                <a:effectLst/>
                <a:latin typeface="Times New Roman" panose="02020603050405020304" pitchFamily="18" charset="0"/>
                <a:ea typeface="PMingLiU" panose="02020500000000000000" pitchFamily="18" charset="-120"/>
              </a:rPr>
              <a:t>từ</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Sau</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đó</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thay</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thế</a:t>
            </a:r>
            <a:r>
              <a:rPr lang="en-US" dirty="0">
                <a:latin typeface="Times New Roman" panose="02020603050405020304" pitchFamily="18" charset="0"/>
                <a:ea typeface="PMingLiU" panose="02020500000000000000" pitchFamily="18" charset="-120"/>
              </a:rPr>
              <a:t> 4 </a:t>
            </a:r>
            <a:r>
              <a:rPr lang="en-US" dirty="0" err="1">
                <a:latin typeface="Times New Roman" panose="02020603050405020304" pitchFamily="18" charset="0"/>
                <a:ea typeface="PMingLiU" panose="02020500000000000000" pitchFamily="18" charset="-120"/>
              </a:rPr>
              <a:t>từ</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đó</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vào</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câu</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để</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tìm</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đáp</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án</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đúng</a:t>
            </a:r>
            <a:r>
              <a:rPr lang="en-US" dirty="0">
                <a:latin typeface="Times New Roman" panose="02020603050405020304" pitchFamily="18" charset="0"/>
                <a:ea typeface="PMingLiU" panose="02020500000000000000" pitchFamily="18" charset="-120"/>
              </a:rPr>
              <a:t> </a:t>
            </a:r>
            <a:r>
              <a:rPr lang="en-US" dirty="0" err="1">
                <a:latin typeface="Times New Roman" panose="02020603050405020304" pitchFamily="18" charset="0"/>
                <a:ea typeface="PMingLiU" panose="02020500000000000000" pitchFamily="18" charset="-120"/>
              </a:rPr>
              <a:t>nhất</a:t>
            </a:r>
            <a:r>
              <a:rPr lang="en-US" dirty="0">
                <a:latin typeface="Times New Roman" panose="02020603050405020304" pitchFamily="18" charset="0"/>
                <a:ea typeface="PMingLiU" panose="02020500000000000000" pitchFamily="18" charset="-120"/>
              </a:rPr>
              <a:t>.</a:t>
            </a:r>
            <a:endParaRPr lang="en-US" sz="2400" dirty="0">
              <a:effectLst/>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2985890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8000" y="190500"/>
            <a:ext cx="11239500" cy="5216813"/>
          </a:xfrm>
          <a:prstGeom prst="rect">
            <a:avLst/>
          </a:prstGeom>
          <a:noFill/>
        </p:spPr>
        <p:txBody>
          <a:bodyPr wrap="square" rtlCol="0">
            <a:spAutoFit/>
          </a:bodyPr>
          <a:lstStyle/>
          <a:p>
            <a:pPr algn="just"/>
            <a:r>
              <a:rPr lang="en-SG" sz="2100" dirty="0">
                <a:latin typeface="Times New Roman" pitchFamily="18" charset="0"/>
                <a:cs typeface="Times New Roman" pitchFamily="18" charset="0"/>
              </a:rPr>
              <a:t>	Unlike life in the countryside which is often considered to be simple and traditional, life in the city is modern and complicated. People, from different regions, move to the cities in the hope of having a better life for them and their children. The inhabitants in city work as secretaries, businessmen, teachers, government workers, factory workers and even street vendors or construction workers.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The high cost of living requires city dwellers, especially someone with low income, to work harder or to take a part-time job. For many people, an ordinary day starts as usual by getting up in the early morning to do exercise in public parks, preparing for a full day of working and studying, then travelling along crowed boulevards or narrow streets filled with motor scooters and returning home after a busy day. They usually live in large houses, or high-rise apartment blocks or even in a small rental room equipped with modern facilities, like the Internet, telephone, television, and so on.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Industrialization and modernization as well as global integration have big </a:t>
            </a:r>
            <a:r>
              <a:rPr lang="en-SG" sz="2100" b="1" dirty="0">
                <a:solidFill>
                  <a:srgbClr val="FF0000"/>
                </a:solidFill>
                <a:latin typeface="Times New Roman" pitchFamily="18" charset="0"/>
                <a:cs typeface="Times New Roman" pitchFamily="18" charset="0"/>
              </a:rPr>
              <a:t>impact</a:t>
            </a:r>
            <a:r>
              <a:rPr lang="en-SG" sz="2100" dirty="0">
                <a:solidFill>
                  <a:srgbClr val="FF0000"/>
                </a:solidFill>
                <a:latin typeface="Times New Roman" pitchFamily="18" charset="0"/>
                <a:cs typeface="Times New Roman" pitchFamily="18" charset="0"/>
              </a:rPr>
              <a:t> </a:t>
            </a:r>
            <a:r>
              <a:rPr lang="en-SG" sz="2100" dirty="0">
                <a:latin typeface="Times New Roman" pitchFamily="18" charset="0"/>
                <a:cs typeface="Times New Roman" pitchFamily="18" charset="0"/>
              </a:rPr>
              <a:t>on lifestyle in the cities. The most noticeable impact is the Western style of clothes. The "</a:t>
            </a:r>
            <a:r>
              <a:rPr lang="en-SG" sz="2100" dirty="0" err="1">
                <a:latin typeface="Times New Roman" pitchFamily="18" charset="0"/>
                <a:cs typeface="Times New Roman" pitchFamily="18" charset="0"/>
              </a:rPr>
              <a:t>ao</a:t>
            </a:r>
            <a:r>
              <a:rPr lang="en-SG" sz="2100" dirty="0">
                <a:latin typeface="Times New Roman" pitchFamily="18" charset="0"/>
                <a:cs typeface="Times New Roman" pitchFamily="18" charset="0"/>
              </a:rPr>
              <a:t> </a:t>
            </a:r>
            <a:r>
              <a:rPr lang="en-SG" sz="2100" dirty="0" err="1">
                <a:latin typeface="Times New Roman" pitchFamily="18" charset="0"/>
                <a:cs typeface="Times New Roman" pitchFamily="18" charset="0"/>
              </a:rPr>
              <a:t>dai</a:t>
            </a:r>
            <a:r>
              <a:rPr lang="en-SG" sz="2100" dirty="0">
                <a:latin typeface="Times New Roman" pitchFamily="18" charset="0"/>
                <a:cs typeface="Times New Roman" pitchFamily="18" charset="0"/>
              </a:rPr>
              <a:t>” - Vietnamese traditional clothes big are no longer regularly worn in Vietnamese women's daily life. Instead, jeans, T-shirts and fashionable clothes are widely preferred.</a:t>
            </a:r>
            <a:endParaRPr lang="en-US" sz="2100" dirty="0">
              <a:latin typeface="Times New Roman" pitchFamily="18" charset="0"/>
              <a:cs typeface="Times New Roman" pitchFamily="18" charset="0"/>
            </a:endParaRPr>
          </a:p>
          <a:p>
            <a:endParaRPr lang="en-US" dirty="0"/>
          </a:p>
        </p:txBody>
      </p:sp>
      <p:sp>
        <p:nvSpPr>
          <p:cNvPr id="5" name="TextBox 4"/>
          <p:cNvSpPr txBox="1"/>
          <p:nvPr/>
        </p:nvSpPr>
        <p:spPr>
          <a:xfrm>
            <a:off x="609600" y="5448300"/>
            <a:ext cx="11137900" cy="1231106"/>
          </a:xfrm>
          <a:prstGeom prst="rect">
            <a:avLst/>
          </a:prstGeom>
          <a:noFill/>
        </p:spPr>
        <p:txBody>
          <a:bodyPr wrap="square" rtlCol="0">
            <a:spAutoFit/>
          </a:bodyPr>
          <a:lstStyle/>
          <a:p>
            <a:r>
              <a:rPr lang="en-SG" sz="2800" dirty="0">
                <a:latin typeface="Times New Roman" pitchFamily="18" charset="0"/>
                <a:cs typeface="Times New Roman" pitchFamily="18" charset="0"/>
              </a:rPr>
              <a:t>The word "</a:t>
            </a:r>
            <a:r>
              <a:rPr lang="en-SG" sz="2800" dirty="0">
                <a:solidFill>
                  <a:srgbClr val="FF0000"/>
                </a:solidFill>
                <a:latin typeface="Times New Roman" pitchFamily="18" charset="0"/>
                <a:cs typeface="Times New Roman" pitchFamily="18" charset="0"/>
              </a:rPr>
              <a:t>impact</a:t>
            </a:r>
            <a:r>
              <a:rPr lang="en-SG" sz="2800" dirty="0">
                <a:latin typeface="Times New Roman" pitchFamily="18" charset="0"/>
                <a:cs typeface="Times New Roman" pitchFamily="18" charset="0"/>
              </a:rPr>
              <a:t>" in paragraph 2 is closest in meaning to    ____      .</a:t>
            </a:r>
            <a:endParaRPr lang="en-US" sz="2800" dirty="0">
              <a:latin typeface="Times New Roman" pitchFamily="18" charset="0"/>
              <a:cs typeface="Times New Roman" pitchFamily="18" charset="0"/>
            </a:endParaRPr>
          </a:p>
          <a:p>
            <a:r>
              <a:rPr lang="vi-VN" sz="2800" b="1" dirty="0">
                <a:latin typeface="Times New Roman" pitchFamily="18" charset="0"/>
                <a:cs typeface="Times New Roman" pitchFamily="18" charset="0"/>
              </a:rPr>
              <a:t>   A. </a:t>
            </a:r>
            <a:r>
              <a:rPr lang="vi-VN" sz="2800" dirty="0">
                <a:latin typeface="Times New Roman" pitchFamily="18" charset="0"/>
                <a:cs typeface="Times New Roman" pitchFamily="18" charset="0"/>
              </a:rPr>
              <a:t>force	</a:t>
            </a:r>
            <a:r>
              <a:rPr lang="vi-VN" sz="2800" b="1" dirty="0">
                <a:latin typeface="Times New Roman" pitchFamily="18" charset="0"/>
                <a:cs typeface="Times New Roman" pitchFamily="18" charset="0"/>
              </a:rPr>
              <a:t>  B.</a:t>
            </a:r>
            <a:r>
              <a:rPr lang="en-US" sz="2800" b="1" dirty="0">
                <a:latin typeface="Times New Roman" pitchFamily="18" charset="0"/>
                <a:cs typeface="Times New Roman" pitchFamily="18" charset="0"/>
              </a:rPr>
              <a:t> </a:t>
            </a:r>
            <a:r>
              <a:rPr lang="fr-FR" sz="2800" dirty="0" err="1">
                <a:latin typeface="Times New Roman" pitchFamily="18" charset="0"/>
                <a:cs typeface="Times New Roman" pitchFamily="18" charset="0"/>
              </a:rPr>
              <a:t>effect</a:t>
            </a:r>
            <a:r>
              <a:rPr lang="fr-FR" sz="2800" dirty="0">
                <a:latin typeface="Times New Roman" pitchFamily="18" charset="0"/>
                <a:cs typeface="Times New Roman" pitchFamily="18" charset="0"/>
              </a:rPr>
              <a:t>	</a:t>
            </a:r>
            <a:r>
              <a:rPr lang="fr-FR" sz="2800" b="1" dirty="0">
                <a:latin typeface="Times New Roman" pitchFamily="18" charset="0"/>
                <a:cs typeface="Times New Roman" pitchFamily="18" charset="0"/>
              </a:rPr>
              <a:t>  C. </a:t>
            </a:r>
            <a:r>
              <a:rPr lang="fr-FR" sz="2800" dirty="0">
                <a:latin typeface="Times New Roman" pitchFamily="18" charset="0"/>
                <a:cs typeface="Times New Roman" pitchFamily="18" charset="0"/>
              </a:rPr>
              <a:t>situation</a:t>
            </a:r>
            <a:r>
              <a:rPr lang="vi-VN" sz="2800" b="1" dirty="0">
                <a:latin typeface="Times New Roman" pitchFamily="18" charset="0"/>
                <a:cs typeface="Times New Roman" pitchFamily="18" charset="0"/>
              </a:rPr>
              <a:t>	  D. </a:t>
            </a:r>
            <a:r>
              <a:rPr lang="fr-FR" sz="2800" dirty="0">
                <a:latin typeface="Times New Roman" pitchFamily="18" charset="0"/>
                <a:cs typeface="Times New Roman" pitchFamily="18" charset="0"/>
              </a:rPr>
              <a:t>action</a:t>
            </a:r>
            <a:endParaRPr lang="en-US" sz="2800" dirty="0">
              <a:latin typeface="Times New Roman" pitchFamily="18" charset="0"/>
              <a:cs typeface="Times New Roman" pitchFamily="18" charset="0"/>
            </a:endParaRPr>
          </a:p>
          <a:p>
            <a:endParaRPr lang="en-US" dirty="0"/>
          </a:p>
        </p:txBody>
      </p:sp>
      <p:sp>
        <p:nvSpPr>
          <p:cNvPr id="6" name="Oval 5"/>
          <p:cNvSpPr>
            <a:spLocks noChangeArrowheads="1"/>
          </p:cNvSpPr>
          <p:nvPr/>
        </p:nvSpPr>
        <p:spPr bwMode="auto">
          <a:xfrm>
            <a:off x="2540000" y="5956300"/>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3586482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7700" y="330200"/>
            <a:ext cx="10934700" cy="4708981"/>
          </a:xfrm>
          <a:prstGeom prst="rect">
            <a:avLst/>
          </a:prstGeom>
          <a:noFill/>
        </p:spPr>
        <p:txBody>
          <a:bodyPr wrap="square" rtlCol="0">
            <a:spAutoFit/>
          </a:bodyPr>
          <a:lstStyle/>
          <a:p>
            <a:pPr algn="just"/>
            <a:r>
              <a:rPr lang="en-SG" sz="2000" dirty="0">
                <a:latin typeface="Times New Roman" pitchFamily="18" charset="0"/>
                <a:cs typeface="Times New Roman" pitchFamily="18" charset="0"/>
              </a:rPr>
              <a:t>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has become more famous after the American Broadcasting Company (ABC) aired a live programme featuring its magnificence on ‘Good Morning America’ in May 2015.</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Located in </a:t>
            </a:r>
            <a:r>
              <a:rPr lang="en-SG" sz="2000" dirty="0" err="1">
                <a:latin typeface="Times New Roman" pitchFamily="18" charset="0"/>
                <a:cs typeface="Times New Roman" pitchFamily="18" charset="0"/>
              </a:rPr>
              <a:t>Quang</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Binh</a:t>
            </a:r>
            <a:r>
              <a:rPr lang="en-SG" sz="2000" dirty="0">
                <a:latin typeface="Times New Roman" pitchFamily="18" charset="0"/>
                <a:cs typeface="Times New Roman" pitchFamily="18" charset="0"/>
              </a:rPr>
              <a:t> Province,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was discovered by a local man named </a:t>
            </a:r>
            <a:r>
              <a:rPr lang="en-SG" sz="2000" dirty="0" err="1">
                <a:latin typeface="Times New Roman" pitchFamily="18" charset="0"/>
                <a:cs typeface="Times New Roman" pitchFamily="18" charset="0"/>
              </a:rPr>
              <a:t>Ho</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Khanh</a:t>
            </a:r>
            <a:r>
              <a:rPr lang="en-SG" sz="2000" dirty="0">
                <a:latin typeface="Times New Roman" pitchFamily="18" charset="0"/>
                <a:cs typeface="Times New Roman" pitchFamily="18" charset="0"/>
              </a:rPr>
              <a:t> in 1991, and became known internationally in 2009 thanks to British cavers, led by Howard </a:t>
            </a:r>
            <a:r>
              <a:rPr lang="en-SG" sz="2000" dirty="0" err="1">
                <a:latin typeface="Times New Roman" pitchFamily="18" charset="0"/>
                <a:cs typeface="Times New Roman" pitchFamily="18" charset="0"/>
              </a:rPr>
              <a:t>Limbert</a:t>
            </a:r>
            <a:r>
              <a:rPr lang="en-SG" sz="2000" dirty="0">
                <a:latin typeface="Times New Roman" pitchFamily="18" charset="0"/>
                <a:cs typeface="Times New Roman" pitchFamily="18" charset="0"/>
              </a:rPr>
              <a:t>. The cave was formed about 2 to 5 million years ago by river water eroding away the limestone underneath the mountain. It contains some of the tallest known stalagmites in the world - up to 70 metres tall. The cave is more than 200 metres wide, 150 metres high, and nearly 9 kilometres long, with caverns big enough to fit an entire street inside them.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is recognised as the largest cave in the world by BCRA (British Cave Research Association) and selected as one of the most beautiful on earth by the BBC (British Broadcasting Corporation).</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In August 2013, the first tourist group explored the cave on a guided tour. Permits are now required to access the cave and are made available on a limited basis. Only 500 permits were issued for the 2015 season, which runs from February to August. After August, heavy rains cause river levels to rise and make the cave largely </a:t>
            </a:r>
            <a:r>
              <a:rPr lang="en-SG" sz="2000" dirty="0">
                <a:solidFill>
                  <a:srgbClr val="FF0000"/>
                </a:solidFill>
                <a:latin typeface="Times New Roman" pitchFamily="18" charset="0"/>
                <a:cs typeface="Times New Roman" pitchFamily="18" charset="0"/>
              </a:rPr>
              <a:t>inaccessible.</a:t>
            </a:r>
            <a:endParaRPr lang="en-US" sz="2000" dirty="0">
              <a:solidFill>
                <a:srgbClr val="FF0000"/>
              </a:solidFill>
              <a:latin typeface="Times New Roman" pitchFamily="18" charset="0"/>
              <a:cs typeface="Times New Roman" pitchFamily="18" charset="0"/>
            </a:endParaRPr>
          </a:p>
          <a:p>
            <a:endParaRPr lang="en-US" sz="2000" dirty="0"/>
          </a:p>
        </p:txBody>
      </p:sp>
      <p:sp>
        <p:nvSpPr>
          <p:cNvPr id="5" name="TextBox 4"/>
          <p:cNvSpPr txBox="1"/>
          <p:nvPr/>
        </p:nvSpPr>
        <p:spPr>
          <a:xfrm>
            <a:off x="647700" y="4876800"/>
            <a:ext cx="10934700" cy="1107996"/>
          </a:xfrm>
          <a:prstGeom prst="rect">
            <a:avLst/>
          </a:prstGeom>
          <a:noFill/>
        </p:spPr>
        <p:txBody>
          <a:bodyPr wrap="square" rtlCol="0">
            <a:spAutoFit/>
          </a:bodyPr>
          <a:lstStyle/>
          <a:p>
            <a:r>
              <a:rPr lang="vi-VN" sz="2400" dirty="0">
                <a:latin typeface="Times New Roman" pitchFamily="18" charset="0"/>
                <a:cs typeface="Times New Roman" pitchFamily="18" charset="0"/>
              </a:rPr>
              <a:t>The word “</a:t>
            </a:r>
            <a:r>
              <a:rPr lang="vi-VN" sz="2400" dirty="0">
                <a:solidFill>
                  <a:srgbClr val="FF0000"/>
                </a:solidFill>
                <a:latin typeface="Times New Roman" pitchFamily="18" charset="0"/>
                <a:cs typeface="Times New Roman" pitchFamily="18" charset="0"/>
              </a:rPr>
              <a:t>inaccessible</a:t>
            </a:r>
            <a:r>
              <a:rPr lang="vi-VN" sz="2400" dirty="0">
                <a:latin typeface="Times New Roman" pitchFamily="18" charset="0"/>
                <a:cs typeface="Times New Roman" pitchFamily="18" charset="0"/>
              </a:rPr>
              <a:t>” in the passage probably means ______.</a:t>
            </a:r>
            <a:endParaRPr lang="en-US" sz="2400" dirty="0">
              <a:latin typeface="Times New Roman" pitchFamily="18" charset="0"/>
              <a:cs typeface="Times New Roman" pitchFamily="18" charset="0"/>
            </a:endParaRPr>
          </a:p>
          <a:p>
            <a:r>
              <a:rPr lang="en-SG" sz="2400" b="1" dirty="0">
                <a:latin typeface="Times New Roman" pitchFamily="18" charset="0"/>
                <a:cs typeface="Times New Roman" pitchFamily="18" charset="0"/>
              </a:rPr>
              <a:t>  </a:t>
            </a:r>
            <a:r>
              <a:rPr lang="en-SG" sz="2200" b="1" dirty="0">
                <a:latin typeface="Times New Roman" pitchFamily="18" charset="0"/>
                <a:cs typeface="Times New Roman" pitchFamily="18" charset="0"/>
              </a:rPr>
              <a:t>A. </a:t>
            </a:r>
            <a:r>
              <a:rPr lang="vi-VN" sz="2200" dirty="0">
                <a:latin typeface="Times New Roman" pitchFamily="18" charset="0"/>
                <a:cs typeface="Times New Roman" pitchFamily="18" charset="0"/>
              </a:rPr>
              <a:t>may be flooded	</a:t>
            </a:r>
            <a:r>
              <a:rPr lang="vi-VN" sz="2200" b="1" dirty="0">
                <a:latin typeface="Times New Roman" pitchFamily="18" charset="0"/>
                <a:cs typeface="Times New Roman" pitchFamily="18" charset="0"/>
              </a:rPr>
              <a:t>B. </a:t>
            </a:r>
            <a:r>
              <a:rPr lang="vi-VN" sz="2200" dirty="0">
                <a:latin typeface="Times New Roman" pitchFamily="18" charset="0"/>
                <a:cs typeface="Times New Roman" pitchFamily="18" charset="0"/>
              </a:rPr>
              <a:t>should not be accessed</a:t>
            </a:r>
            <a:r>
              <a:rPr lang="en-US" sz="2200" dirty="0">
                <a:latin typeface="Times New Roman" pitchFamily="18" charset="0"/>
                <a:cs typeface="Times New Roman" pitchFamily="18" charset="0"/>
              </a:rPr>
              <a:t>   </a:t>
            </a:r>
            <a:r>
              <a:rPr lang="vi-VN" sz="2200" b="1" dirty="0">
                <a:latin typeface="Times New Roman" pitchFamily="18" charset="0"/>
                <a:cs typeface="Times New Roman" pitchFamily="18" charset="0"/>
              </a:rPr>
              <a:t>C. </a:t>
            </a:r>
            <a:r>
              <a:rPr lang="vi-VN" sz="2200" dirty="0">
                <a:latin typeface="Times New Roman" pitchFamily="18" charset="0"/>
                <a:cs typeface="Times New Roman" pitchFamily="18" charset="0"/>
              </a:rPr>
              <a:t>cannot be reached	</a:t>
            </a:r>
            <a:r>
              <a:rPr lang="vi-VN" sz="2200" b="1" dirty="0">
                <a:latin typeface="Times New Roman" pitchFamily="18" charset="0"/>
                <a:cs typeface="Times New Roman" pitchFamily="18" charset="0"/>
              </a:rPr>
              <a:t> D. </a:t>
            </a:r>
            <a:r>
              <a:rPr lang="vi-VN" sz="2200" dirty="0">
                <a:latin typeface="Times New Roman" pitchFamily="18" charset="0"/>
                <a:cs typeface="Times New Roman" pitchFamily="18" charset="0"/>
              </a:rPr>
              <a:t>need to be careful</a:t>
            </a:r>
            <a:endParaRPr lang="en-US" sz="2200" dirty="0">
              <a:latin typeface="Times New Roman" pitchFamily="18" charset="0"/>
              <a:cs typeface="Times New Roman" pitchFamily="18" charset="0"/>
            </a:endParaRPr>
          </a:p>
          <a:p>
            <a:endParaRPr lang="en-US" dirty="0"/>
          </a:p>
        </p:txBody>
      </p:sp>
      <p:sp>
        <p:nvSpPr>
          <p:cNvPr id="6" name="Oval 5"/>
          <p:cNvSpPr>
            <a:spLocks noChangeArrowheads="1"/>
          </p:cNvSpPr>
          <p:nvPr/>
        </p:nvSpPr>
        <p:spPr bwMode="auto">
          <a:xfrm>
            <a:off x="3276600" y="5270500"/>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321019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19151"/>
          </a:xfrm>
        </p:spPr>
        <p:txBody>
          <a:bodyPr>
            <a:normAutofit fontScale="90000"/>
          </a:bodyPr>
          <a:lstStyle/>
          <a:p>
            <a:br>
              <a:rPr lang="en-US" dirty="0"/>
            </a:br>
            <a:r>
              <a:rPr lang="en-US" sz="3600" dirty="0">
                <a:latin typeface="Times New Roman" pitchFamily="18" charset="0"/>
                <a:cs typeface="Times New Roman" pitchFamily="18" charset="0"/>
              </a:rPr>
              <a:t>Another place that you have to visit in Vancouver is Stanley Park. This is a public park that is “</a:t>
            </a:r>
            <a:r>
              <a:rPr lang="en-US" sz="3600" b="1" dirty="0">
                <a:solidFill>
                  <a:srgbClr val="FF0000"/>
                </a:solidFill>
                <a:latin typeface="Times New Roman" pitchFamily="18" charset="0"/>
                <a:cs typeface="Times New Roman" pitchFamily="18" charset="0"/>
              </a:rPr>
              <a:t>a stone's throw</a:t>
            </a:r>
            <a:r>
              <a:rPr lang="en-US" sz="3600" b="1" dirty="0">
                <a:latin typeface="Times New Roman" pitchFamily="18" charset="0"/>
                <a:cs typeface="Times New Roman" pitchFamily="18" charset="0"/>
              </a:rPr>
              <a:t> </a:t>
            </a:r>
            <a:r>
              <a:rPr lang="en-US" sz="3600" dirty="0">
                <a:latin typeface="Times New Roman" pitchFamily="18" charset="0"/>
                <a:cs typeface="Times New Roman" pitchFamily="18" charset="0"/>
              </a:rPr>
              <a:t>”from downtown. However, the park is completely surrounded by the Pacific Ocean. The nature in Stanley Park is beautiful. It is close to downtown, it feels like it is 100 kilometer away. The park also has playgrounds, gardens, beaches, tennis courts, and even an aquarium.</a:t>
            </a:r>
            <a:br>
              <a:rPr lang="en-US" sz="3600" dirty="0">
                <a:latin typeface="Times New Roman" pitchFamily="18" charset="0"/>
                <a:cs typeface="Times New Roman" pitchFamily="18" charset="0"/>
              </a:rPr>
            </a:br>
            <a:r>
              <a:rPr lang="en-US" sz="3600" i="1" dirty="0">
                <a:solidFill>
                  <a:srgbClr val="FF0000"/>
                </a:solidFill>
                <a:latin typeface="Times New Roman" pitchFamily="18" charset="0"/>
                <a:cs typeface="Times New Roman" pitchFamily="18" charset="0"/>
              </a:rPr>
              <a:t>What could replace the phrase "</a:t>
            </a:r>
            <a:r>
              <a:rPr lang="en-US" sz="3600" b="1" i="1" dirty="0">
                <a:solidFill>
                  <a:srgbClr val="FF0000"/>
                </a:solidFill>
                <a:latin typeface="Times New Roman" pitchFamily="18" charset="0"/>
                <a:cs typeface="Times New Roman" pitchFamily="18" charset="0"/>
              </a:rPr>
              <a:t>a stone's throw</a:t>
            </a:r>
            <a:r>
              <a:rPr lang="en-US" sz="3600" i="1" dirty="0">
                <a:solidFill>
                  <a:srgbClr val="FF0000"/>
                </a:solidFill>
                <a:latin typeface="Times New Roman" pitchFamily="18" charset="0"/>
                <a:cs typeface="Times New Roman" pitchFamily="18" charset="0"/>
              </a:rPr>
              <a:t>" in paragraph 4? </a:t>
            </a:r>
            <a:br>
              <a:rPr lang="en-US" sz="3600" dirty="0">
                <a:latin typeface="Times New Roman" pitchFamily="18" charset="0"/>
                <a:cs typeface="Times New Roman" pitchFamily="18" charset="0"/>
              </a:rPr>
            </a:br>
            <a:r>
              <a:rPr lang="en-US" sz="3600" dirty="0">
                <a:latin typeface="Times New Roman" pitchFamily="18" charset="0"/>
                <a:cs typeface="Times New Roman" pitchFamily="18" charset="0"/>
              </a:rPr>
              <a:t>A. an act of throwing a stone	B. a little bit long distance  </a:t>
            </a:r>
            <a:br>
              <a:rPr lang="en-US" sz="3600" dirty="0">
                <a:latin typeface="Times New Roman" pitchFamily="18" charset="0"/>
                <a:cs typeface="Times New Roman" pitchFamily="18" charset="0"/>
              </a:rPr>
            </a:br>
            <a:r>
              <a:rPr lang="en-US" sz="3600" dirty="0">
                <a:latin typeface="Times New Roman" pitchFamily="18" charset="0"/>
                <a:cs typeface="Times New Roman" pitchFamily="18" charset="0"/>
              </a:rPr>
              <a:t>C. moving very quickly 	         D. a short distance </a:t>
            </a:r>
            <a:br>
              <a:rPr lang="en-US" sz="3600" dirty="0"/>
            </a:br>
            <a:endParaRPr lang="en-US" dirty="0"/>
          </a:p>
        </p:txBody>
      </p:sp>
      <p:sp>
        <p:nvSpPr>
          <p:cNvPr id="3" name="Oval 2"/>
          <p:cNvSpPr>
            <a:spLocks noChangeArrowheads="1"/>
          </p:cNvSpPr>
          <p:nvPr/>
        </p:nvSpPr>
        <p:spPr bwMode="auto">
          <a:xfrm>
            <a:off x="6353906" y="5158153"/>
            <a:ext cx="417619" cy="44544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99296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91662" y="808892"/>
            <a:ext cx="10726615" cy="5909310"/>
          </a:xfrm>
          <a:prstGeom prst="rect">
            <a:avLst/>
          </a:prstGeom>
          <a:noFill/>
        </p:spPr>
        <p:txBody>
          <a:bodyPr wrap="square" rtlCol="0">
            <a:spAutoFit/>
          </a:bodyPr>
          <a:lstStyle/>
          <a:p>
            <a:r>
              <a:rPr lang="en-US" sz="4800" b="1" dirty="0">
                <a:solidFill>
                  <a:srgbClr val="FF0000"/>
                </a:solidFill>
                <a:latin typeface="Times New Roman" panose="02020603050405020304" pitchFamily="18" charset="0"/>
                <a:ea typeface="PMingLiU" panose="02020500000000000000" pitchFamily="18" charset="-120"/>
              </a:rPr>
              <a:t>Factual question </a:t>
            </a:r>
            <a:r>
              <a:rPr lang="en-US" sz="4400" b="1" dirty="0">
                <a:latin typeface="Times New Roman" panose="02020603050405020304" pitchFamily="18" charset="0"/>
                <a:ea typeface="PMingLiU" panose="02020500000000000000" pitchFamily="18" charset="-120"/>
              </a:rPr>
              <a:t>: </a:t>
            </a:r>
            <a:r>
              <a:rPr lang="en-US" sz="4400" b="1" dirty="0" err="1">
                <a:latin typeface="Times New Roman" panose="02020603050405020304" pitchFamily="18" charset="0"/>
                <a:ea typeface="PMingLiU" panose="02020500000000000000" pitchFamily="18" charset="-120"/>
              </a:rPr>
              <a:t>Câu</a:t>
            </a:r>
            <a:r>
              <a:rPr lang="en-US" sz="4400" b="1" dirty="0">
                <a:latin typeface="Times New Roman" panose="02020603050405020304" pitchFamily="18" charset="0"/>
                <a:ea typeface="PMingLiU" panose="02020500000000000000" pitchFamily="18" charset="-120"/>
              </a:rPr>
              <a:t> </a:t>
            </a:r>
            <a:r>
              <a:rPr lang="en-US" sz="4400" b="1" dirty="0" err="1">
                <a:latin typeface="Times New Roman" panose="02020603050405020304" pitchFamily="18" charset="0"/>
                <a:ea typeface="PMingLiU" panose="02020500000000000000" pitchFamily="18" charset="-120"/>
              </a:rPr>
              <a:t>hỏi</a:t>
            </a:r>
            <a:r>
              <a:rPr lang="en-US" sz="4400" b="1" dirty="0">
                <a:latin typeface="Times New Roman" panose="02020603050405020304" pitchFamily="18" charset="0"/>
                <a:ea typeface="PMingLiU" panose="02020500000000000000" pitchFamily="18" charset="-120"/>
              </a:rPr>
              <a:t> </a:t>
            </a:r>
            <a:r>
              <a:rPr lang="en-US" sz="4400" b="1" dirty="0" err="1">
                <a:latin typeface="Times New Roman" panose="02020603050405020304" pitchFamily="18" charset="0"/>
                <a:ea typeface="PMingLiU" panose="02020500000000000000" pitchFamily="18" charset="-120"/>
              </a:rPr>
              <a:t>xác</a:t>
            </a:r>
            <a:r>
              <a:rPr lang="en-US" sz="4400" b="1" dirty="0">
                <a:latin typeface="Times New Roman" panose="02020603050405020304" pitchFamily="18" charset="0"/>
                <a:ea typeface="PMingLiU" panose="02020500000000000000" pitchFamily="18" charset="-120"/>
              </a:rPr>
              <a:t> </a:t>
            </a:r>
            <a:r>
              <a:rPr lang="en-US" sz="4400" b="1" dirty="0" err="1">
                <a:latin typeface="Times New Roman" panose="02020603050405020304" pitchFamily="18" charset="0"/>
                <a:ea typeface="PMingLiU" panose="02020500000000000000" pitchFamily="18" charset="-120"/>
              </a:rPr>
              <a:t>định</a:t>
            </a:r>
            <a:r>
              <a:rPr lang="en-US" sz="4400" b="1" dirty="0">
                <a:latin typeface="Times New Roman" panose="02020603050405020304" pitchFamily="18" charset="0"/>
                <a:ea typeface="PMingLiU" panose="02020500000000000000" pitchFamily="18" charset="-120"/>
              </a:rPr>
              <a:t> </a:t>
            </a:r>
            <a:r>
              <a:rPr lang="en-US" sz="4400" b="1" dirty="0" err="1">
                <a:latin typeface="Times New Roman" panose="02020603050405020304" pitchFamily="18" charset="0"/>
                <a:ea typeface="PMingLiU" panose="02020500000000000000" pitchFamily="18" charset="-120"/>
              </a:rPr>
              <a:t>thông</a:t>
            </a:r>
            <a:r>
              <a:rPr lang="en-US" sz="4400" b="1" dirty="0">
                <a:latin typeface="Times New Roman" panose="02020603050405020304" pitchFamily="18" charset="0"/>
                <a:ea typeface="PMingLiU" panose="02020500000000000000" pitchFamily="18" charset="-120"/>
              </a:rPr>
              <a:t> tin chi </a:t>
            </a:r>
            <a:r>
              <a:rPr lang="en-US" sz="4400" b="1" dirty="0" err="1">
                <a:latin typeface="Times New Roman" panose="02020603050405020304" pitchFamily="18" charset="0"/>
                <a:ea typeface="PMingLiU" panose="02020500000000000000" pitchFamily="18" charset="-120"/>
              </a:rPr>
              <a:t>tiết</a:t>
            </a:r>
            <a:r>
              <a:rPr lang="en-US" sz="4400" b="1" dirty="0">
                <a:latin typeface="Times New Roman" panose="02020603050405020304" pitchFamily="18" charset="0"/>
                <a:ea typeface="PMingLiU" panose="02020500000000000000" pitchFamily="18" charset="-120"/>
              </a:rPr>
              <a:t>. (specific information, facts, reasons, activities…..) </a:t>
            </a:r>
          </a:p>
          <a:p>
            <a:r>
              <a:rPr lang="en-US" sz="4400" b="1" dirty="0">
                <a:latin typeface="Times New Roman" panose="02020603050405020304" pitchFamily="18" charset="0"/>
                <a:ea typeface="PMingLiU" panose="02020500000000000000" pitchFamily="18" charset="-120"/>
              </a:rPr>
              <a:t>-With question words such as </a:t>
            </a:r>
            <a:r>
              <a:rPr lang="en-US" sz="4400" b="1" dirty="0">
                <a:solidFill>
                  <a:srgbClr val="FF0000"/>
                </a:solidFill>
                <a:latin typeface="Times New Roman" panose="02020603050405020304" pitchFamily="18" charset="0"/>
                <a:ea typeface="PMingLiU" panose="02020500000000000000" pitchFamily="18" charset="-120"/>
              </a:rPr>
              <a:t>WHERE, HOW, WHAT,WHEN</a:t>
            </a:r>
            <a:r>
              <a:rPr lang="en-US" sz="4400" b="1" dirty="0">
                <a:latin typeface="Times New Roman" panose="02020603050405020304" pitchFamily="18" charset="0"/>
                <a:ea typeface="PMingLiU" panose="02020500000000000000" pitchFamily="18" charset="-120"/>
              </a:rPr>
              <a:t>…..</a:t>
            </a:r>
          </a:p>
          <a:p>
            <a:endParaRPr lang="en-US" sz="4000" b="1" dirty="0">
              <a:latin typeface="Times New Roman" panose="02020603050405020304" pitchFamily="18" charset="0"/>
              <a:ea typeface="PMingLiU" panose="02020500000000000000" pitchFamily="18" charset="-120"/>
            </a:endParaRPr>
          </a:p>
          <a:p>
            <a:r>
              <a:rPr lang="en-US" sz="4000" b="1" dirty="0">
                <a:latin typeface="Times New Roman" panose="02020603050405020304" pitchFamily="18" charset="0"/>
                <a:ea typeface="PMingLiU" panose="02020500000000000000" pitchFamily="18" charset="-120"/>
              </a:rPr>
              <a:t>How to do : -</a:t>
            </a:r>
            <a:r>
              <a:rPr lang="en-US" sz="4000" b="1" dirty="0" err="1">
                <a:latin typeface="Times New Roman" panose="02020603050405020304" pitchFamily="18" charset="0"/>
                <a:ea typeface="PMingLiU" panose="02020500000000000000" pitchFamily="18" charset="-120"/>
              </a:rPr>
              <a:t>Xác</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định</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thông</a:t>
            </a:r>
            <a:r>
              <a:rPr lang="en-US" sz="4000" b="1" dirty="0">
                <a:latin typeface="Times New Roman" panose="02020603050405020304" pitchFamily="18" charset="0"/>
                <a:ea typeface="PMingLiU" panose="02020500000000000000" pitchFamily="18" charset="-120"/>
              </a:rPr>
              <a:t> tin chi </a:t>
            </a:r>
            <a:r>
              <a:rPr lang="en-US" sz="4000" b="1" dirty="0" err="1">
                <a:latin typeface="Times New Roman" panose="02020603050405020304" pitchFamily="18" charset="0"/>
                <a:ea typeface="PMingLiU" panose="02020500000000000000" pitchFamily="18" charset="-120"/>
              </a:rPr>
              <a:t>tiết</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của</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từ</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khóa</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trong</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câu</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hỏi</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rồi</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trả</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lời</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câu</a:t>
            </a:r>
            <a:r>
              <a:rPr lang="en-US" sz="4000" b="1" dirty="0">
                <a:latin typeface="Times New Roman" panose="02020603050405020304" pitchFamily="18" charset="0"/>
                <a:ea typeface="PMingLiU" panose="02020500000000000000" pitchFamily="18" charset="-120"/>
              </a:rPr>
              <a:t> </a:t>
            </a:r>
            <a:r>
              <a:rPr lang="en-US" sz="4000" b="1" dirty="0" err="1">
                <a:latin typeface="Times New Roman" panose="02020603050405020304" pitchFamily="18" charset="0"/>
                <a:ea typeface="PMingLiU" panose="02020500000000000000" pitchFamily="18" charset="-120"/>
              </a:rPr>
              <a:t>hỏi</a:t>
            </a:r>
            <a:r>
              <a:rPr lang="en-US" sz="4000" b="1" dirty="0">
                <a:latin typeface="Times New Roman" panose="02020603050405020304" pitchFamily="18" charset="0"/>
                <a:ea typeface="PMingLiU" panose="02020500000000000000" pitchFamily="18" charset="-120"/>
              </a:rPr>
              <a:t> </a:t>
            </a:r>
          </a:p>
          <a:p>
            <a:endParaRPr lang="en-US" sz="1600" dirty="0">
              <a:latin typeface="Times New Roman" panose="02020603050405020304" pitchFamily="18" charset="0"/>
              <a:ea typeface="PMingLiU" panose="02020500000000000000" pitchFamily="18" charset="-120"/>
            </a:endParaRPr>
          </a:p>
          <a:p>
            <a:endParaRPr lang="en-US" dirty="0"/>
          </a:p>
        </p:txBody>
      </p:sp>
    </p:spTree>
    <p:extLst>
      <p:ext uri="{BB962C8B-B14F-4D97-AF65-F5344CB8AC3E}">
        <p14:creationId xmlns:p14="http://schemas.microsoft.com/office/powerpoint/2010/main" val="2087658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5300" y="475417"/>
            <a:ext cx="11125200" cy="4431983"/>
          </a:xfrm>
          <a:prstGeom prst="rect">
            <a:avLst/>
          </a:prstGeom>
          <a:noFill/>
        </p:spPr>
        <p:txBody>
          <a:bodyPr wrap="square" rtlCol="0">
            <a:spAutoFit/>
          </a:bodyPr>
          <a:lstStyle/>
          <a:p>
            <a:pPr algn="just"/>
            <a:r>
              <a:rPr lang="en-SG" sz="2200" dirty="0">
                <a:latin typeface="Times New Roman" pitchFamily="18" charset="0"/>
                <a:cs typeface="Times New Roman" pitchFamily="18" charset="0"/>
              </a:rPr>
              <a:t>	Practical stress management can help students deal with their worries and become more productive, competent and efficient. First of all, students must be able to design and stick to a timetable. Choose a relaxing break between work and study, even if </a:t>
            </a:r>
            <a:r>
              <a:rPr lang="en-SG" sz="2200" dirty="0" err="1">
                <a:latin typeface="Times New Roman" pitchFamily="18" charset="0"/>
                <a:cs typeface="Times New Roman" pitchFamily="18" charset="0"/>
              </a:rPr>
              <a:t>it‟s</a:t>
            </a:r>
            <a:r>
              <a:rPr lang="en-SG" sz="2200" dirty="0">
                <a:latin typeface="Times New Roman" pitchFamily="18" charset="0"/>
                <a:cs typeface="Times New Roman" pitchFamily="18" charset="0"/>
              </a:rPr>
              <a:t> just taking out time to breathe. In addition, a healthy lifestyle is essential for students. </a:t>
            </a:r>
            <a:r>
              <a:rPr lang="en-SG" sz="2200" dirty="0" err="1">
                <a:latin typeface="Times New Roman" pitchFamily="18" charset="0"/>
                <a:cs typeface="Times New Roman" pitchFamily="18" charset="0"/>
              </a:rPr>
              <a:t>Let‟s</a:t>
            </a:r>
            <a:r>
              <a:rPr lang="en-SG" sz="2200" dirty="0">
                <a:latin typeface="Times New Roman" pitchFamily="18" charset="0"/>
                <a:cs typeface="Times New Roman" pitchFamily="18" charset="0"/>
              </a:rPr>
              <a:t> drink more water as well as take out time to get some air and exercise. Furthermore, organization is very important in academic life for dealing with stress. By keeping academic notes organized, turning in assignments on time, and keeping track of all deadlines, stress can be reduced to a great extent. Stress can also get worse if a person feels lonely. Therefore, by letting out all your thoughts to someone you trust, you immediately feel a lot better. However, if you feel extremely stressed out, take a break and do something you love. Whether it is painting or listening to music, doing something you enjoy can cheer up your mood and distract you from a stressor. </a:t>
            </a:r>
            <a:r>
              <a:rPr lang="en-SG" sz="2200" dirty="0" err="1">
                <a:latin typeface="Times New Roman" pitchFamily="18" charset="0"/>
                <a:cs typeface="Times New Roman" pitchFamily="18" charset="0"/>
              </a:rPr>
              <a:t>It‟s</a:t>
            </a:r>
            <a:r>
              <a:rPr lang="en-SG" sz="2200" dirty="0">
                <a:latin typeface="Times New Roman" pitchFamily="18" charset="0"/>
                <a:cs typeface="Times New Roman" pitchFamily="18" charset="0"/>
              </a:rPr>
              <a:t> about time that we students accept that we can achieve just as much in life without all the stress.</a:t>
            </a:r>
            <a:endParaRPr lang="en-US" sz="2200" dirty="0">
              <a:latin typeface="Times New Roman" pitchFamily="18" charset="0"/>
              <a:cs typeface="Times New Roman" pitchFamily="18" charset="0"/>
            </a:endParaRPr>
          </a:p>
          <a:p>
            <a:endParaRPr lang="en-US" dirty="0"/>
          </a:p>
        </p:txBody>
      </p:sp>
      <p:sp>
        <p:nvSpPr>
          <p:cNvPr id="5" name="TextBox 4"/>
          <p:cNvSpPr txBox="1"/>
          <p:nvPr/>
        </p:nvSpPr>
        <p:spPr>
          <a:xfrm>
            <a:off x="495300" y="4825999"/>
            <a:ext cx="10883900" cy="1938992"/>
          </a:xfrm>
          <a:prstGeom prst="rect">
            <a:avLst/>
          </a:prstGeom>
          <a:noFill/>
        </p:spPr>
        <p:txBody>
          <a:bodyPr wrap="square" rtlCol="0">
            <a:spAutoFit/>
          </a:bodyPr>
          <a:lstStyle/>
          <a:p>
            <a:r>
              <a:rPr lang="pt-BR" b="1" dirty="0"/>
              <a:t> </a:t>
            </a:r>
            <a:r>
              <a:rPr lang="en-SG" sz="2400" b="1" dirty="0">
                <a:latin typeface="Times New Roman" pitchFamily="18" charset="0"/>
                <a:cs typeface="Times New Roman" pitchFamily="18" charset="0"/>
              </a:rPr>
              <a:t>Why is organization important in academic life?</a:t>
            </a:r>
            <a:endParaRPr lang="en-US" sz="2400" b="1" dirty="0">
              <a:latin typeface="Times New Roman" pitchFamily="18" charset="0"/>
              <a:cs typeface="Times New Roman" pitchFamily="18" charset="0"/>
            </a:endParaRPr>
          </a:p>
          <a:p>
            <a:r>
              <a:rPr lang="pt-BR" sz="2400" b="1" dirty="0">
                <a:latin typeface="Times New Roman" pitchFamily="18" charset="0"/>
                <a:cs typeface="Times New Roman" pitchFamily="18" charset="0"/>
              </a:rPr>
              <a:t>A. </a:t>
            </a:r>
            <a:r>
              <a:rPr lang="vi-VN" sz="2400" dirty="0">
                <a:latin typeface="Times New Roman" pitchFamily="18" charset="0"/>
                <a:cs typeface="Times New Roman" pitchFamily="18" charset="0"/>
              </a:rPr>
              <a:t>Because it can help students reduce stress</a:t>
            </a:r>
            <a:r>
              <a:rPr lang="en-SG" sz="2400" dirty="0">
                <a:latin typeface="Times New Roman" pitchFamily="18" charset="0"/>
                <a:cs typeface="Times New Roman" pitchFamily="18" charset="0"/>
              </a:rPr>
              <a:t>.</a:t>
            </a:r>
            <a:r>
              <a:rPr lang="en-SG" sz="2400" b="1" dirty="0">
                <a:latin typeface="Times New Roman" pitchFamily="18" charset="0"/>
                <a:cs typeface="Times New Roman" pitchFamily="18" charset="0"/>
              </a:rPr>
              <a:t>     B. </a:t>
            </a:r>
            <a:r>
              <a:rPr lang="en-SG" sz="2400" dirty="0">
                <a:latin typeface="Times New Roman" pitchFamily="18" charset="0"/>
                <a:cs typeface="Times New Roman" pitchFamily="18" charset="0"/>
              </a:rPr>
              <a:t>Because it leads to better results.</a:t>
            </a:r>
            <a:endParaRPr lang="en-US" sz="2400" dirty="0">
              <a:latin typeface="Times New Roman" pitchFamily="18" charset="0"/>
              <a:cs typeface="Times New Roman" pitchFamily="18" charset="0"/>
            </a:endParaRPr>
          </a:p>
          <a:p>
            <a:r>
              <a:rPr lang="en-SG" sz="2400" b="1" dirty="0">
                <a:latin typeface="Times New Roman" pitchFamily="18" charset="0"/>
                <a:cs typeface="Times New Roman" pitchFamily="18" charset="0"/>
              </a:rPr>
              <a:t>   C. </a:t>
            </a:r>
            <a:r>
              <a:rPr lang="en-SG" sz="2400" dirty="0">
                <a:latin typeface="Times New Roman" pitchFamily="18" charset="0"/>
                <a:cs typeface="Times New Roman" pitchFamily="18" charset="0"/>
              </a:rPr>
              <a:t>Because it can help students get good grades</a:t>
            </a:r>
            <a:r>
              <a:rPr lang="vi-VN" sz="2400" b="1" dirty="0">
                <a:latin typeface="Times New Roman" pitchFamily="18" charset="0"/>
                <a:cs typeface="Times New Roman" pitchFamily="18" charset="0"/>
              </a:rPr>
              <a:t>	D. </a:t>
            </a:r>
            <a:r>
              <a:rPr lang="en-SG" sz="2400" dirty="0">
                <a:latin typeface="Times New Roman" pitchFamily="18" charset="0"/>
                <a:cs typeface="Times New Roman" pitchFamily="18" charset="0"/>
              </a:rPr>
              <a:t>Because it is a must for all students</a:t>
            </a:r>
            <a:endParaRPr lang="en-US" sz="2400" dirty="0">
              <a:latin typeface="Times New Roman" pitchFamily="18" charset="0"/>
              <a:cs typeface="Times New Roman" pitchFamily="18" charset="0"/>
            </a:endParaRPr>
          </a:p>
          <a:p>
            <a:endParaRPr lang="en-US" sz="2400" dirty="0"/>
          </a:p>
        </p:txBody>
      </p:sp>
      <p:sp>
        <p:nvSpPr>
          <p:cNvPr id="6" name="Oval 5"/>
          <p:cNvSpPr>
            <a:spLocks noChangeArrowheads="1"/>
          </p:cNvSpPr>
          <p:nvPr/>
        </p:nvSpPr>
        <p:spPr bwMode="auto">
          <a:xfrm>
            <a:off x="503991" y="5287077"/>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33028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8000" y="190500"/>
            <a:ext cx="11239500" cy="5216813"/>
          </a:xfrm>
          <a:prstGeom prst="rect">
            <a:avLst/>
          </a:prstGeom>
          <a:noFill/>
        </p:spPr>
        <p:txBody>
          <a:bodyPr wrap="square" rtlCol="0">
            <a:spAutoFit/>
          </a:bodyPr>
          <a:lstStyle/>
          <a:p>
            <a:pPr algn="just"/>
            <a:r>
              <a:rPr lang="en-SG" sz="2100" dirty="0">
                <a:latin typeface="Times New Roman" pitchFamily="18" charset="0"/>
                <a:cs typeface="Times New Roman" pitchFamily="18" charset="0"/>
              </a:rPr>
              <a:t>	Unlike life in the countryside which is often considered to be simple and traditional, life in the city is modern and complicated. People, from different regions, move to the cities in the hope of having a better life for them and their children. The inhabitants in city work as secretaries, businessmen, teachers, government workers, factory workers and even street vendors or construction workers.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The high cost of living requires city dwellers, especially someone with low income, to work harder or to take a part-time job. For many people, an ordinary day starts as usual by getting up in the early morning to do exercise in public parks, preparing for a full day of working and studying, then travelling along crowed boulevards or narrow streets filled with motor scooters and returning home after a busy day. They usually live in large houses, or high-rise apartment blocks or even in a small rental room equipped with modern facilities, like the Internet, telephone, television, and so on.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Industrialization and modernization as well as global integration have big </a:t>
            </a:r>
            <a:r>
              <a:rPr lang="en-SG" sz="2100" b="1" dirty="0">
                <a:solidFill>
                  <a:srgbClr val="FF0000"/>
                </a:solidFill>
                <a:latin typeface="Times New Roman" pitchFamily="18" charset="0"/>
                <a:cs typeface="Times New Roman" pitchFamily="18" charset="0"/>
              </a:rPr>
              <a:t>impact</a:t>
            </a:r>
            <a:r>
              <a:rPr lang="en-SG" sz="2100" dirty="0">
                <a:solidFill>
                  <a:srgbClr val="FF0000"/>
                </a:solidFill>
                <a:latin typeface="Times New Roman" pitchFamily="18" charset="0"/>
                <a:cs typeface="Times New Roman" pitchFamily="18" charset="0"/>
              </a:rPr>
              <a:t> </a:t>
            </a:r>
            <a:r>
              <a:rPr lang="en-SG" sz="2100" dirty="0">
                <a:latin typeface="Times New Roman" pitchFamily="18" charset="0"/>
                <a:cs typeface="Times New Roman" pitchFamily="18" charset="0"/>
              </a:rPr>
              <a:t>on lifestyle in the cities. The most noticeable impact is the Western style of clothes. The "</a:t>
            </a:r>
            <a:r>
              <a:rPr lang="en-SG" sz="2100" dirty="0" err="1">
                <a:latin typeface="Times New Roman" pitchFamily="18" charset="0"/>
                <a:cs typeface="Times New Roman" pitchFamily="18" charset="0"/>
              </a:rPr>
              <a:t>ao</a:t>
            </a:r>
            <a:r>
              <a:rPr lang="en-SG" sz="2100" dirty="0">
                <a:latin typeface="Times New Roman" pitchFamily="18" charset="0"/>
                <a:cs typeface="Times New Roman" pitchFamily="18" charset="0"/>
              </a:rPr>
              <a:t> </a:t>
            </a:r>
            <a:r>
              <a:rPr lang="en-SG" sz="2100" dirty="0" err="1">
                <a:latin typeface="Times New Roman" pitchFamily="18" charset="0"/>
                <a:cs typeface="Times New Roman" pitchFamily="18" charset="0"/>
              </a:rPr>
              <a:t>dai</a:t>
            </a:r>
            <a:r>
              <a:rPr lang="en-SG" sz="2100" dirty="0">
                <a:latin typeface="Times New Roman" pitchFamily="18" charset="0"/>
                <a:cs typeface="Times New Roman" pitchFamily="18" charset="0"/>
              </a:rPr>
              <a:t>” - Vietnamese traditional clothes big are no longer regularly worn in Vietnamese women's daily life. Instead, jeans, T-shirts and fashionable clothes are widely preferred.</a:t>
            </a:r>
            <a:endParaRPr lang="en-US" sz="2100" dirty="0">
              <a:latin typeface="Times New Roman" pitchFamily="18" charset="0"/>
              <a:cs typeface="Times New Roman" pitchFamily="18" charset="0"/>
            </a:endParaRPr>
          </a:p>
          <a:p>
            <a:endParaRPr lang="en-US" dirty="0"/>
          </a:p>
        </p:txBody>
      </p:sp>
      <p:sp>
        <p:nvSpPr>
          <p:cNvPr id="5" name="TextBox 4"/>
          <p:cNvSpPr txBox="1"/>
          <p:nvPr/>
        </p:nvSpPr>
        <p:spPr>
          <a:xfrm>
            <a:off x="609600" y="5194300"/>
            <a:ext cx="11137900" cy="1477328"/>
          </a:xfrm>
          <a:prstGeom prst="rect">
            <a:avLst/>
          </a:prstGeom>
          <a:noFill/>
        </p:spPr>
        <p:txBody>
          <a:bodyPr wrap="square" rtlCol="0">
            <a:spAutoFit/>
          </a:bodyPr>
          <a:lstStyle/>
          <a:p>
            <a:r>
              <a:rPr lang="en-SG" sz="2400" dirty="0">
                <a:latin typeface="Times New Roman" pitchFamily="18" charset="0"/>
                <a:cs typeface="Times New Roman" pitchFamily="18" charset="0"/>
              </a:rPr>
              <a:t>The most important reason why people move to the city is that     ,</a:t>
            </a:r>
            <a:endParaRPr lang="en-US" sz="2400" dirty="0">
              <a:latin typeface="Times New Roman" pitchFamily="18" charset="0"/>
              <a:cs typeface="Times New Roman" pitchFamily="18" charset="0"/>
            </a:endParaRPr>
          </a:p>
          <a:p>
            <a:pPr fontAlgn="base" hangingPunct="0"/>
            <a:r>
              <a:rPr lang="en-SG" sz="2400" b="1" dirty="0">
                <a:latin typeface="Times New Roman" pitchFamily="18" charset="0"/>
                <a:cs typeface="Times New Roman" pitchFamily="18" charset="0"/>
              </a:rPr>
              <a:t>   A. </a:t>
            </a:r>
            <a:r>
              <a:rPr lang="en-SG" sz="2400" dirty="0">
                <a:latin typeface="Times New Roman" pitchFamily="18" charset="0"/>
                <a:cs typeface="Times New Roman" pitchFamily="18" charset="0"/>
              </a:rPr>
              <a:t>to look for a complicated life</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  B. </a:t>
            </a:r>
            <a:r>
              <a:rPr lang="en-SG" sz="2400" dirty="0">
                <a:latin typeface="Times New Roman" pitchFamily="18" charset="0"/>
                <a:cs typeface="Times New Roman" pitchFamily="18" charset="0"/>
              </a:rPr>
              <a:t>to take part-time job</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   C. </a:t>
            </a:r>
            <a:r>
              <a:rPr lang="en-SG" sz="2400" dirty="0">
                <a:latin typeface="Times New Roman" pitchFamily="18" charset="0"/>
                <a:cs typeface="Times New Roman" pitchFamily="18" charset="0"/>
              </a:rPr>
              <a:t>to have busy day			</a:t>
            </a:r>
            <a:r>
              <a:rPr lang="en-SG" sz="2400" b="1" dirty="0">
                <a:latin typeface="Times New Roman" pitchFamily="18" charset="0"/>
                <a:cs typeface="Times New Roman" pitchFamily="18" charset="0"/>
              </a:rPr>
              <a:t>  D. </a:t>
            </a:r>
            <a:r>
              <a:rPr lang="en-US" sz="2400" dirty="0">
                <a:latin typeface="Times New Roman" pitchFamily="18" charset="0"/>
                <a:cs typeface="Times New Roman" pitchFamily="18" charset="0"/>
              </a:rPr>
              <a:t>to look for a better life</a:t>
            </a:r>
          </a:p>
          <a:p>
            <a:endParaRPr lang="en-US" dirty="0"/>
          </a:p>
        </p:txBody>
      </p:sp>
      <p:sp>
        <p:nvSpPr>
          <p:cNvPr id="6" name="Oval 5"/>
          <p:cNvSpPr>
            <a:spLocks noChangeArrowheads="1"/>
          </p:cNvSpPr>
          <p:nvPr/>
        </p:nvSpPr>
        <p:spPr bwMode="auto">
          <a:xfrm>
            <a:off x="5245100" y="5981700"/>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92014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415"/>
            <a:ext cx="10515600" cy="5813548"/>
          </a:xfrm>
        </p:spPr>
        <p:txBody>
          <a:bodyPr>
            <a:normAutofit fontScale="85000" lnSpcReduction="10000"/>
          </a:bodyPr>
          <a:lstStyle/>
          <a:p>
            <a:pPr marL="0" marR="0" indent="0" algn="just">
              <a:lnSpc>
                <a:spcPct val="130000"/>
              </a:lnSpc>
              <a:spcBef>
                <a:spcPts val="0"/>
              </a:spcBef>
              <a:spcAft>
                <a:spcPts val="0"/>
              </a:spcAft>
              <a:buNone/>
            </a:pPr>
            <a:r>
              <a:rPr lang="en-US" sz="3200" b="1" dirty="0">
                <a:solidFill>
                  <a:srgbClr val="FF0000"/>
                </a:solidFill>
                <a:effectLst/>
                <a:latin typeface="Times New Roman" panose="02020603050405020304" pitchFamily="18" charset="0"/>
                <a:ea typeface="PMingLiU" panose="02020500000000000000" pitchFamily="18" charset="-120"/>
              </a:rPr>
              <a:t> </a:t>
            </a:r>
            <a:r>
              <a:rPr lang="en-US" sz="4700" b="1" dirty="0">
                <a:solidFill>
                  <a:srgbClr val="FF0000"/>
                </a:solidFill>
                <a:effectLst/>
                <a:latin typeface="Times New Roman" panose="02020603050405020304" pitchFamily="18" charset="0"/>
                <a:ea typeface="PMingLiU" panose="02020500000000000000" pitchFamily="18" charset="-120"/>
              </a:rPr>
              <a:t>Negative question </a:t>
            </a:r>
            <a:r>
              <a:rPr lang="en-US" sz="3800"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Câu</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hỏi</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dạng</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bài</a:t>
            </a:r>
            <a:r>
              <a:rPr lang="en-US" sz="3800" b="1" dirty="0">
                <a:effectLst/>
                <a:latin typeface="Times New Roman" panose="02020603050405020304" pitchFamily="18" charset="0"/>
                <a:ea typeface="PMingLiU" panose="02020500000000000000" pitchFamily="18" charset="-120"/>
              </a:rPr>
              <a:t> T/F</a:t>
            </a:r>
          </a:p>
          <a:p>
            <a:pPr marL="0" marR="0" indent="0" algn="just">
              <a:lnSpc>
                <a:spcPct val="130000"/>
              </a:lnSpc>
              <a:spcBef>
                <a:spcPts val="0"/>
              </a:spcBef>
              <a:spcAft>
                <a:spcPts val="0"/>
              </a:spcAft>
              <a:buNone/>
            </a:pPr>
            <a:r>
              <a:rPr lang="en-US" sz="3800" dirty="0">
                <a:latin typeface="Times New Roman" panose="02020603050405020304" pitchFamily="18" charset="0"/>
                <a:ea typeface="PMingLiU" panose="02020500000000000000" pitchFamily="18" charset="-120"/>
              </a:rPr>
              <a:t>   </a:t>
            </a:r>
            <a:r>
              <a:rPr lang="en-US" sz="3800" b="1" dirty="0">
                <a:latin typeface="Times New Roman" panose="02020603050405020304" pitchFamily="18" charset="0"/>
                <a:ea typeface="PMingLiU" panose="02020500000000000000" pitchFamily="18" charset="-120"/>
              </a:rPr>
              <a:t>With phrase words such as : …….is not true about …….</a:t>
            </a:r>
          </a:p>
          <a:p>
            <a:pPr marL="0" marR="0" indent="0">
              <a:lnSpc>
                <a:spcPct val="130000"/>
              </a:lnSpc>
              <a:spcBef>
                <a:spcPts val="0"/>
              </a:spcBef>
              <a:spcAft>
                <a:spcPts val="0"/>
              </a:spcAft>
              <a:buNone/>
            </a:pPr>
            <a:r>
              <a:rPr lang="en-US" sz="3800" b="1" dirty="0">
                <a:effectLst/>
                <a:latin typeface="Times New Roman" panose="02020603050405020304" pitchFamily="18" charset="0"/>
                <a:ea typeface="PMingLiU" panose="02020500000000000000" pitchFamily="18" charset="-120"/>
              </a:rPr>
              <a:t>                                                …… is not mentioned ……….</a:t>
            </a:r>
          </a:p>
          <a:p>
            <a:pPr marL="0" marR="0" indent="0" algn="just">
              <a:lnSpc>
                <a:spcPct val="130000"/>
              </a:lnSpc>
              <a:spcBef>
                <a:spcPts val="0"/>
              </a:spcBef>
              <a:spcAft>
                <a:spcPts val="0"/>
              </a:spcAft>
              <a:buNone/>
            </a:pPr>
            <a:r>
              <a:rPr lang="en-US" sz="3800" b="1" dirty="0">
                <a:latin typeface="Times New Roman" panose="02020603050405020304" pitchFamily="18" charset="0"/>
                <a:ea typeface="PMingLiU" panose="02020500000000000000" pitchFamily="18" charset="-120"/>
              </a:rPr>
              <a:t>                                              all true EXCEPT ……………</a:t>
            </a:r>
          </a:p>
          <a:p>
            <a:pPr marL="0" marR="0" indent="0" algn="just">
              <a:lnSpc>
                <a:spcPct val="130000"/>
              </a:lnSpc>
              <a:spcBef>
                <a:spcPts val="0"/>
              </a:spcBef>
              <a:spcAft>
                <a:spcPts val="0"/>
              </a:spcAft>
              <a:buNone/>
            </a:pPr>
            <a:r>
              <a:rPr lang="en-US" sz="3800" b="1" dirty="0">
                <a:effectLst/>
                <a:latin typeface="Times New Roman" panose="02020603050405020304" pitchFamily="18" charset="0"/>
                <a:ea typeface="PMingLiU" panose="02020500000000000000" pitchFamily="18" charset="-120"/>
              </a:rPr>
              <a:t>How to do : -</a:t>
            </a:r>
            <a:r>
              <a:rPr lang="en-US" sz="3800" b="1" dirty="0" err="1">
                <a:effectLst/>
                <a:latin typeface="Times New Roman" panose="02020603050405020304" pitchFamily="18" charset="0"/>
                <a:ea typeface="PMingLiU" panose="02020500000000000000" pitchFamily="18" charset="-120"/>
              </a:rPr>
              <a:t>Xác</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định</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thông</a:t>
            </a:r>
            <a:r>
              <a:rPr lang="en-US" sz="3800" b="1" dirty="0">
                <a:effectLst/>
                <a:latin typeface="Times New Roman" panose="02020603050405020304" pitchFamily="18" charset="0"/>
                <a:ea typeface="PMingLiU" panose="02020500000000000000" pitchFamily="18" charset="-120"/>
              </a:rPr>
              <a:t> tin chi </a:t>
            </a:r>
            <a:r>
              <a:rPr lang="en-US" sz="3800" b="1" dirty="0" err="1">
                <a:effectLst/>
                <a:latin typeface="Times New Roman" panose="02020603050405020304" pitchFamily="18" charset="0"/>
                <a:ea typeface="PMingLiU" panose="02020500000000000000" pitchFamily="18" charset="-120"/>
              </a:rPr>
              <a:t>tiết</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cho</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câu</a:t>
            </a:r>
            <a:r>
              <a:rPr lang="en-US" sz="3800" b="1" dirty="0">
                <a:effectLst/>
                <a:latin typeface="Times New Roman" panose="02020603050405020304" pitchFamily="18" charset="0"/>
                <a:ea typeface="PMingLiU" panose="02020500000000000000" pitchFamily="18" charset="-120"/>
              </a:rPr>
              <a:t> </a:t>
            </a:r>
            <a:r>
              <a:rPr lang="en-US" sz="3800" b="1" dirty="0" err="1">
                <a:effectLst/>
                <a:latin typeface="Times New Roman" panose="02020603050405020304" pitchFamily="18" charset="0"/>
                <a:ea typeface="PMingLiU" panose="02020500000000000000" pitchFamily="18" charset="-120"/>
              </a:rPr>
              <a:t>hỏi</a:t>
            </a:r>
            <a:r>
              <a:rPr lang="en-US" sz="3800" b="1" dirty="0">
                <a:effectLst/>
                <a:latin typeface="Times New Roman" panose="02020603050405020304" pitchFamily="18" charset="0"/>
                <a:ea typeface="PMingLiU" panose="02020500000000000000" pitchFamily="18" charset="-120"/>
              </a:rPr>
              <a:t>.</a:t>
            </a:r>
          </a:p>
          <a:p>
            <a:pPr marL="0" marR="0" indent="0" algn="just">
              <a:lnSpc>
                <a:spcPct val="130000"/>
              </a:lnSpc>
              <a:spcBef>
                <a:spcPts val="0"/>
              </a:spcBef>
              <a:spcAft>
                <a:spcPts val="0"/>
              </a:spcAft>
              <a:buNone/>
            </a:pPr>
            <a:r>
              <a:rPr lang="en-US" sz="4200" b="1" i="1" dirty="0" err="1">
                <a:effectLst/>
                <a:latin typeface="Times New Roman" panose="02020603050405020304" pitchFamily="18" charset="0"/>
                <a:ea typeface="PMingLiU" panose="02020500000000000000" pitchFamily="18" charset="-120"/>
              </a:rPr>
              <a:t>Đáp</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án</a:t>
            </a:r>
            <a:r>
              <a:rPr lang="en-US" sz="4200" b="1" i="1" dirty="0">
                <a:effectLst/>
                <a:latin typeface="Times New Roman" panose="02020603050405020304" pitchFamily="18" charset="0"/>
                <a:ea typeface="PMingLiU" panose="02020500000000000000" pitchFamily="18" charset="-120"/>
              </a:rPr>
              <a:t> </a:t>
            </a:r>
            <a:r>
              <a:rPr lang="en-US" sz="4200" b="1" i="1" dirty="0" err="1">
                <a:latin typeface="Times New Roman" panose="02020603050405020304" pitchFamily="18" charset="0"/>
                <a:ea typeface="PMingLiU" panose="02020500000000000000" pitchFamily="18" charset="-120"/>
              </a:rPr>
              <a:t>đúng</a:t>
            </a:r>
            <a:r>
              <a:rPr lang="en-US" sz="4200" b="1" i="1" dirty="0">
                <a:latin typeface="Times New Roman" panose="02020603050405020304" pitchFamily="18" charset="0"/>
                <a:ea typeface="PMingLiU" panose="02020500000000000000" pitchFamily="18" charset="-120"/>
              </a:rPr>
              <a:t> </a:t>
            </a:r>
            <a:r>
              <a:rPr lang="en-US" sz="4200" b="1" i="1" dirty="0" err="1">
                <a:latin typeface="Times New Roman" panose="02020603050405020304" pitchFamily="18" charset="0"/>
                <a:ea typeface="PMingLiU" panose="02020500000000000000" pitchFamily="18" charset="-120"/>
              </a:rPr>
              <a:t>của</a:t>
            </a:r>
            <a:r>
              <a:rPr lang="en-US" sz="4200" b="1" dirty="0">
                <a:latin typeface="Times New Roman" panose="02020603050405020304" pitchFamily="18" charset="0"/>
                <a:ea typeface="PMingLiU" panose="02020500000000000000" pitchFamily="18" charset="-120"/>
              </a:rPr>
              <a:t> </a:t>
            </a:r>
            <a:r>
              <a:rPr lang="en-US" sz="4200" b="1" dirty="0" err="1">
                <a:latin typeface="Times New Roman" panose="02020603050405020304" pitchFamily="18" charset="0"/>
                <a:ea typeface="PMingLiU" panose="02020500000000000000" pitchFamily="18" charset="-120"/>
              </a:rPr>
              <a:t>thông</a:t>
            </a:r>
            <a:r>
              <a:rPr lang="en-US" sz="4200" b="1" dirty="0">
                <a:latin typeface="Times New Roman" panose="02020603050405020304" pitchFamily="18" charset="0"/>
                <a:ea typeface="PMingLiU" panose="02020500000000000000" pitchFamily="18" charset="-120"/>
              </a:rPr>
              <a:t> tin chi </a:t>
            </a:r>
            <a:r>
              <a:rPr lang="en-US" sz="4200" b="1" dirty="0" err="1">
                <a:latin typeface="Times New Roman" panose="02020603050405020304" pitchFamily="18" charset="0"/>
                <a:ea typeface="PMingLiU" panose="02020500000000000000" pitchFamily="18" charset="-120"/>
              </a:rPr>
              <a:t>tiết</a:t>
            </a:r>
            <a:r>
              <a:rPr lang="en-US" sz="4200" b="1" i="1" dirty="0">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là</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diễn</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đạt</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lại</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thông</a:t>
            </a:r>
            <a:r>
              <a:rPr lang="en-US" sz="4200" b="1" i="1" dirty="0">
                <a:effectLst/>
                <a:latin typeface="Times New Roman" panose="02020603050405020304" pitchFamily="18" charset="0"/>
                <a:ea typeface="PMingLiU" panose="02020500000000000000" pitchFamily="18" charset="-120"/>
              </a:rPr>
              <a:t> tin </a:t>
            </a:r>
            <a:r>
              <a:rPr lang="en-US" sz="4200" b="1" i="1" dirty="0" err="1">
                <a:effectLst/>
                <a:latin typeface="Times New Roman" panose="02020603050405020304" pitchFamily="18" charset="0"/>
                <a:ea typeface="PMingLiU" panose="02020500000000000000" pitchFamily="18" charset="-120"/>
              </a:rPr>
              <a:t>trong</a:t>
            </a:r>
            <a:r>
              <a:rPr lang="en-US" sz="4200" b="1" i="1" dirty="0">
                <a:effectLst/>
                <a:latin typeface="Times New Roman" panose="02020603050405020304" pitchFamily="18" charset="0"/>
                <a:ea typeface="PMingLiU" panose="02020500000000000000" pitchFamily="18" charset="-120"/>
              </a:rPr>
              <a:t> </a:t>
            </a:r>
            <a:r>
              <a:rPr lang="en-US" sz="4200" b="1" i="1" dirty="0" err="1">
                <a:effectLst/>
                <a:latin typeface="Times New Roman" panose="02020603050405020304" pitchFamily="18" charset="0"/>
                <a:ea typeface="PMingLiU" panose="02020500000000000000" pitchFamily="18" charset="-120"/>
              </a:rPr>
              <a:t>bài</a:t>
            </a:r>
            <a:r>
              <a:rPr lang="en-US" sz="4200" b="1" dirty="0">
                <a:latin typeface="Times New Roman" panose="02020603050405020304" pitchFamily="18" charset="0"/>
                <a:ea typeface="PMingLiU" panose="02020500000000000000" pitchFamily="18" charset="-120"/>
              </a:rPr>
              <a:t> </a:t>
            </a:r>
            <a:r>
              <a:rPr lang="en-US" dirty="0">
                <a:latin typeface="Times New Roman" panose="02020603050405020304" pitchFamily="18" charset="0"/>
                <a:ea typeface="PMingLiU" panose="02020500000000000000" pitchFamily="18" charset="-120"/>
              </a:rPr>
              <a:t>.</a:t>
            </a:r>
            <a:endParaRPr lang="en-US" sz="2400" dirty="0">
              <a:latin typeface="Times New Roman" panose="02020603050405020304" pitchFamily="18" charset="0"/>
              <a:ea typeface="PMingLiU" panose="02020500000000000000" pitchFamily="18" charset="-120"/>
            </a:endParaRPr>
          </a:p>
          <a:p>
            <a:pPr marL="0" marR="0" indent="0" algn="just">
              <a:lnSpc>
                <a:spcPct val="130000"/>
              </a:lnSpc>
              <a:spcBef>
                <a:spcPts val="0"/>
              </a:spcBef>
              <a:spcAft>
                <a:spcPts val="0"/>
              </a:spcAft>
              <a:buNone/>
            </a:pPr>
            <a:endParaRPr lang="en-US" sz="2400" dirty="0">
              <a:effectLst/>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3332573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8000" y="190500"/>
            <a:ext cx="11239500" cy="5216813"/>
          </a:xfrm>
          <a:prstGeom prst="rect">
            <a:avLst/>
          </a:prstGeom>
          <a:noFill/>
        </p:spPr>
        <p:txBody>
          <a:bodyPr wrap="square" rtlCol="0">
            <a:spAutoFit/>
          </a:bodyPr>
          <a:lstStyle/>
          <a:p>
            <a:pPr algn="just"/>
            <a:r>
              <a:rPr lang="en-SG" sz="2100" dirty="0">
                <a:latin typeface="Times New Roman" pitchFamily="18" charset="0"/>
                <a:cs typeface="Times New Roman" pitchFamily="18" charset="0"/>
              </a:rPr>
              <a:t>	Unlike life in the countryside which is often considered to be simple and traditional, life in the city is modern and complicated. People, from different regions, move to the cities in the hope of having a better life for them and their children. The inhabitants in city work as secretaries, businessmen, teachers, government workers, factory workers and even street vendors or construction workers.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The high cost of living requires city dwellers, especially someone with low income, to work harder or to take a part-time job. For many people, an ordinary day starts as usual by getting up in the early morning to do exercise in public parks, preparing for a full day of working and studying, then travelling along crowed boulevards or narrow streets filled with motor scooters and returning home after a busy day. They usually live in large houses, or high-rise apartment blocks or even in a small rental room equipped with modern facilities, like the Internet, telephone, television, and so on. </a:t>
            </a:r>
            <a:endParaRPr lang="en-US" sz="2100" dirty="0">
              <a:latin typeface="Times New Roman" pitchFamily="18" charset="0"/>
              <a:cs typeface="Times New Roman" pitchFamily="18" charset="0"/>
            </a:endParaRPr>
          </a:p>
          <a:p>
            <a:pPr algn="just"/>
            <a:r>
              <a:rPr lang="en-SG" sz="2100" dirty="0">
                <a:latin typeface="Times New Roman" pitchFamily="18" charset="0"/>
                <a:cs typeface="Times New Roman" pitchFamily="18" charset="0"/>
              </a:rPr>
              <a:t>Industrialization and modernization as well as global integration have big </a:t>
            </a:r>
            <a:r>
              <a:rPr lang="en-SG" sz="2100" b="1" dirty="0">
                <a:solidFill>
                  <a:srgbClr val="FF0000"/>
                </a:solidFill>
                <a:latin typeface="Times New Roman" pitchFamily="18" charset="0"/>
                <a:cs typeface="Times New Roman" pitchFamily="18" charset="0"/>
              </a:rPr>
              <a:t>impact</a:t>
            </a:r>
            <a:r>
              <a:rPr lang="en-SG" sz="2100" dirty="0">
                <a:solidFill>
                  <a:srgbClr val="FF0000"/>
                </a:solidFill>
                <a:latin typeface="Times New Roman" pitchFamily="18" charset="0"/>
                <a:cs typeface="Times New Roman" pitchFamily="18" charset="0"/>
              </a:rPr>
              <a:t> </a:t>
            </a:r>
            <a:r>
              <a:rPr lang="en-SG" sz="2100" dirty="0">
                <a:latin typeface="Times New Roman" pitchFamily="18" charset="0"/>
                <a:cs typeface="Times New Roman" pitchFamily="18" charset="0"/>
              </a:rPr>
              <a:t>on lifestyle in the cities. The most noticeable impact is the Western style of clothes. The "</a:t>
            </a:r>
            <a:r>
              <a:rPr lang="en-SG" sz="2100" dirty="0" err="1">
                <a:latin typeface="Times New Roman" pitchFamily="18" charset="0"/>
                <a:cs typeface="Times New Roman" pitchFamily="18" charset="0"/>
              </a:rPr>
              <a:t>ao</a:t>
            </a:r>
            <a:r>
              <a:rPr lang="en-SG" sz="2100" dirty="0">
                <a:latin typeface="Times New Roman" pitchFamily="18" charset="0"/>
                <a:cs typeface="Times New Roman" pitchFamily="18" charset="0"/>
              </a:rPr>
              <a:t> </a:t>
            </a:r>
            <a:r>
              <a:rPr lang="en-SG" sz="2100" dirty="0" err="1">
                <a:latin typeface="Times New Roman" pitchFamily="18" charset="0"/>
                <a:cs typeface="Times New Roman" pitchFamily="18" charset="0"/>
              </a:rPr>
              <a:t>dai</a:t>
            </a:r>
            <a:r>
              <a:rPr lang="en-SG" sz="2100" dirty="0">
                <a:latin typeface="Times New Roman" pitchFamily="18" charset="0"/>
                <a:cs typeface="Times New Roman" pitchFamily="18" charset="0"/>
              </a:rPr>
              <a:t>” - Vietnamese traditional clothes big are no longer regularly worn in Vietnamese women's daily life. Instead, jeans, T-shirts and fashionable clothes are widely preferred.</a:t>
            </a:r>
            <a:endParaRPr lang="en-US" sz="2100" dirty="0">
              <a:latin typeface="Times New Roman" pitchFamily="18" charset="0"/>
              <a:cs typeface="Times New Roman" pitchFamily="18" charset="0"/>
            </a:endParaRPr>
          </a:p>
          <a:p>
            <a:endParaRPr lang="en-US" dirty="0"/>
          </a:p>
        </p:txBody>
      </p:sp>
      <p:sp>
        <p:nvSpPr>
          <p:cNvPr id="5" name="TextBox 4"/>
          <p:cNvSpPr txBox="1"/>
          <p:nvPr/>
        </p:nvSpPr>
        <p:spPr>
          <a:xfrm>
            <a:off x="609600" y="5130800"/>
            <a:ext cx="11137900" cy="1723549"/>
          </a:xfrm>
          <a:prstGeom prst="rect">
            <a:avLst/>
          </a:prstGeom>
          <a:noFill/>
        </p:spPr>
        <p:txBody>
          <a:bodyPr wrap="square" rtlCol="0">
            <a:spAutoFit/>
          </a:bodyPr>
          <a:lstStyle/>
          <a:p>
            <a:r>
              <a:rPr lang="vi-VN" sz="2200" b="1" dirty="0">
                <a:latin typeface="Times New Roman" pitchFamily="18" charset="0"/>
                <a:cs typeface="Times New Roman" pitchFamily="18" charset="0"/>
              </a:rPr>
              <a:t>According to the passage, the city life can offer city dwellers all of the following things</a:t>
            </a:r>
            <a:r>
              <a:rPr lang="vi-VN" sz="2200" dirty="0">
                <a:latin typeface="Times New Roman" pitchFamily="18" charset="0"/>
                <a:cs typeface="Times New Roman" pitchFamily="18" charset="0"/>
              </a:rPr>
              <a:t> </a:t>
            </a:r>
            <a:r>
              <a:rPr lang="vi-VN" sz="2200" dirty="0">
                <a:solidFill>
                  <a:srgbClr val="FF0000"/>
                </a:solidFill>
                <a:latin typeface="Times New Roman" pitchFamily="18" charset="0"/>
                <a:cs typeface="Times New Roman" pitchFamily="18" charset="0"/>
              </a:rPr>
              <a:t>EXCEPT</a:t>
            </a:r>
            <a:r>
              <a:rPr lang="vi-VN" sz="2200" dirty="0">
                <a:latin typeface="Times New Roman" pitchFamily="18" charset="0"/>
                <a:cs typeface="Times New Roman" pitchFamily="18" charset="0"/>
              </a:rPr>
              <a:t> ______.</a:t>
            </a:r>
            <a:endParaRPr lang="en-US" sz="2200" dirty="0">
              <a:latin typeface="Times New Roman" pitchFamily="18" charset="0"/>
              <a:cs typeface="Times New Roman" pitchFamily="18" charset="0"/>
            </a:endParaRPr>
          </a:p>
          <a:p>
            <a:r>
              <a:rPr lang="en-SG" sz="2200" b="1" dirty="0">
                <a:latin typeface="Times New Roman" pitchFamily="18" charset="0"/>
                <a:cs typeface="Times New Roman" pitchFamily="18" charset="0"/>
              </a:rPr>
              <a:t>   A. </a:t>
            </a:r>
            <a:r>
              <a:rPr lang="vi-VN" sz="2200" dirty="0">
                <a:latin typeface="Times New Roman" pitchFamily="18" charset="0"/>
                <a:cs typeface="Times New Roman" pitchFamily="18" charset="0"/>
              </a:rPr>
              <a:t>a variety of jobs in different fields</a:t>
            </a:r>
            <a:r>
              <a:rPr lang="pt-BR" sz="2200" dirty="0">
                <a:latin typeface="Times New Roman" pitchFamily="18" charset="0"/>
                <a:cs typeface="Times New Roman" pitchFamily="18" charset="0"/>
              </a:rPr>
              <a:t>	</a:t>
            </a:r>
            <a:r>
              <a:rPr lang="pt-BR" sz="2200" b="1" dirty="0">
                <a:latin typeface="Times New Roman" pitchFamily="18" charset="0"/>
                <a:cs typeface="Times New Roman" pitchFamily="18" charset="0"/>
              </a:rPr>
              <a:t>  B. </a:t>
            </a:r>
            <a:r>
              <a:rPr lang="vi-VN" sz="2200" dirty="0">
                <a:latin typeface="Times New Roman" pitchFamily="18" charset="0"/>
                <a:cs typeface="Times New Roman" pitchFamily="18" charset="0"/>
              </a:rPr>
              <a:t>the Internet</a:t>
            </a:r>
            <a:endParaRPr lang="en-US" sz="2200" dirty="0">
              <a:latin typeface="Times New Roman" pitchFamily="18" charset="0"/>
              <a:cs typeface="Times New Roman" pitchFamily="18" charset="0"/>
            </a:endParaRPr>
          </a:p>
          <a:p>
            <a:r>
              <a:rPr lang="pt-BR" sz="2200" b="1" dirty="0">
                <a:latin typeface="Times New Roman" pitchFamily="18" charset="0"/>
                <a:cs typeface="Times New Roman" pitchFamily="18" charset="0"/>
              </a:rPr>
              <a:t>   C. </a:t>
            </a:r>
            <a:r>
              <a:rPr lang="vi-VN" sz="2200" dirty="0">
                <a:latin typeface="Times New Roman" pitchFamily="18" charset="0"/>
                <a:cs typeface="Times New Roman" pitchFamily="18" charset="0"/>
              </a:rPr>
              <a:t>modern facilities		</a:t>
            </a:r>
            <a:r>
              <a:rPr lang="vi-VN" sz="2200" b="1" dirty="0">
                <a:latin typeface="Times New Roman" pitchFamily="18" charset="0"/>
                <a:cs typeface="Times New Roman" pitchFamily="18" charset="0"/>
              </a:rPr>
              <a:t>  D. </a:t>
            </a:r>
            <a:r>
              <a:rPr lang="en-US" sz="2200" dirty="0">
                <a:latin typeface="Times New Roman" pitchFamily="18" charset="0"/>
                <a:cs typeface="Times New Roman" pitchFamily="18" charset="0"/>
              </a:rPr>
              <a:t>friendly communication with neighbors</a:t>
            </a:r>
          </a:p>
          <a:p>
            <a:endParaRPr lang="en-US" dirty="0"/>
          </a:p>
        </p:txBody>
      </p:sp>
      <p:sp>
        <p:nvSpPr>
          <p:cNvPr id="6" name="Oval 5"/>
          <p:cNvSpPr>
            <a:spLocks noChangeArrowheads="1"/>
          </p:cNvSpPr>
          <p:nvPr/>
        </p:nvSpPr>
        <p:spPr bwMode="auto">
          <a:xfrm>
            <a:off x="4292600" y="6108700"/>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3785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4092" y="410308"/>
            <a:ext cx="11019693" cy="6647974"/>
          </a:xfrm>
          <a:prstGeom prst="rect">
            <a:avLst/>
          </a:prstGeom>
          <a:noFill/>
        </p:spPr>
        <p:txBody>
          <a:bodyPr wrap="square" rtlCol="0">
            <a:spAutoFit/>
          </a:bodyPr>
          <a:lstStyle/>
          <a:p>
            <a:r>
              <a:rPr lang="vi-VN" sz="2400" b="1" dirty="0">
                <a:latin typeface="+mj-lt"/>
              </a:rPr>
              <a:t>Read the following passage and mark letter A, B, C, or D to indicate the correct answer to each of the questions that follow.</a:t>
            </a:r>
            <a:endParaRPr lang="en-US" sz="2400" dirty="0">
              <a:latin typeface="+mj-lt"/>
            </a:endParaRPr>
          </a:p>
          <a:p>
            <a:pPr algn="just"/>
            <a:r>
              <a:rPr lang="en-SG" sz="2400" dirty="0">
                <a:latin typeface="Times New Roman" pitchFamily="18" charset="0"/>
                <a:cs typeface="Times New Roman" pitchFamily="18" charset="0"/>
              </a:rPr>
              <a:t>	The price of holidays can fluctuate a great deal throughout the year, so you can save a lot if you are flexible with your travel dates and avoid peak holiday times. It can be also cheaper if you book well in advance. Before your departure, make sure you get as much information about your destination as you can. Find out if you require any special visas or permits to travel there. Think about spending money as well. Will you be able to access your own money easily enough or will you need to take cash with you? Think about eating larger lunches and smaller evening meals to help your money go further, as lunch is generally cheaper. Make sure that you keep sufficient identification with you at all times. It may also help to email a copy of your passport details to yourself, in case it is lost or stolen. Label your suitcases clearly so that they can be easily identified as yours. It can be useful to store a copy of your itinerary in a prominent place in your suitcase so that the airline will know where to find you if your luggage gets lost. Be sure to pack any medication or other essential items in your hand luggage. If your flight is delayed, or your luggage is lost, these can be difficult to obtain in an airport or foreign country.</a:t>
            </a:r>
            <a:endParaRPr lang="en-US" sz="24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853161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7700" y="177800"/>
            <a:ext cx="10934700" cy="4708981"/>
          </a:xfrm>
          <a:prstGeom prst="rect">
            <a:avLst/>
          </a:prstGeom>
          <a:noFill/>
        </p:spPr>
        <p:txBody>
          <a:bodyPr wrap="square" rtlCol="0">
            <a:spAutoFit/>
          </a:bodyPr>
          <a:lstStyle/>
          <a:p>
            <a:pPr algn="just"/>
            <a:r>
              <a:rPr lang="en-SG" sz="2000" dirty="0">
                <a:latin typeface="Times New Roman" pitchFamily="18" charset="0"/>
                <a:cs typeface="Times New Roman" pitchFamily="18" charset="0"/>
              </a:rPr>
              <a:t>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has become more famous after the American Broadcasting Company (ABC) aired a live programme featuring its magnificence on ‘Good Morning America’ in May 2015.</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Located in </a:t>
            </a:r>
            <a:r>
              <a:rPr lang="en-SG" sz="2000" dirty="0" err="1">
                <a:latin typeface="Times New Roman" pitchFamily="18" charset="0"/>
                <a:cs typeface="Times New Roman" pitchFamily="18" charset="0"/>
              </a:rPr>
              <a:t>Quang</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Binh</a:t>
            </a:r>
            <a:r>
              <a:rPr lang="en-SG" sz="2000" dirty="0">
                <a:latin typeface="Times New Roman" pitchFamily="18" charset="0"/>
                <a:cs typeface="Times New Roman" pitchFamily="18" charset="0"/>
              </a:rPr>
              <a:t> Province,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was discovered by a local man named </a:t>
            </a:r>
            <a:r>
              <a:rPr lang="en-SG" sz="2000" dirty="0" err="1">
                <a:latin typeface="Times New Roman" pitchFamily="18" charset="0"/>
                <a:cs typeface="Times New Roman" pitchFamily="18" charset="0"/>
              </a:rPr>
              <a:t>Ho</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Khanh</a:t>
            </a:r>
            <a:r>
              <a:rPr lang="en-SG" sz="2000" dirty="0">
                <a:latin typeface="Times New Roman" pitchFamily="18" charset="0"/>
                <a:cs typeface="Times New Roman" pitchFamily="18" charset="0"/>
              </a:rPr>
              <a:t> in 1991, and became known internationally in 2009 thanks to British cavers, led by Howard </a:t>
            </a:r>
            <a:r>
              <a:rPr lang="en-SG" sz="2000" dirty="0" err="1">
                <a:latin typeface="Times New Roman" pitchFamily="18" charset="0"/>
                <a:cs typeface="Times New Roman" pitchFamily="18" charset="0"/>
              </a:rPr>
              <a:t>Limbert</a:t>
            </a:r>
            <a:r>
              <a:rPr lang="en-SG" sz="2000" dirty="0">
                <a:latin typeface="Times New Roman" pitchFamily="18" charset="0"/>
                <a:cs typeface="Times New Roman" pitchFamily="18" charset="0"/>
              </a:rPr>
              <a:t>. The cave was formed about 2 to 5 million years ago by river water eroding away the limestone underneath the mountain. It contains some of the tallest known stalagmites in the world - up to 70 metres tall. The cave is more than 200 metres wide, 150 metres high, and nearly 9 kilometres long, with caverns big enough to fit an entire street inside them.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is recognised as the largest cave in the world by BCRA (British Cave Research Association) and selected as one of the most beautiful on earth by the BBC (British Broadcasting Corporation).</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In August 2013, the first tourist group explored the cave on a guided tour. Permits are now required to access the cave and are made available on a limited basis. Only 500 permits were issued for the 2015 season, which runs from February to August. After August, heavy rains cause river levels to rise and make the cave largely </a:t>
            </a:r>
            <a:r>
              <a:rPr lang="en-SG" sz="2000" dirty="0">
                <a:solidFill>
                  <a:srgbClr val="FF0000"/>
                </a:solidFill>
                <a:latin typeface="Times New Roman" pitchFamily="18" charset="0"/>
                <a:cs typeface="Times New Roman" pitchFamily="18" charset="0"/>
              </a:rPr>
              <a:t>inaccessible.</a:t>
            </a:r>
            <a:endParaRPr lang="en-US" sz="2000" dirty="0">
              <a:solidFill>
                <a:srgbClr val="FF0000"/>
              </a:solidFill>
              <a:latin typeface="Times New Roman" pitchFamily="18" charset="0"/>
              <a:cs typeface="Times New Roman" pitchFamily="18" charset="0"/>
            </a:endParaRPr>
          </a:p>
          <a:p>
            <a:endParaRPr lang="en-US" sz="2000" dirty="0"/>
          </a:p>
        </p:txBody>
      </p:sp>
      <p:sp>
        <p:nvSpPr>
          <p:cNvPr id="5" name="TextBox 4"/>
          <p:cNvSpPr txBox="1"/>
          <p:nvPr/>
        </p:nvSpPr>
        <p:spPr>
          <a:xfrm>
            <a:off x="647700" y="4775200"/>
            <a:ext cx="10934700" cy="1846659"/>
          </a:xfrm>
          <a:prstGeom prst="rect">
            <a:avLst/>
          </a:prstGeom>
          <a:noFill/>
        </p:spPr>
        <p:txBody>
          <a:bodyPr wrap="square" rtlCol="0">
            <a:spAutoFit/>
          </a:bodyPr>
          <a:lstStyle/>
          <a:p>
            <a:r>
              <a:rPr lang="vi-VN" sz="2400" b="1" dirty="0"/>
              <a:t> </a:t>
            </a:r>
            <a:r>
              <a:rPr lang="vi-VN" sz="2400" b="1" dirty="0">
                <a:latin typeface="Times New Roman" pitchFamily="18" charset="0"/>
                <a:cs typeface="Times New Roman" pitchFamily="18" charset="0"/>
              </a:rPr>
              <a:t>Which statement is </a:t>
            </a:r>
            <a:r>
              <a:rPr lang="vi-VN" sz="2400" b="1" dirty="0">
                <a:solidFill>
                  <a:srgbClr val="FF0000"/>
                </a:solidFill>
                <a:latin typeface="Times New Roman" pitchFamily="18" charset="0"/>
                <a:cs typeface="Times New Roman" pitchFamily="18" charset="0"/>
              </a:rPr>
              <a:t>NOT true</a:t>
            </a:r>
            <a:r>
              <a:rPr lang="vi-VN" sz="2400" b="1" dirty="0">
                <a:latin typeface="Times New Roman" pitchFamily="18" charset="0"/>
                <a:cs typeface="Times New Roman" pitchFamily="18" charset="0"/>
              </a:rPr>
              <a:t> about Son Doong Cave?</a:t>
            </a:r>
            <a:endParaRPr lang="en-US" sz="2400" b="1" dirty="0">
              <a:latin typeface="Times New Roman" pitchFamily="18" charset="0"/>
              <a:cs typeface="Times New Roman" pitchFamily="18" charset="0"/>
            </a:endParaRPr>
          </a:p>
          <a:p>
            <a:r>
              <a:rPr lang="vi-VN" sz="2400" b="1" dirty="0"/>
              <a:t>   </a:t>
            </a:r>
            <a:r>
              <a:rPr lang="vi-VN" sz="2000" b="1" dirty="0">
                <a:latin typeface="Times New Roman" pitchFamily="18" charset="0"/>
                <a:cs typeface="Times New Roman" pitchFamily="18" charset="0"/>
              </a:rPr>
              <a:t>A. </a:t>
            </a:r>
            <a:r>
              <a:rPr lang="vi-VN" sz="2200" dirty="0">
                <a:latin typeface="Times New Roman" pitchFamily="18" charset="0"/>
                <a:cs typeface="Times New Roman" pitchFamily="18" charset="0"/>
              </a:rPr>
              <a:t>Tourists can explore Son Doong Cave daily throughout the year.</a:t>
            </a:r>
            <a:endParaRPr lang="en-US" sz="2200" dirty="0">
              <a:latin typeface="Times New Roman" pitchFamily="18" charset="0"/>
              <a:cs typeface="Times New Roman" pitchFamily="18" charset="0"/>
            </a:endParaRPr>
          </a:p>
          <a:p>
            <a:r>
              <a:rPr lang="vi-VN" sz="2200" b="1" dirty="0">
                <a:latin typeface="Times New Roman" pitchFamily="18" charset="0"/>
                <a:cs typeface="Times New Roman" pitchFamily="18" charset="0"/>
              </a:rPr>
              <a:t>   B. </a:t>
            </a:r>
            <a:r>
              <a:rPr lang="vi-VN" sz="2200" dirty="0">
                <a:latin typeface="Times New Roman" pitchFamily="18" charset="0"/>
                <a:cs typeface="Times New Roman" pitchFamily="18" charset="0"/>
              </a:rPr>
              <a:t>It was formed by river water eroding away the limestone underneath the mountain.</a:t>
            </a:r>
            <a:endParaRPr lang="en-US" sz="2200" dirty="0">
              <a:latin typeface="Times New Roman" pitchFamily="18" charset="0"/>
              <a:cs typeface="Times New Roman" pitchFamily="18" charset="0"/>
            </a:endParaRPr>
          </a:p>
          <a:p>
            <a:r>
              <a:rPr lang="vi-VN" sz="2200" b="1" dirty="0">
                <a:latin typeface="Times New Roman" pitchFamily="18" charset="0"/>
                <a:cs typeface="Times New Roman" pitchFamily="18" charset="0"/>
              </a:rPr>
              <a:t>   C. </a:t>
            </a:r>
            <a:r>
              <a:rPr lang="vi-VN" sz="2200" dirty="0">
                <a:latin typeface="Times New Roman" pitchFamily="18" charset="0"/>
                <a:cs typeface="Times New Roman" pitchFamily="18" charset="0"/>
              </a:rPr>
              <a:t>Some of the stalagmites in Son Doong Cave are about 70 metres tall.</a:t>
            </a:r>
            <a:endParaRPr lang="en-US" sz="2200" dirty="0">
              <a:latin typeface="Times New Roman" pitchFamily="18" charset="0"/>
              <a:cs typeface="Times New Roman" pitchFamily="18" charset="0"/>
            </a:endParaRPr>
          </a:p>
          <a:p>
            <a:r>
              <a:rPr lang="vi-VN" sz="2200" b="1" dirty="0">
                <a:latin typeface="Times New Roman" pitchFamily="18" charset="0"/>
                <a:cs typeface="Times New Roman" pitchFamily="18" charset="0"/>
              </a:rPr>
              <a:t>   D. </a:t>
            </a:r>
            <a:r>
              <a:rPr lang="vi-VN" sz="2200" dirty="0">
                <a:latin typeface="Times New Roman" pitchFamily="18" charset="0"/>
                <a:cs typeface="Times New Roman" pitchFamily="18" charset="0"/>
              </a:rPr>
              <a:t>The cave was formed about 2 to 5 million years ago</a:t>
            </a:r>
            <a:endParaRPr lang="en-US" sz="2200" dirty="0">
              <a:latin typeface="Times New Roman" pitchFamily="18" charset="0"/>
              <a:cs typeface="Times New Roman" pitchFamily="18" charset="0"/>
            </a:endParaRPr>
          </a:p>
        </p:txBody>
      </p:sp>
      <p:sp>
        <p:nvSpPr>
          <p:cNvPr id="6" name="Oval 5"/>
          <p:cNvSpPr>
            <a:spLocks noChangeArrowheads="1"/>
          </p:cNvSpPr>
          <p:nvPr/>
        </p:nvSpPr>
        <p:spPr bwMode="auto">
          <a:xfrm>
            <a:off x="800100" y="5182463"/>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71971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9936"/>
            <a:ext cx="10515600" cy="5647027"/>
          </a:xfrm>
        </p:spPr>
        <p:txBody>
          <a:bodyPr>
            <a:normAutofit/>
          </a:bodyPr>
          <a:lstStyle/>
          <a:p>
            <a:pPr marL="0" marR="0" indent="0" algn="just">
              <a:lnSpc>
                <a:spcPct val="130000"/>
              </a:lnSpc>
              <a:spcBef>
                <a:spcPts val="0"/>
              </a:spcBef>
              <a:spcAft>
                <a:spcPts val="0"/>
              </a:spcAft>
              <a:buNone/>
            </a:pPr>
            <a:r>
              <a:rPr lang="en-US" b="1" dirty="0">
                <a:effectLst/>
                <a:latin typeface="Times New Roman" panose="02020603050405020304" pitchFamily="18" charset="0"/>
                <a:ea typeface="PMingLiU" panose="02020500000000000000" pitchFamily="18" charset="-120"/>
              </a:rPr>
              <a:t> </a:t>
            </a:r>
            <a:r>
              <a:rPr lang="en-US" sz="3600" b="1" i="1" dirty="0">
                <a:solidFill>
                  <a:srgbClr val="FF0000"/>
                </a:solidFill>
                <a:latin typeface="Times New Roman" panose="02020603050405020304" pitchFamily="18" charset="0"/>
                <a:ea typeface="PMingLiU" panose="02020500000000000000" pitchFamily="18" charset="-120"/>
              </a:rPr>
              <a:t>Reference</a:t>
            </a:r>
            <a:r>
              <a:rPr lang="en-US" sz="3600" b="1" dirty="0">
                <a:solidFill>
                  <a:srgbClr val="FF0000"/>
                </a:solidFill>
                <a:latin typeface="Times New Roman" panose="02020603050405020304" pitchFamily="18" charset="0"/>
                <a:ea typeface="PMingLiU" panose="02020500000000000000" pitchFamily="18" charset="-120"/>
              </a:rPr>
              <a:t> question : </a:t>
            </a:r>
            <a:r>
              <a:rPr lang="en-US" sz="3200" b="1" dirty="0" err="1">
                <a:effectLst/>
                <a:latin typeface="Times New Roman" panose="02020603050405020304" pitchFamily="18" charset="0"/>
                <a:ea typeface="PMingLiU" panose="02020500000000000000" pitchFamily="18" charset="-120"/>
              </a:rPr>
              <a:t>Tìm</a:t>
            </a:r>
            <a:r>
              <a:rPr lang="en-US" sz="3200" b="1" dirty="0">
                <a:effectLst/>
                <a:latin typeface="Times New Roman" panose="02020603050405020304" pitchFamily="18" charset="0"/>
                <a:ea typeface="PMingLiU" panose="02020500000000000000" pitchFamily="18" charset="-120"/>
              </a:rPr>
              <a:t> </a:t>
            </a:r>
            <a:r>
              <a:rPr lang="en-US" sz="3200" b="1" dirty="0" err="1">
                <a:effectLst/>
                <a:latin typeface="Times New Roman" panose="02020603050405020304" pitchFamily="18" charset="0"/>
                <a:ea typeface="PMingLiU" panose="02020500000000000000" pitchFamily="18" charset="-120"/>
              </a:rPr>
              <a:t>từ</a:t>
            </a:r>
            <a:r>
              <a:rPr lang="en-US" sz="3200" b="1" dirty="0">
                <a:effectLst/>
                <a:latin typeface="Times New Roman" panose="02020603050405020304" pitchFamily="18" charset="0"/>
                <a:ea typeface="PMingLiU" panose="02020500000000000000" pitchFamily="18" charset="-120"/>
              </a:rPr>
              <a:t> </a:t>
            </a:r>
            <a:r>
              <a:rPr lang="en-US" sz="3200" b="1" dirty="0" err="1">
                <a:effectLst/>
                <a:latin typeface="Times New Roman" panose="02020603050405020304" pitchFamily="18" charset="0"/>
                <a:ea typeface="PMingLiU" panose="02020500000000000000" pitchFamily="18" charset="-120"/>
              </a:rPr>
              <a:t>quy</a:t>
            </a:r>
            <a:r>
              <a:rPr lang="en-US" sz="3200" b="1" dirty="0">
                <a:effectLst/>
                <a:latin typeface="Times New Roman" panose="02020603050405020304" pitchFamily="18" charset="0"/>
                <a:ea typeface="PMingLiU" panose="02020500000000000000" pitchFamily="18" charset="-120"/>
              </a:rPr>
              <a:t> </a:t>
            </a:r>
            <a:r>
              <a:rPr lang="en-US" sz="3200" b="1" dirty="0" err="1">
                <a:effectLst/>
                <a:latin typeface="Times New Roman" panose="02020603050405020304" pitchFamily="18" charset="0"/>
                <a:ea typeface="PMingLiU" panose="02020500000000000000" pitchFamily="18" charset="-120"/>
              </a:rPr>
              <a:t>chiếu</a:t>
            </a:r>
            <a:r>
              <a:rPr lang="en-US" sz="3200" b="1" dirty="0">
                <a:effectLst/>
                <a:latin typeface="Times New Roman" panose="02020603050405020304" pitchFamily="18" charset="0"/>
                <a:ea typeface="PMingLiU" panose="02020500000000000000" pitchFamily="18" charset="-120"/>
              </a:rPr>
              <a:t> </a:t>
            </a:r>
            <a:endParaRPr lang="en-US" sz="3200" dirty="0">
              <a:effectLst/>
              <a:latin typeface="Times New Roman" panose="02020603050405020304" pitchFamily="18" charset="0"/>
              <a:ea typeface="PMingLiU" panose="02020500000000000000" pitchFamily="18" charset="-120"/>
            </a:endParaRPr>
          </a:p>
          <a:p>
            <a:pPr marL="0" marR="0" indent="0" algn="just">
              <a:lnSpc>
                <a:spcPct val="130000"/>
              </a:lnSpc>
              <a:spcBef>
                <a:spcPts val="0"/>
              </a:spcBef>
              <a:spcAft>
                <a:spcPts val="0"/>
              </a:spcAft>
              <a:buNone/>
            </a:pPr>
            <a:r>
              <a:rPr lang="en-US" sz="3200" b="1" i="1" dirty="0">
                <a:effectLst/>
                <a:latin typeface="Times New Roman" panose="02020603050405020304" pitchFamily="18" charset="0"/>
                <a:ea typeface="PMingLiU" panose="02020500000000000000" pitchFamily="18" charset="-120"/>
              </a:rPr>
              <a:t>   </a:t>
            </a:r>
            <a:r>
              <a:rPr lang="en-US" sz="3200" b="1" i="1" dirty="0" err="1">
                <a:effectLst/>
                <a:latin typeface="Times New Roman" panose="02020603050405020304" pitchFamily="18" charset="0"/>
                <a:ea typeface="PMingLiU" panose="02020500000000000000" pitchFamily="18" charset="-120"/>
              </a:rPr>
              <a:t>Dấu</a:t>
            </a:r>
            <a:r>
              <a:rPr lang="en-US" sz="3200" b="1" i="1" dirty="0">
                <a:effectLst/>
                <a:latin typeface="Times New Roman" panose="02020603050405020304" pitchFamily="18" charset="0"/>
                <a:ea typeface="PMingLiU" panose="02020500000000000000" pitchFamily="18" charset="-120"/>
              </a:rPr>
              <a:t> </a:t>
            </a:r>
            <a:r>
              <a:rPr lang="en-US" sz="3200" b="1" i="1" dirty="0" err="1">
                <a:effectLst/>
                <a:latin typeface="Times New Roman" panose="02020603050405020304" pitchFamily="18" charset="0"/>
                <a:ea typeface="PMingLiU" panose="02020500000000000000" pitchFamily="18" charset="-120"/>
              </a:rPr>
              <a:t>hiệu</a:t>
            </a:r>
            <a:r>
              <a:rPr lang="en-US" sz="3200" b="1" i="1" dirty="0">
                <a:effectLst/>
                <a:latin typeface="Times New Roman" panose="02020603050405020304" pitchFamily="18" charset="0"/>
                <a:ea typeface="PMingLiU" panose="02020500000000000000" pitchFamily="18" charset="-120"/>
              </a:rPr>
              <a:t> </a:t>
            </a:r>
            <a:r>
              <a:rPr lang="en-US" sz="3200" b="1" i="1" dirty="0" err="1">
                <a:effectLst/>
                <a:latin typeface="Times New Roman" panose="02020603050405020304" pitchFamily="18" charset="0"/>
                <a:ea typeface="PMingLiU" panose="02020500000000000000" pitchFamily="18" charset="-120"/>
              </a:rPr>
              <a:t>nhận</a:t>
            </a:r>
            <a:r>
              <a:rPr lang="en-US" sz="3200" b="1" i="1" dirty="0">
                <a:effectLst/>
                <a:latin typeface="Times New Roman" panose="02020603050405020304" pitchFamily="18" charset="0"/>
                <a:ea typeface="PMingLiU" panose="02020500000000000000" pitchFamily="18" charset="-120"/>
              </a:rPr>
              <a:t> </a:t>
            </a:r>
            <a:r>
              <a:rPr lang="en-US" sz="3200" b="1" i="1" dirty="0" err="1">
                <a:effectLst/>
                <a:latin typeface="Times New Roman" panose="02020603050405020304" pitchFamily="18" charset="0"/>
                <a:ea typeface="PMingLiU" panose="02020500000000000000" pitchFamily="18" charset="-120"/>
              </a:rPr>
              <a:t>biết</a:t>
            </a:r>
            <a:r>
              <a:rPr lang="en-US" sz="3200" dirty="0">
                <a:effectLst/>
                <a:latin typeface="Times New Roman" panose="02020603050405020304" pitchFamily="18" charset="0"/>
                <a:ea typeface="PMingLiU" panose="02020500000000000000" pitchFamily="18" charset="-120"/>
              </a:rPr>
              <a:t>: “</a:t>
            </a:r>
            <a:r>
              <a:rPr lang="en-US" sz="3200" dirty="0">
                <a:solidFill>
                  <a:srgbClr val="FF0000"/>
                </a:solidFill>
                <a:effectLst/>
                <a:latin typeface="Times New Roman" panose="02020603050405020304" pitchFamily="18" charset="0"/>
                <a:ea typeface="PMingLiU" panose="02020500000000000000" pitchFamily="18" charset="-120"/>
              </a:rPr>
              <a:t>The word </a:t>
            </a:r>
            <a:r>
              <a:rPr lang="en-US" sz="3200" b="1" dirty="0">
                <a:effectLst/>
                <a:latin typeface="Times New Roman" panose="02020603050405020304" pitchFamily="18" charset="0"/>
                <a:ea typeface="PMingLiU" panose="02020500000000000000" pitchFamily="18" charset="-120"/>
              </a:rPr>
              <a:t>“</a:t>
            </a:r>
            <a:r>
              <a:rPr lang="en-US" sz="3200" b="1" i="1" dirty="0">
                <a:latin typeface="Times New Roman" panose="02020603050405020304" pitchFamily="18" charset="0"/>
                <a:ea typeface="PMingLiU" panose="02020500000000000000" pitchFamily="18" charset="-120"/>
              </a:rPr>
              <a:t>……………</a:t>
            </a:r>
            <a:r>
              <a:rPr lang="en-US" sz="3200" b="1" dirty="0">
                <a:effectLst/>
                <a:latin typeface="Times New Roman" panose="02020603050405020304" pitchFamily="18" charset="0"/>
                <a:ea typeface="PMingLiU" panose="02020500000000000000" pitchFamily="18" charset="-120"/>
              </a:rPr>
              <a:t>” in line……  </a:t>
            </a:r>
            <a:r>
              <a:rPr lang="en-US" sz="3200" b="1" dirty="0">
                <a:solidFill>
                  <a:srgbClr val="FF0000"/>
                </a:solidFill>
                <a:effectLst/>
                <a:latin typeface="Times New Roman" panose="02020603050405020304" pitchFamily="18" charset="0"/>
                <a:ea typeface="PMingLiU" panose="02020500000000000000" pitchFamily="18" charset="-120"/>
              </a:rPr>
              <a:t>refers to </a:t>
            </a:r>
            <a:r>
              <a:rPr lang="en-US" sz="3200" dirty="0">
                <a:effectLst/>
                <a:latin typeface="Times New Roman" panose="02020603050405020304" pitchFamily="18" charset="0"/>
                <a:ea typeface="PMingLiU" panose="02020500000000000000" pitchFamily="18" charset="-120"/>
              </a:rPr>
              <a:t>……….”</a:t>
            </a:r>
          </a:p>
          <a:p>
            <a:pPr marR="0" algn="just">
              <a:lnSpc>
                <a:spcPct val="130000"/>
              </a:lnSpc>
              <a:spcBef>
                <a:spcPts val="0"/>
              </a:spcBef>
              <a:spcAft>
                <a:spcPts val="0"/>
              </a:spcAft>
              <a:buFontTx/>
              <a:buChar char="-"/>
            </a:pPr>
            <a:r>
              <a:rPr lang="en-US" sz="3200" dirty="0">
                <a:latin typeface="Times New Roman" panose="02020603050405020304" pitchFamily="18" charset="0"/>
                <a:ea typeface="PMingLiU" panose="02020500000000000000" pitchFamily="18" charset="-120"/>
              </a:rPr>
              <a:t>With word </a:t>
            </a:r>
            <a:r>
              <a:rPr lang="en-US" sz="3200" b="1" dirty="0">
                <a:solidFill>
                  <a:srgbClr val="FF0000"/>
                </a:solidFill>
                <a:latin typeface="Times New Roman" panose="02020603050405020304" pitchFamily="18" charset="0"/>
                <a:ea typeface="PMingLiU" panose="02020500000000000000" pitchFamily="18" charset="-120"/>
              </a:rPr>
              <a:t>( it , them ,they, this, those ….) </a:t>
            </a:r>
          </a:p>
          <a:p>
            <a:pPr algn="just">
              <a:lnSpc>
                <a:spcPct val="130000"/>
              </a:lnSpc>
              <a:spcBef>
                <a:spcPts val="0"/>
              </a:spcBef>
              <a:buFontTx/>
              <a:buChar char="-"/>
            </a:pPr>
            <a:r>
              <a:rPr lang="en-US" sz="3200" dirty="0">
                <a:latin typeface="Times New Roman" panose="02020603050405020304" pitchFamily="18" charset="0"/>
                <a:ea typeface="PMingLiU" panose="02020500000000000000" pitchFamily="18" charset="-120"/>
              </a:rPr>
              <a:t>How to do: </a:t>
            </a:r>
            <a:r>
              <a:rPr lang="en-US" sz="3200" dirty="0" err="1">
                <a:latin typeface="Times New Roman" panose="02020603050405020304" pitchFamily="18" charset="0"/>
                <a:ea typeface="PMingLiU" panose="02020500000000000000" pitchFamily="18" charset="-120"/>
              </a:rPr>
              <a:t>Xác</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định</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vị</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trí</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của</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từ</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cần</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tìm</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sau</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đó</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đọc</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kĩ</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câu</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liền</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trước</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và</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liền</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sau</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và</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đoán</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nghĩ</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từ</a:t>
            </a:r>
            <a:r>
              <a:rPr lang="en-US" sz="3200" dirty="0">
                <a:latin typeface="Times New Roman" panose="02020603050405020304" pitchFamily="18" charset="0"/>
                <a:ea typeface="PMingLiU" panose="02020500000000000000" pitchFamily="18" charset="-120"/>
              </a:rPr>
              <a:t>.</a:t>
            </a:r>
          </a:p>
          <a:p>
            <a:pPr marR="0" algn="just">
              <a:lnSpc>
                <a:spcPct val="130000"/>
              </a:lnSpc>
              <a:spcBef>
                <a:spcPts val="0"/>
              </a:spcBef>
              <a:spcAft>
                <a:spcPts val="0"/>
              </a:spcAft>
              <a:buFontTx/>
              <a:buChar char="-"/>
            </a:pPr>
            <a:r>
              <a:rPr lang="en-US" sz="3200" dirty="0">
                <a:latin typeface="Times New Roman" panose="02020603050405020304" pitchFamily="18" charset="0"/>
                <a:ea typeface="PMingLiU" panose="02020500000000000000" pitchFamily="18" charset="-120"/>
              </a:rPr>
              <a:t>Note : </a:t>
            </a:r>
            <a:r>
              <a:rPr lang="en-US" sz="3200" dirty="0" err="1">
                <a:latin typeface="Times New Roman" panose="02020603050405020304" pitchFamily="18" charset="0"/>
                <a:ea typeface="PMingLiU" panose="02020500000000000000" pitchFamily="18" charset="-120"/>
              </a:rPr>
              <a:t>Từ</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quy</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chiếu</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thay</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thế</a:t>
            </a:r>
            <a:r>
              <a:rPr lang="en-US" sz="3200" dirty="0">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cho</a:t>
            </a:r>
            <a:r>
              <a:rPr lang="en-US" sz="3200" dirty="0">
                <a:latin typeface="Times New Roman" panose="02020603050405020304" pitchFamily="18" charset="0"/>
                <a:ea typeface="PMingLiU" panose="02020500000000000000" pitchFamily="18" charset="-120"/>
              </a:rPr>
              <a:t> </a:t>
            </a:r>
            <a:r>
              <a:rPr lang="en-US" sz="3200" b="1" dirty="0" err="1">
                <a:solidFill>
                  <a:srgbClr val="FF0000"/>
                </a:solidFill>
                <a:latin typeface="Times New Roman" panose="02020603050405020304" pitchFamily="18" charset="0"/>
                <a:ea typeface="PMingLiU" panose="02020500000000000000" pitchFamily="18" charset="-120"/>
              </a:rPr>
              <a:t>danh</a:t>
            </a:r>
            <a:r>
              <a:rPr lang="en-US" sz="3200" b="1" dirty="0">
                <a:solidFill>
                  <a:srgbClr val="FF0000"/>
                </a:solidFill>
                <a:latin typeface="Times New Roman" panose="02020603050405020304" pitchFamily="18" charset="0"/>
                <a:ea typeface="PMingLiU" panose="02020500000000000000" pitchFamily="18" charset="-120"/>
              </a:rPr>
              <a:t> </a:t>
            </a:r>
            <a:r>
              <a:rPr lang="en-US" sz="3200" b="1" dirty="0" err="1">
                <a:solidFill>
                  <a:srgbClr val="FF0000"/>
                </a:solidFill>
                <a:latin typeface="Times New Roman" panose="02020603050405020304" pitchFamily="18" charset="0"/>
                <a:ea typeface="PMingLiU" panose="02020500000000000000" pitchFamily="18" charset="-120"/>
              </a:rPr>
              <a:t>từ</a:t>
            </a:r>
            <a:r>
              <a:rPr lang="en-US" sz="3200" b="1" dirty="0">
                <a:solidFill>
                  <a:srgbClr val="FF0000"/>
                </a:solidFill>
                <a:latin typeface="Times New Roman" panose="02020603050405020304" pitchFamily="18" charset="0"/>
                <a:ea typeface="PMingLiU" panose="02020500000000000000" pitchFamily="18" charset="-120"/>
              </a:rPr>
              <a:t> </a:t>
            </a:r>
            <a:r>
              <a:rPr lang="en-US" sz="3200" dirty="0" err="1">
                <a:latin typeface="Times New Roman" panose="02020603050405020304" pitchFamily="18" charset="0"/>
                <a:ea typeface="PMingLiU" panose="02020500000000000000" pitchFamily="18" charset="-120"/>
              </a:rPr>
              <a:t>hoặc</a:t>
            </a:r>
            <a:r>
              <a:rPr lang="en-US" sz="3200" dirty="0">
                <a:latin typeface="Times New Roman" panose="02020603050405020304" pitchFamily="18" charset="0"/>
                <a:ea typeface="PMingLiU" panose="02020500000000000000" pitchFamily="18" charset="-120"/>
              </a:rPr>
              <a:t> </a:t>
            </a:r>
            <a:r>
              <a:rPr lang="en-US" sz="3200" b="1" dirty="0" err="1">
                <a:solidFill>
                  <a:srgbClr val="FF0000"/>
                </a:solidFill>
                <a:latin typeface="Times New Roman" panose="02020603050405020304" pitchFamily="18" charset="0"/>
                <a:ea typeface="PMingLiU" panose="02020500000000000000" pitchFamily="18" charset="-120"/>
              </a:rPr>
              <a:t>cụm</a:t>
            </a:r>
            <a:r>
              <a:rPr lang="en-US" sz="3200" b="1" dirty="0">
                <a:solidFill>
                  <a:srgbClr val="FF0000"/>
                </a:solidFill>
                <a:latin typeface="Times New Roman" panose="02020603050405020304" pitchFamily="18" charset="0"/>
                <a:ea typeface="PMingLiU" panose="02020500000000000000" pitchFamily="18" charset="-120"/>
              </a:rPr>
              <a:t> </a:t>
            </a:r>
            <a:r>
              <a:rPr lang="en-US" sz="3200" b="1" dirty="0" err="1">
                <a:solidFill>
                  <a:srgbClr val="FF0000"/>
                </a:solidFill>
                <a:latin typeface="Times New Roman" panose="02020603050405020304" pitchFamily="18" charset="0"/>
                <a:ea typeface="PMingLiU" panose="02020500000000000000" pitchFamily="18" charset="-120"/>
              </a:rPr>
              <a:t>danh</a:t>
            </a:r>
            <a:r>
              <a:rPr lang="en-US" sz="3200" b="1" dirty="0">
                <a:solidFill>
                  <a:srgbClr val="FF0000"/>
                </a:solidFill>
                <a:latin typeface="Times New Roman" panose="02020603050405020304" pitchFamily="18" charset="0"/>
                <a:ea typeface="PMingLiU" panose="02020500000000000000" pitchFamily="18" charset="-120"/>
              </a:rPr>
              <a:t> </a:t>
            </a:r>
            <a:r>
              <a:rPr lang="en-US" sz="3200" b="1" dirty="0" err="1">
                <a:solidFill>
                  <a:srgbClr val="FF0000"/>
                </a:solidFill>
                <a:latin typeface="Times New Roman" panose="02020603050405020304" pitchFamily="18" charset="0"/>
                <a:ea typeface="PMingLiU" panose="02020500000000000000" pitchFamily="18" charset="-120"/>
              </a:rPr>
              <a:t>từ</a:t>
            </a:r>
            <a:r>
              <a:rPr lang="en-US" sz="3200" dirty="0">
                <a:solidFill>
                  <a:srgbClr val="FF0000"/>
                </a:solidFill>
                <a:latin typeface="Times New Roman" panose="02020603050405020304" pitchFamily="18" charset="0"/>
                <a:ea typeface="PMingLiU" panose="02020500000000000000" pitchFamily="18" charset="-120"/>
              </a:rPr>
              <a:t>.</a:t>
            </a:r>
            <a:endParaRPr lang="en-US" sz="3200" dirty="0">
              <a:solidFill>
                <a:srgbClr val="FF0000"/>
              </a:solidFill>
              <a:effectLst/>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361118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6270137"/>
          </a:xfrm>
        </p:spPr>
        <p:txBody>
          <a:bodyPr>
            <a:noAutofit/>
          </a:bodyPr>
          <a:lstStyle/>
          <a:p>
            <a:r>
              <a:rPr lang="en-US" sz="2200" dirty="0">
                <a:latin typeface="Times New Roman" pitchFamily="18" charset="0"/>
                <a:cs typeface="Times New Roman" pitchFamily="18" charset="0"/>
              </a:rPr>
              <a:t>Do you ever think about what schools will be like in the future? Many people think that students will study most regular classes such as </a:t>
            </a:r>
            <a:r>
              <a:rPr lang="en-US" sz="2200" dirty="0" err="1">
                <a:latin typeface="Times New Roman" pitchFamily="18" charset="0"/>
                <a:cs typeface="Times New Roman" pitchFamily="18" charset="0"/>
              </a:rPr>
              <a:t>Maths</a:t>
            </a:r>
            <a:r>
              <a:rPr lang="en-US" sz="2200" dirty="0">
                <a:latin typeface="Times New Roman" pitchFamily="18" charset="0"/>
                <a:cs typeface="Times New Roman" pitchFamily="18" charset="0"/>
              </a:rPr>
              <a:t>, science and history online.</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	Students will probably learn these subjects anywhere using a computer. What will happen if students have problems with a subject? They might connect with a teacher through live video conferencing. Expert teachers from learning center will give students help wherever they live.</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	Students will still take classes in a school, too. Schools will become places for learning social skills. Teachers will guide students in learning how to work together in getting along with each other. </a:t>
            </a:r>
            <a:r>
              <a:rPr lang="en-US" sz="2200" b="1" u="sng" dirty="0">
                <a:latin typeface="Times New Roman" pitchFamily="18" charset="0"/>
                <a:cs typeface="Times New Roman" pitchFamily="18" charset="0"/>
              </a:rPr>
              <a:t>They </a:t>
            </a:r>
            <a:r>
              <a:rPr lang="en-US" sz="2200" dirty="0">
                <a:latin typeface="Times New Roman" pitchFamily="18" charset="0"/>
                <a:cs typeface="Times New Roman" pitchFamily="18" charset="0"/>
              </a:rPr>
              <a:t>will help students with group projects both in and out of the classroom.</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	Volunteer work and working at local businesses will teach students important life skills about the world they live in. This will help students become an important part of their communities.</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Some experts say it will take five years for changes to begin in schools. Some say it will take longer. Most people agree, though, that computers will change education the way TVs and telephones changed life for people all over the world years before.</a:t>
            </a:r>
            <a:br>
              <a:rPr lang="en-US" sz="2200" dirty="0">
                <a:latin typeface="Times New Roman" pitchFamily="18" charset="0"/>
                <a:cs typeface="Times New Roman" pitchFamily="18" charset="0"/>
              </a:rPr>
            </a:br>
            <a:r>
              <a:rPr lang="en-US" sz="2200" b="1" dirty="0">
                <a:solidFill>
                  <a:srgbClr val="FF0000"/>
                </a:solidFill>
                <a:latin typeface="Times New Roman" pitchFamily="18" charset="0"/>
                <a:cs typeface="Times New Roman" pitchFamily="18" charset="0"/>
              </a:rPr>
              <a:t>What does the word “</a:t>
            </a:r>
            <a:r>
              <a:rPr lang="en-US" sz="2200" b="1" dirty="0">
                <a:latin typeface="Times New Roman" pitchFamily="18" charset="0"/>
                <a:cs typeface="Times New Roman" pitchFamily="18" charset="0"/>
              </a:rPr>
              <a:t>They</a:t>
            </a:r>
            <a:r>
              <a:rPr lang="en-US" sz="2200" b="1" dirty="0">
                <a:solidFill>
                  <a:srgbClr val="FF0000"/>
                </a:solidFill>
                <a:latin typeface="Times New Roman" pitchFamily="18" charset="0"/>
                <a:cs typeface="Times New Roman" pitchFamily="18" charset="0"/>
              </a:rPr>
              <a:t>” in the third paragraph refer to _____ .</a:t>
            </a:r>
            <a:br>
              <a:rPr lang="en-US" sz="2200" dirty="0">
                <a:latin typeface="Times New Roman" pitchFamily="18" charset="0"/>
                <a:cs typeface="Times New Roman" pitchFamily="18" charset="0"/>
              </a:rPr>
            </a:br>
            <a:r>
              <a:rPr lang="en-US" sz="2200" dirty="0">
                <a:latin typeface="Times New Roman" pitchFamily="18" charset="0"/>
                <a:cs typeface="Times New Roman" pitchFamily="18" charset="0"/>
              </a:rPr>
              <a:t>A. the teacher</a:t>
            </a:r>
            <a:r>
              <a:rPr lang="vi-VN" sz="2200" dirty="0">
                <a:latin typeface="Times New Roman" pitchFamily="18" charset="0"/>
                <a:cs typeface="Times New Roman" pitchFamily="18" charset="0"/>
              </a:rPr>
              <a:t>s                </a:t>
            </a:r>
            <a:r>
              <a:rPr lang="en-US" sz="2200" dirty="0">
                <a:latin typeface="Times New Roman" pitchFamily="18" charset="0"/>
                <a:cs typeface="Times New Roman" pitchFamily="18" charset="0"/>
              </a:rPr>
              <a:t>B. projects        	C. computers         	D. life skills</a:t>
            </a:r>
            <a:br>
              <a:rPr lang="en-US" sz="2400" dirty="0"/>
            </a:br>
            <a:endParaRPr lang="en-US" sz="2400" dirty="0">
              <a:latin typeface="Times New Roman" pitchFamily="18" charset="0"/>
              <a:cs typeface="Times New Roman" pitchFamily="18" charset="0"/>
            </a:endParaRPr>
          </a:p>
        </p:txBody>
      </p:sp>
      <p:sp>
        <p:nvSpPr>
          <p:cNvPr id="3" name="Oval 2"/>
          <p:cNvSpPr>
            <a:spLocks noChangeArrowheads="1"/>
          </p:cNvSpPr>
          <p:nvPr/>
        </p:nvSpPr>
        <p:spPr bwMode="auto">
          <a:xfrm>
            <a:off x="834191" y="5744277"/>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59843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grpId="0" nodeType="clickEffect">
                                  <p:stCondLst>
                                    <p:cond delay="0"/>
                                  </p:stCondLst>
                                  <p:childTnLst>
                                    <p:animClr clrSpc="rgb" dir="cw">
                                      <p:cBhvr override="childStyle">
                                        <p:cTn id="11" dur="250" autoRev="1" fill="remove"/>
                                        <p:tgtEl>
                                          <p:spTgt spid="2"/>
                                        </p:tgtEl>
                                        <p:attrNameLst>
                                          <p:attrName>style.color</p:attrName>
                                        </p:attrNameLst>
                                      </p:cBhvr>
                                      <p:to>
                                        <a:schemeClr val="bg1"/>
                                      </p:to>
                                    </p:animClr>
                                    <p:animClr clrSpc="rgb" dir="cw">
                                      <p:cBhvr>
                                        <p:cTn id="12" dur="250" autoRev="1" fill="remove"/>
                                        <p:tgtEl>
                                          <p:spTgt spid="2"/>
                                        </p:tgtEl>
                                        <p:attrNameLst>
                                          <p:attrName>fillcolor</p:attrName>
                                        </p:attrNameLst>
                                      </p:cBhvr>
                                      <p:to>
                                        <a:schemeClr val="bg1"/>
                                      </p:to>
                                    </p:animClr>
                                    <p:set>
                                      <p:cBhvr>
                                        <p:cTn id="13" dur="250" autoRev="1" fill="remove"/>
                                        <p:tgtEl>
                                          <p:spTgt spid="2"/>
                                        </p:tgtEl>
                                        <p:attrNameLst>
                                          <p:attrName>fill.type</p:attrName>
                                        </p:attrNameLst>
                                      </p:cBhvr>
                                      <p:to>
                                        <p:strVal val="solid"/>
                                      </p:to>
                                    </p:set>
                                    <p:set>
                                      <p:cBhvr>
                                        <p:cTn id="14" dur="250" autoRev="1" fill="remove"/>
                                        <p:tgtEl>
                                          <p:spTgt spid="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7700" y="330200"/>
            <a:ext cx="10934700" cy="4708981"/>
          </a:xfrm>
          <a:prstGeom prst="rect">
            <a:avLst/>
          </a:prstGeom>
          <a:noFill/>
        </p:spPr>
        <p:txBody>
          <a:bodyPr wrap="square" rtlCol="0">
            <a:spAutoFit/>
          </a:bodyPr>
          <a:lstStyle/>
          <a:p>
            <a:pPr algn="just"/>
            <a:r>
              <a:rPr lang="en-SG" sz="2000" dirty="0">
                <a:latin typeface="Times New Roman" pitchFamily="18" charset="0"/>
                <a:cs typeface="Times New Roman" pitchFamily="18" charset="0"/>
              </a:rPr>
              <a:t>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has become more famous after the American Broadcasting Company (ABC) aired a live programme featuring its magnificence on ‘Good Morning America’ in May 2015.</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Located in </a:t>
            </a:r>
            <a:r>
              <a:rPr lang="en-SG" sz="2000" dirty="0" err="1">
                <a:latin typeface="Times New Roman" pitchFamily="18" charset="0"/>
                <a:cs typeface="Times New Roman" pitchFamily="18" charset="0"/>
              </a:rPr>
              <a:t>Quang</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Binh</a:t>
            </a:r>
            <a:r>
              <a:rPr lang="en-SG" sz="2000" dirty="0">
                <a:latin typeface="Times New Roman" pitchFamily="18" charset="0"/>
                <a:cs typeface="Times New Roman" pitchFamily="18" charset="0"/>
              </a:rPr>
              <a:t> Province,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was discovered by a local man named </a:t>
            </a:r>
            <a:r>
              <a:rPr lang="en-SG" sz="2000" dirty="0" err="1">
                <a:latin typeface="Times New Roman" pitchFamily="18" charset="0"/>
                <a:cs typeface="Times New Roman" pitchFamily="18" charset="0"/>
              </a:rPr>
              <a:t>Ho</a:t>
            </a:r>
            <a:r>
              <a:rPr lang="en-SG" sz="2000" dirty="0">
                <a:latin typeface="Times New Roman" pitchFamily="18" charset="0"/>
                <a:cs typeface="Times New Roman" pitchFamily="18" charset="0"/>
              </a:rPr>
              <a:t> </a:t>
            </a:r>
            <a:r>
              <a:rPr lang="en-SG" sz="2000" dirty="0" err="1">
                <a:latin typeface="Times New Roman" pitchFamily="18" charset="0"/>
                <a:cs typeface="Times New Roman" pitchFamily="18" charset="0"/>
              </a:rPr>
              <a:t>Khanh</a:t>
            </a:r>
            <a:r>
              <a:rPr lang="en-SG" sz="2000" dirty="0">
                <a:latin typeface="Times New Roman" pitchFamily="18" charset="0"/>
                <a:cs typeface="Times New Roman" pitchFamily="18" charset="0"/>
              </a:rPr>
              <a:t> in 1991, and became known internationally in 2009 thanks to British cavers, led by Howard </a:t>
            </a:r>
            <a:r>
              <a:rPr lang="en-SG" sz="2000" dirty="0" err="1">
                <a:latin typeface="Times New Roman" pitchFamily="18" charset="0"/>
                <a:cs typeface="Times New Roman" pitchFamily="18" charset="0"/>
              </a:rPr>
              <a:t>Limbert</a:t>
            </a:r>
            <a:r>
              <a:rPr lang="en-SG" sz="2000" dirty="0">
                <a:latin typeface="Times New Roman" pitchFamily="18" charset="0"/>
                <a:cs typeface="Times New Roman" pitchFamily="18" charset="0"/>
              </a:rPr>
              <a:t>. The cave was formed about 2 to 5 million years ago by river water eroding away the limestone underneath the mountain. It contains some of the tallest known stalagmites in the world - up to 70 metres tall. The cave is more than 200 metres wide, 150 metres high, and nearly 9 kilometres long, with caverns big enough to fit an entire street inside “</a:t>
            </a:r>
            <a:r>
              <a:rPr lang="en-SG" sz="2000" b="1" dirty="0">
                <a:latin typeface="Times New Roman" pitchFamily="18" charset="0"/>
                <a:cs typeface="Times New Roman" pitchFamily="18" charset="0"/>
              </a:rPr>
              <a:t>them</a:t>
            </a:r>
            <a:r>
              <a:rPr lang="en-SG" sz="2000" dirty="0">
                <a:latin typeface="Times New Roman" pitchFamily="18" charset="0"/>
                <a:cs typeface="Times New Roman" pitchFamily="18" charset="0"/>
              </a:rPr>
              <a:t>”. Son </a:t>
            </a:r>
            <a:r>
              <a:rPr lang="en-SG" sz="2000" dirty="0" err="1">
                <a:latin typeface="Times New Roman" pitchFamily="18" charset="0"/>
                <a:cs typeface="Times New Roman" pitchFamily="18" charset="0"/>
              </a:rPr>
              <a:t>Doong</a:t>
            </a:r>
            <a:r>
              <a:rPr lang="en-SG" sz="2000" dirty="0">
                <a:latin typeface="Times New Roman" pitchFamily="18" charset="0"/>
                <a:cs typeface="Times New Roman" pitchFamily="18" charset="0"/>
              </a:rPr>
              <a:t> Cave is recognised as the largest cave in the world by BCRA (British Cave Research Association) and selected as one of the most beautiful on earth by the BBC (British Broadcasting Corporation).</a:t>
            </a:r>
            <a:endParaRPr lang="en-US" sz="2000" dirty="0">
              <a:latin typeface="Times New Roman" pitchFamily="18" charset="0"/>
              <a:cs typeface="Times New Roman" pitchFamily="18" charset="0"/>
            </a:endParaRPr>
          </a:p>
          <a:p>
            <a:pPr algn="just"/>
            <a:r>
              <a:rPr lang="en-SG" sz="2000" dirty="0">
                <a:latin typeface="Times New Roman" pitchFamily="18" charset="0"/>
                <a:cs typeface="Times New Roman" pitchFamily="18" charset="0"/>
              </a:rPr>
              <a:t>In August 2013, the first tourist group explored the cave on a guided tour. Permits are now required to access the cave and are made available on a limited basis. Only 500 permits were issued for the 2015 season, which runs from February to August. After August, heavy rains cause river levels to rise and make the cave largely inaccessible.</a:t>
            </a:r>
            <a:endParaRPr lang="en-US" sz="2000" dirty="0">
              <a:latin typeface="Times New Roman" pitchFamily="18" charset="0"/>
              <a:cs typeface="Times New Roman" pitchFamily="18" charset="0"/>
            </a:endParaRPr>
          </a:p>
          <a:p>
            <a:endParaRPr lang="en-US" sz="2000" dirty="0"/>
          </a:p>
        </p:txBody>
      </p:sp>
      <p:sp>
        <p:nvSpPr>
          <p:cNvPr id="5" name="TextBox 4"/>
          <p:cNvSpPr txBox="1"/>
          <p:nvPr/>
        </p:nvSpPr>
        <p:spPr>
          <a:xfrm>
            <a:off x="647700" y="4876800"/>
            <a:ext cx="10934700" cy="1107996"/>
          </a:xfrm>
          <a:prstGeom prst="rect">
            <a:avLst/>
          </a:prstGeom>
          <a:noFill/>
        </p:spPr>
        <p:txBody>
          <a:bodyPr wrap="square" rtlCol="0">
            <a:spAutoFit/>
          </a:bodyPr>
          <a:lstStyle/>
          <a:p>
            <a:r>
              <a:rPr lang="en-SG" sz="2400" dirty="0">
                <a:latin typeface="Times New Roman" pitchFamily="18" charset="0"/>
                <a:cs typeface="Times New Roman" pitchFamily="18" charset="0"/>
              </a:rPr>
              <a:t>The word “</a:t>
            </a:r>
            <a:r>
              <a:rPr lang="en-SG" sz="2400" b="1" dirty="0">
                <a:latin typeface="Times New Roman" pitchFamily="18" charset="0"/>
                <a:cs typeface="Times New Roman" pitchFamily="18" charset="0"/>
              </a:rPr>
              <a:t>them</a:t>
            </a:r>
            <a:r>
              <a:rPr lang="en-SG" sz="2400" dirty="0">
                <a:latin typeface="Times New Roman" pitchFamily="18" charset="0"/>
                <a:cs typeface="Times New Roman" pitchFamily="18" charset="0"/>
              </a:rPr>
              <a:t>” refers to ______.</a:t>
            </a:r>
            <a:endParaRPr lang="en-US" sz="2400" dirty="0">
              <a:latin typeface="Times New Roman" pitchFamily="18" charset="0"/>
              <a:cs typeface="Times New Roman" pitchFamily="18" charset="0"/>
            </a:endParaRPr>
          </a:p>
          <a:p>
            <a:r>
              <a:rPr lang="vi-VN" sz="2400" b="1" dirty="0">
                <a:latin typeface="Times New Roman" pitchFamily="18" charset="0"/>
                <a:cs typeface="Times New Roman" pitchFamily="18" charset="0"/>
              </a:rPr>
              <a:t>   A. </a:t>
            </a:r>
            <a:r>
              <a:rPr lang="vi-VN" sz="2400" dirty="0">
                <a:latin typeface="Times New Roman" pitchFamily="18" charset="0"/>
                <a:cs typeface="Times New Roman" pitchFamily="18" charset="0"/>
              </a:rPr>
              <a:t>British cavers	</a:t>
            </a:r>
            <a:r>
              <a:rPr lang="vi-VN" sz="2400" b="1" dirty="0">
                <a:latin typeface="Times New Roman" pitchFamily="18" charset="0"/>
                <a:cs typeface="Times New Roman" pitchFamily="18" charset="0"/>
              </a:rPr>
              <a:t>  B. </a:t>
            </a:r>
            <a:r>
              <a:rPr lang="vi-VN" sz="2400" dirty="0">
                <a:latin typeface="Times New Roman" pitchFamily="18" charset="0"/>
                <a:cs typeface="Times New Roman" pitchFamily="18" charset="0"/>
              </a:rPr>
              <a:t>caverns</a:t>
            </a:r>
            <a:r>
              <a:rPr lang="en-SG" sz="2400" dirty="0">
                <a:latin typeface="Times New Roman" pitchFamily="18" charset="0"/>
                <a:cs typeface="Times New Roman" pitchFamily="18" charset="0"/>
              </a:rPr>
              <a:t>	</a:t>
            </a:r>
            <a:r>
              <a:rPr lang="en-SG" sz="2400" b="1" dirty="0">
                <a:latin typeface="Times New Roman" pitchFamily="18" charset="0"/>
                <a:cs typeface="Times New Roman" pitchFamily="18" charset="0"/>
              </a:rPr>
              <a:t>  C. </a:t>
            </a:r>
            <a:r>
              <a:rPr lang="en-SG" sz="2400" dirty="0">
                <a:latin typeface="Times New Roman" pitchFamily="18" charset="0"/>
                <a:cs typeface="Times New Roman" pitchFamily="18" charset="0"/>
              </a:rPr>
              <a:t>stalagmites	</a:t>
            </a:r>
            <a:r>
              <a:rPr lang="en-SG" sz="2400" b="1" dirty="0">
                <a:latin typeface="Times New Roman" pitchFamily="18" charset="0"/>
                <a:cs typeface="Times New Roman" pitchFamily="18" charset="0"/>
              </a:rPr>
              <a:t>  D. </a:t>
            </a:r>
            <a:r>
              <a:rPr lang="en-SG" sz="2400" dirty="0" err="1">
                <a:latin typeface="Times New Roman" pitchFamily="18" charset="0"/>
                <a:cs typeface="Times New Roman" pitchFamily="18" charset="0"/>
              </a:rPr>
              <a:t>kilometers</a:t>
            </a:r>
            <a:endParaRPr lang="en-US" sz="2400" dirty="0">
              <a:latin typeface="Times New Roman" pitchFamily="18" charset="0"/>
              <a:cs typeface="Times New Roman" pitchFamily="18" charset="0"/>
            </a:endParaRPr>
          </a:p>
          <a:p>
            <a:endParaRPr lang="en-US" dirty="0"/>
          </a:p>
        </p:txBody>
      </p:sp>
      <p:sp>
        <p:nvSpPr>
          <p:cNvPr id="6" name="Oval 5"/>
          <p:cNvSpPr>
            <a:spLocks noChangeArrowheads="1"/>
          </p:cNvSpPr>
          <p:nvPr/>
        </p:nvSpPr>
        <p:spPr bwMode="auto">
          <a:xfrm>
            <a:off x="3429000" y="5270500"/>
            <a:ext cx="550985" cy="468901"/>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262389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5000" y="1117600"/>
            <a:ext cx="11010900" cy="5893921"/>
          </a:xfrm>
          <a:prstGeom prst="rect">
            <a:avLst/>
          </a:prstGeom>
          <a:noFill/>
        </p:spPr>
        <p:txBody>
          <a:bodyPr wrap="square" rtlCol="0">
            <a:spAutoFit/>
          </a:bodyPr>
          <a:lstStyle/>
          <a:p>
            <a:pPr algn="just"/>
            <a:r>
              <a:rPr lang="en-SG" sz="2100" dirty="0">
                <a:latin typeface="Times New Roman" pitchFamily="18" charset="0"/>
                <a:cs typeface="Times New Roman" pitchFamily="18" charset="0"/>
              </a:rPr>
              <a:t>	Life in the big city is face-paced, fun and exciting. There are countless job opportunities and activities to occupy your time. However, with the good, there also comes the bad. Although the big city has more job opportunities; there are also more people competing for a single job. This can make your job search frustrating. Oddly enough, you will see hundreds, if not thousands of jobs available each week, but you still might remain unemployed, especially when the economy is down. In addition, the cost of living is typically higher in big cities, and it can </a:t>
            </a:r>
            <a:r>
              <a:rPr lang="en-SG" sz="2100" b="1" u="sng" dirty="0">
                <a:latin typeface="Times New Roman" pitchFamily="18" charset="0"/>
                <a:cs typeface="Times New Roman" pitchFamily="18" charset="0"/>
              </a:rPr>
              <a:t>cost you an arm and a leg</a:t>
            </a:r>
            <a:r>
              <a:rPr lang="en-SG" sz="2100" dirty="0">
                <a:latin typeface="Times New Roman" pitchFamily="18" charset="0"/>
                <a:cs typeface="Times New Roman" pitchFamily="18" charset="0"/>
              </a:rPr>
              <a:t> for a small apartment in a decent area of the city, not to mention other costs to </a:t>
            </a:r>
            <a:r>
              <a:rPr lang="en-SG" sz="2100" dirty="0" err="1">
                <a:latin typeface="Times New Roman" pitchFamily="18" charset="0"/>
                <a:cs typeface="Times New Roman" pitchFamily="18" charset="0"/>
              </a:rPr>
              <a:t>fulfill</a:t>
            </a:r>
            <a:r>
              <a:rPr lang="en-SG" sz="2100" dirty="0">
                <a:latin typeface="Times New Roman" pitchFamily="18" charset="0"/>
                <a:cs typeface="Times New Roman" pitchFamily="18" charset="0"/>
              </a:rPr>
              <a:t> your basic demands. Diversity is a good thing, but the amount of people can be a bit overwhelming if you are not accustomed to it. There will always be crowds and always be people around. Moreover, traffic can be a nightmare in the big city. It can get so bad that it can turn you into an evil person. If you hate driving in traffic, then the big city life is not for you. Heavy traffic also contributes to the pollution, which is one of the biggest disadvantages of living in the city. Obviously, our health is affected most with certain diseases relating to respiratory system and other body parts. A lot of premature deaths are supposed to be the result of long-term exposure to small particles. Most importantly, there is always more crime in a big city, causing you second case your decision for living in a big city. You are much more likely to be a victim of a crime living in a big city than in a small town.</a:t>
            </a:r>
            <a:endParaRPr lang="en-US" sz="2100" dirty="0">
              <a:latin typeface="Times New Roman" pitchFamily="18" charset="0"/>
              <a:cs typeface="Times New Roman" pitchFamily="18" charset="0"/>
            </a:endParaRPr>
          </a:p>
          <a:p>
            <a:endParaRPr lang="en-US" sz="2000" dirty="0"/>
          </a:p>
        </p:txBody>
      </p:sp>
      <p:sp>
        <p:nvSpPr>
          <p:cNvPr id="5" name="TextBox 4"/>
          <p:cNvSpPr txBox="1"/>
          <p:nvPr/>
        </p:nvSpPr>
        <p:spPr>
          <a:xfrm>
            <a:off x="431800" y="220365"/>
            <a:ext cx="10922000" cy="1107996"/>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Read the following passage and mark letter A, B, C, or D to indicate the correct answer to each of the questions that follow.</a:t>
            </a:r>
            <a:endParaRPr lang="en-US" sz="2400" dirty="0">
              <a:solidFill>
                <a:srgbClr val="FF0000"/>
              </a:solidFill>
              <a:latin typeface="Times New Roman" pitchFamily="18" charset="0"/>
              <a:cs typeface="Times New Roman" pitchFamily="18" charset="0"/>
            </a:endParaRPr>
          </a:p>
          <a:p>
            <a:endParaRPr lang="en-US" dirty="0">
              <a:solidFill>
                <a:srgbClr val="FF0000"/>
              </a:solidFill>
            </a:endParaRPr>
          </a:p>
        </p:txBody>
      </p:sp>
    </p:spTree>
    <p:extLst>
      <p:ext uri="{BB962C8B-B14F-4D97-AF65-F5344CB8AC3E}">
        <p14:creationId xmlns:p14="http://schemas.microsoft.com/office/powerpoint/2010/main" val="2720532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508000"/>
            <a:ext cx="10883900" cy="6278642"/>
          </a:xfrm>
          <a:prstGeom prst="rect">
            <a:avLst/>
          </a:prstGeom>
          <a:noFill/>
        </p:spPr>
        <p:txBody>
          <a:bodyPr wrap="square" rtlCol="0">
            <a:spAutoFit/>
          </a:bodyPr>
          <a:lstStyle/>
          <a:p>
            <a:r>
              <a:rPr lang="en-US" sz="2400" b="1" dirty="0">
                <a:latin typeface="Times New Roman" pitchFamily="18" charset="0"/>
                <a:cs typeface="Times New Roman" pitchFamily="18" charset="0"/>
              </a:rPr>
              <a:t>Question 1. </a:t>
            </a:r>
            <a:r>
              <a:rPr lang="en-SG" sz="2400" dirty="0">
                <a:latin typeface="Times New Roman" pitchFamily="18" charset="0"/>
                <a:cs typeface="Times New Roman" pitchFamily="18" charset="0"/>
              </a:rPr>
              <a:t>The passage is mainly about________</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the advantages of living in the big city.	</a:t>
            </a:r>
            <a:r>
              <a:rPr lang="en-US" sz="2400" b="1" dirty="0">
                <a:latin typeface="Times New Roman" pitchFamily="18" charset="0"/>
                <a:cs typeface="Times New Roman" pitchFamily="18" charset="0"/>
              </a:rPr>
              <a:t>  B. </a:t>
            </a:r>
            <a:r>
              <a:rPr lang="en-SG" sz="2400" dirty="0">
                <a:latin typeface="Times New Roman" pitchFamily="18" charset="0"/>
                <a:cs typeface="Times New Roman" pitchFamily="18" charset="0"/>
              </a:rPr>
              <a:t>life pace in the city</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   C. </a:t>
            </a:r>
            <a:r>
              <a:rPr lang="en-US" sz="2400" dirty="0">
                <a:latin typeface="Times New Roman" pitchFamily="18" charset="0"/>
                <a:cs typeface="Times New Roman" pitchFamily="18" charset="0"/>
              </a:rPr>
              <a:t>job opportunities in the city	</a:t>
            </a:r>
            <a:r>
              <a:rPr lang="en-US" sz="2400" b="1" dirty="0">
                <a:latin typeface="Times New Roman" pitchFamily="18" charset="0"/>
                <a:cs typeface="Times New Roman" pitchFamily="18" charset="0"/>
              </a:rPr>
              <a:t>      D. </a:t>
            </a:r>
            <a:r>
              <a:rPr lang="vi-VN" sz="2400" dirty="0">
                <a:latin typeface="Times New Roman" pitchFamily="18" charset="0"/>
                <a:cs typeface="Times New Roman" pitchFamily="18" charset="0"/>
              </a:rPr>
              <a:t>the disadvantages of living in the big city.</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Question 2. </a:t>
            </a:r>
            <a:r>
              <a:rPr lang="en-US" sz="2400" dirty="0">
                <a:latin typeface="Times New Roman" pitchFamily="18" charset="0"/>
                <a:cs typeface="Times New Roman" pitchFamily="18" charset="0"/>
              </a:rPr>
              <a:t>While big cities have more job opportunities, it also gives     .</a:t>
            </a:r>
          </a:p>
          <a:p>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higher salary		</a:t>
            </a:r>
            <a:r>
              <a:rPr lang="en-US" sz="2400" b="1" dirty="0">
                <a:latin typeface="Times New Roman" pitchFamily="18" charset="0"/>
                <a:cs typeface="Times New Roman" pitchFamily="18" charset="0"/>
              </a:rPr>
              <a:t>                        B. </a:t>
            </a:r>
            <a:r>
              <a:rPr lang="en-US" sz="2400" dirty="0">
                <a:latin typeface="Times New Roman" pitchFamily="18" charset="0"/>
                <a:cs typeface="Times New Roman" pitchFamily="18" charset="0"/>
              </a:rPr>
              <a:t>greater chances of being unemployed</a:t>
            </a:r>
          </a:p>
          <a:p>
            <a:r>
              <a:rPr lang="en-US" sz="2400" b="1" dirty="0">
                <a:latin typeface="Times New Roman" pitchFamily="18" charset="0"/>
                <a:cs typeface="Times New Roman" pitchFamily="18" charset="0"/>
              </a:rPr>
              <a:t>   C. </a:t>
            </a:r>
            <a:r>
              <a:rPr lang="en-US" sz="2400" dirty="0">
                <a:latin typeface="Times New Roman" pitchFamily="18" charset="0"/>
                <a:cs typeface="Times New Roman" pitchFamily="18" charset="0"/>
              </a:rPr>
              <a:t>more competition for a single job	</a:t>
            </a:r>
            <a:r>
              <a:rPr lang="en-US" sz="2400" b="1" dirty="0">
                <a:latin typeface="Times New Roman" pitchFamily="18" charset="0"/>
                <a:cs typeface="Times New Roman" pitchFamily="18" charset="0"/>
              </a:rPr>
              <a:t>  D. </a:t>
            </a:r>
            <a:r>
              <a:rPr lang="en-US" sz="2400" dirty="0">
                <a:latin typeface="Times New Roman" pitchFamily="18" charset="0"/>
                <a:cs typeface="Times New Roman" pitchFamily="18" charset="0"/>
              </a:rPr>
              <a:t>growing economic crisis</a:t>
            </a:r>
          </a:p>
          <a:p>
            <a:r>
              <a:rPr lang="en-US" sz="2400" b="1" dirty="0">
                <a:latin typeface="Times New Roman" pitchFamily="18" charset="0"/>
                <a:cs typeface="Times New Roman" pitchFamily="18" charset="0"/>
              </a:rPr>
              <a:t>Question 3. </a:t>
            </a:r>
            <a:r>
              <a:rPr lang="en-SG" sz="2400" dirty="0">
                <a:latin typeface="Times New Roman" pitchFamily="18" charset="0"/>
                <a:cs typeface="Times New Roman" pitchFamily="18" charset="0"/>
              </a:rPr>
              <a:t>What does the phrase “</a:t>
            </a:r>
            <a:r>
              <a:rPr lang="en-SG" sz="2400" b="1" dirty="0">
                <a:latin typeface="Times New Roman" pitchFamily="18" charset="0"/>
                <a:cs typeface="Times New Roman" pitchFamily="18" charset="0"/>
              </a:rPr>
              <a:t>cost an arm and a leg</a:t>
            </a:r>
            <a:r>
              <a:rPr lang="en-SG" sz="2400" dirty="0">
                <a:latin typeface="Times New Roman" pitchFamily="18" charset="0"/>
                <a:cs typeface="Times New Roman" pitchFamily="18" charset="0"/>
              </a:rPr>
              <a:t>” mean?</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your legs and arms have good value	</a:t>
            </a:r>
            <a:r>
              <a:rPr lang="en-US" sz="2400" b="1" dirty="0">
                <a:latin typeface="Times New Roman" pitchFamily="18" charset="0"/>
                <a:cs typeface="Times New Roman" pitchFamily="18" charset="0"/>
              </a:rPr>
              <a:t>  B. </a:t>
            </a:r>
            <a:r>
              <a:rPr lang="en-SG" sz="2400" dirty="0">
                <a:latin typeface="Times New Roman" pitchFamily="18" charset="0"/>
                <a:cs typeface="Times New Roman" pitchFamily="18" charset="0"/>
              </a:rPr>
              <a:t>you must work hard to earn money</a:t>
            </a:r>
            <a:endParaRPr lang="en-US"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   C. </a:t>
            </a:r>
            <a:r>
              <a:rPr lang="en-SG" sz="2400" dirty="0">
                <a:latin typeface="Times New Roman" pitchFamily="18" charset="0"/>
                <a:cs typeface="Times New Roman" pitchFamily="18" charset="0"/>
              </a:rPr>
              <a:t>cost a small amount of money</a:t>
            </a:r>
            <a:r>
              <a:rPr lang="en-US" sz="2400" b="1" dirty="0">
                <a:latin typeface="Times New Roman" pitchFamily="18" charset="0"/>
                <a:cs typeface="Times New Roman" pitchFamily="18" charset="0"/>
              </a:rPr>
              <a:t>	               D. </a:t>
            </a:r>
            <a:r>
              <a:rPr lang="en-US" sz="2400" dirty="0">
                <a:latin typeface="Times New Roman" pitchFamily="18" charset="0"/>
                <a:cs typeface="Times New Roman" pitchFamily="18" charset="0"/>
              </a:rPr>
              <a:t>cost a lot of money</a:t>
            </a:r>
          </a:p>
          <a:p>
            <a:r>
              <a:rPr lang="en-US" sz="2400" b="1" dirty="0">
                <a:latin typeface="Times New Roman" pitchFamily="18" charset="0"/>
                <a:cs typeface="Times New Roman" pitchFamily="18" charset="0"/>
              </a:rPr>
              <a:t>Question 4. </a:t>
            </a:r>
            <a:r>
              <a:rPr lang="en-US" sz="2400" dirty="0">
                <a:latin typeface="Times New Roman" pitchFamily="18" charset="0"/>
                <a:cs typeface="Times New Roman" pitchFamily="18" charset="0"/>
              </a:rPr>
              <a:t>According to the paragraph, city is not a perfect place for     .</a:t>
            </a:r>
          </a:p>
          <a:p>
            <a:pPr fontAlgn="base" hangingPunct="0"/>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extroverted people		             </a:t>
            </a:r>
            <a:r>
              <a:rPr lang="en-US" sz="2400" b="1" dirty="0">
                <a:latin typeface="Times New Roman" pitchFamily="18" charset="0"/>
                <a:cs typeface="Times New Roman" pitchFamily="18" charset="0"/>
              </a:rPr>
              <a:t>  B. </a:t>
            </a:r>
            <a:r>
              <a:rPr lang="en-US" sz="2400" dirty="0">
                <a:latin typeface="Times New Roman" pitchFamily="18" charset="0"/>
                <a:cs typeface="Times New Roman" pitchFamily="18" charset="0"/>
              </a:rPr>
              <a:t>people who prefer a busy life</a:t>
            </a:r>
          </a:p>
          <a:p>
            <a:r>
              <a:rPr lang="en-US" sz="2400" b="1" dirty="0">
                <a:latin typeface="Times New Roman" pitchFamily="18" charset="0"/>
                <a:cs typeface="Times New Roman" pitchFamily="18" charset="0"/>
              </a:rPr>
              <a:t>   C. </a:t>
            </a:r>
            <a:r>
              <a:rPr lang="en-US" sz="2400" dirty="0">
                <a:latin typeface="Times New Roman" pitchFamily="18" charset="0"/>
                <a:cs typeface="Times New Roman" pitchFamily="18" charset="0"/>
              </a:rPr>
              <a:t>people who hate driving in traffic.	</a:t>
            </a:r>
            <a:r>
              <a:rPr lang="en-US" sz="2400" b="1" dirty="0">
                <a:latin typeface="Times New Roman" pitchFamily="18" charset="0"/>
                <a:cs typeface="Times New Roman" pitchFamily="18" charset="0"/>
              </a:rPr>
              <a:t>  D. </a:t>
            </a:r>
            <a:r>
              <a:rPr lang="en-US" sz="2400" dirty="0">
                <a:latin typeface="Times New Roman" pitchFamily="18" charset="0"/>
                <a:cs typeface="Times New Roman" pitchFamily="18" charset="0"/>
              </a:rPr>
              <a:t>introverted people</a:t>
            </a:r>
          </a:p>
          <a:p>
            <a:r>
              <a:rPr lang="en-US" sz="2400" b="1" dirty="0">
                <a:latin typeface="Times New Roman" pitchFamily="18" charset="0"/>
                <a:cs typeface="Times New Roman" pitchFamily="18" charset="0"/>
              </a:rPr>
              <a:t>Question 5 . </a:t>
            </a:r>
            <a:r>
              <a:rPr lang="en-US" sz="2400" dirty="0">
                <a:latin typeface="Times New Roman" pitchFamily="18" charset="0"/>
                <a:cs typeface="Times New Roman" pitchFamily="18" charset="0"/>
              </a:rPr>
              <a:t>Which of the following sentences </a:t>
            </a:r>
            <a:r>
              <a:rPr lang="en-US" sz="2400" b="1" dirty="0">
                <a:latin typeface="Times New Roman" pitchFamily="18" charset="0"/>
                <a:cs typeface="Times New Roman" pitchFamily="18" charset="0"/>
              </a:rPr>
              <a:t>is NOT true</a:t>
            </a:r>
            <a:r>
              <a:rPr lang="en-US" sz="2400" dirty="0">
                <a:latin typeface="Times New Roman" pitchFamily="18" charset="0"/>
                <a:cs typeface="Times New Roman" pitchFamily="18" charset="0"/>
              </a:rPr>
              <a:t>?</a:t>
            </a:r>
          </a:p>
          <a:p>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Pollution causes health problems	</a:t>
            </a:r>
            <a:r>
              <a:rPr lang="en-US" sz="2400" b="1" dirty="0">
                <a:latin typeface="Times New Roman" pitchFamily="18" charset="0"/>
                <a:cs typeface="Times New Roman" pitchFamily="18" charset="0"/>
              </a:rPr>
              <a:t>  B. </a:t>
            </a:r>
            <a:r>
              <a:rPr lang="en-US" sz="2400" dirty="0">
                <a:latin typeface="Times New Roman" pitchFamily="18" charset="0"/>
                <a:cs typeface="Times New Roman" pitchFamily="18" charset="0"/>
              </a:rPr>
              <a:t>Cities are always crowded</a:t>
            </a:r>
          </a:p>
          <a:p>
            <a:r>
              <a:rPr lang="en-US" sz="2400" b="1" dirty="0">
                <a:latin typeface="Times New Roman" pitchFamily="18" charset="0"/>
                <a:cs typeface="Times New Roman" pitchFamily="18" charset="0"/>
              </a:rPr>
              <a:t>   C. </a:t>
            </a:r>
            <a:r>
              <a:rPr lang="en-US" sz="2400" dirty="0">
                <a:latin typeface="Times New Roman" pitchFamily="18" charset="0"/>
                <a:cs typeface="Times New Roman" pitchFamily="18" charset="0"/>
              </a:rPr>
              <a:t>It costs a lot of money to live in a big </a:t>
            </a:r>
            <a:r>
              <a:rPr lang="en-US" sz="2400" dirty="0" err="1">
                <a:latin typeface="Times New Roman" pitchFamily="18" charset="0"/>
                <a:cs typeface="Times New Roman" pitchFamily="18" charset="0"/>
              </a:rPr>
              <a:t>city</a:t>
            </a:r>
            <a:r>
              <a:rPr lang="en-US" sz="2400" b="1" dirty="0" err="1">
                <a:latin typeface="Times New Roman" pitchFamily="18" charset="0"/>
                <a:cs typeface="Times New Roman" pitchFamily="18" charset="0"/>
              </a:rPr>
              <a:t>D</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Crime is not a serious problem in big cities.</a:t>
            </a:r>
          </a:p>
          <a:p>
            <a:endParaRPr lang="en-US" dirty="0"/>
          </a:p>
        </p:txBody>
      </p:sp>
    </p:spTree>
    <p:extLst>
      <p:ext uri="{BB962C8B-B14F-4D97-AF65-F5344CB8AC3E}">
        <p14:creationId xmlns:p14="http://schemas.microsoft.com/office/powerpoint/2010/main" val="1863322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323" y="365125"/>
            <a:ext cx="10732477" cy="5871552"/>
          </a:xfrm>
        </p:spPr>
        <p:txBody>
          <a:bodyPr>
            <a:noAutofit/>
          </a:bodyPr>
          <a:lstStyle/>
          <a:p>
            <a:r>
              <a:rPr lang="vi-VN" sz="2400" b="1" dirty="0">
                <a:latin typeface="Times New Roman" pitchFamily="18" charset="0"/>
                <a:cs typeface="Times New Roman" pitchFamily="18" charset="0"/>
              </a:rPr>
              <a:t>Question 1. </a:t>
            </a:r>
            <a:r>
              <a:rPr lang="en-SG" sz="2400" b="1" dirty="0">
                <a:latin typeface="Times New Roman" pitchFamily="18" charset="0"/>
                <a:cs typeface="Times New Roman" pitchFamily="18" charset="0"/>
              </a:rPr>
              <a:t>Which can be the best title for the passage?</a:t>
            </a:r>
            <a:br>
              <a:rPr lang="en-US" sz="2400" b="1" dirty="0">
                <a:latin typeface="Times New Roman" pitchFamily="18" charset="0"/>
                <a:cs typeface="Times New Roman" pitchFamily="18" charset="0"/>
              </a:rPr>
            </a:br>
            <a:r>
              <a:rPr lang="en-US" sz="2400" b="1" dirty="0">
                <a:latin typeface="Times New Roman" pitchFamily="18" charset="0"/>
                <a:cs typeface="Times New Roman" pitchFamily="18" charset="0"/>
              </a:rPr>
              <a:t>   A. </a:t>
            </a:r>
            <a:r>
              <a:rPr lang="en-SG" sz="2400" dirty="0">
                <a:latin typeface="Times New Roman" pitchFamily="18" charset="0"/>
                <a:cs typeface="Times New Roman" pitchFamily="18" charset="0"/>
              </a:rPr>
              <a:t>How to adjust travel dates	</a:t>
            </a:r>
            <a:r>
              <a:rPr lang="en-SG" sz="2400" b="1" dirty="0">
                <a:latin typeface="Times New Roman" pitchFamily="18" charset="0"/>
                <a:cs typeface="Times New Roman" pitchFamily="18" charset="0"/>
              </a:rPr>
              <a:t>  B. </a:t>
            </a:r>
            <a:r>
              <a:rPr lang="vi-VN" sz="2400" dirty="0">
                <a:latin typeface="Times New Roman" pitchFamily="18" charset="0"/>
                <a:cs typeface="Times New Roman" pitchFamily="18" charset="0"/>
              </a:rPr>
              <a:t>Travel advice</a:t>
            </a:r>
            <a:br>
              <a:rPr lang="en-US" sz="2400" dirty="0">
                <a:latin typeface="Times New Roman" pitchFamily="18" charset="0"/>
                <a:cs typeface="Times New Roman" pitchFamily="18" charset="0"/>
              </a:rPr>
            </a:br>
            <a:r>
              <a:rPr lang="en-SG" sz="2400" b="1" dirty="0">
                <a:latin typeface="Times New Roman" pitchFamily="18" charset="0"/>
                <a:cs typeface="Times New Roman" pitchFamily="18" charset="0"/>
              </a:rPr>
              <a:t>   C. </a:t>
            </a:r>
            <a:r>
              <a:rPr lang="en-SG" sz="2400" dirty="0">
                <a:latin typeface="Times New Roman" pitchFamily="18" charset="0"/>
                <a:cs typeface="Times New Roman" pitchFamily="18" charset="0"/>
              </a:rPr>
              <a:t>Travel procedures		</a:t>
            </a:r>
            <a:r>
              <a:rPr lang="en-SG" sz="2400" b="1" dirty="0">
                <a:latin typeface="Times New Roman" pitchFamily="18" charset="0"/>
                <a:cs typeface="Times New Roman" pitchFamily="18" charset="0"/>
              </a:rPr>
              <a:t>  D. </a:t>
            </a:r>
            <a:r>
              <a:rPr lang="en-SG" sz="2400" dirty="0">
                <a:latin typeface="Times New Roman" pitchFamily="18" charset="0"/>
                <a:cs typeface="Times New Roman" pitchFamily="18" charset="0"/>
              </a:rPr>
              <a:t>Protect your luggage</a:t>
            </a:r>
            <a:br>
              <a:rPr lang="en-US" sz="2400" dirty="0">
                <a:latin typeface="Times New Roman" pitchFamily="18" charset="0"/>
                <a:cs typeface="Times New Roman" pitchFamily="18" charset="0"/>
              </a:rPr>
            </a:br>
            <a:r>
              <a:rPr lang="vi-VN" sz="2400" b="1" dirty="0">
                <a:latin typeface="Times New Roman" pitchFamily="18" charset="0"/>
                <a:cs typeface="Times New Roman" pitchFamily="18" charset="0"/>
              </a:rPr>
              <a:t>Question </a:t>
            </a:r>
            <a:r>
              <a:rPr lang="en-US" sz="2400" b="1" dirty="0">
                <a:latin typeface="Times New Roman" pitchFamily="18" charset="0"/>
                <a:cs typeface="Times New Roman" pitchFamily="18" charset="0"/>
              </a:rPr>
              <a:t>2</a:t>
            </a:r>
            <a:r>
              <a:rPr lang="vi-VN" sz="2400" b="1" dirty="0">
                <a:latin typeface="Times New Roman" pitchFamily="18" charset="0"/>
                <a:cs typeface="Times New Roman" pitchFamily="18" charset="0"/>
              </a:rPr>
              <a:t>. Which one of these is NOT advisable according to the passage?</a:t>
            </a:r>
            <a:br>
              <a:rPr lang="en-US"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 </a:t>
            </a:r>
            <a:r>
              <a:rPr lang="vi-VN" sz="2400" dirty="0">
                <a:latin typeface="Times New Roman" pitchFamily="18" charset="0"/>
                <a:cs typeface="Times New Roman" pitchFamily="18" charset="0"/>
              </a:rPr>
              <a:t>Research your destination	</a:t>
            </a:r>
            <a:r>
              <a:rPr lang="vi-VN" sz="2400" b="1" dirty="0">
                <a:latin typeface="Times New Roman" pitchFamily="18" charset="0"/>
                <a:cs typeface="Times New Roman" pitchFamily="18" charset="0"/>
              </a:rPr>
              <a:t>  B. </a:t>
            </a:r>
            <a:r>
              <a:rPr lang="vi-VN" sz="2400" dirty="0">
                <a:latin typeface="Times New Roman" pitchFamily="18" charset="0"/>
                <a:cs typeface="Times New Roman" pitchFamily="18" charset="0"/>
              </a:rPr>
              <a:t>Apply for visas if necessary</a:t>
            </a:r>
            <a:br>
              <a:rPr lang="en-US" sz="2400" dirty="0">
                <a:latin typeface="Times New Roman" pitchFamily="18" charset="0"/>
                <a:cs typeface="Times New Roman" pitchFamily="18" charset="0"/>
              </a:rPr>
            </a:br>
            <a:r>
              <a:rPr lang="pt-BR" sz="2400" b="1" dirty="0">
                <a:latin typeface="Times New Roman" pitchFamily="18" charset="0"/>
                <a:cs typeface="Times New Roman" pitchFamily="18" charset="0"/>
              </a:rPr>
              <a:t>   C. </a:t>
            </a:r>
            <a:r>
              <a:rPr lang="vi-VN" sz="2400" dirty="0">
                <a:latin typeface="Times New Roman" pitchFamily="18" charset="0"/>
                <a:cs typeface="Times New Roman" pitchFamily="18" charset="0"/>
              </a:rPr>
              <a:t>Save money by cutting out dinner</a:t>
            </a:r>
            <a:r>
              <a:rPr lang="en-US" sz="2400" b="1" dirty="0">
                <a:latin typeface="Times New Roman" pitchFamily="18" charset="0"/>
                <a:cs typeface="Times New Roman" pitchFamily="18" charset="0"/>
              </a:rPr>
              <a:t> D. </a:t>
            </a:r>
            <a:r>
              <a:rPr lang="en-US" sz="2400" dirty="0">
                <a:latin typeface="Times New Roman" pitchFamily="18" charset="0"/>
                <a:cs typeface="Times New Roman" pitchFamily="18" charset="0"/>
              </a:rPr>
              <a:t>Always bring identification</a:t>
            </a:r>
            <a:br>
              <a:rPr lang="en-US" sz="2400" dirty="0">
                <a:latin typeface="Times New Roman" pitchFamily="18" charset="0"/>
                <a:cs typeface="Times New Roman" pitchFamily="18" charset="0"/>
              </a:rPr>
            </a:br>
            <a:r>
              <a:rPr lang="vi-VN" sz="2400" b="1" dirty="0">
                <a:latin typeface="Times New Roman" pitchFamily="18" charset="0"/>
                <a:cs typeface="Times New Roman" pitchFamily="18" charset="0"/>
              </a:rPr>
              <a:t>Question </a:t>
            </a:r>
            <a:r>
              <a:rPr lang="en-US" sz="2400" b="1" dirty="0">
                <a:latin typeface="Times New Roman" pitchFamily="18" charset="0"/>
                <a:cs typeface="Times New Roman" pitchFamily="18" charset="0"/>
              </a:rPr>
              <a:t>3</a:t>
            </a:r>
            <a:r>
              <a:rPr lang="vi-VN" sz="2400" b="1" dirty="0">
                <a:latin typeface="Times New Roman" pitchFamily="18" charset="0"/>
                <a:cs typeface="Times New Roman" pitchFamily="18" charset="0"/>
              </a:rPr>
              <a:t>. </a:t>
            </a:r>
            <a:r>
              <a:rPr lang="en-SG" sz="2400" b="1" dirty="0">
                <a:latin typeface="Times New Roman" pitchFamily="18" charset="0"/>
                <a:cs typeface="Times New Roman" pitchFamily="18" charset="0"/>
              </a:rPr>
              <a:t>According to the passage, your luggage should be ___________.</a:t>
            </a:r>
            <a:br>
              <a:rPr lang="en-US"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 </a:t>
            </a:r>
            <a:r>
              <a:rPr lang="en-SG" sz="2400" dirty="0">
                <a:latin typeface="Times New Roman" pitchFamily="18" charset="0"/>
                <a:cs typeface="Times New Roman" pitchFamily="18" charset="0"/>
              </a:rPr>
              <a:t>packed with your passport</a:t>
            </a:r>
            <a:r>
              <a:rPr lang="vi-VN" sz="2400" b="1" dirty="0">
                <a:latin typeface="Times New Roman" pitchFamily="18" charset="0"/>
                <a:cs typeface="Times New Roman" pitchFamily="18" charset="0"/>
              </a:rPr>
              <a:t>	  B. </a:t>
            </a:r>
            <a:r>
              <a:rPr lang="en-SG" sz="2400" dirty="0">
                <a:latin typeface="Times New Roman" pitchFamily="18" charset="0"/>
                <a:cs typeface="Times New Roman" pitchFamily="18" charset="0"/>
              </a:rPr>
              <a:t>stored in a safe place</a:t>
            </a:r>
            <a:br>
              <a:rPr lang="en-US" sz="2400" dirty="0">
                <a:latin typeface="Times New Roman" pitchFamily="18" charset="0"/>
                <a:cs typeface="Times New Roman" pitchFamily="18" charset="0"/>
              </a:rPr>
            </a:br>
            <a:r>
              <a:rPr lang="vi-VN" sz="2400" b="1" dirty="0">
                <a:latin typeface="Times New Roman" pitchFamily="18" charset="0"/>
                <a:cs typeface="Times New Roman" pitchFamily="18" charset="0"/>
              </a:rPr>
              <a:t>   C. </a:t>
            </a:r>
            <a:r>
              <a:rPr lang="vi-VN" sz="2400" dirty="0">
                <a:latin typeface="Times New Roman" pitchFamily="18" charset="0"/>
                <a:cs typeface="Times New Roman" pitchFamily="18" charset="0"/>
              </a:rPr>
              <a:t>tagged in case of being lost</a:t>
            </a:r>
            <a:r>
              <a:rPr lang="en-SG" sz="2400" dirty="0">
                <a:latin typeface="Times New Roman" pitchFamily="18" charset="0"/>
                <a:cs typeface="Times New Roman" pitchFamily="18" charset="0"/>
              </a:rPr>
              <a:t>	</a:t>
            </a:r>
            <a:r>
              <a:rPr lang="en-SG" sz="2400" b="1" dirty="0">
                <a:latin typeface="Times New Roman" pitchFamily="18" charset="0"/>
                <a:cs typeface="Times New Roman" pitchFamily="18" charset="0"/>
              </a:rPr>
              <a:t>  D. </a:t>
            </a:r>
            <a:r>
              <a:rPr lang="vi-VN" sz="2400" dirty="0">
                <a:latin typeface="Times New Roman" pitchFamily="18" charset="0"/>
                <a:cs typeface="Times New Roman" pitchFamily="18" charset="0"/>
              </a:rPr>
              <a:t>painted a bright colour</a:t>
            </a:r>
            <a:br>
              <a:rPr lang="en-US" sz="2400" dirty="0">
                <a:latin typeface="Times New Roman" pitchFamily="18" charset="0"/>
                <a:cs typeface="Times New Roman" pitchFamily="18" charset="0"/>
              </a:rPr>
            </a:br>
            <a:r>
              <a:rPr lang="en-SG" sz="2400" b="1" dirty="0">
                <a:latin typeface="Times New Roman" pitchFamily="18" charset="0"/>
                <a:cs typeface="Times New Roman" pitchFamily="18" charset="0"/>
              </a:rPr>
              <a:t>Question 4. </a:t>
            </a:r>
            <a:r>
              <a:rPr lang="vi-VN" sz="2400" b="1" dirty="0">
                <a:latin typeface="Times New Roman" pitchFamily="18" charset="0"/>
                <a:cs typeface="Times New Roman" pitchFamily="18" charset="0"/>
              </a:rPr>
              <a:t>The underlined word ‘</a:t>
            </a:r>
            <a:r>
              <a:rPr lang="vi-VN" sz="2400" b="1" dirty="0">
                <a:solidFill>
                  <a:srgbClr val="FF0000"/>
                </a:solidFill>
                <a:latin typeface="Times New Roman" pitchFamily="18" charset="0"/>
                <a:cs typeface="Times New Roman" pitchFamily="18" charset="0"/>
              </a:rPr>
              <a:t>it</a:t>
            </a:r>
            <a:r>
              <a:rPr lang="vi-VN" sz="2400" b="1" dirty="0">
                <a:latin typeface="Times New Roman" pitchFamily="18" charset="0"/>
                <a:cs typeface="Times New Roman" pitchFamily="18" charset="0"/>
              </a:rPr>
              <a:t>’ refers to your ___________.</a:t>
            </a:r>
            <a:br>
              <a:rPr lang="en-US" sz="2400" b="1" dirty="0">
                <a:latin typeface="Times New Roman" pitchFamily="18" charset="0"/>
                <a:cs typeface="Times New Roman" pitchFamily="18" charset="0"/>
              </a:rPr>
            </a:br>
            <a:r>
              <a:rPr lang="en-SG" sz="2400" b="1" dirty="0">
                <a:latin typeface="Times New Roman" pitchFamily="18" charset="0"/>
                <a:cs typeface="Times New Roman" pitchFamily="18" charset="0"/>
              </a:rPr>
              <a:t>   A. </a:t>
            </a:r>
            <a:r>
              <a:rPr lang="vi-VN" sz="2400" dirty="0">
                <a:latin typeface="Times New Roman" pitchFamily="18" charset="0"/>
                <a:cs typeface="Times New Roman" pitchFamily="18" charset="0"/>
              </a:rPr>
              <a:t>flight	</a:t>
            </a:r>
            <a:r>
              <a:rPr lang="vi-VN" sz="2400" b="1" dirty="0">
                <a:latin typeface="Times New Roman" pitchFamily="18" charset="0"/>
                <a:cs typeface="Times New Roman" pitchFamily="18" charset="0"/>
              </a:rPr>
              <a:t>  B. </a:t>
            </a:r>
            <a:r>
              <a:rPr lang="vi-VN" sz="2400" dirty="0">
                <a:latin typeface="Times New Roman" pitchFamily="18" charset="0"/>
                <a:cs typeface="Times New Roman" pitchFamily="18" charset="0"/>
              </a:rPr>
              <a:t>identification	</a:t>
            </a:r>
            <a:r>
              <a:rPr lang="vi-VN" sz="2400" b="1" dirty="0">
                <a:latin typeface="Times New Roman" pitchFamily="18" charset="0"/>
                <a:cs typeface="Times New Roman" pitchFamily="18" charset="0"/>
              </a:rPr>
              <a:t>  C. </a:t>
            </a:r>
            <a:r>
              <a:rPr lang="vi-VN" sz="2400" dirty="0">
                <a:latin typeface="Times New Roman" pitchFamily="18" charset="0"/>
                <a:cs typeface="Times New Roman" pitchFamily="18" charset="0"/>
              </a:rPr>
              <a:t>passport	</a:t>
            </a:r>
            <a:r>
              <a:rPr lang="vi-VN" sz="2400" b="1" dirty="0">
                <a:latin typeface="Times New Roman" pitchFamily="18" charset="0"/>
                <a:cs typeface="Times New Roman" pitchFamily="18" charset="0"/>
              </a:rPr>
              <a:t>  D. </a:t>
            </a:r>
            <a:r>
              <a:rPr lang="vi-VN" sz="2400" dirty="0">
                <a:latin typeface="Times New Roman" pitchFamily="18" charset="0"/>
                <a:cs typeface="Times New Roman" pitchFamily="18" charset="0"/>
              </a:rPr>
              <a:t>luggage</a:t>
            </a:r>
            <a:br>
              <a:rPr lang="en-US" sz="2400" dirty="0">
                <a:latin typeface="Times New Roman" pitchFamily="18" charset="0"/>
                <a:cs typeface="Times New Roman" pitchFamily="18" charset="0"/>
              </a:rPr>
            </a:br>
            <a:r>
              <a:rPr lang="vi-VN" sz="2400" b="1" dirty="0">
                <a:latin typeface="Times New Roman" pitchFamily="18" charset="0"/>
                <a:cs typeface="Times New Roman" pitchFamily="18" charset="0"/>
              </a:rPr>
              <a:t>Question </a:t>
            </a:r>
            <a:r>
              <a:rPr lang="en-US" sz="2400" b="1" dirty="0">
                <a:latin typeface="Times New Roman" pitchFamily="18" charset="0"/>
                <a:cs typeface="Times New Roman" pitchFamily="18" charset="0"/>
              </a:rPr>
              <a:t>5</a:t>
            </a:r>
            <a:r>
              <a:rPr lang="vi-VN" sz="2400" b="1" dirty="0">
                <a:latin typeface="Times New Roman" pitchFamily="18" charset="0"/>
                <a:cs typeface="Times New Roman" pitchFamily="18" charset="0"/>
              </a:rPr>
              <a:t>. It can be inferred from the passage that ___________.</a:t>
            </a:r>
            <a:br>
              <a:rPr lang="en-US" sz="2400" b="1" dirty="0">
                <a:latin typeface="Times New Roman" pitchFamily="18" charset="0"/>
                <a:cs typeface="Times New Roman" pitchFamily="18" charset="0"/>
              </a:rPr>
            </a:br>
            <a:r>
              <a:rPr lang="en-US" sz="2400" b="1" dirty="0">
                <a:latin typeface="Times New Roman" pitchFamily="18" charset="0"/>
                <a:cs typeface="Times New Roman" pitchFamily="18" charset="0"/>
              </a:rPr>
              <a:t>   A. </a:t>
            </a:r>
            <a:r>
              <a:rPr lang="en-US" sz="2400" dirty="0">
                <a:latin typeface="Times New Roman" pitchFamily="18" charset="0"/>
                <a:cs typeface="Times New Roman" pitchFamily="18" charset="0"/>
              </a:rPr>
              <a:t>larger lunches cost more than smaller ones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B. </a:t>
            </a:r>
            <a:r>
              <a:rPr lang="en-US" sz="2400" dirty="0">
                <a:latin typeface="Times New Roman" pitchFamily="18" charset="0"/>
                <a:cs typeface="Times New Roman" pitchFamily="18" charset="0"/>
              </a:rPr>
              <a:t>you can’t get back your lost luggage overseas</a:t>
            </a:r>
            <a:br>
              <a:rPr lang="en-US" sz="2400" dirty="0">
                <a:latin typeface="Times New Roman" pitchFamily="18" charset="0"/>
                <a:cs typeface="Times New Roman" pitchFamily="18" charset="0"/>
              </a:rPr>
            </a:br>
            <a:r>
              <a:rPr lang="vi-VN" sz="2400" b="1" dirty="0">
                <a:latin typeface="Times New Roman" pitchFamily="18" charset="0"/>
                <a:cs typeface="Times New Roman" pitchFamily="18" charset="0"/>
              </a:rPr>
              <a:t>  C. </a:t>
            </a:r>
            <a:r>
              <a:rPr lang="vi-VN" sz="2400" dirty="0">
                <a:latin typeface="Times New Roman" pitchFamily="18" charset="0"/>
                <a:cs typeface="Times New Roman" pitchFamily="18" charset="0"/>
              </a:rPr>
              <a:t>you must always take cash with you	</a:t>
            </a:r>
            <a:r>
              <a:rPr lang="vi-VN" sz="2400" b="1" dirty="0">
                <a:latin typeface="Times New Roman" pitchFamily="18" charset="0"/>
                <a:cs typeface="Times New Roman" pitchFamily="18" charset="0"/>
              </a:rPr>
              <a:t>  </a:t>
            </a:r>
            <a:br>
              <a:rPr lang="en-US" sz="2400" b="1" dirty="0">
                <a:latin typeface="Times New Roman" pitchFamily="18" charset="0"/>
                <a:cs typeface="Times New Roman" pitchFamily="18" charset="0"/>
              </a:rPr>
            </a:b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D. </a:t>
            </a:r>
            <a:r>
              <a:rPr lang="vi-VN" sz="2400" dirty="0">
                <a:latin typeface="Times New Roman" pitchFamily="18" charset="0"/>
                <a:cs typeface="Times New Roman" pitchFamily="18" charset="0"/>
              </a:rPr>
              <a:t>travelling may cost more in peak season</a:t>
            </a:r>
            <a:br>
              <a:rPr lang="en-US" sz="2400" dirty="0"/>
            </a:br>
            <a:br>
              <a:rPr lang="en-US" sz="2400" b="1"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466870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630" y="128954"/>
            <a:ext cx="10322169" cy="762005"/>
          </a:xfrm>
        </p:spPr>
        <p:txBody>
          <a:bodyPr>
            <a:normAutofit/>
          </a:bodyPr>
          <a:lstStyle/>
          <a:p>
            <a:pPr algn="ctr"/>
            <a:r>
              <a:rPr lang="en-US" sz="3200" b="1" dirty="0">
                <a:solidFill>
                  <a:srgbClr val="FF0000"/>
                </a:solidFill>
                <a:latin typeface="Times New Roman" pitchFamily="18" charset="0"/>
                <a:cs typeface="Times New Roman" pitchFamily="18" charset="0"/>
              </a:rPr>
              <a:t>*ANSWER QUESTIONS</a:t>
            </a:r>
            <a:endParaRPr lang="en-US" sz="3200" b="1" dirty="0"/>
          </a:p>
        </p:txBody>
      </p:sp>
      <p:sp>
        <p:nvSpPr>
          <p:cNvPr id="6" name="TextBox 5"/>
          <p:cNvSpPr txBox="1"/>
          <p:nvPr/>
        </p:nvSpPr>
        <p:spPr>
          <a:xfrm>
            <a:off x="468925" y="762006"/>
            <a:ext cx="8710246"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1. How many questions are there in the passage?</a:t>
            </a:r>
          </a:p>
        </p:txBody>
      </p:sp>
      <p:sp>
        <p:nvSpPr>
          <p:cNvPr id="7" name="TextBox 6"/>
          <p:cNvSpPr txBox="1"/>
          <p:nvPr/>
        </p:nvSpPr>
        <p:spPr>
          <a:xfrm>
            <a:off x="1148863" y="1184040"/>
            <a:ext cx="679938" cy="461665"/>
          </a:xfrm>
          <a:prstGeom prst="rect">
            <a:avLst/>
          </a:prstGeom>
          <a:noFill/>
        </p:spPr>
        <p:txBody>
          <a:bodyPr wrap="square" rtlCol="0">
            <a:spAutoFit/>
          </a:bodyPr>
          <a:lstStyle/>
          <a:p>
            <a:pPr algn="ctr"/>
            <a:r>
              <a:rPr lang="en-US" sz="2400" dirty="0">
                <a:solidFill>
                  <a:srgbClr val="002060"/>
                </a:solidFill>
                <a:latin typeface="Times New Roman" pitchFamily="18" charset="0"/>
                <a:cs typeface="Times New Roman" pitchFamily="18" charset="0"/>
              </a:rPr>
              <a:t>A.4</a:t>
            </a:r>
          </a:p>
        </p:txBody>
      </p:sp>
      <p:sp>
        <p:nvSpPr>
          <p:cNvPr id="8" name="TextBox 7"/>
          <p:cNvSpPr txBox="1"/>
          <p:nvPr/>
        </p:nvSpPr>
        <p:spPr>
          <a:xfrm>
            <a:off x="3681046" y="1216307"/>
            <a:ext cx="1488821" cy="461665"/>
          </a:xfrm>
          <a:prstGeom prst="rect">
            <a:avLst/>
          </a:prstGeom>
          <a:noFill/>
        </p:spPr>
        <p:txBody>
          <a:bodyPr wrap="square" rtlCol="0">
            <a:spAutoFit/>
          </a:bodyPr>
          <a:lstStyle/>
          <a:p>
            <a:pPr algn="ctr"/>
            <a:r>
              <a:rPr lang="en-US" sz="2400" b="1" dirty="0">
                <a:solidFill>
                  <a:srgbClr val="002060"/>
                </a:solidFill>
                <a:latin typeface="Times New Roman" pitchFamily="18" charset="0"/>
                <a:cs typeface="Times New Roman" pitchFamily="18" charset="0"/>
              </a:rPr>
              <a:t>B . 5</a:t>
            </a:r>
            <a:r>
              <a:rPr lang="en-US" sz="2400" b="1" dirty="0">
                <a:latin typeface="Times New Roman" pitchFamily="18" charset="0"/>
                <a:cs typeface="Times New Roman" pitchFamily="18" charset="0"/>
              </a:rPr>
              <a:t>                         </a:t>
            </a:r>
          </a:p>
        </p:txBody>
      </p:sp>
      <p:sp>
        <p:nvSpPr>
          <p:cNvPr id="9" name="TextBox 8"/>
          <p:cNvSpPr txBox="1"/>
          <p:nvPr/>
        </p:nvSpPr>
        <p:spPr>
          <a:xfrm>
            <a:off x="6260122" y="1189959"/>
            <a:ext cx="1946031" cy="461665"/>
          </a:xfrm>
          <a:prstGeom prst="rect">
            <a:avLst/>
          </a:prstGeom>
          <a:noFill/>
        </p:spPr>
        <p:txBody>
          <a:bodyPr wrap="square" rtlCol="0">
            <a:spAutoFit/>
          </a:bodyPr>
          <a:lstStyle/>
          <a:p>
            <a:pPr algn="ctr"/>
            <a:r>
              <a:rPr lang="en-US" sz="2400" b="1" dirty="0">
                <a:solidFill>
                  <a:srgbClr val="002060"/>
                </a:solidFill>
                <a:latin typeface="Times New Roman" pitchFamily="18" charset="0"/>
                <a:cs typeface="Times New Roman" pitchFamily="18" charset="0"/>
              </a:rPr>
              <a:t>C. 6</a:t>
            </a:r>
          </a:p>
        </p:txBody>
      </p:sp>
      <p:sp>
        <p:nvSpPr>
          <p:cNvPr id="11" name="TextBox 10"/>
          <p:cNvSpPr txBox="1"/>
          <p:nvPr/>
        </p:nvSpPr>
        <p:spPr>
          <a:xfrm>
            <a:off x="422036" y="1500562"/>
            <a:ext cx="10773507" cy="954107"/>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2. In order to answer questions should we read the passage from the beginning to the end many times ?</a:t>
            </a:r>
          </a:p>
        </p:txBody>
      </p:sp>
      <p:sp>
        <p:nvSpPr>
          <p:cNvPr id="12" name="TextBox 11"/>
          <p:cNvSpPr txBox="1"/>
          <p:nvPr/>
        </p:nvSpPr>
        <p:spPr>
          <a:xfrm>
            <a:off x="984740" y="2356347"/>
            <a:ext cx="3235570" cy="461665"/>
          </a:xfrm>
          <a:prstGeom prst="rect">
            <a:avLst/>
          </a:prstGeom>
          <a:noFill/>
        </p:spPr>
        <p:txBody>
          <a:bodyPr wrap="square" rtlCol="0">
            <a:spAutoFit/>
          </a:bodyPr>
          <a:lstStyle/>
          <a:p>
            <a:r>
              <a:rPr lang="en-US" sz="2400" b="1" dirty="0">
                <a:solidFill>
                  <a:srgbClr val="002060"/>
                </a:solidFill>
                <a:latin typeface="Times New Roman" pitchFamily="18" charset="0"/>
                <a:cs typeface="Times New Roman" pitchFamily="18" charset="0"/>
              </a:rPr>
              <a:t>A. Yes ,We should</a:t>
            </a:r>
          </a:p>
        </p:txBody>
      </p:sp>
      <p:sp>
        <p:nvSpPr>
          <p:cNvPr id="13" name="TextBox 12"/>
          <p:cNvSpPr txBox="1"/>
          <p:nvPr/>
        </p:nvSpPr>
        <p:spPr>
          <a:xfrm>
            <a:off x="5287105" y="2353445"/>
            <a:ext cx="4492915" cy="461665"/>
          </a:xfrm>
          <a:prstGeom prst="rect">
            <a:avLst/>
          </a:prstGeom>
          <a:noFill/>
        </p:spPr>
        <p:txBody>
          <a:bodyPr wrap="square" rtlCol="0">
            <a:spAutoFit/>
          </a:bodyPr>
          <a:lstStyle/>
          <a:p>
            <a:r>
              <a:rPr lang="en-US" sz="2400" b="1" dirty="0">
                <a:solidFill>
                  <a:srgbClr val="002060"/>
                </a:solidFill>
                <a:latin typeface="Times New Roman" pitchFamily="18" charset="0"/>
                <a:cs typeface="Times New Roman" pitchFamily="18" charset="0"/>
              </a:rPr>
              <a:t>B. No, We should not</a:t>
            </a:r>
          </a:p>
        </p:txBody>
      </p:sp>
      <p:sp>
        <p:nvSpPr>
          <p:cNvPr id="14" name="TextBox 13"/>
          <p:cNvSpPr txBox="1"/>
          <p:nvPr/>
        </p:nvSpPr>
        <p:spPr>
          <a:xfrm>
            <a:off x="398589" y="2731488"/>
            <a:ext cx="10726615" cy="954107"/>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3. Why shouldn’t we read the passage from the beginning to the end many times ?</a:t>
            </a:r>
          </a:p>
        </p:txBody>
      </p:sp>
      <p:sp>
        <p:nvSpPr>
          <p:cNvPr id="15" name="TextBox 14"/>
          <p:cNvSpPr txBox="1"/>
          <p:nvPr/>
        </p:nvSpPr>
        <p:spPr>
          <a:xfrm>
            <a:off x="849924" y="3651808"/>
            <a:ext cx="11084167" cy="954107"/>
          </a:xfrm>
          <a:prstGeom prst="rect">
            <a:avLst/>
          </a:prstGeom>
          <a:noFill/>
        </p:spPr>
        <p:txBody>
          <a:bodyPr wrap="square" rtlCol="0">
            <a:spAutoFit/>
          </a:bodyPr>
          <a:lstStyle/>
          <a:p>
            <a:r>
              <a:rPr lang="en-US" sz="2800" b="1" dirty="0">
                <a:solidFill>
                  <a:srgbClr val="002060"/>
                </a:solidFill>
                <a:latin typeface="Times New Roman" pitchFamily="18" charset="0"/>
                <a:cs typeface="Times New Roman" pitchFamily="18" charset="0"/>
              </a:rPr>
              <a:t>A. Because we have a lot of time and we have to read to  understand the passage in detail.</a:t>
            </a:r>
          </a:p>
        </p:txBody>
      </p:sp>
      <p:sp>
        <p:nvSpPr>
          <p:cNvPr id="16" name="TextBox 15"/>
          <p:cNvSpPr txBox="1"/>
          <p:nvPr/>
        </p:nvSpPr>
        <p:spPr>
          <a:xfrm>
            <a:off x="855790" y="4501668"/>
            <a:ext cx="9847383" cy="523220"/>
          </a:xfrm>
          <a:prstGeom prst="rect">
            <a:avLst/>
          </a:prstGeom>
          <a:noFill/>
        </p:spPr>
        <p:txBody>
          <a:bodyPr wrap="square" rtlCol="0">
            <a:spAutoFit/>
          </a:bodyPr>
          <a:lstStyle/>
          <a:p>
            <a:r>
              <a:rPr lang="en-US" sz="2800" b="1" dirty="0">
                <a:solidFill>
                  <a:srgbClr val="002060"/>
                </a:solidFill>
                <a:latin typeface="Times New Roman" pitchFamily="18" charset="0"/>
                <a:cs typeface="Times New Roman" pitchFamily="18" charset="0"/>
              </a:rPr>
              <a:t>B. Because we don’t have a lot of time and we can’t do this . </a:t>
            </a:r>
            <a:endParaRPr lang="en-US" sz="2800" b="1" dirty="0">
              <a:solidFill>
                <a:srgbClr val="002060"/>
              </a:solidFill>
            </a:endParaRPr>
          </a:p>
        </p:txBody>
      </p:sp>
      <p:sp>
        <p:nvSpPr>
          <p:cNvPr id="17" name="TextBox 16"/>
          <p:cNvSpPr txBox="1"/>
          <p:nvPr/>
        </p:nvSpPr>
        <p:spPr>
          <a:xfrm>
            <a:off x="398589" y="4958866"/>
            <a:ext cx="6799383"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4. Which question should we do finally?</a:t>
            </a:r>
          </a:p>
        </p:txBody>
      </p:sp>
      <p:sp>
        <p:nvSpPr>
          <p:cNvPr id="19" name="TextBox 18"/>
          <p:cNvSpPr txBox="1"/>
          <p:nvPr/>
        </p:nvSpPr>
        <p:spPr>
          <a:xfrm>
            <a:off x="257909" y="5451232"/>
            <a:ext cx="3259014" cy="461665"/>
          </a:xfrm>
          <a:prstGeom prst="rect">
            <a:avLst/>
          </a:prstGeom>
          <a:noFill/>
        </p:spPr>
        <p:txBody>
          <a:bodyPr wrap="square" rtlCol="0">
            <a:spAutoFit/>
          </a:bodyPr>
          <a:lstStyle/>
          <a:p>
            <a:r>
              <a:rPr lang="en-US" sz="2400" b="1" dirty="0">
                <a:solidFill>
                  <a:srgbClr val="002060"/>
                </a:solidFill>
                <a:latin typeface="Times New Roman" panose="02020603050405020304" pitchFamily="18" charset="0"/>
                <a:ea typeface="PMingLiU" panose="02020500000000000000" pitchFamily="18" charset="-120"/>
                <a:cs typeface="Times New Roman" pitchFamily="18" charset="0"/>
              </a:rPr>
              <a:t>A. Main idea question</a:t>
            </a:r>
            <a:endParaRPr lang="en-US" sz="2400" dirty="0">
              <a:solidFill>
                <a:srgbClr val="002060"/>
              </a:solidFill>
            </a:endParaRPr>
          </a:p>
        </p:txBody>
      </p:sp>
      <p:sp>
        <p:nvSpPr>
          <p:cNvPr id="20" name="TextBox 19"/>
          <p:cNvSpPr txBox="1"/>
          <p:nvPr/>
        </p:nvSpPr>
        <p:spPr>
          <a:xfrm>
            <a:off x="3235569" y="5448330"/>
            <a:ext cx="3270739" cy="461665"/>
          </a:xfrm>
          <a:prstGeom prst="rect">
            <a:avLst/>
          </a:prstGeom>
          <a:noFill/>
        </p:spPr>
        <p:txBody>
          <a:bodyPr wrap="square" rtlCol="0">
            <a:spAutoFit/>
          </a:bodyPr>
          <a:lstStyle/>
          <a:p>
            <a:r>
              <a:rPr lang="en-US" sz="2400" b="1" dirty="0">
                <a:solidFill>
                  <a:srgbClr val="002060"/>
                </a:solidFill>
                <a:latin typeface="Times New Roman" panose="02020603050405020304" pitchFamily="18" charset="0"/>
                <a:ea typeface="PMingLiU" panose="02020500000000000000" pitchFamily="18" charset="-120"/>
                <a:cs typeface="Times New Roman" pitchFamily="18" charset="0"/>
              </a:rPr>
              <a:t>B. Vocabulary question</a:t>
            </a:r>
            <a:endParaRPr lang="en-US" sz="2400" dirty="0">
              <a:solidFill>
                <a:srgbClr val="002060"/>
              </a:solidFill>
            </a:endParaRPr>
          </a:p>
        </p:txBody>
      </p:sp>
      <p:sp>
        <p:nvSpPr>
          <p:cNvPr id="21" name="TextBox 20"/>
          <p:cNvSpPr txBox="1"/>
          <p:nvPr/>
        </p:nvSpPr>
        <p:spPr>
          <a:xfrm>
            <a:off x="6392007" y="5460052"/>
            <a:ext cx="2794498" cy="461665"/>
          </a:xfrm>
          <a:prstGeom prst="rect">
            <a:avLst/>
          </a:prstGeom>
          <a:noFill/>
        </p:spPr>
        <p:txBody>
          <a:bodyPr wrap="square" rtlCol="0">
            <a:spAutoFit/>
          </a:bodyPr>
          <a:lstStyle/>
          <a:p>
            <a:r>
              <a:rPr lang="en-US" sz="2400" b="1" dirty="0">
                <a:solidFill>
                  <a:srgbClr val="002060"/>
                </a:solidFill>
                <a:latin typeface="Times New Roman" panose="02020603050405020304" pitchFamily="18" charset="0"/>
                <a:ea typeface="PMingLiU" panose="02020500000000000000" pitchFamily="18" charset="-120"/>
                <a:cs typeface="Times New Roman" pitchFamily="18" charset="0"/>
              </a:rPr>
              <a:t>C. Detail questions</a:t>
            </a:r>
            <a:r>
              <a:rPr lang="en-US" sz="2400" b="1" i="1" dirty="0">
                <a:solidFill>
                  <a:srgbClr val="002060"/>
                </a:solidFill>
                <a:latin typeface="Times New Roman" panose="02020603050405020304" pitchFamily="18" charset="0"/>
                <a:ea typeface="PMingLiU" panose="02020500000000000000" pitchFamily="18" charset="-120"/>
                <a:cs typeface="Times New Roman" pitchFamily="18" charset="0"/>
              </a:rPr>
              <a:t>                          </a:t>
            </a:r>
            <a:endParaRPr lang="en-US" sz="2400" dirty="0">
              <a:solidFill>
                <a:srgbClr val="002060"/>
              </a:solidFill>
            </a:endParaRPr>
          </a:p>
        </p:txBody>
      </p:sp>
      <p:sp>
        <p:nvSpPr>
          <p:cNvPr id="23" name="TextBox 22"/>
          <p:cNvSpPr txBox="1"/>
          <p:nvPr/>
        </p:nvSpPr>
        <p:spPr>
          <a:xfrm>
            <a:off x="9003323" y="5439510"/>
            <a:ext cx="4278913" cy="461665"/>
          </a:xfrm>
          <a:prstGeom prst="rect">
            <a:avLst/>
          </a:prstGeom>
          <a:noFill/>
        </p:spPr>
        <p:txBody>
          <a:bodyPr wrap="square" rtlCol="0">
            <a:spAutoFit/>
          </a:bodyPr>
          <a:lstStyle/>
          <a:p>
            <a:r>
              <a:rPr lang="en-US" sz="2400" b="1" dirty="0">
                <a:solidFill>
                  <a:srgbClr val="002060"/>
                </a:solidFill>
                <a:latin typeface="Times New Roman" panose="02020603050405020304" pitchFamily="18" charset="0"/>
                <a:ea typeface="PMingLiU" panose="02020500000000000000" pitchFamily="18" charset="-120"/>
                <a:cs typeface="Times New Roman" pitchFamily="18" charset="0"/>
              </a:rPr>
              <a:t>D. Reference question</a:t>
            </a:r>
            <a:endParaRPr lang="en-US" sz="2400" dirty="0">
              <a:solidFill>
                <a:srgbClr val="002060"/>
              </a:solidFill>
            </a:endParaRPr>
          </a:p>
        </p:txBody>
      </p:sp>
      <p:sp>
        <p:nvSpPr>
          <p:cNvPr id="25" name="TextBox 24"/>
          <p:cNvSpPr txBox="1"/>
          <p:nvPr/>
        </p:nvSpPr>
        <p:spPr>
          <a:xfrm>
            <a:off x="1148863" y="1174616"/>
            <a:ext cx="679938" cy="461665"/>
          </a:xfrm>
          <a:prstGeom prst="rect">
            <a:avLst/>
          </a:prstGeom>
          <a:noFill/>
        </p:spPr>
        <p:txBody>
          <a:bodyPr wrap="square" rtlCol="0">
            <a:spAutoFit/>
          </a:bodyPr>
          <a:lstStyle/>
          <a:p>
            <a:pPr algn="ctr"/>
            <a:r>
              <a:rPr lang="en-US" sz="2400" b="1" dirty="0">
                <a:solidFill>
                  <a:srgbClr val="002060"/>
                </a:solidFill>
                <a:latin typeface="Times New Roman" pitchFamily="18" charset="0"/>
                <a:cs typeface="Times New Roman" pitchFamily="18" charset="0"/>
              </a:rPr>
              <a:t>A.4</a:t>
            </a:r>
          </a:p>
        </p:txBody>
      </p:sp>
      <p:sp>
        <p:nvSpPr>
          <p:cNvPr id="26" name="Oval 25"/>
          <p:cNvSpPr>
            <a:spLocks noChangeArrowheads="1"/>
          </p:cNvSpPr>
          <p:nvPr/>
        </p:nvSpPr>
        <p:spPr bwMode="auto">
          <a:xfrm>
            <a:off x="4046293" y="1312983"/>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
        <p:nvSpPr>
          <p:cNvPr id="27" name="Oval 26"/>
          <p:cNvSpPr>
            <a:spLocks noChangeArrowheads="1"/>
          </p:cNvSpPr>
          <p:nvPr/>
        </p:nvSpPr>
        <p:spPr bwMode="auto">
          <a:xfrm>
            <a:off x="5300654" y="2426668"/>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
        <p:nvSpPr>
          <p:cNvPr id="28" name="Oval 27"/>
          <p:cNvSpPr>
            <a:spLocks noChangeArrowheads="1"/>
          </p:cNvSpPr>
          <p:nvPr/>
        </p:nvSpPr>
        <p:spPr bwMode="auto">
          <a:xfrm>
            <a:off x="881083" y="4595423"/>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
        <p:nvSpPr>
          <p:cNvPr id="29" name="Oval 28"/>
          <p:cNvSpPr>
            <a:spLocks noChangeArrowheads="1"/>
          </p:cNvSpPr>
          <p:nvPr/>
        </p:nvSpPr>
        <p:spPr bwMode="auto">
          <a:xfrm>
            <a:off x="283210" y="5533263"/>
            <a:ext cx="357187" cy="339969"/>
          </a:xfrm>
          <a:prstGeom prst="ellipse">
            <a:avLst/>
          </a:prstGeom>
          <a:noFill/>
          <a:ln w="9525">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solidFill>
                <a:srgbClr val="FF0000"/>
              </a:solidFill>
            </a:endParaRPr>
          </a:p>
        </p:txBody>
      </p:sp>
    </p:spTree>
    <p:extLst>
      <p:ext uri="{BB962C8B-B14F-4D97-AF65-F5344CB8AC3E}">
        <p14:creationId xmlns:p14="http://schemas.microsoft.com/office/powerpoint/2010/main" val="379899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20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515812" y="2209800"/>
            <a:ext cx="33449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FF3300"/>
                </a:solidFill>
                <a:latin typeface="Times New Roman" pitchFamily="18" charset="0"/>
                <a:cs typeface="Times New Roman" pitchFamily="18" charset="0"/>
              </a:rPr>
              <a:t>2. </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Vocabulary</a:t>
            </a:r>
            <a:r>
              <a:rPr lang="en-US" sz="2400" b="1" dirty="0">
                <a:solidFill>
                  <a:srgbClr val="FF0000"/>
                </a:solidFill>
                <a:latin typeface="Times New Roman" panose="02020603050405020304" pitchFamily="18" charset="0"/>
                <a:ea typeface="PMingLiU" panose="02020500000000000000" pitchFamily="18" charset="-120"/>
                <a:cs typeface="Times New Roman" pitchFamily="18" charset="0"/>
              </a:rPr>
              <a:t> question</a:t>
            </a:r>
            <a:endParaRPr lang="en-US" sz="2400" b="1" dirty="0">
              <a:solidFill>
                <a:srgbClr val="FF3300"/>
              </a:solidFill>
              <a:latin typeface="Times New Roman" pitchFamily="18" charset="0"/>
              <a:cs typeface="Times New Roman" pitchFamily="18" charset="0"/>
            </a:endParaRPr>
          </a:p>
        </p:txBody>
      </p:sp>
      <p:sp>
        <p:nvSpPr>
          <p:cNvPr id="4100" name="Text Box 4"/>
          <p:cNvSpPr txBox="1">
            <a:spLocks noChangeArrowheads="1"/>
          </p:cNvSpPr>
          <p:nvPr/>
        </p:nvSpPr>
        <p:spPr bwMode="auto">
          <a:xfrm>
            <a:off x="515812" y="2819400"/>
            <a:ext cx="372794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FF3300"/>
                </a:solidFill>
                <a:latin typeface="Times New Roman" pitchFamily="18" charset="0"/>
                <a:cs typeface="Times New Roman" pitchFamily="18" charset="0"/>
              </a:rPr>
              <a:t>3</a:t>
            </a:r>
            <a:r>
              <a:rPr lang="en-US" sz="2400" b="1" dirty="0">
                <a:solidFill>
                  <a:srgbClr val="FF3300"/>
                </a:solidFill>
                <a:latin typeface="Script MT Bold" pitchFamily="66" charset="0"/>
              </a:rPr>
              <a:t>.</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 Factual</a:t>
            </a:r>
            <a:r>
              <a:rPr lang="en-US" sz="2400" b="1" dirty="0">
                <a:solidFill>
                  <a:srgbClr val="FF3300"/>
                </a:solidFill>
                <a:latin typeface="Script MT Bold" pitchFamily="66" charset="0"/>
              </a:rPr>
              <a:t> </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question </a:t>
            </a:r>
            <a:endParaRPr lang="en-US" sz="2400" b="1" dirty="0">
              <a:solidFill>
                <a:srgbClr val="FF3300"/>
              </a:solidFill>
              <a:latin typeface="Times New Roman" pitchFamily="18" charset="0"/>
              <a:cs typeface="Times New Roman" pitchFamily="18" charset="0"/>
            </a:endParaRPr>
          </a:p>
        </p:txBody>
      </p:sp>
      <p:sp>
        <p:nvSpPr>
          <p:cNvPr id="4102" name="Text Box 6"/>
          <p:cNvSpPr txBox="1">
            <a:spLocks noChangeArrowheads="1"/>
          </p:cNvSpPr>
          <p:nvPr/>
        </p:nvSpPr>
        <p:spPr bwMode="auto">
          <a:xfrm>
            <a:off x="504089" y="1600200"/>
            <a:ext cx="304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FF3300"/>
                </a:solidFill>
                <a:latin typeface="Times New Roman" pitchFamily="18" charset="0"/>
                <a:cs typeface="Times New Roman" pitchFamily="18" charset="0"/>
              </a:rPr>
              <a:t>1. </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Main idea question</a:t>
            </a:r>
            <a:r>
              <a:rPr lang="en-US" sz="2400" i="1" dirty="0">
                <a:solidFill>
                  <a:srgbClr val="FF0000"/>
                </a:solidFill>
                <a:latin typeface="Times New Roman" panose="02020603050405020304" pitchFamily="18" charset="0"/>
                <a:ea typeface="PMingLiU" panose="02020500000000000000" pitchFamily="18" charset="-120"/>
                <a:cs typeface="Times New Roman" pitchFamily="18" charset="0"/>
              </a:rPr>
              <a:t> </a:t>
            </a:r>
            <a:endParaRPr lang="en-US" sz="2400" b="1" dirty="0">
              <a:solidFill>
                <a:srgbClr val="FF3300"/>
              </a:solidFill>
              <a:latin typeface="Times New Roman" pitchFamily="18" charset="0"/>
              <a:cs typeface="Times New Roman" pitchFamily="18" charset="0"/>
            </a:endParaRPr>
          </a:p>
        </p:txBody>
      </p:sp>
      <p:sp>
        <p:nvSpPr>
          <p:cNvPr id="4103" name="Text Box 7"/>
          <p:cNvSpPr txBox="1">
            <a:spLocks noChangeArrowheads="1"/>
          </p:cNvSpPr>
          <p:nvPr/>
        </p:nvSpPr>
        <p:spPr bwMode="auto">
          <a:xfrm>
            <a:off x="492370" y="3851028"/>
            <a:ext cx="33645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FF3300"/>
                </a:solidFill>
                <a:latin typeface="Times New Roman" pitchFamily="18" charset="0"/>
                <a:cs typeface="Times New Roman" pitchFamily="18" charset="0"/>
              </a:rPr>
              <a:t>4. </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Reference</a:t>
            </a:r>
            <a:r>
              <a:rPr lang="en-US" sz="2400" b="1" dirty="0">
                <a:solidFill>
                  <a:srgbClr val="FF0000"/>
                </a:solidFill>
                <a:latin typeface="Times New Roman" panose="02020603050405020304" pitchFamily="18" charset="0"/>
                <a:ea typeface="PMingLiU" panose="02020500000000000000" pitchFamily="18" charset="-120"/>
                <a:cs typeface="Times New Roman" pitchFamily="18" charset="0"/>
              </a:rPr>
              <a:t> question:</a:t>
            </a:r>
            <a:r>
              <a:rPr lang="en-US" sz="2400" b="1" dirty="0">
                <a:latin typeface="Times New Roman" panose="02020603050405020304" pitchFamily="18" charset="0"/>
                <a:ea typeface="PMingLiU" panose="02020500000000000000" pitchFamily="18" charset="-120"/>
                <a:cs typeface="Times New Roman" pitchFamily="18" charset="0"/>
              </a:rPr>
              <a:t> </a:t>
            </a:r>
            <a:endParaRPr lang="en-US" sz="2400" b="1" dirty="0">
              <a:solidFill>
                <a:srgbClr val="FF3300"/>
              </a:solidFill>
              <a:latin typeface="Times New Roman" pitchFamily="18" charset="0"/>
              <a:cs typeface="Times New Roman" pitchFamily="18" charset="0"/>
            </a:endParaRPr>
          </a:p>
        </p:txBody>
      </p:sp>
      <p:sp>
        <p:nvSpPr>
          <p:cNvPr id="4104" name="Text Box 8"/>
          <p:cNvSpPr txBox="1">
            <a:spLocks noChangeArrowheads="1"/>
          </p:cNvSpPr>
          <p:nvPr/>
        </p:nvSpPr>
        <p:spPr bwMode="auto">
          <a:xfrm>
            <a:off x="480643" y="4630611"/>
            <a:ext cx="274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FF3300"/>
                </a:solidFill>
                <a:latin typeface="Times New Roman" pitchFamily="18" charset="0"/>
                <a:cs typeface="Times New Roman" pitchFamily="18" charset="0"/>
              </a:rPr>
              <a:t>5. </a:t>
            </a:r>
            <a:r>
              <a:rPr lang="en-US" sz="2400" b="1" i="1" dirty="0">
                <a:solidFill>
                  <a:srgbClr val="FF0000"/>
                </a:solidFill>
                <a:latin typeface="Times New Roman" panose="02020603050405020304" pitchFamily="18" charset="0"/>
                <a:ea typeface="PMingLiU" panose="02020500000000000000" pitchFamily="18" charset="-120"/>
                <a:cs typeface="Times New Roman" pitchFamily="18" charset="0"/>
              </a:rPr>
              <a:t>Negative question </a:t>
            </a:r>
            <a:endParaRPr lang="en-US" sz="2400" b="1" dirty="0">
              <a:solidFill>
                <a:srgbClr val="FF3300"/>
              </a:solidFill>
              <a:latin typeface="Times New Roman" pitchFamily="18" charset="0"/>
              <a:cs typeface="Times New Roman" pitchFamily="18" charset="0"/>
            </a:endParaRPr>
          </a:p>
        </p:txBody>
      </p:sp>
      <p:sp>
        <p:nvSpPr>
          <p:cNvPr id="4106" name="Text Box 10"/>
          <p:cNvSpPr txBox="1">
            <a:spLocks noChangeArrowheads="1"/>
          </p:cNvSpPr>
          <p:nvPr/>
        </p:nvSpPr>
        <p:spPr bwMode="auto">
          <a:xfrm>
            <a:off x="2743200" y="609601"/>
            <a:ext cx="712763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600" b="1" dirty="0">
                <a:solidFill>
                  <a:srgbClr val="FF0000"/>
                </a:solidFill>
                <a:latin typeface="Times New Roman" pitchFamily="18" charset="0"/>
                <a:cs typeface="Times New Roman" pitchFamily="18" charset="0"/>
              </a:rPr>
              <a:t>Matching </a:t>
            </a:r>
            <a:r>
              <a:rPr lang="en-US" sz="3600" b="1" dirty="0">
                <a:solidFill>
                  <a:schemeClr val="folHlink"/>
                </a:solidFill>
                <a:latin typeface=".VnVogue" pitchFamily="34" charset="0"/>
              </a:rPr>
              <a:t>      </a:t>
            </a:r>
          </a:p>
        </p:txBody>
      </p:sp>
      <p:sp>
        <p:nvSpPr>
          <p:cNvPr id="4107" name="Text Box 11"/>
          <p:cNvSpPr txBox="1">
            <a:spLocks noChangeArrowheads="1"/>
          </p:cNvSpPr>
          <p:nvPr/>
        </p:nvSpPr>
        <p:spPr bwMode="auto">
          <a:xfrm>
            <a:off x="4536831" y="3815859"/>
            <a:ext cx="82647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3333FF"/>
                </a:solidFill>
                <a:latin typeface="Times New Roman" pitchFamily="18" charset="0"/>
                <a:cs typeface="Times New Roman" pitchFamily="18" charset="0"/>
              </a:rPr>
              <a:t>d. </a:t>
            </a:r>
            <a:r>
              <a:rPr lang="en-US" sz="2400" b="1" dirty="0" err="1">
                <a:solidFill>
                  <a:srgbClr val="3333FF"/>
                </a:solidFill>
                <a:latin typeface="Times New Roman" pitchFamily="18" charset="0"/>
                <a:cs typeface="Times New Roman" pitchFamily="18" charset="0"/>
              </a:rPr>
              <a:t>Câu</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hỏi</a:t>
            </a:r>
            <a:r>
              <a:rPr lang="en-US" sz="2400" b="1" dirty="0">
                <a:solidFill>
                  <a:srgbClr val="3333FF"/>
                </a:solidFill>
                <a:latin typeface="Times New Roman" pitchFamily="18" charset="0"/>
                <a:cs typeface="Times New Roman" pitchFamily="18" charset="0"/>
              </a:rPr>
              <a:t> :  </a:t>
            </a:r>
            <a:r>
              <a:rPr lang="en-US" sz="2400" b="1" i="1" dirty="0" err="1">
                <a:latin typeface="Times New Roman" panose="02020603050405020304" pitchFamily="18" charset="0"/>
                <a:ea typeface="PMingLiU" panose="02020500000000000000" pitchFamily="18" charset="-120"/>
                <a:cs typeface="Times New Roman" pitchFamily="18" charset="0"/>
              </a:rPr>
              <a:t>Xác</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định</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thông</a:t>
            </a:r>
            <a:r>
              <a:rPr lang="en-US" sz="2400" b="1" i="1" dirty="0">
                <a:latin typeface="Times New Roman" panose="02020603050405020304" pitchFamily="18" charset="0"/>
                <a:ea typeface="PMingLiU" panose="02020500000000000000" pitchFamily="18" charset="-120"/>
                <a:cs typeface="Times New Roman" pitchFamily="18" charset="0"/>
              </a:rPr>
              <a:t> tin chi </a:t>
            </a:r>
            <a:r>
              <a:rPr lang="en-US" sz="2400" b="1" i="1" dirty="0" err="1">
                <a:latin typeface="Times New Roman" panose="02020603050405020304" pitchFamily="18" charset="0"/>
                <a:ea typeface="PMingLiU" panose="02020500000000000000" pitchFamily="18" charset="-120"/>
                <a:cs typeface="Times New Roman" pitchFamily="18" charset="0"/>
              </a:rPr>
              <a:t>tiết</a:t>
            </a:r>
            <a:r>
              <a:rPr lang="en-US" sz="2400" b="1" i="1" dirty="0">
                <a:latin typeface="Times New Roman" panose="02020603050405020304" pitchFamily="18" charset="0"/>
                <a:ea typeface="PMingLiU" panose="02020500000000000000" pitchFamily="18" charset="-120"/>
                <a:cs typeface="Times New Roman" pitchFamily="18" charset="0"/>
              </a:rPr>
              <a:t> .</a:t>
            </a:r>
            <a:endParaRPr lang="en-US" sz="2400" b="1" dirty="0">
              <a:solidFill>
                <a:srgbClr val="3333FF"/>
              </a:solidFill>
              <a:latin typeface="Times New Roman" pitchFamily="18" charset="0"/>
              <a:cs typeface="Times New Roman" pitchFamily="18" charset="0"/>
            </a:endParaRPr>
          </a:p>
        </p:txBody>
      </p:sp>
      <p:sp>
        <p:nvSpPr>
          <p:cNvPr id="4111" name="Text Box 15"/>
          <p:cNvSpPr txBox="1">
            <a:spLocks noChangeArrowheads="1"/>
          </p:cNvSpPr>
          <p:nvPr/>
        </p:nvSpPr>
        <p:spPr bwMode="auto">
          <a:xfrm>
            <a:off x="3759200" y="2209800"/>
            <a:ext cx="9144000" cy="572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130000"/>
              </a:lnSpc>
            </a:pPr>
            <a:r>
              <a:rPr lang="en-US" sz="2400" b="1" dirty="0">
                <a:solidFill>
                  <a:srgbClr val="3333FF"/>
                </a:solidFill>
                <a:latin typeface="Times New Roman" pitchFamily="18" charset="0"/>
                <a:cs typeface="Times New Roman" pitchFamily="18" charset="0"/>
              </a:rPr>
              <a:t>           b. </a:t>
            </a:r>
            <a:r>
              <a:rPr lang="en-US" sz="2400" b="1" dirty="0" err="1">
                <a:solidFill>
                  <a:srgbClr val="3333FF"/>
                </a:solidFill>
                <a:latin typeface="Times New Roman" pitchFamily="18" charset="0"/>
                <a:cs typeface="Times New Roman" pitchFamily="18" charset="0"/>
              </a:rPr>
              <a:t>Câu</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hỏi</a:t>
            </a:r>
            <a:r>
              <a:rPr lang="en-US" sz="2400" b="1" dirty="0">
                <a:solidFill>
                  <a:srgbClr val="3333FF"/>
                </a:solidFill>
                <a:latin typeface="Times New Roman" pitchFamily="18" charset="0"/>
                <a:cs typeface="Times New Roman" pitchFamily="18" charset="0"/>
              </a:rPr>
              <a:t>  : </a:t>
            </a:r>
            <a:r>
              <a:rPr lang="en-US" sz="2400" b="1" i="1" dirty="0" err="1">
                <a:latin typeface="Times New Roman" panose="02020603050405020304" pitchFamily="18" charset="0"/>
                <a:ea typeface="PMingLiU" panose="02020500000000000000" pitchFamily="18" charset="-120"/>
                <a:cs typeface="Times New Roman" pitchFamily="18" charset="0"/>
              </a:rPr>
              <a:t>Tìm</a:t>
            </a:r>
            <a:r>
              <a:rPr lang="en-US" sz="2400" b="1" i="1" dirty="0">
                <a:latin typeface="Times New Roman" panose="02020603050405020304" pitchFamily="18" charset="0"/>
                <a:ea typeface="PMingLiU" panose="02020500000000000000" pitchFamily="18" charset="-120"/>
                <a:cs typeface="Times New Roman" pitchFamily="18" charset="0"/>
              </a:rPr>
              <a:t> ý </a:t>
            </a:r>
            <a:r>
              <a:rPr lang="en-US" sz="2400" b="1" i="1" dirty="0" err="1">
                <a:latin typeface="Times New Roman" panose="02020603050405020304" pitchFamily="18" charset="0"/>
                <a:ea typeface="PMingLiU" panose="02020500000000000000" pitchFamily="18" charset="-120"/>
                <a:cs typeface="Times New Roman" pitchFamily="18" charset="0"/>
              </a:rPr>
              <a:t>chính</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của</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bài</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đọc</a:t>
            </a:r>
            <a:r>
              <a:rPr lang="en-US" sz="2400" dirty="0">
                <a:latin typeface="Times New Roman" panose="02020603050405020304" pitchFamily="18" charset="0"/>
                <a:ea typeface="PMingLiU" panose="02020500000000000000" pitchFamily="18" charset="-120"/>
                <a:cs typeface="Times New Roman" pitchFamily="18" charset="0"/>
              </a:rPr>
              <a:t>.</a:t>
            </a:r>
          </a:p>
        </p:txBody>
      </p:sp>
      <p:sp>
        <p:nvSpPr>
          <p:cNvPr id="4112" name="Text Box 16"/>
          <p:cNvSpPr txBox="1">
            <a:spLocks noChangeArrowheads="1"/>
          </p:cNvSpPr>
          <p:nvPr/>
        </p:nvSpPr>
        <p:spPr bwMode="auto">
          <a:xfrm>
            <a:off x="4536831" y="1600200"/>
            <a:ext cx="7502769" cy="572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130000"/>
              </a:lnSpc>
            </a:pPr>
            <a:r>
              <a:rPr lang="en-US" sz="2400" b="1" dirty="0">
                <a:solidFill>
                  <a:srgbClr val="3333FF"/>
                </a:solidFill>
                <a:latin typeface="Script MT Bold" pitchFamily="66" charset="0"/>
              </a:rPr>
              <a:t> </a:t>
            </a:r>
            <a:r>
              <a:rPr lang="en-US" sz="2400" b="1" dirty="0">
                <a:solidFill>
                  <a:srgbClr val="3333FF"/>
                </a:solidFill>
                <a:latin typeface="Times New Roman" pitchFamily="18" charset="0"/>
                <a:cs typeface="Times New Roman" pitchFamily="18" charset="0"/>
              </a:rPr>
              <a:t>a. </a:t>
            </a:r>
            <a:r>
              <a:rPr lang="en-US" sz="2400" b="1" dirty="0" err="1">
                <a:solidFill>
                  <a:srgbClr val="3333FF"/>
                </a:solidFill>
                <a:latin typeface="Times New Roman" pitchFamily="18" charset="0"/>
                <a:cs typeface="Times New Roman" pitchFamily="18" charset="0"/>
              </a:rPr>
              <a:t>Câu</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hỏi</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về</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từ</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vựng</a:t>
            </a:r>
            <a:r>
              <a:rPr lang="en-US" sz="2400" b="1" dirty="0">
                <a:solidFill>
                  <a:srgbClr val="3333FF"/>
                </a:solidFill>
                <a:latin typeface="Times New Roman" pitchFamily="18" charset="0"/>
                <a:cs typeface="Times New Roman" pitchFamily="18" charset="0"/>
              </a:rPr>
              <a:t> : </a:t>
            </a:r>
            <a:r>
              <a:rPr lang="en-US" sz="2400" b="1" i="1" dirty="0" err="1">
                <a:latin typeface="Times New Roman" panose="02020603050405020304" pitchFamily="18" charset="0"/>
                <a:ea typeface="PMingLiU" panose="02020500000000000000" pitchFamily="18" charset="-120"/>
                <a:cs typeface="Times New Roman" pitchFamily="18" charset="0"/>
              </a:rPr>
              <a:t>Tìm</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từ</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đồng</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nghĩa</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dirty="0">
                <a:latin typeface="Times New Roman" panose="02020603050405020304" pitchFamily="18" charset="0"/>
                <a:ea typeface="PMingLiU" panose="02020500000000000000" pitchFamily="18" charset="-120"/>
                <a:cs typeface="Times New Roman" pitchFamily="18" charset="0"/>
              </a:rPr>
              <a:t>.</a:t>
            </a:r>
          </a:p>
        </p:txBody>
      </p:sp>
      <p:sp>
        <p:nvSpPr>
          <p:cNvPr id="4113" name="Text Box 17"/>
          <p:cNvSpPr txBox="1">
            <a:spLocks noChangeArrowheads="1"/>
          </p:cNvSpPr>
          <p:nvPr/>
        </p:nvSpPr>
        <p:spPr bwMode="auto">
          <a:xfrm>
            <a:off x="4536831" y="4630611"/>
            <a:ext cx="750276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3333FF"/>
                </a:solidFill>
                <a:latin typeface="Times New Roman" pitchFamily="18" charset="0"/>
                <a:cs typeface="Times New Roman" pitchFamily="18" charset="0"/>
              </a:rPr>
              <a:t>e. </a:t>
            </a:r>
            <a:r>
              <a:rPr lang="en-US" sz="2400" b="1" dirty="0" err="1">
                <a:solidFill>
                  <a:srgbClr val="3333FF"/>
                </a:solidFill>
                <a:latin typeface="Times New Roman" pitchFamily="18" charset="0"/>
                <a:cs typeface="Times New Roman" pitchFamily="18" charset="0"/>
              </a:rPr>
              <a:t>Câu</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hỏi</a:t>
            </a:r>
            <a:r>
              <a:rPr lang="en-US" sz="2400" b="1" dirty="0">
                <a:solidFill>
                  <a:srgbClr val="3333FF"/>
                </a:solidFill>
                <a:latin typeface="Times New Roman" pitchFamily="18" charset="0"/>
                <a:cs typeface="Times New Roman" pitchFamily="18" charset="0"/>
              </a:rPr>
              <a:t> : </a:t>
            </a:r>
            <a:r>
              <a:rPr lang="en-US" sz="2400" b="1" i="1" dirty="0" err="1">
                <a:latin typeface="Times New Roman" panose="02020603050405020304" pitchFamily="18" charset="0"/>
                <a:ea typeface="PMingLiU" panose="02020500000000000000" pitchFamily="18" charset="-120"/>
              </a:rPr>
              <a:t>Câu</a:t>
            </a:r>
            <a:r>
              <a:rPr lang="en-US" sz="2400" b="1" i="1" dirty="0">
                <a:latin typeface="Times New Roman" panose="02020603050405020304" pitchFamily="18" charset="0"/>
                <a:ea typeface="PMingLiU" panose="02020500000000000000" pitchFamily="18" charset="-120"/>
              </a:rPr>
              <a:t> </a:t>
            </a:r>
            <a:r>
              <a:rPr lang="en-US" sz="2400" b="1" i="1" dirty="0" err="1">
                <a:latin typeface="Times New Roman" panose="02020603050405020304" pitchFamily="18" charset="0"/>
                <a:ea typeface="PMingLiU" panose="02020500000000000000" pitchFamily="18" charset="-120"/>
              </a:rPr>
              <a:t>hỏi</a:t>
            </a:r>
            <a:r>
              <a:rPr lang="en-US" sz="2400" b="1" i="1" dirty="0">
                <a:latin typeface="Times New Roman" panose="02020603050405020304" pitchFamily="18" charset="0"/>
                <a:ea typeface="PMingLiU" panose="02020500000000000000" pitchFamily="18" charset="-120"/>
              </a:rPr>
              <a:t> </a:t>
            </a:r>
            <a:r>
              <a:rPr lang="en-US" sz="2400" b="1" i="1" dirty="0" err="1">
                <a:latin typeface="Times New Roman" panose="02020603050405020304" pitchFamily="18" charset="0"/>
                <a:ea typeface="PMingLiU" panose="02020500000000000000" pitchFamily="18" charset="-120"/>
              </a:rPr>
              <a:t>dạng</a:t>
            </a:r>
            <a:r>
              <a:rPr lang="en-US" sz="2400" b="1" i="1" dirty="0">
                <a:latin typeface="Times New Roman" panose="02020603050405020304" pitchFamily="18" charset="0"/>
                <a:ea typeface="PMingLiU" panose="02020500000000000000" pitchFamily="18" charset="-120"/>
              </a:rPr>
              <a:t> </a:t>
            </a:r>
            <a:r>
              <a:rPr lang="en-US" sz="2400" b="1" i="1" dirty="0" err="1">
                <a:latin typeface="Times New Roman" panose="02020603050405020304" pitchFamily="18" charset="0"/>
                <a:ea typeface="PMingLiU" panose="02020500000000000000" pitchFamily="18" charset="-120"/>
              </a:rPr>
              <a:t>bài</a:t>
            </a:r>
            <a:r>
              <a:rPr lang="en-US" sz="2400" b="1" i="1" dirty="0">
                <a:latin typeface="Times New Roman" panose="02020603050405020304" pitchFamily="18" charset="0"/>
                <a:ea typeface="PMingLiU" panose="02020500000000000000" pitchFamily="18" charset="-120"/>
              </a:rPr>
              <a:t> T/F</a:t>
            </a:r>
          </a:p>
          <a:p>
            <a:pPr eaLnBrk="1" hangingPunct="1">
              <a:spcBef>
                <a:spcPct val="50000"/>
              </a:spcBef>
            </a:pPr>
            <a:endParaRPr lang="en-US" baseline="30000" dirty="0"/>
          </a:p>
        </p:txBody>
      </p:sp>
      <p:sp>
        <p:nvSpPr>
          <p:cNvPr id="4114" name="Text Box 18"/>
          <p:cNvSpPr txBox="1">
            <a:spLocks noChangeArrowheads="1"/>
          </p:cNvSpPr>
          <p:nvPr/>
        </p:nvSpPr>
        <p:spPr bwMode="auto">
          <a:xfrm>
            <a:off x="4536832" y="2924907"/>
            <a:ext cx="714716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3333FF"/>
                </a:solidFill>
                <a:latin typeface="Times New Roman" pitchFamily="18" charset="0"/>
                <a:cs typeface="Times New Roman" pitchFamily="18" charset="0"/>
              </a:rPr>
              <a:t>c. </a:t>
            </a:r>
            <a:r>
              <a:rPr lang="en-US" sz="2400" b="1" dirty="0" err="1">
                <a:solidFill>
                  <a:srgbClr val="3333FF"/>
                </a:solidFill>
                <a:latin typeface="Times New Roman" pitchFamily="18" charset="0"/>
                <a:cs typeface="Times New Roman" pitchFamily="18" charset="0"/>
              </a:rPr>
              <a:t>Câu</a:t>
            </a:r>
            <a:r>
              <a:rPr lang="en-US" sz="2400" b="1" dirty="0">
                <a:solidFill>
                  <a:srgbClr val="3333FF"/>
                </a:solidFill>
                <a:latin typeface="Times New Roman" pitchFamily="18" charset="0"/>
                <a:cs typeface="Times New Roman" pitchFamily="18" charset="0"/>
              </a:rPr>
              <a:t> </a:t>
            </a:r>
            <a:r>
              <a:rPr lang="en-US" sz="2400" b="1" dirty="0" err="1">
                <a:solidFill>
                  <a:srgbClr val="3333FF"/>
                </a:solidFill>
                <a:latin typeface="Times New Roman" pitchFamily="18" charset="0"/>
                <a:cs typeface="Times New Roman" pitchFamily="18" charset="0"/>
              </a:rPr>
              <a:t>hỏi</a:t>
            </a:r>
            <a:r>
              <a:rPr lang="en-US" sz="2400" b="1" dirty="0">
                <a:solidFill>
                  <a:srgbClr val="3333FF"/>
                </a:solidFill>
                <a:latin typeface="Times New Roman" pitchFamily="18" charset="0"/>
                <a:cs typeface="Times New Roman" pitchFamily="18" charset="0"/>
              </a:rPr>
              <a:t> : </a:t>
            </a:r>
            <a:r>
              <a:rPr lang="en-US" sz="2400" b="1" i="1" dirty="0" err="1">
                <a:latin typeface="Times New Roman" panose="02020603050405020304" pitchFamily="18" charset="0"/>
                <a:ea typeface="PMingLiU" panose="02020500000000000000" pitchFamily="18" charset="-120"/>
                <a:cs typeface="Times New Roman" pitchFamily="18" charset="0"/>
              </a:rPr>
              <a:t>Tìm</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từ</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hoặc</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cụm</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từ</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được</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nói</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đến</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được</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quy</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chiếu</a:t>
            </a:r>
            <a:r>
              <a:rPr lang="en-US" sz="2400" b="1" i="1" dirty="0">
                <a:latin typeface="Times New Roman" panose="02020603050405020304" pitchFamily="18" charset="0"/>
                <a:ea typeface="PMingLiU" panose="02020500000000000000" pitchFamily="18" charset="-120"/>
                <a:cs typeface="Times New Roman" pitchFamily="18" charset="0"/>
              </a:rPr>
              <a:t> </a:t>
            </a:r>
            <a:r>
              <a:rPr lang="en-US" sz="2400" b="1" i="1" dirty="0" err="1">
                <a:latin typeface="Times New Roman" panose="02020603050405020304" pitchFamily="18" charset="0"/>
                <a:ea typeface="PMingLiU" panose="02020500000000000000" pitchFamily="18" charset="-120"/>
                <a:cs typeface="Times New Roman" pitchFamily="18" charset="0"/>
              </a:rPr>
              <a:t>đến</a:t>
            </a:r>
            <a:r>
              <a:rPr lang="en-US" sz="2400" dirty="0">
                <a:latin typeface="Times New Roman" panose="02020603050405020304" pitchFamily="18" charset="0"/>
                <a:ea typeface="PMingLiU" panose="02020500000000000000" pitchFamily="18" charset="-120"/>
                <a:cs typeface="Times New Roman" pitchFamily="18" charset="0"/>
              </a:rPr>
              <a:t>.</a:t>
            </a:r>
            <a:endParaRPr lang="en-US" sz="2400" b="1" dirty="0">
              <a:solidFill>
                <a:srgbClr val="3333FF"/>
              </a:solidFill>
              <a:latin typeface="Times New Roman" pitchFamily="18" charset="0"/>
              <a:cs typeface="Times New Roman" pitchFamily="18" charset="0"/>
            </a:endParaRPr>
          </a:p>
        </p:txBody>
      </p:sp>
      <p:sp>
        <p:nvSpPr>
          <p:cNvPr id="4127" name="Rectangle 31"/>
          <p:cNvSpPr>
            <a:spLocks noChangeArrowheads="1"/>
          </p:cNvSpPr>
          <p:nvPr/>
        </p:nvSpPr>
        <p:spPr bwMode="auto">
          <a:xfrm>
            <a:off x="1512271" y="1295400"/>
            <a:ext cx="914400" cy="304800"/>
          </a:xfrm>
          <a:prstGeom prst="rect">
            <a:avLst/>
          </a:prstGeom>
          <a:solidFill>
            <a:schemeClr val="accent1"/>
          </a:solidFill>
          <a:ln w="9525">
            <a:solidFill>
              <a:schemeClr val="tx1"/>
            </a:solidFill>
            <a:miter lim="800000"/>
            <a:headEnd/>
            <a:tailEnd/>
          </a:ln>
        </p:spPr>
        <p:txBody>
          <a:bodyPr wrap="none" anchor="ctr"/>
          <a:lstStyle/>
          <a:p>
            <a:pPr algn="ctr"/>
            <a:r>
              <a:rPr lang="en-US" sz="3200" b="1" dirty="0">
                <a:solidFill>
                  <a:srgbClr val="FF0000"/>
                </a:solidFill>
                <a:latin typeface="Times New Roman" pitchFamily="18" charset="0"/>
                <a:cs typeface="Times New Roman" pitchFamily="18" charset="0"/>
              </a:rPr>
              <a:t>A</a:t>
            </a:r>
          </a:p>
        </p:txBody>
      </p:sp>
      <p:sp>
        <p:nvSpPr>
          <p:cNvPr id="4128" name="Rectangle 32"/>
          <p:cNvSpPr>
            <a:spLocks noChangeArrowheads="1"/>
          </p:cNvSpPr>
          <p:nvPr/>
        </p:nvSpPr>
        <p:spPr bwMode="auto">
          <a:xfrm>
            <a:off x="7104174" y="1371600"/>
            <a:ext cx="914400" cy="304800"/>
          </a:xfrm>
          <a:prstGeom prst="rect">
            <a:avLst/>
          </a:prstGeom>
          <a:solidFill>
            <a:schemeClr val="accent1"/>
          </a:solidFill>
          <a:ln w="9525">
            <a:solidFill>
              <a:schemeClr val="tx1"/>
            </a:solidFill>
            <a:miter lim="800000"/>
            <a:headEnd/>
            <a:tailEnd/>
          </a:ln>
        </p:spPr>
        <p:txBody>
          <a:bodyPr wrap="none" anchor="ctr"/>
          <a:lstStyle/>
          <a:p>
            <a:pPr algn="ctr"/>
            <a:r>
              <a:rPr lang="en-US" sz="2800" b="1">
                <a:solidFill>
                  <a:srgbClr val="0033CC"/>
                </a:solidFill>
                <a:latin typeface="Times New Roman" pitchFamily="18" charset="0"/>
                <a:cs typeface="Times New Roman" pitchFamily="18" charset="0"/>
              </a:rPr>
              <a:t>B</a:t>
            </a:r>
          </a:p>
        </p:txBody>
      </p:sp>
      <p:sp>
        <p:nvSpPr>
          <p:cNvPr id="34" name="Line 25"/>
          <p:cNvSpPr>
            <a:spLocks noChangeShapeType="1"/>
          </p:cNvSpPr>
          <p:nvPr/>
        </p:nvSpPr>
        <p:spPr bwMode="auto">
          <a:xfrm>
            <a:off x="3294185" y="1895715"/>
            <a:ext cx="1524000" cy="60031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 name="Line 25"/>
          <p:cNvSpPr>
            <a:spLocks noChangeShapeType="1"/>
          </p:cNvSpPr>
          <p:nvPr/>
        </p:nvSpPr>
        <p:spPr bwMode="auto">
          <a:xfrm flipV="1">
            <a:off x="3610707" y="1937340"/>
            <a:ext cx="1101973" cy="5010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 name="Line 25"/>
          <p:cNvSpPr>
            <a:spLocks noChangeShapeType="1"/>
          </p:cNvSpPr>
          <p:nvPr/>
        </p:nvSpPr>
        <p:spPr bwMode="auto">
          <a:xfrm>
            <a:off x="3255111" y="3446375"/>
            <a:ext cx="1524000" cy="60031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 name="Line 25"/>
          <p:cNvSpPr>
            <a:spLocks noChangeShapeType="1"/>
          </p:cNvSpPr>
          <p:nvPr/>
        </p:nvSpPr>
        <p:spPr bwMode="auto">
          <a:xfrm flipV="1">
            <a:off x="3552089" y="3234897"/>
            <a:ext cx="1266096" cy="84696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 name="Line 25"/>
          <p:cNvSpPr>
            <a:spLocks noChangeShapeType="1"/>
          </p:cNvSpPr>
          <p:nvPr/>
        </p:nvSpPr>
        <p:spPr bwMode="auto">
          <a:xfrm flipV="1">
            <a:off x="3036277" y="4861443"/>
            <a:ext cx="1500555"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913397259"/>
      </p:ext>
    </p:extLst>
  </p:cSld>
  <p:clrMapOvr>
    <a:masterClrMapping/>
  </p:clrMapOvr>
  <p:transition spd="med">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06"/>
                                        </p:tgtEl>
                                        <p:attrNameLst>
                                          <p:attrName>style.visibility</p:attrName>
                                        </p:attrNameLst>
                                      </p:cBhvr>
                                      <p:to>
                                        <p:strVal val="visible"/>
                                      </p:to>
                                    </p:set>
                                    <p:animEffect transition="in" filter="diamond(in)">
                                      <p:cBhvr>
                                        <p:cTn id="7" dur="1000"/>
                                        <p:tgtEl>
                                          <p:spTgt spid="4106"/>
                                        </p:tgtEl>
                                      </p:cBhvr>
                                    </p:animEffect>
                                  </p:childTnLst>
                                </p:cTn>
                              </p:par>
                            </p:childTnLst>
                          </p:cTn>
                        </p:par>
                        <p:par>
                          <p:cTn id="8" fill="hold" nodeType="afterGroup">
                            <p:stCondLst>
                              <p:cond delay="1000"/>
                            </p:stCondLst>
                            <p:childTnLst>
                              <p:par>
                                <p:cTn id="9" presetID="8" presetClass="entr" presetSubtype="16" fill="hold" grpId="0" nodeType="afterEffect">
                                  <p:stCondLst>
                                    <p:cond delay="0"/>
                                  </p:stCondLst>
                                  <p:childTnLst>
                                    <p:set>
                                      <p:cBhvr>
                                        <p:cTn id="10" dur="1" fill="hold">
                                          <p:stCondLst>
                                            <p:cond delay="0"/>
                                          </p:stCondLst>
                                        </p:cTn>
                                        <p:tgtEl>
                                          <p:spTgt spid="4127"/>
                                        </p:tgtEl>
                                        <p:attrNameLst>
                                          <p:attrName>style.visibility</p:attrName>
                                        </p:attrNameLst>
                                      </p:cBhvr>
                                      <p:to>
                                        <p:strVal val="visible"/>
                                      </p:to>
                                    </p:set>
                                    <p:animEffect transition="in" filter="diamond(in)">
                                      <p:cBhvr>
                                        <p:cTn id="11" dur="500"/>
                                        <p:tgtEl>
                                          <p:spTgt spid="4127"/>
                                        </p:tgtEl>
                                      </p:cBhvr>
                                    </p:animEffect>
                                  </p:childTnLst>
                                </p:cTn>
                              </p:par>
                            </p:childTnLst>
                          </p:cTn>
                        </p:par>
                        <p:par>
                          <p:cTn id="12" fill="hold" nodeType="afterGroup">
                            <p:stCondLst>
                              <p:cond delay="1500"/>
                            </p:stCondLst>
                            <p:childTnLst>
                              <p:par>
                                <p:cTn id="13" presetID="8" presetClass="entr" presetSubtype="16" fill="hold" grpId="0" nodeType="afterEffect">
                                  <p:stCondLst>
                                    <p:cond delay="0"/>
                                  </p:stCondLst>
                                  <p:childTnLst>
                                    <p:set>
                                      <p:cBhvr>
                                        <p:cTn id="14" dur="1" fill="hold">
                                          <p:stCondLst>
                                            <p:cond delay="0"/>
                                          </p:stCondLst>
                                        </p:cTn>
                                        <p:tgtEl>
                                          <p:spTgt spid="4128"/>
                                        </p:tgtEl>
                                        <p:attrNameLst>
                                          <p:attrName>style.visibility</p:attrName>
                                        </p:attrNameLst>
                                      </p:cBhvr>
                                      <p:to>
                                        <p:strVal val="visible"/>
                                      </p:to>
                                    </p:set>
                                    <p:animEffect transition="in" filter="diamond(in)">
                                      <p:cBhvr>
                                        <p:cTn id="15" dur="500"/>
                                        <p:tgtEl>
                                          <p:spTgt spid="4128"/>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4099"/>
                                        </p:tgtEl>
                                        <p:attrNameLst>
                                          <p:attrName>style.visibility</p:attrName>
                                        </p:attrNameLst>
                                      </p:cBhvr>
                                      <p:to>
                                        <p:strVal val="visible"/>
                                      </p:to>
                                    </p:set>
                                    <p:animEffect transition="in" filter="diamond(in)">
                                      <p:cBhvr>
                                        <p:cTn id="18" dur="2000"/>
                                        <p:tgtEl>
                                          <p:spTgt spid="4099"/>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4100"/>
                                        </p:tgtEl>
                                        <p:attrNameLst>
                                          <p:attrName>style.visibility</p:attrName>
                                        </p:attrNameLst>
                                      </p:cBhvr>
                                      <p:to>
                                        <p:strVal val="visible"/>
                                      </p:to>
                                    </p:set>
                                    <p:animEffect transition="in" filter="diamond(in)">
                                      <p:cBhvr>
                                        <p:cTn id="21" dur="2000"/>
                                        <p:tgtEl>
                                          <p:spTgt spid="4100"/>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4102"/>
                                        </p:tgtEl>
                                        <p:attrNameLst>
                                          <p:attrName>style.visibility</p:attrName>
                                        </p:attrNameLst>
                                      </p:cBhvr>
                                      <p:to>
                                        <p:strVal val="visible"/>
                                      </p:to>
                                    </p:set>
                                    <p:animEffect transition="in" filter="diamond(in)">
                                      <p:cBhvr>
                                        <p:cTn id="24" dur="2000"/>
                                        <p:tgtEl>
                                          <p:spTgt spid="4102"/>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4103"/>
                                        </p:tgtEl>
                                        <p:attrNameLst>
                                          <p:attrName>style.visibility</p:attrName>
                                        </p:attrNameLst>
                                      </p:cBhvr>
                                      <p:to>
                                        <p:strVal val="visible"/>
                                      </p:to>
                                    </p:set>
                                    <p:animEffect transition="in" filter="diamond(in)">
                                      <p:cBhvr>
                                        <p:cTn id="27" dur="2000"/>
                                        <p:tgtEl>
                                          <p:spTgt spid="4103"/>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4104"/>
                                        </p:tgtEl>
                                        <p:attrNameLst>
                                          <p:attrName>style.visibility</p:attrName>
                                        </p:attrNameLst>
                                      </p:cBhvr>
                                      <p:to>
                                        <p:strVal val="visible"/>
                                      </p:to>
                                    </p:set>
                                    <p:animEffect transition="in" filter="diamond(in)">
                                      <p:cBhvr>
                                        <p:cTn id="30" dur="2000"/>
                                        <p:tgtEl>
                                          <p:spTgt spid="4104"/>
                                        </p:tgtEl>
                                      </p:cBhvr>
                                    </p:animEffect>
                                  </p:childTnLst>
                                </p:cTn>
                              </p:par>
                              <p:par>
                                <p:cTn id="31" presetID="8" presetClass="entr" presetSubtype="16" fill="hold" grpId="0" nodeType="withEffect">
                                  <p:stCondLst>
                                    <p:cond delay="0"/>
                                  </p:stCondLst>
                                  <p:childTnLst>
                                    <p:set>
                                      <p:cBhvr>
                                        <p:cTn id="32" dur="1" fill="hold">
                                          <p:stCondLst>
                                            <p:cond delay="0"/>
                                          </p:stCondLst>
                                        </p:cTn>
                                        <p:tgtEl>
                                          <p:spTgt spid="4111"/>
                                        </p:tgtEl>
                                        <p:attrNameLst>
                                          <p:attrName>style.visibility</p:attrName>
                                        </p:attrNameLst>
                                      </p:cBhvr>
                                      <p:to>
                                        <p:strVal val="visible"/>
                                      </p:to>
                                    </p:set>
                                    <p:animEffect transition="in" filter="diamond(in)">
                                      <p:cBhvr>
                                        <p:cTn id="33" dur="2000"/>
                                        <p:tgtEl>
                                          <p:spTgt spid="4111"/>
                                        </p:tgtEl>
                                      </p:cBhvr>
                                    </p:animEffect>
                                  </p:childTnLst>
                                </p:cTn>
                              </p:par>
                              <p:par>
                                <p:cTn id="34" presetID="8" presetClass="entr" presetSubtype="16" fill="hold" grpId="0" nodeType="withEffect">
                                  <p:stCondLst>
                                    <p:cond delay="0"/>
                                  </p:stCondLst>
                                  <p:childTnLst>
                                    <p:set>
                                      <p:cBhvr>
                                        <p:cTn id="35" dur="1" fill="hold">
                                          <p:stCondLst>
                                            <p:cond delay="0"/>
                                          </p:stCondLst>
                                        </p:cTn>
                                        <p:tgtEl>
                                          <p:spTgt spid="4112"/>
                                        </p:tgtEl>
                                        <p:attrNameLst>
                                          <p:attrName>style.visibility</p:attrName>
                                        </p:attrNameLst>
                                      </p:cBhvr>
                                      <p:to>
                                        <p:strVal val="visible"/>
                                      </p:to>
                                    </p:set>
                                    <p:animEffect transition="in" filter="diamond(in)">
                                      <p:cBhvr>
                                        <p:cTn id="36" dur="2000"/>
                                        <p:tgtEl>
                                          <p:spTgt spid="4112"/>
                                        </p:tgtEl>
                                      </p:cBhvr>
                                    </p:animEffect>
                                  </p:childTnLst>
                                </p:cTn>
                              </p:par>
                              <p:par>
                                <p:cTn id="37" presetID="8" presetClass="entr" presetSubtype="16" fill="hold" grpId="0" nodeType="withEffect">
                                  <p:stCondLst>
                                    <p:cond delay="0"/>
                                  </p:stCondLst>
                                  <p:childTnLst>
                                    <p:set>
                                      <p:cBhvr>
                                        <p:cTn id="38" dur="1" fill="hold">
                                          <p:stCondLst>
                                            <p:cond delay="0"/>
                                          </p:stCondLst>
                                        </p:cTn>
                                        <p:tgtEl>
                                          <p:spTgt spid="4113"/>
                                        </p:tgtEl>
                                        <p:attrNameLst>
                                          <p:attrName>style.visibility</p:attrName>
                                        </p:attrNameLst>
                                      </p:cBhvr>
                                      <p:to>
                                        <p:strVal val="visible"/>
                                      </p:to>
                                    </p:set>
                                    <p:animEffect transition="in" filter="diamond(in)">
                                      <p:cBhvr>
                                        <p:cTn id="39" dur="2000"/>
                                        <p:tgtEl>
                                          <p:spTgt spid="4113"/>
                                        </p:tgtEl>
                                      </p:cBhvr>
                                    </p:animEffect>
                                  </p:childTnLst>
                                </p:cTn>
                              </p:par>
                              <p:par>
                                <p:cTn id="40" presetID="8" presetClass="entr" presetSubtype="16" fill="hold" grpId="0" nodeType="withEffect">
                                  <p:stCondLst>
                                    <p:cond delay="0"/>
                                  </p:stCondLst>
                                  <p:childTnLst>
                                    <p:set>
                                      <p:cBhvr>
                                        <p:cTn id="41" dur="1" fill="hold">
                                          <p:stCondLst>
                                            <p:cond delay="0"/>
                                          </p:stCondLst>
                                        </p:cTn>
                                        <p:tgtEl>
                                          <p:spTgt spid="4114"/>
                                        </p:tgtEl>
                                        <p:attrNameLst>
                                          <p:attrName>style.visibility</p:attrName>
                                        </p:attrNameLst>
                                      </p:cBhvr>
                                      <p:to>
                                        <p:strVal val="visible"/>
                                      </p:to>
                                    </p:set>
                                    <p:animEffect transition="in" filter="diamond(in)">
                                      <p:cBhvr>
                                        <p:cTn id="42" dur="2000"/>
                                        <p:tgtEl>
                                          <p:spTgt spid="4114"/>
                                        </p:tgtEl>
                                      </p:cBhvr>
                                    </p:animEffect>
                                  </p:childTnLst>
                                </p:cTn>
                              </p:par>
                              <p:par>
                                <p:cTn id="43" presetID="8" presetClass="entr" presetSubtype="16" fill="hold" grpId="0" nodeType="withEffect">
                                  <p:stCondLst>
                                    <p:cond delay="0"/>
                                  </p:stCondLst>
                                  <p:childTnLst>
                                    <p:set>
                                      <p:cBhvr>
                                        <p:cTn id="44" dur="1" fill="hold">
                                          <p:stCondLst>
                                            <p:cond delay="0"/>
                                          </p:stCondLst>
                                        </p:cTn>
                                        <p:tgtEl>
                                          <p:spTgt spid="4107"/>
                                        </p:tgtEl>
                                        <p:attrNameLst>
                                          <p:attrName>style.visibility</p:attrName>
                                        </p:attrNameLst>
                                      </p:cBhvr>
                                      <p:to>
                                        <p:strVal val="visible"/>
                                      </p:to>
                                    </p:set>
                                    <p:animEffect transition="in" filter="diamond(in)">
                                      <p:cBhvr>
                                        <p:cTn id="45" dur="2000"/>
                                        <p:tgtEl>
                                          <p:spTgt spid="4107"/>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blinds(horizontal)">
                                      <p:cBhvr>
                                        <p:cTn id="50" dur="500"/>
                                        <p:tgtEl>
                                          <p:spTgt spid="34"/>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blinds(horizontal)">
                                      <p:cBhvr>
                                        <p:cTn id="55" dur="500"/>
                                        <p:tgtEl>
                                          <p:spTgt spid="35"/>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36"/>
                                        </p:tgtEl>
                                        <p:attrNameLst>
                                          <p:attrName>style.visibility</p:attrName>
                                        </p:attrNameLst>
                                      </p:cBhvr>
                                      <p:to>
                                        <p:strVal val="visible"/>
                                      </p:to>
                                    </p:set>
                                    <p:animEffect transition="in" filter="blinds(horizontal)">
                                      <p:cBhvr>
                                        <p:cTn id="60" dur="500"/>
                                        <p:tgtEl>
                                          <p:spTgt spid="36"/>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blinds(horizontal)">
                                      <p:cBhvr>
                                        <p:cTn id="65" dur="500"/>
                                        <p:tgtEl>
                                          <p:spTgt spid="37"/>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38"/>
                                        </p:tgtEl>
                                        <p:attrNameLst>
                                          <p:attrName>style.visibility</p:attrName>
                                        </p:attrNameLst>
                                      </p:cBhvr>
                                      <p:to>
                                        <p:strVal val="visible"/>
                                      </p:to>
                                    </p:set>
                                    <p:animEffect transition="in" filter="blinds(horizontal)">
                                      <p:cBhvr>
                                        <p:cTn id="7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102" grpId="0"/>
      <p:bldP spid="4103" grpId="0"/>
      <p:bldP spid="4104" grpId="0"/>
      <p:bldP spid="4106" grpId="0"/>
      <p:bldP spid="4107" grpId="0"/>
      <p:bldP spid="4111" grpId="0"/>
      <p:bldP spid="4112" grpId="0"/>
      <p:bldP spid="4113" grpId="0"/>
      <p:bldP spid="4114" grpId="0"/>
      <p:bldP spid="4127" grpId="0" animBg="1"/>
      <p:bldP spid="4128" grpId="0" animBg="1"/>
      <p:bldP spid="34" grpId="0" animBg="1"/>
      <p:bldP spid="35" grpId="0" animBg="1"/>
      <p:bldP spid="36" grpId="0" animBg="1"/>
      <p:bldP spid="37" grpId="0" animBg="1"/>
      <p:bldP spid="3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9939" y="1688124"/>
            <a:ext cx="10644554" cy="1200329"/>
          </a:xfrm>
          <a:prstGeom prst="rect">
            <a:avLst/>
          </a:prstGeom>
        </p:spPr>
        <p:txBody>
          <a:bodyPr wrap="square">
            <a:spAutoFit/>
          </a:bodyPr>
          <a:lstStyle/>
          <a:p>
            <a:pPr algn="ctr">
              <a:defRPr/>
            </a:pPr>
            <a:r>
              <a:rPr lang="en-US" sz="3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TECHNIC OF  DOING  COMPREHENSION Questions</a:t>
            </a:r>
            <a:endParaRPr lang="en-US"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2215319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3386"/>
            <a:ext cx="10515600" cy="1101969"/>
          </a:xfrm>
        </p:spPr>
        <p:txBody>
          <a:bodyPr>
            <a:normAutofit fontScale="90000"/>
          </a:bodyPr>
          <a:lstStyle/>
          <a:p>
            <a:pPr marL="0" marR="0">
              <a:spcBef>
                <a:spcPts val="0"/>
              </a:spcBef>
              <a:spcAft>
                <a:spcPts val="0"/>
              </a:spcAft>
            </a:pPr>
            <a:r>
              <a:rPr lang="en-US" dirty="0">
                <a:effectLst/>
                <a:latin typeface="Times New Roman" panose="02020603050405020304" pitchFamily="18" charset="0"/>
                <a:ea typeface="PMingLiU" panose="02020500000000000000" pitchFamily="18" charset="-120"/>
              </a:rPr>
              <a:t> </a:t>
            </a:r>
            <a:br>
              <a:rPr lang="en-US" dirty="0">
                <a:effectLst/>
                <a:latin typeface="Times New Roman" panose="02020603050405020304" pitchFamily="18" charset="0"/>
                <a:ea typeface="PMingLiU" panose="02020500000000000000" pitchFamily="18" charset="-120"/>
              </a:rPr>
            </a:br>
            <a:r>
              <a:rPr lang="en-US" sz="4000" b="1" dirty="0">
                <a:solidFill>
                  <a:srgbClr val="FF0000"/>
                </a:solidFill>
                <a:effectLst/>
                <a:latin typeface="Times New Roman" panose="02020603050405020304" pitchFamily="18" charset="0"/>
                <a:ea typeface="PMingLiU" panose="02020500000000000000" pitchFamily="18" charset="-120"/>
              </a:rPr>
              <a:t>I.TYPES OF QUESTIONS:</a:t>
            </a:r>
            <a:r>
              <a:rPr lang="en-US" sz="4000" dirty="0">
                <a:solidFill>
                  <a:srgbClr val="FF0000"/>
                </a:solidFill>
                <a:effectLst/>
                <a:latin typeface="Times New Roman" panose="02020603050405020304" pitchFamily="18" charset="0"/>
                <a:ea typeface="PMingLiU" panose="02020500000000000000" pitchFamily="18" charset="-120"/>
              </a:rPr>
              <a:t>  </a:t>
            </a:r>
            <a:br>
              <a:rPr lang="en-US" sz="3600" dirty="0">
                <a:solidFill>
                  <a:srgbClr val="FF0000"/>
                </a:solidFill>
                <a:effectLst/>
                <a:latin typeface="Times New Roman" panose="02020603050405020304" pitchFamily="18" charset="0"/>
                <a:ea typeface="PMingLiU" panose="02020500000000000000" pitchFamily="18" charset="-120"/>
              </a:rPr>
            </a:br>
            <a:br>
              <a:rPr lang="en-US" sz="4000" dirty="0">
                <a:effectLst/>
                <a:latin typeface="Times New Roman" panose="02020603050405020304" pitchFamily="18" charset="0"/>
                <a:ea typeface="PMingLiU" panose="02020500000000000000" pitchFamily="18" charset="-120"/>
              </a:rPr>
            </a:br>
            <a:endParaRPr lang="en-US" dirty="0"/>
          </a:p>
        </p:txBody>
      </p:sp>
      <p:sp>
        <p:nvSpPr>
          <p:cNvPr id="3" name="Content Placeholder 2"/>
          <p:cNvSpPr>
            <a:spLocks noGrp="1"/>
          </p:cNvSpPr>
          <p:nvPr>
            <p:ph idx="1"/>
          </p:nvPr>
        </p:nvSpPr>
        <p:spPr>
          <a:xfrm>
            <a:off x="896814" y="1348154"/>
            <a:ext cx="10884877" cy="5017477"/>
          </a:xfrm>
        </p:spPr>
        <p:txBody>
          <a:bodyPr>
            <a:normAutofit/>
          </a:bodyPr>
          <a:lstStyle/>
          <a:p>
            <a:pPr marL="0" marR="0" indent="0" algn="just">
              <a:lnSpc>
                <a:spcPct val="130000"/>
              </a:lnSpc>
              <a:spcBef>
                <a:spcPts val="0"/>
              </a:spcBef>
              <a:spcAft>
                <a:spcPts val="0"/>
              </a:spcAft>
              <a:buNone/>
            </a:pPr>
            <a:r>
              <a:rPr lang="en-US" dirty="0">
                <a:effectLst/>
                <a:latin typeface="Times New Roman" panose="02020603050405020304" pitchFamily="18" charset="0"/>
                <a:ea typeface="PMingLiU" panose="02020500000000000000" pitchFamily="18" charset="-120"/>
              </a:rPr>
              <a:t>  </a:t>
            </a:r>
            <a:r>
              <a:rPr lang="en-US" b="1" dirty="0">
                <a:solidFill>
                  <a:srgbClr val="FF0000"/>
                </a:solidFill>
                <a:effectLst/>
                <a:latin typeface="Times New Roman" panose="02020603050405020304" pitchFamily="18" charset="0"/>
                <a:ea typeface="PMingLiU" panose="02020500000000000000" pitchFamily="18" charset="-120"/>
              </a:rPr>
              <a:t>*There are 5 kinds of basic Questions : </a:t>
            </a:r>
            <a:r>
              <a:rPr lang="en-US" b="1" dirty="0" err="1">
                <a:solidFill>
                  <a:srgbClr val="FF0000"/>
                </a:solidFill>
                <a:effectLst/>
                <a:latin typeface="Times New Roman" panose="02020603050405020304" pitchFamily="18" charset="0"/>
                <a:ea typeface="PMingLiU" panose="02020500000000000000" pitchFamily="18" charset="-120"/>
                <a:cs typeface="Times New Roman" pitchFamily="18" charset="0"/>
              </a:rPr>
              <a:t>Có</a:t>
            </a:r>
            <a:r>
              <a:rPr lang="en-US" b="1" dirty="0">
                <a:solidFill>
                  <a:srgbClr val="FF0000"/>
                </a:solidFill>
                <a:latin typeface="Times New Roman" panose="02020603050405020304" pitchFamily="18" charset="0"/>
                <a:ea typeface="PMingLiU" panose="02020500000000000000" pitchFamily="18" charset="-120"/>
                <a:cs typeface="Times New Roman" pitchFamily="18" charset="0"/>
              </a:rPr>
              <a:t> 5</a:t>
            </a:r>
            <a:r>
              <a:rPr lang="en-US" b="1" dirty="0">
                <a:solidFill>
                  <a:srgbClr val="FF0000"/>
                </a:solidFill>
                <a:effectLst/>
                <a:latin typeface="Times New Roman" panose="02020603050405020304" pitchFamily="18" charset="0"/>
                <a:ea typeface="PMingLiU" panose="02020500000000000000" pitchFamily="18" charset="-120"/>
                <a:cs typeface="Times New Roman" pitchFamily="18" charset="0"/>
              </a:rPr>
              <a:t> </a:t>
            </a:r>
            <a:r>
              <a:rPr lang="en-US" b="1" dirty="0" err="1">
                <a:solidFill>
                  <a:srgbClr val="FF0000"/>
                </a:solidFill>
                <a:effectLst/>
                <a:latin typeface="Times New Roman" panose="02020603050405020304" pitchFamily="18" charset="0"/>
                <a:ea typeface="PMingLiU" panose="02020500000000000000" pitchFamily="18" charset="-120"/>
                <a:cs typeface="Times New Roman" pitchFamily="18" charset="0"/>
              </a:rPr>
              <a:t>dạng</a:t>
            </a:r>
            <a:r>
              <a:rPr lang="en-US" b="1" dirty="0">
                <a:solidFill>
                  <a:srgbClr val="FF0000"/>
                </a:solidFill>
                <a:effectLst/>
                <a:latin typeface="Times New Roman" panose="02020603050405020304" pitchFamily="18" charset="0"/>
                <a:ea typeface="PMingLiU" panose="02020500000000000000" pitchFamily="18" charset="-120"/>
                <a:cs typeface="Times New Roman" pitchFamily="18" charset="0"/>
              </a:rPr>
              <a:t> </a:t>
            </a:r>
            <a:r>
              <a:rPr lang="en-US" b="1" dirty="0" err="1">
                <a:solidFill>
                  <a:srgbClr val="FF0000"/>
                </a:solidFill>
                <a:effectLst/>
                <a:latin typeface="Times New Roman" panose="02020603050405020304" pitchFamily="18" charset="0"/>
                <a:ea typeface="PMingLiU" panose="02020500000000000000" pitchFamily="18" charset="-120"/>
                <a:cs typeface="Times New Roman" pitchFamily="18" charset="0"/>
              </a:rPr>
              <a:t>cơ</a:t>
            </a:r>
            <a:r>
              <a:rPr lang="en-US" b="1" dirty="0">
                <a:solidFill>
                  <a:srgbClr val="FF0000"/>
                </a:solidFill>
                <a:effectLst/>
                <a:latin typeface="Times New Roman" panose="02020603050405020304" pitchFamily="18" charset="0"/>
                <a:ea typeface="PMingLiU" panose="02020500000000000000" pitchFamily="18" charset="-120"/>
                <a:cs typeface="Times New Roman" pitchFamily="18" charset="0"/>
              </a:rPr>
              <a:t> </a:t>
            </a:r>
            <a:r>
              <a:rPr lang="en-US" b="1" dirty="0" err="1">
                <a:solidFill>
                  <a:srgbClr val="FF0000"/>
                </a:solidFill>
                <a:effectLst/>
                <a:latin typeface="Times New Roman" panose="02020603050405020304" pitchFamily="18" charset="0"/>
                <a:ea typeface="PMingLiU" panose="02020500000000000000" pitchFamily="18" charset="-120"/>
                <a:cs typeface="Times New Roman" pitchFamily="18" charset="0"/>
              </a:rPr>
              <a:t>bản</a:t>
            </a:r>
            <a:r>
              <a:rPr lang="en-US" b="1" dirty="0">
                <a:solidFill>
                  <a:srgbClr val="FF0000"/>
                </a:solidFill>
                <a:effectLst/>
                <a:latin typeface="Times New Roman" panose="02020603050405020304" pitchFamily="18" charset="0"/>
                <a:ea typeface="PMingLiU" panose="02020500000000000000" pitchFamily="18" charset="-120"/>
                <a:cs typeface="Times New Roman" pitchFamily="18" charset="0"/>
              </a:rPr>
              <a:t> </a:t>
            </a:r>
            <a:r>
              <a:rPr lang="en-US" b="1" dirty="0" err="1">
                <a:solidFill>
                  <a:srgbClr val="FF0000"/>
                </a:solidFill>
                <a:effectLst/>
                <a:latin typeface="Times New Roman" panose="02020603050405020304" pitchFamily="18" charset="0"/>
                <a:ea typeface="PMingLiU" panose="02020500000000000000" pitchFamily="18" charset="-120"/>
                <a:cs typeface="Times New Roman" pitchFamily="18" charset="0"/>
              </a:rPr>
              <a:t>sau</a:t>
            </a:r>
            <a:r>
              <a:rPr lang="en-US" b="1" dirty="0">
                <a:solidFill>
                  <a:srgbClr val="FF0000"/>
                </a:solidFill>
                <a:effectLst/>
                <a:latin typeface="Times New Roman" panose="02020603050405020304" pitchFamily="18" charset="0"/>
                <a:ea typeface="PMingLiU" panose="02020500000000000000" pitchFamily="18" charset="-120"/>
                <a:cs typeface="Times New Roman" pitchFamily="18" charset="0"/>
              </a:rPr>
              <a:t>:</a:t>
            </a:r>
          </a:p>
          <a:p>
            <a:pPr marL="0" marR="0" indent="0">
              <a:lnSpc>
                <a:spcPct val="130000"/>
              </a:lnSpc>
              <a:spcBef>
                <a:spcPts val="0"/>
              </a:spcBef>
              <a:spcAft>
                <a:spcPts val="0"/>
              </a:spcAft>
              <a:buNone/>
            </a:pPr>
            <a:r>
              <a:rPr lang="en-US" sz="3200" b="1" dirty="0">
                <a:effectLst/>
                <a:latin typeface="Times New Roman" panose="02020603050405020304" pitchFamily="18" charset="0"/>
                <a:ea typeface="PMingLiU" panose="02020500000000000000" pitchFamily="18" charset="-120"/>
                <a:cs typeface="Times New Roman" pitchFamily="18" charset="0"/>
              </a:rPr>
              <a:t>  1)</a:t>
            </a:r>
            <a:r>
              <a:rPr lang="en-US" sz="3200" dirty="0">
                <a:effectLst/>
                <a:latin typeface="Times New Roman" panose="02020603050405020304" pitchFamily="18" charset="0"/>
                <a:ea typeface="PMingLiU" panose="02020500000000000000" pitchFamily="18" charset="-120"/>
                <a:cs typeface="Times New Roman" pitchFamily="18" charset="0"/>
              </a:rPr>
              <a:t> </a:t>
            </a:r>
            <a:r>
              <a:rPr lang="en-US" sz="3200" b="1" i="1" dirty="0">
                <a:solidFill>
                  <a:srgbClr val="FF0000"/>
                </a:solidFill>
                <a:latin typeface="Times New Roman" panose="02020603050405020304" pitchFamily="18" charset="0"/>
                <a:ea typeface="PMingLiU" panose="02020500000000000000" pitchFamily="18" charset="-120"/>
                <a:cs typeface="Times New Roman" pitchFamily="18" charset="0"/>
              </a:rPr>
              <a:t>Main idea question</a:t>
            </a:r>
            <a:r>
              <a:rPr lang="en-US" sz="3200" i="1" dirty="0">
                <a:solidFill>
                  <a:srgbClr val="FF0000"/>
                </a:solidFill>
                <a:latin typeface="Times New Roman" panose="02020603050405020304" pitchFamily="18" charset="0"/>
                <a:ea typeface="PMingLiU" panose="02020500000000000000" pitchFamily="18" charset="-120"/>
                <a:cs typeface="Times New Roman" pitchFamily="18" charset="0"/>
              </a:rPr>
              <a:t> </a:t>
            </a:r>
            <a:r>
              <a:rPr lang="en-US" sz="3200" i="1" dirty="0">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Tìm</a:t>
            </a:r>
            <a:r>
              <a:rPr lang="en-US" sz="3200" b="1" i="1" dirty="0">
                <a:effectLst/>
                <a:latin typeface="Times New Roman" panose="02020603050405020304" pitchFamily="18" charset="0"/>
                <a:ea typeface="PMingLiU" panose="02020500000000000000" pitchFamily="18" charset="-120"/>
                <a:cs typeface="Times New Roman" pitchFamily="18" charset="0"/>
              </a:rPr>
              <a:t> ý </a:t>
            </a:r>
            <a:r>
              <a:rPr lang="en-US" sz="3200" b="1" i="1" dirty="0" err="1">
                <a:effectLst/>
                <a:latin typeface="Times New Roman" panose="02020603050405020304" pitchFamily="18" charset="0"/>
                <a:ea typeface="PMingLiU" panose="02020500000000000000" pitchFamily="18" charset="-120"/>
                <a:cs typeface="Times New Roman" pitchFamily="18" charset="0"/>
              </a:rPr>
              <a:t>chính</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của</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bài</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đọc</a:t>
            </a:r>
            <a:r>
              <a:rPr lang="en-US" sz="3200" dirty="0">
                <a:effectLst/>
                <a:latin typeface="Times New Roman" panose="02020603050405020304" pitchFamily="18" charset="0"/>
                <a:ea typeface="PMingLiU" panose="02020500000000000000" pitchFamily="18" charset="-120"/>
                <a:cs typeface="Times New Roman" pitchFamily="18" charset="0"/>
              </a:rPr>
              <a:t>.</a:t>
            </a:r>
          </a:p>
          <a:p>
            <a:pPr marL="0" indent="0">
              <a:lnSpc>
                <a:spcPct val="130000"/>
              </a:lnSpc>
              <a:spcBef>
                <a:spcPts val="0"/>
              </a:spcBef>
              <a:buNone/>
            </a:pPr>
            <a:r>
              <a:rPr lang="en-US" sz="3200" b="1" dirty="0">
                <a:effectLst/>
                <a:latin typeface="Times New Roman" panose="02020603050405020304" pitchFamily="18" charset="0"/>
                <a:ea typeface="PMingLiU" panose="02020500000000000000" pitchFamily="18" charset="-120"/>
                <a:cs typeface="Times New Roman" pitchFamily="18" charset="0"/>
              </a:rPr>
              <a:t>  2</a:t>
            </a:r>
            <a:r>
              <a:rPr lang="en-US" sz="3200" dirty="0">
                <a:effectLst/>
                <a:latin typeface="Times New Roman" panose="02020603050405020304" pitchFamily="18" charset="0"/>
                <a:ea typeface="PMingLiU" panose="02020500000000000000" pitchFamily="18" charset="-120"/>
                <a:cs typeface="Times New Roman" pitchFamily="18" charset="0"/>
              </a:rPr>
              <a:t>) </a:t>
            </a:r>
            <a:r>
              <a:rPr lang="en-US" sz="3200" b="1" i="1" dirty="0">
                <a:solidFill>
                  <a:srgbClr val="FF0000"/>
                </a:solidFill>
                <a:latin typeface="Times New Roman" panose="02020603050405020304" pitchFamily="18" charset="0"/>
                <a:ea typeface="PMingLiU" panose="02020500000000000000" pitchFamily="18" charset="-120"/>
                <a:cs typeface="Times New Roman" pitchFamily="18" charset="0"/>
              </a:rPr>
              <a:t>Vocabulary</a:t>
            </a:r>
            <a:r>
              <a:rPr lang="en-US" sz="3200" b="1" dirty="0">
                <a:solidFill>
                  <a:srgbClr val="FF0000"/>
                </a:solidFill>
                <a:latin typeface="Times New Roman" panose="02020603050405020304" pitchFamily="18" charset="0"/>
                <a:ea typeface="PMingLiU" panose="02020500000000000000" pitchFamily="18" charset="-120"/>
                <a:cs typeface="Times New Roman" pitchFamily="18" charset="0"/>
              </a:rPr>
              <a:t> question </a:t>
            </a:r>
            <a:r>
              <a:rPr lang="en-US" sz="3200" dirty="0">
                <a:latin typeface="Times New Roman" panose="02020603050405020304" pitchFamily="18" charset="0"/>
                <a:ea typeface="PMingLiU" panose="02020500000000000000" pitchFamily="18" charset="-120"/>
                <a:cs typeface="Times New Roman" pitchFamily="18" charset="0"/>
              </a:rPr>
              <a:t>:</a:t>
            </a:r>
            <a:r>
              <a:rPr lang="en-US" sz="3200" b="1" i="1" dirty="0" err="1">
                <a:latin typeface="Times New Roman" panose="02020603050405020304" pitchFamily="18" charset="0"/>
                <a:ea typeface="PMingLiU" panose="02020500000000000000" pitchFamily="18" charset="-120"/>
                <a:cs typeface="Times New Roman" pitchFamily="18" charset="0"/>
              </a:rPr>
              <a:t>Tìm</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từ</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đồng</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nghĩa</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trái</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nghĩa</a:t>
            </a:r>
            <a:r>
              <a:rPr lang="en-US" sz="3200" dirty="0">
                <a:latin typeface="Times New Roman" panose="02020603050405020304" pitchFamily="18" charset="0"/>
                <a:ea typeface="PMingLiU" panose="02020500000000000000" pitchFamily="18" charset="-120"/>
                <a:cs typeface="Times New Roman" pitchFamily="18" charset="0"/>
              </a:rPr>
              <a:t>.</a:t>
            </a:r>
          </a:p>
          <a:p>
            <a:pPr marL="0" marR="0" indent="0">
              <a:lnSpc>
                <a:spcPct val="130000"/>
              </a:lnSpc>
              <a:spcBef>
                <a:spcPts val="0"/>
              </a:spcBef>
              <a:spcAft>
                <a:spcPts val="0"/>
              </a:spcAft>
              <a:buNone/>
            </a:pPr>
            <a:r>
              <a:rPr lang="en-US" sz="3200" b="1" dirty="0">
                <a:latin typeface="Times New Roman" panose="02020603050405020304" pitchFamily="18" charset="0"/>
                <a:ea typeface="PMingLiU" panose="02020500000000000000" pitchFamily="18" charset="-120"/>
                <a:cs typeface="Times New Roman" pitchFamily="18" charset="0"/>
              </a:rPr>
              <a:t>  3</a:t>
            </a:r>
            <a:r>
              <a:rPr lang="en-US" sz="3200" dirty="0">
                <a:effectLst/>
                <a:latin typeface="Times New Roman" panose="02020603050405020304" pitchFamily="18" charset="0"/>
                <a:ea typeface="PMingLiU" panose="02020500000000000000" pitchFamily="18" charset="-120"/>
                <a:cs typeface="Times New Roman" pitchFamily="18" charset="0"/>
              </a:rPr>
              <a:t>)</a:t>
            </a:r>
            <a:r>
              <a:rPr lang="en-US" sz="3200" b="1" i="1" dirty="0">
                <a:solidFill>
                  <a:srgbClr val="FF0000"/>
                </a:solidFill>
                <a:latin typeface="Times New Roman" panose="02020603050405020304" pitchFamily="18" charset="0"/>
                <a:ea typeface="PMingLiU" panose="02020500000000000000" pitchFamily="18" charset="-120"/>
                <a:cs typeface="Times New Roman" pitchFamily="18" charset="0"/>
              </a:rPr>
              <a:t>Factual question :      </a:t>
            </a:r>
            <a:r>
              <a:rPr lang="en-US" sz="3200" b="1" i="1" dirty="0" err="1">
                <a:latin typeface="Times New Roman" panose="02020603050405020304" pitchFamily="18" charset="0"/>
                <a:ea typeface="PMingLiU" panose="02020500000000000000" pitchFamily="18" charset="-120"/>
                <a:cs typeface="Times New Roman" pitchFamily="18" charset="0"/>
              </a:rPr>
              <a:t>Xác</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định</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err="1">
                <a:latin typeface="Times New Roman" panose="02020603050405020304" pitchFamily="18" charset="0"/>
                <a:ea typeface="PMingLiU" panose="02020500000000000000" pitchFamily="18" charset="-120"/>
                <a:cs typeface="Times New Roman" pitchFamily="18" charset="0"/>
              </a:rPr>
              <a:t>thông</a:t>
            </a:r>
            <a:r>
              <a:rPr lang="en-US" sz="3200" b="1" i="1" dirty="0">
                <a:latin typeface="Times New Roman" panose="02020603050405020304" pitchFamily="18" charset="0"/>
                <a:ea typeface="PMingLiU" panose="02020500000000000000" pitchFamily="18" charset="-120"/>
                <a:cs typeface="Times New Roman" pitchFamily="18" charset="0"/>
              </a:rPr>
              <a:t> tin chi </a:t>
            </a:r>
            <a:r>
              <a:rPr lang="en-US" sz="3200" b="1" i="1" dirty="0" err="1">
                <a:latin typeface="Times New Roman" panose="02020603050405020304" pitchFamily="18" charset="0"/>
                <a:ea typeface="PMingLiU" panose="02020500000000000000" pitchFamily="18" charset="-120"/>
                <a:cs typeface="Times New Roman" pitchFamily="18" charset="0"/>
              </a:rPr>
              <a:t>tiết</a:t>
            </a:r>
            <a:r>
              <a:rPr lang="en-US" sz="3200" b="1" i="1" dirty="0">
                <a:latin typeface="Times New Roman" panose="02020603050405020304" pitchFamily="18" charset="0"/>
                <a:ea typeface="PMingLiU" panose="02020500000000000000" pitchFamily="18" charset="-120"/>
                <a:cs typeface="Times New Roman" pitchFamily="18" charset="0"/>
              </a:rPr>
              <a:t> .</a:t>
            </a:r>
          </a:p>
          <a:p>
            <a:pPr marL="0" indent="0">
              <a:lnSpc>
                <a:spcPct val="130000"/>
              </a:lnSpc>
              <a:spcBef>
                <a:spcPts val="0"/>
              </a:spcBef>
              <a:buNone/>
            </a:pPr>
            <a:r>
              <a:rPr lang="en-US" sz="3200" b="1" i="1" dirty="0">
                <a:latin typeface="Times New Roman" panose="02020603050405020304" pitchFamily="18" charset="0"/>
                <a:ea typeface="PMingLiU" panose="02020500000000000000" pitchFamily="18" charset="-120"/>
                <a:cs typeface="Times New Roman" pitchFamily="18" charset="0"/>
              </a:rPr>
              <a:t> 4)</a:t>
            </a:r>
            <a:r>
              <a:rPr lang="en-US" sz="3200" b="1" i="1" dirty="0">
                <a:solidFill>
                  <a:srgbClr val="FF0000"/>
                </a:solidFill>
                <a:latin typeface="Times New Roman" panose="02020603050405020304" pitchFamily="18" charset="0"/>
                <a:ea typeface="PMingLiU" panose="02020500000000000000" pitchFamily="18" charset="-120"/>
                <a:cs typeface="Times New Roman" pitchFamily="18" charset="0"/>
              </a:rPr>
              <a:t> Negative question</a:t>
            </a:r>
            <a:r>
              <a:rPr lang="en-US" sz="3200" i="1" dirty="0">
                <a:latin typeface="Times New Roman" panose="02020603050405020304" pitchFamily="18" charset="0"/>
                <a:ea typeface="PMingLiU" panose="02020500000000000000" pitchFamily="18" charset="-120"/>
                <a:cs typeface="Times New Roman" pitchFamily="18" charset="0"/>
              </a:rPr>
              <a:t>:     </a:t>
            </a:r>
            <a:r>
              <a:rPr lang="en-US" sz="3200" b="1" dirty="0" err="1">
                <a:latin typeface="Times New Roman" panose="02020603050405020304" pitchFamily="18" charset="0"/>
                <a:ea typeface="PMingLiU" panose="02020500000000000000" pitchFamily="18" charset="-120"/>
              </a:rPr>
              <a:t>Câu</a:t>
            </a:r>
            <a:r>
              <a:rPr lang="en-US" sz="3200" b="1" dirty="0">
                <a:latin typeface="Times New Roman" panose="02020603050405020304" pitchFamily="18" charset="0"/>
                <a:ea typeface="PMingLiU" panose="02020500000000000000" pitchFamily="18" charset="-120"/>
              </a:rPr>
              <a:t> </a:t>
            </a:r>
            <a:r>
              <a:rPr lang="en-US" sz="3200" b="1" dirty="0" err="1">
                <a:latin typeface="Times New Roman" panose="02020603050405020304" pitchFamily="18" charset="0"/>
                <a:ea typeface="PMingLiU" panose="02020500000000000000" pitchFamily="18" charset="-120"/>
              </a:rPr>
              <a:t>hỏi</a:t>
            </a:r>
            <a:r>
              <a:rPr lang="en-US" sz="3200" b="1" dirty="0">
                <a:latin typeface="Times New Roman" panose="02020603050405020304" pitchFamily="18" charset="0"/>
                <a:ea typeface="PMingLiU" panose="02020500000000000000" pitchFamily="18" charset="-120"/>
              </a:rPr>
              <a:t> </a:t>
            </a:r>
            <a:r>
              <a:rPr lang="en-US" sz="3200" b="1" dirty="0" err="1">
                <a:latin typeface="Times New Roman" panose="02020603050405020304" pitchFamily="18" charset="0"/>
                <a:ea typeface="PMingLiU" panose="02020500000000000000" pitchFamily="18" charset="-120"/>
              </a:rPr>
              <a:t>dạng</a:t>
            </a:r>
            <a:r>
              <a:rPr lang="en-US" sz="3200" b="1" dirty="0">
                <a:latin typeface="Times New Roman" panose="02020603050405020304" pitchFamily="18" charset="0"/>
                <a:ea typeface="PMingLiU" panose="02020500000000000000" pitchFamily="18" charset="-120"/>
              </a:rPr>
              <a:t> </a:t>
            </a:r>
            <a:r>
              <a:rPr lang="en-US" sz="3200" b="1" dirty="0" err="1">
                <a:latin typeface="Times New Roman" panose="02020603050405020304" pitchFamily="18" charset="0"/>
                <a:ea typeface="PMingLiU" panose="02020500000000000000" pitchFamily="18" charset="-120"/>
              </a:rPr>
              <a:t>bài</a:t>
            </a:r>
            <a:r>
              <a:rPr lang="en-US" sz="3200" b="1" dirty="0">
                <a:latin typeface="Times New Roman" panose="02020603050405020304" pitchFamily="18" charset="0"/>
                <a:ea typeface="PMingLiU" panose="02020500000000000000" pitchFamily="18" charset="-120"/>
              </a:rPr>
              <a:t> T/F</a:t>
            </a:r>
            <a:endParaRPr lang="en-US" sz="3200" b="1" i="1" dirty="0">
              <a:latin typeface="Times New Roman" panose="02020603050405020304" pitchFamily="18" charset="0"/>
              <a:ea typeface="PMingLiU" panose="02020500000000000000" pitchFamily="18" charset="-120"/>
              <a:cs typeface="Times New Roman" pitchFamily="18" charset="0"/>
            </a:endParaRPr>
          </a:p>
          <a:p>
            <a:pPr marL="0" marR="0" indent="0">
              <a:lnSpc>
                <a:spcPct val="130000"/>
              </a:lnSpc>
              <a:spcBef>
                <a:spcPts val="0"/>
              </a:spcBef>
              <a:spcAft>
                <a:spcPts val="0"/>
              </a:spcAft>
              <a:buNone/>
            </a:pPr>
            <a:r>
              <a:rPr lang="en-US" sz="3200" b="1" dirty="0">
                <a:latin typeface="Times New Roman" panose="02020603050405020304" pitchFamily="18" charset="0"/>
                <a:ea typeface="PMingLiU" panose="02020500000000000000" pitchFamily="18" charset="-120"/>
                <a:cs typeface="Times New Roman" pitchFamily="18" charset="0"/>
              </a:rPr>
              <a:t>  5</a:t>
            </a:r>
            <a:r>
              <a:rPr lang="en-US" sz="3200" b="1" dirty="0">
                <a:effectLst/>
                <a:latin typeface="Times New Roman" panose="02020603050405020304" pitchFamily="18" charset="0"/>
                <a:ea typeface="PMingLiU" panose="02020500000000000000" pitchFamily="18" charset="-120"/>
                <a:cs typeface="Times New Roman" pitchFamily="18" charset="0"/>
              </a:rPr>
              <a:t>)</a:t>
            </a:r>
            <a:r>
              <a:rPr lang="en-US" sz="3200" b="1" i="1" dirty="0">
                <a:latin typeface="Times New Roman" panose="02020603050405020304" pitchFamily="18" charset="0"/>
                <a:ea typeface="PMingLiU" panose="02020500000000000000" pitchFamily="18" charset="-120"/>
                <a:cs typeface="Times New Roman" pitchFamily="18" charset="0"/>
              </a:rPr>
              <a:t> </a:t>
            </a:r>
            <a:r>
              <a:rPr lang="en-US" sz="3200" b="1" i="1" dirty="0">
                <a:solidFill>
                  <a:srgbClr val="FF0000"/>
                </a:solidFill>
                <a:latin typeface="Times New Roman" panose="02020603050405020304" pitchFamily="18" charset="0"/>
                <a:ea typeface="PMingLiU" panose="02020500000000000000" pitchFamily="18" charset="-120"/>
                <a:cs typeface="Times New Roman" pitchFamily="18" charset="0"/>
              </a:rPr>
              <a:t>Reference</a:t>
            </a:r>
            <a:r>
              <a:rPr lang="en-US" sz="3200" b="1" dirty="0">
                <a:solidFill>
                  <a:srgbClr val="FF0000"/>
                </a:solidFill>
                <a:latin typeface="Times New Roman" panose="02020603050405020304" pitchFamily="18" charset="0"/>
                <a:ea typeface="PMingLiU" panose="02020500000000000000" pitchFamily="18" charset="-120"/>
                <a:cs typeface="Times New Roman" pitchFamily="18" charset="0"/>
              </a:rPr>
              <a:t> question:</a:t>
            </a:r>
            <a:r>
              <a:rPr lang="en-US" sz="3200" b="1" dirty="0">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Tìm</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từ</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hoặc</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cụm</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từ</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được</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nói</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đến</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được</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quy</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chiếu</a:t>
            </a:r>
            <a:r>
              <a:rPr lang="en-US" sz="3200" b="1" i="1" dirty="0">
                <a:effectLst/>
                <a:latin typeface="Times New Roman" panose="02020603050405020304" pitchFamily="18" charset="0"/>
                <a:ea typeface="PMingLiU" panose="02020500000000000000" pitchFamily="18" charset="-120"/>
                <a:cs typeface="Times New Roman" pitchFamily="18" charset="0"/>
              </a:rPr>
              <a:t> </a:t>
            </a:r>
            <a:r>
              <a:rPr lang="en-US" sz="3200" b="1" i="1" dirty="0" err="1">
                <a:effectLst/>
                <a:latin typeface="Times New Roman" panose="02020603050405020304" pitchFamily="18" charset="0"/>
                <a:ea typeface="PMingLiU" panose="02020500000000000000" pitchFamily="18" charset="-120"/>
                <a:cs typeface="Times New Roman" pitchFamily="18" charset="0"/>
              </a:rPr>
              <a:t>đến</a:t>
            </a:r>
            <a:r>
              <a:rPr lang="en-US" sz="3200" dirty="0">
                <a:effectLst/>
                <a:latin typeface="Times New Roman" panose="02020603050405020304" pitchFamily="18" charset="0"/>
                <a:ea typeface="PMingLiU" panose="02020500000000000000" pitchFamily="18" charset="-120"/>
                <a:cs typeface="Times New Roman" pitchFamily="18" charset="0"/>
              </a:rPr>
              <a:t>.</a:t>
            </a:r>
          </a:p>
          <a:p>
            <a:pPr marL="0" marR="0" indent="0">
              <a:spcBef>
                <a:spcPts val="0"/>
              </a:spcBef>
              <a:spcAft>
                <a:spcPts val="0"/>
              </a:spcAft>
              <a:buNone/>
            </a:pPr>
            <a:r>
              <a:rPr lang="en-US" sz="3200" b="1" dirty="0">
                <a:latin typeface="Times New Roman" panose="02020603050405020304" pitchFamily="18" charset="0"/>
                <a:ea typeface="PMingLiU" panose="02020500000000000000" pitchFamily="18" charset="-120"/>
                <a:cs typeface="Times New Roman" pitchFamily="18" charset="0"/>
              </a:rPr>
              <a:t> </a:t>
            </a:r>
            <a:endParaRPr lang="en-US" dirty="0"/>
          </a:p>
        </p:txBody>
      </p:sp>
    </p:spTree>
    <p:extLst>
      <p:ext uri="{BB962C8B-B14F-4D97-AF65-F5344CB8AC3E}">
        <p14:creationId xmlns:p14="http://schemas.microsoft.com/office/powerpoint/2010/main" val="344699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96009"/>
            <a:ext cx="10654145" cy="1312986"/>
          </a:xfrm>
        </p:spPr>
        <p:txBody>
          <a:bodyPr>
            <a:noAutofit/>
          </a:bodyPr>
          <a:lstStyle/>
          <a:p>
            <a:pPr marL="0" marR="0">
              <a:lnSpc>
                <a:spcPct val="130000"/>
              </a:lnSpc>
              <a:spcBef>
                <a:spcPts val="0"/>
              </a:spcBef>
              <a:spcAft>
                <a:spcPts val="0"/>
              </a:spcAft>
            </a:pPr>
            <a:r>
              <a:rPr lang="en-US" sz="2800" b="1" dirty="0">
                <a:solidFill>
                  <a:srgbClr val="FF0000"/>
                </a:solidFill>
                <a:effectLst/>
                <a:latin typeface="Times New Roman" panose="02020603050405020304" pitchFamily="18" charset="0"/>
                <a:ea typeface="PMingLiU" panose="02020500000000000000" pitchFamily="18" charset="-120"/>
              </a:rPr>
              <a:t>II. CÁC BƯỚC GIẢI CỤ THỂ:</a:t>
            </a:r>
            <a:endParaRPr lang="en-US" sz="2800" dirty="0">
              <a:effectLst/>
              <a:latin typeface="Times New Roman" panose="02020603050405020304" pitchFamily="18" charset="0"/>
              <a:ea typeface="PMingLiU" panose="02020500000000000000" pitchFamily="18" charset="-120"/>
            </a:endParaRPr>
          </a:p>
        </p:txBody>
      </p:sp>
      <p:sp>
        <p:nvSpPr>
          <p:cNvPr id="3" name="Content Placeholder 2"/>
          <p:cNvSpPr>
            <a:spLocks noGrp="1"/>
          </p:cNvSpPr>
          <p:nvPr>
            <p:ph idx="1"/>
          </p:nvPr>
        </p:nvSpPr>
        <p:spPr>
          <a:xfrm>
            <a:off x="838200" y="1532444"/>
            <a:ext cx="10515600" cy="4409203"/>
          </a:xfrm>
        </p:spPr>
        <p:txBody>
          <a:bodyPr>
            <a:normAutofit fontScale="85000" lnSpcReduction="20000"/>
          </a:bodyPr>
          <a:lstStyle/>
          <a:p>
            <a:pPr marL="0" marR="0" indent="0">
              <a:lnSpc>
                <a:spcPct val="130000"/>
              </a:lnSpc>
              <a:spcBef>
                <a:spcPts val="0"/>
              </a:spcBef>
              <a:spcAft>
                <a:spcPts val="0"/>
              </a:spcAft>
              <a:buNone/>
            </a:pPr>
            <a:r>
              <a:rPr lang="en-US" sz="3400" b="1" dirty="0">
                <a:effectLst/>
                <a:latin typeface="Times New Roman" panose="02020603050405020304" pitchFamily="18" charset="0"/>
                <a:ea typeface="PMingLiU" panose="02020500000000000000" pitchFamily="18" charset="-120"/>
              </a:rPr>
              <a:t>1. </a:t>
            </a:r>
            <a:r>
              <a:rPr lang="en-US" sz="3400" b="1" dirty="0" err="1">
                <a:effectLst/>
                <a:latin typeface="Times New Roman" panose="02020603050405020304" pitchFamily="18" charset="0"/>
                <a:ea typeface="PMingLiU" panose="02020500000000000000" pitchFamily="18" charset="-120"/>
              </a:rPr>
              <a:t>Câu</a:t>
            </a:r>
            <a:r>
              <a:rPr lang="en-US" sz="3400" b="1" dirty="0">
                <a:effectLst/>
                <a:latin typeface="Times New Roman" panose="02020603050405020304" pitchFamily="18" charset="0"/>
                <a:ea typeface="PMingLiU" panose="02020500000000000000" pitchFamily="18" charset="-120"/>
              </a:rPr>
              <a:t> </a:t>
            </a:r>
            <a:r>
              <a:rPr lang="en-US" sz="3400" b="1" dirty="0" err="1">
                <a:effectLst/>
                <a:latin typeface="Times New Roman" panose="02020603050405020304" pitchFamily="18" charset="0"/>
                <a:ea typeface="PMingLiU" panose="02020500000000000000" pitchFamily="18" charset="-120"/>
              </a:rPr>
              <a:t>hỏi</a:t>
            </a:r>
            <a:r>
              <a:rPr lang="en-US" sz="3400" b="1" dirty="0">
                <a:effectLst/>
                <a:latin typeface="Times New Roman" panose="02020603050405020304" pitchFamily="18" charset="0"/>
                <a:ea typeface="PMingLiU" panose="02020500000000000000" pitchFamily="18" charset="-120"/>
              </a:rPr>
              <a:t> </a:t>
            </a:r>
            <a:r>
              <a:rPr lang="en-US" sz="3400" dirty="0">
                <a:effectLst/>
                <a:latin typeface="Times New Roman" panose="02020603050405020304" pitchFamily="18" charset="0"/>
                <a:ea typeface="PMingLiU" panose="02020500000000000000" pitchFamily="18" charset="-120"/>
              </a:rPr>
              <a:t>:</a:t>
            </a:r>
            <a:r>
              <a:rPr lang="en-US" sz="3400" dirty="0">
                <a:latin typeface="Times New Roman" panose="02020603050405020304" pitchFamily="18" charset="0"/>
                <a:ea typeface="PMingLiU" panose="02020500000000000000" pitchFamily="18" charset="-120"/>
              </a:rPr>
              <a:t> </a:t>
            </a:r>
            <a:r>
              <a:rPr lang="en-US" sz="3400" b="1" i="1" dirty="0">
                <a:solidFill>
                  <a:srgbClr val="FF0000"/>
                </a:solidFill>
                <a:latin typeface="Times New Roman" panose="02020603050405020304" pitchFamily="18" charset="0"/>
                <a:ea typeface="PMingLiU" panose="02020500000000000000" pitchFamily="18" charset="-120"/>
              </a:rPr>
              <a:t>Main idea question </a:t>
            </a:r>
            <a:r>
              <a:rPr lang="en-US" sz="3400" i="1" dirty="0">
                <a:latin typeface="Times New Roman" panose="02020603050405020304" pitchFamily="18" charset="0"/>
                <a:ea typeface="PMingLiU" panose="02020500000000000000" pitchFamily="18" charset="-120"/>
              </a:rPr>
              <a:t>: </a:t>
            </a:r>
            <a:r>
              <a:rPr lang="en-US" sz="3400" b="1" dirty="0" err="1">
                <a:effectLst/>
                <a:latin typeface="Times New Roman" panose="02020603050405020304" pitchFamily="18" charset="0"/>
                <a:ea typeface="PMingLiU" panose="02020500000000000000" pitchFamily="18" charset="-120"/>
              </a:rPr>
              <a:t>Câu</a:t>
            </a:r>
            <a:r>
              <a:rPr lang="en-US" sz="3400" b="1" dirty="0">
                <a:effectLst/>
                <a:latin typeface="Times New Roman" panose="02020603050405020304" pitchFamily="18" charset="0"/>
                <a:ea typeface="PMingLiU" panose="02020500000000000000" pitchFamily="18" charset="-120"/>
              </a:rPr>
              <a:t> </a:t>
            </a:r>
            <a:r>
              <a:rPr lang="en-US" sz="3400" b="1" dirty="0" err="1">
                <a:effectLst/>
                <a:latin typeface="Times New Roman" panose="02020603050405020304" pitchFamily="18" charset="0"/>
                <a:ea typeface="PMingLiU" panose="02020500000000000000" pitchFamily="18" charset="-120"/>
              </a:rPr>
              <a:t>hỏi</a:t>
            </a:r>
            <a:r>
              <a:rPr lang="en-US" sz="3400" b="1" dirty="0">
                <a:effectLst/>
                <a:latin typeface="Times New Roman" panose="02020603050405020304" pitchFamily="18" charset="0"/>
                <a:ea typeface="PMingLiU" panose="02020500000000000000" pitchFamily="18" charset="-120"/>
              </a:rPr>
              <a:t> </a:t>
            </a:r>
            <a:r>
              <a:rPr lang="en-US" sz="3400" b="1" dirty="0" err="1">
                <a:effectLst/>
                <a:latin typeface="Times New Roman" panose="02020603050405020304" pitchFamily="18" charset="0"/>
                <a:ea typeface="PMingLiU" panose="02020500000000000000" pitchFamily="18" charset="-120"/>
              </a:rPr>
              <a:t>chủ</a:t>
            </a:r>
            <a:r>
              <a:rPr lang="en-US" sz="3400" b="1" dirty="0">
                <a:effectLst/>
                <a:latin typeface="Times New Roman" panose="02020603050405020304" pitchFamily="18" charset="0"/>
                <a:ea typeface="PMingLiU" panose="02020500000000000000" pitchFamily="18" charset="-120"/>
              </a:rPr>
              <a:t> </a:t>
            </a:r>
            <a:r>
              <a:rPr lang="en-US" sz="3400" b="1" dirty="0" err="1">
                <a:effectLst/>
                <a:latin typeface="Times New Roman" panose="02020603050405020304" pitchFamily="18" charset="0"/>
                <a:ea typeface="PMingLiU" panose="02020500000000000000" pitchFamily="18" charset="-120"/>
              </a:rPr>
              <a:t>đề</a:t>
            </a:r>
            <a:r>
              <a:rPr lang="en-US" sz="3400" b="1" dirty="0">
                <a:effectLst/>
                <a:latin typeface="Times New Roman" panose="02020603050405020304" pitchFamily="18" charset="0"/>
                <a:ea typeface="PMingLiU" panose="02020500000000000000" pitchFamily="18" charset="-120"/>
              </a:rPr>
              <a:t>.</a:t>
            </a:r>
          </a:p>
          <a:p>
            <a:pPr marL="0" marR="0" indent="0">
              <a:lnSpc>
                <a:spcPct val="130000"/>
              </a:lnSpc>
              <a:spcBef>
                <a:spcPts val="0"/>
              </a:spcBef>
              <a:spcAft>
                <a:spcPts val="0"/>
              </a:spcAft>
              <a:buNone/>
            </a:pPr>
            <a:r>
              <a:rPr lang="en-US" sz="3400" b="1" dirty="0">
                <a:effectLst/>
                <a:latin typeface="Times New Roman" panose="02020603050405020304" pitchFamily="18" charset="0"/>
                <a:ea typeface="PMingLiU" panose="02020500000000000000" pitchFamily="18" charset="-120"/>
              </a:rPr>
              <a:t> </a:t>
            </a:r>
            <a:r>
              <a:rPr lang="en-US" sz="3400" b="1" dirty="0" err="1">
                <a:latin typeface="Times New Roman" panose="02020603050405020304" pitchFamily="18" charset="0"/>
                <a:ea typeface="PMingLiU" panose="02020500000000000000" pitchFamily="18" charset="-120"/>
              </a:rPr>
              <a:t>Thông</a:t>
            </a:r>
            <a:r>
              <a:rPr lang="en-US" sz="3400" b="1" dirty="0">
                <a:latin typeface="Times New Roman" panose="02020603050405020304" pitchFamily="18" charset="0"/>
                <a:ea typeface="PMingLiU" panose="02020500000000000000" pitchFamily="18" charset="-120"/>
              </a:rPr>
              <a:t> </a:t>
            </a:r>
            <a:r>
              <a:rPr lang="en-US" sz="3400" b="1" dirty="0" err="1">
                <a:latin typeface="Times New Roman" panose="02020603050405020304" pitchFamily="18" charset="0"/>
                <a:ea typeface="PMingLiU" panose="02020500000000000000" pitchFamily="18" charset="-120"/>
              </a:rPr>
              <a:t>thường</a:t>
            </a:r>
            <a:r>
              <a:rPr lang="en-US" sz="3400" b="1" dirty="0">
                <a:latin typeface="Times New Roman" panose="02020603050405020304" pitchFamily="18" charset="0"/>
                <a:ea typeface="PMingLiU" panose="02020500000000000000" pitchFamily="18" charset="-120"/>
              </a:rPr>
              <a:t> </a:t>
            </a:r>
            <a:r>
              <a:rPr lang="en-US" sz="3400" b="1" dirty="0">
                <a:solidFill>
                  <a:srgbClr val="FF0000"/>
                </a:solidFill>
                <a:latin typeface="Times New Roman" panose="02020603050405020304" pitchFamily="18" charset="0"/>
                <a:ea typeface="PMingLiU" panose="02020500000000000000" pitchFamily="18" charset="-120"/>
              </a:rPr>
              <a:t>Ý </a:t>
            </a:r>
            <a:r>
              <a:rPr lang="en-US" sz="3400" b="1" dirty="0" err="1">
                <a:solidFill>
                  <a:srgbClr val="FF0000"/>
                </a:solidFill>
                <a:latin typeface="Times New Roman" panose="02020603050405020304" pitchFamily="18" charset="0"/>
                <a:ea typeface="PMingLiU" panose="02020500000000000000" pitchFamily="18" charset="-120"/>
              </a:rPr>
              <a:t>chính</a:t>
            </a:r>
            <a:r>
              <a:rPr lang="en-US" sz="3400" b="1" dirty="0">
                <a:solidFill>
                  <a:srgbClr val="FF0000"/>
                </a:solidFill>
                <a:latin typeface="Times New Roman" panose="02020603050405020304" pitchFamily="18" charset="0"/>
                <a:ea typeface="PMingLiU" panose="02020500000000000000" pitchFamily="18" charset="-120"/>
              </a:rPr>
              <a:t> </a:t>
            </a:r>
            <a:r>
              <a:rPr lang="en-US" sz="3400" b="1" dirty="0" err="1">
                <a:solidFill>
                  <a:srgbClr val="FF0000"/>
                </a:solidFill>
                <a:latin typeface="Times New Roman" panose="02020603050405020304" pitchFamily="18" charset="0"/>
                <a:ea typeface="PMingLiU" panose="02020500000000000000" pitchFamily="18" charset="-120"/>
              </a:rPr>
              <a:t>của</a:t>
            </a:r>
            <a:r>
              <a:rPr lang="en-US" sz="3400" b="1" dirty="0">
                <a:solidFill>
                  <a:srgbClr val="FF0000"/>
                </a:solidFill>
                <a:latin typeface="Times New Roman" panose="02020603050405020304" pitchFamily="18" charset="0"/>
                <a:ea typeface="PMingLiU" panose="02020500000000000000" pitchFamily="18" charset="-120"/>
              </a:rPr>
              <a:t> </a:t>
            </a:r>
            <a:r>
              <a:rPr lang="en-US" sz="3400" b="1" dirty="0" err="1">
                <a:solidFill>
                  <a:srgbClr val="FF0000"/>
                </a:solidFill>
                <a:latin typeface="Times New Roman" panose="02020603050405020304" pitchFamily="18" charset="0"/>
                <a:ea typeface="PMingLiU" panose="02020500000000000000" pitchFamily="18" charset="-120"/>
              </a:rPr>
              <a:t>nó</a:t>
            </a:r>
            <a:r>
              <a:rPr lang="en-US" sz="3400" dirty="0">
                <a:solidFill>
                  <a:srgbClr val="FF0000"/>
                </a:solidFill>
                <a:latin typeface="Times New Roman" panose="02020603050405020304" pitchFamily="18" charset="0"/>
                <a:ea typeface="PMingLiU" panose="02020500000000000000" pitchFamily="18" charset="-120"/>
              </a:rPr>
              <a:t> </a:t>
            </a:r>
            <a:r>
              <a:rPr lang="en-US" sz="3400" b="1" dirty="0">
                <a:latin typeface="Times New Roman" panose="02020603050405020304" pitchFamily="18" charset="0"/>
                <a:ea typeface="PMingLiU" panose="02020500000000000000" pitchFamily="18" charset="-120"/>
              </a:rPr>
              <a:t>hay </a:t>
            </a:r>
            <a:r>
              <a:rPr lang="en-US" sz="3400" b="1" dirty="0" err="1">
                <a:latin typeface="Times New Roman" panose="02020603050405020304" pitchFamily="18" charset="0"/>
                <a:ea typeface="PMingLiU" panose="02020500000000000000" pitchFamily="18" charset="-120"/>
              </a:rPr>
              <a:t>nằm</a:t>
            </a:r>
            <a:r>
              <a:rPr lang="en-US" sz="3400" b="1" dirty="0">
                <a:latin typeface="Times New Roman" panose="02020603050405020304" pitchFamily="18" charset="0"/>
                <a:ea typeface="PMingLiU" panose="02020500000000000000" pitchFamily="18" charset="-120"/>
              </a:rPr>
              <a:t> ở </a:t>
            </a:r>
            <a:r>
              <a:rPr lang="en-US" sz="3400" b="1" dirty="0" err="1">
                <a:latin typeface="Times New Roman" panose="02020603050405020304" pitchFamily="18" charset="0"/>
                <a:ea typeface="PMingLiU" panose="02020500000000000000" pitchFamily="18" charset="-120"/>
              </a:rPr>
              <a:t>vị</a:t>
            </a:r>
            <a:r>
              <a:rPr lang="en-US" sz="3400" b="1" dirty="0">
                <a:latin typeface="Times New Roman" panose="02020603050405020304" pitchFamily="18" charset="0"/>
                <a:ea typeface="PMingLiU" panose="02020500000000000000" pitchFamily="18" charset="-120"/>
              </a:rPr>
              <a:t> </a:t>
            </a:r>
            <a:r>
              <a:rPr lang="en-US" sz="3400" b="1" dirty="0" err="1">
                <a:latin typeface="Times New Roman" panose="02020603050405020304" pitchFamily="18" charset="0"/>
                <a:ea typeface="PMingLiU" panose="02020500000000000000" pitchFamily="18" charset="-120"/>
              </a:rPr>
              <a:t>trí</a:t>
            </a:r>
            <a:r>
              <a:rPr lang="en-US" sz="3400" dirty="0">
                <a:latin typeface="Times New Roman" panose="02020603050405020304" pitchFamily="18" charset="0"/>
                <a:ea typeface="PMingLiU" panose="02020500000000000000" pitchFamily="18" charset="-120"/>
              </a:rPr>
              <a:t> </a:t>
            </a:r>
            <a:r>
              <a:rPr lang="en-US" sz="3400" b="1" i="1" dirty="0" err="1">
                <a:solidFill>
                  <a:srgbClr val="FF0000"/>
                </a:solidFill>
                <a:latin typeface="Times New Roman" panose="02020603050405020304" pitchFamily="18" charset="0"/>
                <a:ea typeface="PMingLiU" panose="02020500000000000000" pitchFamily="18" charset="-120"/>
              </a:rPr>
              <a:t>đầu</a:t>
            </a:r>
            <a:r>
              <a:rPr lang="en-US" sz="3400" i="1" dirty="0">
                <a:solidFill>
                  <a:srgbClr val="FF0000"/>
                </a:solidFill>
                <a:latin typeface="Times New Roman" panose="02020603050405020304" pitchFamily="18" charset="0"/>
                <a:ea typeface="PMingLiU" panose="02020500000000000000" pitchFamily="18" charset="-120"/>
              </a:rPr>
              <a:t> </a:t>
            </a:r>
            <a:r>
              <a:rPr lang="en-US" sz="3400" b="1" i="1" dirty="0" err="1">
                <a:solidFill>
                  <a:srgbClr val="FF0000"/>
                </a:solidFill>
                <a:latin typeface="Times New Roman" panose="02020603050405020304" pitchFamily="18" charset="0"/>
                <a:ea typeface="PMingLiU" panose="02020500000000000000" pitchFamily="18" charset="-120"/>
              </a:rPr>
              <a:t>đoạn</a:t>
            </a:r>
            <a:r>
              <a:rPr lang="en-US" sz="3400" b="1" dirty="0">
                <a:solidFill>
                  <a:srgbClr val="FF0000"/>
                </a:solidFill>
                <a:latin typeface="Times New Roman" panose="02020603050405020304" pitchFamily="18" charset="0"/>
                <a:ea typeface="PMingLiU" panose="02020500000000000000" pitchFamily="18" charset="-120"/>
              </a:rPr>
              <a:t> </a:t>
            </a:r>
            <a:r>
              <a:rPr lang="en-US" sz="3400" b="1" dirty="0" err="1">
                <a:latin typeface="Times New Roman" panose="02020603050405020304" pitchFamily="18" charset="0"/>
                <a:ea typeface="PMingLiU" panose="02020500000000000000" pitchFamily="18" charset="-120"/>
              </a:rPr>
              <a:t>hoặc</a:t>
            </a:r>
            <a:r>
              <a:rPr lang="en-US" sz="3400" dirty="0">
                <a:latin typeface="Times New Roman" panose="02020603050405020304" pitchFamily="18" charset="0"/>
                <a:ea typeface="PMingLiU" panose="02020500000000000000" pitchFamily="18" charset="-120"/>
              </a:rPr>
              <a:t> </a:t>
            </a:r>
            <a:r>
              <a:rPr lang="en-US" sz="3400" b="1" i="1" dirty="0" err="1">
                <a:solidFill>
                  <a:srgbClr val="FF0000"/>
                </a:solidFill>
                <a:latin typeface="Times New Roman" panose="02020603050405020304" pitchFamily="18" charset="0"/>
                <a:ea typeface="PMingLiU" panose="02020500000000000000" pitchFamily="18" charset="-120"/>
              </a:rPr>
              <a:t>cuối</a:t>
            </a:r>
            <a:r>
              <a:rPr lang="en-US" sz="3400" b="1" i="1" dirty="0">
                <a:solidFill>
                  <a:srgbClr val="FF0000"/>
                </a:solidFill>
                <a:latin typeface="Times New Roman" panose="02020603050405020304" pitchFamily="18" charset="0"/>
                <a:ea typeface="PMingLiU" panose="02020500000000000000" pitchFamily="18" charset="-120"/>
              </a:rPr>
              <a:t> </a:t>
            </a:r>
            <a:r>
              <a:rPr lang="en-US" sz="3400" b="1" i="1" dirty="0" err="1">
                <a:solidFill>
                  <a:srgbClr val="FF0000"/>
                </a:solidFill>
                <a:latin typeface="Times New Roman" panose="02020603050405020304" pitchFamily="18" charset="0"/>
                <a:ea typeface="PMingLiU" panose="02020500000000000000" pitchFamily="18" charset="-120"/>
              </a:rPr>
              <a:t>đoạn</a:t>
            </a:r>
            <a:r>
              <a:rPr lang="en-US" sz="3400" b="1" i="1" dirty="0">
                <a:solidFill>
                  <a:srgbClr val="FF0000"/>
                </a:solidFill>
                <a:latin typeface="Times New Roman" panose="02020603050405020304" pitchFamily="18" charset="0"/>
                <a:ea typeface="PMingLiU" panose="02020500000000000000" pitchFamily="18" charset="-120"/>
              </a:rPr>
              <a:t> </a:t>
            </a:r>
            <a:r>
              <a:rPr lang="en-US" sz="3400" b="1" i="1" dirty="0">
                <a:latin typeface="Times New Roman" panose="02020603050405020304" pitchFamily="18" charset="0"/>
                <a:ea typeface="PMingLiU" panose="02020500000000000000" pitchFamily="18" charset="-120"/>
              </a:rPr>
              <a:t>.</a:t>
            </a:r>
          </a:p>
          <a:p>
            <a:pPr marL="0" marR="0" indent="0">
              <a:lnSpc>
                <a:spcPct val="130000"/>
              </a:lnSpc>
              <a:spcBef>
                <a:spcPts val="0"/>
              </a:spcBef>
              <a:spcAft>
                <a:spcPts val="0"/>
              </a:spcAft>
              <a:buNone/>
            </a:pPr>
            <a:r>
              <a:rPr lang="en-US" sz="3400" b="1" i="1" dirty="0">
                <a:latin typeface="Times New Roman" panose="02020603050405020304" pitchFamily="18" charset="0"/>
                <a:ea typeface="PMingLiU" panose="02020500000000000000" pitchFamily="18" charset="-120"/>
              </a:rPr>
              <a:t>   -</a:t>
            </a:r>
            <a:r>
              <a:rPr lang="en-US" sz="3400" dirty="0">
                <a:latin typeface="Times New Roman" panose="02020603050405020304" pitchFamily="18" charset="0"/>
                <a:ea typeface="PMingLiU" panose="02020500000000000000" pitchFamily="18" charset="-120"/>
              </a:rPr>
              <a:t>What is the </a:t>
            </a:r>
            <a:r>
              <a:rPr lang="en-US" sz="3400" b="1" dirty="0">
                <a:latin typeface="Times New Roman" panose="02020603050405020304" pitchFamily="18" charset="0"/>
                <a:ea typeface="PMingLiU" panose="02020500000000000000" pitchFamily="18" charset="-120"/>
              </a:rPr>
              <a:t>topic</a:t>
            </a:r>
            <a:r>
              <a:rPr lang="en-US" sz="3400" dirty="0">
                <a:latin typeface="Times New Roman" panose="02020603050405020304" pitchFamily="18" charset="0"/>
                <a:ea typeface="PMingLiU" panose="02020500000000000000" pitchFamily="18" charset="-120"/>
              </a:rPr>
              <a:t> of the passage?                   </a:t>
            </a:r>
            <a:br>
              <a:rPr lang="en-US" sz="3400" dirty="0">
                <a:latin typeface="Times New Roman" panose="02020603050405020304" pitchFamily="18" charset="0"/>
                <a:ea typeface="PMingLiU" panose="02020500000000000000" pitchFamily="18" charset="-120"/>
              </a:rPr>
            </a:br>
            <a:r>
              <a:rPr lang="en-US" sz="3400" spc="10" dirty="0">
                <a:latin typeface="Times New Roman" panose="02020603050405020304" pitchFamily="18" charset="0"/>
                <a:ea typeface="PMingLiU" panose="02020500000000000000" pitchFamily="18" charset="-120"/>
              </a:rPr>
              <a:t>   - What is the  </a:t>
            </a:r>
            <a:r>
              <a:rPr lang="en-US" sz="3400" b="1" spc="10" dirty="0">
                <a:latin typeface="Times New Roman" panose="02020603050405020304" pitchFamily="18" charset="0"/>
                <a:ea typeface="PMingLiU" panose="02020500000000000000" pitchFamily="18" charset="-120"/>
              </a:rPr>
              <a:t>main idea</a:t>
            </a:r>
            <a:r>
              <a:rPr lang="en-US" sz="3400" spc="10" dirty="0">
                <a:latin typeface="Times New Roman" panose="02020603050405020304" pitchFamily="18" charset="0"/>
                <a:ea typeface="PMingLiU" panose="02020500000000000000" pitchFamily="18" charset="-120"/>
              </a:rPr>
              <a:t> of the passage?           </a:t>
            </a:r>
            <a:br>
              <a:rPr lang="en-US" sz="3400" dirty="0">
                <a:latin typeface="Times New Roman" panose="02020603050405020304" pitchFamily="18" charset="0"/>
                <a:ea typeface="PMingLiU" panose="02020500000000000000" pitchFamily="18" charset="-120"/>
              </a:rPr>
            </a:br>
            <a:r>
              <a:rPr lang="en-US" sz="3400" spc="10" dirty="0">
                <a:latin typeface="Times New Roman" panose="02020603050405020304" pitchFamily="18" charset="0"/>
                <a:ea typeface="PMingLiU" panose="02020500000000000000" pitchFamily="18" charset="-120"/>
              </a:rPr>
              <a:t>   - </a:t>
            </a:r>
            <a:r>
              <a:rPr lang="en-US" sz="3400" dirty="0">
                <a:latin typeface="Times New Roman" panose="02020603050405020304" pitchFamily="18" charset="0"/>
                <a:ea typeface="PMingLiU" panose="02020500000000000000" pitchFamily="18" charset="-120"/>
              </a:rPr>
              <a:t>What is the </a:t>
            </a:r>
            <a:r>
              <a:rPr lang="en-US" sz="3400" b="1" dirty="0">
                <a:latin typeface="Times New Roman" panose="02020603050405020304" pitchFamily="18" charset="0"/>
                <a:ea typeface="PMingLiU" panose="02020500000000000000" pitchFamily="18" charset="-120"/>
              </a:rPr>
              <a:t>author’s main point</a:t>
            </a:r>
            <a:r>
              <a:rPr lang="en-US" sz="3400" dirty="0">
                <a:latin typeface="Times New Roman" panose="02020603050405020304" pitchFamily="18" charset="0"/>
                <a:ea typeface="PMingLiU" panose="02020500000000000000" pitchFamily="18" charset="-120"/>
              </a:rPr>
              <a:t> in the passage?</a:t>
            </a:r>
            <a:br>
              <a:rPr lang="en-US" sz="3400" dirty="0">
                <a:latin typeface="Times New Roman" panose="02020603050405020304" pitchFamily="18" charset="0"/>
                <a:ea typeface="PMingLiU" panose="02020500000000000000" pitchFamily="18" charset="-120"/>
              </a:rPr>
            </a:br>
            <a:r>
              <a:rPr lang="en-US" sz="3400" dirty="0">
                <a:latin typeface="Times New Roman" panose="02020603050405020304" pitchFamily="18" charset="0"/>
                <a:ea typeface="PMingLiU" panose="02020500000000000000" pitchFamily="18" charset="-120"/>
              </a:rPr>
              <a:t>    - Which of the following would be the </a:t>
            </a:r>
            <a:r>
              <a:rPr lang="en-US" sz="3400" b="1" spc="60" dirty="0">
                <a:latin typeface="Times New Roman" panose="02020603050405020304" pitchFamily="18" charset="0"/>
                <a:ea typeface="PMingLiU" panose="02020500000000000000" pitchFamily="18" charset="-120"/>
              </a:rPr>
              <a:t>best  title</a:t>
            </a:r>
            <a:r>
              <a:rPr lang="en-US" sz="3400" spc="60" dirty="0">
                <a:latin typeface="Times New Roman" panose="02020603050405020304" pitchFamily="18" charset="0"/>
                <a:ea typeface="PMingLiU" panose="02020500000000000000" pitchFamily="18" charset="-120"/>
              </a:rPr>
              <a:t>?</a:t>
            </a:r>
            <a:br>
              <a:rPr lang="en-US" sz="3400" dirty="0">
                <a:latin typeface="Times New Roman" panose="02020603050405020304" pitchFamily="18" charset="0"/>
                <a:ea typeface="PMingLiU" panose="02020500000000000000" pitchFamily="18" charset="-120"/>
              </a:rPr>
            </a:br>
            <a:r>
              <a:rPr lang="en-US" sz="3400" dirty="0">
                <a:latin typeface="Times New Roman" panose="02020603050405020304" pitchFamily="18" charset="0"/>
                <a:ea typeface="PMingLiU" panose="02020500000000000000" pitchFamily="18" charset="-120"/>
              </a:rPr>
              <a:t>   </a:t>
            </a:r>
            <a:r>
              <a:rPr lang="en-US" sz="3400" spc="60" dirty="0">
                <a:latin typeface="Times New Roman" panose="02020603050405020304" pitchFamily="18" charset="0"/>
                <a:ea typeface="Times New Roman" panose="02020603050405020304" pitchFamily="18" charset="0"/>
              </a:rPr>
              <a:t> - What is the </a:t>
            </a:r>
            <a:r>
              <a:rPr lang="en-US" sz="3400" b="1" spc="60" dirty="0">
                <a:latin typeface="Times New Roman" panose="02020603050405020304" pitchFamily="18" charset="0"/>
                <a:ea typeface="Times New Roman" panose="02020603050405020304" pitchFamily="18" charset="0"/>
              </a:rPr>
              <a:t>message mostly/ mainly about </a:t>
            </a:r>
            <a:r>
              <a:rPr lang="en-US" sz="3400" spc="60" dirty="0">
                <a:latin typeface="Times New Roman" panose="02020603050405020304" pitchFamily="18" charset="0"/>
                <a:ea typeface="Times New Roman" panose="02020603050405020304" pitchFamily="18" charset="0"/>
              </a:rPr>
              <a:t>?</a:t>
            </a:r>
            <a:br>
              <a:rPr lang="en-US" sz="1700" dirty="0">
                <a:latin typeface="Times New Roman" panose="02020603050405020304" pitchFamily="18" charset="0"/>
                <a:ea typeface="Times New Roman" panose="02020603050405020304" pitchFamily="18" charset="0"/>
              </a:rPr>
            </a:br>
            <a:r>
              <a:rPr lang="en-US" sz="2600" b="1" i="1" dirty="0">
                <a:latin typeface="Times New Roman" panose="02020603050405020304" pitchFamily="18" charset="0"/>
                <a:ea typeface="PMingLiU" panose="02020500000000000000" pitchFamily="18" charset="-120"/>
              </a:rPr>
              <a:t> </a:t>
            </a:r>
            <a:endParaRPr lang="en-US" sz="2600" dirty="0">
              <a:latin typeface="Times New Roman" panose="02020603050405020304" pitchFamily="18" charset="0"/>
              <a:ea typeface="PMingLiU" panose="02020500000000000000" pitchFamily="18" charset="-120"/>
            </a:endParaRPr>
          </a:p>
          <a:p>
            <a:endParaRPr lang="en-US" dirty="0"/>
          </a:p>
        </p:txBody>
      </p:sp>
    </p:spTree>
    <p:extLst>
      <p:ext uri="{BB962C8B-B14F-4D97-AF65-F5344CB8AC3E}">
        <p14:creationId xmlns:p14="http://schemas.microsoft.com/office/powerpoint/2010/main" val="3821038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093" y="339969"/>
            <a:ext cx="10515600" cy="6049108"/>
          </a:xfrm>
        </p:spPr>
        <p:txBody>
          <a:bodyPr>
            <a:noAutofit/>
          </a:bodyPr>
          <a:lstStyle/>
          <a:p>
            <a:r>
              <a:rPr lang="en-SG" sz="1800" dirty="0"/>
              <a:t>	</a:t>
            </a:r>
            <a:br>
              <a:rPr lang="en-SG" sz="1800" dirty="0"/>
            </a:br>
            <a:br>
              <a:rPr lang="en-SG" sz="1800" dirty="0"/>
            </a:br>
            <a:r>
              <a:rPr lang="en-SG" sz="1800" dirty="0"/>
              <a:t>	</a:t>
            </a:r>
            <a:r>
              <a:rPr lang="en-SG" sz="2000" dirty="0">
                <a:latin typeface="Times New Roman" pitchFamily="18" charset="0"/>
                <a:cs typeface="Times New Roman" pitchFamily="18" charset="0"/>
              </a:rPr>
              <a:t>Over the past 600 years, English has grown from a language of few speakers to become the dominant language of international communication. English as we know it today emerged around 1350, after having incorporated many elements of French that were introduced following the Norman invasion of 1030. Until the 1600s, English was, for the most part, spoken only in England and had not extended even as far as Wales, Scotland, or Ireland. However, during the course of the next two centuries, English began to spread around the globe as a result of exploration, trade (including slave trade), colonization, and missionary work. Thus, small enclaves of English speakers became established and grew in various parts of the world. As these communities proliferated, English gradually became the primary language of international business, banking, and diplomacy.</a:t>
            </a:r>
            <a:br>
              <a:rPr lang="en-US" sz="2000" dirty="0">
                <a:latin typeface="Times New Roman" pitchFamily="18" charset="0"/>
                <a:cs typeface="Times New Roman" pitchFamily="18" charset="0"/>
              </a:rPr>
            </a:br>
            <a:r>
              <a:rPr lang="en-SG" sz="2000" dirty="0">
                <a:latin typeface="Times New Roman" pitchFamily="18" charset="0"/>
                <a:cs typeface="Times New Roman" pitchFamily="18" charset="0"/>
              </a:rPr>
              <a:t>  Currently, about 80percent of the information stored on computer systems worldwide is in English. Two-thirds of the world’s science writing is in English, and English is the main language of technology, advertising, media, international airports, and air traffic controllers. Today there are more than 700 million English users in the world, and over half of these are non-native speakers, constituting the largest number of non-native users than any other language in the world.</a:t>
            </a:r>
            <a:br>
              <a:rPr lang="en-US" sz="2000" dirty="0">
                <a:latin typeface="Times New Roman" pitchFamily="18" charset="0"/>
                <a:cs typeface="Times New Roman" pitchFamily="18" charset="0"/>
              </a:rPr>
            </a:b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a:t>
            </a:r>
            <a:r>
              <a:rPr lang="en-SG" sz="2000" b="1" dirty="0">
                <a:solidFill>
                  <a:srgbClr val="FF0000"/>
                </a:solidFill>
                <a:latin typeface="Times New Roman" pitchFamily="18" charset="0"/>
                <a:cs typeface="Times New Roman" pitchFamily="18" charset="0"/>
              </a:rPr>
              <a:t>What is the main idea of this passage?</a:t>
            </a:r>
            <a:br>
              <a:rPr lang="en-US" sz="2000" dirty="0">
                <a:solidFill>
                  <a:srgbClr val="FF0000"/>
                </a:solidFill>
                <a:latin typeface="Times New Roman" pitchFamily="18" charset="0"/>
                <a:cs typeface="Times New Roman" pitchFamily="18" charset="0"/>
              </a:rPr>
            </a:br>
            <a:r>
              <a:rPr lang="en-US" sz="2000" dirty="0">
                <a:latin typeface="Times New Roman" pitchFamily="18" charset="0"/>
                <a:cs typeface="Times New Roman" pitchFamily="18" charset="0"/>
              </a:rPr>
              <a:t>A. The number of non-native users of English.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B.  The French influence on the English language</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C. The use of English for science and technology</a:t>
            </a:r>
            <a:r>
              <a:rPr lang="vi-VN" sz="2000" dirty="0">
                <a:latin typeface="Times New Roman" pitchFamily="18" charset="0"/>
                <a:cs typeface="Times New Roman" pitchFamily="18" charset="0"/>
              </a:rPr>
              <a:t>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D.  The expansion of English as an international language</a:t>
            </a:r>
            <a:br>
              <a:rPr lang="en-US" sz="2000" dirty="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6305367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1453</TotalTime>
  <Words>4948</Words>
  <Application>Microsoft Office PowerPoint</Application>
  <PresentationFormat>Widescreen</PresentationFormat>
  <Paragraphs>132</Paragraphs>
  <Slides>25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25</vt:i4>
      </vt:variant>
    </vt:vector>
  </HeadingPairs>
  <TitlesOfParts>
    <vt:vector size="34" baseType="lpstr">
      <vt:lpstr>.VnVogue</vt:lpstr>
      <vt:lpstr>Arial</vt:lpstr>
      <vt:lpstr>Calibri</vt:lpstr>
      <vt:lpstr>Script MT Bold</vt:lpstr>
      <vt:lpstr>Times New Roman</vt:lpstr>
      <vt:lpstr>Trebuchet MS</vt:lpstr>
      <vt:lpstr>Wingdings 3</vt:lpstr>
      <vt:lpstr>Facet</vt:lpstr>
      <vt:lpstr>Office Theme</vt:lpstr>
      <vt:lpstr>PowerPoint Presentation</vt:lpstr>
      <vt:lpstr>PowerPoint Presentation</vt:lpstr>
      <vt:lpstr>Question 1. Which can be the best title for the passage?    A. How to adjust travel dates   B. Travel advice    C. Travel procedures    D. Protect your luggage Question 2. Which one of these is NOT advisable according to the passage?    A. Research your destination   B. Apply for visas if necessary    C. Save money by cutting out dinner D. Always bring identification Question 3. According to the passage, your luggage should be ___________.    A. packed with your passport   B. stored in a safe place    C. tagged in case of being lost   D. painted a bright colour Question 4. The underlined word ‘it’ refers to your ___________.    A. flight   B. identification   C. passport   D. luggage Question 5. It can be inferred from the passage that ___________.    A. larger lunches cost more than smaller ones    B. you can’t get back your lost luggage overseas   C. you must always take cash with you      D. travelling may cost more in peak season  </vt:lpstr>
      <vt:lpstr>*ANSWER QUESTIONS</vt:lpstr>
      <vt:lpstr>PowerPoint Presentation</vt:lpstr>
      <vt:lpstr>PowerPoint Presentation</vt:lpstr>
      <vt:lpstr>  I.TYPES OF QUESTIONS:    </vt:lpstr>
      <vt:lpstr>II. CÁC BƯỚC GIẢI CỤ THỂ:</vt:lpstr>
      <vt:lpstr>    Over the past 600 years, English has grown from a language of few speakers to become the dominant language of international communication. English as we know it today emerged around 1350, after having incorporated many elements of French that were introduced following the Norman invasion of 1030. Until the 1600s, English was, for the most part, spoken only in England and had not extended even as far as Wales, Scotland, or Ireland. However, during the course of the next two centuries, English began to spread around the globe as a result of exploration, trade (including slave trade), colonization, and missionary work. Thus, small enclaves of English speakers became established and grew in various parts of the world. As these communities proliferated, English gradually became the primary language of international business, banking, and diplomacy.   Currently, about 80percent of the information stored on computer systems worldwide is in English. Two-thirds of the world’s science writing is in English, and English is the main language of technology, advertising, media, international airports, and air traffic controllers. Today there are more than 700 million English users in the world, and over half of these are non-native speakers, constituting the largest number of non-native users than any other language in the world.   What is the main idea of this passage? A. The number of non-native users of English.  B.  The French influence on the English language C. The use of English for science and technology     D.  The expansion of English as an international language </vt:lpstr>
      <vt:lpstr>    Over the past 600 years, English has grown from a language of few speakers to become the dominant language of international communication. English as we know it today emerged around 1350, after having incorporated many elements of French that were introduced following the Norman invasion of 1030. Until the 1600s, English was, for the most part, spoken only in England and had not extended even as far as Wales, Scotland, or Ireland. However, during the course of the next two centuries, English began to spread around the globe as a result of exploration, trade (including slave trade), colonization, and missionary work. Thus, small enclaves of English speakers became established and grew in various parts of the world. As these communities proliferated, English gradually became the primary language of international business, banking, and diplomacy.   Currently, about 80percent of the information stored on computer systems worldwide is in English. Two-thirds of the world’s science writing is in English, and English is the main language of technology, advertising, media, international airports, and air traffic controllers. Today there are more than 700 million English users in the world, and over half of these are non-native speakers, constituting the largest number of non-native users than any other language in the world.   What is the main idea of this passage? A. The number of non-native users of English.  B. The French influence on the English language C. The use of English for science and technology     D.  The expansion of English as an international language </vt:lpstr>
      <vt:lpstr>PowerPoint Presentation</vt:lpstr>
      <vt:lpstr>PowerPoint Presentation</vt:lpstr>
      <vt:lpstr>PowerPoint Presentation</vt:lpstr>
      <vt:lpstr> Another place that you have to visit in Vancouver is Stanley Park. This is a public park that is “a stone's throw ”from downtown. However, the park is completely surrounded by the Pacific Ocean. The nature in Stanley Park is beautiful. It is close to downtown, it feels like it is 100 kilometer away. The park also has playgrounds, gardens, beaches, tennis courts, and even an aquarium. What could replace the phrase "a stone's throw" in paragraph 4?  A. an act of throwing a stone B. a little bit long distance   C. moving very quickly           D. a short distance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 you ever think about what schools will be like in the future? Many people think that students will study most regular classes such as Maths, science and history online.  Students will probably learn these subjects anywhere using a computer. What will happen if students have problems with a subject? They might connect with a teacher through live video conferencing. Expert teachers from learning center will give students help wherever they live.  Students will still take classes in a school, too. Schools will become places for learning social skills. Teachers will guide students in learning how to work together in getting along with each other. They will help students with group projects both in and out of the classroom.  Volunteer work and working at local businesses will teach students important life skills about the world they live in. This will help students become an important part of their communities. Some experts say it will take five years for changes to begin in schools. Some say it will take longer. Most people agree, though, that computers will change education the way TVs and telephones changed life for people all over the world years before. What does the word “They” in the third paragraph refer to _____ . A. the teachers                B. projects         C. computers          D. life skills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PHƯƠNG PHÁP LÀM BÀI ĐỌC HIỂU TRẮC NGHIỆM VỚI NHIỀU CÂU HỎI Comprehension Reading Skills</dc:title>
  <dc:creator>MY MY</dc:creator>
  <cp:lastModifiedBy>Vũ Hồng Hiệp</cp:lastModifiedBy>
  <cp:revision>101</cp:revision>
  <dcterms:created xsi:type="dcterms:W3CDTF">2019-11-01T01:32:51Z</dcterms:created>
  <dcterms:modified xsi:type="dcterms:W3CDTF">2025-04-08T01:19:18Z</dcterms:modified>
</cp:coreProperties>
</file>