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49" r:id="rId2"/>
    <p:sldId id="256" r:id="rId3"/>
    <p:sldId id="358" r:id="rId4"/>
    <p:sldId id="357" r:id="rId5"/>
    <p:sldId id="315" r:id="rId6"/>
    <p:sldId id="316" r:id="rId7"/>
    <p:sldId id="340" r:id="rId8"/>
    <p:sldId id="341" r:id="rId9"/>
    <p:sldId id="353" r:id="rId10"/>
    <p:sldId id="359" r:id="rId11"/>
    <p:sldId id="348" r:id="rId12"/>
    <p:sldId id="347" r:id="rId13"/>
    <p:sldId id="337" r:id="rId14"/>
    <p:sldId id="298" r:id="rId15"/>
    <p:sldId id="318" r:id="rId16"/>
    <p:sldId id="331" r:id="rId17"/>
    <p:sldId id="313" r:id="rId18"/>
    <p:sldId id="314" r:id="rId19"/>
    <p:sldId id="330" r:id="rId20"/>
    <p:sldId id="35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7941E"/>
    <a:srgbClr val="2A770F"/>
    <a:srgbClr val="359513"/>
    <a:srgbClr val="00A9A5"/>
    <a:srgbClr val="FFDAAB"/>
    <a:srgbClr val="CBEAF0"/>
    <a:srgbClr val="48C0B6"/>
    <a:srgbClr val="FBB040"/>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8" autoAdjust="0"/>
    <p:restoredTop sz="94660"/>
  </p:normalViewPr>
  <p:slideViewPr>
    <p:cSldViewPr snapToGrid="0" showGuides="1">
      <p:cViewPr varScale="1">
        <p:scale>
          <a:sx n="82" d="100"/>
          <a:sy n="82" d="100"/>
        </p:scale>
        <p:origin x="917"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5">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4A45C7-BC6F-4CE6-A92B-F0210A9EE179}" type="doc">
      <dgm:prSet loTypeId="urn:microsoft.com/office/officeart/2005/8/layout/hierarchy6" loCatId="hierarchy" qsTypeId="urn:microsoft.com/office/officeart/2005/8/quickstyle/simple3#5" qsCatId="simple" csTypeId="urn:microsoft.com/office/officeart/2005/8/colors/colorful4#5" csCatId="colorful" phldr="1"/>
      <dgm:spPr/>
      <dgm:t>
        <a:bodyPr/>
        <a:lstStyle/>
        <a:p>
          <a:endParaRPr lang="en-US"/>
        </a:p>
      </dgm:t>
    </dgm:pt>
    <dgm:pt modelId="{AFB6757D-97B1-4663-A950-106220254434}">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About natural disasters</a:t>
          </a:r>
        </a:p>
      </dgm:t>
    </dgm:pt>
    <dgm:pt modelId="{3236EDA7-D232-4A3C-B9FE-787F36C40C84}" type="sibTrans" cxnId="{9D7B226F-F060-4C81-A130-8A3BCD9D231B}">
      <dgm:prSet/>
      <dgm:spPr/>
      <dgm:t>
        <a:bodyPr/>
        <a:lstStyle/>
        <a:p>
          <a:endParaRPr lang="en-US"/>
        </a:p>
      </dgm:t>
    </dgm:pt>
    <dgm:pt modelId="{22089469-5445-4D8B-99BD-E1622C43E548}" type="parTrans" cxnId="{9D7B226F-F060-4C81-A130-8A3BCD9D231B}">
      <dgm:prSet/>
      <dgm:spPr/>
      <dgm:t>
        <a:bodyPr/>
        <a:lstStyle/>
        <a:p>
          <a:endParaRPr lang="en-US"/>
        </a:p>
      </dgm:t>
    </dgm:pt>
    <dgm:pt modelId="{72FFDE77-F3BF-4EDF-B0CF-E38F076CA101}">
      <dgm:prSet phldrT="[Text]"/>
      <dgm:spPr/>
      <dgm:t>
        <a:bodyPr/>
        <a:lstStyle/>
        <a:p>
          <a:r>
            <a:rPr lang="en-US" dirty="0"/>
            <a:t>Vocabulary</a:t>
          </a:r>
        </a:p>
      </dgm:t>
    </dgm:pt>
    <dgm:pt modelId="{6048DCAA-ECF9-4987-98AE-35B97655FD38}" type="sibTrans" cxnId="{ABD22CF5-0318-4A3D-8323-74021E22373D}">
      <dgm:prSet/>
      <dgm:spPr/>
      <dgm:t>
        <a:bodyPr/>
        <a:lstStyle/>
        <a:p>
          <a:endParaRPr lang="en-US"/>
        </a:p>
      </dgm:t>
    </dgm:pt>
    <dgm:pt modelId="{077299E1-68F8-4DBF-A150-B5D458A1B2EF}" type="parTrans" cxnId="{ABD22CF5-0318-4A3D-8323-74021E22373D}">
      <dgm:prSet/>
      <dgm:spPr/>
      <dgm:t>
        <a:bodyPr/>
        <a:lstStyle/>
        <a:p>
          <a:endParaRPr lang="en-US"/>
        </a:p>
      </dgm:t>
    </dgm:pt>
    <dgm:pt modelId="{EAF7E57C-151F-4B32-A2D6-EEA8D5E54C75}">
      <dgm:prSet phldrT="[Text]"/>
      <dgm:spPr/>
      <dgm:t>
        <a:bodyPr/>
        <a:lstStyle/>
        <a:p>
          <a:r>
            <a:rPr lang="en-US" dirty="0"/>
            <a:t>Topic of the unit</a:t>
          </a:r>
        </a:p>
      </dgm:t>
    </dgm:pt>
    <dgm:pt modelId="{261669B4-91E3-4539-BDF7-CC9329C53401}" type="sibTrans" cxnId="{8EF0B0FD-B369-4C4B-902F-A2C3C5176AF4}">
      <dgm:prSet/>
      <dgm:spPr/>
      <dgm:t>
        <a:bodyPr/>
        <a:lstStyle/>
        <a:p>
          <a:endParaRPr lang="en-US"/>
        </a:p>
      </dgm:t>
    </dgm:pt>
    <dgm:pt modelId="{FF62B74E-AC00-459C-A44D-520B263996E8}" type="parTrans" cxnId="{8EF0B0FD-B369-4C4B-902F-A2C3C5176AF4}">
      <dgm:prSet/>
      <dgm:spPr/>
      <dgm:t>
        <a:bodyPr/>
        <a:lstStyle/>
        <a:p>
          <a:endParaRPr lang="en-US"/>
        </a:p>
      </dgm:t>
    </dgm:pt>
    <dgm:pt modelId="{66138440-8C7F-42A6-AFCE-20CD97ADA595}">
      <dgm:prSet phldrT="[Text]">
        <dgm:style>
          <a:lnRef idx="3">
            <a:schemeClr val="lt1"/>
          </a:lnRef>
          <a:fillRef idx="1">
            <a:schemeClr val="accent2"/>
          </a:fillRef>
          <a:effectRef idx="1">
            <a:schemeClr val="accent2"/>
          </a:effectRef>
          <a:fontRef idx="minor">
            <a:schemeClr val="lt1"/>
          </a:fontRef>
        </dgm:style>
      </dgm:prSet>
      <dgm:spPr/>
      <dgm:t>
        <a:bodyPr/>
        <a:lstStyle/>
        <a:p>
          <a:r>
            <a:rPr lang="en-GB" b="1" dirty="0"/>
            <a:t>NATURAL DISASTERS</a:t>
          </a:r>
          <a:endParaRPr lang="en-US" dirty="0"/>
        </a:p>
      </dgm:t>
    </dgm:pt>
    <dgm:pt modelId="{10A80970-D021-4F8B-954E-4B49EE1CDE1D}" type="sibTrans" cxnId="{7F66552D-1C11-4D5F-9135-8A8635AC0836}">
      <dgm:prSet/>
      <dgm:spPr/>
      <dgm:t>
        <a:bodyPr/>
        <a:lstStyle/>
        <a:p>
          <a:endParaRPr lang="en-US"/>
        </a:p>
      </dgm:t>
    </dgm:pt>
    <dgm:pt modelId="{961517A1-E814-4B7E-A5D8-DA435C766227}" type="parTrans" cxnId="{7F66552D-1C11-4D5F-9135-8A8635AC0836}">
      <dgm:prSet/>
      <dgm:spPr/>
      <dgm:t>
        <a:bodyPr/>
        <a:lstStyle/>
        <a:p>
          <a:endParaRPr lang="en-US"/>
        </a:p>
      </dgm:t>
    </dgm:pt>
    <dgm:pt modelId="{E342C70F-7F9B-4E48-B1D0-F23735F2769C}" type="pres">
      <dgm:prSet presAssocID="{BC4A45C7-BC6F-4CE6-A92B-F0210A9EE179}" presName="mainComposite" presStyleCnt="0">
        <dgm:presLayoutVars>
          <dgm:chPref val="1"/>
          <dgm:dir/>
          <dgm:animOne val="branch"/>
          <dgm:animLvl val="lvl"/>
          <dgm:resizeHandles val="exact"/>
        </dgm:presLayoutVars>
      </dgm:prSet>
      <dgm:spPr/>
    </dgm:pt>
    <dgm:pt modelId="{538B4A7C-EA64-499B-A3D9-4A6197CC6A27}" type="pres">
      <dgm:prSet presAssocID="{BC4A45C7-BC6F-4CE6-A92B-F0210A9EE179}" presName="hierFlow" presStyleCnt="0"/>
      <dgm:spPr/>
    </dgm:pt>
    <dgm:pt modelId="{3E34D8A0-7CD8-49B8-BF27-2F7BB3DCC27F}" type="pres">
      <dgm:prSet presAssocID="{BC4A45C7-BC6F-4CE6-A92B-F0210A9EE179}" presName="firstBuf" presStyleCnt="0"/>
      <dgm:spPr/>
    </dgm:pt>
    <dgm:pt modelId="{EF4292B8-DE80-4518-89F6-4C067D19BE5D}" type="pres">
      <dgm:prSet presAssocID="{BC4A45C7-BC6F-4CE6-A92B-F0210A9EE179}" presName="hierChild1" presStyleCnt="0">
        <dgm:presLayoutVars>
          <dgm:chPref val="1"/>
          <dgm:animOne val="branch"/>
          <dgm:animLvl val="lvl"/>
        </dgm:presLayoutVars>
      </dgm:prSet>
      <dgm:spPr/>
    </dgm:pt>
    <dgm:pt modelId="{15E23AC7-49FB-48C5-B063-5B9C7697434D}" type="pres">
      <dgm:prSet presAssocID="{66138440-8C7F-42A6-AFCE-20CD97ADA595}" presName="Name14" presStyleCnt="0"/>
      <dgm:spPr/>
    </dgm:pt>
    <dgm:pt modelId="{900A6C8C-2B7C-4F16-8523-B2C8E70FE539}" type="pres">
      <dgm:prSet presAssocID="{66138440-8C7F-42A6-AFCE-20CD97ADA595}" presName="level1Shape" presStyleLbl="node0" presStyleIdx="0" presStyleCnt="1">
        <dgm:presLayoutVars>
          <dgm:chPref val="3"/>
        </dgm:presLayoutVars>
      </dgm:prSet>
      <dgm:spPr/>
    </dgm:pt>
    <dgm:pt modelId="{EF41AB95-AFCD-4378-B7AC-90EEB91AAC91}" type="pres">
      <dgm:prSet presAssocID="{66138440-8C7F-42A6-AFCE-20CD97ADA595}" presName="hierChild2" presStyleCnt="0"/>
      <dgm:spPr/>
    </dgm:pt>
    <dgm:pt modelId="{4F25D1CD-CD2D-4831-80B6-B15A0B4A4043}" type="pres">
      <dgm:prSet presAssocID="{22089469-5445-4D8B-99BD-E1622C43E548}" presName="Name19" presStyleLbl="parChTrans1D2" presStyleIdx="0" presStyleCnt="1"/>
      <dgm:spPr/>
    </dgm:pt>
    <dgm:pt modelId="{68344235-07D9-4623-AE18-AF392ED90C04}" type="pres">
      <dgm:prSet presAssocID="{AFB6757D-97B1-4663-A950-106220254434}" presName="Name21" presStyleCnt="0"/>
      <dgm:spPr/>
    </dgm:pt>
    <dgm:pt modelId="{93D99CBD-C526-4674-A621-3B6F96DC3EC0}" type="pres">
      <dgm:prSet presAssocID="{AFB6757D-97B1-4663-A950-106220254434}" presName="level2Shape" presStyleLbl="node2" presStyleIdx="0" presStyleCnt="1"/>
      <dgm:spPr/>
    </dgm:pt>
    <dgm:pt modelId="{EE8BFEBA-4E6C-40E1-B342-40D339E029FF}" type="pres">
      <dgm:prSet presAssocID="{AFB6757D-97B1-4663-A950-106220254434}" presName="hierChild3" presStyleCnt="0"/>
      <dgm:spPr/>
    </dgm:pt>
    <dgm:pt modelId="{9CE1EBFE-C0C3-4E91-8F34-5883B7A3D6B4}" type="pres">
      <dgm:prSet presAssocID="{BC4A45C7-BC6F-4CE6-A92B-F0210A9EE179}" presName="bgShapesFlow" presStyleCnt="0"/>
      <dgm:spPr/>
    </dgm:pt>
    <dgm:pt modelId="{1DC887EF-394C-420D-A534-A7CB9B21CC90}" type="pres">
      <dgm:prSet presAssocID="{EAF7E57C-151F-4B32-A2D6-EEA8D5E54C75}" presName="rectComp" presStyleCnt="0"/>
      <dgm:spPr/>
    </dgm:pt>
    <dgm:pt modelId="{F88AC81A-2BC5-4E80-A859-27A859164080}" type="pres">
      <dgm:prSet presAssocID="{EAF7E57C-151F-4B32-A2D6-EEA8D5E54C75}" presName="bgRect" presStyleLbl="bgShp" presStyleIdx="0" presStyleCnt="2"/>
      <dgm:spPr/>
    </dgm:pt>
    <dgm:pt modelId="{5472C35F-FB15-4BDC-AD4E-16C4B0484CCC}" type="pres">
      <dgm:prSet presAssocID="{EAF7E57C-151F-4B32-A2D6-EEA8D5E54C75}" presName="bgRectTx" presStyleLbl="bgShp" presStyleIdx="0" presStyleCnt="2">
        <dgm:presLayoutVars>
          <dgm:bulletEnabled val="1"/>
        </dgm:presLayoutVars>
      </dgm:prSet>
      <dgm:spPr/>
    </dgm:pt>
    <dgm:pt modelId="{F17E8D5B-AB5F-4AB5-B7AF-CD56FC477DAA}" type="pres">
      <dgm:prSet presAssocID="{EAF7E57C-151F-4B32-A2D6-EEA8D5E54C75}" presName="spComp" presStyleCnt="0"/>
      <dgm:spPr/>
    </dgm:pt>
    <dgm:pt modelId="{72A471FA-00E5-47D9-A593-961D537F703F}" type="pres">
      <dgm:prSet presAssocID="{EAF7E57C-151F-4B32-A2D6-EEA8D5E54C75}" presName="vSp" presStyleCnt="0"/>
      <dgm:spPr/>
    </dgm:pt>
    <dgm:pt modelId="{4619337E-8C3C-4B76-8B2B-56659E4A6B85}" type="pres">
      <dgm:prSet presAssocID="{72FFDE77-F3BF-4EDF-B0CF-E38F076CA101}" presName="rectComp" presStyleCnt="0"/>
      <dgm:spPr/>
    </dgm:pt>
    <dgm:pt modelId="{7F5F073C-3505-4AB4-B09A-54AF1D76ACDA}" type="pres">
      <dgm:prSet presAssocID="{72FFDE77-F3BF-4EDF-B0CF-E38F076CA101}" presName="bgRect" presStyleLbl="bgShp" presStyleIdx="1" presStyleCnt="2"/>
      <dgm:spPr/>
    </dgm:pt>
    <dgm:pt modelId="{C4FCDA8C-0193-4094-A70A-AEF77DD23C6F}" type="pres">
      <dgm:prSet presAssocID="{72FFDE77-F3BF-4EDF-B0CF-E38F076CA101}" presName="bgRectTx" presStyleLbl="bgShp" presStyleIdx="1" presStyleCnt="2">
        <dgm:presLayoutVars>
          <dgm:bulletEnabled val="1"/>
        </dgm:presLayoutVars>
      </dgm:prSet>
      <dgm:spPr/>
    </dgm:pt>
  </dgm:ptLst>
  <dgm:cxnLst>
    <dgm:cxn modelId="{2344C90C-0D6A-4B38-9786-766E29EFB2B6}" type="presOf" srcId="{BC4A45C7-BC6F-4CE6-A92B-F0210A9EE179}" destId="{E342C70F-7F9B-4E48-B1D0-F23735F2769C}" srcOrd="0" destOrd="0" presId="urn:microsoft.com/office/officeart/2005/8/layout/hierarchy6"/>
    <dgm:cxn modelId="{2CAA3B17-8A53-41CC-9EB9-B6E978AB06B6}" type="presOf" srcId="{66138440-8C7F-42A6-AFCE-20CD97ADA595}" destId="{900A6C8C-2B7C-4F16-8523-B2C8E70FE539}" srcOrd="0" destOrd="0" presId="urn:microsoft.com/office/officeart/2005/8/layout/hierarchy6"/>
    <dgm:cxn modelId="{E119CA21-0302-4767-9FE6-EB9E405123FB}" type="presOf" srcId="{EAF7E57C-151F-4B32-A2D6-EEA8D5E54C75}" destId="{F88AC81A-2BC5-4E80-A859-27A859164080}" srcOrd="0" destOrd="0" presId="urn:microsoft.com/office/officeart/2005/8/layout/hierarchy6"/>
    <dgm:cxn modelId="{7F66552D-1C11-4D5F-9135-8A8635AC0836}" srcId="{BC4A45C7-BC6F-4CE6-A92B-F0210A9EE179}" destId="{66138440-8C7F-42A6-AFCE-20CD97ADA595}" srcOrd="0" destOrd="0" parTransId="{961517A1-E814-4B7E-A5D8-DA435C766227}" sibTransId="{10A80970-D021-4F8B-954E-4B49EE1CDE1D}"/>
    <dgm:cxn modelId="{FBCCD35D-1140-43D8-A11A-19041DF6C999}" type="presOf" srcId="{22089469-5445-4D8B-99BD-E1622C43E548}" destId="{4F25D1CD-CD2D-4831-80B6-B15A0B4A4043}" srcOrd="0" destOrd="0" presId="urn:microsoft.com/office/officeart/2005/8/layout/hierarchy6"/>
    <dgm:cxn modelId="{89A67265-8497-45DE-A27D-4735D9589CF2}" type="presOf" srcId="{72FFDE77-F3BF-4EDF-B0CF-E38F076CA101}" destId="{7F5F073C-3505-4AB4-B09A-54AF1D76ACDA}" srcOrd="0" destOrd="0" presId="urn:microsoft.com/office/officeart/2005/8/layout/hierarchy6"/>
    <dgm:cxn modelId="{9D7B226F-F060-4C81-A130-8A3BCD9D231B}" srcId="{66138440-8C7F-42A6-AFCE-20CD97ADA595}" destId="{AFB6757D-97B1-4663-A950-106220254434}" srcOrd="0" destOrd="0" parTransId="{22089469-5445-4D8B-99BD-E1622C43E548}" sibTransId="{3236EDA7-D232-4A3C-B9FE-787F36C40C84}"/>
    <dgm:cxn modelId="{9657E850-D354-4D21-9C34-8E3EDAA4E33A}" type="presOf" srcId="{AFB6757D-97B1-4663-A950-106220254434}" destId="{93D99CBD-C526-4674-A621-3B6F96DC3EC0}" srcOrd="0" destOrd="0" presId="urn:microsoft.com/office/officeart/2005/8/layout/hierarchy6"/>
    <dgm:cxn modelId="{19BD2E59-A174-40B5-87C9-22BC02C28E21}" type="presOf" srcId="{EAF7E57C-151F-4B32-A2D6-EEA8D5E54C75}" destId="{5472C35F-FB15-4BDC-AD4E-16C4B0484CCC}" srcOrd="1" destOrd="0" presId="urn:microsoft.com/office/officeart/2005/8/layout/hierarchy6"/>
    <dgm:cxn modelId="{6B2079DD-A22D-4473-A572-F205BF293DDB}" type="presOf" srcId="{72FFDE77-F3BF-4EDF-B0CF-E38F076CA101}" destId="{C4FCDA8C-0193-4094-A70A-AEF77DD23C6F}" srcOrd="1" destOrd="0" presId="urn:microsoft.com/office/officeart/2005/8/layout/hierarchy6"/>
    <dgm:cxn modelId="{ABD22CF5-0318-4A3D-8323-74021E22373D}" srcId="{BC4A45C7-BC6F-4CE6-A92B-F0210A9EE179}" destId="{72FFDE77-F3BF-4EDF-B0CF-E38F076CA101}" srcOrd="2" destOrd="0" parTransId="{077299E1-68F8-4DBF-A150-B5D458A1B2EF}" sibTransId="{6048DCAA-ECF9-4987-98AE-35B97655FD38}"/>
    <dgm:cxn modelId="{8EF0B0FD-B369-4C4B-902F-A2C3C5176AF4}" srcId="{BC4A45C7-BC6F-4CE6-A92B-F0210A9EE179}" destId="{EAF7E57C-151F-4B32-A2D6-EEA8D5E54C75}" srcOrd="1" destOrd="0" parTransId="{FF62B74E-AC00-459C-A44D-520B263996E8}" sibTransId="{261669B4-91E3-4539-BDF7-CC9329C53401}"/>
    <dgm:cxn modelId="{24F05878-62B9-4C09-B57E-6AB90EE0D460}" type="presParOf" srcId="{E342C70F-7F9B-4E48-B1D0-F23735F2769C}" destId="{538B4A7C-EA64-499B-A3D9-4A6197CC6A27}" srcOrd="0" destOrd="0" presId="urn:microsoft.com/office/officeart/2005/8/layout/hierarchy6"/>
    <dgm:cxn modelId="{0183CE92-0A19-4232-B7B9-CDF5A87D5EAC}" type="presParOf" srcId="{538B4A7C-EA64-499B-A3D9-4A6197CC6A27}" destId="{3E34D8A0-7CD8-49B8-BF27-2F7BB3DCC27F}" srcOrd="0" destOrd="0" presId="urn:microsoft.com/office/officeart/2005/8/layout/hierarchy6"/>
    <dgm:cxn modelId="{757ED411-E877-470F-834A-526EDC07265C}" type="presParOf" srcId="{538B4A7C-EA64-499B-A3D9-4A6197CC6A27}" destId="{EF4292B8-DE80-4518-89F6-4C067D19BE5D}" srcOrd="1" destOrd="0" presId="urn:microsoft.com/office/officeart/2005/8/layout/hierarchy6"/>
    <dgm:cxn modelId="{D09E5221-3D7B-42CA-B61C-235D24A47D15}" type="presParOf" srcId="{EF4292B8-DE80-4518-89F6-4C067D19BE5D}" destId="{15E23AC7-49FB-48C5-B063-5B9C7697434D}" srcOrd="0" destOrd="0" presId="urn:microsoft.com/office/officeart/2005/8/layout/hierarchy6"/>
    <dgm:cxn modelId="{07775089-F6DB-4C71-9491-2622C891AB5B}" type="presParOf" srcId="{15E23AC7-49FB-48C5-B063-5B9C7697434D}" destId="{900A6C8C-2B7C-4F16-8523-B2C8E70FE539}" srcOrd="0" destOrd="0" presId="urn:microsoft.com/office/officeart/2005/8/layout/hierarchy6"/>
    <dgm:cxn modelId="{C7D9051C-2582-42EA-B652-99CFD49E696D}" type="presParOf" srcId="{15E23AC7-49FB-48C5-B063-5B9C7697434D}" destId="{EF41AB95-AFCD-4378-B7AC-90EEB91AAC91}" srcOrd="1" destOrd="0" presId="urn:microsoft.com/office/officeart/2005/8/layout/hierarchy6"/>
    <dgm:cxn modelId="{7EA720BF-C049-4DCA-A566-792126F0449B}" type="presParOf" srcId="{EF41AB95-AFCD-4378-B7AC-90EEB91AAC91}" destId="{4F25D1CD-CD2D-4831-80B6-B15A0B4A4043}" srcOrd="0" destOrd="0" presId="urn:microsoft.com/office/officeart/2005/8/layout/hierarchy6"/>
    <dgm:cxn modelId="{BB9224D2-7577-42A7-B2E3-E3117E81A662}" type="presParOf" srcId="{EF41AB95-AFCD-4378-B7AC-90EEB91AAC91}" destId="{68344235-07D9-4623-AE18-AF392ED90C04}" srcOrd="1" destOrd="0" presId="urn:microsoft.com/office/officeart/2005/8/layout/hierarchy6"/>
    <dgm:cxn modelId="{594B790A-9EEE-4EAF-9750-339860C3F5D8}" type="presParOf" srcId="{68344235-07D9-4623-AE18-AF392ED90C04}" destId="{93D99CBD-C526-4674-A621-3B6F96DC3EC0}" srcOrd="0" destOrd="0" presId="urn:microsoft.com/office/officeart/2005/8/layout/hierarchy6"/>
    <dgm:cxn modelId="{DBD9D66D-870E-4286-9DDC-61A1E67283F6}" type="presParOf" srcId="{68344235-07D9-4623-AE18-AF392ED90C04}" destId="{EE8BFEBA-4E6C-40E1-B342-40D339E029FF}" srcOrd="1" destOrd="0" presId="urn:microsoft.com/office/officeart/2005/8/layout/hierarchy6"/>
    <dgm:cxn modelId="{34200B4D-ADF2-488F-BBE4-0FF44CEBCC80}" type="presParOf" srcId="{E342C70F-7F9B-4E48-B1D0-F23735F2769C}" destId="{9CE1EBFE-C0C3-4E91-8F34-5883B7A3D6B4}" srcOrd="1" destOrd="0" presId="urn:microsoft.com/office/officeart/2005/8/layout/hierarchy6"/>
    <dgm:cxn modelId="{885194A2-AFE9-475C-B005-3FE56E852878}" type="presParOf" srcId="{9CE1EBFE-C0C3-4E91-8F34-5883B7A3D6B4}" destId="{1DC887EF-394C-420D-A534-A7CB9B21CC90}" srcOrd="0" destOrd="0" presId="urn:microsoft.com/office/officeart/2005/8/layout/hierarchy6"/>
    <dgm:cxn modelId="{FDC09BA1-7F9C-40C2-9DFC-0B3A30DF4AB1}" type="presParOf" srcId="{1DC887EF-394C-420D-A534-A7CB9B21CC90}" destId="{F88AC81A-2BC5-4E80-A859-27A859164080}" srcOrd="0" destOrd="0" presId="urn:microsoft.com/office/officeart/2005/8/layout/hierarchy6"/>
    <dgm:cxn modelId="{EED591FF-7DB0-4D58-AB24-5B5E33788896}" type="presParOf" srcId="{1DC887EF-394C-420D-A534-A7CB9B21CC90}" destId="{5472C35F-FB15-4BDC-AD4E-16C4B0484CCC}" srcOrd="1" destOrd="0" presId="urn:microsoft.com/office/officeart/2005/8/layout/hierarchy6"/>
    <dgm:cxn modelId="{60B13C2B-245E-4353-A24F-DC57BD823B50}" type="presParOf" srcId="{9CE1EBFE-C0C3-4E91-8F34-5883B7A3D6B4}" destId="{F17E8D5B-AB5F-4AB5-B7AF-CD56FC477DAA}" srcOrd="1" destOrd="0" presId="urn:microsoft.com/office/officeart/2005/8/layout/hierarchy6"/>
    <dgm:cxn modelId="{481FFA00-7DA8-42A5-B2CF-F6C56E999371}" type="presParOf" srcId="{F17E8D5B-AB5F-4AB5-B7AF-CD56FC477DAA}" destId="{72A471FA-00E5-47D9-A593-961D537F703F}" srcOrd="0" destOrd="0" presId="urn:microsoft.com/office/officeart/2005/8/layout/hierarchy6"/>
    <dgm:cxn modelId="{5B6DDF55-A2DA-4FF5-8BA6-5E42A9B3AE4D}" type="presParOf" srcId="{9CE1EBFE-C0C3-4E91-8F34-5883B7A3D6B4}" destId="{4619337E-8C3C-4B76-8B2B-56659E4A6B85}" srcOrd="2" destOrd="0" presId="urn:microsoft.com/office/officeart/2005/8/layout/hierarchy6"/>
    <dgm:cxn modelId="{FE9C3532-C4F4-4167-AEE0-5D6F5737E5B7}" type="presParOf" srcId="{4619337E-8C3C-4B76-8B2B-56659E4A6B85}" destId="{7F5F073C-3505-4AB4-B09A-54AF1D76ACDA}" srcOrd="0" destOrd="0" presId="urn:microsoft.com/office/officeart/2005/8/layout/hierarchy6"/>
    <dgm:cxn modelId="{E8BDE551-EFDE-4D8C-960C-3027C2D39CB6}" type="presParOf" srcId="{4619337E-8C3C-4B76-8B2B-56659E4A6B85}" destId="{C4FCDA8C-0193-4094-A70A-AEF77DD23C6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073C-3505-4AB4-B09A-54AF1D76ACDA}">
      <dsp:nvSpPr>
        <dsp:cNvPr id="0" name=""/>
        <dsp:cNvSpPr/>
      </dsp:nvSpPr>
      <dsp:spPr>
        <a:xfrm>
          <a:off x="0" y="2188865"/>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Vocabulary</a:t>
          </a:r>
        </a:p>
      </dsp:txBody>
      <dsp:txXfrm>
        <a:off x="0" y="2188865"/>
        <a:ext cx="2121962" cy="1868298"/>
      </dsp:txXfrm>
    </dsp:sp>
    <dsp:sp modelId="{F88AC81A-2BC5-4E80-A859-27A859164080}">
      <dsp:nvSpPr>
        <dsp:cNvPr id="0" name=""/>
        <dsp:cNvSpPr/>
      </dsp:nvSpPr>
      <dsp:spPr>
        <a:xfrm>
          <a:off x="0" y="2986"/>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Topic of the unit</a:t>
          </a:r>
        </a:p>
      </dsp:txBody>
      <dsp:txXfrm>
        <a:off x="0" y="2986"/>
        <a:ext cx="2121962" cy="1868298"/>
      </dsp:txXfrm>
    </dsp:sp>
    <dsp:sp modelId="{900A6C8C-2B7C-4F16-8523-B2C8E70FE539}">
      <dsp:nvSpPr>
        <dsp:cNvPr id="0" name=""/>
        <dsp:cNvSpPr/>
      </dsp:nvSpPr>
      <dsp:spPr>
        <a:xfrm>
          <a:off x="3335924" y="161776"/>
          <a:ext cx="2381855" cy="1587903"/>
        </a:xfrm>
        <a:prstGeom prst="roundRect">
          <a:avLst>
            <a:gd name="adj" fmla="val 10000"/>
          </a:avLst>
        </a:prstGeom>
        <a:solidFill>
          <a:schemeClr val="accent2"/>
        </a:solidFill>
        <a:ln w="19050" cap="flat" cmpd="sng" algn="ctr">
          <a:solidFill>
            <a:schemeClr val="lt1"/>
          </a:solidFill>
          <a:prstDash val="solid"/>
          <a:miter lim="800000"/>
        </a:ln>
        <a:effectLst/>
        <a:scene3d>
          <a:camera prst="orthographicFront"/>
          <a:lightRig rig="flat" dir="t"/>
        </a:scene3d>
      </dsp:spPr>
      <dsp:style>
        <a:lnRef idx="3">
          <a:schemeClr val="lt1"/>
        </a:lnRef>
        <a:fillRef idx="1">
          <a:schemeClr val="accent2"/>
        </a:fillRef>
        <a:effectRef idx="1">
          <a:schemeClr val="accent2"/>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t>NATURAL DISASTERS</a:t>
          </a:r>
          <a:endParaRPr lang="en-US" sz="3000" kern="1200" dirty="0"/>
        </a:p>
      </dsp:txBody>
      <dsp:txXfrm>
        <a:off x="3382432" y="208284"/>
        <a:ext cx="2288839" cy="1494887"/>
      </dsp:txXfrm>
    </dsp:sp>
    <dsp:sp modelId="{4F25D1CD-CD2D-4831-80B6-B15A0B4A4043}">
      <dsp:nvSpPr>
        <dsp:cNvPr id="0" name=""/>
        <dsp:cNvSpPr/>
      </dsp:nvSpPr>
      <dsp:spPr>
        <a:xfrm>
          <a:off x="4481132" y="1749680"/>
          <a:ext cx="91440" cy="635161"/>
        </a:xfrm>
        <a:custGeom>
          <a:avLst/>
          <a:gdLst/>
          <a:ahLst/>
          <a:cxnLst/>
          <a:rect l="0" t="0" r="0" b="0"/>
          <a:pathLst>
            <a:path>
              <a:moveTo>
                <a:pt x="45720" y="0"/>
              </a:moveTo>
              <a:lnTo>
                <a:pt x="45720" y="63516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99CBD-C526-4674-A621-3B6F96DC3EC0}">
      <dsp:nvSpPr>
        <dsp:cNvPr id="0" name=""/>
        <dsp:cNvSpPr/>
      </dsp:nvSpPr>
      <dsp:spPr>
        <a:xfrm>
          <a:off x="3335924" y="2384841"/>
          <a:ext cx="2381855" cy="1587903"/>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flat" dir="t"/>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About natural disasters</a:t>
          </a:r>
        </a:p>
      </dsp:txBody>
      <dsp:txXfrm>
        <a:off x="3382432" y="2431349"/>
        <a:ext cx="2288839" cy="14948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5">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6.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notesSlide" Target="../notesSlides/notesSlide13.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Box 5">
            <a:extLst>
              <a:ext uri="{FF2B5EF4-FFF2-40B4-BE49-F238E27FC236}">
                <a16:creationId xmlns:a16="http://schemas.microsoft.com/office/drawing/2014/main" id="{D4DB3F3F-E0AB-606C-4F83-0F28454AA360}"/>
              </a:ext>
            </a:extLst>
          </p:cNvPr>
          <p:cNvSpPr txBox="1">
            <a:spLocks noChangeArrowheads="1"/>
          </p:cNvSpPr>
          <p:nvPr/>
        </p:nvSpPr>
        <p:spPr bwMode="auto">
          <a:xfrm>
            <a:off x="-1259429" y="356963"/>
            <a:ext cx="67322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vi-VN" altLang="en-US" sz="2000" b="1" dirty="0">
                <a:solidFill>
                  <a:srgbClr val="0033CC"/>
                </a:solidFill>
                <a:latin typeface="Times New Roman" pitchFamily="18" charset="0"/>
                <a:cs typeface="Times New Roman" pitchFamily="18" charset="0"/>
              </a:rPr>
              <a:t>UBND HUYỆN CÁT HẢI</a:t>
            </a:r>
          </a:p>
          <a:p>
            <a:pPr algn="ctr" eaLnBrk="1" hangingPunct="1">
              <a:lnSpc>
                <a:spcPct val="100000"/>
              </a:lnSpc>
              <a:spcBef>
                <a:spcPct val="50000"/>
              </a:spcBef>
              <a:buFontTx/>
              <a:buNone/>
            </a:pPr>
            <a:r>
              <a:rPr lang="vi-VN" altLang="en-US" sz="2000" b="1" dirty="0">
                <a:solidFill>
                  <a:srgbClr val="0033CC"/>
                </a:solidFill>
                <a:latin typeface="Times New Roman" pitchFamily="18" charset="0"/>
                <a:cs typeface="Times New Roman" pitchFamily="18" charset="0"/>
              </a:rPr>
              <a:t>TRƯỜNG TH&amp;THCS HÀ SEN</a:t>
            </a:r>
            <a:endParaRPr lang="en-US" altLang="en-US" sz="2000" b="1" dirty="0">
              <a:solidFill>
                <a:srgbClr val="0033CC"/>
              </a:solidFill>
              <a:latin typeface="Times New Roman" pitchFamily="18" charset="0"/>
              <a:cs typeface="Times New Roman" pitchFamily="18" charset="0"/>
            </a:endParaRPr>
          </a:p>
        </p:txBody>
      </p:sp>
      <p:sp>
        <p:nvSpPr>
          <p:cNvPr id="4" name="Text Box 5">
            <a:extLst>
              <a:ext uri="{FF2B5EF4-FFF2-40B4-BE49-F238E27FC236}">
                <a16:creationId xmlns:a16="http://schemas.microsoft.com/office/drawing/2014/main" id="{D9DD30D1-2AA4-7F79-665A-7A1233A373F2}"/>
              </a:ext>
            </a:extLst>
          </p:cNvPr>
          <p:cNvSpPr txBox="1">
            <a:spLocks noChangeArrowheads="1"/>
          </p:cNvSpPr>
          <p:nvPr/>
        </p:nvSpPr>
        <p:spPr bwMode="auto">
          <a:xfrm>
            <a:off x="4767943" y="6149527"/>
            <a:ext cx="64614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vi-VN" altLang="en-US" sz="3200" b="1" dirty="0">
                <a:solidFill>
                  <a:schemeClr val="tx1">
                    <a:lumMod val="50000"/>
                  </a:schemeClr>
                </a:solidFill>
                <a:latin typeface="Times New Roman" pitchFamily="18" charset="0"/>
                <a:cs typeface="Times New Roman" pitchFamily="18" charset="0"/>
              </a:rPr>
              <a:t>Giáo viên: </a:t>
            </a:r>
            <a:r>
              <a:rPr lang="en-US" sz="3200" b="1" dirty="0">
                <a:solidFill>
                  <a:schemeClr val="tx1">
                    <a:lumMod val="50000"/>
                  </a:schemeClr>
                </a:solidFill>
                <a:latin typeface="Times New Roman" pitchFamily="18" charset="0"/>
                <a:cs typeface="Times New Roman" pitchFamily="18" charset="0"/>
              </a:rPr>
              <a:t>Phạm Thị </a:t>
            </a:r>
            <a:r>
              <a:rPr lang="en-US" sz="3200" b="1" dirty="0" err="1">
                <a:solidFill>
                  <a:schemeClr val="tx1">
                    <a:lumMod val="50000"/>
                  </a:schemeClr>
                </a:solidFill>
                <a:latin typeface="Times New Roman" pitchFamily="18" charset="0"/>
                <a:cs typeface="Times New Roman" pitchFamily="18" charset="0"/>
              </a:rPr>
              <a:t>Sân</a:t>
            </a:r>
            <a:r>
              <a:rPr lang="en-US" sz="3200" b="1" dirty="0">
                <a:solidFill>
                  <a:schemeClr val="tx1">
                    <a:lumMod val="50000"/>
                  </a:schemeClr>
                </a:solidFill>
                <a:latin typeface="Times New Roman" pitchFamily="18" charset="0"/>
                <a:cs typeface="Times New Roman" pitchFamily="18" charset="0"/>
              </a:rPr>
              <a:t> Thương</a:t>
            </a:r>
            <a:endParaRPr lang="en-US" altLang="en-US" sz="3200" b="1" dirty="0">
              <a:solidFill>
                <a:schemeClr val="tx1">
                  <a:lumMod val="50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13" y="-7620"/>
            <a:ext cx="12192000" cy="1083309"/>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8434"/>
            <a:ext cx="1135043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 VOCABULARY</a:t>
            </a:r>
          </a:p>
        </p:txBody>
      </p:sp>
      <p:graphicFrame>
        <p:nvGraphicFramePr>
          <p:cNvPr id="12" name="Table 11"/>
          <p:cNvGraphicFramePr>
            <a:graphicFrameLocks noGrp="1"/>
          </p:cNvGraphicFramePr>
          <p:nvPr/>
        </p:nvGraphicFramePr>
        <p:xfrm>
          <a:off x="1400002" y="1442548"/>
          <a:ext cx="9988434" cy="4513580"/>
        </p:xfrm>
        <a:graphic>
          <a:graphicData uri="http://schemas.openxmlformats.org/drawingml/2006/table">
            <a:tbl>
              <a:tblPr firstRow="1" bandRow="1">
                <a:tableStyleId>{5DA37D80-6434-44D0-A028-1B22A696006F}</a:tableStyleId>
              </a:tblPr>
              <a:tblGrid>
                <a:gridCol w="3133725">
                  <a:extLst>
                    <a:ext uri="{9D8B030D-6E8A-4147-A177-3AD203B41FA5}">
                      <a16:colId xmlns:a16="http://schemas.microsoft.com/office/drawing/2014/main" val="20000"/>
                    </a:ext>
                  </a:extLst>
                </a:gridCol>
                <a:gridCol w="3607435">
                  <a:extLst>
                    <a:ext uri="{9D8B030D-6E8A-4147-A177-3AD203B41FA5}">
                      <a16:colId xmlns:a16="http://schemas.microsoft.com/office/drawing/2014/main" val="20001"/>
                    </a:ext>
                  </a:extLst>
                </a:gridCol>
                <a:gridCol w="3247274">
                  <a:extLst>
                    <a:ext uri="{9D8B030D-6E8A-4147-A177-3AD203B41FA5}">
                      <a16:colId xmlns:a16="http://schemas.microsoft.com/office/drawing/2014/main" val="20002"/>
                    </a:ext>
                  </a:extLst>
                </a:gridCol>
              </a:tblGrid>
              <a:tr h="682625">
                <a:tc>
                  <a:txBody>
                    <a:bodyPr/>
                    <a:lstStyle/>
                    <a:p>
                      <a:pPr algn="ctr"/>
                      <a:r>
                        <a:rPr lang="en-US" sz="2500" b="1" dirty="0">
                          <a:solidFill>
                            <a:srgbClr val="0070C0"/>
                          </a:solidFill>
                        </a:rPr>
                        <a:t>New words</a:t>
                      </a:r>
                    </a:p>
                  </a:txBody>
                  <a:tcPr anchor="ctr"/>
                </a:tc>
                <a:tc>
                  <a:txBody>
                    <a:bodyPr/>
                    <a:lstStyle/>
                    <a:p>
                      <a:pPr algn="ctr"/>
                      <a:r>
                        <a:rPr lang="en-US" sz="2500" b="1" dirty="0">
                          <a:solidFill>
                            <a:srgbClr val="0070C0"/>
                          </a:solidFill>
                        </a:rPr>
                        <a:t>Pronunciation</a:t>
                      </a:r>
                    </a:p>
                  </a:txBody>
                  <a:tcPr anchor="ctr"/>
                </a:tc>
                <a:tc>
                  <a:txBody>
                    <a:bodyPr/>
                    <a:lstStyle/>
                    <a:p>
                      <a:pPr algn="ctr"/>
                      <a:r>
                        <a:rPr lang="en-US" sz="2500" b="1" dirty="0">
                          <a:solidFill>
                            <a:srgbClr val="0070C0"/>
                          </a:solidFill>
                        </a:rPr>
                        <a:t>Meaning</a:t>
                      </a:r>
                    </a:p>
                  </a:txBody>
                  <a:tcPr anchor="ctr"/>
                </a:tc>
                <a:extLst>
                  <a:ext uri="{0D108BD9-81ED-4DB2-BD59-A6C34878D82A}">
                    <a16:rowId xmlns:a16="http://schemas.microsoft.com/office/drawing/2014/main" val="10000"/>
                  </a:ext>
                </a:extLst>
              </a:tr>
              <a:tr h="675005">
                <a:tc>
                  <a:txBody>
                    <a:bodyPr/>
                    <a:lstStyle/>
                    <a:p>
                      <a:pPr marL="144145" indent="-144145">
                        <a:spcAft>
                          <a:spcPts val="0"/>
                        </a:spcAft>
                      </a:pPr>
                      <a:r>
                        <a:rPr lang="en-US" sz="2500">
                          <a:effectLst/>
                        </a:rPr>
                        <a:t>1. </a:t>
                      </a:r>
                      <a:r>
                        <a:rPr lang="en-US" sz="2500" kern="1200">
                          <a:solidFill>
                            <a:schemeClr val="dk1"/>
                          </a:solidFill>
                          <a:effectLst/>
                          <a:latin typeface="+mn-lt"/>
                          <a:ea typeface="+mn-ea"/>
                          <a:cs typeface="+mn-cs"/>
                        </a:rPr>
                        <a:t>damage (n,v)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/ˈ</a:t>
                      </a:r>
                      <a:r>
                        <a:rPr lang="en-US" sz="2500" kern="1200" dirty="0" err="1">
                          <a:solidFill>
                            <a:schemeClr val="dk1"/>
                          </a:solidFill>
                          <a:effectLst/>
                          <a:latin typeface="+mn-lt"/>
                          <a:ea typeface="+mn-ea"/>
                          <a:cs typeface="+mn-cs"/>
                        </a:rPr>
                        <a:t>dæmɪdʒ</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thiệt hại, gây tổn hại</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21030">
                <a:tc>
                  <a:txBody>
                    <a:bodyPr/>
                    <a:lstStyle/>
                    <a:p>
                      <a:pPr marL="144145" indent="-144145">
                        <a:spcAft>
                          <a:spcPts val="0"/>
                        </a:spcAft>
                      </a:pPr>
                      <a:r>
                        <a:rPr lang="en-US" sz="2500">
                          <a:effectLst/>
                        </a:rPr>
                        <a:t>2. </a:t>
                      </a:r>
                      <a:r>
                        <a:rPr lang="en-US" sz="2500" kern="1200">
                          <a:solidFill>
                            <a:schemeClr val="dk1"/>
                          </a:solidFill>
                          <a:effectLst/>
                          <a:latin typeface="+mn-lt"/>
                          <a:ea typeface="+mn-ea"/>
                          <a:cs typeface="+mn-cs"/>
                        </a:rPr>
                        <a:t>funnel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a:solidFill>
                            <a:schemeClr val="dk1"/>
                          </a:solidFill>
                          <a:effectLst/>
                          <a:latin typeface="+mn-lt"/>
                          <a:ea typeface="+mn-ea"/>
                          <a:cs typeface="+mn-cs"/>
                        </a:rPr>
                        <a:t>ˈfʌnl</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cái phễu</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567055">
                <a:tc>
                  <a:txBody>
                    <a:bodyPr/>
                    <a:lstStyle/>
                    <a:p>
                      <a:pPr marL="144145" indent="-144145">
                        <a:spcAft>
                          <a:spcPts val="0"/>
                        </a:spcAft>
                      </a:pPr>
                      <a:r>
                        <a:rPr lang="en-US" sz="2500">
                          <a:effectLst/>
                        </a:rPr>
                        <a:t>3. </a:t>
                      </a:r>
                      <a:r>
                        <a:rPr lang="en-US" sz="2500" kern="1200">
                          <a:solidFill>
                            <a:schemeClr val="dk1"/>
                          </a:solidFill>
                          <a:effectLst/>
                          <a:latin typeface="+mn-lt"/>
                          <a:ea typeface="+mn-ea"/>
                          <a:cs typeface="+mn-cs"/>
                        </a:rPr>
                        <a:t>tornado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tɔ</a:t>
                      </a:r>
                      <a:r>
                        <a:rPr lang="en-US" sz="2500" kern="1200" dirty="0">
                          <a:solidFill>
                            <a:schemeClr val="dk1"/>
                          </a:solidFill>
                          <a:effectLst/>
                          <a:latin typeface="+mn-lt"/>
                          <a:ea typeface="+mn-ea"/>
                          <a:cs typeface="+mn-cs"/>
                        </a:rPr>
                        <a:t>ːˈ</a:t>
                      </a:r>
                      <a:r>
                        <a:rPr lang="en-US" sz="2500" kern="1200" dirty="0" err="1">
                          <a:solidFill>
                            <a:schemeClr val="dk1"/>
                          </a:solidFill>
                          <a:effectLst/>
                          <a:latin typeface="+mn-lt"/>
                          <a:ea typeface="+mn-ea"/>
                          <a:cs typeface="+mn-cs"/>
                        </a:rPr>
                        <a:t>neɪdəʊ</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lốc xoáy</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631825">
                <a:tc>
                  <a:txBody>
                    <a:bodyPr/>
                    <a:lstStyle/>
                    <a:p>
                      <a:pPr marL="144145" indent="-144145">
                        <a:spcAft>
                          <a:spcPts val="0"/>
                        </a:spcAft>
                      </a:pPr>
                      <a:r>
                        <a:rPr lang="en-US" sz="2500">
                          <a:effectLst/>
                        </a:rPr>
                        <a:t>4. </a:t>
                      </a:r>
                      <a:r>
                        <a:rPr lang="en-US" sz="2500" kern="1200">
                          <a:solidFill>
                            <a:schemeClr val="dk1"/>
                          </a:solidFill>
                          <a:effectLst/>
                          <a:latin typeface="+mn-lt"/>
                          <a:ea typeface="+mn-ea"/>
                          <a:cs typeface="+mn-cs"/>
                        </a:rPr>
                        <a:t>eruption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ɪ</a:t>
                      </a:r>
                      <a:r>
                        <a:rPr lang="en-US" sz="2500" kern="1200" err="1">
                          <a:solidFill>
                            <a:schemeClr val="dk1"/>
                          </a:solidFill>
                          <a:effectLst/>
                          <a:latin typeface="+mn-lt"/>
                          <a:ea typeface="+mn-ea"/>
                          <a:cs typeface="+mn-cs"/>
                        </a:rPr>
                        <a:t>ˈ</a:t>
                      </a:r>
                      <a:r>
                        <a:rPr lang="en-US" sz="2500" kern="1200">
                          <a:solidFill>
                            <a:schemeClr val="dk1"/>
                          </a:solidFill>
                          <a:effectLst/>
                          <a:latin typeface="+mn-lt"/>
                          <a:ea typeface="+mn-ea"/>
                          <a:cs typeface="+mn-cs"/>
                        </a:rPr>
                        <a:t>rʌpʃn</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sự phun trào</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4"/>
                  </a:ext>
                </a:extLst>
              </a:tr>
              <a:tr h="668020">
                <a:tc>
                  <a:txBody>
                    <a:bodyPr/>
                    <a:lstStyle/>
                    <a:p>
                      <a:pPr marL="144145" indent="-144145">
                        <a:spcAft>
                          <a:spcPts val="0"/>
                        </a:spcAft>
                      </a:pPr>
                      <a:r>
                        <a:rPr lang="en-US" sz="2500">
                          <a:effectLst/>
                        </a:rPr>
                        <a:t>5. </a:t>
                      </a:r>
                      <a:r>
                        <a:rPr lang="en-US" sz="2500" kern="1200">
                          <a:solidFill>
                            <a:schemeClr val="dk1"/>
                          </a:solidFill>
                          <a:effectLst/>
                          <a:latin typeface="+mn-lt"/>
                          <a:ea typeface="+mn-ea"/>
                          <a:cs typeface="+mn-cs"/>
                        </a:rPr>
                        <a:t>pull up</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pʊl</a:t>
                      </a:r>
                      <a:r>
                        <a:rPr lang="en-US" sz="2500" kern="1200" dirty="0">
                          <a:solidFill>
                            <a:schemeClr val="dk1"/>
                          </a:solidFill>
                          <a:effectLst/>
                          <a:latin typeface="+mn-lt"/>
                          <a:ea typeface="+mn-ea"/>
                          <a:cs typeface="+mn-cs"/>
                        </a:rPr>
                        <a:t> </a:t>
                      </a:r>
                      <a:r>
                        <a:rPr lang="en-US" sz="2500" kern="1200" dirty="0" err="1">
                          <a:solidFill>
                            <a:schemeClr val="dk1"/>
                          </a:solidFill>
                          <a:effectLst/>
                          <a:latin typeface="+mn-lt"/>
                          <a:ea typeface="+mn-ea"/>
                          <a:cs typeface="+mn-cs"/>
                        </a:rPr>
                        <a:t>ʌp</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kéo lên, nhổ lên, lôi lên</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5"/>
                  </a:ext>
                </a:extLst>
              </a:tr>
              <a:tr h="668020">
                <a:tc>
                  <a:txBody>
                    <a:bodyPr/>
                    <a:lstStyle/>
                    <a:p>
                      <a:pPr marL="144145" indent="-144145">
                        <a:spcAft>
                          <a:spcPts val="0"/>
                        </a:spcAft>
                      </a:pPr>
                      <a:r>
                        <a:rPr lang="en-US" sz="2500">
                          <a:effectLst/>
                        </a:rPr>
                        <a:t>6. </a:t>
                      </a:r>
                      <a:r>
                        <a:rPr lang="en-US" sz="2500" kern="1200">
                          <a:solidFill>
                            <a:schemeClr val="dk1"/>
                          </a:solidFill>
                          <a:effectLst/>
                          <a:latin typeface="+mn-lt"/>
                          <a:ea typeface="+mn-ea"/>
                          <a:cs typeface="+mn-cs"/>
                        </a:rPr>
                        <a:t>landslide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/ˈ</a:t>
                      </a:r>
                      <a:r>
                        <a:rPr lang="en-US" sz="2500" kern="1200" dirty="0" err="1">
                          <a:solidFill>
                            <a:schemeClr val="dk1"/>
                          </a:solidFill>
                          <a:effectLst/>
                          <a:latin typeface="+mn-lt"/>
                          <a:ea typeface="+mn-ea"/>
                          <a:cs typeface="+mn-cs"/>
                        </a:rPr>
                        <a:t>lændslaɪd</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vụ sạt lở</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bl>
          </a:graphicData>
        </a:graphic>
      </p:graphicFrame>
      <p:pic>
        <p:nvPicPr>
          <p:cNvPr id="13"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84658" y="2139557"/>
            <a:ext cx="609600" cy="609600"/>
          </a:xfrm>
          <a:prstGeom prst="rect">
            <a:avLst/>
          </a:prstGeom>
        </p:spPr>
      </p:pic>
      <p:pic>
        <p:nvPicPr>
          <p:cNvPr id="14" name="funnel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84658" y="2808593"/>
            <a:ext cx="609600" cy="609600"/>
          </a:xfrm>
          <a:prstGeom prst="rect">
            <a:avLst/>
          </a:prstGeom>
        </p:spPr>
      </p:pic>
      <p:pic>
        <p:nvPicPr>
          <p:cNvPr id="15" name="tornado__gb_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684658" y="3418193"/>
            <a:ext cx="609600" cy="609600"/>
          </a:xfrm>
          <a:prstGeom prst="rect">
            <a:avLst/>
          </a:prstGeom>
        </p:spPr>
      </p:pic>
      <p:pic>
        <p:nvPicPr>
          <p:cNvPr id="16" name="eruption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684658" y="4027793"/>
            <a:ext cx="609600" cy="609600"/>
          </a:xfrm>
          <a:prstGeom prst="rect">
            <a:avLst/>
          </a:prstGeom>
        </p:spPr>
      </p:pic>
      <p:pic>
        <p:nvPicPr>
          <p:cNvPr id="17" name="pull up">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684658" y="4637393"/>
            <a:ext cx="609600" cy="609600"/>
          </a:xfrm>
          <a:prstGeom prst="rect">
            <a:avLst/>
          </a:prstGeom>
        </p:spPr>
      </p:pic>
      <p:pic>
        <p:nvPicPr>
          <p:cNvPr id="18" name="landslide__gb_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684658" y="5246993"/>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83"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97"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97" fill="hold"/>
                                        <p:tgtEl>
                                          <p:spTgt spid="16"/>
                                        </p:tgtEl>
                                      </p:cBhvr>
                                    </p:cmd>
                                  </p:childTnLst>
                                </p:cTn>
                              </p:par>
                            </p:childTnLst>
                          </p:cTn>
                        </p:par>
                      </p:childTnLst>
                    </p:cTn>
                  </p:par>
                </p:childTnLst>
              </p:cTn>
              <p:nextCondLst>
                <p:cond evt="onClick" delay="0">
                  <p:tgtEl>
                    <p:spTgt spid="16"/>
                  </p:tgtEl>
                </p:cond>
              </p:nextCondLst>
            </p:seq>
            <p:audio>
              <p:cMediaNode vol="80000">
                <p:cTn id="25" fill="hold" display="0">
                  <p:stCondLst>
                    <p:cond delay="indefinite"/>
                  </p:stCondLst>
                  <p:endCondLst>
                    <p:cond evt="onStopAudio" delay="0">
                      <p:tgtEl>
                        <p:sldTgt/>
                      </p:tgtEl>
                    </p:cond>
                  </p:endCondLst>
                </p:cTn>
                <p:tgtEl>
                  <p:spTgt spid="16"/>
                </p:tgtEl>
              </p:cMediaNode>
            </p:audio>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92" fill="hold"/>
                                        <p:tgtEl>
                                          <p:spTgt spid="17"/>
                                        </p:tgtEl>
                                      </p:cBhvr>
                                    </p:cmd>
                                  </p:childTnLst>
                                </p:cTn>
                              </p:par>
                            </p:childTnLst>
                          </p:cTn>
                        </p:par>
                      </p:childTnLst>
                    </p:cTn>
                  </p:par>
                </p:childTnLst>
              </p:cTn>
              <p:nextCondLst>
                <p:cond evt="onClick" delay="0">
                  <p:tgtEl>
                    <p:spTgt spid="17"/>
                  </p:tgtEl>
                </p:cond>
              </p:nextCondLst>
            </p:seq>
            <p:audio>
              <p:cMediaNode vol="80000">
                <p:cTn id="31" fill="hold" display="0">
                  <p:stCondLst>
                    <p:cond delay="indefinite"/>
                  </p:stCondLst>
                  <p:endCondLst>
                    <p:cond evt="onStopAudio" delay="0">
                      <p:tgtEl>
                        <p:sldTgt/>
                      </p:tgtEl>
                    </p:cond>
                  </p:endCondLst>
                </p:cTn>
                <p:tgtEl>
                  <p:spTgt spid="17"/>
                </p:tgtEl>
              </p:cMediaNode>
            </p:audio>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227" fill="hold"/>
                                        <p:tgtEl>
                                          <p:spTgt spid="18"/>
                                        </p:tgtEl>
                                      </p:cBhvr>
                                    </p:cmd>
                                  </p:childTnLst>
                                </p:cTn>
                              </p:par>
                            </p:childTnLst>
                          </p:cTn>
                        </p:par>
                      </p:childTnLst>
                    </p:cTn>
                  </p:par>
                </p:childTnLst>
              </p:cTn>
              <p:nextCondLst>
                <p:cond evt="onClick" delay="0">
                  <p:tgtEl>
                    <p:spTgt spid="18"/>
                  </p:tgtEl>
                </p:cond>
              </p:nextCondLst>
            </p:seq>
            <p:audio>
              <p:cMediaNode vol="80000">
                <p:cTn id="37" fill="hold" display="0">
                  <p:stCondLst>
                    <p:cond delay="indefinite"/>
                  </p:stCondLst>
                  <p:endCondLst>
                    <p:cond evt="onStopAudio" delay="0">
                      <p:tgtEl>
                        <p:sldTgt/>
                      </p:tgtEl>
                    </p:cond>
                  </p:endCondLst>
                </p:cTn>
                <p:tgtEl>
                  <p:spTgt spid="1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 name="Table 1"/>
          <p:cNvGraphicFramePr>
            <a:graphicFrameLocks noGrp="1"/>
          </p:cNvGraphicFramePr>
          <p:nvPr/>
        </p:nvGraphicFramePr>
        <p:xfrm>
          <a:off x="238540" y="1222511"/>
          <a:ext cx="11748050" cy="5456584"/>
        </p:xfrm>
        <a:graphic>
          <a:graphicData uri="http://schemas.openxmlformats.org/drawingml/2006/table">
            <a:tbl>
              <a:tblPr bandRow="1">
                <a:tableStyleId>{5C22544A-7EE6-4342-B048-85BDC9FD1C3A}</a:tableStyleId>
              </a:tblPr>
              <a:tblGrid>
                <a:gridCol w="3780141">
                  <a:extLst>
                    <a:ext uri="{9D8B030D-6E8A-4147-A177-3AD203B41FA5}">
                      <a16:colId xmlns:a16="http://schemas.microsoft.com/office/drawing/2014/main" val="20000"/>
                    </a:ext>
                  </a:extLst>
                </a:gridCol>
                <a:gridCol w="2943980">
                  <a:extLst>
                    <a:ext uri="{9D8B030D-6E8A-4147-A177-3AD203B41FA5}">
                      <a16:colId xmlns:a16="http://schemas.microsoft.com/office/drawing/2014/main" val="20001"/>
                    </a:ext>
                  </a:extLst>
                </a:gridCol>
                <a:gridCol w="5023929">
                  <a:extLst>
                    <a:ext uri="{9D8B030D-6E8A-4147-A177-3AD203B41FA5}">
                      <a16:colId xmlns:a16="http://schemas.microsoft.com/office/drawing/2014/main" val="20002"/>
                    </a:ext>
                  </a:extLst>
                </a:gridCol>
              </a:tblGrid>
              <a:tr h="779512">
                <a:tc>
                  <a:txBody>
                    <a:bodyPr/>
                    <a:lstStyle/>
                    <a:p>
                      <a:pPr algn="ctr">
                        <a:spcAft>
                          <a:spcPts val="0"/>
                        </a:spcAft>
                      </a:pPr>
                      <a:r>
                        <a:rPr lang="en-US" sz="2500" b="1">
                          <a:effectLst/>
                          <a:latin typeface="+mn-lt"/>
                          <a:ea typeface="+mn-ea"/>
                        </a:rPr>
                        <a:t>Word</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noFill/>
                  </a:tcPr>
                </a:tc>
                <a:tc>
                  <a:txBody>
                    <a:bodyPr/>
                    <a:lstStyle/>
                    <a:p>
                      <a:pPr algn="ctr">
                        <a:spcAft>
                          <a:spcPts val="0"/>
                        </a:spcAft>
                      </a:pPr>
                      <a:r>
                        <a:rPr lang="en-US" sz="2500" b="1" dirty="0">
                          <a:effectLst/>
                        </a:rPr>
                        <a:t>Vietnamese</a:t>
                      </a:r>
                      <a:r>
                        <a:rPr lang="vi-VN" sz="2500" b="1" dirty="0">
                          <a:effectLst/>
                        </a:rPr>
                        <a:t> equivalent  </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0000"/>
                  </a:ext>
                </a:extLst>
              </a:tr>
              <a:tr h="779512">
                <a:tc>
                  <a:txBody>
                    <a:bodyPr/>
                    <a:lstStyle/>
                    <a:p>
                      <a:pPr marL="144145" indent="-144145">
                        <a:spcAft>
                          <a:spcPts val="0"/>
                        </a:spcAft>
                      </a:pPr>
                      <a:r>
                        <a:rPr lang="en-US" sz="2800">
                          <a:effectLst/>
                        </a:rPr>
                        <a:t>1. </a:t>
                      </a:r>
                      <a:r>
                        <a:rPr lang="en-US" sz="2800" kern="1200">
                          <a:solidFill>
                            <a:schemeClr val="dk1"/>
                          </a:solidFill>
                          <a:effectLst/>
                          <a:latin typeface="+mn-lt"/>
                          <a:ea typeface="+mn-ea"/>
                          <a:cs typeface="+mn-cs"/>
                        </a:rPr>
                        <a:t>damage (n,v)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2800" kern="1200">
                          <a:solidFill>
                            <a:schemeClr val="dk1"/>
                          </a:solidFill>
                          <a:effectLst/>
                          <a:latin typeface="+mn-lt"/>
                          <a:ea typeface="+mn-ea"/>
                          <a:cs typeface="+mn-cs"/>
                        </a:rPr>
                        <a:t>lốc xoáy</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0001"/>
                  </a:ext>
                </a:extLst>
              </a:tr>
              <a:tr h="779512">
                <a:tc>
                  <a:txBody>
                    <a:bodyPr/>
                    <a:lstStyle/>
                    <a:p>
                      <a:pPr marL="144145" indent="-144145">
                        <a:spcAft>
                          <a:spcPts val="0"/>
                        </a:spcAft>
                      </a:pPr>
                      <a:r>
                        <a:rPr lang="en-US" sz="2800">
                          <a:effectLst/>
                        </a:rPr>
                        <a:t>2. </a:t>
                      </a:r>
                      <a:r>
                        <a:rPr lang="en-US" sz="2800" kern="1200">
                          <a:solidFill>
                            <a:schemeClr val="dk1"/>
                          </a:solidFill>
                          <a:effectLst/>
                          <a:latin typeface="+mn-lt"/>
                          <a:ea typeface="+mn-ea"/>
                          <a:cs typeface="+mn-cs"/>
                        </a:rPr>
                        <a:t>funnel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2800" kern="1200">
                          <a:solidFill>
                            <a:schemeClr val="dk1"/>
                          </a:solidFill>
                          <a:effectLst/>
                          <a:latin typeface="+mn-lt"/>
                          <a:ea typeface="+mn-ea"/>
                          <a:cs typeface="+mn-cs"/>
                        </a:rPr>
                        <a:t>sự phun trào</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0002"/>
                  </a:ext>
                </a:extLst>
              </a:tr>
              <a:tr h="779512">
                <a:tc>
                  <a:txBody>
                    <a:bodyPr/>
                    <a:lstStyle/>
                    <a:p>
                      <a:pPr marL="144145" indent="-144145">
                        <a:spcAft>
                          <a:spcPts val="0"/>
                        </a:spcAft>
                      </a:pPr>
                      <a:r>
                        <a:rPr lang="en-US" sz="2800">
                          <a:effectLst/>
                        </a:rPr>
                        <a:t>3. </a:t>
                      </a:r>
                      <a:r>
                        <a:rPr lang="en-US" sz="2800" kern="1200">
                          <a:solidFill>
                            <a:schemeClr val="dk1"/>
                          </a:solidFill>
                          <a:effectLst/>
                          <a:latin typeface="+mn-lt"/>
                          <a:ea typeface="+mn-ea"/>
                          <a:cs typeface="+mn-cs"/>
                        </a:rPr>
                        <a:t>tornado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2800" kern="1200">
                          <a:solidFill>
                            <a:schemeClr val="dk1"/>
                          </a:solidFill>
                          <a:effectLst/>
                          <a:latin typeface="+mn-lt"/>
                          <a:ea typeface="+mn-ea"/>
                          <a:cs typeface="+mn-cs"/>
                        </a:rPr>
                        <a:t>thiệt hại, gây tổn hại</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0003"/>
                  </a:ext>
                </a:extLst>
              </a:tr>
              <a:tr h="779512">
                <a:tc>
                  <a:txBody>
                    <a:bodyPr/>
                    <a:lstStyle/>
                    <a:p>
                      <a:pPr marL="144145" indent="-144145">
                        <a:spcAft>
                          <a:spcPts val="0"/>
                        </a:spcAft>
                      </a:pPr>
                      <a:r>
                        <a:rPr lang="en-US" sz="2800">
                          <a:effectLst/>
                        </a:rPr>
                        <a:t>4. </a:t>
                      </a:r>
                      <a:r>
                        <a:rPr lang="en-US" sz="2800" kern="1200">
                          <a:solidFill>
                            <a:schemeClr val="dk1"/>
                          </a:solidFill>
                          <a:effectLst/>
                          <a:latin typeface="+mn-lt"/>
                          <a:ea typeface="+mn-ea"/>
                          <a:cs typeface="+mn-cs"/>
                        </a:rPr>
                        <a:t>eruption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algn="just">
                        <a:spcAft>
                          <a:spcPts val="0"/>
                        </a:spcAft>
                      </a:pPr>
                      <a:r>
                        <a:rPr lang="en-US" sz="2800" kern="1200">
                          <a:solidFill>
                            <a:schemeClr val="dk1"/>
                          </a:solidFill>
                          <a:effectLst/>
                          <a:latin typeface="+mn-lt"/>
                          <a:ea typeface="+mn-ea"/>
                          <a:cs typeface="+mn-cs"/>
                        </a:rPr>
                        <a:t>cái phễu</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0004"/>
                  </a:ext>
                </a:extLst>
              </a:tr>
              <a:tr h="779512">
                <a:tc>
                  <a:txBody>
                    <a:bodyPr/>
                    <a:lstStyle/>
                    <a:p>
                      <a:pPr marL="144145" indent="-144145">
                        <a:spcAft>
                          <a:spcPts val="0"/>
                        </a:spcAft>
                      </a:pPr>
                      <a:r>
                        <a:rPr lang="en-US" sz="2800">
                          <a:effectLst/>
                        </a:rPr>
                        <a:t>5. </a:t>
                      </a:r>
                      <a:r>
                        <a:rPr lang="en-US" sz="2800" kern="1200">
                          <a:solidFill>
                            <a:schemeClr val="dk1"/>
                          </a:solidFill>
                          <a:effectLst/>
                          <a:latin typeface="+mn-lt"/>
                          <a:ea typeface="+mn-ea"/>
                          <a:cs typeface="+mn-cs"/>
                        </a:rPr>
                        <a:t>pull up</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2800" kern="1200">
                          <a:solidFill>
                            <a:schemeClr val="dk1"/>
                          </a:solidFill>
                          <a:effectLst/>
                          <a:latin typeface="+mn-lt"/>
                          <a:ea typeface="+mn-ea"/>
                          <a:cs typeface="+mn-cs"/>
                        </a:rPr>
                        <a:t>vụ sạt lở</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0005"/>
                  </a:ext>
                </a:extLst>
              </a:tr>
              <a:tr h="779512">
                <a:tc>
                  <a:txBody>
                    <a:bodyPr/>
                    <a:lstStyle/>
                    <a:p>
                      <a:pPr marL="144145" indent="-144145">
                        <a:spcAft>
                          <a:spcPts val="0"/>
                        </a:spcAft>
                      </a:pPr>
                      <a:r>
                        <a:rPr lang="en-US" sz="2800">
                          <a:effectLst/>
                        </a:rPr>
                        <a:t>6. </a:t>
                      </a:r>
                      <a:r>
                        <a:rPr lang="en-US" sz="2800" kern="1200">
                          <a:solidFill>
                            <a:schemeClr val="dk1"/>
                          </a:solidFill>
                          <a:effectLst/>
                          <a:latin typeface="+mn-lt"/>
                          <a:ea typeface="+mn-ea"/>
                          <a:cs typeface="+mn-cs"/>
                        </a:rPr>
                        <a:t>landslide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2800" kern="1200">
                          <a:solidFill>
                            <a:schemeClr val="dk1"/>
                          </a:solidFill>
                          <a:effectLst/>
                          <a:latin typeface="+mn-lt"/>
                          <a:ea typeface="+mn-ea"/>
                          <a:cs typeface="+mn-cs"/>
                        </a:rPr>
                        <a:t>kéo lên, nhổ lên, lôi lên</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0006"/>
                  </a:ext>
                </a:extLst>
              </a:tr>
            </a:tbl>
          </a:graphicData>
        </a:graphic>
      </p:graphicFrame>
      <p:cxnSp>
        <p:nvCxnSpPr>
          <p:cNvPr id="4" name="Straight Arrow Connector 3"/>
          <p:cNvCxnSpPr/>
          <p:nvPr/>
        </p:nvCxnSpPr>
        <p:spPr>
          <a:xfrm>
            <a:off x="4045226" y="2276061"/>
            <a:ext cx="2743200" cy="1590261"/>
          </a:xfrm>
          <a:prstGeom prst="straightConnector1">
            <a:avLst/>
          </a:prstGeom>
          <a:ln w="38100">
            <a:solidFill>
              <a:srgbClr val="2A770F"/>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045226" y="3210396"/>
            <a:ext cx="2743200" cy="1590261"/>
          </a:xfrm>
          <a:prstGeom prst="straightConnector1">
            <a:avLst/>
          </a:prstGeom>
          <a:ln w="38100">
            <a:solidFill>
              <a:srgbClr val="F7941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4045226" y="2276061"/>
            <a:ext cx="2822713" cy="1709643"/>
          </a:xfrm>
          <a:prstGeom prst="straightConnector1">
            <a:avLst/>
          </a:prstGeom>
          <a:ln w="381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4045226" y="3150704"/>
            <a:ext cx="2822713" cy="1709643"/>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045226" y="5536276"/>
            <a:ext cx="2822713" cy="864887"/>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4045226" y="5606033"/>
            <a:ext cx="2822713" cy="904268"/>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 VOCABULARY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647946" y="1281195"/>
            <a:ext cx="6534250" cy="1200329"/>
          </a:xfrm>
          <a:prstGeom prst="rect">
            <a:avLst/>
          </a:prstGeom>
          <a:noFill/>
        </p:spPr>
        <p:txBody>
          <a:bodyPr wrap="square" rtlCol="0">
            <a:spAutoFit/>
          </a:bodyPr>
          <a:lstStyle/>
          <a:p>
            <a:pPr lvl="0"/>
            <a:r>
              <a:rPr lang="en-US" sz="3600" dirty="0"/>
              <a:t>- What can you see in the picture?</a:t>
            </a:r>
          </a:p>
          <a:p>
            <a:r>
              <a:rPr lang="en-US" sz="3600"/>
              <a:t>- What </a:t>
            </a:r>
            <a:r>
              <a:rPr lang="en-US" sz="3600" dirty="0"/>
              <a:t>natural disaster is it?</a:t>
            </a:r>
          </a:p>
        </p:txBody>
      </p:sp>
      <p:pic>
        <p:nvPicPr>
          <p:cNvPr id="13" name="Picture 12"/>
          <p:cNvPicPr>
            <a:picLocks noChangeAspect="1"/>
          </p:cNvPicPr>
          <p:nvPr/>
        </p:nvPicPr>
        <p:blipFill>
          <a:blip r:embed="rId3"/>
          <a:stretch>
            <a:fillRect/>
          </a:stretch>
        </p:blipFill>
        <p:spPr>
          <a:xfrm>
            <a:off x="1433334" y="2562584"/>
            <a:ext cx="4963331" cy="3928265"/>
          </a:xfrm>
          <a:prstGeom prst="rect">
            <a:avLst/>
          </a:prstGeom>
        </p:spPr>
      </p:pic>
      <p:pic>
        <p:nvPicPr>
          <p:cNvPr id="14" name="Picture 13"/>
          <p:cNvPicPr>
            <a:picLocks noChangeAspect="1"/>
          </p:cNvPicPr>
          <p:nvPr/>
        </p:nvPicPr>
        <p:blipFill>
          <a:blip r:embed="rId4"/>
          <a:stretch>
            <a:fillRect/>
          </a:stretch>
        </p:blipFill>
        <p:spPr>
          <a:xfrm>
            <a:off x="6396533" y="2481524"/>
            <a:ext cx="4707683" cy="4009325"/>
          </a:xfrm>
          <a:prstGeom prst="rect">
            <a:avLst/>
          </a:prstGeom>
        </p:spPr>
      </p:pic>
      <p:sp>
        <p:nvSpPr>
          <p:cNvPr id="15" name="TextBox 14"/>
          <p:cNvSpPr txBox="1"/>
          <p:nvPr/>
        </p:nvSpPr>
        <p:spPr>
          <a:xfrm>
            <a:off x="487067" y="199630"/>
            <a:ext cx="2946089"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199630"/>
            <a:ext cx="828236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p:cNvSpPr txBox="1"/>
          <p:nvPr/>
        </p:nvSpPr>
        <p:spPr>
          <a:xfrm>
            <a:off x="142938" y="1518919"/>
            <a:ext cx="11963499" cy="5262979"/>
          </a:xfrm>
          <a:prstGeom prst="rect">
            <a:avLst/>
          </a:prstGeom>
          <a:noFill/>
        </p:spPr>
        <p:txBody>
          <a:bodyPr wrap="square" rtlCol="0">
            <a:spAutoFit/>
          </a:bodyPr>
          <a:lstStyle/>
          <a:p>
            <a:r>
              <a:rPr lang="en-US" sz="2100" b="1" dirty="0">
                <a:solidFill>
                  <a:srgbClr val="C00000"/>
                </a:solidFill>
              </a:rPr>
              <a:t>Tom</a:t>
            </a:r>
            <a:r>
              <a:rPr lang="en-US" sz="2100" dirty="0">
                <a:solidFill>
                  <a:srgbClr val="C00000"/>
                </a:solidFill>
              </a:rPr>
              <a:t>: You look pretty sad, Mi. What’s the matter? </a:t>
            </a:r>
          </a:p>
          <a:p>
            <a:r>
              <a:rPr lang="en-US" sz="2100" b="1" dirty="0" err="1">
                <a:solidFill>
                  <a:srgbClr val="0033CC"/>
                </a:solidFill>
              </a:rPr>
              <a:t>Mi</a:t>
            </a:r>
            <a:r>
              <a:rPr lang="en-US" sz="2100" dirty="0">
                <a:solidFill>
                  <a:srgbClr val="0033CC"/>
                </a:solidFill>
              </a:rPr>
              <a:t>: My uncle called us this morning. Our home town has been affected by a flood. It’s the second time this year. </a:t>
            </a:r>
          </a:p>
          <a:p>
            <a:r>
              <a:rPr lang="en-US" sz="2100" b="1" dirty="0">
                <a:solidFill>
                  <a:srgbClr val="C00000"/>
                </a:solidFill>
              </a:rPr>
              <a:t>Tom</a:t>
            </a:r>
            <a:r>
              <a:rPr lang="en-US" sz="2100" dirty="0">
                <a:solidFill>
                  <a:srgbClr val="C00000"/>
                </a:solidFill>
              </a:rPr>
              <a:t>: I’m sorry to hear that. How are things there now? </a:t>
            </a:r>
          </a:p>
          <a:p>
            <a:r>
              <a:rPr lang="en-US" sz="2100" b="1" dirty="0" err="1">
                <a:solidFill>
                  <a:srgbClr val="0033CC"/>
                </a:solidFill>
              </a:rPr>
              <a:t>Mi</a:t>
            </a:r>
            <a:r>
              <a:rPr lang="en-US" sz="2100" dirty="0">
                <a:solidFill>
                  <a:srgbClr val="0033CC"/>
                </a:solidFill>
              </a:rPr>
              <a:t>: My uncle, his wife, and his children are all safe. They moved everything to the second floor of their house last night. Are there natural disasters in your home town in the US? </a:t>
            </a:r>
          </a:p>
          <a:p>
            <a:r>
              <a:rPr lang="en-US" sz="2100" b="1" dirty="0">
                <a:solidFill>
                  <a:srgbClr val="C00000"/>
                </a:solidFill>
              </a:rPr>
              <a:t>Tom</a:t>
            </a:r>
            <a:r>
              <a:rPr lang="en-US" sz="2100" dirty="0">
                <a:solidFill>
                  <a:srgbClr val="C00000"/>
                </a:solidFill>
              </a:rPr>
              <a:t>: Yes, we sometimes have tornadoes. </a:t>
            </a:r>
          </a:p>
          <a:p>
            <a:r>
              <a:rPr lang="en-US" sz="2100" b="1" dirty="0" err="1">
                <a:solidFill>
                  <a:srgbClr val="0033CC"/>
                </a:solidFill>
              </a:rPr>
              <a:t>Mi</a:t>
            </a:r>
            <a:r>
              <a:rPr lang="en-US" sz="2100" dirty="0">
                <a:solidFill>
                  <a:srgbClr val="0033CC"/>
                </a:solidFill>
              </a:rPr>
              <a:t>: Tornadoes? Sounds strange. What’s a tornado? </a:t>
            </a:r>
          </a:p>
          <a:p>
            <a:r>
              <a:rPr lang="en-US" sz="2100" b="1" dirty="0">
                <a:solidFill>
                  <a:srgbClr val="C00000"/>
                </a:solidFill>
              </a:rPr>
              <a:t>Tom</a:t>
            </a:r>
            <a:r>
              <a:rPr lang="en-US" sz="2100" dirty="0">
                <a:solidFill>
                  <a:srgbClr val="C00000"/>
                </a:solidFill>
              </a:rPr>
              <a:t>: It’s a violent storm that moves in a circle with very strong winds. I still remember the tornado we had last year.</a:t>
            </a:r>
          </a:p>
          <a:p>
            <a:r>
              <a:rPr lang="en-US" sz="2100" b="1" dirty="0" err="1">
                <a:solidFill>
                  <a:srgbClr val="0033CC"/>
                </a:solidFill>
              </a:rPr>
              <a:t>Mi</a:t>
            </a:r>
            <a:r>
              <a:rPr lang="en-US" sz="2100" dirty="0">
                <a:solidFill>
                  <a:srgbClr val="0033CC"/>
                </a:solidFill>
              </a:rPr>
              <a:t>: What happened? </a:t>
            </a:r>
          </a:p>
          <a:p>
            <a:r>
              <a:rPr lang="en-US" sz="2100" b="1" dirty="0">
                <a:solidFill>
                  <a:srgbClr val="C00000"/>
                </a:solidFill>
              </a:rPr>
              <a:t>Tom</a:t>
            </a:r>
            <a:r>
              <a:rPr lang="en-US" sz="2100" dirty="0">
                <a:solidFill>
                  <a:srgbClr val="C00000"/>
                </a:solidFill>
              </a:rPr>
              <a:t>: One evening my parents and I were having dinner. Suddenly we heard a very loud noise. When we looked out of the window, we saw a big funnel of wind moving towards us. </a:t>
            </a:r>
          </a:p>
          <a:p>
            <a:r>
              <a:rPr lang="en-US" sz="2100" b="1" dirty="0" err="1">
                <a:solidFill>
                  <a:srgbClr val="0033CC"/>
                </a:solidFill>
              </a:rPr>
              <a:t>Mi</a:t>
            </a:r>
            <a:r>
              <a:rPr lang="en-US" sz="2100" dirty="0">
                <a:solidFill>
                  <a:srgbClr val="0033CC"/>
                </a:solidFill>
              </a:rPr>
              <a:t>: Did it cause any damage? </a:t>
            </a:r>
          </a:p>
          <a:p>
            <a:r>
              <a:rPr lang="en-US" sz="2100" b="1" dirty="0">
                <a:solidFill>
                  <a:srgbClr val="C00000"/>
                </a:solidFill>
              </a:rPr>
              <a:t>Tom</a:t>
            </a:r>
            <a:r>
              <a:rPr lang="en-US" sz="2100" dirty="0">
                <a:solidFill>
                  <a:srgbClr val="C00000"/>
                </a:solidFill>
              </a:rPr>
              <a:t>: Yes, a lot. It damaged the roof of our house and pulled up some trees in our yard. Fortunately, no one was hurt.</a:t>
            </a:r>
          </a:p>
        </p:txBody>
      </p:sp>
      <p:sp>
        <p:nvSpPr>
          <p:cNvPr id="14" name="TextBox 13"/>
          <p:cNvSpPr txBox="1"/>
          <p:nvPr/>
        </p:nvSpPr>
        <p:spPr>
          <a:xfrm>
            <a:off x="1098597" y="1098201"/>
            <a:ext cx="2309621" cy="461665"/>
          </a:xfrm>
          <a:prstGeom prst="rect">
            <a:avLst/>
          </a:prstGeom>
          <a:noFill/>
          <a:effectLst/>
        </p:spPr>
        <p:txBody>
          <a:bodyPr wrap="square" rtlCol="0">
            <a:spAutoFit/>
          </a:bodyPr>
          <a:lstStyle/>
          <a:p>
            <a:r>
              <a:rPr lang="en-GB" sz="2400" b="1"/>
              <a:t>Listen and read.</a:t>
            </a:r>
            <a:endParaRPr lang="en-US" sz="2400" b="1" dirty="0"/>
          </a:p>
        </p:txBody>
      </p:sp>
      <p:sp>
        <p:nvSpPr>
          <p:cNvPr id="15" name="Rounded Rectangle 14"/>
          <p:cNvSpPr/>
          <p:nvPr/>
        </p:nvSpPr>
        <p:spPr>
          <a:xfrm>
            <a:off x="539833" y="1091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5"/>
          <p:cNvSpPr txBox="1"/>
          <p:nvPr/>
        </p:nvSpPr>
        <p:spPr>
          <a:xfrm>
            <a:off x="595991" y="97130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3" name="Track 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64376" y="1055501"/>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3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13" y="-7620"/>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10517"/>
            <a:ext cx="10080601" cy="830997"/>
          </a:xfrm>
          <a:prstGeom prst="rect">
            <a:avLst/>
          </a:prstGeom>
          <a:noFill/>
          <a:effectLst/>
        </p:spPr>
        <p:txBody>
          <a:bodyPr wrap="square" rtlCol="0">
            <a:spAutoFit/>
          </a:bodyPr>
          <a:lstStyle/>
          <a:p>
            <a:r>
              <a:rPr lang="en-GB" sz="2400" b="1" dirty="0"/>
              <a:t>Read the conversation again. Complete each sentence with no more than TWO words from it.</a:t>
            </a:r>
            <a:endParaRPr lang="en-US" sz="2400" b="1" dirty="0"/>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1" name="Rounded Rectangle 20"/>
          <p:cNvSpPr/>
          <p:nvPr/>
        </p:nvSpPr>
        <p:spPr>
          <a:xfrm>
            <a:off x="638921" y="123029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5079" y="1110517"/>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3" name="Rectangle 2"/>
          <p:cNvSpPr/>
          <p:nvPr/>
        </p:nvSpPr>
        <p:spPr>
          <a:xfrm>
            <a:off x="487067" y="1957698"/>
            <a:ext cx="11188644" cy="4524315"/>
          </a:xfrm>
          <a:prstGeom prst="rect">
            <a:avLst/>
          </a:prstGeom>
        </p:spPr>
        <p:txBody>
          <a:bodyPr wrap="square">
            <a:spAutoFit/>
          </a:bodyPr>
          <a:lstStyle/>
          <a:p>
            <a:pPr algn="just"/>
            <a:r>
              <a:rPr lang="en-US" sz="3200" b="1">
                <a:solidFill>
                  <a:srgbClr val="F7941E"/>
                </a:solidFill>
              </a:rPr>
              <a:t>1. </a:t>
            </a:r>
            <a:r>
              <a:rPr lang="en-US" sz="3200"/>
              <a:t>There </a:t>
            </a:r>
            <a:r>
              <a:rPr lang="en-US" sz="3200" dirty="0"/>
              <a:t>is a _____ in </a:t>
            </a:r>
            <a:r>
              <a:rPr lang="en-US" sz="3200" dirty="0" err="1"/>
              <a:t>Mi’s</a:t>
            </a:r>
            <a:r>
              <a:rPr lang="en-US" sz="3200" dirty="0"/>
              <a:t> home town</a:t>
            </a:r>
            <a:r>
              <a:rPr lang="en-US" sz="3200"/>
              <a:t>. </a:t>
            </a:r>
          </a:p>
          <a:p>
            <a:pPr algn="just"/>
            <a:endParaRPr lang="en-US" sz="1600" dirty="0"/>
          </a:p>
          <a:p>
            <a:pPr algn="just"/>
            <a:r>
              <a:rPr lang="en-US" sz="3200" b="1">
                <a:solidFill>
                  <a:srgbClr val="F7941E"/>
                </a:solidFill>
              </a:rPr>
              <a:t>2. </a:t>
            </a:r>
            <a:r>
              <a:rPr lang="en-US" sz="3200"/>
              <a:t>Her </a:t>
            </a:r>
            <a:r>
              <a:rPr lang="en-US" sz="3200" dirty="0"/>
              <a:t>uncle’s family had to move everything to the ___________ last night</a:t>
            </a:r>
            <a:r>
              <a:rPr lang="en-US" sz="3200"/>
              <a:t>. </a:t>
            </a:r>
          </a:p>
          <a:p>
            <a:pPr algn="just"/>
            <a:endParaRPr lang="en-US" sz="1600" dirty="0"/>
          </a:p>
          <a:p>
            <a:pPr algn="just"/>
            <a:r>
              <a:rPr lang="en-US" sz="3200" b="1">
                <a:solidFill>
                  <a:srgbClr val="F7941E"/>
                </a:solidFill>
              </a:rPr>
              <a:t>3. </a:t>
            </a:r>
            <a:r>
              <a:rPr lang="en-US" sz="3200"/>
              <a:t>A </a:t>
            </a:r>
            <a:r>
              <a:rPr lang="en-US" sz="3200" dirty="0"/>
              <a:t>tornado is an example of a </a:t>
            </a:r>
            <a:r>
              <a:rPr lang="en-US" sz="3200"/>
              <a:t>_______________. </a:t>
            </a:r>
          </a:p>
          <a:p>
            <a:pPr algn="just"/>
            <a:endParaRPr lang="en-US" sz="1600" dirty="0"/>
          </a:p>
          <a:p>
            <a:pPr algn="just"/>
            <a:r>
              <a:rPr lang="en-US" sz="3200" b="1">
                <a:solidFill>
                  <a:srgbClr val="F7941E"/>
                </a:solidFill>
              </a:rPr>
              <a:t>4. </a:t>
            </a:r>
            <a:r>
              <a:rPr lang="en-US" sz="3200"/>
              <a:t>Tom’s </a:t>
            </a:r>
            <a:r>
              <a:rPr lang="en-US" sz="3200" dirty="0"/>
              <a:t>family ___________ dinner when the tornado came</a:t>
            </a:r>
            <a:r>
              <a:rPr lang="en-US" sz="3200"/>
              <a:t>. </a:t>
            </a:r>
          </a:p>
          <a:p>
            <a:pPr algn="just"/>
            <a:endParaRPr lang="en-US" sz="1600" dirty="0"/>
          </a:p>
          <a:p>
            <a:pPr algn="just"/>
            <a:r>
              <a:rPr lang="en-US" sz="3200" b="1">
                <a:solidFill>
                  <a:srgbClr val="F7941E"/>
                </a:solidFill>
              </a:rPr>
              <a:t>5. </a:t>
            </a:r>
            <a:r>
              <a:rPr lang="en-US" sz="3200"/>
              <a:t>The </a:t>
            </a:r>
            <a:r>
              <a:rPr lang="en-US" sz="3200" dirty="0"/>
              <a:t>tornado damaged their roof and _______ up some trees in their yard. </a:t>
            </a:r>
          </a:p>
        </p:txBody>
      </p:sp>
      <p:sp>
        <p:nvSpPr>
          <p:cNvPr id="5" name="TextBox 4"/>
          <p:cNvSpPr txBox="1"/>
          <p:nvPr/>
        </p:nvSpPr>
        <p:spPr>
          <a:xfrm>
            <a:off x="2645156" y="1971139"/>
            <a:ext cx="1310256" cy="584775"/>
          </a:xfrm>
          <a:prstGeom prst="rect">
            <a:avLst/>
          </a:prstGeom>
          <a:noFill/>
        </p:spPr>
        <p:txBody>
          <a:bodyPr wrap="square" rtlCol="0">
            <a:spAutoFit/>
          </a:bodyPr>
          <a:lstStyle/>
          <a:p>
            <a:r>
              <a:rPr lang="en-US" sz="3200" b="1" dirty="0">
                <a:solidFill>
                  <a:srgbClr val="7030A0"/>
                </a:solidFill>
              </a:rPr>
              <a:t>flood</a:t>
            </a:r>
          </a:p>
        </p:txBody>
      </p:sp>
      <p:sp>
        <p:nvSpPr>
          <p:cNvPr id="16" name="TextBox 15"/>
          <p:cNvSpPr txBox="1"/>
          <p:nvPr/>
        </p:nvSpPr>
        <p:spPr>
          <a:xfrm>
            <a:off x="9271709" y="2698266"/>
            <a:ext cx="2515738" cy="584775"/>
          </a:xfrm>
          <a:prstGeom prst="rect">
            <a:avLst/>
          </a:prstGeom>
          <a:noFill/>
        </p:spPr>
        <p:txBody>
          <a:bodyPr wrap="square" rtlCol="0">
            <a:spAutoFit/>
          </a:bodyPr>
          <a:lstStyle/>
          <a:p>
            <a:r>
              <a:rPr lang="en-US" sz="3200" b="1" dirty="0">
                <a:solidFill>
                  <a:srgbClr val="7030A0"/>
                </a:solidFill>
              </a:rPr>
              <a:t>second floor</a:t>
            </a:r>
          </a:p>
        </p:txBody>
      </p:sp>
      <p:sp>
        <p:nvSpPr>
          <p:cNvPr id="22" name="TextBox 21"/>
          <p:cNvSpPr txBox="1"/>
          <p:nvPr/>
        </p:nvSpPr>
        <p:spPr>
          <a:xfrm>
            <a:off x="5750624" y="3927467"/>
            <a:ext cx="2989969" cy="584775"/>
          </a:xfrm>
          <a:prstGeom prst="rect">
            <a:avLst/>
          </a:prstGeom>
          <a:noFill/>
        </p:spPr>
        <p:txBody>
          <a:bodyPr wrap="square" rtlCol="0">
            <a:spAutoFit/>
          </a:bodyPr>
          <a:lstStyle/>
          <a:p>
            <a:r>
              <a:rPr lang="en-US" sz="3200" b="1" dirty="0">
                <a:solidFill>
                  <a:srgbClr val="7030A0"/>
                </a:solidFill>
              </a:rPr>
              <a:t>natural disaster</a:t>
            </a:r>
          </a:p>
        </p:txBody>
      </p:sp>
      <p:sp>
        <p:nvSpPr>
          <p:cNvPr id="23" name="TextBox 22"/>
          <p:cNvSpPr txBox="1"/>
          <p:nvPr/>
        </p:nvSpPr>
        <p:spPr>
          <a:xfrm>
            <a:off x="3122260" y="4619965"/>
            <a:ext cx="2264388" cy="584775"/>
          </a:xfrm>
          <a:prstGeom prst="rect">
            <a:avLst/>
          </a:prstGeom>
          <a:noFill/>
        </p:spPr>
        <p:txBody>
          <a:bodyPr wrap="square" rtlCol="0">
            <a:spAutoFit/>
          </a:bodyPr>
          <a:lstStyle/>
          <a:p>
            <a:r>
              <a:rPr lang="en-US" sz="3200" b="1">
                <a:solidFill>
                  <a:srgbClr val="7030A0"/>
                </a:solidFill>
              </a:rPr>
              <a:t>was </a:t>
            </a:r>
            <a:r>
              <a:rPr lang="en-US" sz="3200" b="1" dirty="0">
                <a:solidFill>
                  <a:srgbClr val="7030A0"/>
                </a:solidFill>
              </a:rPr>
              <a:t>having</a:t>
            </a:r>
          </a:p>
        </p:txBody>
      </p:sp>
      <p:sp>
        <p:nvSpPr>
          <p:cNvPr id="24" name="TextBox 23"/>
          <p:cNvSpPr txBox="1"/>
          <p:nvPr/>
        </p:nvSpPr>
        <p:spPr>
          <a:xfrm>
            <a:off x="7245608" y="5394251"/>
            <a:ext cx="1399709" cy="584775"/>
          </a:xfrm>
          <a:prstGeom prst="rect">
            <a:avLst/>
          </a:prstGeom>
          <a:noFill/>
        </p:spPr>
        <p:txBody>
          <a:bodyPr wrap="square" rtlCol="0">
            <a:spAutoFit/>
          </a:bodyPr>
          <a:lstStyle/>
          <a:p>
            <a:r>
              <a:rPr lang="en-US" sz="3200" b="1" dirty="0">
                <a:solidFill>
                  <a:srgbClr val="7030A0"/>
                </a:solidFill>
              </a:rPr>
              <a:t>pulled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13" y="-7620"/>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13540" y="1157765"/>
            <a:ext cx="11034332" cy="430887"/>
          </a:xfrm>
          <a:prstGeom prst="rect">
            <a:avLst/>
          </a:prstGeom>
          <a:noFill/>
          <a:effectLst/>
        </p:spPr>
        <p:txBody>
          <a:bodyPr wrap="square" rtlCol="0">
            <a:spAutoFit/>
          </a:bodyPr>
          <a:lstStyle/>
          <a:p>
            <a:pPr algn="just"/>
            <a:r>
              <a:rPr lang="en-GB" sz="2200" b="1" dirty="0"/>
              <a:t>Write the natural disasters from the box under the pictures. Then listen, check, and repeat.</a:t>
            </a:r>
            <a:endParaRPr lang="en-US" sz="22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8" name="Rounded Rectangle 27"/>
          <p:cNvSpPr/>
          <p:nvPr/>
        </p:nvSpPr>
        <p:spPr>
          <a:xfrm>
            <a:off x="284593" y="11192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7559" y="999490"/>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3</a:t>
            </a:r>
            <a:endParaRPr lang="en-US" sz="4000" b="1" dirty="0">
              <a:solidFill>
                <a:schemeClr val="bg1"/>
              </a:solidFill>
              <a:latin typeface="Myriad Pro" pitchFamily="34" charset="0"/>
            </a:endParaRPr>
          </a:p>
        </p:txBody>
      </p:sp>
      <p:sp>
        <p:nvSpPr>
          <p:cNvPr id="8" name="TextBox 7"/>
          <p:cNvSpPr txBox="1"/>
          <p:nvPr/>
        </p:nvSpPr>
        <p:spPr>
          <a:xfrm>
            <a:off x="653115" y="1675290"/>
            <a:ext cx="2762894" cy="523220"/>
          </a:xfrm>
          <a:prstGeom prst="rect">
            <a:avLst/>
          </a:prstGeom>
          <a:noFill/>
        </p:spPr>
        <p:txBody>
          <a:bodyPr wrap="square" rtlCol="0">
            <a:spAutoFit/>
          </a:bodyPr>
          <a:lstStyle/>
          <a:p>
            <a:r>
              <a:rPr lang="en-US" sz="2800" b="1" dirty="0">
                <a:solidFill>
                  <a:srgbClr val="7030A0"/>
                </a:solidFill>
              </a:rPr>
              <a:t>volcanic eruption</a:t>
            </a:r>
          </a:p>
        </p:txBody>
      </p:sp>
      <p:sp>
        <p:nvSpPr>
          <p:cNvPr id="18" name="TextBox 17"/>
          <p:cNvSpPr txBox="1"/>
          <p:nvPr/>
        </p:nvSpPr>
        <p:spPr>
          <a:xfrm>
            <a:off x="3516668" y="1680969"/>
            <a:ext cx="1928552" cy="523220"/>
          </a:xfrm>
          <a:prstGeom prst="rect">
            <a:avLst/>
          </a:prstGeom>
          <a:noFill/>
        </p:spPr>
        <p:txBody>
          <a:bodyPr wrap="square" rtlCol="0">
            <a:spAutoFit/>
          </a:bodyPr>
          <a:lstStyle/>
          <a:p>
            <a:r>
              <a:rPr lang="en-US" sz="2800" b="1" dirty="0">
                <a:solidFill>
                  <a:srgbClr val="7030A0"/>
                </a:solidFill>
              </a:rPr>
              <a:t>earthquake</a:t>
            </a:r>
          </a:p>
        </p:txBody>
      </p:sp>
      <p:sp>
        <p:nvSpPr>
          <p:cNvPr id="23" name="TextBox 22"/>
          <p:cNvSpPr txBox="1"/>
          <p:nvPr/>
        </p:nvSpPr>
        <p:spPr>
          <a:xfrm>
            <a:off x="5545879" y="1662489"/>
            <a:ext cx="1569654" cy="523220"/>
          </a:xfrm>
          <a:prstGeom prst="rect">
            <a:avLst/>
          </a:prstGeom>
          <a:noFill/>
        </p:spPr>
        <p:txBody>
          <a:bodyPr wrap="square" rtlCol="0">
            <a:spAutoFit/>
          </a:bodyPr>
          <a:lstStyle/>
          <a:p>
            <a:r>
              <a:rPr lang="en-US" sz="2800" b="1" dirty="0">
                <a:solidFill>
                  <a:srgbClr val="7030A0"/>
                </a:solidFill>
              </a:rPr>
              <a:t>landslide</a:t>
            </a:r>
          </a:p>
        </p:txBody>
      </p:sp>
      <p:sp>
        <p:nvSpPr>
          <p:cNvPr id="24" name="TextBox 23"/>
          <p:cNvSpPr txBox="1"/>
          <p:nvPr/>
        </p:nvSpPr>
        <p:spPr>
          <a:xfrm>
            <a:off x="7221440" y="1638618"/>
            <a:ext cx="1292884" cy="523220"/>
          </a:xfrm>
          <a:prstGeom prst="rect">
            <a:avLst/>
          </a:prstGeom>
          <a:noFill/>
        </p:spPr>
        <p:txBody>
          <a:bodyPr wrap="square" rtlCol="0">
            <a:spAutoFit/>
          </a:bodyPr>
          <a:lstStyle/>
          <a:p>
            <a:r>
              <a:rPr lang="en-US" sz="2800" b="1" dirty="0">
                <a:solidFill>
                  <a:srgbClr val="7030A0"/>
                </a:solidFill>
              </a:rPr>
              <a:t>storm</a:t>
            </a:r>
          </a:p>
        </p:txBody>
      </p:sp>
      <p:sp>
        <p:nvSpPr>
          <p:cNvPr id="25" name="TextBox 24"/>
          <p:cNvSpPr txBox="1"/>
          <p:nvPr/>
        </p:nvSpPr>
        <p:spPr>
          <a:xfrm>
            <a:off x="8514324" y="1639380"/>
            <a:ext cx="1585133" cy="523220"/>
          </a:xfrm>
          <a:prstGeom prst="rect">
            <a:avLst/>
          </a:prstGeom>
          <a:noFill/>
        </p:spPr>
        <p:txBody>
          <a:bodyPr wrap="square" rtlCol="0">
            <a:spAutoFit/>
          </a:bodyPr>
          <a:lstStyle/>
          <a:p>
            <a:r>
              <a:rPr lang="en-US" sz="2800" b="1" dirty="0">
                <a:solidFill>
                  <a:srgbClr val="7030A0"/>
                </a:solidFill>
              </a:rPr>
              <a:t>tornado</a:t>
            </a:r>
          </a:p>
        </p:txBody>
      </p:sp>
      <p:sp>
        <p:nvSpPr>
          <p:cNvPr id="26" name="TextBox 25"/>
          <p:cNvSpPr txBox="1"/>
          <p:nvPr/>
        </p:nvSpPr>
        <p:spPr>
          <a:xfrm>
            <a:off x="10300775" y="1661662"/>
            <a:ext cx="1053380" cy="523220"/>
          </a:xfrm>
          <a:prstGeom prst="rect">
            <a:avLst/>
          </a:prstGeom>
          <a:noFill/>
        </p:spPr>
        <p:txBody>
          <a:bodyPr wrap="square" rtlCol="0">
            <a:spAutoFit/>
          </a:bodyPr>
          <a:lstStyle/>
          <a:p>
            <a:r>
              <a:rPr lang="en-US" sz="2800" b="1" dirty="0">
                <a:solidFill>
                  <a:srgbClr val="7030A0"/>
                </a:solidFill>
              </a:rPr>
              <a:t>flood </a:t>
            </a:r>
          </a:p>
        </p:txBody>
      </p:sp>
      <p:sp>
        <p:nvSpPr>
          <p:cNvPr id="9" name="TextBox 8"/>
          <p:cNvSpPr txBox="1"/>
          <p:nvPr/>
        </p:nvSpPr>
        <p:spPr>
          <a:xfrm>
            <a:off x="653115" y="4066155"/>
            <a:ext cx="3318809" cy="523220"/>
          </a:xfrm>
          <a:prstGeom prst="rect">
            <a:avLst/>
          </a:prstGeom>
          <a:noFill/>
        </p:spPr>
        <p:txBody>
          <a:bodyPr wrap="square" rtlCol="0">
            <a:spAutoFit/>
          </a:bodyPr>
          <a:lstStyle/>
          <a:p>
            <a:r>
              <a:rPr lang="en-US" sz="2800" b="1" dirty="0">
                <a:solidFill>
                  <a:srgbClr val="0033CC"/>
                </a:solidFill>
              </a:rPr>
              <a:t>1</a:t>
            </a:r>
            <a:r>
              <a:rPr lang="en-US" sz="2800" dirty="0"/>
              <a:t>. ………………………....</a:t>
            </a:r>
          </a:p>
        </p:txBody>
      </p:sp>
      <p:sp>
        <p:nvSpPr>
          <p:cNvPr id="27" name="TextBox 26"/>
          <p:cNvSpPr txBox="1"/>
          <p:nvPr/>
        </p:nvSpPr>
        <p:spPr>
          <a:xfrm>
            <a:off x="4404740" y="4060960"/>
            <a:ext cx="3318809" cy="523220"/>
          </a:xfrm>
          <a:prstGeom prst="rect">
            <a:avLst/>
          </a:prstGeom>
          <a:noFill/>
        </p:spPr>
        <p:txBody>
          <a:bodyPr wrap="square" rtlCol="0">
            <a:spAutoFit/>
          </a:bodyPr>
          <a:lstStyle/>
          <a:p>
            <a:r>
              <a:rPr lang="en-US" sz="2800" b="1" dirty="0">
                <a:solidFill>
                  <a:srgbClr val="0033CC"/>
                </a:solidFill>
              </a:rPr>
              <a:t>2</a:t>
            </a:r>
            <a:r>
              <a:rPr lang="en-US" sz="2800" dirty="0"/>
              <a:t>. ………………………....</a:t>
            </a:r>
          </a:p>
        </p:txBody>
      </p:sp>
      <p:sp>
        <p:nvSpPr>
          <p:cNvPr id="29" name="TextBox 28"/>
          <p:cNvSpPr txBox="1"/>
          <p:nvPr/>
        </p:nvSpPr>
        <p:spPr>
          <a:xfrm>
            <a:off x="8220722" y="4039427"/>
            <a:ext cx="3318809" cy="523220"/>
          </a:xfrm>
          <a:prstGeom prst="rect">
            <a:avLst/>
          </a:prstGeom>
          <a:noFill/>
        </p:spPr>
        <p:txBody>
          <a:bodyPr wrap="square" rtlCol="0">
            <a:spAutoFit/>
          </a:bodyPr>
          <a:lstStyle/>
          <a:p>
            <a:r>
              <a:rPr lang="en-US" sz="2800" b="1">
                <a:solidFill>
                  <a:srgbClr val="0033CC"/>
                </a:solidFill>
              </a:rPr>
              <a:t>3</a:t>
            </a:r>
            <a:r>
              <a:rPr lang="en-US" sz="2800"/>
              <a:t>. ………………………....</a:t>
            </a:r>
            <a:endParaRPr lang="en-US" sz="2800" dirty="0"/>
          </a:p>
        </p:txBody>
      </p:sp>
      <p:sp>
        <p:nvSpPr>
          <p:cNvPr id="30" name="TextBox 29"/>
          <p:cNvSpPr txBox="1"/>
          <p:nvPr/>
        </p:nvSpPr>
        <p:spPr>
          <a:xfrm>
            <a:off x="653114" y="6236571"/>
            <a:ext cx="3318809" cy="523220"/>
          </a:xfrm>
          <a:prstGeom prst="rect">
            <a:avLst/>
          </a:prstGeom>
          <a:noFill/>
        </p:spPr>
        <p:txBody>
          <a:bodyPr wrap="square" rtlCol="0">
            <a:spAutoFit/>
          </a:bodyPr>
          <a:lstStyle/>
          <a:p>
            <a:r>
              <a:rPr lang="en-US" sz="2800" b="1" dirty="0">
                <a:solidFill>
                  <a:srgbClr val="0033CC"/>
                </a:solidFill>
              </a:rPr>
              <a:t>4</a:t>
            </a:r>
            <a:r>
              <a:rPr lang="en-US" sz="2800" dirty="0"/>
              <a:t>. ………………………....</a:t>
            </a:r>
          </a:p>
        </p:txBody>
      </p:sp>
      <p:sp>
        <p:nvSpPr>
          <p:cNvPr id="31" name="TextBox 30"/>
          <p:cNvSpPr txBox="1"/>
          <p:nvPr/>
        </p:nvSpPr>
        <p:spPr>
          <a:xfrm>
            <a:off x="4413512" y="6236571"/>
            <a:ext cx="3318809" cy="523220"/>
          </a:xfrm>
          <a:prstGeom prst="rect">
            <a:avLst/>
          </a:prstGeom>
          <a:noFill/>
        </p:spPr>
        <p:txBody>
          <a:bodyPr wrap="square" rtlCol="0">
            <a:spAutoFit/>
          </a:bodyPr>
          <a:lstStyle/>
          <a:p>
            <a:r>
              <a:rPr lang="en-US" sz="2800" b="1" dirty="0">
                <a:solidFill>
                  <a:srgbClr val="0033CC"/>
                </a:solidFill>
              </a:rPr>
              <a:t>5</a:t>
            </a:r>
            <a:r>
              <a:rPr lang="en-US" sz="2800" dirty="0"/>
              <a:t>. ………………………....</a:t>
            </a:r>
          </a:p>
        </p:txBody>
      </p:sp>
      <p:sp>
        <p:nvSpPr>
          <p:cNvPr id="32" name="TextBox 31"/>
          <p:cNvSpPr txBox="1"/>
          <p:nvPr/>
        </p:nvSpPr>
        <p:spPr>
          <a:xfrm>
            <a:off x="8173910" y="6236571"/>
            <a:ext cx="3514655" cy="523220"/>
          </a:xfrm>
          <a:prstGeom prst="rect">
            <a:avLst/>
          </a:prstGeom>
          <a:noFill/>
        </p:spPr>
        <p:txBody>
          <a:bodyPr wrap="square" rtlCol="0">
            <a:spAutoFit/>
          </a:bodyPr>
          <a:lstStyle/>
          <a:p>
            <a:r>
              <a:rPr lang="en-US" sz="2800" b="1" dirty="0">
                <a:solidFill>
                  <a:srgbClr val="0033CC"/>
                </a:solidFill>
              </a:rPr>
              <a:t>6</a:t>
            </a:r>
            <a:r>
              <a:rPr lang="en-US" sz="2800" dirty="0"/>
              <a:t>. …………………………..</a:t>
            </a:r>
          </a:p>
        </p:txBody>
      </p:sp>
      <p:pic>
        <p:nvPicPr>
          <p:cNvPr id="10" name="Picture 9"/>
          <p:cNvPicPr>
            <a:picLocks noChangeAspect="1"/>
          </p:cNvPicPr>
          <p:nvPr/>
        </p:nvPicPr>
        <p:blipFill>
          <a:blip r:embed="rId5"/>
          <a:stretch>
            <a:fillRect/>
          </a:stretch>
        </p:blipFill>
        <p:spPr>
          <a:xfrm>
            <a:off x="922446" y="2201693"/>
            <a:ext cx="2686578" cy="1778073"/>
          </a:xfrm>
          <a:prstGeom prst="rect">
            <a:avLst/>
          </a:prstGeom>
        </p:spPr>
      </p:pic>
      <p:pic>
        <p:nvPicPr>
          <p:cNvPr id="13" name="Picture 12"/>
          <p:cNvPicPr>
            <a:picLocks noChangeAspect="1"/>
          </p:cNvPicPr>
          <p:nvPr/>
        </p:nvPicPr>
        <p:blipFill>
          <a:blip r:embed="rId6"/>
          <a:stretch>
            <a:fillRect/>
          </a:stretch>
        </p:blipFill>
        <p:spPr>
          <a:xfrm>
            <a:off x="4546584" y="2210093"/>
            <a:ext cx="2605937" cy="1768764"/>
          </a:xfrm>
          <a:prstGeom prst="rect">
            <a:avLst/>
          </a:prstGeom>
        </p:spPr>
      </p:pic>
      <p:pic>
        <p:nvPicPr>
          <p:cNvPr id="14" name="Picture 13"/>
          <p:cNvPicPr>
            <a:picLocks noChangeAspect="1"/>
          </p:cNvPicPr>
          <p:nvPr/>
        </p:nvPicPr>
        <p:blipFill>
          <a:blip r:embed="rId7"/>
          <a:stretch>
            <a:fillRect/>
          </a:stretch>
        </p:blipFill>
        <p:spPr>
          <a:xfrm>
            <a:off x="8445405" y="2187787"/>
            <a:ext cx="2374781" cy="1769777"/>
          </a:xfrm>
          <a:prstGeom prst="rect">
            <a:avLst/>
          </a:prstGeom>
        </p:spPr>
      </p:pic>
      <p:pic>
        <p:nvPicPr>
          <p:cNvPr id="15" name="Picture 14"/>
          <p:cNvPicPr>
            <a:picLocks noChangeAspect="1"/>
          </p:cNvPicPr>
          <p:nvPr/>
        </p:nvPicPr>
        <p:blipFill>
          <a:blip r:embed="rId8"/>
          <a:stretch>
            <a:fillRect/>
          </a:stretch>
        </p:blipFill>
        <p:spPr>
          <a:xfrm>
            <a:off x="1035907" y="4481907"/>
            <a:ext cx="2480761" cy="1802567"/>
          </a:xfrm>
          <a:prstGeom prst="rect">
            <a:avLst/>
          </a:prstGeom>
        </p:spPr>
      </p:pic>
      <p:pic>
        <p:nvPicPr>
          <p:cNvPr id="16" name="Picture 15"/>
          <p:cNvPicPr>
            <a:picLocks noChangeAspect="1"/>
          </p:cNvPicPr>
          <p:nvPr/>
        </p:nvPicPr>
        <p:blipFill>
          <a:blip r:embed="rId9"/>
          <a:stretch>
            <a:fillRect/>
          </a:stretch>
        </p:blipFill>
        <p:spPr>
          <a:xfrm>
            <a:off x="4522050" y="4467862"/>
            <a:ext cx="2736428" cy="1795985"/>
          </a:xfrm>
          <a:prstGeom prst="rect">
            <a:avLst/>
          </a:prstGeom>
        </p:spPr>
      </p:pic>
      <p:pic>
        <p:nvPicPr>
          <p:cNvPr id="33" name="Picture 32"/>
          <p:cNvPicPr>
            <a:picLocks noChangeAspect="1"/>
          </p:cNvPicPr>
          <p:nvPr/>
        </p:nvPicPr>
        <p:blipFill>
          <a:blip r:embed="rId10"/>
          <a:stretch>
            <a:fillRect/>
          </a:stretch>
        </p:blipFill>
        <p:spPr>
          <a:xfrm>
            <a:off x="8445405" y="4465106"/>
            <a:ext cx="2638218" cy="1771465"/>
          </a:xfrm>
          <a:prstGeom prst="rect">
            <a:avLst/>
          </a:prstGeom>
        </p:spPr>
      </p:pic>
      <p:pic>
        <p:nvPicPr>
          <p:cNvPr id="2" name="Track 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96837" y="1575282"/>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71185 0.34098 " pathEditMode="relative" rAng="0" ptsTypes="AA">
                                      <p:cBhvr>
                                        <p:cTn id="6" dur="1200" fill="hold"/>
                                        <p:tgtEl>
                                          <p:spTgt spid="26"/>
                                        </p:tgtEl>
                                        <p:attrNameLst>
                                          <p:attrName>ppt_x</p:attrName>
                                          <p:attrName>ppt_y</p:attrName>
                                        </p:attrNameLst>
                                      </p:cBhvr>
                                      <p:rCtr x="-35599" y="1703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3.33333E-6 L -0.2789 0.3419 " pathEditMode="relative" rAng="0" ptsTypes="AA">
                                      <p:cBhvr>
                                        <p:cTn id="10" dur="1200" fill="hold"/>
                                        <p:tgtEl>
                                          <p:spTgt spid="25"/>
                                        </p:tgtEl>
                                        <p:attrNameLst>
                                          <p:attrName>ppt_x</p:attrName>
                                          <p:attrName>ppt_y</p:attrName>
                                        </p:attrNameLst>
                                      </p:cBhvr>
                                      <p:rCtr x="-13945" y="170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2.59259E-6 L 0.64922 0.33541 " pathEditMode="relative" rAng="0" ptsTypes="AA">
                                      <p:cBhvr>
                                        <p:cTn id="14" dur="1200" fill="hold"/>
                                        <p:tgtEl>
                                          <p:spTgt spid="8"/>
                                        </p:tgtEl>
                                        <p:attrNameLst>
                                          <p:attrName>ppt_x</p:attrName>
                                          <p:attrName>ppt_y</p:attrName>
                                        </p:attrNameLst>
                                      </p:cBhvr>
                                      <p:rCtr x="32461" y="1675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3.33333E-6 L -0.47461 0.66088 " pathEditMode="relative" rAng="0" ptsTypes="AA">
                                      <p:cBhvr>
                                        <p:cTn id="18" dur="1200" fill="hold"/>
                                        <p:tgtEl>
                                          <p:spTgt spid="24"/>
                                        </p:tgtEl>
                                        <p:attrNameLst>
                                          <p:attrName>ppt_x</p:attrName>
                                          <p:attrName>ppt_y</p:attrName>
                                        </p:attrNameLst>
                                      </p:cBhvr>
                                      <p:rCtr x="-23737" y="330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6.25E-7 4.44444E-6 L -0.04687 0.65879 " pathEditMode="relative" rAng="0" ptsTypes="AA">
                                      <p:cBhvr>
                                        <p:cTn id="22" dur="1200" fill="hold"/>
                                        <p:tgtEl>
                                          <p:spTgt spid="23"/>
                                        </p:tgtEl>
                                        <p:attrNameLst>
                                          <p:attrName>ppt_x</p:attrName>
                                          <p:attrName>ppt_y</p:attrName>
                                        </p:attrNameLst>
                                      </p:cBhvr>
                                      <p:rCtr x="-2344" y="3294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1.85185E-6 L 0.41862 0.65926 " pathEditMode="relative" rAng="0" ptsTypes="AA">
                                      <p:cBhvr>
                                        <p:cTn id="26" dur="1200" fill="hold"/>
                                        <p:tgtEl>
                                          <p:spTgt spid="18"/>
                                        </p:tgtEl>
                                        <p:attrNameLst>
                                          <p:attrName>ppt_x</p:attrName>
                                          <p:attrName>ppt_y</p:attrName>
                                        </p:attrNameLst>
                                      </p:cBhvr>
                                      <p:rCtr x="20924" y="3296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762"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8" grpId="0"/>
      <p:bldP spid="18"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56886" y="1185622"/>
            <a:ext cx="8063756" cy="461665"/>
          </a:xfrm>
          <a:prstGeom prst="rect">
            <a:avLst/>
          </a:prstGeom>
          <a:noFill/>
          <a:effectLst/>
        </p:spPr>
        <p:txBody>
          <a:bodyPr wrap="square" rtlCol="0">
            <a:spAutoFit/>
          </a:bodyPr>
          <a:lstStyle/>
          <a:p>
            <a:r>
              <a:rPr lang="en-GB" sz="2400" b="1" dirty="0"/>
              <a:t>Choose the correct answer to complete each sentence.</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354280" y="1158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1768" y="1036350"/>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 name="Rectangle 1"/>
          <p:cNvSpPr/>
          <p:nvPr/>
        </p:nvSpPr>
        <p:spPr>
          <a:xfrm>
            <a:off x="285222" y="1801688"/>
            <a:ext cx="11615529" cy="4862870"/>
          </a:xfrm>
          <a:prstGeom prst="rect">
            <a:avLst/>
          </a:prstGeom>
        </p:spPr>
        <p:txBody>
          <a:bodyPr wrap="square">
            <a:spAutoFit/>
          </a:bodyPr>
          <a:lstStyle/>
          <a:p>
            <a:pPr algn="just"/>
            <a:r>
              <a:rPr lang="en-US" sz="3000" b="1">
                <a:solidFill>
                  <a:srgbClr val="F7941E"/>
                </a:solidFill>
              </a:rPr>
              <a:t>1</a:t>
            </a:r>
            <a:r>
              <a:rPr lang="en-US" sz="3000">
                <a:solidFill>
                  <a:srgbClr val="F7941E"/>
                </a:solidFill>
              </a:rPr>
              <a:t>.</a:t>
            </a:r>
            <a:r>
              <a:rPr lang="en-US" sz="3000"/>
              <a:t> When </a:t>
            </a:r>
            <a:r>
              <a:rPr lang="en-US" sz="3000" dirty="0"/>
              <a:t>there is a(n) </a:t>
            </a:r>
            <a:r>
              <a:rPr lang="en-US" sz="3000" dirty="0">
                <a:solidFill>
                  <a:srgbClr val="F7941E"/>
                </a:solidFill>
              </a:rPr>
              <a:t>earthquake</a:t>
            </a:r>
            <a:r>
              <a:rPr lang="en-US" sz="3000" dirty="0"/>
              <a:t> / </a:t>
            </a:r>
            <a:r>
              <a:rPr lang="en-US" sz="3000" dirty="0">
                <a:solidFill>
                  <a:srgbClr val="F7941E"/>
                </a:solidFill>
              </a:rPr>
              <a:t>volcanic eruption</a:t>
            </a:r>
            <a:r>
              <a:rPr lang="en-US" sz="3000" dirty="0"/>
              <a:t>, hot gases and liquid rock pour out from a mountain</a:t>
            </a:r>
            <a:r>
              <a:rPr lang="en-US" sz="3000"/>
              <a:t>. </a:t>
            </a:r>
          </a:p>
          <a:p>
            <a:pPr algn="just"/>
            <a:endParaRPr lang="en-US" sz="1000" dirty="0"/>
          </a:p>
          <a:p>
            <a:pPr algn="just"/>
            <a:r>
              <a:rPr lang="en-US" sz="3000" b="1" dirty="0">
                <a:solidFill>
                  <a:srgbClr val="F7941E"/>
                </a:solidFill>
              </a:rPr>
              <a:t>2</a:t>
            </a:r>
            <a:r>
              <a:rPr lang="en-US" sz="3000" dirty="0">
                <a:solidFill>
                  <a:srgbClr val="F7941E"/>
                </a:solidFill>
              </a:rPr>
              <a:t>.</a:t>
            </a:r>
            <a:r>
              <a:rPr lang="en-US" sz="3000" dirty="0"/>
              <a:t> Oh, the house is shaking! I think we’re having a(n) </a:t>
            </a:r>
            <a:r>
              <a:rPr lang="en-US" sz="3000" dirty="0">
                <a:solidFill>
                  <a:srgbClr val="F7941E"/>
                </a:solidFill>
              </a:rPr>
              <a:t>earthquake</a:t>
            </a:r>
            <a:r>
              <a:rPr lang="en-US" sz="3000" dirty="0"/>
              <a:t> / </a:t>
            </a:r>
            <a:r>
              <a:rPr lang="en-US" sz="3000" dirty="0">
                <a:solidFill>
                  <a:srgbClr val="F7941E"/>
                </a:solidFill>
              </a:rPr>
              <a:t>flood</a:t>
            </a:r>
            <a:r>
              <a:rPr lang="en-US" sz="3000"/>
              <a:t>. </a:t>
            </a:r>
          </a:p>
          <a:p>
            <a:pPr algn="just"/>
            <a:endParaRPr lang="en-US" sz="1000" dirty="0"/>
          </a:p>
          <a:p>
            <a:pPr algn="just"/>
            <a:r>
              <a:rPr lang="en-US" sz="3000" b="1" dirty="0">
                <a:solidFill>
                  <a:srgbClr val="F7941E"/>
                </a:solidFill>
              </a:rPr>
              <a:t>3</a:t>
            </a:r>
            <a:r>
              <a:rPr lang="en-US" sz="3000" dirty="0">
                <a:solidFill>
                  <a:srgbClr val="F7941E"/>
                </a:solidFill>
              </a:rPr>
              <a:t>.</a:t>
            </a:r>
            <a:r>
              <a:rPr lang="en-US" sz="3000" dirty="0"/>
              <a:t> We wanted to travel to Ha </a:t>
            </a:r>
            <a:r>
              <a:rPr lang="en-US" sz="3000" dirty="0" err="1"/>
              <a:t>Giang</a:t>
            </a:r>
            <a:r>
              <a:rPr lang="en-US" sz="3000" dirty="0"/>
              <a:t>, but there was a </a:t>
            </a:r>
            <a:r>
              <a:rPr lang="en-US" sz="3000" dirty="0">
                <a:solidFill>
                  <a:srgbClr val="F7941E"/>
                </a:solidFill>
              </a:rPr>
              <a:t>tornado</a:t>
            </a:r>
            <a:r>
              <a:rPr lang="en-US" sz="3000" dirty="0"/>
              <a:t> / </a:t>
            </a:r>
            <a:r>
              <a:rPr lang="en-US" sz="3000" dirty="0">
                <a:solidFill>
                  <a:srgbClr val="F7941E"/>
                </a:solidFill>
              </a:rPr>
              <a:t>landslide</a:t>
            </a:r>
            <a:r>
              <a:rPr lang="en-US" sz="3000" dirty="0"/>
              <a:t>. Some big rocks and mud came down the mountains</a:t>
            </a:r>
            <a:r>
              <a:rPr lang="en-US" sz="3000"/>
              <a:t>. </a:t>
            </a:r>
          </a:p>
          <a:p>
            <a:pPr algn="just"/>
            <a:endParaRPr lang="en-US" sz="1000" dirty="0"/>
          </a:p>
          <a:p>
            <a:pPr algn="just"/>
            <a:r>
              <a:rPr lang="en-US" sz="3000" b="1" dirty="0">
                <a:solidFill>
                  <a:srgbClr val="F7941E"/>
                </a:solidFill>
              </a:rPr>
              <a:t>4</a:t>
            </a:r>
            <a:r>
              <a:rPr lang="en-US" sz="3000" dirty="0">
                <a:solidFill>
                  <a:srgbClr val="F7941E"/>
                </a:solidFill>
              </a:rPr>
              <a:t>.</a:t>
            </a:r>
            <a:r>
              <a:rPr lang="en-US" sz="3000" dirty="0"/>
              <a:t> Every year more than ten </a:t>
            </a:r>
            <a:r>
              <a:rPr lang="en-US" sz="3000" dirty="0">
                <a:solidFill>
                  <a:srgbClr val="F7941E"/>
                </a:solidFill>
              </a:rPr>
              <a:t>floods</a:t>
            </a:r>
            <a:r>
              <a:rPr lang="en-US" sz="3000" dirty="0"/>
              <a:t> / </a:t>
            </a:r>
            <a:r>
              <a:rPr lang="en-US" sz="3000" dirty="0">
                <a:solidFill>
                  <a:srgbClr val="F7941E"/>
                </a:solidFill>
              </a:rPr>
              <a:t>storms</a:t>
            </a:r>
            <a:r>
              <a:rPr lang="en-US" sz="3000" dirty="0"/>
              <a:t> with strong winds and rain cause damage in our country</a:t>
            </a:r>
            <a:r>
              <a:rPr lang="en-US" sz="3000"/>
              <a:t>. </a:t>
            </a:r>
          </a:p>
          <a:p>
            <a:pPr algn="just"/>
            <a:endParaRPr lang="en-US" sz="1000" dirty="0"/>
          </a:p>
          <a:p>
            <a:pPr algn="just"/>
            <a:r>
              <a:rPr lang="en-US" sz="3000" b="1" dirty="0">
                <a:solidFill>
                  <a:srgbClr val="F7941E"/>
                </a:solidFill>
              </a:rPr>
              <a:t>5</a:t>
            </a:r>
            <a:r>
              <a:rPr lang="en-US" sz="3000" dirty="0">
                <a:solidFill>
                  <a:srgbClr val="F7941E"/>
                </a:solidFill>
              </a:rPr>
              <a:t>.</a:t>
            </a:r>
            <a:r>
              <a:rPr lang="en-US" sz="3000" dirty="0"/>
              <a:t> A </a:t>
            </a:r>
            <a:r>
              <a:rPr lang="en-US" sz="3000" dirty="0">
                <a:solidFill>
                  <a:srgbClr val="F7941E"/>
                </a:solidFill>
              </a:rPr>
              <a:t>tornado</a:t>
            </a:r>
            <a:r>
              <a:rPr lang="en-US" sz="3000" dirty="0"/>
              <a:t> / </a:t>
            </a:r>
            <a:r>
              <a:rPr lang="en-US" sz="3000" dirty="0">
                <a:solidFill>
                  <a:srgbClr val="F7941E"/>
                </a:solidFill>
              </a:rPr>
              <a:t>storm</a:t>
            </a:r>
            <a:r>
              <a:rPr lang="en-US" sz="3000" dirty="0"/>
              <a:t> looks like a huge funnel and causes a lot of damage. Its strong winds can reach 480 km per hour.</a:t>
            </a:r>
          </a:p>
        </p:txBody>
      </p:sp>
      <p:cxnSp>
        <p:nvCxnSpPr>
          <p:cNvPr id="5" name="Straight Connector 4"/>
          <p:cNvCxnSpPr/>
          <p:nvPr/>
        </p:nvCxnSpPr>
        <p:spPr>
          <a:xfrm>
            <a:off x="5880351" y="2283471"/>
            <a:ext cx="264850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8528858" y="3316778"/>
            <a:ext cx="1787237" cy="2096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10316095" y="3948534"/>
            <a:ext cx="1413163" cy="1039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6359960" y="5013195"/>
            <a:ext cx="1043608" cy="9942"/>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1086980" y="6054567"/>
            <a:ext cx="1273835" cy="11276"/>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45788"/>
            <a:ext cx="10815315" cy="830997"/>
          </a:xfrm>
          <a:prstGeom prst="rect">
            <a:avLst/>
          </a:prstGeom>
          <a:noFill/>
          <a:effectLst/>
        </p:spPr>
        <p:txBody>
          <a:bodyPr wrap="square" rtlCol="0">
            <a:spAutoFit/>
          </a:bodyPr>
          <a:lstStyle/>
          <a:p>
            <a:r>
              <a:rPr lang="en-US" sz="2400" b="1" dirty="0"/>
              <a:t>Work in groups. Complete the web with all of the words and phrases related to natural disasters you know.</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sp>
        <p:nvSpPr>
          <p:cNvPr id="24" name="Rounded Rectangle 23"/>
          <p:cNvSpPr/>
          <p:nvPr/>
        </p:nvSpPr>
        <p:spPr>
          <a:xfrm>
            <a:off x="582763" y="125823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8921" y="1138453"/>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5</a:t>
            </a:r>
            <a:endParaRPr lang="en-US" sz="4000" b="1" dirty="0">
              <a:solidFill>
                <a:schemeClr val="bg1"/>
              </a:solidFill>
              <a:latin typeface="Myriad Pro" pitchFamily="34" charset="0"/>
            </a:endParaRPr>
          </a:p>
        </p:txBody>
      </p:sp>
      <p:pic>
        <p:nvPicPr>
          <p:cNvPr id="2" name="Picture 1"/>
          <p:cNvPicPr>
            <a:picLocks noChangeAspect="1"/>
          </p:cNvPicPr>
          <p:nvPr/>
        </p:nvPicPr>
        <p:blipFill rotWithShape="1">
          <a:blip r:embed="rId3"/>
          <a:srcRect l="6141" t="6475" r="3670"/>
          <a:stretch>
            <a:fillRect/>
          </a:stretch>
        </p:blipFill>
        <p:spPr>
          <a:xfrm>
            <a:off x="2352502" y="2152995"/>
            <a:ext cx="6977898" cy="456844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5369" y="1329420"/>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7" name="TextBox 16"/>
          <p:cNvSpPr txBox="1"/>
          <p:nvPr/>
        </p:nvSpPr>
        <p:spPr>
          <a:xfrm>
            <a:off x="616055" y="11780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2" name="Diagram 1"/>
          <p:cNvGraphicFramePr/>
          <p:nvPr/>
        </p:nvGraphicFramePr>
        <p:xfrm>
          <a:off x="2333104" y="2000596"/>
          <a:ext cx="7073207" cy="406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10" name="Group 9"/>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628983" y="2103882"/>
            <a:ext cx="9628922" cy="1569660"/>
          </a:xfrm>
          <a:prstGeom prst="rect">
            <a:avLst/>
          </a:prstGeom>
          <a:noFill/>
        </p:spPr>
        <p:txBody>
          <a:bodyPr wrap="square" rtlCol="0">
            <a:spAutoFit/>
          </a:bodyPr>
          <a:lstStyle/>
          <a:p>
            <a:r>
              <a:rPr lang="en-US" sz="3200"/>
              <a:t>- Learn the new words by heart.</a:t>
            </a:r>
            <a:endParaRPr lang="en-US" sz="3200" dirty="0"/>
          </a:p>
          <a:p>
            <a:r>
              <a:rPr lang="en-US" sz="3200" dirty="0"/>
              <a:t>- Do exercises in the workbook.</a:t>
            </a:r>
          </a:p>
          <a:p>
            <a:r>
              <a:rPr lang="en-US" sz="3200"/>
              <a:t>- Start preparing for the Project of the unit.</a:t>
            </a:r>
            <a:endParaRPr lang="en-US" sz="3200" dirty="0"/>
          </a:p>
        </p:txBody>
      </p:sp>
      <p:sp>
        <p:nvSpPr>
          <p:cNvPr id="6" name="TextBox 5"/>
          <p:cNvSpPr txBox="1"/>
          <p:nvPr/>
        </p:nvSpPr>
        <p:spPr>
          <a:xfrm>
            <a:off x="1085369" y="1335385"/>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9" name="TextBox 8"/>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050" y="3499488"/>
            <a:ext cx="2875370" cy="28753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725119" y="1439546"/>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4" name="TextBox 13"/>
          <p:cNvSpPr txBox="1"/>
          <p:nvPr/>
        </p:nvSpPr>
        <p:spPr>
          <a:xfrm>
            <a:off x="3261637" y="2189926"/>
            <a:ext cx="5636392" cy="553998"/>
          </a:xfrm>
          <a:prstGeom prst="rect">
            <a:avLst/>
          </a:prstGeom>
          <a:noFill/>
        </p:spPr>
        <p:txBody>
          <a:bodyPr wrap="square" rtlCol="0">
            <a:spAutoFit/>
          </a:bodyPr>
          <a:lstStyle/>
          <a:p>
            <a:pPr algn="ctr"/>
            <a:r>
              <a:rPr lang="en-GB" sz="3000" b="1" dirty="0"/>
              <a:t>We are all safe!</a:t>
            </a:r>
            <a:endParaRPr lang="en-US" sz="3000" b="1" dirty="0">
              <a:solidFill>
                <a:srgbClr val="0070C0"/>
              </a:solidFill>
            </a:endParaRPr>
          </a:p>
        </p:txBody>
      </p:sp>
      <p:sp>
        <p:nvSpPr>
          <p:cNvPr id="15" name="TextBox 14"/>
          <p:cNvSpPr txBox="1"/>
          <p:nvPr/>
        </p:nvSpPr>
        <p:spPr>
          <a:xfrm>
            <a:off x="4060578" y="1546416"/>
            <a:ext cx="4074765" cy="461665"/>
          </a:xfrm>
          <a:prstGeom prst="rect">
            <a:avLst/>
          </a:prstGeom>
          <a:noFill/>
        </p:spPr>
        <p:txBody>
          <a:bodyPr wrap="square" rtlCol="0">
            <a:spAutoFit/>
          </a:bodyPr>
          <a:lstStyle/>
          <a:p>
            <a:r>
              <a:rPr lang="en-US" sz="2400" b="1" dirty="0">
                <a:solidFill>
                  <a:schemeClr val="bg1"/>
                </a:solidFill>
              </a:rPr>
              <a:t>LESSON 1: GETTING STARTED</a:t>
            </a:r>
          </a:p>
        </p:txBody>
      </p:sp>
      <p:pic>
        <p:nvPicPr>
          <p:cNvPr id="36" name="Picture 35"/>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112752" y="1271150"/>
            <a:ext cx="964452" cy="916490"/>
          </a:xfrm>
          <a:prstGeom prst="rect">
            <a:avLst/>
          </a:prstGeom>
        </p:spPr>
      </p:pic>
      <p:sp>
        <p:nvSpPr>
          <p:cNvPr id="37" name="TextBox 36"/>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8" name="TextBox 37"/>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3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nvGrpSpPr>
          <p:cNvPr id="40" name="Group 39"/>
          <p:cNvGrpSpPr/>
          <p:nvPr/>
        </p:nvGrpSpPr>
        <p:grpSpPr>
          <a:xfrm>
            <a:off x="-3013" y="-7620"/>
            <a:ext cx="12192000" cy="1083309"/>
            <a:chOff x="0" y="-3"/>
            <a:chExt cx="12192000" cy="1083309"/>
          </a:xfrm>
        </p:grpSpPr>
        <p:sp>
          <p:nvSpPr>
            <p:cNvPr id="41" name="Round Single Corner Rectangle 4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 Single Corner Rectangle 4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 Single Corner Rectangle 4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TextBox 43"/>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NATURAL DISASTERS</a:t>
            </a:r>
          </a:p>
        </p:txBody>
      </p:sp>
      <p:grpSp>
        <p:nvGrpSpPr>
          <p:cNvPr id="45" name="Group 44"/>
          <p:cNvGrpSpPr/>
          <p:nvPr/>
        </p:nvGrpSpPr>
        <p:grpSpPr>
          <a:xfrm>
            <a:off x="2199101" y="121537"/>
            <a:ext cx="712319" cy="709214"/>
            <a:chOff x="2180974" y="148629"/>
            <a:chExt cx="712319" cy="709214"/>
          </a:xfrm>
        </p:grpSpPr>
        <p:sp>
          <p:nvSpPr>
            <p:cNvPr id="46" name="Oval 4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hord 4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p:cNvSpPr txBox="1"/>
          <p:nvPr/>
        </p:nvSpPr>
        <p:spPr>
          <a:xfrm>
            <a:off x="2194762"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9</a:t>
            </a:r>
          </a:p>
        </p:txBody>
      </p:sp>
      <p:sp>
        <p:nvSpPr>
          <p:cNvPr id="49" name="TextBox 48"/>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2" name="Picture 1"/>
          <p:cNvPicPr>
            <a:picLocks noChangeAspect="1"/>
          </p:cNvPicPr>
          <p:nvPr/>
        </p:nvPicPr>
        <p:blipFill>
          <a:blip r:embed="rId4"/>
          <a:stretch>
            <a:fillRect/>
          </a:stretch>
        </p:blipFill>
        <p:spPr>
          <a:xfrm>
            <a:off x="2056789" y="2943825"/>
            <a:ext cx="4602200" cy="3642445"/>
          </a:xfrm>
          <a:prstGeom prst="rect">
            <a:avLst/>
          </a:prstGeom>
        </p:spPr>
      </p:pic>
      <p:pic>
        <p:nvPicPr>
          <p:cNvPr id="3" name="Picture 2"/>
          <p:cNvPicPr>
            <a:picLocks noChangeAspect="1"/>
          </p:cNvPicPr>
          <p:nvPr/>
        </p:nvPicPr>
        <p:blipFill>
          <a:blip r:embed="rId5"/>
          <a:stretch>
            <a:fillRect/>
          </a:stretch>
        </p:blipFill>
        <p:spPr>
          <a:xfrm>
            <a:off x="6658989" y="2868663"/>
            <a:ext cx="4365153" cy="37176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charset="0"/>
              </a:rPr>
              <a:t>Website: </a:t>
            </a:r>
            <a:r>
              <a:rPr lang="en-GB" b="1" i="1">
                <a:latin typeface="Calibri" panose="020F0502020204030204" charset="0"/>
              </a:rPr>
              <a:t>hoclieu.vn</a:t>
            </a:r>
            <a:endParaRPr lang="en-GB"/>
          </a:p>
          <a:p>
            <a:pPr algn="ctr"/>
            <a:r>
              <a:rPr lang="en-GB" b="1">
                <a:latin typeface="Calibri" panose="020F0502020204030204" charset="0"/>
              </a:rPr>
              <a:t>Fanpage: </a:t>
            </a:r>
            <a:r>
              <a:rPr lang="en-GB" b="1" i="1">
                <a:latin typeface="Calibri" panose="020F0502020204030204" charset="0"/>
              </a:rPr>
              <a:t>facebook.com/tienganhglobalsuccess.vn/</a:t>
            </a:r>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531" y="-7620"/>
            <a:ext cx="12192000" cy="1083309"/>
            <a:chOff x="0" y="-3"/>
            <a:chExt cx="12192000" cy="1083309"/>
          </a:xfrm>
        </p:grpSpPr>
        <p:sp>
          <p:nvSpPr>
            <p:cNvPr id="30" name="Round Single Corner Rectangle 2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a:grpSpLocks noGrp="1" noUngrp="1" noRot="1" noChangeAspect="1" noMove="1" noResize="1"/>
          </p:cNvGrpSpPr>
          <p:nvPr/>
        </p:nvGrpSpPr>
        <p:grpSpPr>
          <a:xfrm>
            <a:off x="0" y="1280997"/>
            <a:ext cx="5378624" cy="6402614"/>
            <a:chOff x="-19221" y="197691"/>
            <a:chExt cx="5378624" cy="6402614"/>
          </a:xfrm>
        </p:grpSpPr>
        <p:sp>
          <p:nvSpPr>
            <p:cNvPr id="2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extBox 20"/>
          <p:cNvSpPr txBox="1"/>
          <p:nvPr/>
        </p:nvSpPr>
        <p:spPr>
          <a:xfrm>
            <a:off x="4223956" y="2021509"/>
            <a:ext cx="8063757" cy="3970318"/>
          </a:xfrm>
          <a:prstGeom prst="rect">
            <a:avLst/>
          </a:prstGeom>
          <a:noFill/>
        </p:spPr>
        <p:txBody>
          <a:bodyPr wrap="square">
            <a:spAutoFit/>
          </a:bodyPr>
          <a:lstStyle/>
          <a:p>
            <a:pPr>
              <a:lnSpc>
                <a:spcPct val="150000"/>
              </a:lnSpc>
            </a:pPr>
            <a:r>
              <a:rPr lang="en-US" sz="2800"/>
              <a:t>1. Can you name some natural disasters in Viet Nam? </a:t>
            </a:r>
          </a:p>
          <a:p>
            <a:pPr>
              <a:lnSpc>
                <a:spcPct val="150000"/>
              </a:lnSpc>
            </a:pPr>
            <a:r>
              <a:rPr lang="en-US" sz="2800"/>
              <a:t>2. Are there often natural disasters in Viet Nam?</a:t>
            </a:r>
            <a:endParaRPr lang="en-US" sz="2800" dirty="0"/>
          </a:p>
          <a:p>
            <a:pPr>
              <a:lnSpc>
                <a:spcPct val="150000"/>
              </a:lnSpc>
            </a:pPr>
            <a:r>
              <a:rPr lang="en-US" sz="2800"/>
              <a:t>3. How can you know when there is an </a:t>
            </a:r>
            <a:br>
              <a:rPr lang="en-US" sz="2800"/>
            </a:br>
            <a:r>
              <a:rPr lang="en-US" sz="2800"/>
              <a:t>incoming natural disaster?</a:t>
            </a:r>
            <a:endParaRPr lang="en-US" sz="2800" dirty="0"/>
          </a:p>
          <a:p>
            <a:pPr>
              <a:lnSpc>
                <a:spcPct val="150000"/>
              </a:lnSpc>
            </a:pPr>
            <a:r>
              <a:rPr lang="en-US" sz="2800"/>
              <a:t>4. What would you do if you were notified of an incoming earthquake?</a:t>
            </a:r>
            <a:endParaRPr lang="en-US" sz="2800" dirty="0"/>
          </a:p>
        </p:txBody>
      </p:sp>
      <p:sp>
        <p:nvSpPr>
          <p:cNvPr id="4" name="TextBox 3"/>
          <p:cNvSpPr txBox="1"/>
          <p:nvPr/>
        </p:nvSpPr>
        <p:spPr>
          <a:xfrm>
            <a:off x="5378624" y="1083306"/>
            <a:ext cx="5365908" cy="646331"/>
          </a:xfrm>
          <a:prstGeom prst="rect">
            <a:avLst/>
          </a:prstGeom>
          <a:noFill/>
        </p:spPr>
        <p:txBody>
          <a:bodyPr wrap="square" rtlCol="0">
            <a:spAutoFit/>
          </a:bodyPr>
          <a:lstStyle/>
          <a:p>
            <a:r>
              <a:rPr lang="en-US" sz="3600" b="1" dirty="0"/>
              <a:t>Answer the questions:</a:t>
            </a:r>
          </a:p>
        </p:txBody>
      </p:sp>
      <p:sp>
        <p:nvSpPr>
          <p:cNvPr id="5" name="TextBox 4"/>
          <p:cNvSpPr txBox="1"/>
          <p:nvPr/>
        </p:nvSpPr>
        <p:spPr>
          <a:xfrm>
            <a:off x="-30760" y="3440634"/>
            <a:ext cx="4426483" cy="1754326"/>
          </a:xfrm>
          <a:prstGeom prst="rect">
            <a:avLst/>
          </a:prstGeom>
          <a:noFill/>
        </p:spPr>
        <p:txBody>
          <a:bodyPr wrap="square" rtlCol="0">
            <a:spAutoFit/>
          </a:bodyPr>
          <a:lstStyle/>
          <a:p>
            <a:pPr algn="ctr"/>
            <a:r>
              <a:rPr lang="en-US" sz="5400" b="1">
                <a:solidFill>
                  <a:srgbClr val="C00000"/>
                </a:solidFill>
                <a:effectLst>
                  <a:outerShdw blurRad="38100" dist="38100" dir="2700000" algn="tl">
                    <a:srgbClr val="000000">
                      <a:alpha val="43137"/>
                    </a:srgbClr>
                  </a:outerShdw>
                </a:effectLst>
              </a:rPr>
              <a:t>NATURAL DISASTERS</a:t>
            </a:r>
            <a:endParaRPr lang="en-US" sz="54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a:t>WARM-UP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313444" y="1171982"/>
            <a:ext cx="6098688" cy="88928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damage </a:t>
            </a:r>
            <a:r>
              <a:rPr lang="en-US" sz="6000" dirty="0"/>
              <a:t>(</a:t>
            </a:r>
            <a:r>
              <a:rPr lang="en-US" sz="6000" dirty="0" err="1"/>
              <a:t>n,v</a:t>
            </a:r>
            <a:r>
              <a:rPr lang="en-US" sz="6000" dirty="0"/>
              <a:t>)</a:t>
            </a:r>
          </a:p>
        </p:txBody>
      </p:sp>
      <p:sp>
        <p:nvSpPr>
          <p:cNvPr id="12" name="Rectangle 11"/>
          <p:cNvSpPr/>
          <p:nvPr/>
        </p:nvSpPr>
        <p:spPr>
          <a:xfrm>
            <a:off x="529575" y="4415763"/>
            <a:ext cx="4050892" cy="1569660"/>
          </a:xfrm>
          <a:prstGeom prst="rect">
            <a:avLst/>
          </a:prstGeom>
        </p:spPr>
        <p:txBody>
          <a:bodyPr wrap="square">
            <a:spAutoFit/>
          </a:bodyPr>
          <a:lstStyle/>
          <a:p>
            <a:pPr algn="ctr"/>
            <a:r>
              <a:rPr lang="en-US" sz="4800" err="1"/>
              <a:t>t</a:t>
            </a:r>
            <a:r>
              <a:rPr lang="en-US" sz="4800"/>
              <a:t>hiệt hại, </a:t>
            </a:r>
          </a:p>
          <a:p>
            <a:pPr algn="ctr"/>
            <a:r>
              <a:rPr lang="en-US" sz="4800"/>
              <a:t>gây </a:t>
            </a:r>
            <a:r>
              <a:rPr lang="en-US" sz="4800" dirty="0" err="1"/>
              <a:t>tổn</a:t>
            </a:r>
            <a:r>
              <a:rPr lang="en-US" sz="4800" dirty="0"/>
              <a:t> </a:t>
            </a:r>
            <a:r>
              <a:rPr lang="en-US" sz="4800" dirty="0" err="1"/>
              <a:t>hại</a:t>
            </a:r>
            <a:endParaRPr lang="en-US" sz="4800" dirty="0"/>
          </a:p>
        </p:txBody>
      </p:sp>
      <p:sp>
        <p:nvSpPr>
          <p:cNvPr id="2" name="Rectangle 1"/>
          <p:cNvSpPr/>
          <p:nvPr/>
        </p:nvSpPr>
        <p:spPr>
          <a:xfrm>
            <a:off x="995000" y="3043011"/>
            <a:ext cx="3120042"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dæmɪdʒ</a:t>
            </a:r>
            <a:r>
              <a:rPr lang="en-US" sz="4800" b="1" dirty="0">
                <a:solidFill>
                  <a:schemeClr val="accent5">
                    <a:lumMod val="50000"/>
                  </a:schemeClr>
                </a:solidFill>
              </a:rPr>
              <a:t>/</a:t>
            </a:r>
          </a:p>
        </p:txBody>
      </p: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632" y="2487059"/>
            <a:ext cx="7227060" cy="4062269"/>
          </a:xfrm>
          <a:prstGeom prst="rect">
            <a:avLst/>
          </a:prstGeom>
          <a:ln>
            <a:noFill/>
          </a:ln>
          <a:effectLst>
            <a:softEdge rad="112500"/>
          </a:effectLst>
        </p:spPr>
      </p:pic>
      <p:pic>
        <p:nvPicPr>
          <p:cNvPr id="4"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5400" y="3153709"/>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92"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01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953270" y="1503040"/>
            <a:ext cx="4539296" cy="1069897"/>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funnel </a:t>
            </a:r>
            <a:r>
              <a:rPr lang="en-US" sz="6000"/>
              <a:t>(n)</a:t>
            </a:r>
            <a:r>
              <a:rPr lang="en-US"/>
              <a:t> </a:t>
            </a:r>
            <a:endParaRPr lang="en-US" dirty="0"/>
          </a:p>
        </p:txBody>
      </p:sp>
      <p:sp>
        <p:nvSpPr>
          <p:cNvPr id="12" name="Rectangle 11"/>
          <p:cNvSpPr/>
          <p:nvPr/>
        </p:nvSpPr>
        <p:spPr>
          <a:xfrm>
            <a:off x="814025" y="4651377"/>
            <a:ext cx="4050892" cy="830997"/>
          </a:xfrm>
          <a:prstGeom prst="rect">
            <a:avLst/>
          </a:prstGeom>
        </p:spPr>
        <p:txBody>
          <a:bodyPr wrap="square">
            <a:spAutoFit/>
          </a:bodyPr>
          <a:lstStyle/>
          <a:p>
            <a:pPr algn="ctr"/>
            <a:r>
              <a:rPr lang="en-US" sz="4800"/>
              <a:t>cái phễu</a:t>
            </a:r>
            <a:endParaRPr lang="en-US" sz="4800" dirty="0"/>
          </a:p>
        </p:txBody>
      </p:sp>
      <p:sp>
        <p:nvSpPr>
          <p:cNvPr id="2" name="Rectangle 1"/>
          <p:cNvSpPr/>
          <p:nvPr/>
        </p:nvSpPr>
        <p:spPr>
          <a:xfrm>
            <a:off x="2009326" y="3354600"/>
            <a:ext cx="1859803"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ˈfʌnl</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5480" y="1524327"/>
            <a:ext cx="4740965" cy="4740965"/>
          </a:xfrm>
          <a:prstGeom prst="rect">
            <a:avLst/>
          </a:prstGeom>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funnel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7763" y="3465298"/>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83"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02960" y="1096215"/>
            <a:ext cx="5575672" cy="75496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tornado </a:t>
            </a:r>
            <a:r>
              <a:rPr lang="en-US" sz="6000"/>
              <a:t>(n) </a:t>
            </a:r>
            <a:endParaRPr lang="en-US" sz="6000" dirty="0"/>
          </a:p>
        </p:txBody>
      </p:sp>
      <p:sp>
        <p:nvSpPr>
          <p:cNvPr id="12" name="Rectangle 11"/>
          <p:cNvSpPr/>
          <p:nvPr/>
        </p:nvSpPr>
        <p:spPr>
          <a:xfrm>
            <a:off x="1219191" y="4470143"/>
            <a:ext cx="2425545" cy="830997"/>
          </a:xfrm>
          <a:prstGeom prst="rect">
            <a:avLst/>
          </a:prstGeom>
        </p:spPr>
        <p:txBody>
          <a:bodyPr wrap="square">
            <a:spAutoFit/>
          </a:bodyPr>
          <a:lstStyle/>
          <a:p>
            <a:pPr algn="ctr"/>
            <a:r>
              <a:rPr lang="en-US" sz="4800"/>
              <a:t>lốc xoáy</a:t>
            </a:r>
            <a:endParaRPr lang="en-US" sz="4800" dirty="0"/>
          </a:p>
        </p:txBody>
      </p:sp>
      <p:sp>
        <p:nvSpPr>
          <p:cNvPr id="2" name="Rectangle 1"/>
          <p:cNvSpPr/>
          <p:nvPr/>
        </p:nvSpPr>
        <p:spPr>
          <a:xfrm>
            <a:off x="902435" y="3083171"/>
            <a:ext cx="3377848"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tɔ</a:t>
            </a:r>
            <a:r>
              <a:rPr lang="en-US" sz="4800" b="1" dirty="0">
                <a:solidFill>
                  <a:schemeClr val="accent5">
                    <a:lumMod val="50000"/>
                  </a:schemeClr>
                </a:solidFill>
              </a:rPr>
              <a:t>ːˈ</a:t>
            </a:r>
            <a:r>
              <a:rPr lang="en-US" sz="4800" b="1" dirty="0" err="1">
                <a:solidFill>
                  <a:schemeClr val="accent5">
                    <a:lumMod val="50000"/>
                  </a:schemeClr>
                </a:solidFill>
              </a:rPr>
              <a:t>neɪdəʊ</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9250" y="2332893"/>
            <a:ext cx="7008388" cy="394221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tornado__gb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2835" y="3193869"/>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09927" y="1300558"/>
            <a:ext cx="5299355" cy="114305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eruption </a:t>
            </a:r>
            <a:r>
              <a:rPr lang="en-US" sz="6000"/>
              <a:t>(n)</a:t>
            </a:r>
            <a:r>
              <a:rPr lang="en-US"/>
              <a:t> </a:t>
            </a:r>
            <a:endParaRPr lang="en-US" dirty="0"/>
          </a:p>
        </p:txBody>
      </p:sp>
      <p:sp>
        <p:nvSpPr>
          <p:cNvPr id="12" name="Rectangle 11"/>
          <p:cNvSpPr/>
          <p:nvPr/>
        </p:nvSpPr>
        <p:spPr>
          <a:xfrm>
            <a:off x="719887" y="4625749"/>
            <a:ext cx="3910911" cy="830997"/>
          </a:xfrm>
          <a:prstGeom prst="rect">
            <a:avLst/>
          </a:prstGeom>
        </p:spPr>
        <p:txBody>
          <a:bodyPr wrap="square">
            <a:spAutoFit/>
          </a:bodyPr>
          <a:lstStyle/>
          <a:p>
            <a:pPr algn="ctr"/>
            <a:r>
              <a:rPr lang="en-US" sz="4800"/>
              <a:t>sự phun trào</a:t>
            </a:r>
            <a:endParaRPr lang="en-US" sz="4800" dirty="0"/>
          </a:p>
        </p:txBody>
      </p:sp>
      <p:sp>
        <p:nvSpPr>
          <p:cNvPr id="2" name="Rectangle 1"/>
          <p:cNvSpPr/>
          <p:nvPr/>
        </p:nvSpPr>
        <p:spPr>
          <a:xfrm>
            <a:off x="1468121" y="3265247"/>
            <a:ext cx="2414444"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ɪ</a:t>
            </a:r>
            <a:r>
              <a:rPr lang="en-US" sz="4800" b="1" err="1">
                <a:solidFill>
                  <a:schemeClr val="accent5">
                    <a:lumMod val="50000"/>
                  </a:schemeClr>
                </a:solidFill>
              </a:rPr>
              <a:t>ˈ</a:t>
            </a:r>
            <a:r>
              <a:rPr lang="en-US" sz="4800" b="1">
                <a:solidFill>
                  <a:schemeClr val="accent5">
                    <a:lumMod val="50000"/>
                  </a:schemeClr>
                </a:solidFill>
              </a:rPr>
              <a:t>rʌpʃn</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3069" y="2621733"/>
            <a:ext cx="7125392" cy="4008033"/>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eruption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4305" y="3375945"/>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65939" y="1390695"/>
            <a:ext cx="4439585"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pull up</a:t>
            </a:r>
            <a:endParaRPr lang="en-US" dirty="0"/>
          </a:p>
        </p:txBody>
      </p:sp>
      <p:sp>
        <p:nvSpPr>
          <p:cNvPr id="12" name="Rectangle 11"/>
          <p:cNvSpPr/>
          <p:nvPr/>
        </p:nvSpPr>
        <p:spPr>
          <a:xfrm>
            <a:off x="347036" y="4306721"/>
            <a:ext cx="5181599" cy="1569660"/>
          </a:xfrm>
          <a:prstGeom prst="rect">
            <a:avLst/>
          </a:prstGeom>
        </p:spPr>
        <p:txBody>
          <a:bodyPr wrap="square">
            <a:spAutoFit/>
          </a:bodyPr>
          <a:lstStyle/>
          <a:p>
            <a:pPr algn="ctr"/>
            <a:r>
              <a:rPr lang="en-US" sz="4800"/>
              <a:t>kéo lên, nhổ lên, </a:t>
            </a:r>
          </a:p>
          <a:p>
            <a:pPr algn="ctr"/>
            <a:r>
              <a:rPr lang="en-US" sz="4800"/>
              <a:t>lôi lên</a:t>
            </a:r>
            <a:endParaRPr lang="en-US" sz="4800" dirty="0"/>
          </a:p>
        </p:txBody>
      </p:sp>
      <p:sp>
        <p:nvSpPr>
          <p:cNvPr id="2" name="Rectangle 1"/>
          <p:cNvSpPr/>
          <p:nvPr/>
        </p:nvSpPr>
        <p:spPr>
          <a:xfrm>
            <a:off x="1528202" y="3213679"/>
            <a:ext cx="2315057"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pʊl</a:t>
            </a:r>
            <a:r>
              <a:rPr lang="en-US" sz="4800" b="1" dirty="0">
                <a:solidFill>
                  <a:schemeClr val="accent5">
                    <a:lumMod val="50000"/>
                  </a:schemeClr>
                </a:solidFill>
              </a:rPr>
              <a:t> </a:t>
            </a:r>
            <a:r>
              <a:rPr lang="en-US" sz="4800" b="1" dirty="0" err="1">
                <a:solidFill>
                  <a:schemeClr val="accent5">
                    <a:lumMod val="50000"/>
                  </a:schemeClr>
                </a:solidFill>
              </a:rPr>
              <a:t>ʌp</a:t>
            </a:r>
            <a:r>
              <a:rPr lang="en-US" sz="4800" b="1" dirty="0">
                <a:solidFill>
                  <a:schemeClr val="accent5">
                    <a:lumMod val="50000"/>
                  </a:schemeClr>
                </a:solidFill>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101" y="1268908"/>
            <a:ext cx="5629323" cy="5175345"/>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ull u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5814" y="3324377"/>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92"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230354" y="1005895"/>
            <a:ext cx="5773733"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landslide </a:t>
            </a:r>
            <a:r>
              <a:rPr lang="en-US" sz="6000"/>
              <a:t>(n)</a:t>
            </a:r>
            <a:r>
              <a:rPr lang="en-US"/>
              <a:t> </a:t>
            </a:r>
          </a:p>
          <a:p>
            <a:r>
              <a:rPr lang="en-US"/>
              <a:t> </a:t>
            </a:r>
            <a:endParaRPr lang="en-US" dirty="0"/>
          </a:p>
        </p:txBody>
      </p:sp>
      <p:sp>
        <p:nvSpPr>
          <p:cNvPr id="12" name="Rectangle 11"/>
          <p:cNvSpPr/>
          <p:nvPr/>
        </p:nvSpPr>
        <p:spPr>
          <a:xfrm>
            <a:off x="1115837" y="4614755"/>
            <a:ext cx="3176746" cy="830997"/>
          </a:xfrm>
          <a:prstGeom prst="rect">
            <a:avLst/>
          </a:prstGeom>
        </p:spPr>
        <p:txBody>
          <a:bodyPr wrap="square">
            <a:spAutoFit/>
          </a:bodyPr>
          <a:lstStyle/>
          <a:p>
            <a:pPr algn="ctr"/>
            <a:r>
              <a:rPr lang="en-US" sz="4800"/>
              <a:t>vụ sạt lở</a:t>
            </a:r>
            <a:endParaRPr lang="en-US" sz="4800" dirty="0"/>
          </a:p>
        </p:txBody>
      </p:sp>
      <p:sp>
        <p:nvSpPr>
          <p:cNvPr id="2" name="Rectangle 1"/>
          <p:cNvSpPr/>
          <p:nvPr/>
        </p:nvSpPr>
        <p:spPr>
          <a:xfrm>
            <a:off x="1115837" y="3140451"/>
            <a:ext cx="3413114"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lændslaɪd</a:t>
            </a:r>
            <a:r>
              <a:rPr lang="en-US" sz="4800" b="1" dirty="0">
                <a:solidFill>
                  <a:schemeClr val="accent5">
                    <a:lumMod val="50000"/>
                  </a:schemeClr>
                </a:solidFill>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560" y="2185887"/>
            <a:ext cx="6890627" cy="459187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landslid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7049" y="3251149"/>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2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948</Words>
  <Application>Microsoft Office PowerPoint</Application>
  <PresentationFormat>Widescreen</PresentationFormat>
  <Paragraphs>178</Paragraphs>
  <Slides>20</Slides>
  <Notes>17</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Vũ Hồng Hiệp</cp:lastModifiedBy>
  <cp:revision>454</cp:revision>
  <dcterms:created xsi:type="dcterms:W3CDTF">2020-12-09T02:04:00Z</dcterms:created>
  <dcterms:modified xsi:type="dcterms:W3CDTF">2025-04-08T01:20:52Z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DE1B4CBA708940049D4ECB4E260A7EFF_12</vt:lpwstr>
  </property>
  <property fmtid="{D5CDD505-2E9C-101B-9397-08002B2CF9AE}" pid="3" name="KSOProductBuildVer">
    <vt:lpwstr>1033-12.2.0.13431</vt:lpwstr>
  </property>
</Properties>
</file>